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9" r:id="rId10"/>
    <p:sldId id="264" r:id="rId11"/>
    <p:sldId id="271" r:id="rId12"/>
    <p:sldId id="272" r:id="rId13"/>
    <p:sldId id="263" r:id="rId14"/>
    <p:sldId id="266" r:id="rId15"/>
    <p:sldId id="273" r:id="rId16"/>
    <p:sldId id="267" r:id="rId17"/>
    <p:sldId id="281" r:id="rId18"/>
    <p:sldId id="274" r:id="rId19"/>
    <p:sldId id="276" r:id="rId20"/>
    <p:sldId id="277" r:id="rId21"/>
    <p:sldId id="278" r:id="rId22"/>
    <p:sldId id="279" r:id="rId23"/>
    <p:sldId id="280" r:id="rId24"/>
    <p:sldId id="282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2CBE-564A-4393-9CFA-A19875796077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C5A7E-FA58-47BC-85E5-26B5923EC8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0165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769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935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329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00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876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21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455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435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922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072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894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D168-BF9F-410B-8505-D773D08298BB}" type="datetimeFigureOut">
              <a:rPr lang="en-ZA" smtClean="0"/>
              <a:t>2018-11-07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8CA1-4CD2-4695-BA8D-F1FDB27018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016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WRYM TRAINING:</a:t>
            </a:r>
            <a:br>
              <a:rPr lang="en-ZA" dirty="0"/>
            </a:br>
            <a:r>
              <a:rPr lang="en-ZA" dirty="0" smtClean="0"/>
              <a:t>USUTHU SYSTEM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320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ZA" dirty="0" smtClean="0"/>
              <a:t>MODEL INPUT DATA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7788"/>
            <a:ext cx="10515600" cy="5510212"/>
          </a:xfrm>
        </p:spPr>
        <p:txBody>
          <a:bodyPr>
            <a:normAutofit/>
          </a:bodyPr>
          <a:lstStyle/>
          <a:p>
            <a:r>
              <a:rPr lang="en-ZA" dirty="0" smtClean="0"/>
              <a:t>Hydrology: 24 catchments:</a:t>
            </a:r>
          </a:p>
          <a:p>
            <a:pPr lvl="1"/>
            <a:r>
              <a:rPr lang="en-ZA" dirty="0" err="1" smtClean="0"/>
              <a:t>aff</a:t>
            </a:r>
            <a:r>
              <a:rPr lang="en-ZA" dirty="0" smtClean="0"/>
              <a:t>: afforestation reduction (million m</a:t>
            </a:r>
            <a:r>
              <a:rPr lang="en-ZA" baseline="30000" dirty="0" smtClean="0"/>
              <a:t>3</a:t>
            </a:r>
            <a:r>
              <a:rPr lang="en-ZA" dirty="0" smtClean="0"/>
              <a:t>/month) </a:t>
            </a:r>
          </a:p>
          <a:p>
            <a:pPr lvl="1"/>
            <a:r>
              <a:rPr lang="en-ZA" dirty="0" err="1" smtClean="0"/>
              <a:t>inc</a:t>
            </a:r>
            <a:r>
              <a:rPr lang="en-ZA" dirty="0" smtClean="0"/>
              <a:t>: incremental </a:t>
            </a:r>
            <a:r>
              <a:rPr lang="en-ZA" dirty="0"/>
              <a:t>runoff (million m</a:t>
            </a:r>
            <a:r>
              <a:rPr lang="en-ZA" baseline="30000" dirty="0"/>
              <a:t>3</a:t>
            </a:r>
            <a:r>
              <a:rPr lang="en-ZA" dirty="0"/>
              <a:t>/month)</a:t>
            </a:r>
            <a:endParaRPr lang="en-ZA" dirty="0" smtClean="0"/>
          </a:p>
          <a:p>
            <a:pPr lvl="1"/>
            <a:r>
              <a:rPr lang="en-ZA" dirty="0" smtClean="0"/>
              <a:t>ran: rainfall (mm) </a:t>
            </a:r>
          </a:p>
          <a:p>
            <a:pPr lvl="1"/>
            <a:r>
              <a:rPr lang="en-ZA" dirty="0" err="1" smtClean="0"/>
              <a:t>irr</a:t>
            </a:r>
            <a:r>
              <a:rPr lang="en-ZA" dirty="0" smtClean="0"/>
              <a:t>: </a:t>
            </a:r>
            <a:r>
              <a:rPr lang="en-ZA" dirty="0"/>
              <a:t>alien reduction (million m</a:t>
            </a:r>
            <a:r>
              <a:rPr lang="en-ZA" baseline="30000" dirty="0"/>
              <a:t>3</a:t>
            </a:r>
            <a:r>
              <a:rPr lang="en-ZA" dirty="0"/>
              <a:t>/month)</a:t>
            </a:r>
            <a:endParaRPr lang="en-ZA" dirty="0" smtClean="0"/>
          </a:p>
          <a:p>
            <a:r>
              <a:rPr lang="en-ZA" dirty="0" smtClean="0"/>
              <a:t>Nodes</a:t>
            </a:r>
          </a:p>
          <a:p>
            <a:pPr lvl="1"/>
            <a:r>
              <a:rPr lang="en-ZA" dirty="0" smtClean="0"/>
              <a:t>With Inflow (31)</a:t>
            </a:r>
          </a:p>
          <a:p>
            <a:pPr lvl="1"/>
            <a:r>
              <a:rPr lang="en-ZA" dirty="0" smtClean="0"/>
              <a:t>Without Inflow (25)</a:t>
            </a:r>
          </a:p>
          <a:p>
            <a:r>
              <a:rPr lang="en-ZA" dirty="0" smtClean="0"/>
              <a:t>Reservoirs (32)</a:t>
            </a:r>
          </a:p>
          <a:p>
            <a:pPr lvl="1"/>
            <a:r>
              <a:rPr lang="en-ZA" dirty="0" smtClean="0"/>
              <a:t>Large stand alone (7)</a:t>
            </a:r>
          </a:p>
          <a:p>
            <a:pPr lvl="1"/>
            <a:r>
              <a:rPr lang="en-ZA" dirty="0" smtClean="0"/>
              <a:t>Dummy dams: farm dams lumped together (25)</a:t>
            </a:r>
          </a:p>
          <a:p>
            <a:r>
              <a:rPr lang="en-ZA" dirty="0" smtClean="0"/>
              <a:t>Irrigation blocks (27)</a:t>
            </a:r>
          </a:p>
          <a:p>
            <a:pPr lvl="1"/>
            <a:endParaRPr lang="en-ZA" dirty="0"/>
          </a:p>
        </p:txBody>
      </p:sp>
      <p:sp>
        <p:nvSpPr>
          <p:cNvPr id="4" name="Isosceles Triangle 3"/>
          <p:cNvSpPr/>
          <p:nvPr/>
        </p:nvSpPr>
        <p:spPr>
          <a:xfrm>
            <a:off x="2647413" y="4671868"/>
            <a:ext cx="517525" cy="4572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Flowchart: Delay 4"/>
          <p:cNvSpPr/>
          <p:nvPr/>
        </p:nvSpPr>
        <p:spPr>
          <a:xfrm>
            <a:off x="3529481" y="6128634"/>
            <a:ext cx="558800" cy="266700"/>
          </a:xfrm>
          <a:prstGeom prst="flowChartDela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1710272" y="3418654"/>
            <a:ext cx="419100" cy="4191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43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-422" t="32292" r="79896" b="30208"/>
          <a:stretch/>
        </p:blipFill>
        <p:spPr>
          <a:xfrm>
            <a:off x="8444821" y="152289"/>
            <a:ext cx="3747179" cy="3849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MODEL INPUT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53" y="1825625"/>
            <a:ext cx="10515600" cy="4351338"/>
          </a:xfrm>
        </p:spPr>
        <p:txBody>
          <a:bodyPr/>
          <a:lstStyle/>
          <a:p>
            <a:r>
              <a:rPr lang="en-ZA" dirty="0"/>
              <a:t>Channels</a:t>
            </a:r>
          </a:p>
          <a:p>
            <a:pPr lvl="1"/>
            <a:r>
              <a:rPr lang="en-ZA" dirty="0"/>
              <a:t>General </a:t>
            </a:r>
            <a:r>
              <a:rPr lang="en-ZA" dirty="0" smtClean="0"/>
              <a:t>flow: rivers (88)</a:t>
            </a:r>
            <a:endParaRPr lang="en-ZA" dirty="0"/>
          </a:p>
          <a:p>
            <a:pPr lvl="1"/>
            <a:r>
              <a:rPr lang="en-ZA" dirty="0"/>
              <a:t>Min-Max: Demands / return </a:t>
            </a:r>
            <a:r>
              <a:rPr lang="en-ZA" dirty="0" smtClean="0"/>
              <a:t>flows / Transfers (17)</a:t>
            </a:r>
            <a:endParaRPr lang="en-ZA" dirty="0"/>
          </a:p>
          <a:p>
            <a:pPr lvl="1"/>
            <a:r>
              <a:rPr lang="en-ZA" dirty="0" smtClean="0"/>
              <a:t>Diversions (3)</a:t>
            </a:r>
          </a:p>
          <a:p>
            <a:pPr lvl="1"/>
            <a:r>
              <a:rPr lang="en-ZA" dirty="0" smtClean="0"/>
              <a:t>Loss (1)</a:t>
            </a:r>
            <a:endParaRPr lang="en-ZA" dirty="0"/>
          </a:p>
          <a:p>
            <a:pPr lvl="1"/>
            <a:r>
              <a:rPr lang="en-ZA" dirty="0"/>
              <a:t>Minimum </a:t>
            </a:r>
            <a:r>
              <a:rPr lang="en-ZA" dirty="0" smtClean="0"/>
              <a:t>flows (4)</a:t>
            </a:r>
          </a:p>
          <a:p>
            <a:pPr lvl="1"/>
            <a:r>
              <a:rPr lang="en-ZA" dirty="0" smtClean="0"/>
              <a:t>Pumping (1) </a:t>
            </a:r>
          </a:p>
          <a:p>
            <a:pPr lvl="1"/>
            <a:r>
              <a:rPr lang="en-ZA" dirty="0" smtClean="0"/>
              <a:t>EWRs (1)</a:t>
            </a:r>
          </a:p>
          <a:p>
            <a:pPr lvl="1"/>
            <a:r>
              <a:rPr lang="en-ZA" dirty="0" smtClean="0"/>
              <a:t>Yield channel</a:t>
            </a:r>
            <a:endParaRPr lang="en-ZA" dirty="0"/>
          </a:p>
          <a:p>
            <a:endParaRPr lang="en-Z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25836" r="78837" b="65566"/>
          <a:stretch/>
        </p:blipFill>
        <p:spPr>
          <a:xfrm>
            <a:off x="7890661" y="4541870"/>
            <a:ext cx="4060933" cy="9276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34077" r="79004" b="55010"/>
          <a:stretch/>
        </p:blipFill>
        <p:spPr>
          <a:xfrm>
            <a:off x="3664810" y="5295840"/>
            <a:ext cx="4225851" cy="12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0" y="946930"/>
            <a:ext cx="5014531" cy="30281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87084"/>
            <a:ext cx="10515600" cy="1325563"/>
          </a:xfrm>
        </p:spPr>
        <p:txBody>
          <a:bodyPr/>
          <a:lstStyle/>
          <a:p>
            <a:r>
              <a:rPr lang="en-ZA" dirty="0" smtClean="0"/>
              <a:t>Diversion Efficiency Explanation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978794" y="2923502"/>
            <a:ext cx="407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10 m</a:t>
            </a:r>
            <a:r>
              <a:rPr lang="en-ZA" baseline="30000" dirty="0" smtClean="0"/>
              <a:t>3</a:t>
            </a:r>
            <a:r>
              <a:rPr lang="en-ZA" dirty="0" smtClean="0"/>
              <a:t>/s x 31 days = 27 million m</a:t>
            </a:r>
            <a:r>
              <a:rPr lang="en-ZA" baseline="30000" dirty="0" smtClean="0"/>
              <a:t>3</a:t>
            </a:r>
            <a:r>
              <a:rPr lang="en-ZA" dirty="0" smtClean="0"/>
              <a:t>/month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711" y="946930"/>
            <a:ext cx="5016212" cy="3028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3325" y="3065376"/>
            <a:ext cx="3748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More realistic flow profile over month</a:t>
            </a:r>
          </a:p>
          <a:p>
            <a:pPr algn="ctr"/>
            <a:r>
              <a:rPr lang="en-ZA" dirty="0" smtClean="0"/>
              <a:t> 27 million m</a:t>
            </a:r>
            <a:r>
              <a:rPr lang="en-ZA" baseline="30000" dirty="0" smtClean="0"/>
              <a:t>3</a:t>
            </a:r>
            <a:r>
              <a:rPr lang="en-ZA" dirty="0" smtClean="0"/>
              <a:t>/month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90" y="4109596"/>
            <a:ext cx="4551247" cy="27484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7762" y="5491211"/>
            <a:ext cx="346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Times of shortfall where daily flow </a:t>
            </a:r>
          </a:p>
          <a:p>
            <a:pPr algn="ctr"/>
            <a:r>
              <a:rPr lang="en-ZA" dirty="0" smtClean="0"/>
              <a:t>&lt; monthly average</a:t>
            </a:r>
            <a:endParaRPr lang="en-ZA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988731" y="5714915"/>
            <a:ext cx="1596980" cy="2189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58983" y="5085721"/>
            <a:ext cx="3133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Diversion relationship relates</a:t>
            </a:r>
          </a:p>
          <a:p>
            <a:r>
              <a:rPr lang="en-ZA" dirty="0" smtClean="0"/>
              <a:t>Daily observed flows with monthly requirements and limits abstractions depending on flows as such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0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ZA" dirty="0" smtClean="0"/>
              <a:t>QUESTIONS ON MODULE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7788"/>
            <a:ext cx="10515600" cy="5510212"/>
          </a:xfrm>
        </p:spPr>
        <p:txBody>
          <a:bodyPr>
            <a:normAutofit/>
          </a:bodyPr>
          <a:lstStyle/>
          <a:p>
            <a:r>
              <a:rPr lang="en-ZA" dirty="0" smtClean="0"/>
              <a:t>What is the January evaporation in mm from Jericho Dam?</a:t>
            </a:r>
          </a:p>
          <a:p>
            <a:r>
              <a:rPr lang="en-ZA" dirty="0" smtClean="0"/>
              <a:t>What channel flows out of node 21?</a:t>
            </a:r>
          </a:p>
          <a:p>
            <a:r>
              <a:rPr lang="en-ZA" dirty="0" smtClean="0"/>
              <a:t>What is the October crop requirement for irrigation block 47?</a:t>
            </a:r>
          </a:p>
          <a:p>
            <a:r>
              <a:rPr lang="en-ZA" dirty="0" smtClean="0"/>
              <a:t>What is the full capacity of Dummy Dam 66?</a:t>
            </a:r>
          </a:p>
          <a:p>
            <a:r>
              <a:rPr lang="en-ZA" dirty="0" smtClean="0"/>
              <a:t>What is the annual demand of </a:t>
            </a:r>
            <a:r>
              <a:rPr lang="en-ZA" dirty="0" err="1" smtClean="0"/>
              <a:t>Fernie</a:t>
            </a:r>
            <a:r>
              <a:rPr lang="en-ZA" dirty="0" smtClean="0"/>
              <a:t> and </a:t>
            </a:r>
            <a:r>
              <a:rPr lang="en-ZA" dirty="0" err="1" smtClean="0"/>
              <a:t>Metula</a:t>
            </a:r>
            <a:r>
              <a:rPr lang="en-ZA" dirty="0" smtClean="0"/>
              <a:t> Towns?</a:t>
            </a:r>
          </a:p>
          <a:p>
            <a:r>
              <a:rPr lang="en-ZA" dirty="0" smtClean="0"/>
              <a:t>From which quaternary catchment does Piet Retief obtain its demand?</a:t>
            </a:r>
          </a:p>
          <a:p>
            <a:r>
              <a:rPr lang="en-ZA" dirty="0" smtClean="0"/>
              <a:t>What is the natural inflow in year 1952 month 4 (</a:t>
            </a:r>
            <a:r>
              <a:rPr lang="en-ZA" dirty="0" err="1" smtClean="0"/>
              <a:t>ie</a:t>
            </a:r>
            <a:r>
              <a:rPr lang="en-ZA" dirty="0" smtClean="0"/>
              <a:t>. January 1953) of </a:t>
            </a:r>
            <a:r>
              <a:rPr lang="en-ZA" dirty="0" err="1" smtClean="0"/>
              <a:t>quat</a:t>
            </a:r>
            <a:r>
              <a:rPr lang="en-ZA" dirty="0" smtClean="0"/>
              <a:t> W52A</a:t>
            </a:r>
          </a:p>
          <a:p>
            <a:r>
              <a:rPr lang="en-ZA" dirty="0" smtClean="0"/>
              <a:t>What is the minimum flow release at </a:t>
            </a:r>
            <a:r>
              <a:rPr lang="en-ZA" dirty="0" err="1" smtClean="0"/>
              <a:t>Westoe</a:t>
            </a:r>
            <a:r>
              <a:rPr lang="en-ZA" dirty="0" smtClean="0"/>
              <a:t> Dam?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43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ZA" dirty="0" smtClean="0"/>
              <a:t>RUNNING THE MODEL AND NODE BALANCES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7788"/>
            <a:ext cx="10515600" cy="5510212"/>
          </a:xfrm>
        </p:spPr>
        <p:txBody>
          <a:bodyPr>
            <a:normAutofit/>
          </a:bodyPr>
          <a:lstStyle/>
          <a:p>
            <a:pPr lvl="1"/>
            <a:r>
              <a:rPr lang="en-ZA" dirty="0" smtClean="0"/>
              <a:t>Run the model</a:t>
            </a:r>
          </a:p>
          <a:p>
            <a:pPr lvl="1"/>
            <a:r>
              <a:rPr lang="en-ZA" dirty="0" smtClean="0"/>
              <a:t>Look at </a:t>
            </a:r>
            <a:r>
              <a:rPr lang="en-ZA" dirty="0" err="1" smtClean="0"/>
              <a:t>Morgenstond</a:t>
            </a:r>
            <a:r>
              <a:rPr lang="en-ZA" dirty="0" smtClean="0"/>
              <a:t> Dam profile, only flow in channel 119 when Dam full</a:t>
            </a:r>
          </a:p>
          <a:p>
            <a:pPr lvl="1"/>
            <a:r>
              <a:rPr lang="en-ZA" dirty="0" smtClean="0"/>
              <a:t>Carry out a balance around</a:t>
            </a:r>
          </a:p>
          <a:p>
            <a:pPr lvl="2"/>
            <a:r>
              <a:rPr lang="en-ZA" dirty="0" smtClean="0"/>
              <a:t>Simple node (</a:t>
            </a:r>
            <a:r>
              <a:rPr lang="en-ZA" dirty="0"/>
              <a:t>93) Annual </a:t>
            </a:r>
            <a:r>
              <a:rPr lang="en-ZA" dirty="0" smtClean="0"/>
              <a:t>average</a:t>
            </a:r>
          </a:p>
          <a:p>
            <a:pPr lvl="2"/>
            <a:r>
              <a:rPr lang="en-ZA" dirty="0" smtClean="0"/>
              <a:t>Node with inflow (5) Annual average</a:t>
            </a:r>
          </a:p>
          <a:p>
            <a:pPr lvl="2"/>
            <a:r>
              <a:rPr lang="en-ZA" dirty="0" smtClean="0"/>
              <a:t>Reservoir (8: </a:t>
            </a:r>
            <a:r>
              <a:rPr lang="en-ZA" dirty="0" err="1" smtClean="0"/>
              <a:t>Westoe</a:t>
            </a:r>
            <a:r>
              <a:rPr lang="en-ZA" dirty="0" smtClean="0"/>
              <a:t>) August 1920</a:t>
            </a:r>
          </a:p>
          <a:p>
            <a:pPr lvl="1"/>
            <a:endParaRPr lang="en-ZA" dirty="0" smtClean="0"/>
          </a:p>
          <a:p>
            <a:pPr lvl="1"/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4462" b="71478"/>
          <a:stretch/>
        </p:blipFill>
        <p:spPr>
          <a:xfrm>
            <a:off x="5822496" y="3775528"/>
            <a:ext cx="5925004" cy="208642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8510814" y="3597728"/>
            <a:ext cx="333828" cy="50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60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3" y="94365"/>
            <a:ext cx="10515600" cy="1325563"/>
          </a:xfrm>
        </p:spPr>
        <p:txBody>
          <a:bodyPr/>
          <a:lstStyle/>
          <a:p>
            <a:r>
              <a:rPr lang="en-ZA" dirty="0" smtClean="0"/>
              <a:t>Balances</a:t>
            </a:r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1538514" y="2670628"/>
            <a:ext cx="468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567543" y="27141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93</a:t>
            </a:r>
            <a:endParaRPr lang="en-ZA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5257" y="2898838"/>
            <a:ext cx="10432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729257" y="2260210"/>
            <a:ext cx="877794" cy="478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193112" y="3138636"/>
            <a:ext cx="532391" cy="4789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86247" y="2898838"/>
            <a:ext cx="10432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8802" y="21298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76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598181" y="26250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77</a:t>
            </a:r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1099320" y="31489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78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2401530" y="26250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79</a:t>
            </a:r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2006514" y="1282553"/>
            <a:ext cx="1059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76: 0.632</a:t>
            </a:r>
          </a:p>
          <a:p>
            <a:r>
              <a:rPr lang="en-ZA" dirty="0" smtClean="0"/>
              <a:t>77: 0.448</a:t>
            </a:r>
          </a:p>
          <a:p>
            <a:r>
              <a:rPr lang="en-ZA" dirty="0" smtClean="0"/>
              <a:t>78: 0.038</a:t>
            </a:r>
          </a:p>
          <a:p>
            <a:r>
              <a:rPr lang="en-ZA" dirty="0" smtClean="0"/>
              <a:t>79: 1.042</a:t>
            </a:r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1986247" y="3222596"/>
            <a:ext cx="2140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Inflows:</a:t>
            </a:r>
          </a:p>
          <a:p>
            <a:r>
              <a:rPr lang="en-ZA" dirty="0" smtClean="0"/>
              <a:t>0.632 + 0.448 = 1.08</a:t>
            </a:r>
          </a:p>
          <a:p>
            <a:r>
              <a:rPr lang="en-ZA" dirty="0" smtClean="0"/>
              <a:t>Outflows:</a:t>
            </a:r>
          </a:p>
          <a:p>
            <a:r>
              <a:rPr lang="en-ZA" dirty="0" smtClean="0"/>
              <a:t>0.038 + 1.042 = 1.08</a:t>
            </a:r>
            <a:endParaRPr lang="en-ZA" dirty="0"/>
          </a:p>
        </p:txBody>
      </p:sp>
      <p:sp>
        <p:nvSpPr>
          <p:cNvPr id="19" name="Oval 18"/>
          <p:cNvSpPr/>
          <p:nvPr/>
        </p:nvSpPr>
        <p:spPr>
          <a:xfrm>
            <a:off x="6549752" y="1873794"/>
            <a:ext cx="468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extBox 19"/>
          <p:cNvSpPr txBox="1"/>
          <p:nvPr/>
        </p:nvSpPr>
        <p:spPr>
          <a:xfrm>
            <a:off x="6627745" y="1916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</a:t>
            </a:r>
            <a:endParaRPr lang="en-ZA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997485" y="2102004"/>
            <a:ext cx="10432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09419" y="1828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7</a:t>
            </a:r>
            <a:endParaRPr lang="en-ZA" dirty="0"/>
          </a:p>
        </p:txBody>
      </p:sp>
      <p:sp>
        <p:nvSpPr>
          <p:cNvPr id="24" name="TextBox 23"/>
          <p:cNvSpPr txBox="1"/>
          <p:nvPr/>
        </p:nvSpPr>
        <p:spPr>
          <a:xfrm>
            <a:off x="7412768" y="1828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8</a:t>
            </a:r>
            <a:endParaRPr lang="en-ZA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06495" y="2126284"/>
            <a:ext cx="10432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6391372" y="1457416"/>
            <a:ext cx="276225" cy="438150"/>
          </a:xfrm>
          <a:custGeom>
            <a:avLst/>
            <a:gdLst>
              <a:gd name="connsiteX0" fmla="*/ 0 w 276225"/>
              <a:gd name="connsiteY0" fmla="*/ 0 h 438150"/>
              <a:gd name="connsiteX1" fmla="*/ 107950 w 276225"/>
              <a:gd name="connsiteY1" fmla="*/ 180975 h 438150"/>
              <a:gd name="connsiteX2" fmla="*/ 276225 w 276225"/>
              <a:gd name="connsiteY2" fmla="*/ 149225 h 438150"/>
              <a:gd name="connsiteX3" fmla="*/ 22225 w 276225"/>
              <a:gd name="connsiteY3" fmla="*/ 320675 h 438150"/>
              <a:gd name="connsiteX4" fmla="*/ 171450 w 276225"/>
              <a:gd name="connsiteY4" fmla="*/ 295275 h 438150"/>
              <a:gd name="connsiteX5" fmla="*/ 250825 w 276225"/>
              <a:gd name="connsiteY5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" h="438150">
                <a:moveTo>
                  <a:pt x="0" y="0"/>
                </a:moveTo>
                <a:lnTo>
                  <a:pt x="107950" y="180975"/>
                </a:lnTo>
                <a:lnTo>
                  <a:pt x="276225" y="149225"/>
                </a:lnTo>
                <a:lnTo>
                  <a:pt x="22225" y="320675"/>
                </a:lnTo>
                <a:lnTo>
                  <a:pt x="171450" y="295275"/>
                </a:lnTo>
                <a:lnTo>
                  <a:pt x="250825" y="438150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TextBox 26"/>
          <p:cNvSpPr txBox="1"/>
          <p:nvPr/>
        </p:nvSpPr>
        <p:spPr>
          <a:xfrm>
            <a:off x="7714454" y="388102"/>
            <a:ext cx="1960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inc</a:t>
            </a:r>
            <a:r>
              <a:rPr lang="en-ZA" dirty="0" smtClean="0"/>
              <a:t> – </a:t>
            </a:r>
            <a:r>
              <a:rPr lang="en-ZA" dirty="0" err="1" smtClean="0"/>
              <a:t>aff</a:t>
            </a:r>
            <a:r>
              <a:rPr lang="en-ZA" dirty="0" smtClean="0"/>
              <a:t> - </a:t>
            </a:r>
            <a:r>
              <a:rPr lang="en-ZA" dirty="0" err="1" smtClean="0"/>
              <a:t>ali</a:t>
            </a:r>
            <a:r>
              <a:rPr lang="en-ZA" dirty="0" smtClean="0"/>
              <a:t>: 0.587</a:t>
            </a:r>
          </a:p>
          <a:p>
            <a:r>
              <a:rPr lang="en-ZA" dirty="0" smtClean="0"/>
              <a:t>7: 0.404</a:t>
            </a:r>
          </a:p>
          <a:p>
            <a:r>
              <a:rPr lang="en-ZA" dirty="0" smtClean="0"/>
              <a:t>8: 0.991</a:t>
            </a:r>
            <a:endParaRPr lang="en-ZA" dirty="0"/>
          </a:p>
        </p:txBody>
      </p:sp>
      <p:sp>
        <p:nvSpPr>
          <p:cNvPr id="28" name="TextBox 27"/>
          <p:cNvSpPr txBox="1"/>
          <p:nvPr/>
        </p:nvSpPr>
        <p:spPr>
          <a:xfrm>
            <a:off x="8463177" y="1533222"/>
            <a:ext cx="2204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Inflows:</a:t>
            </a:r>
          </a:p>
          <a:p>
            <a:r>
              <a:rPr lang="en-ZA" dirty="0" smtClean="0"/>
              <a:t>0.587 + 0.404 = 0.991</a:t>
            </a:r>
          </a:p>
          <a:p>
            <a:r>
              <a:rPr lang="en-ZA" dirty="0" smtClean="0"/>
              <a:t>Outflows:</a:t>
            </a:r>
          </a:p>
          <a:p>
            <a:r>
              <a:rPr lang="en-ZA" dirty="0" smtClean="0"/>
              <a:t>0.991</a:t>
            </a:r>
            <a:endParaRPr lang="en-ZA" dirty="0"/>
          </a:p>
        </p:txBody>
      </p:sp>
      <p:sp>
        <p:nvSpPr>
          <p:cNvPr id="30" name="TextBox 29"/>
          <p:cNvSpPr txBox="1"/>
          <p:nvPr/>
        </p:nvSpPr>
        <p:spPr>
          <a:xfrm>
            <a:off x="5951280" y="39205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8</a:t>
            </a:r>
            <a:endParaRPr lang="en-ZA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840894" y="4105193"/>
            <a:ext cx="10432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74894" y="3466565"/>
            <a:ext cx="877794" cy="478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94660" y="324825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163</a:t>
            </a:r>
            <a:endParaRPr lang="en-ZA" dirty="0"/>
          </a:p>
        </p:txBody>
      </p:sp>
      <p:sp>
        <p:nvSpPr>
          <p:cNvPr id="36" name="TextBox 35"/>
          <p:cNvSpPr txBox="1"/>
          <p:nvPr/>
        </p:nvSpPr>
        <p:spPr>
          <a:xfrm>
            <a:off x="4943818" y="3831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9</a:t>
            </a:r>
            <a:endParaRPr lang="en-ZA" dirty="0"/>
          </a:p>
        </p:txBody>
      </p:sp>
      <p:sp>
        <p:nvSpPr>
          <p:cNvPr id="37" name="TextBox 36"/>
          <p:cNvSpPr txBox="1"/>
          <p:nvPr/>
        </p:nvSpPr>
        <p:spPr>
          <a:xfrm>
            <a:off x="5232985" y="433129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148</a:t>
            </a:r>
            <a:endParaRPr lang="en-ZA" dirty="0"/>
          </a:p>
        </p:txBody>
      </p:sp>
      <p:sp>
        <p:nvSpPr>
          <p:cNvPr id="38" name="TextBox 37"/>
          <p:cNvSpPr txBox="1"/>
          <p:nvPr/>
        </p:nvSpPr>
        <p:spPr>
          <a:xfrm>
            <a:off x="6557639" y="368923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161</a:t>
            </a:r>
            <a:endParaRPr lang="en-ZA" dirty="0"/>
          </a:p>
        </p:txBody>
      </p:sp>
      <p:sp>
        <p:nvSpPr>
          <p:cNvPr id="39" name="TextBox 38"/>
          <p:cNvSpPr txBox="1"/>
          <p:nvPr/>
        </p:nvSpPr>
        <p:spPr>
          <a:xfrm>
            <a:off x="9450316" y="2904407"/>
            <a:ext cx="19451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/>
              <a:t>inc</a:t>
            </a:r>
            <a:r>
              <a:rPr lang="en-ZA" dirty="0"/>
              <a:t> – </a:t>
            </a:r>
            <a:r>
              <a:rPr lang="en-ZA" dirty="0" err="1"/>
              <a:t>aff</a:t>
            </a:r>
            <a:r>
              <a:rPr lang="en-ZA" dirty="0"/>
              <a:t> - </a:t>
            </a:r>
            <a:r>
              <a:rPr lang="en-ZA" dirty="0" err="1" smtClean="0"/>
              <a:t>ali</a:t>
            </a:r>
            <a:r>
              <a:rPr lang="en-ZA" dirty="0" smtClean="0"/>
              <a:t>: 0</a:t>
            </a:r>
          </a:p>
          <a:p>
            <a:r>
              <a:rPr lang="en-ZA" dirty="0" smtClean="0"/>
              <a:t>163: 0.077 </a:t>
            </a:r>
          </a:p>
          <a:p>
            <a:r>
              <a:rPr lang="en-ZA" dirty="0" smtClean="0"/>
              <a:t>9: 0.090</a:t>
            </a:r>
          </a:p>
          <a:p>
            <a:r>
              <a:rPr lang="en-ZA" dirty="0" smtClean="0"/>
              <a:t>148: 1.539</a:t>
            </a:r>
          </a:p>
          <a:p>
            <a:r>
              <a:rPr lang="en-ZA" dirty="0" smtClean="0"/>
              <a:t>161: 0.037</a:t>
            </a:r>
          </a:p>
          <a:p>
            <a:r>
              <a:rPr lang="en-ZA" dirty="0" smtClean="0"/>
              <a:t>10: 0</a:t>
            </a:r>
          </a:p>
          <a:p>
            <a:r>
              <a:rPr lang="en-ZA" dirty="0" smtClean="0"/>
              <a:t>Rainfall: 0</a:t>
            </a:r>
          </a:p>
          <a:p>
            <a:r>
              <a:rPr lang="en-ZA" dirty="0" smtClean="0"/>
              <a:t>Evaporation: 0.206</a:t>
            </a:r>
            <a:endParaRPr lang="en-ZA" dirty="0"/>
          </a:p>
        </p:txBody>
      </p:sp>
      <p:sp>
        <p:nvSpPr>
          <p:cNvPr id="40" name="TextBox 39"/>
          <p:cNvSpPr txBox="1"/>
          <p:nvPr/>
        </p:nvSpPr>
        <p:spPr>
          <a:xfrm>
            <a:off x="4660593" y="5354041"/>
            <a:ext cx="3342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Inflows:</a:t>
            </a:r>
          </a:p>
          <a:p>
            <a:r>
              <a:rPr lang="en-ZA" dirty="0" smtClean="0"/>
              <a:t>0 + 0.077 + 0.09 + 0 = 0.167</a:t>
            </a:r>
          </a:p>
          <a:p>
            <a:r>
              <a:rPr lang="en-ZA" dirty="0" smtClean="0"/>
              <a:t>Outflows:</a:t>
            </a:r>
          </a:p>
          <a:p>
            <a:r>
              <a:rPr lang="en-ZA" dirty="0" smtClean="0"/>
              <a:t>1.539 + 0.037 + 0 + 0.206 =  1.782</a:t>
            </a:r>
            <a:endParaRPr lang="en-ZA" dirty="0"/>
          </a:p>
        </p:txBody>
      </p:sp>
      <p:sp>
        <p:nvSpPr>
          <p:cNvPr id="41" name="Isosceles Triangle 40"/>
          <p:cNvSpPr/>
          <p:nvPr/>
        </p:nvSpPr>
        <p:spPr>
          <a:xfrm>
            <a:off x="5815104" y="3729714"/>
            <a:ext cx="570590" cy="53087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Freeform 41"/>
          <p:cNvSpPr/>
          <p:nvPr/>
        </p:nvSpPr>
        <p:spPr>
          <a:xfrm>
            <a:off x="5856127" y="3271246"/>
            <a:ext cx="276225" cy="438150"/>
          </a:xfrm>
          <a:custGeom>
            <a:avLst/>
            <a:gdLst>
              <a:gd name="connsiteX0" fmla="*/ 0 w 276225"/>
              <a:gd name="connsiteY0" fmla="*/ 0 h 438150"/>
              <a:gd name="connsiteX1" fmla="*/ 107950 w 276225"/>
              <a:gd name="connsiteY1" fmla="*/ 180975 h 438150"/>
              <a:gd name="connsiteX2" fmla="*/ 276225 w 276225"/>
              <a:gd name="connsiteY2" fmla="*/ 149225 h 438150"/>
              <a:gd name="connsiteX3" fmla="*/ 22225 w 276225"/>
              <a:gd name="connsiteY3" fmla="*/ 320675 h 438150"/>
              <a:gd name="connsiteX4" fmla="*/ 171450 w 276225"/>
              <a:gd name="connsiteY4" fmla="*/ 295275 h 438150"/>
              <a:gd name="connsiteX5" fmla="*/ 250825 w 276225"/>
              <a:gd name="connsiteY5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" h="438150">
                <a:moveTo>
                  <a:pt x="0" y="0"/>
                </a:moveTo>
                <a:lnTo>
                  <a:pt x="107950" y="180975"/>
                </a:lnTo>
                <a:lnTo>
                  <a:pt x="276225" y="149225"/>
                </a:lnTo>
                <a:lnTo>
                  <a:pt x="22225" y="320675"/>
                </a:lnTo>
                <a:lnTo>
                  <a:pt x="171450" y="295275"/>
                </a:lnTo>
                <a:lnTo>
                  <a:pt x="250825" y="438150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331884" y="4264099"/>
            <a:ext cx="10432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245363" y="3958556"/>
            <a:ext cx="10432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64378" y="39831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10</a:t>
            </a:r>
            <a:endParaRPr lang="en-ZA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557643" y="4264007"/>
            <a:ext cx="532391" cy="4789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199223" y="3657285"/>
            <a:ext cx="365155" cy="20126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148710" y="3355254"/>
            <a:ext cx="183174" cy="44350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219957" y="304763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Rain</a:t>
            </a:r>
            <a:endParaRPr lang="en-ZA" dirty="0"/>
          </a:p>
        </p:txBody>
      </p:sp>
      <p:sp>
        <p:nvSpPr>
          <p:cNvPr id="56" name="TextBox 55"/>
          <p:cNvSpPr txBox="1"/>
          <p:nvPr/>
        </p:nvSpPr>
        <p:spPr>
          <a:xfrm>
            <a:off x="6489869" y="3402803"/>
            <a:ext cx="130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Evaporation</a:t>
            </a:r>
            <a:endParaRPr lang="en-ZA" dirty="0"/>
          </a:p>
        </p:txBody>
      </p:sp>
      <p:sp>
        <p:nvSpPr>
          <p:cNvPr id="57" name="TextBox 56"/>
          <p:cNvSpPr txBox="1"/>
          <p:nvPr/>
        </p:nvSpPr>
        <p:spPr>
          <a:xfrm>
            <a:off x="8463177" y="5232772"/>
            <a:ext cx="29787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Difference = 1.615 m</a:t>
            </a:r>
            <a:r>
              <a:rPr lang="en-ZA" baseline="30000" dirty="0" smtClean="0"/>
              <a:t>3</a:t>
            </a:r>
            <a:r>
              <a:rPr lang="en-ZA" dirty="0" smtClean="0"/>
              <a:t>/s</a:t>
            </a:r>
          </a:p>
          <a:p>
            <a:r>
              <a:rPr lang="en-ZA" dirty="0" smtClean="0"/>
              <a:t>= 4.33 million m</a:t>
            </a:r>
            <a:r>
              <a:rPr lang="en-ZA" baseline="30000" dirty="0" smtClean="0"/>
              <a:t>3</a:t>
            </a:r>
            <a:r>
              <a:rPr lang="en-ZA" dirty="0" smtClean="0"/>
              <a:t> (31 days)</a:t>
            </a:r>
          </a:p>
          <a:p>
            <a:endParaRPr lang="en-ZA" dirty="0"/>
          </a:p>
          <a:p>
            <a:r>
              <a:rPr lang="en-ZA" dirty="0" smtClean="0"/>
              <a:t>Change in reservoir storage:</a:t>
            </a:r>
          </a:p>
          <a:p>
            <a:r>
              <a:rPr lang="en-ZA" dirty="0" smtClean="0"/>
              <a:t>55.2 – 50.87 = 4.33 </a:t>
            </a:r>
            <a:r>
              <a:rPr lang="en-ZA" dirty="0"/>
              <a:t>million m</a:t>
            </a:r>
            <a:r>
              <a:rPr lang="en-ZA" baseline="30000" dirty="0"/>
              <a:t>3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 </a:t>
            </a:r>
            <a:endParaRPr lang="en-ZA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4337862" y="2809720"/>
            <a:ext cx="7854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3786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2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6" grpId="0" animBg="1"/>
      <p:bldP spid="27" grpId="0"/>
      <p:bldP spid="28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5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ZA" dirty="0" smtClean="0"/>
              <a:t>YIELD DETERMINATION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7788"/>
            <a:ext cx="10515600" cy="5510212"/>
          </a:xfrm>
        </p:spPr>
        <p:txBody>
          <a:bodyPr>
            <a:normAutofit lnSpcReduction="10000"/>
          </a:bodyPr>
          <a:lstStyle/>
          <a:p>
            <a:pPr lvl="1"/>
            <a:r>
              <a:rPr lang="en-ZA" dirty="0" smtClean="0"/>
              <a:t>Yield at </a:t>
            </a:r>
            <a:r>
              <a:rPr lang="en-ZA" dirty="0" err="1" smtClean="0"/>
              <a:t>Heyshope</a:t>
            </a:r>
            <a:endParaRPr lang="en-ZA" dirty="0" smtClean="0"/>
          </a:p>
          <a:p>
            <a:pPr lvl="2"/>
            <a:r>
              <a:rPr lang="en-ZA" dirty="0" smtClean="0"/>
              <a:t>Confirm position of Yield Channel on node 109 (yield node of </a:t>
            </a:r>
            <a:r>
              <a:rPr lang="en-ZA" dirty="0" err="1" smtClean="0"/>
              <a:t>Heyshope</a:t>
            </a:r>
            <a:r>
              <a:rPr lang="en-ZA" dirty="0" smtClean="0"/>
              <a:t> including 10% loss)</a:t>
            </a:r>
          </a:p>
          <a:p>
            <a:pPr lvl="2"/>
            <a:r>
              <a:rPr lang="en-ZA" dirty="0" smtClean="0"/>
              <a:t>Turn off demands for transfer to </a:t>
            </a:r>
            <a:r>
              <a:rPr lang="en-ZA" dirty="0" err="1" smtClean="0"/>
              <a:t>Grootdraai</a:t>
            </a:r>
            <a:r>
              <a:rPr lang="en-ZA" dirty="0" smtClean="0"/>
              <a:t> and </a:t>
            </a:r>
            <a:r>
              <a:rPr lang="en-ZA" dirty="0" err="1" smtClean="0"/>
              <a:t>Driefontein</a:t>
            </a:r>
            <a:r>
              <a:rPr lang="en-ZA" dirty="0" smtClean="0"/>
              <a:t> town / </a:t>
            </a:r>
            <a:r>
              <a:rPr lang="en-ZA" dirty="0" err="1" smtClean="0"/>
              <a:t>Kangra</a:t>
            </a:r>
            <a:r>
              <a:rPr lang="en-ZA" dirty="0" smtClean="0"/>
              <a:t> Coal</a:t>
            </a:r>
          </a:p>
          <a:p>
            <a:pPr lvl="2"/>
            <a:r>
              <a:rPr lang="en-ZA" dirty="0" smtClean="0"/>
              <a:t>Run Target drafts 69 and 70, confirm historic yield is 69 million m</a:t>
            </a:r>
            <a:r>
              <a:rPr lang="en-ZA" baseline="30000" dirty="0" smtClean="0"/>
              <a:t>3</a:t>
            </a:r>
            <a:r>
              <a:rPr lang="en-ZA" dirty="0" smtClean="0"/>
              <a:t>/a</a:t>
            </a:r>
          </a:p>
          <a:p>
            <a:pPr lvl="2"/>
            <a:r>
              <a:rPr lang="en-ZA" dirty="0" smtClean="0"/>
              <a:t>Run Just target draft 70 with “full” output</a:t>
            </a:r>
          </a:p>
          <a:p>
            <a:pPr lvl="2"/>
            <a:r>
              <a:rPr lang="en-ZA" dirty="0" smtClean="0"/>
              <a:t>In which month is the yield requirement not supplied</a:t>
            </a:r>
          </a:p>
          <a:p>
            <a:pPr lvl="2"/>
            <a:r>
              <a:rPr lang="en-ZA" dirty="0" smtClean="0"/>
              <a:t>Confirm </a:t>
            </a:r>
            <a:r>
              <a:rPr lang="en-ZA" dirty="0" err="1" smtClean="0"/>
              <a:t>Heyshope</a:t>
            </a:r>
            <a:r>
              <a:rPr lang="en-ZA" dirty="0" smtClean="0"/>
              <a:t> Dam empty in that month</a:t>
            </a:r>
          </a:p>
          <a:p>
            <a:pPr lvl="2"/>
            <a:endParaRPr lang="en-ZA" dirty="0" smtClean="0"/>
          </a:p>
          <a:p>
            <a:pPr lvl="1"/>
            <a:r>
              <a:rPr lang="en-ZA" dirty="0" smtClean="0"/>
              <a:t>Combined yield at Jericho</a:t>
            </a:r>
          </a:p>
          <a:p>
            <a:pPr lvl="2"/>
            <a:r>
              <a:rPr lang="en-ZA" dirty="0" smtClean="0"/>
              <a:t>Move yield channel onto Jericho Dam</a:t>
            </a:r>
          </a:p>
          <a:p>
            <a:pPr lvl="2"/>
            <a:r>
              <a:rPr lang="en-ZA" dirty="0" smtClean="0"/>
              <a:t>Turn off demand to Usutu GWS</a:t>
            </a:r>
          </a:p>
          <a:p>
            <a:pPr lvl="2"/>
            <a:r>
              <a:rPr lang="en-ZA" dirty="0" smtClean="0"/>
              <a:t>Determine combined yield (</a:t>
            </a:r>
            <a:r>
              <a:rPr lang="en-ZA" dirty="0" err="1" smtClean="0"/>
              <a:t>Westoe</a:t>
            </a:r>
            <a:r>
              <a:rPr lang="en-ZA" dirty="0" smtClean="0"/>
              <a:t>, Jericho and </a:t>
            </a:r>
            <a:r>
              <a:rPr lang="en-ZA" dirty="0" err="1" smtClean="0"/>
              <a:t>Morgenstond</a:t>
            </a:r>
            <a:r>
              <a:rPr lang="en-ZA" dirty="0" smtClean="0"/>
              <a:t> Dams)</a:t>
            </a:r>
          </a:p>
          <a:p>
            <a:pPr lvl="2"/>
            <a:r>
              <a:rPr lang="en-ZA" dirty="0" smtClean="0"/>
              <a:t>What is the failure month?</a:t>
            </a:r>
          </a:p>
          <a:p>
            <a:pPr lvl="2"/>
            <a:r>
              <a:rPr lang="en-ZA" dirty="0" smtClean="0"/>
              <a:t>Are all three dams empty in this month?</a:t>
            </a:r>
          </a:p>
          <a:p>
            <a:pPr lvl="2"/>
            <a:r>
              <a:rPr lang="en-ZA" dirty="0"/>
              <a:t>Go over </a:t>
            </a:r>
            <a:r>
              <a:rPr lang="en-ZA" dirty="0" smtClean="0"/>
              <a:t>reservoir </a:t>
            </a:r>
            <a:r>
              <a:rPr lang="en-ZA" dirty="0"/>
              <a:t>penalty </a:t>
            </a:r>
            <a:r>
              <a:rPr lang="en-ZA" dirty="0" smtClean="0"/>
              <a:t>structures and operating rule</a:t>
            </a:r>
          </a:p>
          <a:p>
            <a:pPr lvl="2"/>
            <a:r>
              <a:rPr lang="en-ZA" dirty="0" smtClean="0"/>
              <a:t>Record flow in channel 13 and demand to irrigation block 15</a:t>
            </a:r>
            <a:endParaRPr lang="en-ZA" dirty="0"/>
          </a:p>
          <a:p>
            <a:pPr lvl="2"/>
            <a:endParaRPr lang="en-ZA" dirty="0" smtClean="0"/>
          </a:p>
          <a:p>
            <a:pPr lvl="2"/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49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35548" cy="32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9" y="0"/>
            <a:ext cx="5881361" cy="330665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0800000">
            <a:off x="8025470" y="850650"/>
            <a:ext cx="231820" cy="3911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4100"/>
            <a:ext cx="5805322" cy="32639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1919945" y="5616575"/>
            <a:ext cx="231820" cy="3911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678" y="3594101"/>
            <a:ext cx="5805322" cy="32639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0800000">
            <a:off x="9135409" y="6007770"/>
            <a:ext cx="231820" cy="3911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19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-130175"/>
            <a:ext cx="10258917" cy="1325563"/>
          </a:xfrm>
        </p:spPr>
        <p:txBody>
          <a:bodyPr/>
          <a:lstStyle/>
          <a:p>
            <a:r>
              <a:rPr lang="en-ZA" dirty="0" smtClean="0"/>
              <a:t>Penalty structures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70" t="49305" r="66886" b="20834"/>
          <a:stretch/>
        </p:blipFill>
        <p:spPr>
          <a:xfrm>
            <a:off x="406399" y="1041400"/>
            <a:ext cx="1358901" cy="218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694" y="9525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Jericho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158" t="51563" r="66788" b="21007"/>
          <a:stretch/>
        </p:blipFill>
        <p:spPr>
          <a:xfrm>
            <a:off x="2235199" y="1200150"/>
            <a:ext cx="1308101" cy="200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3794" y="952500"/>
            <a:ext cx="145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Morgenstond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4502148" y="952500"/>
            <a:ext cx="89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Westoe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3548" t="53906" r="66691" b="19792"/>
          <a:stretch/>
        </p:blipFill>
        <p:spPr>
          <a:xfrm>
            <a:off x="4106397" y="1333500"/>
            <a:ext cx="1270000" cy="1924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181" y="3515796"/>
            <a:ext cx="549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Order of use from Dams, from lowest penalty to highest 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7755" t="21099" b="15214"/>
          <a:stretch/>
        </p:blipFill>
        <p:spPr>
          <a:xfrm>
            <a:off x="6270403" y="0"/>
            <a:ext cx="5921597" cy="2578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7803" t="21648" r="2470" b="14978"/>
          <a:stretch/>
        </p:blipFill>
        <p:spPr>
          <a:xfrm>
            <a:off x="6270403" y="2708275"/>
            <a:ext cx="5740400" cy="256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7817" t="21648" b="14664"/>
          <a:stretch/>
        </p:blipFill>
        <p:spPr>
          <a:xfrm>
            <a:off x="0" y="4397375"/>
            <a:ext cx="5917173" cy="25781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5919" y="4667169"/>
            <a:ext cx="5308601" cy="1482171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6967072" y="416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</a:t>
            </a:r>
            <a:endParaRPr lang="en-ZA" dirty="0"/>
          </a:p>
        </p:txBody>
      </p:sp>
      <p:sp>
        <p:nvSpPr>
          <p:cNvPr id="18" name="Rectangle 17"/>
          <p:cNvSpPr/>
          <p:nvPr/>
        </p:nvSpPr>
        <p:spPr>
          <a:xfrm>
            <a:off x="6598919" y="298369"/>
            <a:ext cx="5308601" cy="984331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Rectangle 18"/>
          <p:cNvSpPr/>
          <p:nvPr/>
        </p:nvSpPr>
        <p:spPr>
          <a:xfrm>
            <a:off x="6598919" y="2990769"/>
            <a:ext cx="5308601" cy="616031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784162" y="4810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5386" y="30728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11619" y="1276269"/>
            <a:ext cx="5308601" cy="870031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TextBox 22"/>
          <p:cNvSpPr txBox="1"/>
          <p:nvPr/>
        </p:nvSpPr>
        <p:spPr>
          <a:xfrm>
            <a:off x="7970621" y="15810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</a:t>
            </a:r>
            <a:endParaRPr lang="en-ZA" dirty="0"/>
          </a:p>
        </p:txBody>
      </p:sp>
      <p:sp>
        <p:nvSpPr>
          <p:cNvPr id="24" name="Rectangle 23"/>
          <p:cNvSpPr/>
          <p:nvPr/>
        </p:nvSpPr>
        <p:spPr>
          <a:xfrm>
            <a:off x="375919" y="6165770"/>
            <a:ext cx="5308601" cy="167324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TextBox 24"/>
          <p:cNvSpPr txBox="1"/>
          <p:nvPr/>
        </p:nvSpPr>
        <p:spPr>
          <a:xfrm>
            <a:off x="1614457" y="6052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5</a:t>
            </a:r>
            <a:endParaRPr lang="en-ZA" dirty="0"/>
          </a:p>
        </p:txBody>
      </p:sp>
      <p:sp>
        <p:nvSpPr>
          <p:cNvPr id="27" name="Rectangle 26"/>
          <p:cNvSpPr/>
          <p:nvPr/>
        </p:nvSpPr>
        <p:spPr>
          <a:xfrm>
            <a:off x="6611619" y="3625769"/>
            <a:ext cx="5308601" cy="1184911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TextBox 27"/>
          <p:cNvSpPr txBox="1"/>
          <p:nvPr/>
        </p:nvSpPr>
        <p:spPr>
          <a:xfrm>
            <a:off x="7819778" y="4033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6</a:t>
            </a:r>
            <a:endParaRPr lang="en-ZA" dirty="0"/>
          </a:p>
        </p:txBody>
      </p:sp>
      <p:sp>
        <p:nvSpPr>
          <p:cNvPr id="29" name="Rectangle 28"/>
          <p:cNvSpPr/>
          <p:nvPr/>
        </p:nvSpPr>
        <p:spPr>
          <a:xfrm>
            <a:off x="375919" y="6351981"/>
            <a:ext cx="5308601" cy="175820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TextBox 29"/>
          <p:cNvSpPr txBox="1"/>
          <p:nvPr/>
        </p:nvSpPr>
        <p:spPr>
          <a:xfrm>
            <a:off x="2292062" y="62552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49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7" grpId="0" animBg="1"/>
      <p:bldP spid="28" grpId="0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Delay 46"/>
          <p:cNvSpPr/>
          <p:nvPr/>
        </p:nvSpPr>
        <p:spPr>
          <a:xfrm>
            <a:off x="11243448" y="5211975"/>
            <a:ext cx="558800" cy="266700"/>
          </a:xfrm>
          <a:prstGeom prst="flowChartDelay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ZA" dirty="0" smtClean="0"/>
              <a:t>LICENSE QUERY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9721" y="1347788"/>
            <a:ext cx="10515600" cy="5510212"/>
          </a:xfrm>
        </p:spPr>
        <p:txBody>
          <a:bodyPr>
            <a:normAutofit/>
          </a:bodyPr>
          <a:lstStyle/>
          <a:p>
            <a:pPr lvl="1"/>
            <a:r>
              <a:rPr lang="en-ZA" dirty="0" smtClean="0"/>
              <a:t>JPJ </a:t>
            </a:r>
            <a:r>
              <a:rPr lang="en-ZA" dirty="0" err="1" smtClean="0"/>
              <a:t>Naude</a:t>
            </a:r>
            <a:r>
              <a:rPr lang="en-ZA" dirty="0" smtClean="0"/>
              <a:t> </a:t>
            </a:r>
            <a:r>
              <a:rPr lang="en-ZA" dirty="0" err="1" smtClean="0"/>
              <a:t>Boerdery</a:t>
            </a:r>
            <a:endParaRPr lang="en-ZA" dirty="0" smtClean="0"/>
          </a:p>
          <a:p>
            <a:pPr lvl="2"/>
            <a:r>
              <a:rPr lang="en-ZA" dirty="0" smtClean="0"/>
              <a:t>Existing user</a:t>
            </a:r>
          </a:p>
          <a:p>
            <a:pPr lvl="2"/>
            <a:r>
              <a:rPr lang="en-ZA" dirty="0" smtClean="0"/>
              <a:t>Would like to increase use</a:t>
            </a:r>
          </a:p>
          <a:p>
            <a:pPr lvl="2"/>
            <a:r>
              <a:rPr lang="en-ZA" dirty="0" smtClean="0"/>
              <a:t>Would like to construct farm Dam</a:t>
            </a:r>
          </a:p>
          <a:p>
            <a:pPr lvl="1"/>
            <a:r>
              <a:rPr lang="en-ZA" dirty="0" smtClean="0"/>
              <a:t>Use model to determine impact of increased abstraction and new farm dam on downstream flows</a:t>
            </a:r>
          </a:p>
          <a:p>
            <a:pPr lvl="1"/>
            <a:endParaRPr lang="en-ZA" dirty="0" smtClean="0"/>
          </a:p>
          <a:p>
            <a:pPr lvl="1"/>
            <a:r>
              <a:rPr lang="en-ZA" dirty="0" smtClean="0"/>
              <a:t>Locate existing user</a:t>
            </a:r>
          </a:p>
          <a:p>
            <a:pPr lvl="2"/>
            <a:r>
              <a:rPr lang="en-ZA" dirty="0" smtClean="0"/>
              <a:t>reference number 21019167</a:t>
            </a:r>
          </a:p>
          <a:p>
            <a:pPr lvl="2"/>
            <a:r>
              <a:rPr lang="en-ZA" dirty="0" smtClean="0"/>
              <a:t>Included in block 15, demand channel number 3, lumped with 3 other users</a:t>
            </a:r>
          </a:p>
          <a:p>
            <a:pPr lvl="2"/>
            <a:r>
              <a:rPr lang="en-ZA" dirty="0" smtClean="0"/>
              <a:t>Had current area in WARMS as 6ha</a:t>
            </a:r>
          </a:p>
          <a:p>
            <a:pPr lvl="1"/>
            <a:endParaRPr lang="en-ZA" dirty="0"/>
          </a:p>
          <a:p>
            <a:pPr lvl="1"/>
            <a:r>
              <a:rPr lang="en-ZA" dirty="0" smtClean="0"/>
              <a:t>Split irrigation block 15 into 2 components, </a:t>
            </a:r>
            <a:r>
              <a:rPr lang="en-ZA" dirty="0" err="1" smtClean="0"/>
              <a:t>ie</a:t>
            </a:r>
            <a:r>
              <a:rPr lang="en-ZA" dirty="0" smtClean="0"/>
              <a:t> separate user 21019167 and build in new farm dam</a:t>
            </a:r>
            <a:endParaRPr lang="en-ZA" dirty="0"/>
          </a:p>
          <a:p>
            <a:pPr lvl="2"/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36" t="33759" r="42392" b="45995"/>
          <a:stretch/>
        </p:blipFill>
        <p:spPr>
          <a:xfrm>
            <a:off x="5257800" y="193184"/>
            <a:ext cx="6684136" cy="14810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568588" y="3767298"/>
            <a:ext cx="468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9580532" y="38164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16</a:t>
            </a:r>
            <a:endParaRPr lang="en-ZA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742494" y="3372517"/>
            <a:ext cx="877794" cy="478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13040" y="32863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164</a:t>
            </a:r>
            <a:endParaRPr lang="en-ZA" dirty="0"/>
          </a:p>
        </p:txBody>
      </p:sp>
      <p:sp>
        <p:nvSpPr>
          <p:cNvPr id="15" name="Oval 14"/>
          <p:cNvSpPr/>
          <p:nvPr/>
        </p:nvSpPr>
        <p:spPr>
          <a:xfrm>
            <a:off x="10432340" y="6031928"/>
            <a:ext cx="468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Box 15"/>
          <p:cNvSpPr txBox="1"/>
          <p:nvPr/>
        </p:nvSpPr>
        <p:spPr>
          <a:xfrm>
            <a:off x="10528603" y="60812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9</a:t>
            </a:r>
            <a:endParaRPr lang="en-ZA" dirty="0"/>
          </a:p>
        </p:txBody>
      </p:sp>
      <p:cxnSp>
        <p:nvCxnSpPr>
          <p:cNvPr id="17" name="Straight Arrow Connector 16"/>
          <p:cNvCxnSpPr>
            <a:stCxn id="5" idx="5"/>
            <a:endCxn id="33" idx="0"/>
          </p:cNvCxnSpPr>
          <p:nvPr/>
        </p:nvCxnSpPr>
        <p:spPr>
          <a:xfrm>
            <a:off x="9968051" y="4166761"/>
            <a:ext cx="254566" cy="90759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98471" y="44464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17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11168523" y="6302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11</a:t>
            </a:r>
            <a:endParaRPr lang="en-ZA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0898679" y="6265928"/>
            <a:ext cx="10432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380902" y="6198118"/>
            <a:ext cx="10432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430861" y="6388525"/>
            <a:ext cx="10432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52486" y="58901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161</a:t>
            </a:r>
            <a:endParaRPr lang="en-ZA" dirty="0"/>
          </a:p>
        </p:txBody>
      </p:sp>
      <p:sp>
        <p:nvSpPr>
          <p:cNvPr id="25" name="TextBox 24"/>
          <p:cNvSpPr txBox="1"/>
          <p:nvPr/>
        </p:nvSpPr>
        <p:spPr>
          <a:xfrm>
            <a:off x="9709412" y="63329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10</a:t>
            </a:r>
            <a:endParaRPr lang="en-ZA" dirty="0"/>
          </a:p>
        </p:txBody>
      </p:sp>
      <p:sp>
        <p:nvSpPr>
          <p:cNvPr id="27" name="Flowchart: Delay 26"/>
          <p:cNvSpPr/>
          <p:nvPr/>
        </p:nvSpPr>
        <p:spPr>
          <a:xfrm>
            <a:off x="10786403" y="4101948"/>
            <a:ext cx="558800" cy="266700"/>
          </a:xfrm>
          <a:prstGeom prst="flowChartDela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10017302" y="3941125"/>
            <a:ext cx="769101" cy="2941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79290" y="37384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</a:t>
            </a:r>
            <a:endParaRPr lang="en-ZA" dirty="0"/>
          </a:p>
        </p:txBody>
      </p:sp>
      <p:cxnSp>
        <p:nvCxnSpPr>
          <p:cNvPr id="31" name="Straight Arrow Connector 30"/>
          <p:cNvCxnSpPr>
            <a:endCxn id="33" idx="5"/>
          </p:cNvCxnSpPr>
          <p:nvPr/>
        </p:nvCxnSpPr>
        <p:spPr>
          <a:xfrm flipH="1">
            <a:off x="10397306" y="4368648"/>
            <a:ext cx="638450" cy="90801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824744" y="40490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15</a:t>
            </a:r>
            <a:endParaRPr lang="en-ZA" dirty="0"/>
          </a:p>
        </p:txBody>
      </p:sp>
      <p:sp>
        <p:nvSpPr>
          <p:cNvPr id="33" name="Isosceles Triangle 32"/>
          <p:cNvSpPr/>
          <p:nvPr/>
        </p:nvSpPr>
        <p:spPr>
          <a:xfrm rot="21053887">
            <a:off x="9977618" y="5071490"/>
            <a:ext cx="561942" cy="454788"/>
          </a:xfrm>
          <a:prstGeom prst="triangle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endCxn id="15" idx="0"/>
          </p:cNvCxnSpPr>
          <p:nvPr/>
        </p:nvCxnSpPr>
        <p:spPr>
          <a:xfrm>
            <a:off x="10357335" y="5510342"/>
            <a:ext cx="309005" cy="521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101517" y="517677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A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28603" y="4479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</a:t>
            </a:r>
            <a:endParaRPr lang="en-ZA" dirty="0"/>
          </a:p>
        </p:txBody>
      </p:sp>
      <p:cxnSp>
        <p:nvCxnSpPr>
          <p:cNvPr id="45" name="Straight Arrow Connector 44"/>
          <p:cNvCxnSpPr>
            <a:endCxn id="47" idx="1"/>
          </p:cNvCxnSpPr>
          <p:nvPr/>
        </p:nvCxnSpPr>
        <p:spPr>
          <a:xfrm>
            <a:off x="10437723" y="5305444"/>
            <a:ext cx="805725" cy="39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3" idx="2"/>
            <a:endCxn id="15" idx="7"/>
          </p:cNvCxnSpPr>
          <p:nvPr/>
        </p:nvCxnSpPr>
        <p:spPr>
          <a:xfrm flipH="1">
            <a:off x="10831803" y="5500774"/>
            <a:ext cx="664513" cy="599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798709" y="504044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x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55372" y="568503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y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56829" y="55294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z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337458" y="51314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B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 rot="3683276">
            <a:off x="9912218" y="3319514"/>
            <a:ext cx="276225" cy="438150"/>
          </a:xfrm>
          <a:custGeom>
            <a:avLst/>
            <a:gdLst>
              <a:gd name="connsiteX0" fmla="*/ 0 w 276225"/>
              <a:gd name="connsiteY0" fmla="*/ 0 h 438150"/>
              <a:gd name="connsiteX1" fmla="*/ 107950 w 276225"/>
              <a:gd name="connsiteY1" fmla="*/ 180975 h 438150"/>
              <a:gd name="connsiteX2" fmla="*/ 276225 w 276225"/>
              <a:gd name="connsiteY2" fmla="*/ 149225 h 438150"/>
              <a:gd name="connsiteX3" fmla="*/ 22225 w 276225"/>
              <a:gd name="connsiteY3" fmla="*/ 320675 h 438150"/>
              <a:gd name="connsiteX4" fmla="*/ 171450 w 276225"/>
              <a:gd name="connsiteY4" fmla="*/ 295275 h 438150"/>
              <a:gd name="connsiteX5" fmla="*/ 250825 w 276225"/>
              <a:gd name="connsiteY5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" h="438150">
                <a:moveTo>
                  <a:pt x="0" y="0"/>
                </a:moveTo>
                <a:lnTo>
                  <a:pt x="107950" y="180975"/>
                </a:lnTo>
                <a:lnTo>
                  <a:pt x="276225" y="149225"/>
                </a:lnTo>
                <a:lnTo>
                  <a:pt x="22225" y="320675"/>
                </a:lnTo>
                <a:lnTo>
                  <a:pt x="171450" y="295275"/>
                </a:lnTo>
                <a:lnTo>
                  <a:pt x="250825" y="438150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TextBox 36"/>
          <p:cNvSpPr txBox="1"/>
          <p:nvPr/>
        </p:nvSpPr>
        <p:spPr>
          <a:xfrm>
            <a:off x="10253279" y="310867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33%W54C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019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1. INSTALLING WRYM MF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Copy folder “WRYM” to path C:\</a:t>
            </a:r>
          </a:p>
          <a:p>
            <a:r>
              <a:rPr lang="en-ZA" dirty="0" smtClean="0"/>
              <a:t>Double click on WRYM MF to install MF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Click “ok” twice when DLL message comes up</a:t>
            </a:r>
          </a:p>
          <a:p>
            <a:r>
              <a:rPr lang="en-ZA" dirty="0" smtClean="0"/>
              <a:t>Double click on Setup to install Visio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37" t="17737" r="16082" b="66946"/>
          <a:stretch/>
        </p:blipFill>
        <p:spPr>
          <a:xfrm>
            <a:off x="838200" y="2880832"/>
            <a:ext cx="6568226" cy="1120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546" t="17385" r="23109" b="66417"/>
          <a:stretch/>
        </p:blipFill>
        <p:spPr>
          <a:xfrm>
            <a:off x="682579" y="5487512"/>
            <a:ext cx="6140607" cy="12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72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6" y="190500"/>
            <a:ext cx="11255374" cy="5986463"/>
          </a:xfrm>
        </p:spPr>
        <p:txBody>
          <a:bodyPr/>
          <a:lstStyle/>
          <a:p>
            <a:r>
              <a:rPr lang="en-ZA" dirty="0" smtClean="0"/>
              <a:t>Irrigation block 15: size 29ha – 6ha = 23ha (0.23km</a:t>
            </a:r>
            <a:r>
              <a:rPr lang="en-ZA" baseline="30000" dirty="0" smtClean="0"/>
              <a:t>2</a:t>
            </a:r>
            <a:r>
              <a:rPr lang="en-ZA" dirty="0" smtClean="0"/>
              <a:t>)</a:t>
            </a:r>
          </a:p>
          <a:p>
            <a:r>
              <a:rPr lang="en-ZA" dirty="0" smtClean="0"/>
              <a:t>Create new reservoir (A), penalty structure 1 (10 cost)</a:t>
            </a:r>
          </a:p>
          <a:p>
            <a:r>
              <a:rPr lang="en-ZA" dirty="0" smtClean="0"/>
              <a:t>Physical characteristics as below</a:t>
            </a:r>
          </a:p>
          <a:p>
            <a:r>
              <a:rPr lang="en-ZA" dirty="0" smtClean="0"/>
              <a:t>Assign to catchment W54C, 0% inflow</a:t>
            </a:r>
          </a:p>
          <a:p>
            <a:r>
              <a:rPr lang="en-ZA" dirty="0" smtClean="0"/>
              <a:t>Evaporation same as Churchill weir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384" b="13271"/>
          <a:stretch/>
        </p:blipFill>
        <p:spPr>
          <a:xfrm>
            <a:off x="6662045" y="1828800"/>
            <a:ext cx="5529955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050" t="23090" b="55035"/>
          <a:stretch/>
        </p:blipFill>
        <p:spPr>
          <a:xfrm>
            <a:off x="8175626" y="0"/>
            <a:ext cx="4117974" cy="1056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424" t="13194" b="19791"/>
          <a:stretch/>
        </p:blipFill>
        <p:spPr>
          <a:xfrm>
            <a:off x="324084" y="3979572"/>
            <a:ext cx="5699419" cy="26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200"/>
            <a:ext cx="10515600" cy="5973763"/>
          </a:xfrm>
        </p:spPr>
        <p:txBody>
          <a:bodyPr/>
          <a:lstStyle/>
          <a:p>
            <a:r>
              <a:rPr lang="en-ZA" dirty="0" smtClean="0"/>
              <a:t>Downstream node of channel 4, change from 9 to new reservoir number</a:t>
            </a:r>
          </a:p>
          <a:p>
            <a:r>
              <a:rPr lang="en-ZA" dirty="0"/>
              <a:t>Downstream node of channel </a:t>
            </a:r>
            <a:r>
              <a:rPr lang="en-ZA" dirty="0" smtClean="0"/>
              <a:t>17, </a:t>
            </a:r>
            <a:r>
              <a:rPr lang="en-ZA" dirty="0"/>
              <a:t>change from 9 to new reservoir </a:t>
            </a:r>
            <a:r>
              <a:rPr lang="en-ZA" dirty="0" smtClean="0"/>
              <a:t>number</a:t>
            </a:r>
          </a:p>
          <a:p>
            <a:r>
              <a:rPr lang="en-ZA" dirty="0" smtClean="0"/>
              <a:t>Add new spill channel (z), from new reservoir to node 9. This should be a general flow channel, penalty 500 </a:t>
            </a:r>
            <a:endParaRPr lang="en-ZA" dirty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5782733" cy="32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5782733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00"/>
            <a:ext cx="10515600" cy="6049963"/>
          </a:xfrm>
        </p:spPr>
        <p:txBody>
          <a:bodyPr/>
          <a:lstStyle/>
          <a:p>
            <a:r>
              <a:rPr lang="en-ZA" dirty="0" smtClean="0"/>
              <a:t>Add new irrigation block (B, demand: x, return flow: y)</a:t>
            </a:r>
          </a:p>
          <a:p>
            <a:r>
              <a:rPr lang="en-ZA" dirty="0" smtClean="0"/>
              <a:t>Upstream node: new reservoir, downstream node 9 </a:t>
            </a:r>
          </a:p>
          <a:p>
            <a:r>
              <a:rPr lang="en-ZA" dirty="0" smtClean="0"/>
              <a:t>Everything identical to block 15 except for area which should be 19ha (0.19 km</a:t>
            </a:r>
            <a:r>
              <a:rPr lang="en-ZA" baseline="30000" dirty="0" smtClean="0"/>
              <a:t>2</a:t>
            </a:r>
            <a:r>
              <a:rPr lang="en-ZA" dirty="0" smtClean="0"/>
              <a:t>)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561"/>
            <a:ext cx="8392432" cy="47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57" y="86768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Run model and check</a:t>
            </a:r>
          </a:p>
          <a:p>
            <a:pPr lvl="1"/>
            <a:r>
              <a:rPr lang="en-ZA" dirty="0" smtClean="0"/>
              <a:t>Demand of new block channel</a:t>
            </a:r>
          </a:p>
          <a:p>
            <a:pPr lvl="1"/>
            <a:r>
              <a:rPr lang="en-ZA" dirty="0" smtClean="0"/>
              <a:t>flow in channel 13 –</a:t>
            </a:r>
          </a:p>
          <a:p>
            <a:pPr lvl="1"/>
            <a:r>
              <a:rPr lang="en-ZA" dirty="0" smtClean="0"/>
              <a:t>behaviour of new farm dam</a:t>
            </a:r>
          </a:p>
          <a:p>
            <a:pPr lvl="1"/>
            <a:endParaRPr lang="en-ZA" dirty="0"/>
          </a:p>
          <a:p>
            <a:r>
              <a:rPr lang="en-ZA" dirty="0" smtClean="0"/>
              <a:t>Now  increase new block size to 62ha (19 + 25 + 18)</a:t>
            </a:r>
          </a:p>
          <a:p>
            <a:endParaRPr lang="en-ZA" dirty="0" smtClean="0"/>
          </a:p>
          <a:p>
            <a:r>
              <a:rPr lang="en-ZA" dirty="0"/>
              <a:t>Run model and check</a:t>
            </a:r>
          </a:p>
          <a:p>
            <a:pPr lvl="1"/>
            <a:r>
              <a:rPr lang="en-ZA" dirty="0"/>
              <a:t>Demand of new block channel</a:t>
            </a:r>
          </a:p>
          <a:p>
            <a:pPr lvl="1"/>
            <a:r>
              <a:rPr lang="en-ZA" dirty="0"/>
              <a:t>flow in channel 13 </a:t>
            </a:r>
            <a:r>
              <a:rPr lang="en-ZA" dirty="0" smtClean="0"/>
              <a:t>–</a:t>
            </a:r>
          </a:p>
          <a:p>
            <a:pPr lvl="1"/>
            <a:r>
              <a:rPr lang="en-ZA" dirty="0"/>
              <a:t>behaviour of new farm dam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81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3749" cy="43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51" y="2698690"/>
            <a:ext cx="7683749" cy="43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4172" y="580572"/>
            <a:ext cx="69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19HA</a:t>
            </a:r>
          </a:p>
          <a:p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2979501" y="5428344"/>
            <a:ext cx="1437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62HA</a:t>
            </a:r>
          </a:p>
          <a:p>
            <a:r>
              <a:rPr lang="en-ZA" dirty="0" smtClean="0"/>
              <a:t>189 000m3/a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05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76"/>
            <a:ext cx="10515600" cy="841409"/>
          </a:xfrm>
        </p:spPr>
        <p:txBody>
          <a:bodyPr/>
          <a:lstStyle/>
          <a:p>
            <a:r>
              <a:rPr lang="en-ZA" dirty="0" smtClean="0"/>
              <a:t>2. USER ADMINISTRATION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885"/>
            <a:ext cx="7916752" cy="4351338"/>
          </a:xfrm>
        </p:spPr>
        <p:txBody>
          <a:bodyPr/>
          <a:lstStyle/>
          <a:p>
            <a:r>
              <a:rPr lang="en-ZA" dirty="0" smtClean="0"/>
              <a:t>File, User Administration</a:t>
            </a:r>
          </a:p>
          <a:p>
            <a:r>
              <a:rPr lang="en-ZA" dirty="0" smtClean="0"/>
              <a:t>Type Administrator, </a:t>
            </a:r>
            <a:r>
              <a:rPr lang="en-ZA" dirty="0" err="1" smtClean="0"/>
              <a:t>wrmf</a:t>
            </a:r>
            <a:r>
              <a:rPr lang="en-ZA" dirty="0" smtClean="0"/>
              <a:t> is the password</a:t>
            </a:r>
          </a:p>
          <a:p>
            <a:r>
              <a:rPr lang="en-ZA" dirty="0" smtClean="0"/>
              <a:t>Click “Validate User”</a:t>
            </a:r>
          </a:p>
          <a:p>
            <a:r>
              <a:rPr lang="en-ZA" dirty="0" smtClean="0"/>
              <a:t>Click Add</a:t>
            </a:r>
          </a:p>
          <a:p>
            <a:r>
              <a:rPr lang="en-ZA" dirty="0" smtClean="0"/>
              <a:t>Type in User ID and password (remember these)</a:t>
            </a:r>
          </a:p>
          <a:p>
            <a:r>
              <a:rPr lang="en-ZA" dirty="0" smtClean="0"/>
              <a:t>Fill in remaining details, make sure “auto study” and “auto logon” are ticked</a:t>
            </a:r>
          </a:p>
          <a:p>
            <a:r>
              <a:rPr lang="en-ZA" dirty="0" smtClean="0"/>
              <a:t>Make sure “Read and Write” and “Expert User” are selected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61" t="13336" r="38749" b="19058"/>
          <a:stretch/>
        </p:blipFill>
        <p:spPr>
          <a:xfrm>
            <a:off x="7306077" y="0"/>
            <a:ext cx="3872247" cy="3689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585" t="35743" r="54098" b="42604"/>
          <a:stretch/>
        </p:blipFill>
        <p:spPr>
          <a:xfrm>
            <a:off x="4707495" y="5177169"/>
            <a:ext cx="3088436" cy="137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965" t="12456" r="37759" b="17122"/>
          <a:stretch/>
        </p:blipFill>
        <p:spPr>
          <a:xfrm>
            <a:off x="8216348" y="2890712"/>
            <a:ext cx="4135897" cy="396728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856383" y="636104"/>
            <a:ext cx="4161182" cy="7421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97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3. Log 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File, log on</a:t>
            </a:r>
          </a:p>
          <a:p>
            <a:r>
              <a:rPr lang="en-ZA" dirty="0" smtClean="0"/>
              <a:t>Type in user ID and password, remembered from before</a:t>
            </a:r>
          </a:p>
          <a:p>
            <a:r>
              <a:rPr lang="en-ZA" dirty="0" smtClean="0"/>
              <a:t>You will only ever have to log on once, thereafter it will remember you because “auto logon” was selected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374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4. Importing </a:t>
            </a:r>
            <a:r>
              <a:rPr lang="en-ZA" dirty="0" err="1" smtClean="0"/>
              <a:t>Usuthu</a:t>
            </a:r>
            <a:r>
              <a:rPr lang="en-ZA" dirty="0" smtClean="0"/>
              <a:t> Study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File, import study</a:t>
            </a:r>
          </a:p>
          <a:p>
            <a:r>
              <a:rPr lang="en-ZA" dirty="0" smtClean="0"/>
              <a:t>Browse to directory C:/WRYM, Tick “Yield_Usuthu_Usuthu.zip”</a:t>
            </a:r>
          </a:p>
          <a:p>
            <a:r>
              <a:rPr lang="en-ZA" dirty="0" smtClean="0"/>
              <a:t>Continue</a:t>
            </a:r>
          </a:p>
          <a:p>
            <a:r>
              <a:rPr lang="en-ZA" dirty="0" smtClean="0"/>
              <a:t>Start</a:t>
            </a:r>
          </a:p>
          <a:p>
            <a:r>
              <a:rPr lang="en-ZA" dirty="0" smtClean="0"/>
              <a:t>Close </a:t>
            </a:r>
          </a:p>
          <a:p>
            <a:endParaRPr lang="en-ZA" dirty="0" smtClean="0"/>
          </a:p>
          <a:p>
            <a:endParaRPr lang="en-Z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065" b="25803"/>
          <a:stretch/>
        </p:blipFill>
        <p:spPr>
          <a:xfrm>
            <a:off x="5048517" y="2885142"/>
            <a:ext cx="6662147" cy="38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5. Opening Study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Open tree view</a:t>
            </a:r>
          </a:p>
          <a:p>
            <a:r>
              <a:rPr lang="en-ZA" dirty="0" smtClean="0"/>
              <a:t>Highlight “Base”</a:t>
            </a:r>
          </a:p>
          <a:p>
            <a:r>
              <a:rPr lang="en-ZA" dirty="0" smtClean="0"/>
              <a:t>Ok</a:t>
            </a:r>
          </a:p>
          <a:p>
            <a:r>
              <a:rPr lang="en-ZA" dirty="0" smtClean="0"/>
              <a:t>Copy</a:t>
            </a:r>
          </a:p>
          <a:p>
            <a:r>
              <a:rPr lang="en-ZA" dirty="0" smtClean="0"/>
              <a:t>Rename to “Base Train”</a:t>
            </a:r>
          </a:p>
          <a:p>
            <a:r>
              <a:rPr lang="en-ZA" dirty="0" smtClean="0"/>
              <a:t>Ok</a:t>
            </a:r>
          </a:p>
          <a:p>
            <a:r>
              <a:rPr lang="en-ZA" dirty="0" smtClean="0"/>
              <a:t>Start</a:t>
            </a:r>
          </a:p>
          <a:p>
            <a:r>
              <a:rPr lang="en-ZA" dirty="0" smtClean="0"/>
              <a:t>Close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352" b="36075"/>
          <a:stretch/>
        </p:blipFill>
        <p:spPr>
          <a:xfrm>
            <a:off x="4816698" y="2841132"/>
            <a:ext cx="7174349" cy="38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8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CATCHMENT ORIENTATION USING NETWORK DIAGRAM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Tab: network</a:t>
            </a:r>
          </a:p>
          <a:p>
            <a:r>
              <a:rPr lang="en-ZA" dirty="0" smtClean="0"/>
              <a:t>Button: edit selected drawing</a:t>
            </a:r>
          </a:p>
          <a:p>
            <a:r>
              <a:rPr lang="en-ZA" dirty="0" smtClean="0"/>
              <a:t>Click “ok” when Visio message comes up</a:t>
            </a:r>
          </a:p>
          <a:p>
            <a:r>
              <a:rPr lang="en-ZA" dirty="0" smtClean="0"/>
              <a:t>See hard copy print outs, A3 schematic and Map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2607" b="80517"/>
          <a:stretch/>
        </p:blipFill>
        <p:spPr>
          <a:xfrm>
            <a:off x="5733647" y="1278229"/>
            <a:ext cx="6166431" cy="1425214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9800823" y="1133341"/>
            <a:ext cx="360608" cy="5537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24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ZA" dirty="0" smtClean="0"/>
              <a:t>CATCHMENT &amp; SCHEMATIC ORIENTATION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077700" cy="5532437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Locate 6 Tertiary Catchments (W51, 52, 53, 54, 55 and 56)</a:t>
            </a:r>
          </a:p>
          <a:p>
            <a:r>
              <a:rPr lang="en-ZA" dirty="0" smtClean="0"/>
              <a:t>See incremental runoffs indicated for each quaternary catchment</a:t>
            </a:r>
          </a:p>
          <a:p>
            <a:r>
              <a:rPr lang="en-ZA" dirty="0" smtClean="0"/>
              <a:t>Delineating a catchment, inflows to nodes and dams, </a:t>
            </a:r>
            <a:r>
              <a:rPr lang="en-ZA" dirty="0" err="1" smtClean="0"/>
              <a:t>eg</a:t>
            </a:r>
            <a:r>
              <a:rPr lang="en-ZA" dirty="0" smtClean="0"/>
              <a:t>. W54B</a:t>
            </a:r>
          </a:p>
          <a:p>
            <a:r>
              <a:rPr lang="en-ZA" dirty="0" smtClean="0"/>
              <a:t>Locate major Dams as per Locality Map. What are there reference numbers? Confirm the quaternary catchments that the following fall in:</a:t>
            </a:r>
          </a:p>
          <a:p>
            <a:pPr lvl="1"/>
            <a:r>
              <a:rPr lang="en-ZA" dirty="0" err="1" smtClean="0"/>
              <a:t>Heyshope</a:t>
            </a:r>
            <a:r>
              <a:rPr lang="en-ZA" dirty="0" smtClean="0"/>
              <a:t>, Jericho, </a:t>
            </a:r>
            <a:r>
              <a:rPr lang="en-ZA" dirty="0" err="1" smtClean="0"/>
              <a:t>Morgenstond</a:t>
            </a:r>
            <a:r>
              <a:rPr lang="en-ZA" dirty="0" smtClean="0"/>
              <a:t>, </a:t>
            </a:r>
            <a:r>
              <a:rPr lang="en-ZA" dirty="0" err="1" smtClean="0"/>
              <a:t>Westoe</a:t>
            </a:r>
            <a:r>
              <a:rPr lang="en-ZA" dirty="0" smtClean="0"/>
              <a:t> </a:t>
            </a:r>
          </a:p>
          <a:p>
            <a:r>
              <a:rPr lang="en-ZA" dirty="0" smtClean="0"/>
              <a:t>Nodes without inflow</a:t>
            </a:r>
          </a:p>
          <a:p>
            <a:r>
              <a:rPr lang="en-ZA" dirty="0" smtClean="0"/>
              <a:t>Channels: general flow = rivers</a:t>
            </a:r>
          </a:p>
          <a:p>
            <a:r>
              <a:rPr lang="en-ZA" dirty="0" smtClean="0"/>
              <a:t>Demands</a:t>
            </a:r>
          </a:p>
          <a:p>
            <a:pPr lvl="1"/>
            <a:r>
              <a:rPr lang="en-ZA" dirty="0" smtClean="0"/>
              <a:t>Irrigation blocks</a:t>
            </a:r>
          </a:p>
          <a:p>
            <a:pPr lvl="1"/>
            <a:r>
              <a:rPr lang="en-ZA" dirty="0" smtClean="0"/>
              <a:t>Point abstractions </a:t>
            </a:r>
            <a:r>
              <a:rPr lang="en-ZA" dirty="0" err="1" smtClean="0"/>
              <a:t>eg</a:t>
            </a:r>
            <a:r>
              <a:rPr lang="en-ZA" dirty="0" smtClean="0"/>
              <a:t>. Amsterdam </a:t>
            </a:r>
          </a:p>
          <a:p>
            <a:r>
              <a:rPr lang="en-ZA" dirty="0" smtClean="0"/>
              <a:t>Return flows</a:t>
            </a:r>
            <a:endParaRPr lang="en-ZA" dirty="0"/>
          </a:p>
        </p:txBody>
      </p:sp>
      <p:sp>
        <p:nvSpPr>
          <p:cNvPr id="5" name="Freeform 4"/>
          <p:cNvSpPr/>
          <p:nvPr/>
        </p:nvSpPr>
        <p:spPr>
          <a:xfrm>
            <a:off x="9882210" y="1754523"/>
            <a:ext cx="276225" cy="438150"/>
          </a:xfrm>
          <a:custGeom>
            <a:avLst/>
            <a:gdLst>
              <a:gd name="connsiteX0" fmla="*/ 0 w 276225"/>
              <a:gd name="connsiteY0" fmla="*/ 0 h 438150"/>
              <a:gd name="connsiteX1" fmla="*/ 107950 w 276225"/>
              <a:gd name="connsiteY1" fmla="*/ 180975 h 438150"/>
              <a:gd name="connsiteX2" fmla="*/ 276225 w 276225"/>
              <a:gd name="connsiteY2" fmla="*/ 149225 h 438150"/>
              <a:gd name="connsiteX3" fmla="*/ 22225 w 276225"/>
              <a:gd name="connsiteY3" fmla="*/ 320675 h 438150"/>
              <a:gd name="connsiteX4" fmla="*/ 171450 w 276225"/>
              <a:gd name="connsiteY4" fmla="*/ 295275 h 438150"/>
              <a:gd name="connsiteX5" fmla="*/ 250825 w 276225"/>
              <a:gd name="connsiteY5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" h="438150">
                <a:moveTo>
                  <a:pt x="0" y="0"/>
                </a:moveTo>
                <a:lnTo>
                  <a:pt x="107950" y="180975"/>
                </a:lnTo>
                <a:lnTo>
                  <a:pt x="276225" y="149225"/>
                </a:lnTo>
                <a:lnTo>
                  <a:pt x="22225" y="320675"/>
                </a:lnTo>
                <a:lnTo>
                  <a:pt x="171450" y="295275"/>
                </a:lnTo>
                <a:lnTo>
                  <a:pt x="250825" y="438150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Isosceles Triangle 5"/>
          <p:cNvSpPr/>
          <p:nvPr/>
        </p:nvSpPr>
        <p:spPr>
          <a:xfrm>
            <a:off x="11328220" y="2889485"/>
            <a:ext cx="517525" cy="4572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9541836" y="2202533"/>
            <a:ext cx="419100" cy="4191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3800" y="4584700"/>
            <a:ext cx="107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elay 9"/>
          <p:cNvSpPr/>
          <p:nvPr/>
        </p:nvSpPr>
        <p:spPr>
          <a:xfrm>
            <a:off x="2946400" y="5257800"/>
            <a:ext cx="558800" cy="266700"/>
          </a:xfrm>
          <a:prstGeom prst="flowChartDela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03800" y="5803900"/>
            <a:ext cx="1079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21972" y="412124"/>
            <a:ext cx="3013656" cy="2575796"/>
          </a:xfrm>
          <a:custGeom>
            <a:avLst/>
            <a:gdLst>
              <a:gd name="connsiteX0" fmla="*/ 321972 w 3013656"/>
              <a:gd name="connsiteY0" fmla="*/ 141668 h 2575796"/>
              <a:gd name="connsiteX1" fmla="*/ 463639 w 3013656"/>
              <a:gd name="connsiteY1" fmla="*/ 90152 h 2575796"/>
              <a:gd name="connsiteX2" fmla="*/ 502276 w 3013656"/>
              <a:gd name="connsiteY2" fmla="*/ 77273 h 2575796"/>
              <a:gd name="connsiteX3" fmla="*/ 540913 w 3013656"/>
              <a:gd name="connsiteY3" fmla="*/ 64394 h 2575796"/>
              <a:gd name="connsiteX4" fmla="*/ 618186 w 3013656"/>
              <a:gd name="connsiteY4" fmla="*/ 51515 h 2575796"/>
              <a:gd name="connsiteX5" fmla="*/ 669701 w 3013656"/>
              <a:gd name="connsiteY5" fmla="*/ 38637 h 2575796"/>
              <a:gd name="connsiteX6" fmla="*/ 746974 w 3013656"/>
              <a:gd name="connsiteY6" fmla="*/ 25758 h 2575796"/>
              <a:gd name="connsiteX7" fmla="*/ 888642 w 3013656"/>
              <a:gd name="connsiteY7" fmla="*/ 0 h 2575796"/>
              <a:gd name="connsiteX8" fmla="*/ 1107583 w 3013656"/>
              <a:gd name="connsiteY8" fmla="*/ 12879 h 2575796"/>
              <a:gd name="connsiteX9" fmla="*/ 1171977 w 3013656"/>
              <a:gd name="connsiteY9" fmla="*/ 25758 h 2575796"/>
              <a:gd name="connsiteX10" fmla="*/ 1287887 w 3013656"/>
              <a:gd name="connsiteY10" fmla="*/ 77273 h 2575796"/>
              <a:gd name="connsiteX11" fmla="*/ 1416676 w 3013656"/>
              <a:gd name="connsiteY11" fmla="*/ 193183 h 2575796"/>
              <a:gd name="connsiteX12" fmla="*/ 1455313 w 3013656"/>
              <a:gd name="connsiteY12" fmla="*/ 257577 h 2575796"/>
              <a:gd name="connsiteX13" fmla="*/ 1506828 w 3013656"/>
              <a:gd name="connsiteY13" fmla="*/ 373487 h 2575796"/>
              <a:gd name="connsiteX14" fmla="*/ 1519707 w 3013656"/>
              <a:gd name="connsiteY14" fmla="*/ 425003 h 2575796"/>
              <a:gd name="connsiteX15" fmla="*/ 1545465 w 3013656"/>
              <a:gd name="connsiteY15" fmla="*/ 476518 h 2575796"/>
              <a:gd name="connsiteX16" fmla="*/ 1596980 w 3013656"/>
              <a:gd name="connsiteY16" fmla="*/ 553791 h 2575796"/>
              <a:gd name="connsiteX17" fmla="*/ 1712890 w 3013656"/>
              <a:gd name="connsiteY17" fmla="*/ 695459 h 2575796"/>
              <a:gd name="connsiteX18" fmla="*/ 1803042 w 3013656"/>
              <a:gd name="connsiteY18" fmla="*/ 746975 h 2575796"/>
              <a:gd name="connsiteX19" fmla="*/ 2009104 w 3013656"/>
              <a:gd name="connsiteY19" fmla="*/ 862884 h 2575796"/>
              <a:gd name="connsiteX20" fmla="*/ 2073498 w 3013656"/>
              <a:gd name="connsiteY20" fmla="*/ 875763 h 2575796"/>
              <a:gd name="connsiteX21" fmla="*/ 2189408 w 3013656"/>
              <a:gd name="connsiteY21" fmla="*/ 927279 h 2575796"/>
              <a:gd name="connsiteX22" fmla="*/ 2228045 w 3013656"/>
              <a:gd name="connsiteY22" fmla="*/ 953037 h 2575796"/>
              <a:gd name="connsiteX23" fmla="*/ 2331076 w 3013656"/>
              <a:gd name="connsiteY23" fmla="*/ 991673 h 2575796"/>
              <a:gd name="connsiteX24" fmla="*/ 2382591 w 3013656"/>
              <a:gd name="connsiteY24" fmla="*/ 1017431 h 2575796"/>
              <a:gd name="connsiteX25" fmla="*/ 2485622 w 3013656"/>
              <a:gd name="connsiteY25" fmla="*/ 1043189 h 2575796"/>
              <a:gd name="connsiteX26" fmla="*/ 2640169 w 3013656"/>
              <a:gd name="connsiteY26" fmla="*/ 1107583 h 2575796"/>
              <a:gd name="connsiteX27" fmla="*/ 2678805 w 3013656"/>
              <a:gd name="connsiteY27" fmla="*/ 1133341 h 2575796"/>
              <a:gd name="connsiteX28" fmla="*/ 2794715 w 3013656"/>
              <a:gd name="connsiteY28" fmla="*/ 1184856 h 2575796"/>
              <a:gd name="connsiteX29" fmla="*/ 2884867 w 3013656"/>
              <a:gd name="connsiteY29" fmla="*/ 1300766 h 2575796"/>
              <a:gd name="connsiteX30" fmla="*/ 2910625 w 3013656"/>
              <a:gd name="connsiteY30" fmla="*/ 1365161 h 2575796"/>
              <a:gd name="connsiteX31" fmla="*/ 2949262 w 3013656"/>
              <a:gd name="connsiteY31" fmla="*/ 1493949 h 2575796"/>
              <a:gd name="connsiteX32" fmla="*/ 2975020 w 3013656"/>
              <a:gd name="connsiteY32" fmla="*/ 1571222 h 2575796"/>
              <a:gd name="connsiteX33" fmla="*/ 2987898 w 3013656"/>
              <a:gd name="connsiteY33" fmla="*/ 1674253 h 2575796"/>
              <a:gd name="connsiteX34" fmla="*/ 3000777 w 3013656"/>
              <a:gd name="connsiteY34" fmla="*/ 1738648 h 2575796"/>
              <a:gd name="connsiteX35" fmla="*/ 3013656 w 3013656"/>
              <a:gd name="connsiteY35" fmla="*/ 1880315 h 2575796"/>
              <a:gd name="connsiteX36" fmla="*/ 3000777 w 3013656"/>
              <a:gd name="connsiteY36" fmla="*/ 2253803 h 2575796"/>
              <a:gd name="connsiteX37" fmla="*/ 2975020 w 3013656"/>
              <a:gd name="connsiteY37" fmla="*/ 2292439 h 2575796"/>
              <a:gd name="connsiteX38" fmla="*/ 2923504 w 3013656"/>
              <a:gd name="connsiteY38" fmla="*/ 2395470 h 2575796"/>
              <a:gd name="connsiteX39" fmla="*/ 2756079 w 3013656"/>
              <a:gd name="connsiteY39" fmla="*/ 2498501 h 2575796"/>
              <a:gd name="connsiteX40" fmla="*/ 2717442 w 3013656"/>
              <a:gd name="connsiteY40" fmla="*/ 2524259 h 2575796"/>
              <a:gd name="connsiteX41" fmla="*/ 2588653 w 3013656"/>
              <a:gd name="connsiteY41" fmla="*/ 2537138 h 2575796"/>
              <a:gd name="connsiteX42" fmla="*/ 2550017 w 3013656"/>
              <a:gd name="connsiteY42" fmla="*/ 2562896 h 2575796"/>
              <a:gd name="connsiteX43" fmla="*/ 1648496 w 3013656"/>
              <a:gd name="connsiteY43" fmla="*/ 2562896 h 2575796"/>
              <a:gd name="connsiteX44" fmla="*/ 1378039 w 3013656"/>
              <a:gd name="connsiteY44" fmla="*/ 2511380 h 2575796"/>
              <a:gd name="connsiteX45" fmla="*/ 695459 w 3013656"/>
              <a:gd name="connsiteY45" fmla="*/ 2472744 h 2575796"/>
              <a:gd name="connsiteX46" fmla="*/ 656822 w 3013656"/>
              <a:gd name="connsiteY46" fmla="*/ 2446986 h 2575796"/>
              <a:gd name="connsiteX47" fmla="*/ 605307 w 3013656"/>
              <a:gd name="connsiteY47" fmla="*/ 2408349 h 2575796"/>
              <a:gd name="connsiteX48" fmla="*/ 502276 w 3013656"/>
              <a:gd name="connsiteY48" fmla="*/ 2305318 h 2575796"/>
              <a:gd name="connsiteX49" fmla="*/ 412124 w 3013656"/>
              <a:gd name="connsiteY49" fmla="*/ 2215166 h 2575796"/>
              <a:gd name="connsiteX50" fmla="*/ 270456 w 3013656"/>
              <a:gd name="connsiteY50" fmla="*/ 2034862 h 2575796"/>
              <a:gd name="connsiteX51" fmla="*/ 193183 w 3013656"/>
              <a:gd name="connsiteY51" fmla="*/ 1854558 h 2575796"/>
              <a:gd name="connsiteX52" fmla="*/ 154546 w 3013656"/>
              <a:gd name="connsiteY52" fmla="*/ 1790163 h 2575796"/>
              <a:gd name="connsiteX53" fmla="*/ 115910 w 3013656"/>
              <a:gd name="connsiteY53" fmla="*/ 1738648 h 2575796"/>
              <a:gd name="connsiteX54" fmla="*/ 77273 w 3013656"/>
              <a:gd name="connsiteY54" fmla="*/ 1635617 h 2575796"/>
              <a:gd name="connsiteX55" fmla="*/ 51515 w 3013656"/>
              <a:gd name="connsiteY55" fmla="*/ 1596980 h 2575796"/>
              <a:gd name="connsiteX56" fmla="*/ 38636 w 3013656"/>
              <a:gd name="connsiteY56" fmla="*/ 1558344 h 2575796"/>
              <a:gd name="connsiteX57" fmla="*/ 12879 w 3013656"/>
              <a:gd name="connsiteY57" fmla="*/ 1506828 h 2575796"/>
              <a:gd name="connsiteX58" fmla="*/ 0 w 3013656"/>
              <a:gd name="connsiteY58" fmla="*/ 1442434 h 2575796"/>
              <a:gd name="connsiteX59" fmla="*/ 25758 w 3013656"/>
              <a:gd name="connsiteY59" fmla="*/ 1094704 h 2575796"/>
              <a:gd name="connsiteX60" fmla="*/ 38636 w 3013656"/>
              <a:gd name="connsiteY60" fmla="*/ 1043189 h 2575796"/>
              <a:gd name="connsiteX61" fmla="*/ 25758 w 3013656"/>
              <a:gd name="connsiteY61" fmla="*/ 553791 h 2575796"/>
              <a:gd name="connsiteX62" fmla="*/ 12879 w 3013656"/>
              <a:gd name="connsiteY62" fmla="*/ 489397 h 2575796"/>
              <a:gd name="connsiteX63" fmla="*/ 0 w 3013656"/>
              <a:gd name="connsiteY63" fmla="*/ 412124 h 2575796"/>
              <a:gd name="connsiteX64" fmla="*/ 12879 w 3013656"/>
              <a:gd name="connsiteY64" fmla="*/ 244699 h 2575796"/>
              <a:gd name="connsiteX65" fmla="*/ 38636 w 3013656"/>
              <a:gd name="connsiteY65" fmla="*/ 206062 h 2575796"/>
              <a:gd name="connsiteX66" fmla="*/ 115910 w 3013656"/>
              <a:gd name="connsiteY66" fmla="*/ 154546 h 2575796"/>
              <a:gd name="connsiteX67" fmla="*/ 321972 w 3013656"/>
              <a:gd name="connsiteY67" fmla="*/ 128789 h 2575796"/>
              <a:gd name="connsiteX68" fmla="*/ 373487 w 3013656"/>
              <a:gd name="connsiteY68" fmla="*/ 128789 h 25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013656" h="2575796">
                <a:moveTo>
                  <a:pt x="321972" y="141668"/>
                </a:moveTo>
                <a:cubicBezTo>
                  <a:pt x="411573" y="105827"/>
                  <a:pt x="364436" y="123220"/>
                  <a:pt x="463639" y="90152"/>
                </a:cubicBezTo>
                <a:lnTo>
                  <a:pt x="502276" y="77273"/>
                </a:lnTo>
                <a:cubicBezTo>
                  <a:pt x="515155" y="72980"/>
                  <a:pt x="527522" y="66626"/>
                  <a:pt x="540913" y="64394"/>
                </a:cubicBezTo>
                <a:cubicBezTo>
                  <a:pt x="566671" y="60101"/>
                  <a:pt x="592580" y="56636"/>
                  <a:pt x="618186" y="51515"/>
                </a:cubicBezTo>
                <a:cubicBezTo>
                  <a:pt x="635542" y="48044"/>
                  <a:pt x="652345" y="42108"/>
                  <a:pt x="669701" y="38637"/>
                </a:cubicBezTo>
                <a:cubicBezTo>
                  <a:pt x="695307" y="33516"/>
                  <a:pt x="721282" y="30429"/>
                  <a:pt x="746974" y="25758"/>
                </a:cubicBezTo>
                <a:cubicBezTo>
                  <a:pt x="944975" y="-10242"/>
                  <a:pt x="660943" y="37950"/>
                  <a:pt x="888642" y="0"/>
                </a:cubicBezTo>
                <a:cubicBezTo>
                  <a:pt x="961622" y="4293"/>
                  <a:pt x="1034777" y="6260"/>
                  <a:pt x="1107583" y="12879"/>
                </a:cubicBezTo>
                <a:cubicBezTo>
                  <a:pt x="1129383" y="14861"/>
                  <a:pt x="1151653" y="17628"/>
                  <a:pt x="1171977" y="25758"/>
                </a:cubicBezTo>
                <a:cubicBezTo>
                  <a:pt x="1357648" y="100026"/>
                  <a:pt x="1137065" y="39567"/>
                  <a:pt x="1287887" y="77273"/>
                </a:cubicBezTo>
                <a:cubicBezTo>
                  <a:pt x="1337337" y="110240"/>
                  <a:pt x="1382976" y="137017"/>
                  <a:pt x="1416676" y="193183"/>
                </a:cubicBezTo>
                <a:lnTo>
                  <a:pt x="1455313" y="257577"/>
                </a:lnTo>
                <a:cubicBezTo>
                  <a:pt x="1485513" y="378387"/>
                  <a:pt x="1443172" y="230263"/>
                  <a:pt x="1506828" y="373487"/>
                </a:cubicBezTo>
                <a:cubicBezTo>
                  <a:pt x="1514017" y="389662"/>
                  <a:pt x="1513492" y="408430"/>
                  <a:pt x="1519707" y="425003"/>
                </a:cubicBezTo>
                <a:cubicBezTo>
                  <a:pt x="1526448" y="442979"/>
                  <a:pt x="1536879" y="459346"/>
                  <a:pt x="1545465" y="476518"/>
                </a:cubicBezTo>
                <a:cubicBezTo>
                  <a:pt x="1571485" y="580605"/>
                  <a:pt x="1535406" y="485376"/>
                  <a:pt x="1596980" y="553791"/>
                </a:cubicBezTo>
                <a:cubicBezTo>
                  <a:pt x="1614194" y="572918"/>
                  <a:pt x="1674015" y="668246"/>
                  <a:pt x="1712890" y="695459"/>
                </a:cubicBezTo>
                <a:cubicBezTo>
                  <a:pt x="1741244" y="715307"/>
                  <a:pt x="1773509" y="728927"/>
                  <a:pt x="1803042" y="746975"/>
                </a:cubicBezTo>
                <a:cubicBezTo>
                  <a:pt x="1886741" y="798125"/>
                  <a:pt x="1924737" y="837574"/>
                  <a:pt x="2009104" y="862884"/>
                </a:cubicBezTo>
                <a:cubicBezTo>
                  <a:pt x="2030071" y="869174"/>
                  <a:pt x="2052033" y="871470"/>
                  <a:pt x="2073498" y="875763"/>
                </a:cubicBezTo>
                <a:cubicBezTo>
                  <a:pt x="2160939" y="934057"/>
                  <a:pt x="2051471" y="865973"/>
                  <a:pt x="2189408" y="927279"/>
                </a:cubicBezTo>
                <a:cubicBezTo>
                  <a:pt x="2203553" y="933566"/>
                  <a:pt x="2214200" y="946115"/>
                  <a:pt x="2228045" y="953037"/>
                </a:cubicBezTo>
                <a:cubicBezTo>
                  <a:pt x="2334775" y="1006402"/>
                  <a:pt x="2253048" y="958232"/>
                  <a:pt x="2331076" y="991673"/>
                </a:cubicBezTo>
                <a:cubicBezTo>
                  <a:pt x="2348722" y="999236"/>
                  <a:pt x="2364378" y="1011360"/>
                  <a:pt x="2382591" y="1017431"/>
                </a:cubicBezTo>
                <a:cubicBezTo>
                  <a:pt x="2416175" y="1028626"/>
                  <a:pt x="2452475" y="1030759"/>
                  <a:pt x="2485622" y="1043189"/>
                </a:cubicBezTo>
                <a:cubicBezTo>
                  <a:pt x="2723345" y="1132335"/>
                  <a:pt x="2496610" y="1071693"/>
                  <a:pt x="2640169" y="1107583"/>
                </a:cubicBezTo>
                <a:cubicBezTo>
                  <a:pt x="2653048" y="1116169"/>
                  <a:pt x="2664661" y="1127055"/>
                  <a:pt x="2678805" y="1133341"/>
                </a:cubicBezTo>
                <a:cubicBezTo>
                  <a:pt x="2816746" y="1194649"/>
                  <a:pt x="2707274" y="1126563"/>
                  <a:pt x="2794715" y="1184856"/>
                </a:cubicBezTo>
                <a:cubicBezTo>
                  <a:pt x="2856334" y="1277284"/>
                  <a:pt x="2824341" y="1240240"/>
                  <a:pt x="2884867" y="1300766"/>
                </a:cubicBezTo>
                <a:cubicBezTo>
                  <a:pt x="2893453" y="1322231"/>
                  <a:pt x="2902507" y="1343514"/>
                  <a:pt x="2910625" y="1365161"/>
                </a:cubicBezTo>
                <a:cubicBezTo>
                  <a:pt x="2925871" y="1405818"/>
                  <a:pt x="2937078" y="1454350"/>
                  <a:pt x="2949262" y="1493949"/>
                </a:cubicBezTo>
                <a:cubicBezTo>
                  <a:pt x="2957247" y="1519899"/>
                  <a:pt x="2966434" y="1545464"/>
                  <a:pt x="2975020" y="1571222"/>
                </a:cubicBezTo>
                <a:cubicBezTo>
                  <a:pt x="2979313" y="1605566"/>
                  <a:pt x="2982635" y="1640045"/>
                  <a:pt x="2987898" y="1674253"/>
                </a:cubicBezTo>
                <a:cubicBezTo>
                  <a:pt x="2991226" y="1695889"/>
                  <a:pt x="2998062" y="1716927"/>
                  <a:pt x="3000777" y="1738648"/>
                </a:cubicBezTo>
                <a:cubicBezTo>
                  <a:pt x="3006658" y="1785699"/>
                  <a:pt x="3009363" y="1833093"/>
                  <a:pt x="3013656" y="1880315"/>
                </a:cubicBezTo>
                <a:cubicBezTo>
                  <a:pt x="3009363" y="2004811"/>
                  <a:pt x="3012404" y="2129777"/>
                  <a:pt x="3000777" y="2253803"/>
                </a:cubicBezTo>
                <a:cubicBezTo>
                  <a:pt x="2999332" y="2269214"/>
                  <a:pt x="2981942" y="2278595"/>
                  <a:pt x="2975020" y="2292439"/>
                </a:cubicBezTo>
                <a:cubicBezTo>
                  <a:pt x="2952000" y="2338480"/>
                  <a:pt x="2973229" y="2349570"/>
                  <a:pt x="2923504" y="2395470"/>
                </a:cubicBezTo>
                <a:cubicBezTo>
                  <a:pt x="2723015" y="2580535"/>
                  <a:pt x="2860121" y="2446479"/>
                  <a:pt x="2756079" y="2498501"/>
                </a:cubicBezTo>
                <a:cubicBezTo>
                  <a:pt x="2742235" y="2505423"/>
                  <a:pt x="2732524" y="2520778"/>
                  <a:pt x="2717442" y="2524259"/>
                </a:cubicBezTo>
                <a:cubicBezTo>
                  <a:pt x="2675403" y="2533960"/>
                  <a:pt x="2631583" y="2532845"/>
                  <a:pt x="2588653" y="2537138"/>
                </a:cubicBezTo>
                <a:cubicBezTo>
                  <a:pt x="2575774" y="2545724"/>
                  <a:pt x="2565401" y="2561187"/>
                  <a:pt x="2550017" y="2562896"/>
                </a:cubicBezTo>
                <a:cubicBezTo>
                  <a:pt x="2308305" y="2589753"/>
                  <a:pt x="1836936" y="2566993"/>
                  <a:pt x="1648496" y="2562896"/>
                </a:cubicBezTo>
                <a:cubicBezTo>
                  <a:pt x="1456235" y="2514831"/>
                  <a:pt x="1546725" y="2530123"/>
                  <a:pt x="1378039" y="2511380"/>
                </a:cubicBezTo>
                <a:cubicBezTo>
                  <a:pt x="1110902" y="2444594"/>
                  <a:pt x="1479547" y="2533058"/>
                  <a:pt x="695459" y="2472744"/>
                </a:cubicBezTo>
                <a:cubicBezTo>
                  <a:pt x="680026" y="2471557"/>
                  <a:pt x="669417" y="2455983"/>
                  <a:pt x="656822" y="2446986"/>
                </a:cubicBezTo>
                <a:cubicBezTo>
                  <a:pt x="639355" y="2434510"/>
                  <a:pt x="622068" y="2421758"/>
                  <a:pt x="605307" y="2408349"/>
                </a:cubicBezTo>
                <a:cubicBezTo>
                  <a:pt x="405590" y="2248575"/>
                  <a:pt x="597669" y="2411311"/>
                  <a:pt x="502276" y="2305318"/>
                </a:cubicBezTo>
                <a:cubicBezTo>
                  <a:pt x="473846" y="2273729"/>
                  <a:pt x="438380" y="2248583"/>
                  <a:pt x="412124" y="2215166"/>
                </a:cubicBezTo>
                <a:lnTo>
                  <a:pt x="270456" y="2034862"/>
                </a:lnTo>
                <a:cubicBezTo>
                  <a:pt x="238183" y="1938043"/>
                  <a:pt x="248882" y="1958000"/>
                  <a:pt x="193183" y="1854558"/>
                </a:cubicBezTo>
                <a:cubicBezTo>
                  <a:pt x="181315" y="1832518"/>
                  <a:pt x="168431" y="1810991"/>
                  <a:pt x="154546" y="1790163"/>
                </a:cubicBezTo>
                <a:cubicBezTo>
                  <a:pt x="142640" y="1772303"/>
                  <a:pt x="125509" y="1757846"/>
                  <a:pt x="115910" y="1738648"/>
                </a:cubicBezTo>
                <a:cubicBezTo>
                  <a:pt x="99507" y="1705841"/>
                  <a:pt x="92451" y="1669008"/>
                  <a:pt x="77273" y="1635617"/>
                </a:cubicBezTo>
                <a:cubicBezTo>
                  <a:pt x="70868" y="1621526"/>
                  <a:pt x="58437" y="1610824"/>
                  <a:pt x="51515" y="1596980"/>
                </a:cubicBezTo>
                <a:cubicBezTo>
                  <a:pt x="45444" y="1584838"/>
                  <a:pt x="43984" y="1570822"/>
                  <a:pt x="38636" y="1558344"/>
                </a:cubicBezTo>
                <a:cubicBezTo>
                  <a:pt x="31073" y="1540698"/>
                  <a:pt x="21465" y="1524000"/>
                  <a:pt x="12879" y="1506828"/>
                </a:cubicBezTo>
                <a:cubicBezTo>
                  <a:pt x="8586" y="1485363"/>
                  <a:pt x="0" y="1464324"/>
                  <a:pt x="0" y="1442434"/>
                </a:cubicBezTo>
                <a:cubicBezTo>
                  <a:pt x="0" y="1340051"/>
                  <a:pt x="5804" y="1204452"/>
                  <a:pt x="25758" y="1094704"/>
                </a:cubicBezTo>
                <a:cubicBezTo>
                  <a:pt x="28924" y="1077289"/>
                  <a:pt x="34343" y="1060361"/>
                  <a:pt x="38636" y="1043189"/>
                </a:cubicBezTo>
                <a:cubicBezTo>
                  <a:pt x="34343" y="880056"/>
                  <a:pt x="33340" y="716804"/>
                  <a:pt x="25758" y="553791"/>
                </a:cubicBezTo>
                <a:cubicBezTo>
                  <a:pt x="24741" y="531925"/>
                  <a:pt x="16795" y="510934"/>
                  <a:pt x="12879" y="489397"/>
                </a:cubicBezTo>
                <a:cubicBezTo>
                  <a:pt x="8208" y="463705"/>
                  <a:pt x="4293" y="437882"/>
                  <a:pt x="0" y="412124"/>
                </a:cubicBezTo>
                <a:cubicBezTo>
                  <a:pt x="4293" y="356316"/>
                  <a:pt x="2564" y="299714"/>
                  <a:pt x="12879" y="244699"/>
                </a:cubicBezTo>
                <a:cubicBezTo>
                  <a:pt x="15731" y="229486"/>
                  <a:pt x="26987" y="216255"/>
                  <a:pt x="38636" y="206062"/>
                </a:cubicBezTo>
                <a:cubicBezTo>
                  <a:pt x="61934" y="185676"/>
                  <a:pt x="85877" y="162054"/>
                  <a:pt x="115910" y="154546"/>
                </a:cubicBezTo>
                <a:cubicBezTo>
                  <a:pt x="211025" y="130769"/>
                  <a:pt x="168919" y="138355"/>
                  <a:pt x="321972" y="128789"/>
                </a:cubicBezTo>
                <a:cubicBezTo>
                  <a:pt x="339110" y="127718"/>
                  <a:pt x="356315" y="128789"/>
                  <a:pt x="373487" y="12878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Freeform 4"/>
          <p:cNvSpPr/>
          <p:nvPr/>
        </p:nvSpPr>
        <p:spPr>
          <a:xfrm>
            <a:off x="553790" y="850005"/>
            <a:ext cx="2743200" cy="1936147"/>
          </a:xfrm>
          <a:custGeom>
            <a:avLst/>
            <a:gdLst>
              <a:gd name="connsiteX0" fmla="*/ 0 w 2743200"/>
              <a:gd name="connsiteY0" fmla="*/ 0 h 1936147"/>
              <a:gd name="connsiteX1" fmla="*/ 77273 w 2743200"/>
              <a:gd name="connsiteY1" fmla="*/ 51515 h 1936147"/>
              <a:gd name="connsiteX2" fmla="*/ 218941 w 2743200"/>
              <a:gd name="connsiteY2" fmla="*/ 103031 h 1936147"/>
              <a:gd name="connsiteX3" fmla="*/ 321972 w 2743200"/>
              <a:gd name="connsiteY3" fmla="*/ 154546 h 1936147"/>
              <a:gd name="connsiteX4" fmla="*/ 360609 w 2743200"/>
              <a:gd name="connsiteY4" fmla="*/ 180304 h 1936147"/>
              <a:gd name="connsiteX5" fmla="*/ 412124 w 2743200"/>
              <a:gd name="connsiteY5" fmla="*/ 206062 h 1936147"/>
              <a:gd name="connsiteX6" fmla="*/ 450761 w 2743200"/>
              <a:gd name="connsiteY6" fmla="*/ 244699 h 1936147"/>
              <a:gd name="connsiteX7" fmla="*/ 489397 w 2743200"/>
              <a:gd name="connsiteY7" fmla="*/ 270456 h 1936147"/>
              <a:gd name="connsiteX8" fmla="*/ 515155 w 2743200"/>
              <a:gd name="connsiteY8" fmla="*/ 347730 h 1936147"/>
              <a:gd name="connsiteX9" fmla="*/ 540913 w 2743200"/>
              <a:gd name="connsiteY9" fmla="*/ 412124 h 1936147"/>
              <a:gd name="connsiteX10" fmla="*/ 579549 w 2743200"/>
              <a:gd name="connsiteY10" fmla="*/ 592428 h 1936147"/>
              <a:gd name="connsiteX11" fmla="*/ 592428 w 2743200"/>
              <a:gd name="connsiteY11" fmla="*/ 927279 h 1936147"/>
              <a:gd name="connsiteX12" fmla="*/ 618186 w 2743200"/>
              <a:gd name="connsiteY12" fmla="*/ 965915 h 1936147"/>
              <a:gd name="connsiteX13" fmla="*/ 734096 w 2743200"/>
              <a:gd name="connsiteY13" fmla="*/ 1043189 h 1936147"/>
              <a:gd name="connsiteX14" fmla="*/ 785611 w 2743200"/>
              <a:gd name="connsiteY14" fmla="*/ 1081825 h 1936147"/>
              <a:gd name="connsiteX15" fmla="*/ 1287887 w 2743200"/>
              <a:gd name="connsiteY15" fmla="*/ 1133341 h 1936147"/>
              <a:gd name="connsiteX16" fmla="*/ 1326524 w 2743200"/>
              <a:gd name="connsiteY16" fmla="*/ 1159099 h 1936147"/>
              <a:gd name="connsiteX17" fmla="*/ 1365161 w 2743200"/>
              <a:gd name="connsiteY17" fmla="*/ 1171977 h 1936147"/>
              <a:gd name="connsiteX18" fmla="*/ 1403797 w 2743200"/>
              <a:gd name="connsiteY18" fmla="*/ 1210614 h 1936147"/>
              <a:gd name="connsiteX19" fmla="*/ 1481071 w 2743200"/>
              <a:gd name="connsiteY19" fmla="*/ 1262130 h 1936147"/>
              <a:gd name="connsiteX20" fmla="*/ 1506828 w 2743200"/>
              <a:gd name="connsiteY20" fmla="*/ 1352282 h 1936147"/>
              <a:gd name="connsiteX21" fmla="*/ 1532586 w 2743200"/>
              <a:gd name="connsiteY21" fmla="*/ 1390918 h 1936147"/>
              <a:gd name="connsiteX22" fmla="*/ 1584102 w 2743200"/>
              <a:gd name="connsiteY22" fmla="*/ 1519707 h 1936147"/>
              <a:gd name="connsiteX23" fmla="*/ 1609859 w 2743200"/>
              <a:gd name="connsiteY23" fmla="*/ 1558344 h 1936147"/>
              <a:gd name="connsiteX24" fmla="*/ 2112135 w 2743200"/>
              <a:gd name="connsiteY24" fmla="*/ 1622738 h 1936147"/>
              <a:gd name="connsiteX25" fmla="*/ 2215166 w 2743200"/>
              <a:gd name="connsiteY25" fmla="*/ 1674254 h 1936147"/>
              <a:gd name="connsiteX26" fmla="*/ 2253803 w 2743200"/>
              <a:gd name="connsiteY26" fmla="*/ 1700011 h 1936147"/>
              <a:gd name="connsiteX27" fmla="*/ 2318197 w 2743200"/>
              <a:gd name="connsiteY27" fmla="*/ 1712890 h 1936147"/>
              <a:gd name="connsiteX28" fmla="*/ 2356834 w 2743200"/>
              <a:gd name="connsiteY28" fmla="*/ 1725769 h 1936147"/>
              <a:gd name="connsiteX29" fmla="*/ 2550017 w 2743200"/>
              <a:gd name="connsiteY29" fmla="*/ 1738648 h 1936147"/>
              <a:gd name="connsiteX30" fmla="*/ 2653048 w 2743200"/>
              <a:gd name="connsiteY30" fmla="*/ 1854558 h 1936147"/>
              <a:gd name="connsiteX31" fmla="*/ 2704564 w 2743200"/>
              <a:gd name="connsiteY31" fmla="*/ 1893194 h 1936147"/>
              <a:gd name="connsiteX32" fmla="*/ 2743200 w 2743200"/>
              <a:gd name="connsiteY32" fmla="*/ 1931831 h 1936147"/>
              <a:gd name="connsiteX33" fmla="*/ 2704564 w 2743200"/>
              <a:gd name="connsiteY33" fmla="*/ 1906073 h 1936147"/>
              <a:gd name="connsiteX34" fmla="*/ 2691685 w 2743200"/>
              <a:gd name="connsiteY34" fmla="*/ 1880315 h 193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43200" h="1936147">
                <a:moveTo>
                  <a:pt x="0" y="0"/>
                </a:moveTo>
                <a:cubicBezTo>
                  <a:pt x="25758" y="17172"/>
                  <a:pt x="50096" y="36691"/>
                  <a:pt x="77273" y="51515"/>
                </a:cubicBezTo>
                <a:cubicBezTo>
                  <a:pt x="189860" y="112926"/>
                  <a:pt x="92744" y="39933"/>
                  <a:pt x="218941" y="103031"/>
                </a:cubicBezTo>
                <a:cubicBezTo>
                  <a:pt x="253285" y="120203"/>
                  <a:pt x="288263" y="136159"/>
                  <a:pt x="321972" y="154546"/>
                </a:cubicBezTo>
                <a:cubicBezTo>
                  <a:pt x="335561" y="161958"/>
                  <a:pt x="347170" y="172624"/>
                  <a:pt x="360609" y="180304"/>
                </a:cubicBezTo>
                <a:cubicBezTo>
                  <a:pt x="377278" y="189829"/>
                  <a:pt x="396502" y="194903"/>
                  <a:pt x="412124" y="206062"/>
                </a:cubicBezTo>
                <a:cubicBezTo>
                  <a:pt x="426945" y="216649"/>
                  <a:pt x="436769" y="233039"/>
                  <a:pt x="450761" y="244699"/>
                </a:cubicBezTo>
                <a:cubicBezTo>
                  <a:pt x="462652" y="254608"/>
                  <a:pt x="476518" y="261870"/>
                  <a:pt x="489397" y="270456"/>
                </a:cubicBezTo>
                <a:cubicBezTo>
                  <a:pt x="497983" y="296214"/>
                  <a:pt x="505071" y="322521"/>
                  <a:pt x="515155" y="347730"/>
                </a:cubicBezTo>
                <a:cubicBezTo>
                  <a:pt x="523741" y="369195"/>
                  <a:pt x="533602" y="390192"/>
                  <a:pt x="540913" y="412124"/>
                </a:cubicBezTo>
                <a:cubicBezTo>
                  <a:pt x="552663" y="447374"/>
                  <a:pt x="579376" y="591565"/>
                  <a:pt x="579549" y="592428"/>
                </a:cubicBezTo>
                <a:cubicBezTo>
                  <a:pt x="583842" y="704045"/>
                  <a:pt x="580934" y="816172"/>
                  <a:pt x="592428" y="927279"/>
                </a:cubicBezTo>
                <a:cubicBezTo>
                  <a:pt x="594021" y="942675"/>
                  <a:pt x="608277" y="954024"/>
                  <a:pt x="618186" y="965915"/>
                </a:cubicBezTo>
                <a:cubicBezTo>
                  <a:pt x="667383" y="1024950"/>
                  <a:pt x="656033" y="996351"/>
                  <a:pt x="734096" y="1043189"/>
                </a:cubicBezTo>
                <a:cubicBezTo>
                  <a:pt x="752502" y="1054232"/>
                  <a:pt x="765882" y="1073370"/>
                  <a:pt x="785611" y="1081825"/>
                </a:cubicBezTo>
                <a:cubicBezTo>
                  <a:pt x="952773" y="1153466"/>
                  <a:pt x="1094573" y="1126675"/>
                  <a:pt x="1287887" y="1133341"/>
                </a:cubicBezTo>
                <a:cubicBezTo>
                  <a:pt x="1300766" y="1141927"/>
                  <a:pt x="1312679" y="1152177"/>
                  <a:pt x="1326524" y="1159099"/>
                </a:cubicBezTo>
                <a:cubicBezTo>
                  <a:pt x="1338666" y="1165170"/>
                  <a:pt x="1353865" y="1164447"/>
                  <a:pt x="1365161" y="1171977"/>
                </a:cubicBezTo>
                <a:cubicBezTo>
                  <a:pt x="1380316" y="1182080"/>
                  <a:pt x="1389420" y="1199432"/>
                  <a:pt x="1403797" y="1210614"/>
                </a:cubicBezTo>
                <a:cubicBezTo>
                  <a:pt x="1428233" y="1229620"/>
                  <a:pt x="1481071" y="1262130"/>
                  <a:pt x="1481071" y="1262130"/>
                </a:cubicBezTo>
                <a:cubicBezTo>
                  <a:pt x="1485198" y="1278638"/>
                  <a:pt x="1497589" y="1333804"/>
                  <a:pt x="1506828" y="1352282"/>
                </a:cubicBezTo>
                <a:cubicBezTo>
                  <a:pt x="1513750" y="1366126"/>
                  <a:pt x="1524000" y="1378039"/>
                  <a:pt x="1532586" y="1390918"/>
                </a:cubicBezTo>
                <a:cubicBezTo>
                  <a:pt x="1549717" y="1442310"/>
                  <a:pt x="1554777" y="1461057"/>
                  <a:pt x="1584102" y="1519707"/>
                </a:cubicBezTo>
                <a:cubicBezTo>
                  <a:pt x="1591024" y="1533551"/>
                  <a:pt x="1598210" y="1548151"/>
                  <a:pt x="1609859" y="1558344"/>
                </a:cubicBezTo>
                <a:cubicBezTo>
                  <a:pt x="1756915" y="1687018"/>
                  <a:pt x="1876624" y="1615601"/>
                  <a:pt x="2112135" y="1622738"/>
                </a:cubicBezTo>
                <a:cubicBezTo>
                  <a:pt x="2226544" y="1708544"/>
                  <a:pt x="2102642" y="1626030"/>
                  <a:pt x="2215166" y="1674254"/>
                </a:cubicBezTo>
                <a:cubicBezTo>
                  <a:pt x="2229393" y="1680351"/>
                  <a:pt x="2239310" y="1694576"/>
                  <a:pt x="2253803" y="1700011"/>
                </a:cubicBezTo>
                <a:cubicBezTo>
                  <a:pt x="2274299" y="1707697"/>
                  <a:pt x="2296961" y="1707581"/>
                  <a:pt x="2318197" y="1712890"/>
                </a:cubicBezTo>
                <a:cubicBezTo>
                  <a:pt x="2331367" y="1716183"/>
                  <a:pt x="2343341" y="1724270"/>
                  <a:pt x="2356834" y="1725769"/>
                </a:cubicBezTo>
                <a:cubicBezTo>
                  <a:pt x="2420977" y="1732896"/>
                  <a:pt x="2485623" y="1734355"/>
                  <a:pt x="2550017" y="1738648"/>
                </a:cubicBezTo>
                <a:cubicBezTo>
                  <a:pt x="2592799" y="1795689"/>
                  <a:pt x="2593373" y="1801514"/>
                  <a:pt x="2653048" y="1854558"/>
                </a:cubicBezTo>
                <a:cubicBezTo>
                  <a:pt x="2669091" y="1868818"/>
                  <a:pt x="2688267" y="1879225"/>
                  <a:pt x="2704564" y="1893194"/>
                </a:cubicBezTo>
                <a:cubicBezTo>
                  <a:pt x="2718393" y="1905047"/>
                  <a:pt x="2743200" y="1913618"/>
                  <a:pt x="2743200" y="1931831"/>
                </a:cubicBezTo>
                <a:cubicBezTo>
                  <a:pt x="2743200" y="1947309"/>
                  <a:pt x="2715509" y="1917018"/>
                  <a:pt x="2704564" y="1906073"/>
                </a:cubicBezTo>
                <a:cubicBezTo>
                  <a:pt x="2697776" y="1899285"/>
                  <a:pt x="2695978" y="1888901"/>
                  <a:pt x="2691685" y="1880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Freeform 5"/>
          <p:cNvSpPr/>
          <p:nvPr/>
        </p:nvSpPr>
        <p:spPr>
          <a:xfrm>
            <a:off x="1468192" y="824248"/>
            <a:ext cx="141667" cy="1173326"/>
          </a:xfrm>
          <a:custGeom>
            <a:avLst/>
            <a:gdLst>
              <a:gd name="connsiteX0" fmla="*/ 0 w 141667"/>
              <a:gd name="connsiteY0" fmla="*/ 0 h 1173326"/>
              <a:gd name="connsiteX1" fmla="*/ 77273 w 141667"/>
              <a:gd name="connsiteY1" fmla="*/ 115910 h 1173326"/>
              <a:gd name="connsiteX2" fmla="*/ 115909 w 141667"/>
              <a:gd name="connsiteY2" fmla="*/ 206062 h 1173326"/>
              <a:gd name="connsiteX3" fmla="*/ 141667 w 141667"/>
              <a:gd name="connsiteY3" fmla="*/ 257577 h 1173326"/>
              <a:gd name="connsiteX4" fmla="*/ 128788 w 141667"/>
              <a:gd name="connsiteY4" fmla="*/ 450760 h 1173326"/>
              <a:gd name="connsiteX5" fmla="*/ 90152 w 141667"/>
              <a:gd name="connsiteY5" fmla="*/ 463639 h 1173326"/>
              <a:gd name="connsiteX6" fmla="*/ 64394 w 141667"/>
              <a:gd name="connsiteY6" fmla="*/ 502276 h 1173326"/>
              <a:gd name="connsiteX7" fmla="*/ 0 w 141667"/>
              <a:gd name="connsiteY7" fmla="*/ 579549 h 1173326"/>
              <a:gd name="connsiteX8" fmla="*/ 12878 w 141667"/>
              <a:gd name="connsiteY8" fmla="*/ 746975 h 1173326"/>
              <a:gd name="connsiteX9" fmla="*/ 51515 w 141667"/>
              <a:gd name="connsiteY9" fmla="*/ 824248 h 1173326"/>
              <a:gd name="connsiteX10" fmla="*/ 90152 w 141667"/>
              <a:gd name="connsiteY10" fmla="*/ 901521 h 1173326"/>
              <a:gd name="connsiteX11" fmla="*/ 77273 w 141667"/>
              <a:gd name="connsiteY11" fmla="*/ 1094704 h 1173326"/>
              <a:gd name="connsiteX12" fmla="*/ 38636 w 141667"/>
              <a:gd name="connsiteY12" fmla="*/ 1171977 h 1173326"/>
              <a:gd name="connsiteX13" fmla="*/ 25757 w 141667"/>
              <a:gd name="connsiteY13" fmla="*/ 1171977 h 117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667" h="1173326">
                <a:moveTo>
                  <a:pt x="0" y="0"/>
                </a:moveTo>
                <a:cubicBezTo>
                  <a:pt x="25758" y="38637"/>
                  <a:pt x="56506" y="74377"/>
                  <a:pt x="77273" y="115910"/>
                </a:cubicBezTo>
                <a:cubicBezTo>
                  <a:pt x="162701" y="286763"/>
                  <a:pt x="59060" y="73412"/>
                  <a:pt x="115909" y="206062"/>
                </a:cubicBezTo>
                <a:cubicBezTo>
                  <a:pt x="123472" y="223708"/>
                  <a:pt x="133081" y="240405"/>
                  <a:pt x="141667" y="257577"/>
                </a:cubicBezTo>
                <a:cubicBezTo>
                  <a:pt x="137374" y="321971"/>
                  <a:pt x="144440" y="388150"/>
                  <a:pt x="128788" y="450760"/>
                </a:cubicBezTo>
                <a:cubicBezTo>
                  <a:pt x="125496" y="463930"/>
                  <a:pt x="100752" y="455158"/>
                  <a:pt x="90152" y="463639"/>
                </a:cubicBezTo>
                <a:cubicBezTo>
                  <a:pt x="78065" y="473309"/>
                  <a:pt x="74303" y="490385"/>
                  <a:pt x="64394" y="502276"/>
                </a:cubicBezTo>
                <a:cubicBezTo>
                  <a:pt x="-18240" y="601437"/>
                  <a:pt x="63948" y="483625"/>
                  <a:pt x="0" y="579549"/>
                </a:cubicBezTo>
                <a:cubicBezTo>
                  <a:pt x="4293" y="635358"/>
                  <a:pt x="5936" y="691434"/>
                  <a:pt x="12878" y="746975"/>
                </a:cubicBezTo>
                <a:cubicBezTo>
                  <a:pt x="18273" y="790134"/>
                  <a:pt x="32342" y="785902"/>
                  <a:pt x="51515" y="824248"/>
                </a:cubicBezTo>
                <a:cubicBezTo>
                  <a:pt x="104837" y="930890"/>
                  <a:pt x="16332" y="790791"/>
                  <a:pt x="90152" y="901521"/>
                </a:cubicBezTo>
                <a:cubicBezTo>
                  <a:pt x="85859" y="965915"/>
                  <a:pt x="84400" y="1030561"/>
                  <a:pt x="77273" y="1094704"/>
                </a:cubicBezTo>
                <a:cubicBezTo>
                  <a:pt x="74654" y="1118273"/>
                  <a:pt x="54646" y="1155968"/>
                  <a:pt x="38636" y="1171977"/>
                </a:cubicBezTo>
                <a:cubicBezTo>
                  <a:pt x="35600" y="1175013"/>
                  <a:pt x="30050" y="1171977"/>
                  <a:pt x="25757" y="11719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Freeform 6"/>
          <p:cNvSpPr/>
          <p:nvPr/>
        </p:nvSpPr>
        <p:spPr>
          <a:xfrm>
            <a:off x="759854" y="2189408"/>
            <a:ext cx="1326523" cy="321972"/>
          </a:xfrm>
          <a:custGeom>
            <a:avLst/>
            <a:gdLst>
              <a:gd name="connsiteX0" fmla="*/ 0 w 1326523"/>
              <a:gd name="connsiteY0" fmla="*/ 321972 h 321972"/>
              <a:gd name="connsiteX1" fmla="*/ 103031 w 1326523"/>
              <a:gd name="connsiteY1" fmla="*/ 231820 h 321972"/>
              <a:gd name="connsiteX2" fmla="*/ 206061 w 1326523"/>
              <a:gd name="connsiteY2" fmla="*/ 206062 h 321972"/>
              <a:gd name="connsiteX3" fmla="*/ 579549 w 1326523"/>
              <a:gd name="connsiteY3" fmla="*/ 231820 h 321972"/>
              <a:gd name="connsiteX4" fmla="*/ 669701 w 1326523"/>
              <a:gd name="connsiteY4" fmla="*/ 270457 h 321972"/>
              <a:gd name="connsiteX5" fmla="*/ 785611 w 1326523"/>
              <a:gd name="connsiteY5" fmla="*/ 296215 h 321972"/>
              <a:gd name="connsiteX6" fmla="*/ 888642 w 1326523"/>
              <a:gd name="connsiteY6" fmla="*/ 283336 h 321972"/>
              <a:gd name="connsiteX7" fmla="*/ 914400 w 1326523"/>
              <a:gd name="connsiteY7" fmla="*/ 244699 h 321972"/>
              <a:gd name="connsiteX8" fmla="*/ 953036 w 1326523"/>
              <a:gd name="connsiteY8" fmla="*/ 206062 h 321972"/>
              <a:gd name="connsiteX9" fmla="*/ 1043188 w 1326523"/>
              <a:gd name="connsiteY9" fmla="*/ 103031 h 321972"/>
              <a:gd name="connsiteX10" fmla="*/ 1056067 w 1326523"/>
              <a:gd name="connsiteY10" fmla="*/ 64395 h 321972"/>
              <a:gd name="connsiteX11" fmla="*/ 1300766 w 1326523"/>
              <a:gd name="connsiteY11" fmla="*/ 25758 h 321972"/>
              <a:gd name="connsiteX12" fmla="*/ 1326523 w 1326523"/>
              <a:gd name="connsiteY12" fmla="*/ 0 h 3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6523" h="321972">
                <a:moveTo>
                  <a:pt x="0" y="321972"/>
                </a:moveTo>
                <a:cubicBezTo>
                  <a:pt x="43698" y="267349"/>
                  <a:pt x="40765" y="252576"/>
                  <a:pt x="103031" y="231820"/>
                </a:cubicBezTo>
                <a:cubicBezTo>
                  <a:pt x="136615" y="220625"/>
                  <a:pt x="206061" y="206062"/>
                  <a:pt x="206061" y="206062"/>
                </a:cubicBezTo>
                <a:cubicBezTo>
                  <a:pt x="330557" y="214648"/>
                  <a:pt x="455270" y="220522"/>
                  <a:pt x="579549" y="231820"/>
                </a:cubicBezTo>
                <a:cubicBezTo>
                  <a:pt x="657761" y="238930"/>
                  <a:pt x="606122" y="243208"/>
                  <a:pt x="669701" y="270457"/>
                </a:cubicBezTo>
                <a:cubicBezTo>
                  <a:pt x="685617" y="277278"/>
                  <a:pt x="774149" y="293923"/>
                  <a:pt x="785611" y="296215"/>
                </a:cubicBezTo>
                <a:cubicBezTo>
                  <a:pt x="819955" y="291922"/>
                  <a:pt x="856507" y="296190"/>
                  <a:pt x="888642" y="283336"/>
                </a:cubicBezTo>
                <a:cubicBezTo>
                  <a:pt x="903014" y="277587"/>
                  <a:pt x="904491" y="256590"/>
                  <a:pt x="914400" y="244699"/>
                </a:cubicBezTo>
                <a:cubicBezTo>
                  <a:pt x="926060" y="230707"/>
                  <a:pt x="941854" y="220439"/>
                  <a:pt x="953036" y="206062"/>
                </a:cubicBezTo>
                <a:cubicBezTo>
                  <a:pt x="1033941" y="102041"/>
                  <a:pt x="968393" y="152896"/>
                  <a:pt x="1043188" y="103031"/>
                </a:cubicBezTo>
                <a:cubicBezTo>
                  <a:pt x="1047481" y="90152"/>
                  <a:pt x="1047586" y="74995"/>
                  <a:pt x="1056067" y="64395"/>
                </a:cubicBezTo>
                <a:cubicBezTo>
                  <a:pt x="1105120" y="3080"/>
                  <a:pt x="1287548" y="27961"/>
                  <a:pt x="1300766" y="25758"/>
                </a:cubicBezTo>
                <a:cubicBezTo>
                  <a:pt x="1312743" y="23762"/>
                  <a:pt x="1317937" y="8586"/>
                  <a:pt x="13265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reeform 7"/>
          <p:cNvSpPr/>
          <p:nvPr/>
        </p:nvSpPr>
        <p:spPr>
          <a:xfrm>
            <a:off x="2372643" y="1519707"/>
            <a:ext cx="370574" cy="1004552"/>
          </a:xfrm>
          <a:custGeom>
            <a:avLst/>
            <a:gdLst>
              <a:gd name="connsiteX0" fmla="*/ 100101 w 370574"/>
              <a:gd name="connsiteY0" fmla="*/ 0 h 1004552"/>
              <a:gd name="connsiteX1" fmla="*/ 35706 w 370574"/>
              <a:gd name="connsiteY1" fmla="*/ 51516 h 1004552"/>
              <a:gd name="connsiteX2" fmla="*/ 35706 w 370574"/>
              <a:gd name="connsiteY2" fmla="*/ 309093 h 1004552"/>
              <a:gd name="connsiteX3" fmla="*/ 74343 w 370574"/>
              <a:gd name="connsiteY3" fmla="*/ 321972 h 1004552"/>
              <a:gd name="connsiteX4" fmla="*/ 151616 w 370574"/>
              <a:gd name="connsiteY4" fmla="*/ 360608 h 1004552"/>
              <a:gd name="connsiteX5" fmla="*/ 190253 w 370574"/>
              <a:gd name="connsiteY5" fmla="*/ 399245 h 1004552"/>
              <a:gd name="connsiteX6" fmla="*/ 280405 w 370574"/>
              <a:gd name="connsiteY6" fmla="*/ 463639 h 1004552"/>
              <a:gd name="connsiteX7" fmla="*/ 331920 w 370574"/>
              <a:gd name="connsiteY7" fmla="*/ 540913 h 1004552"/>
              <a:gd name="connsiteX8" fmla="*/ 331920 w 370574"/>
              <a:gd name="connsiteY8" fmla="*/ 901521 h 1004552"/>
              <a:gd name="connsiteX9" fmla="*/ 357678 w 370574"/>
              <a:gd name="connsiteY9" fmla="*/ 940158 h 1004552"/>
              <a:gd name="connsiteX10" fmla="*/ 370557 w 370574"/>
              <a:gd name="connsiteY10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574" h="1004552">
                <a:moveTo>
                  <a:pt x="100101" y="0"/>
                </a:moveTo>
                <a:cubicBezTo>
                  <a:pt x="78636" y="17172"/>
                  <a:pt x="55143" y="32079"/>
                  <a:pt x="35706" y="51516"/>
                </a:cubicBezTo>
                <a:cubicBezTo>
                  <a:pt x="-31857" y="119079"/>
                  <a:pt x="13103" y="227723"/>
                  <a:pt x="35706" y="309093"/>
                </a:cubicBezTo>
                <a:cubicBezTo>
                  <a:pt x="39339" y="322173"/>
                  <a:pt x="62201" y="315901"/>
                  <a:pt x="74343" y="321972"/>
                </a:cubicBezTo>
                <a:cubicBezTo>
                  <a:pt x="174202" y="371902"/>
                  <a:pt x="54508" y="328240"/>
                  <a:pt x="151616" y="360608"/>
                </a:cubicBezTo>
                <a:cubicBezTo>
                  <a:pt x="164495" y="373487"/>
                  <a:pt x="175432" y="388658"/>
                  <a:pt x="190253" y="399245"/>
                </a:cubicBezTo>
                <a:cubicBezTo>
                  <a:pt x="255964" y="446182"/>
                  <a:pt x="230179" y="399063"/>
                  <a:pt x="280405" y="463639"/>
                </a:cubicBezTo>
                <a:cubicBezTo>
                  <a:pt x="299411" y="488075"/>
                  <a:pt x="331920" y="540913"/>
                  <a:pt x="331920" y="540913"/>
                </a:cubicBezTo>
                <a:cubicBezTo>
                  <a:pt x="327001" y="634375"/>
                  <a:pt x="305262" y="794888"/>
                  <a:pt x="331920" y="901521"/>
                </a:cubicBezTo>
                <a:cubicBezTo>
                  <a:pt x="335674" y="916537"/>
                  <a:pt x="349092" y="927279"/>
                  <a:pt x="357678" y="940158"/>
                </a:cubicBezTo>
                <a:cubicBezTo>
                  <a:pt x="371598" y="995838"/>
                  <a:pt x="370557" y="973973"/>
                  <a:pt x="370557" y="10045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12" name="Group 111"/>
          <p:cNvGrpSpPr/>
          <p:nvPr/>
        </p:nvGrpSpPr>
        <p:grpSpPr>
          <a:xfrm>
            <a:off x="2480701" y="237881"/>
            <a:ext cx="2207004" cy="1236240"/>
            <a:chOff x="2480701" y="237881"/>
            <a:chExt cx="2207004" cy="1236240"/>
          </a:xfrm>
        </p:grpSpPr>
        <p:sp>
          <p:nvSpPr>
            <p:cNvPr id="9" name="Oval 8"/>
            <p:cNvSpPr/>
            <p:nvPr/>
          </p:nvSpPr>
          <p:spPr>
            <a:xfrm>
              <a:off x="3283908" y="958966"/>
              <a:ext cx="566670" cy="515155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120596" y="601353"/>
              <a:ext cx="276225" cy="438150"/>
            </a:xfrm>
            <a:custGeom>
              <a:avLst/>
              <a:gdLst>
                <a:gd name="connsiteX0" fmla="*/ 0 w 276225"/>
                <a:gd name="connsiteY0" fmla="*/ 0 h 438150"/>
                <a:gd name="connsiteX1" fmla="*/ 107950 w 276225"/>
                <a:gd name="connsiteY1" fmla="*/ 180975 h 438150"/>
                <a:gd name="connsiteX2" fmla="*/ 276225 w 276225"/>
                <a:gd name="connsiteY2" fmla="*/ 149225 h 438150"/>
                <a:gd name="connsiteX3" fmla="*/ 22225 w 276225"/>
                <a:gd name="connsiteY3" fmla="*/ 320675 h 438150"/>
                <a:gd name="connsiteX4" fmla="*/ 171450 w 276225"/>
                <a:gd name="connsiteY4" fmla="*/ 295275 h 438150"/>
                <a:gd name="connsiteX5" fmla="*/ 250825 w 276225"/>
                <a:gd name="connsiteY5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438150">
                  <a:moveTo>
                    <a:pt x="0" y="0"/>
                  </a:moveTo>
                  <a:lnTo>
                    <a:pt x="107950" y="180975"/>
                  </a:lnTo>
                  <a:lnTo>
                    <a:pt x="276225" y="149225"/>
                  </a:lnTo>
                  <a:lnTo>
                    <a:pt x="22225" y="320675"/>
                  </a:lnTo>
                  <a:lnTo>
                    <a:pt x="171450" y="295275"/>
                  </a:lnTo>
                  <a:lnTo>
                    <a:pt x="250825" y="43815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12" name="Straight Arrow Connector 11"/>
            <p:cNvCxnSpPr>
              <a:stCxn id="9" idx="6"/>
            </p:cNvCxnSpPr>
            <p:nvPr/>
          </p:nvCxnSpPr>
          <p:spPr>
            <a:xfrm flipV="1">
              <a:off x="3850578" y="1216543"/>
              <a:ext cx="837127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80701" y="237881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100% B42G</a:t>
              </a:r>
              <a:endParaRPr lang="en-ZA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6534" y="429159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B42G</a:t>
            </a:r>
            <a:endParaRPr lang="en-ZA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907314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6422264" y="550997"/>
            <a:ext cx="3013656" cy="2575796"/>
          </a:xfrm>
          <a:custGeom>
            <a:avLst/>
            <a:gdLst>
              <a:gd name="connsiteX0" fmla="*/ 321972 w 3013656"/>
              <a:gd name="connsiteY0" fmla="*/ 141668 h 2575796"/>
              <a:gd name="connsiteX1" fmla="*/ 463639 w 3013656"/>
              <a:gd name="connsiteY1" fmla="*/ 90152 h 2575796"/>
              <a:gd name="connsiteX2" fmla="*/ 502276 w 3013656"/>
              <a:gd name="connsiteY2" fmla="*/ 77273 h 2575796"/>
              <a:gd name="connsiteX3" fmla="*/ 540913 w 3013656"/>
              <a:gd name="connsiteY3" fmla="*/ 64394 h 2575796"/>
              <a:gd name="connsiteX4" fmla="*/ 618186 w 3013656"/>
              <a:gd name="connsiteY4" fmla="*/ 51515 h 2575796"/>
              <a:gd name="connsiteX5" fmla="*/ 669701 w 3013656"/>
              <a:gd name="connsiteY5" fmla="*/ 38637 h 2575796"/>
              <a:gd name="connsiteX6" fmla="*/ 746974 w 3013656"/>
              <a:gd name="connsiteY6" fmla="*/ 25758 h 2575796"/>
              <a:gd name="connsiteX7" fmla="*/ 888642 w 3013656"/>
              <a:gd name="connsiteY7" fmla="*/ 0 h 2575796"/>
              <a:gd name="connsiteX8" fmla="*/ 1107583 w 3013656"/>
              <a:gd name="connsiteY8" fmla="*/ 12879 h 2575796"/>
              <a:gd name="connsiteX9" fmla="*/ 1171977 w 3013656"/>
              <a:gd name="connsiteY9" fmla="*/ 25758 h 2575796"/>
              <a:gd name="connsiteX10" fmla="*/ 1287887 w 3013656"/>
              <a:gd name="connsiteY10" fmla="*/ 77273 h 2575796"/>
              <a:gd name="connsiteX11" fmla="*/ 1416676 w 3013656"/>
              <a:gd name="connsiteY11" fmla="*/ 193183 h 2575796"/>
              <a:gd name="connsiteX12" fmla="*/ 1455313 w 3013656"/>
              <a:gd name="connsiteY12" fmla="*/ 257577 h 2575796"/>
              <a:gd name="connsiteX13" fmla="*/ 1506828 w 3013656"/>
              <a:gd name="connsiteY13" fmla="*/ 373487 h 2575796"/>
              <a:gd name="connsiteX14" fmla="*/ 1519707 w 3013656"/>
              <a:gd name="connsiteY14" fmla="*/ 425003 h 2575796"/>
              <a:gd name="connsiteX15" fmla="*/ 1545465 w 3013656"/>
              <a:gd name="connsiteY15" fmla="*/ 476518 h 2575796"/>
              <a:gd name="connsiteX16" fmla="*/ 1596980 w 3013656"/>
              <a:gd name="connsiteY16" fmla="*/ 553791 h 2575796"/>
              <a:gd name="connsiteX17" fmla="*/ 1712890 w 3013656"/>
              <a:gd name="connsiteY17" fmla="*/ 695459 h 2575796"/>
              <a:gd name="connsiteX18" fmla="*/ 1803042 w 3013656"/>
              <a:gd name="connsiteY18" fmla="*/ 746975 h 2575796"/>
              <a:gd name="connsiteX19" fmla="*/ 2009104 w 3013656"/>
              <a:gd name="connsiteY19" fmla="*/ 862884 h 2575796"/>
              <a:gd name="connsiteX20" fmla="*/ 2073498 w 3013656"/>
              <a:gd name="connsiteY20" fmla="*/ 875763 h 2575796"/>
              <a:gd name="connsiteX21" fmla="*/ 2189408 w 3013656"/>
              <a:gd name="connsiteY21" fmla="*/ 927279 h 2575796"/>
              <a:gd name="connsiteX22" fmla="*/ 2228045 w 3013656"/>
              <a:gd name="connsiteY22" fmla="*/ 953037 h 2575796"/>
              <a:gd name="connsiteX23" fmla="*/ 2331076 w 3013656"/>
              <a:gd name="connsiteY23" fmla="*/ 991673 h 2575796"/>
              <a:gd name="connsiteX24" fmla="*/ 2382591 w 3013656"/>
              <a:gd name="connsiteY24" fmla="*/ 1017431 h 2575796"/>
              <a:gd name="connsiteX25" fmla="*/ 2485622 w 3013656"/>
              <a:gd name="connsiteY25" fmla="*/ 1043189 h 2575796"/>
              <a:gd name="connsiteX26" fmla="*/ 2640169 w 3013656"/>
              <a:gd name="connsiteY26" fmla="*/ 1107583 h 2575796"/>
              <a:gd name="connsiteX27" fmla="*/ 2678805 w 3013656"/>
              <a:gd name="connsiteY27" fmla="*/ 1133341 h 2575796"/>
              <a:gd name="connsiteX28" fmla="*/ 2794715 w 3013656"/>
              <a:gd name="connsiteY28" fmla="*/ 1184856 h 2575796"/>
              <a:gd name="connsiteX29" fmla="*/ 2884867 w 3013656"/>
              <a:gd name="connsiteY29" fmla="*/ 1300766 h 2575796"/>
              <a:gd name="connsiteX30" fmla="*/ 2910625 w 3013656"/>
              <a:gd name="connsiteY30" fmla="*/ 1365161 h 2575796"/>
              <a:gd name="connsiteX31" fmla="*/ 2949262 w 3013656"/>
              <a:gd name="connsiteY31" fmla="*/ 1493949 h 2575796"/>
              <a:gd name="connsiteX32" fmla="*/ 2975020 w 3013656"/>
              <a:gd name="connsiteY32" fmla="*/ 1571222 h 2575796"/>
              <a:gd name="connsiteX33" fmla="*/ 2987898 w 3013656"/>
              <a:gd name="connsiteY33" fmla="*/ 1674253 h 2575796"/>
              <a:gd name="connsiteX34" fmla="*/ 3000777 w 3013656"/>
              <a:gd name="connsiteY34" fmla="*/ 1738648 h 2575796"/>
              <a:gd name="connsiteX35" fmla="*/ 3013656 w 3013656"/>
              <a:gd name="connsiteY35" fmla="*/ 1880315 h 2575796"/>
              <a:gd name="connsiteX36" fmla="*/ 3000777 w 3013656"/>
              <a:gd name="connsiteY36" fmla="*/ 2253803 h 2575796"/>
              <a:gd name="connsiteX37" fmla="*/ 2975020 w 3013656"/>
              <a:gd name="connsiteY37" fmla="*/ 2292439 h 2575796"/>
              <a:gd name="connsiteX38" fmla="*/ 2923504 w 3013656"/>
              <a:gd name="connsiteY38" fmla="*/ 2395470 h 2575796"/>
              <a:gd name="connsiteX39" fmla="*/ 2756079 w 3013656"/>
              <a:gd name="connsiteY39" fmla="*/ 2498501 h 2575796"/>
              <a:gd name="connsiteX40" fmla="*/ 2717442 w 3013656"/>
              <a:gd name="connsiteY40" fmla="*/ 2524259 h 2575796"/>
              <a:gd name="connsiteX41" fmla="*/ 2588653 w 3013656"/>
              <a:gd name="connsiteY41" fmla="*/ 2537138 h 2575796"/>
              <a:gd name="connsiteX42" fmla="*/ 2550017 w 3013656"/>
              <a:gd name="connsiteY42" fmla="*/ 2562896 h 2575796"/>
              <a:gd name="connsiteX43" fmla="*/ 1648496 w 3013656"/>
              <a:gd name="connsiteY43" fmla="*/ 2562896 h 2575796"/>
              <a:gd name="connsiteX44" fmla="*/ 1378039 w 3013656"/>
              <a:gd name="connsiteY44" fmla="*/ 2511380 h 2575796"/>
              <a:gd name="connsiteX45" fmla="*/ 695459 w 3013656"/>
              <a:gd name="connsiteY45" fmla="*/ 2472744 h 2575796"/>
              <a:gd name="connsiteX46" fmla="*/ 656822 w 3013656"/>
              <a:gd name="connsiteY46" fmla="*/ 2446986 h 2575796"/>
              <a:gd name="connsiteX47" fmla="*/ 605307 w 3013656"/>
              <a:gd name="connsiteY47" fmla="*/ 2408349 h 2575796"/>
              <a:gd name="connsiteX48" fmla="*/ 502276 w 3013656"/>
              <a:gd name="connsiteY48" fmla="*/ 2305318 h 2575796"/>
              <a:gd name="connsiteX49" fmla="*/ 412124 w 3013656"/>
              <a:gd name="connsiteY49" fmla="*/ 2215166 h 2575796"/>
              <a:gd name="connsiteX50" fmla="*/ 270456 w 3013656"/>
              <a:gd name="connsiteY50" fmla="*/ 2034862 h 2575796"/>
              <a:gd name="connsiteX51" fmla="*/ 193183 w 3013656"/>
              <a:gd name="connsiteY51" fmla="*/ 1854558 h 2575796"/>
              <a:gd name="connsiteX52" fmla="*/ 154546 w 3013656"/>
              <a:gd name="connsiteY52" fmla="*/ 1790163 h 2575796"/>
              <a:gd name="connsiteX53" fmla="*/ 115910 w 3013656"/>
              <a:gd name="connsiteY53" fmla="*/ 1738648 h 2575796"/>
              <a:gd name="connsiteX54" fmla="*/ 77273 w 3013656"/>
              <a:gd name="connsiteY54" fmla="*/ 1635617 h 2575796"/>
              <a:gd name="connsiteX55" fmla="*/ 51515 w 3013656"/>
              <a:gd name="connsiteY55" fmla="*/ 1596980 h 2575796"/>
              <a:gd name="connsiteX56" fmla="*/ 38636 w 3013656"/>
              <a:gd name="connsiteY56" fmla="*/ 1558344 h 2575796"/>
              <a:gd name="connsiteX57" fmla="*/ 12879 w 3013656"/>
              <a:gd name="connsiteY57" fmla="*/ 1506828 h 2575796"/>
              <a:gd name="connsiteX58" fmla="*/ 0 w 3013656"/>
              <a:gd name="connsiteY58" fmla="*/ 1442434 h 2575796"/>
              <a:gd name="connsiteX59" fmla="*/ 25758 w 3013656"/>
              <a:gd name="connsiteY59" fmla="*/ 1094704 h 2575796"/>
              <a:gd name="connsiteX60" fmla="*/ 38636 w 3013656"/>
              <a:gd name="connsiteY60" fmla="*/ 1043189 h 2575796"/>
              <a:gd name="connsiteX61" fmla="*/ 25758 w 3013656"/>
              <a:gd name="connsiteY61" fmla="*/ 553791 h 2575796"/>
              <a:gd name="connsiteX62" fmla="*/ 12879 w 3013656"/>
              <a:gd name="connsiteY62" fmla="*/ 489397 h 2575796"/>
              <a:gd name="connsiteX63" fmla="*/ 0 w 3013656"/>
              <a:gd name="connsiteY63" fmla="*/ 412124 h 2575796"/>
              <a:gd name="connsiteX64" fmla="*/ 12879 w 3013656"/>
              <a:gd name="connsiteY64" fmla="*/ 244699 h 2575796"/>
              <a:gd name="connsiteX65" fmla="*/ 38636 w 3013656"/>
              <a:gd name="connsiteY65" fmla="*/ 206062 h 2575796"/>
              <a:gd name="connsiteX66" fmla="*/ 115910 w 3013656"/>
              <a:gd name="connsiteY66" fmla="*/ 154546 h 2575796"/>
              <a:gd name="connsiteX67" fmla="*/ 321972 w 3013656"/>
              <a:gd name="connsiteY67" fmla="*/ 128789 h 2575796"/>
              <a:gd name="connsiteX68" fmla="*/ 373487 w 3013656"/>
              <a:gd name="connsiteY68" fmla="*/ 128789 h 25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013656" h="2575796">
                <a:moveTo>
                  <a:pt x="321972" y="141668"/>
                </a:moveTo>
                <a:cubicBezTo>
                  <a:pt x="411573" y="105827"/>
                  <a:pt x="364436" y="123220"/>
                  <a:pt x="463639" y="90152"/>
                </a:cubicBezTo>
                <a:lnTo>
                  <a:pt x="502276" y="77273"/>
                </a:lnTo>
                <a:cubicBezTo>
                  <a:pt x="515155" y="72980"/>
                  <a:pt x="527522" y="66626"/>
                  <a:pt x="540913" y="64394"/>
                </a:cubicBezTo>
                <a:cubicBezTo>
                  <a:pt x="566671" y="60101"/>
                  <a:pt x="592580" y="56636"/>
                  <a:pt x="618186" y="51515"/>
                </a:cubicBezTo>
                <a:cubicBezTo>
                  <a:pt x="635542" y="48044"/>
                  <a:pt x="652345" y="42108"/>
                  <a:pt x="669701" y="38637"/>
                </a:cubicBezTo>
                <a:cubicBezTo>
                  <a:pt x="695307" y="33516"/>
                  <a:pt x="721282" y="30429"/>
                  <a:pt x="746974" y="25758"/>
                </a:cubicBezTo>
                <a:cubicBezTo>
                  <a:pt x="944975" y="-10242"/>
                  <a:pt x="660943" y="37950"/>
                  <a:pt x="888642" y="0"/>
                </a:cubicBezTo>
                <a:cubicBezTo>
                  <a:pt x="961622" y="4293"/>
                  <a:pt x="1034777" y="6260"/>
                  <a:pt x="1107583" y="12879"/>
                </a:cubicBezTo>
                <a:cubicBezTo>
                  <a:pt x="1129383" y="14861"/>
                  <a:pt x="1151653" y="17628"/>
                  <a:pt x="1171977" y="25758"/>
                </a:cubicBezTo>
                <a:cubicBezTo>
                  <a:pt x="1357648" y="100026"/>
                  <a:pt x="1137065" y="39567"/>
                  <a:pt x="1287887" y="77273"/>
                </a:cubicBezTo>
                <a:cubicBezTo>
                  <a:pt x="1337337" y="110240"/>
                  <a:pt x="1382976" y="137017"/>
                  <a:pt x="1416676" y="193183"/>
                </a:cubicBezTo>
                <a:lnTo>
                  <a:pt x="1455313" y="257577"/>
                </a:lnTo>
                <a:cubicBezTo>
                  <a:pt x="1485513" y="378387"/>
                  <a:pt x="1443172" y="230263"/>
                  <a:pt x="1506828" y="373487"/>
                </a:cubicBezTo>
                <a:cubicBezTo>
                  <a:pt x="1514017" y="389662"/>
                  <a:pt x="1513492" y="408430"/>
                  <a:pt x="1519707" y="425003"/>
                </a:cubicBezTo>
                <a:cubicBezTo>
                  <a:pt x="1526448" y="442979"/>
                  <a:pt x="1536879" y="459346"/>
                  <a:pt x="1545465" y="476518"/>
                </a:cubicBezTo>
                <a:cubicBezTo>
                  <a:pt x="1571485" y="580605"/>
                  <a:pt x="1535406" y="485376"/>
                  <a:pt x="1596980" y="553791"/>
                </a:cubicBezTo>
                <a:cubicBezTo>
                  <a:pt x="1614194" y="572918"/>
                  <a:pt x="1674015" y="668246"/>
                  <a:pt x="1712890" y="695459"/>
                </a:cubicBezTo>
                <a:cubicBezTo>
                  <a:pt x="1741244" y="715307"/>
                  <a:pt x="1773509" y="728927"/>
                  <a:pt x="1803042" y="746975"/>
                </a:cubicBezTo>
                <a:cubicBezTo>
                  <a:pt x="1886741" y="798125"/>
                  <a:pt x="1924737" y="837574"/>
                  <a:pt x="2009104" y="862884"/>
                </a:cubicBezTo>
                <a:cubicBezTo>
                  <a:pt x="2030071" y="869174"/>
                  <a:pt x="2052033" y="871470"/>
                  <a:pt x="2073498" y="875763"/>
                </a:cubicBezTo>
                <a:cubicBezTo>
                  <a:pt x="2160939" y="934057"/>
                  <a:pt x="2051471" y="865973"/>
                  <a:pt x="2189408" y="927279"/>
                </a:cubicBezTo>
                <a:cubicBezTo>
                  <a:pt x="2203553" y="933566"/>
                  <a:pt x="2214200" y="946115"/>
                  <a:pt x="2228045" y="953037"/>
                </a:cubicBezTo>
                <a:cubicBezTo>
                  <a:pt x="2334775" y="1006402"/>
                  <a:pt x="2253048" y="958232"/>
                  <a:pt x="2331076" y="991673"/>
                </a:cubicBezTo>
                <a:cubicBezTo>
                  <a:pt x="2348722" y="999236"/>
                  <a:pt x="2364378" y="1011360"/>
                  <a:pt x="2382591" y="1017431"/>
                </a:cubicBezTo>
                <a:cubicBezTo>
                  <a:pt x="2416175" y="1028626"/>
                  <a:pt x="2452475" y="1030759"/>
                  <a:pt x="2485622" y="1043189"/>
                </a:cubicBezTo>
                <a:cubicBezTo>
                  <a:pt x="2723345" y="1132335"/>
                  <a:pt x="2496610" y="1071693"/>
                  <a:pt x="2640169" y="1107583"/>
                </a:cubicBezTo>
                <a:cubicBezTo>
                  <a:pt x="2653048" y="1116169"/>
                  <a:pt x="2664661" y="1127055"/>
                  <a:pt x="2678805" y="1133341"/>
                </a:cubicBezTo>
                <a:cubicBezTo>
                  <a:pt x="2816746" y="1194649"/>
                  <a:pt x="2707274" y="1126563"/>
                  <a:pt x="2794715" y="1184856"/>
                </a:cubicBezTo>
                <a:cubicBezTo>
                  <a:pt x="2856334" y="1277284"/>
                  <a:pt x="2824341" y="1240240"/>
                  <a:pt x="2884867" y="1300766"/>
                </a:cubicBezTo>
                <a:cubicBezTo>
                  <a:pt x="2893453" y="1322231"/>
                  <a:pt x="2902507" y="1343514"/>
                  <a:pt x="2910625" y="1365161"/>
                </a:cubicBezTo>
                <a:cubicBezTo>
                  <a:pt x="2925871" y="1405818"/>
                  <a:pt x="2937078" y="1454350"/>
                  <a:pt x="2949262" y="1493949"/>
                </a:cubicBezTo>
                <a:cubicBezTo>
                  <a:pt x="2957247" y="1519899"/>
                  <a:pt x="2966434" y="1545464"/>
                  <a:pt x="2975020" y="1571222"/>
                </a:cubicBezTo>
                <a:cubicBezTo>
                  <a:pt x="2979313" y="1605566"/>
                  <a:pt x="2982635" y="1640045"/>
                  <a:pt x="2987898" y="1674253"/>
                </a:cubicBezTo>
                <a:cubicBezTo>
                  <a:pt x="2991226" y="1695889"/>
                  <a:pt x="2998062" y="1716927"/>
                  <a:pt x="3000777" y="1738648"/>
                </a:cubicBezTo>
                <a:cubicBezTo>
                  <a:pt x="3006658" y="1785699"/>
                  <a:pt x="3009363" y="1833093"/>
                  <a:pt x="3013656" y="1880315"/>
                </a:cubicBezTo>
                <a:cubicBezTo>
                  <a:pt x="3009363" y="2004811"/>
                  <a:pt x="3012404" y="2129777"/>
                  <a:pt x="3000777" y="2253803"/>
                </a:cubicBezTo>
                <a:cubicBezTo>
                  <a:pt x="2999332" y="2269214"/>
                  <a:pt x="2981942" y="2278595"/>
                  <a:pt x="2975020" y="2292439"/>
                </a:cubicBezTo>
                <a:cubicBezTo>
                  <a:pt x="2952000" y="2338480"/>
                  <a:pt x="2973229" y="2349570"/>
                  <a:pt x="2923504" y="2395470"/>
                </a:cubicBezTo>
                <a:cubicBezTo>
                  <a:pt x="2723015" y="2580535"/>
                  <a:pt x="2860121" y="2446479"/>
                  <a:pt x="2756079" y="2498501"/>
                </a:cubicBezTo>
                <a:cubicBezTo>
                  <a:pt x="2742235" y="2505423"/>
                  <a:pt x="2732524" y="2520778"/>
                  <a:pt x="2717442" y="2524259"/>
                </a:cubicBezTo>
                <a:cubicBezTo>
                  <a:pt x="2675403" y="2533960"/>
                  <a:pt x="2631583" y="2532845"/>
                  <a:pt x="2588653" y="2537138"/>
                </a:cubicBezTo>
                <a:cubicBezTo>
                  <a:pt x="2575774" y="2545724"/>
                  <a:pt x="2565401" y="2561187"/>
                  <a:pt x="2550017" y="2562896"/>
                </a:cubicBezTo>
                <a:cubicBezTo>
                  <a:pt x="2308305" y="2589753"/>
                  <a:pt x="1836936" y="2566993"/>
                  <a:pt x="1648496" y="2562896"/>
                </a:cubicBezTo>
                <a:cubicBezTo>
                  <a:pt x="1456235" y="2514831"/>
                  <a:pt x="1546725" y="2530123"/>
                  <a:pt x="1378039" y="2511380"/>
                </a:cubicBezTo>
                <a:cubicBezTo>
                  <a:pt x="1110902" y="2444594"/>
                  <a:pt x="1479547" y="2533058"/>
                  <a:pt x="695459" y="2472744"/>
                </a:cubicBezTo>
                <a:cubicBezTo>
                  <a:pt x="680026" y="2471557"/>
                  <a:pt x="669417" y="2455983"/>
                  <a:pt x="656822" y="2446986"/>
                </a:cubicBezTo>
                <a:cubicBezTo>
                  <a:pt x="639355" y="2434510"/>
                  <a:pt x="622068" y="2421758"/>
                  <a:pt x="605307" y="2408349"/>
                </a:cubicBezTo>
                <a:cubicBezTo>
                  <a:pt x="405590" y="2248575"/>
                  <a:pt x="597669" y="2411311"/>
                  <a:pt x="502276" y="2305318"/>
                </a:cubicBezTo>
                <a:cubicBezTo>
                  <a:pt x="473846" y="2273729"/>
                  <a:pt x="438380" y="2248583"/>
                  <a:pt x="412124" y="2215166"/>
                </a:cubicBezTo>
                <a:lnTo>
                  <a:pt x="270456" y="2034862"/>
                </a:lnTo>
                <a:cubicBezTo>
                  <a:pt x="238183" y="1938043"/>
                  <a:pt x="248882" y="1958000"/>
                  <a:pt x="193183" y="1854558"/>
                </a:cubicBezTo>
                <a:cubicBezTo>
                  <a:pt x="181315" y="1832518"/>
                  <a:pt x="168431" y="1810991"/>
                  <a:pt x="154546" y="1790163"/>
                </a:cubicBezTo>
                <a:cubicBezTo>
                  <a:pt x="142640" y="1772303"/>
                  <a:pt x="125509" y="1757846"/>
                  <a:pt x="115910" y="1738648"/>
                </a:cubicBezTo>
                <a:cubicBezTo>
                  <a:pt x="99507" y="1705841"/>
                  <a:pt x="92451" y="1669008"/>
                  <a:pt x="77273" y="1635617"/>
                </a:cubicBezTo>
                <a:cubicBezTo>
                  <a:pt x="70868" y="1621526"/>
                  <a:pt x="58437" y="1610824"/>
                  <a:pt x="51515" y="1596980"/>
                </a:cubicBezTo>
                <a:cubicBezTo>
                  <a:pt x="45444" y="1584838"/>
                  <a:pt x="43984" y="1570822"/>
                  <a:pt x="38636" y="1558344"/>
                </a:cubicBezTo>
                <a:cubicBezTo>
                  <a:pt x="31073" y="1540698"/>
                  <a:pt x="21465" y="1524000"/>
                  <a:pt x="12879" y="1506828"/>
                </a:cubicBezTo>
                <a:cubicBezTo>
                  <a:pt x="8586" y="1485363"/>
                  <a:pt x="0" y="1464324"/>
                  <a:pt x="0" y="1442434"/>
                </a:cubicBezTo>
                <a:cubicBezTo>
                  <a:pt x="0" y="1340051"/>
                  <a:pt x="5804" y="1204452"/>
                  <a:pt x="25758" y="1094704"/>
                </a:cubicBezTo>
                <a:cubicBezTo>
                  <a:pt x="28924" y="1077289"/>
                  <a:pt x="34343" y="1060361"/>
                  <a:pt x="38636" y="1043189"/>
                </a:cubicBezTo>
                <a:cubicBezTo>
                  <a:pt x="34343" y="880056"/>
                  <a:pt x="33340" y="716804"/>
                  <a:pt x="25758" y="553791"/>
                </a:cubicBezTo>
                <a:cubicBezTo>
                  <a:pt x="24741" y="531925"/>
                  <a:pt x="16795" y="510934"/>
                  <a:pt x="12879" y="489397"/>
                </a:cubicBezTo>
                <a:cubicBezTo>
                  <a:pt x="8208" y="463705"/>
                  <a:pt x="4293" y="437882"/>
                  <a:pt x="0" y="412124"/>
                </a:cubicBezTo>
                <a:cubicBezTo>
                  <a:pt x="4293" y="356316"/>
                  <a:pt x="2564" y="299714"/>
                  <a:pt x="12879" y="244699"/>
                </a:cubicBezTo>
                <a:cubicBezTo>
                  <a:pt x="15731" y="229486"/>
                  <a:pt x="26987" y="216255"/>
                  <a:pt x="38636" y="206062"/>
                </a:cubicBezTo>
                <a:cubicBezTo>
                  <a:pt x="61934" y="185676"/>
                  <a:pt x="85877" y="162054"/>
                  <a:pt x="115910" y="154546"/>
                </a:cubicBezTo>
                <a:cubicBezTo>
                  <a:pt x="211025" y="130769"/>
                  <a:pt x="168919" y="138355"/>
                  <a:pt x="321972" y="128789"/>
                </a:cubicBezTo>
                <a:cubicBezTo>
                  <a:pt x="339110" y="127718"/>
                  <a:pt x="356315" y="128789"/>
                  <a:pt x="373487" y="12878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Freeform 19"/>
          <p:cNvSpPr/>
          <p:nvPr/>
        </p:nvSpPr>
        <p:spPr>
          <a:xfrm>
            <a:off x="6654082" y="988878"/>
            <a:ext cx="2743200" cy="1936147"/>
          </a:xfrm>
          <a:custGeom>
            <a:avLst/>
            <a:gdLst>
              <a:gd name="connsiteX0" fmla="*/ 0 w 2743200"/>
              <a:gd name="connsiteY0" fmla="*/ 0 h 1936147"/>
              <a:gd name="connsiteX1" fmla="*/ 77273 w 2743200"/>
              <a:gd name="connsiteY1" fmla="*/ 51515 h 1936147"/>
              <a:gd name="connsiteX2" fmla="*/ 218941 w 2743200"/>
              <a:gd name="connsiteY2" fmla="*/ 103031 h 1936147"/>
              <a:gd name="connsiteX3" fmla="*/ 321972 w 2743200"/>
              <a:gd name="connsiteY3" fmla="*/ 154546 h 1936147"/>
              <a:gd name="connsiteX4" fmla="*/ 360609 w 2743200"/>
              <a:gd name="connsiteY4" fmla="*/ 180304 h 1936147"/>
              <a:gd name="connsiteX5" fmla="*/ 412124 w 2743200"/>
              <a:gd name="connsiteY5" fmla="*/ 206062 h 1936147"/>
              <a:gd name="connsiteX6" fmla="*/ 450761 w 2743200"/>
              <a:gd name="connsiteY6" fmla="*/ 244699 h 1936147"/>
              <a:gd name="connsiteX7" fmla="*/ 489397 w 2743200"/>
              <a:gd name="connsiteY7" fmla="*/ 270456 h 1936147"/>
              <a:gd name="connsiteX8" fmla="*/ 515155 w 2743200"/>
              <a:gd name="connsiteY8" fmla="*/ 347730 h 1936147"/>
              <a:gd name="connsiteX9" fmla="*/ 540913 w 2743200"/>
              <a:gd name="connsiteY9" fmla="*/ 412124 h 1936147"/>
              <a:gd name="connsiteX10" fmla="*/ 579549 w 2743200"/>
              <a:gd name="connsiteY10" fmla="*/ 592428 h 1936147"/>
              <a:gd name="connsiteX11" fmla="*/ 592428 w 2743200"/>
              <a:gd name="connsiteY11" fmla="*/ 927279 h 1936147"/>
              <a:gd name="connsiteX12" fmla="*/ 618186 w 2743200"/>
              <a:gd name="connsiteY12" fmla="*/ 965915 h 1936147"/>
              <a:gd name="connsiteX13" fmla="*/ 734096 w 2743200"/>
              <a:gd name="connsiteY13" fmla="*/ 1043189 h 1936147"/>
              <a:gd name="connsiteX14" fmla="*/ 785611 w 2743200"/>
              <a:gd name="connsiteY14" fmla="*/ 1081825 h 1936147"/>
              <a:gd name="connsiteX15" fmla="*/ 1287887 w 2743200"/>
              <a:gd name="connsiteY15" fmla="*/ 1133341 h 1936147"/>
              <a:gd name="connsiteX16" fmla="*/ 1326524 w 2743200"/>
              <a:gd name="connsiteY16" fmla="*/ 1159099 h 1936147"/>
              <a:gd name="connsiteX17" fmla="*/ 1365161 w 2743200"/>
              <a:gd name="connsiteY17" fmla="*/ 1171977 h 1936147"/>
              <a:gd name="connsiteX18" fmla="*/ 1403797 w 2743200"/>
              <a:gd name="connsiteY18" fmla="*/ 1210614 h 1936147"/>
              <a:gd name="connsiteX19" fmla="*/ 1481071 w 2743200"/>
              <a:gd name="connsiteY19" fmla="*/ 1262130 h 1936147"/>
              <a:gd name="connsiteX20" fmla="*/ 1506828 w 2743200"/>
              <a:gd name="connsiteY20" fmla="*/ 1352282 h 1936147"/>
              <a:gd name="connsiteX21" fmla="*/ 1532586 w 2743200"/>
              <a:gd name="connsiteY21" fmla="*/ 1390918 h 1936147"/>
              <a:gd name="connsiteX22" fmla="*/ 1584102 w 2743200"/>
              <a:gd name="connsiteY22" fmla="*/ 1519707 h 1936147"/>
              <a:gd name="connsiteX23" fmla="*/ 1609859 w 2743200"/>
              <a:gd name="connsiteY23" fmla="*/ 1558344 h 1936147"/>
              <a:gd name="connsiteX24" fmla="*/ 2112135 w 2743200"/>
              <a:gd name="connsiteY24" fmla="*/ 1622738 h 1936147"/>
              <a:gd name="connsiteX25" fmla="*/ 2215166 w 2743200"/>
              <a:gd name="connsiteY25" fmla="*/ 1674254 h 1936147"/>
              <a:gd name="connsiteX26" fmla="*/ 2253803 w 2743200"/>
              <a:gd name="connsiteY26" fmla="*/ 1700011 h 1936147"/>
              <a:gd name="connsiteX27" fmla="*/ 2318197 w 2743200"/>
              <a:gd name="connsiteY27" fmla="*/ 1712890 h 1936147"/>
              <a:gd name="connsiteX28" fmla="*/ 2356834 w 2743200"/>
              <a:gd name="connsiteY28" fmla="*/ 1725769 h 1936147"/>
              <a:gd name="connsiteX29" fmla="*/ 2550017 w 2743200"/>
              <a:gd name="connsiteY29" fmla="*/ 1738648 h 1936147"/>
              <a:gd name="connsiteX30" fmla="*/ 2653048 w 2743200"/>
              <a:gd name="connsiteY30" fmla="*/ 1854558 h 1936147"/>
              <a:gd name="connsiteX31" fmla="*/ 2704564 w 2743200"/>
              <a:gd name="connsiteY31" fmla="*/ 1893194 h 1936147"/>
              <a:gd name="connsiteX32" fmla="*/ 2743200 w 2743200"/>
              <a:gd name="connsiteY32" fmla="*/ 1931831 h 1936147"/>
              <a:gd name="connsiteX33" fmla="*/ 2704564 w 2743200"/>
              <a:gd name="connsiteY33" fmla="*/ 1906073 h 1936147"/>
              <a:gd name="connsiteX34" fmla="*/ 2691685 w 2743200"/>
              <a:gd name="connsiteY34" fmla="*/ 1880315 h 193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43200" h="1936147">
                <a:moveTo>
                  <a:pt x="0" y="0"/>
                </a:moveTo>
                <a:cubicBezTo>
                  <a:pt x="25758" y="17172"/>
                  <a:pt x="50096" y="36691"/>
                  <a:pt x="77273" y="51515"/>
                </a:cubicBezTo>
                <a:cubicBezTo>
                  <a:pt x="189860" y="112926"/>
                  <a:pt x="92744" y="39933"/>
                  <a:pt x="218941" y="103031"/>
                </a:cubicBezTo>
                <a:cubicBezTo>
                  <a:pt x="253285" y="120203"/>
                  <a:pt x="288263" y="136159"/>
                  <a:pt x="321972" y="154546"/>
                </a:cubicBezTo>
                <a:cubicBezTo>
                  <a:pt x="335561" y="161958"/>
                  <a:pt x="347170" y="172624"/>
                  <a:pt x="360609" y="180304"/>
                </a:cubicBezTo>
                <a:cubicBezTo>
                  <a:pt x="377278" y="189829"/>
                  <a:pt x="396502" y="194903"/>
                  <a:pt x="412124" y="206062"/>
                </a:cubicBezTo>
                <a:cubicBezTo>
                  <a:pt x="426945" y="216649"/>
                  <a:pt x="436769" y="233039"/>
                  <a:pt x="450761" y="244699"/>
                </a:cubicBezTo>
                <a:cubicBezTo>
                  <a:pt x="462652" y="254608"/>
                  <a:pt x="476518" y="261870"/>
                  <a:pt x="489397" y="270456"/>
                </a:cubicBezTo>
                <a:cubicBezTo>
                  <a:pt x="497983" y="296214"/>
                  <a:pt x="505071" y="322521"/>
                  <a:pt x="515155" y="347730"/>
                </a:cubicBezTo>
                <a:cubicBezTo>
                  <a:pt x="523741" y="369195"/>
                  <a:pt x="533602" y="390192"/>
                  <a:pt x="540913" y="412124"/>
                </a:cubicBezTo>
                <a:cubicBezTo>
                  <a:pt x="552663" y="447374"/>
                  <a:pt x="579376" y="591565"/>
                  <a:pt x="579549" y="592428"/>
                </a:cubicBezTo>
                <a:cubicBezTo>
                  <a:pt x="583842" y="704045"/>
                  <a:pt x="580934" y="816172"/>
                  <a:pt x="592428" y="927279"/>
                </a:cubicBezTo>
                <a:cubicBezTo>
                  <a:pt x="594021" y="942675"/>
                  <a:pt x="608277" y="954024"/>
                  <a:pt x="618186" y="965915"/>
                </a:cubicBezTo>
                <a:cubicBezTo>
                  <a:pt x="667383" y="1024950"/>
                  <a:pt x="656033" y="996351"/>
                  <a:pt x="734096" y="1043189"/>
                </a:cubicBezTo>
                <a:cubicBezTo>
                  <a:pt x="752502" y="1054232"/>
                  <a:pt x="765882" y="1073370"/>
                  <a:pt x="785611" y="1081825"/>
                </a:cubicBezTo>
                <a:cubicBezTo>
                  <a:pt x="952773" y="1153466"/>
                  <a:pt x="1094573" y="1126675"/>
                  <a:pt x="1287887" y="1133341"/>
                </a:cubicBezTo>
                <a:cubicBezTo>
                  <a:pt x="1300766" y="1141927"/>
                  <a:pt x="1312679" y="1152177"/>
                  <a:pt x="1326524" y="1159099"/>
                </a:cubicBezTo>
                <a:cubicBezTo>
                  <a:pt x="1338666" y="1165170"/>
                  <a:pt x="1353865" y="1164447"/>
                  <a:pt x="1365161" y="1171977"/>
                </a:cubicBezTo>
                <a:cubicBezTo>
                  <a:pt x="1380316" y="1182080"/>
                  <a:pt x="1389420" y="1199432"/>
                  <a:pt x="1403797" y="1210614"/>
                </a:cubicBezTo>
                <a:cubicBezTo>
                  <a:pt x="1428233" y="1229620"/>
                  <a:pt x="1481071" y="1262130"/>
                  <a:pt x="1481071" y="1262130"/>
                </a:cubicBezTo>
                <a:cubicBezTo>
                  <a:pt x="1485198" y="1278638"/>
                  <a:pt x="1497589" y="1333804"/>
                  <a:pt x="1506828" y="1352282"/>
                </a:cubicBezTo>
                <a:cubicBezTo>
                  <a:pt x="1513750" y="1366126"/>
                  <a:pt x="1524000" y="1378039"/>
                  <a:pt x="1532586" y="1390918"/>
                </a:cubicBezTo>
                <a:cubicBezTo>
                  <a:pt x="1549717" y="1442310"/>
                  <a:pt x="1554777" y="1461057"/>
                  <a:pt x="1584102" y="1519707"/>
                </a:cubicBezTo>
                <a:cubicBezTo>
                  <a:pt x="1591024" y="1533551"/>
                  <a:pt x="1598210" y="1548151"/>
                  <a:pt x="1609859" y="1558344"/>
                </a:cubicBezTo>
                <a:cubicBezTo>
                  <a:pt x="1756915" y="1687018"/>
                  <a:pt x="1876624" y="1615601"/>
                  <a:pt x="2112135" y="1622738"/>
                </a:cubicBezTo>
                <a:cubicBezTo>
                  <a:pt x="2226544" y="1708544"/>
                  <a:pt x="2102642" y="1626030"/>
                  <a:pt x="2215166" y="1674254"/>
                </a:cubicBezTo>
                <a:cubicBezTo>
                  <a:pt x="2229393" y="1680351"/>
                  <a:pt x="2239310" y="1694576"/>
                  <a:pt x="2253803" y="1700011"/>
                </a:cubicBezTo>
                <a:cubicBezTo>
                  <a:pt x="2274299" y="1707697"/>
                  <a:pt x="2296961" y="1707581"/>
                  <a:pt x="2318197" y="1712890"/>
                </a:cubicBezTo>
                <a:cubicBezTo>
                  <a:pt x="2331367" y="1716183"/>
                  <a:pt x="2343341" y="1724270"/>
                  <a:pt x="2356834" y="1725769"/>
                </a:cubicBezTo>
                <a:cubicBezTo>
                  <a:pt x="2420977" y="1732896"/>
                  <a:pt x="2485623" y="1734355"/>
                  <a:pt x="2550017" y="1738648"/>
                </a:cubicBezTo>
                <a:cubicBezTo>
                  <a:pt x="2592799" y="1795689"/>
                  <a:pt x="2593373" y="1801514"/>
                  <a:pt x="2653048" y="1854558"/>
                </a:cubicBezTo>
                <a:cubicBezTo>
                  <a:pt x="2669091" y="1868818"/>
                  <a:pt x="2688267" y="1879225"/>
                  <a:pt x="2704564" y="1893194"/>
                </a:cubicBezTo>
                <a:cubicBezTo>
                  <a:pt x="2718393" y="1905047"/>
                  <a:pt x="2743200" y="1913618"/>
                  <a:pt x="2743200" y="1931831"/>
                </a:cubicBezTo>
                <a:cubicBezTo>
                  <a:pt x="2743200" y="1947309"/>
                  <a:pt x="2715509" y="1917018"/>
                  <a:pt x="2704564" y="1906073"/>
                </a:cubicBezTo>
                <a:cubicBezTo>
                  <a:pt x="2697776" y="1899285"/>
                  <a:pt x="2695978" y="1888901"/>
                  <a:pt x="2691685" y="1880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Freeform 20"/>
          <p:cNvSpPr/>
          <p:nvPr/>
        </p:nvSpPr>
        <p:spPr>
          <a:xfrm>
            <a:off x="7568484" y="963121"/>
            <a:ext cx="141667" cy="1173326"/>
          </a:xfrm>
          <a:custGeom>
            <a:avLst/>
            <a:gdLst>
              <a:gd name="connsiteX0" fmla="*/ 0 w 141667"/>
              <a:gd name="connsiteY0" fmla="*/ 0 h 1173326"/>
              <a:gd name="connsiteX1" fmla="*/ 77273 w 141667"/>
              <a:gd name="connsiteY1" fmla="*/ 115910 h 1173326"/>
              <a:gd name="connsiteX2" fmla="*/ 115909 w 141667"/>
              <a:gd name="connsiteY2" fmla="*/ 206062 h 1173326"/>
              <a:gd name="connsiteX3" fmla="*/ 141667 w 141667"/>
              <a:gd name="connsiteY3" fmla="*/ 257577 h 1173326"/>
              <a:gd name="connsiteX4" fmla="*/ 128788 w 141667"/>
              <a:gd name="connsiteY4" fmla="*/ 450760 h 1173326"/>
              <a:gd name="connsiteX5" fmla="*/ 90152 w 141667"/>
              <a:gd name="connsiteY5" fmla="*/ 463639 h 1173326"/>
              <a:gd name="connsiteX6" fmla="*/ 64394 w 141667"/>
              <a:gd name="connsiteY6" fmla="*/ 502276 h 1173326"/>
              <a:gd name="connsiteX7" fmla="*/ 0 w 141667"/>
              <a:gd name="connsiteY7" fmla="*/ 579549 h 1173326"/>
              <a:gd name="connsiteX8" fmla="*/ 12878 w 141667"/>
              <a:gd name="connsiteY8" fmla="*/ 746975 h 1173326"/>
              <a:gd name="connsiteX9" fmla="*/ 51515 w 141667"/>
              <a:gd name="connsiteY9" fmla="*/ 824248 h 1173326"/>
              <a:gd name="connsiteX10" fmla="*/ 90152 w 141667"/>
              <a:gd name="connsiteY10" fmla="*/ 901521 h 1173326"/>
              <a:gd name="connsiteX11" fmla="*/ 77273 w 141667"/>
              <a:gd name="connsiteY11" fmla="*/ 1094704 h 1173326"/>
              <a:gd name="connsiteX12" fmla="*/ 38636 w 141667"/>
              <a:gd name="connsiteY12" fmla="*/ 1171977 h 1173326"/>
              <a:gd name="connsiteX13" fmla="*/ 25757 w 141667"/>
              <a:gd name="connsiteY13" fmla="*/ 1171977 h 117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667" h="1173326">
                <a:moveTo>
                  <a:pt x="0" y="0"/>
                </a:moveTo>
                <a:cubicBezTo>
                  <a:pt x="25758" y="38637"/>
                  <a:pt x="56506" y="74377"/>
                  <a:pt x="77273" y="115910"/>
                </a:cubicBezTo>
                <a:cubicBezTo>
                  <a:pt x="162701" y="286763"/>
                  <a:pt x="59060" y="73412"/>
                  <a:pt x="115909" y="206062"/>
                </a:cubicBezTo>
                <a:cubicBezTo>
                  <a:pt x="123472" y="223708"/>
                  <a:pt x="133081" y="240405"/>
                  <a:pt x="141667" y="257577"/>
                </a:cubicBezTo>
                <a:cubicBezTo>
                  <a:pt x="137374" y="321971"/>
                  <a:pt x="144440" y="388150"/>
                  <a:pt x="128788" y="450760"/>
                </a:cubicBezTo>
                <a:cubicBezTo>
                  <a:pt x="125496" y="463930"/>
                  <a:pt x="100752" y="455158"/>
                  <a:pt x="90152" y="463639"/>
                </a:cubicBezTo>
                <a:cubicBezTo>
                  <a:pt x="78065" y="473309"/>
                  <a:pt x="74303" y="490385"/>
                  <a:pt x="64394" y="502276"/>
                </a:cubicBezTo>
                <a:cubicBezTo>
                  <a:pt x="-18240" y="601437"/>
                  <a:pt x="63948" y="483625"/>
                  <a:pt x="0" y="579549"/>
                </a:cubicBezTo>
                <a:cubicBezTo>
                  <a:pt x="4293" y="635358"/>
                  <a:pt x="5936" y="691434"/>
                  <a:pt x="12878" y="746975"/>
                </a:cubicBezTo>
                <a:cubicBezTo>
                  <a:pt x="18273" y="790134"/>
                  <a:pt x="32342" y="785902"/>
                  <a:pt x="51515" y="824248"/>
                </a:cubicBezTo>
                <a:cubicBezTo>
                  <a:pt x="104837" y="930890"/>
                  <a:pt x="16332" y="790791"/>
                  <a:pt x="90152" y="901521"/>
                </a:cubicBezTo>
                <a:cubicBezTo>
                  <a:pt x="85859" y="965915"/>
                  <a:pt x="84400" y="1030561"/>
                  <a:pt x="77273" y="1094704"/>
                </a:cubicBezTo>
                <a:cubicBezTo>
                  <a:pt x="74654" y="1118273"/>
                  <a:pt x="54646" y="1155968"/>
                  <a:pt x="38636" y="1171977"/>
                </a:cubicBezTo>
                <a:cubicBezTo>
                  <a:pt x="35600" y="1175013"/>
                  <a:pt x="30050" y="1171977"/>
                  <a:pt x="25757" y="11719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Freeform 21"/>
          <p:cNvSpPr/>
          <p:nvPr/>
        </p:nvSpPr>
        <p:spPr>
          <a:xfrm>
            <a:off x="6860146" y="2328281"/>
            <a:ext cx="1326523" cy="321972"/>
          </a:xfrm>
          <a:custGeom>
            <a:avLst/>
            <a:gdLst>
              <a:gd name="connsiteX0" fmla="*/ 0 w 1326523"/>
              <a:gd name="connsiteY0" fmla="*/ 321972 h 321972"/>
              <a:gd name="connsiteX1" fmla="*/ 103031 w 1326523"/>
              <a:gd name="connsiteY1" fmla="*/ 231820 h 321972"/>
              <a:gd name="connsiteX2" fmla="*/ 206061 w 1326523"/>
              <a:gd name="connsiteY2" fmla="*/ 206062 h 321972"/>
              <a:gd name="connsiteX3" fmla="*/ 579549 w 1326523"/>
              <a:gd name="connsiteY3" fmla="*/ 231820 h 321972"/>
              <a:gd name="connsiteX4" fmla="*/ 669701 w 1326523"/>
              <a:gd name="connsiteY4" fmla="*/ 270457 h 321972"/>
              <a:gd name="connsiteX5" fmla="*/ 785611 w 1326523"/>
              <a:gd name="connsiteY5" fmla="*/ 296215 h 321972"/>
              <a:gd name="connsiteX6" fmla="*/ 888642 w 1326523"/>
              <a:gd name="connsiteY6" fmla="*/ 283336 h 321972"/>
              <a:gd name="connsiteX7" fmla="*/ 914400 w 1326523"/>
              <a:gd name="connsiteY7" fmla="*/ 244699 h 321972"/>
              <a:gd name="connsiteX8" fmla="*/ 953036 w 1326523"/>
              <a:gd name="connsiteY8" fmla="*/ 206062 h 321972"/>
              <a:gd name="connsiteX9" fmla="*/ 1043188 w 1326523"/>
              <a:gd name="connsiteY9" fmla="*/ 103031 h 321972"/>
              <a:gd name="connsiteX10" fmla="*/ 1056067 w 1326523"/>
              <a:gd name="connsiteY10" fmla="*/ 64395 h 321972"/>
              <a:gd name="connsiteX11" fmla="*/ 1300766 w 1326523"/>
              <a:gd name="connsiteY11" fmla="*/ 25758 h 321972"/>
              <a:gd name="connsiteX12" fmla="*/ 1326523 w 1326523"/>
              <a:gd name="connsiteY12" fmla="*/ 0 h 3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6523" h="321972">
                <a:moveTo>
                  <a:pt x="0" y="321972"/>
                </a:moveTo>
                <a:cubicBezTo>
                  <a:pt x="43698" y="267349"/>
                  <a:pt x="40765" y="252576"/>
                  <a:pt x="103031" y="231820"/>
                </a:cubicBezTo>
                <a:cubicBezTo>
                  <a:pt x="136615" y="220625"/>
                  <a:pt x="206061" y="206062"/>
                  <a:pt x="206061" y="206062"/>
                </a:cubicBezTo>
                <a:cubicBezTo>
                  <a:pt x="330557" y="214648"/>
                  <a:pt x="455270" y="220522"/>
                  <a:pt x="579549" y="231820"/>
                </a:cubicBezTo>
                <a:cubicBezTo>
                  <a:pt x="657761" y="238930"/>
                  <a:pt x="606122" y="243208"/>
                  <a:pt x="669701" y="270457"/>
                </a:cubicBezTo>
                <a:cubicBezTo>
                  <a:pt x="685617" y="277278"/>
                  <a:pt x="774149" y="293923"/>
                  <a:pt x="785611" y="296215"/>
                </a:cubicBezTo>
                <a:cubicBezTo>
                  <a:pt x="819955" y="291922"/>
                  <a:pt x="856507" y="296190"/>
                  <a:pt x="888642" y="283336"/>
                </a:cubicBezTo>
                <a:cubicBezTo>
                  <a:pt x="903014" y="277587"/>
                  <a:pt x="904491" y="256590"/>
                  <a:pt x="914400" y="244699"/>
                </a:cubicBezTo>
                <a:cubicBezTo>
                  <a:pt x="926060" y="230707"/>
                  <a:pt x="941854" y="220439"/>
                  <a:pt x="953036" y="206062"/>
                </a:cubicBezTo>
                <a:cubicBezTo>
                  <a:pt x="1033941" y="102041"/>
                  <a:pt x="968393" y="152896"/>
                  <a:pt x="1043188" y="103031"/>
                </a:cubicBezTo>
                <a:cubicBezTo>
                  <a:pt x="1047481" y="90152"/>
                  <a:pt x="1047586" y="74995"/>
                  <a:pt x="1056067" y="64395"/>
                </a:cubicBezTo>
                <a:cubicBezTo>
                  <a:pt x="1105120" y="3080"/>
                  <a:pt x="1287548" y="27961"/>
                  <a:pt x="1300766" y="25758"/>
                </a:cubicBezTo>
                <a:cubicBezTo>
                  <a:pt x="1312743" y="23762"/>
                  <a:pt x="1317937" y="8586"/>
                  <a:pt x="13265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Freeform 22"/>
          <p:cNvSpPr/>
          <p:nvPr/>
        </p:nvSpPr>
        <p:spPr>
          <a:xfrm>
            <a:off x="8472935" y="1658580"/>
            <a:ext cx="370574" cy="1004552"/>
          </a:xfrm>
          <a:custGeom>
            <a:avLst/>
            <a:gdLst>
              <a:gd name="connsiteX0" fmla="*/ 100101 w 370574"/>
              <a:gd name="connsiteY0" fmla="*/ 0 h 1004552"/>
              <a:gd name="connsiteX1" fmla="*/ 35706 w 370574"/>
              <a:gd name="connsiteY1" fmla="*/ 51516 h 1004552"/>
              <a:gd name="connsiteX2" fmla="*/ 35706 w 370574"/>
              <a:gd name="connsiteY2" fmla="*/ 309093 h 1004552"/>
              <a:gd name="connsiteX3" fmla="*/ 74343 w 370574"/>
              <a:gd name="connsiteY3" fmla="*/ 321972 h 1004552"/>
              <a:gd name="connsiteX4" fmla="*/ 151616 w 370574"/>
              <a:gd name="connsiteY4" fmla="*/ 360608 h 1004552"/>
              <a:gd name="connsiteX5" fmla="*/ 190253 w 370574"/>
              <a:gd name="connsiteY5" fmla="*/ 399245 h 1004552"/>
              <a:gd name="connsiteX6" fmla="*/ 280405 w 370574"/>
              <a:gd name="connsiteY6" fmla="*/ 463639 h 1004552"/>
              <a:gd name="connsiteX7" fmla="*/ 331920 w 370574"/>
              <a:gd name="connsiteY7" fmla="*/ 540913 h 1004552"/>
              <a:gd name="connsiteX8" fmla="*/ 331920 w 370574"/>
              <a:gd name="connsiteY8" fmla="*/ 901521 h 1004552"/>
              <a:gd name="connsiteX9" fmla="*/ 357678 w 370574"/>
              <a:gd name="connsiteY9" fmla="*/ 940158 h 1004552"/>
              <a:gd name="connsiteX10" fmla="*/ 370557 w 370574"/>
              <a:gd name="connsiteY10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574" h="1004552">
                <a:moveTo>
                  <a:pt x="100101" y="0"/>
                </a:moveTo>
                <a:cubicBezTo>
                  <a:pt x="78636" y="17172"/>
                  <a:pt x="55143" y="32079"/>
                  <a:pt x="35706" y="51516"/>
                </a:cubicBezTo>
                <a:cubicBezTo>
                  <a:pt x="-31857" y="119079"/>
                  <a:pt x="13103" y="227723"/>
                  <a:pt x="35706" y="309093"/>
                </a:cubicBezTo>
                <a:cubicBezTo>
                  <a:pt x="39339" y="322173"/>
                  <a:pt x="62201" y="315901"/>
                  <a:pt x="74343" y="321972"/>
                </a:cubicBezTo>
                <a:cubicBezTo>
                  <a:pt x="174202" y="371902"/>
                  <a:pt x="54508" y="328240"/>
                  <a:pt x="151616" y="360608"/>
                </a:cubicBezTo>
                <a:cubicBezTo>
                  <a:pt x="164495" y="373487"/>
                  <a:pt x="175432" y="388658"/>
                  <a:pt x="190253" y="399245"/>
                </a:cubicBezTo>
                <a:cubicBezTo>
                  <a:pt x="255964" y="446182"/>
                  <a:pt x="230179" y="399063"/>
                  <a:pt x="280405" y="463639"/>
                </a:cubicBezTo>
                <a:cubicBezTo>
                  <a:pt x="299411" y="488075"/>
                  <a:pt x="331920" y="540913"/>
                  <a:pt x="331920" y="540913"/>
                </a:cubicBezTo>
                <a:cubicBezTo>
                  <a:pt x="327001" y="634375"/>
                  <a:pt x="305262" y="794888"/>
                  <a:pt x="331920" y="901521"/>
                </a:cubicBezTo>
                <a:cubicBezTo>
                  <a:pt x="335674" y="916537"/>
                  <a:pt x="349092" y="927279"/>
                  <a:pt x="357678" y="940158"/>
                </a:cubicBezTo>
                <a:cubicBezTo>
                  <a:pt x="371598" y="995838"/>
                  <a:pt x="370557" y="973973"/>
                  <a:pt x="370557" y="10045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Oval 23"/>
          <p:cNvSpPr/>
          <p:nvPr/>
        </p:nvSpPr>
        <p:spPr>
          <a:xfrm>
            <a:off x="10604009" y="801070"/>
            <a:ext cx="566670" cy="51515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Freeform 24"/>
          <p:cNvSpPr/>
          <p:nvPr/>
        </p:nvSpPr>
        <p:spPr>
          <a:xfrm>
            <a:off x="10440697" y="443457"/>
            <a:ext cx="276225" cy="438150"/>
          </a:xfrm>
          <a:custGeom>
            <a:avLst/>
            <a:gdLst>
              <a:gd name="connsiteX0" fmla="*/ 0 w 276225"/>
              <a:gd name="connsiteY0" fmla="*/ 0 h 438150"/>
              <a:gd name="connsiteX1" fmla="*/ 107950 w 276225"/>
              <a:gd name="connsiteY1" fmla="*/ 180975 h 438150"/>
              <a:gd name="connsiteX2" fmla="*/ 276225 w 276225"/>
              <a:gd name="connsiteY2" fmla="*/ 149225 h 438150"/>
              <a:gd name="connsiteX3" fmla="*/ 22225 w 276225"/>
              <a:gd name="connsiteY3" fmla="*/ 320675 h 438150"/>
              <a:gd name="connsiteX4" fmla="*/ 171450 w 276225"/>
              <a:gd name="connsiteY4" fmla="*/ 295275 h 438150"/>
              <a:gd name="connsiteX5" fmla="*/ 250825 w 276225"/>
              <a:gd name="connsiteY5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" h="438150">
                <a:moveTo>
                  <a:pt x="0" y="0"/>
                </a:moveTo>
                <a:lnTo>
                  <a:pt x="107950" y="180975"/>
                </a:lnTo>
                <a:lnTo>
                  <a:pt x="276225" y="149225"/>
                </a:lnTo>
                <a:lnTo>
                  <a:pt x="22225" y="320675"/>
                </a:lnTo>
                <a:lnTo>
                  <a:pt x="171450" y="295275"/>
                </a:lnTo>
                <a:lnTo>
                  <a:pt x="250825" y="438150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767082" y="1058647"/>
            <a:ext cx="8371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00802" y="79985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5</a:t>
            </a:r>
            <a:r>
              <a:rPr lang="en-ZA" dirty="0" smtClean="0"/>
              <a:t>0% B42G</a:t>
            </a:r>
            <a:endParaRPr lang="en-ZA" dirty="0"/>
          </a:p>
        </p:txBody>
      </p:sp>
      <p:sp>
        <p:nvSpPr>
          <p:cNvPr id="28" name="TextBox 27"/>
          <p:cNvSpPr txBox="1"/>
          <p:nvPr/>
        </p:nvSpPr>
        <p:spPr>
          <a:xfrm>
            <a:off x="6936826" y="56803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B42G</a:t>
            </a:r>
            <a:endParaRPr lang="en-ZA" dirty="0"/>
          </a:p>
        </p:txBody>
      </p:sp>
      <p:sp>
        <p:nvSpPr>
          <p:cNvPr id="29" name="Freeform 28"/>
          <p:cNvSpPr/>
          <p:nvPr/>
        </p:nvSpPr>
        <p:spPr>
          <a:xfrm>
            <a:off x="7926816" y="2085975"/>
            <a:ext cx="291133" cy="228682"/>
          </a:xfrm>
          <a:custGeom>
            <a:avLst/>
            <a:gdLst>
              <a:gd name="connsiteX0" fmla="*/ 7509 w 291133"/>
              <a:gd name="connsiteY0" fmla="*/ 152400 h 228682"/>
              <a:gd name="connsiteX1" fmla="*/ 7509 w 291133"/>
              <a:gd name="connsiteY1" fmla="*/ 47625 h 228682"/>
              <a:gd name="connsiteX2" fmla="*/ 26559 w 291133"/>
              <a:gd name="connsiteY2" fmla="*/ 19050 h 228682"/>
              <a:gd name="connsiteX3" fmla="*/ 83709 w 291133"/>
              <a:gd name="connsiteY3" fmla="*/ 0 h 228682"/>
              <a:gd name="connsiteX4" fmla="*/ 198009 w 291133"/>
              <a:gd name="connsiteY4" fmla="*/ 9525 h 228682"/>
              <a:gd name="connsiteX5" fmla="*/ 226584 w 291133"/>
              <a:gd name="connsiteY5" fmla="*/ 19050 h 228682"/>
              <a:gd name="connsiteX6" fmla="*/ 264684 w 291133"/>
              <a:gd name="connsiteY6" fmla="*/ 28575 h 228682"/>
              <a:gd name="connsiteX7" fmla="*/ 274209 w 291133"/>
              <a:gd name="connsiteY7" fmla="*/ 114300 h 228682"/>
              <a:gd name="connsiteX8" fmla="*/ 207534 w 291133"/>
              <a:gd name="connsiteY8" fmla="*/ 123825 h 228682"/>
              <a:gd name="connsiteX9" fmla="*/ 198009 w 291133"/>
              <a:gd name="connsiteY9" fmla="*/ 152400 h 228682"/>
              <a:gd name="connsiteX10" fmla="*/ 169434 w 291133"/>
              <a:gd name="connsiteY10" fmla="*/ 180975 h 228682"/>
              <a:gd name="connsiteX11" fmla="*/ 102759 w 291133"/>
              <a:gd name="connsiteY11" fmla="*/ 200025 h 228682"/>
              <a:gd name="connsiteX12" fmla="*/ 7509 w 291133"/>
              <a:gd name="connsiteY12" fmla="*/ 209550 h 228682"/>
              <a:gd name="connsiteX13" fmla="*/ 7509 w 291133"/>
              <a:gd name="connsiteY13" fmla="*/ 152400 h 2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1133" h="228682">
                <a:moveTo>
                  <a:pt x="7509" y="152400"/>
                </a:moveTo>
                <a:cubicBezTo>
                  <a:pt x="7509" y="125413"/>
                  <a:pt x="-9388" y="92683"/>
                  <a:pt x="7509" y="47625"/>
                </a:cubicBezTo>
                <a:cubicBezTo>
                  <a:pt x="11529" y="36906"/>
                  <a:pt x="16851" y="25117"/>
                  <a:pt x="26559" y="19050"/>
                </a:cubicBezTo>
                <a:cubicBezTo>
                  <a:pt x="43587" y="8407"/>
                  <a:pt x="83709" y="0"/>
                  <a:pt x="83709" y="0"/>
                </a:cubicBezTo>
                <a:cubicBezTo>
                  <a:pt x="121809" y="3175"/>
                  <a:pt x="160112" y="4472"/>
                  <a:pt x="198009" y="9525"/>
                </a:cubicBezTo>
                <a:cubicBezTo>
                  <a:pt x="207961" y="10852"/>
                  <a:pt x="216930" y="16292"/>
                  <a:pt x="226584" y="19050"/>
                </a:cubicBezTo>
                <a:cubicBezTo>
                  <a:pt x="239171" y="22646"/>
                  <a:pt x="251984" y="25400"/>
                  <a:pt x="264684" y="28575"/>
                </a:cubicBezTo>
                <a:cubicBezTo>
                  <a:pt x="279856" y="51333"/>
                  <a:pt x="310231" y="82781"/>
                  <a:pt x="274209" y="114300"/>
                </a:cubicBezTo>
                <a:cubicBezTo>
                  <a:pt x="257313" y="129084"/>
                  <a:pt x="229759" y="120650"/>
                  <a:pt x="207534" y="123825"/>
                </a:cubicBezTo>
                <a:cubicBezTo>
                  <a:pt x="204359" y="133350"/>
                  <a:pt x="203578" y="144046"/>
                  <a:pt x="198009" y="152400"/>
                </a:cubicBezTo>
                <a:cubicBezTo>
                  <a:pt x="190537" y="163608"/>
                  <a:pt x="180642" y="173503"/>
                  <a:pt x="169434" y="180975"/>
                </a:cubicBezTo>
                <a:cubicBezTo>
                  <a:pt x="161235" y="186441"/>
                  <a:pt x="107840" y="198755"/>
                  <a:pt x="102759" y="200025"/>
                </a:cubicBezTo>
                <a:cubicBezTo>
                  <a:pt x="77717" y="216720"/>
                  <a:pt x="41954" y="249736"/>
                  <a:pt x="7509" y="209550"/>
                </a:cubicBezTo>
                <a:cubicBezTo>
                  <a:pt x="-5060" y="194887"/>
                  <a:pt x="7509" y="179387"/>
                  <a:pt x="7509" y="1524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Isosceles Triangle 29"/>
          <p:cNvSpPr/>
          <p:nvPr/>
        </p:nvSpPr>
        <p:spPr>
          <a:xfrm rot="16200000">
            <a:off x="9268807" y="819396"/>
            <a:ext cx="517525" cy="4572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1203654" y="1063315"/>
            <a:ext cx="8371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9280862" y="471554"/>
            <a:ext cx="276225" cy="438150"/>
          </a:xfrm>
          <a:custGeom>
            <a:avLst/>
            <a:gdLst>
              <a:gd name="connsiteX0" fmla="*/ 0 w 276225"/>
              <a:gd name="connsiteY0" fmla="*/ 0 h 438150"/>
              <a:gd name="connsiteX1" fmla="*/ 107950 w 276225"/>
              <a:gd name="connsiteY1" fmla="*/ 180975 h 438150"/>
              <a:gd name="connsiteX2" fmla="*/ 276225 w 276225"/>
              <a:gd name="connsiteY2" fmla="*/ 149225 h 438150"/>
              <a:gd name="connsiteX3" fmla="*/ 22225 w 276225"/>
              <a:gd name="connsiteY3" fmla="*/ 320675 h 438150"/>
              <a:gd name="connsiteX4" fmla="*/ 171450 w 276225"/>
              <a:gd name="connsiteY4" fmla="*/ 295275 h 438150"/>
              <a:gd name="connsiteX5" fmla="*/ 250825 w 276225"/>
              <a:gd name="connsiteY5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" h="438150">
                <a:moveTo>
                  <a:pt x="0" y="0"/>
                </a:moveTo>
                <a:lnTo>
                  <a:pt x="107950" y="180975"/>
                </a:lnTo>
                <a:lnTo>
                  <a:pt x="276225" y="149225"/>
                </a:lnTo>
                <a:lnTo>
                  <a:pt x="22225" y="320675"/>
                </a:lnTo>
                <a:lnTo>
                  <a:pt x="171450" y="295275"/>
                </a:lnTo>
                <a:lnTo>
                  <a:pt x="250825" y="438150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TextBox 32"/>
          <p:cNvSpPr txBox="1"/>
          <p:nvPr/>
        </p:nvSpPr>
        <p:spPr>
          <a:xfrm>
            <a:off x="8640967" y="10808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5</a:t>
            </a:r>
            <a:r>
              <a:rPr lang="en-ZA" dirty="0" smtClean="0"/>
              <a:t>0% B42G</a:t>
            </a:r>
            <a:endParaRPr lang="en-ZA" dirty="0"/>
          </a:p>
        </p:txBody>
      </p:sp>
      <p:sp>
        <p:nvSpPr>
          <p:cNvPr id="34" name="Freeform 33"/>
          <p:cNvSpPr/>
          <p:nvPr/>
        </p:nvSpPr>
        <p:spPr>
          <a:xfrm>
            <a:off x="160006" y="4032061"/>
            <a:ext cx="3013656" cy="2575796"/>
          </a:xfrm>
          <a:custGeom>
            <a:avLst/>
            <a:gdLst>
              <a:gd name="connsiteX0" fmla="*/ 321972 w 3013656"/>
              <a:gd name="connsiteY0" fmla="*/ 141668 h 2575796"/>
              <a:gd name="connsiteX1" fmla="*/ 463639 w 3013656"/>
              <a:gd name="connsiteY1" fmla="*/ 90152 h 2575796"/>
              <a:gd name="connsiteX2" fmla="*/ 502276 w 3013656"/>
              <a:gd name="connsiteY2" fmla="*/ 77273 h 2575796"/>
              <a:gd name="connsiteX3" fmla="*/ 540913 w 3013656"/>
              <a:gd name="connsiteY3" fmla="*/ 64394 h 2575796"/>
              <a:gd name="connsiteX4" fmla="*/ 618186 w 3013656"/>
              <a:gd name="connsiteY4" fmla="*/ 51515 h 2575796"/>
              <a:gd name="connsiteX5" fmla="*/ 669701 w 3013656"/>
              <a:gd name="connsiteY5" fmla="*/ 38637 h 2575796"/>
              <a:gd name="connsiteX6" fmla="*/ 746974 w 3013656"/>
              <a:gd name="connsiteY6" fmla="*/ 25758 h 2575796"/>
              <a:gd name="connsiteX7" fmla="*/ 888642 w 3013656"/>
              <a:gd name="connsiteY7" fmla="*/ 0 h 2575796"/>
              <a:gd name="connsiteX8" fmla="*/ 1107583 w 3013656"/>
              <a:gd name="connsiteY8" fmla="*/ 12879 h 2575796"/>
              <a:gd name="connsiteX9" fmla="*/ 1171977 w 3013656"/>
              <a:gd name="connsiteY9" fmla="*/ 25758 h 2575796"/>
              <a:gd name="connsiteX10" fmla="*/ 1287887 w 3013656"/>
              <a:gd name="connsiteY10" fmla="*/ 77273 h 2575796"/>
              <a:gd name="connsiteX11" fmla="*/ 1416676 w 3013656"/>
              <a:gd name="connsiteY11" fmla="*/ 193183 h 2575796"/>
              <a:gd name="connsiteX12" fmla="*/ 1455313 w 3013656"/>
              <a:gd name="connsiteY12" fmla="*/ 257577 h 2575796"/>
              <a:gd name="connsiteX13" fmla="*/ 1506828 w 3013656"/>
              <a:gd name="connsiteY13" fmla="*/ 373487 h 2575796"/>
              <a:gd name="connsiteX14" fmla="*/ 1519707 w 3013656"/>
              <a:gd name="connsiteY14" fmla="*/ 425003 h 2575796"/>
              <a:gd name="connsiteX15" fmla="*/ 1545465 w 3013656"/>
              <a:gd name="connsiteY15" fmla="*/ 476518 h 2575796"/>
              <a:gd name="connsiteX16" fmla="*/ 1596980 w 3013656"/>
              <a:gd name="connsiteY16" fmla="*/ 553791 h 2575796"/>
              <a:gd name="connsiteX17" fmla="*/ 1712890 w 3013656"/>
              <a:gd name="connsiteY17" fmla="*/ 695459 h 2575796"/>
              <a:gd name="connsiteX18" fmla="*/ 1803042 w 3013656"/>
              <a:gd name="connsiteY18" fmla="*/ 746975 h 2575796"/>
              <a:gd name="connsiteX19" fmla="*/ 2009104 w 3013656"/>
              <a:gd name="connsiteY19" fmla="*/ 862884 h 2575796"/>
              <a:gd name="connsiteX20" fmla="*/ 2073498 w 3013656"/>
              <a:gd name="connsiteY20" fmla="*/ 875763 h 2575796"/>
              <a:gd name="connsiteX21" fmla="*/ 2189408 w 3013656"/>
              <a:gd name="connsiteY21" fmla="*/ 927279 h 2575796"/>
              <a:gd name="connsiteX22" fmla="*/ 2228045 w 3013656"/>
              <a:gd name="connsiteY22" fmla="*/ 953037 h 2575796"/>
              <a:gd name="connsiteX23" fmla="*/ 2331076 w 3013656"/>
              <a:gd name="connsiteY23" fmla="*/ 991673 h 2575796"/>
              <a:gd name="connsiteX24" fmla="*/ 2382591 w 3013656"/>
              <a:gd name="connsiteY24" fmla="*/ 1017431 h 2575796"/>
              <a:gd name="connsiteX25" fmla="*/ 2485622 w 3013656"/>
              <a:gd name="connsiteY25" fmla="*/ 1043189 h 2575796"/>
              <a:gd name="connsiteX26" fmla="*/ 2640169 w 3013656"/>
              <a:gd name="connsiteY26" fmla="*/ 1107583 h 2575796"/>
              <a:gd name="connsiteX27" fmla="*/ 2678805 w 3013656"/>
              <a:gd name="connsiteY27" fmla="*/ 1133341 h 2575796"/>
              <a:gd name="connsiteX28" fmla="*/ 2794715 w 3013656"/>
              <a:gd name="connsiteY28" fmla="*/ 1184856 h 2575796"/>
              <a:gd name="connsiteX29" fmla="*/ 2884867 w 3013656"/>
              <a:gd name="connsiteY29" fmla="*/ 1300766 h 2575796"/>
              <a:gd name="connsiteX30" fmla="*/ 2910625 w 3013656"/>
              <a:gd name="connsiteY30" fmla="*/ 1365161 h 2575796"/>
              <a:gd name="connsiteX31" fmla="*/ 2949262 w 3013656"/>
              <a:gd name="connsiteY31" fmla="*/ 1493949 h 2575796"/>
              <a:gd name="connsiteX32" fmla="*/ 2975020 w 3013656"/>
              <a:gd name="connsiteY32" fmla="*/ 1571222 h 2575796"/>
              <a:gd name="connsiteX33" fmla="*/ 2987898 w 3013656"/>
              <a:gd name="connsiteY33" fmla="*/ 1674253 h 2575796"/>
              <a:gd name="connsiteX34" fmla="*/ 3000777 w 3013656"/>
              <a:gd name="connsiteY34" fmla="*/ 1738648 h 2575796"/>
              <a:gd name="connsiteX35" fmla="*/ 3013656 w 3013656"/>
              <a:gd name="connsiteY35" fmla="*/ 1880315 h 2575796"/>
              <a:gd name="connsiteX36" fmla="*/ 3000777 w 3013656"/>
              <a:gd name="connsiteY36" fmla="*/ 2253803 h 2575796"/>
              <a:gd name="connsiteX37" fmla="*/ 2975020 w 3013656"/>
              <a:gd name="connsiteY37" fmla="*/ 2292439 h 2575796"/>
              <a:gd name="connsiteX38" fmla="*/ 2923504 w 3013656"/>
              <a:gd name="connsiteY38" fmla="*/ 2395470 h 2575796"/>
              <a:gd name="connsiteX39" fmla="*/ 2756079 w 3013656"/>
              <a:gd name="connsiteY39" fmla="*/ 2498501 h 2575796"/>
              <a:gd name="connsiteX40" fmla="*/ 2717442 w 3013656"/>
              <a:gd name="connsiteY40" fmla="*/ 2524259 h 2575796"/>
              <a:gd name="connsiteX41" fmla="*/ 2588653 w 3013656"/>
              <a:gd name="connsiteY41" fmla="*/ 2537138 h 2575796"/>
              <a:gd name="connsiteX42" fmla="*/ 2550017 w 3013656"/>
              <a:gd name="connsiteY42" fmla="*/ 2562896 h 2575796"/>
              <a:gd name="connsiteX43" fmla="*/ 1648496 w 3013656"/>
              <a:gd name="connsiteY43" fmla="*/ 2562896 h 2575796"/>
              <a:gd name="connsiteX44" fmla="*/ 1378039 w 3013656"/>
              <a:gd name="connsiteY44" fmla="*/ 2511380 h 2575796"/>
              <a:gd name="connsiteX45" fmla="*/ 695459 w 3013656"/>
              <a:gd name="connsiteY45" fmla="*/ 2472744 h 2575796"/>
              <a:gd name="connsiteX46" fmla="*/ 656822 w 3013656"/>
              <a:gd name="connsiteY46" fmla="*/ 2446986 h 2575796"/>
              <a:gd name="connsiteX47" fmla="*/ 605307 w 3013656"/>
              <a:gd name="connsiteY47" fmla="*/ 2408349 h 2575796"/>
              <a:gd name="connsiteX48" fmla="*/ 502276 w 3013656"/>
              <a:gd name="connsiteY48" fmla="*/ 2305318 h 2575796"/>
              <a:gd name="connsiteX49" fmla="*/ 412124 w 3013656"/>
              <a:gd name="connsiteY49" fmla="*/ 2215166 h 2575796"/>
              <a:gd name="connsiteX50" fmla="*/ 270456 w 3013656"/>
              <a:gd name="connsiteY50" fmla="*/ 2034862 h 2575796"/>
              <a:gd name="connsiteX51" fmla="*/ 193183 w 3013656"/>
              <a:gd name="connsiteY51" fmla="*/ 1854558 h 2575796"/>
              <a:gd name="connsiteX52" fmla="*/ 154546 w 3013656"/>
              <a:gd name="connsiteY52" fmla="*/ 1790163 h 2575796"/>
              <a:gd name="connsiteX53" fmla="*/ 115910 w 3013656"/>
              <a:gd name="connsiteY53" fmla="*/ 1738648 h 2575796"/>
              <a:gd name="connsiteX54" fmla="*/ 77273 w 3013656"/>
              <a:gd name="connsiteY54" fmla="*/ 1635617 h 2575796"/>
              <a:gd name="connsiteX55" fmla="*/ 51515 w 3013656"/>
              <a:gd name="connsiteY55" fmla="*/ 1596980 h 2575796"/>
              <a:gd name="connsiteX56" fmla="*/ 38636 w 3013656"/>
              <a:gd name="connsiteY56" fmla="*/ 1558344 h 2575796"/>
              <a:gd name="connsiteX57" fmla="*/ 12879 w 3013656"/>
              <a:gd name="connsiteY57" fmla="*/ 1506828 h 2575796"/>
              <a:gd name="connsiteX58" fmla="*/ 0 w 3013656"/>
              <a:gd name="connsiteY58" fmla="*/ 1442434 h 2575796"/>
              <a:gd name="connsiteX59" fmla="*/ 25758 w 3013656"/>
              <a:gd name="connsiteY59" fmla="*/ 1094704 h 2575796"/>
              <a:gd name="connsiteX60" fmla="*/ 38636 w 3013656"/>
              <a:gd name="connsiteY60" fmla="*/ 1043189 h 2575796"/>
              <a:gd name="connsiteX61" fmla="*/ 25758 w 3013656"/>
              <a:gd name="connsiteY61" fmla="*/ 553791 h 2575796"/>
              <a:gd name="connsiteX62" fmla="*/ 12879 w 3013656"/>
              <a:gd name="connsiteY62" fmla="*/ 489397 h 2575796"/>
              <a:gd name="connsiteX63" fmla="*/ 0 w 3013656"/>
              <a:gd name="connsiteY63" fmla="*/ 412124 h 2575796"/>
              <a:gd name="connsiteX64" fmla="*/ 12879 w 3013656"/>
              <a:gd name="connsiteY64" fmla="*/ 244699 h 2575796"/>
              <a:gd name="connsiteX65" fmla="*/ 38636 w 3013656"/>
              <a:gd name="connsiteY65" fmla="*/ 206062 h 2575796"/>
              <a:gd name="connsiteX66" fmla="*/ 115910 w 3013656"/>
              <a:gd name="connsiteY66" fmla="*/ 154546 h 2575796"/>
              <a:gd name="connsiteX67" fmla="*/ 321972 w 3013656"/>
              <a:gd name="connsiteY67" fmla="*/ 128789 h 2575796"/>
              <a:gd name="connsiteX68" fmla="*/ 373487 w 3013656"/>
              <a:gd name="connsiteY68" fmla="*/ 128789 h 25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013656" h="2575796">
                <a:moveTo>
                  <a:pt x="321972" y="141668"/>
                </a:moveTo>
                <a:cubicBezTo>
                  <a:pt x="411573" y="105827"/>
                  <a:pt x="364436" y="123220"/>
                  <a:pt x="463639" y="90152"/>
                </a:cubicBezTo>
                <a:lnTo>
                  <a:pt x="502276" y="77273"/>
                </a:lnTo>
                <a:cubicBezTo>
                  <a:pt x="515155" y="72980"/>
                  <a:pt x="527522" y="66626"/>
                  <a:pt x="540913" y="64394"/>
                </a:cubicBezTo>
                <a:cubicBezTo>
                  <a:pt x="566671" y="60101"/>
                  <a:pt x="592580" y="56636"/>
                  <a:pt x="618186" y="51515"/>
                </a:cubicBezTo>
                <a:cubicBezTo>
                  <a:pt x="635542" y="48044"/>
                  <a:pt x="652345" y="42108"/>
                  <a:pt x="669701" y="38637"/>
                </a:cubicBezTo>
                <a:cubicBezTo>
                  <a:pt x="695307" y="33516"/>
                  <a:pt x="721282" y="30429"/>
                  <a:pt x="746974" y="25758"/>
                </a:cubicBezTo>
                <a:cubicBezTo>
                  <a:pt x="944975" y="-10242"/>
                  <a:pt x="660943" y="37950"/>
                  <a:pt x="888642" y="0"/>
                </a:cubicBezTo>
                <a:cubicBezTo>
                  <a:pt x="961622" y="4293"/>
                  <a:pt x="1034777" y="6260"/>
                  <a:pt x="1107583" y="12879"/>
                </a:cubicBezTo>
                <a:cubicBezTo>
                  <a:pt x="1129383" y="14861"/>
                  <a:pt x="1151653" y="17628"/>
                  <a:pt x="1171977" y="25758"/>
                </a:cubicBezTo>
                <a:cubicBezTo>
                  <a:pt x="1357648" y="100026"/>
                  <a:pt x="1137065" y="39567"/>
                  <a:pt x="1287887" y="77273"/>
                </a:cubicBezTo>
                <a:cubicBezTo>
                  <a:pt x="1337337" y="110240"/>
                  <a:pt x="1382976" y="137017"/>
                  <a:pt x="1416676" y="193183"/>
                </a:cubicBezTo>
                <a:lnTo>
                  <a:pt x="1455313" y="257577"/>
                </a:lnTo>
                <a:cubicBezTo>
                  <a:pt x="1485513" y="378387"/>
                  <a:pt x="1443172" y="230263"/>
                  <a:pt x="1506828" y="373487"/>
                </a:cubicBezTo>
                <a:cubicBezTo>
                  <a:pt x="1514017" y="389662"/>
                  <a:pt x="1513492" y="408430"/>
                  <a:pt x="1519707" y="425003"/>
                </a:cubicBezTo>
                <a:cubicBezTo>
                  <a:pt x="1526448" y="442979"/>
                  <a:pt x="1536879" y="459346"/>
                  <a:pt x="1545465" y="476518"/>
                </a:cubicBezTo>
                <a:cubicBezTo>
                  <a:pt x="1571485" y="580605"/>
                  <a:pt x="1535406" y="485376"/>
                  <a:pt x="1596980" y="553791"/>
                </a:cubicBezTo>
                <a:cubicBezTo>
                  <a:pt x="1614194" y="572918"/>
                  <a:pt x="1674015" y="668246"/>
                  <a:pt x="1712890" y="695459"/>
                </a:cubicBezTo>
                <a:cubicBezTo>
                  <a:pt x="1741244" y="715307"/>
                  <a:pt x="1773509" y="728927"/>
                  <a:pt x="1803042" y="746975"/>
                </a:cubicBezTo>
                <a:cubicBezTo>
                  <a:pt x="1886741" y="798125"/>
                  <a:pt x="1924737" y="837574"/>
                  <a:pt x="2009104" y="862884"/>
                </a:cubicBezTo>
                <a:cubicBezTo>
                  <a:pt x="2030071" y="869174"/>
                  <a:pt x="2052033" y="871470"/>
                  <a:pt x="2073498" y="875763"/>
                </a:cubicBezTo>
                <a:cubicBezTo>
                  <a:pt x="2160939" y="934057"/>
                  <a:pt x="2051471" y="865973"/>
                  <a:pt x="2189408" y="927279"/>
                </a:cubicBezTo>
                <a:cubicBezTo>
                  <a:pt x="2203553" y="933566"/>
                  <a:pt x="2214200" y="946115"/>
                  <a:pt x="2228045" y="953037"/>
                </a:cubicBezTo>
                <a:cubicBezTo>
                  <a:pt x="2334775" y="1006402"/>
                  <a:pt x="2253048" y="958232"/>
                  <a:pt x="2331076" y="991673"/>
                </a:cubicBezTo>
                <a:cubicBezTo>
                  <a:pt x="2348722" y="999236"/>
                  <a:pt x="2364378" y="1011360"/>
                  <a:pt x="2382591" y="1017431"/>
                </a:cubicBezTo>
                <a:cubicBezTo>
                  <a:pt x="2416175" y="1028626"/>
                  <a:pt x="2452475" y="1030759"/>
                  <a:pt x="2485622" y="1043189"/>
                </a:cubicBezTo>
                <a:cubicBezTo>
                  <a:pt x="2723345" y="1132335"/>
                  <a:pt x="2496610" y="1071693"/>
                  <a:pt x="2640169" y="1107583"/>
                </a:cubicBezTo>
                <a:cubicBezTo>
                  <a:pt x="2653048" y="1116169"/>
                  <a:pt x="2664661" y="1127055"/>
                  <a:pt x="2678805" y="1133341"/>
                </a:cubicBezTo>
                <a:cubicBezTo>
                  <a:pt x="2816746" y="1194649"/>
                  <a:pt x="2707274" y="1126563"/>
                  <a:pt x="2794715" y="1184856"/>
                </a:cubicBezTo>
                <a:cubicBezTo>
                  <a:pt x="2856334" y="1277284"/>
                  <a:pt x="2824341" y="1240240"/>
                  <a:pt x="2884867" y="1300766"/>
                </a:cubicBezTo>
                <a:cubicBezTo>
                  <a:pt x="2893453" y="1322231"/>
                  <a:pt x="2902507" y="1343514"/>
                  <a:pt x="2910625" y="1365161"/>
                </a:cubicBezTo>
                <a:cubicBezTo>
                  <a:pt x="2925871" y="1405818"/>
                  <a:pt x="2937078" y="1454350"/>
                  <a:pt x="2949262" y="1493949"/>
                </a:cubicBezTo>
                <a:cubicBezTo>
                  <a:pt x="2957247" y="1519899"/>
                  <a:pt x="2966434" y="1545464"/>
                  <a:pt x="2975020" y="1571222"/>
                </a:cubicBezTo>
                <a:cubicBezTo>
                  <a:pt x="2979313" y="1605566"/>
                  <a:pt x="2982635" y="1640045"/>
                  <a:pt x="2987898" y="1674253"/>
                </a:cubicBezTo>
                <a:cubicBezTo>
                  <a:pt x="2991226" y="1695889"/>
                  <a:pt x="2998062" y="1716927"/>
                  <a:pt x="3000777" y="1738648"/>
                </a:cubicBezTo>
                <a:cubicBezTo>
                  <a:pt x="3006658" y="1785699"/>
                  <a:pt x="3009363" y="1833093"/>
                  <a:pt x="3013656" y="1880315"/>
                </a:cubicBezTo>
                <a:cubicBezTo>
                  <a:pt x="3009363" y="2004811"/>
                  <a:pt x="3012404" y="2129777"/>
                  <a:pt x="3000777" y="2253803"/>
                </a:cubicBezTo>
                <a:cubicBezTo>
                  <a:pt x="2999332" y="2269214"/>
                  <a:pt x="2981942" y="2278595"/>
                  <a:pt x="2975020" y="2292439"/>
                </a:cubicBezTo>
                <a:cubicBezTo>
                  <a:pt x="2952000" y="2338480"/>
                  <a:pt x="2973229" y="2349570"/>
                  <a:pt x="2923504" y="2395470"/>
                </a:cubicBezTo>
                <a:cubicBezTo>
                  <a:pt x="2723015" y="2580535"/>
                  <a:pt x="2860121" y="2446479"/>
                  <a:pt x="2756079" y="2498501"/>
                </a:cubicBezTo>
                <a:cubicBezTo>
                  <a:pt x="2742235" y="2505423"/>
                  <a:pt x="2732524" y="2520778"/>
                  <a:pt x="2717442" y="2524259"/>
                </a:cubicBezTo>
                <a:cubicBezTo>
                  <a:pt x="2675403" y="2533960"/>
                  <a:pt x="2631583" y="2532845"/>
                  <a:pt x="2588653" y="2537138"/>
                </a:cubicBezTo>
                <a:cubicBezTo>
                  <a:pt x="2575774" y="2545724"/>
                  <a:pt x="2565401" y="2561187"/>
                  <a:pt x="2550017" y="2562896"/>
                </a:cubicBezTo>
                <a:cubicBezTo>
                  <a:pt x="2308305" y="2589753"/>
                  <a:pt x="1836936" y="2566993"/>
                  <a:pt x="1648496" y="2562896"/>
                </a:cubicBezTo>
                <a:cubicBezTo>
                  <a:pt x="1456235" y="2514831"/>
                  <a:pt x="1546725" y="2530123"/>
                  <a:pt x="1378039" y="2511380"/>
                </a:cubicBezTo>
                <a:cubicBezTo>
                  <a:pt x="1110902" y="2444594"/>
                  <a:pt x="1479547" y="2533058"/>
                  <a:pt x="695459" y="2472744"/>
                </a:cubicBezTo>
                <a:cubicBezTo>
                  <a:pt x="680026" y="2471557"/>
                  <a:pt x="669417" y="2455983"/>
                  <a:pt x="656822" y="2446986"/>
                </a:cubicBezTo>
                <a:cubicBezTo>
                  <a:pt x="639355" y="2434510"/>
                  <a:pt x="622068" y="2421758"/>
                  <a:pt x="605307" y="2408349"/>
                </a:cubicBezTo>
                <a:cubicBezTo>
                  <a:pt x="405590" y="2248575"/>
                  <a:pt x="597669" y="2411311"/>
                  <a:pt x="502276" y="2305318"/>
                </a:cubicBezTo>
                <a:cubicBezTo>
                  <a:pt x="473846" y="2273729"/>
                  <a:pt x="438380" y="2248583"/>
                  <a:pt x="412124" y="2215166"/>
                </a:cubicBezTo>
                <a:lnTo>
                  <a:pt x="270456" y="2034862"/>
                </a:lnTo>
                <a:cubicBezTo>
                  <a:pt x="238183" y="1938043"/>
                  <a:pt x="248882" y="1958000"/>
                  <a:pt x="193183" y="1854558"/>
                </a:cubicBezTo>
                <a:cubicBezTo>
                  <a:pt x="181315" y="1832518"/>
                  <a:pt x="168431" y="1810991"/>
                  <a:pt x="154546" y="1790163"/>
                </a:cubicBezTo>
                <a:cubicBezTo>
                  <a:pt x="142640" y="1772303"/>
                  <a:pt x="125509" y="1757846"/>
                  <a:pt x="115910" y="1738648"/>
                </a:cubicBezTo>
                <a:cubicBezTo>
                  <a:pt x="99507" y="1705841"/>
                  <a:pt x="92451" y="1669008"/>
                  <a:pt x="77273" y="1635617"/>
                </a:cubicBezTo>
                <a:cubicBezTo>
                  <a:pt x="70868" y="1621526"/>
                  <a:pt x="58437" y="1610824"/>
                  <a:pt x="51515" y="1596980"/>
                </a:cubicBezTo>
                <a:cubicBezTo>
                  <a:pt x="45444" y="1584838"/>
                  <a:pt x="43984" y="1570822"/>
                  <a:pt x="38636" y="1558344"/>
                </a:cubicBezTo>
                <a:cubicBezTo>
                  <a:pt x="31073" y="1540698"/>
                  <a:pt x="21465" y="1524000"/>
                  <a:pt x="12879" y="1506828"/>
                </a:cubicBezTo>
                <a:cubicBezTo>
                  <a:pt x="8586" y="1485363"/>
                  <a:pt x="0" y="1464324"/>
                  <a:pt x="0" y="1442434"/>
                </a:cubicBezTo>
                <a:cubicBezTo>
                  <a:pt x="0" y="1340051"/>
                  <a:pt x="5804" y="1204452"/>
                  <a:pt x="25758" y="1094704"/>
                </a:cubicBezTo>
                <a:cubicBezTo>
                  <a:pt x="28924" y="1077289"/>
                  <a:pt x="34343" y="1060361"/>
                  <a:pt x="38636" y="1043189"/>
                </a:cubicBezTo>
                <a:cubicBezTo>
                  <a:pt x="34343" y="880056"/>
                  <a:pt x="33340" y="716804"/>
                  <a:pt x="25758" y="553791"/>
                </a:cubicBezTo>
                <a:cubicBezTo>
                  <a:pt x="24741" y="531925"/>
                  <a:pt x="16795" y="510934"/>
                  <a:pt x="12879" y="489397"/>
                </a:cubicBezTo>
                <a:cubicBezTo>
                  <a:pt x="8208" y="463705"/>
                  <a:pt x="4293" y="437882"/>
                  <a:pt x="0" y="412124"/>
                </a:cubicBezTo>
                <a:cubicBezTo>
                  <a:pt x="4293" y="356316"/>
                  <a:pt x="2564" y="299714"/>
                  <a:pt x="12879" y="244699"/>
                </a:cubicBezTo>
                <a:cubicBezTo>
                  <a:pt x="15731" y="229486"/>
                  <a:pt x="26987" y="216255"/>
                  <a:pt x="38636" y="206062"/>
                </a:cubicBezTo>
                <a:cubicBezTo>
                  <a:pt x="61934" y="185676"/>
                  <a:pt x="85877" y="162054"/>
                  <a:pt x="115910" y="154546"/>
                </a:cubicBezTo>
                <a:cubicBezTo>
                  <a:pt x="211025" y="130769"/>
                  <a:pt x="168919" y="138355"/>
                  <a:pt x="321972" y="128789"/>
                </a:cubicBezTo>
                <a:cubicBezTo>
                  <a:pt x="339110" y="127718"/>
                  <a:pt x="356315" y="128789"/>
                  <a:pt x="373487" y="12878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Freeform 34"/>
          <p:cNvSpPr/>
          <p:nvPr/>
        </p:nvSpPr>
        <p:spPr>
          <a:xfrm>
            <a:off x="391824" y="4469942"/>
            <a:ext cx="2743200" cy="1936147"/>
          </a:xfrm>
          <a:custGeom>
            <a:avLst/>
            <a:gdLst>
              <a:gd name="connsiteX0" fmla="*/ 0 w 2743200"/>
              <a:gd name="connsiteY0" fmla="*/ 0 h 1936147"/>
              <a:gd name="connsiteX1" fmla="*/ 77273 w 2743200"/>
              <a:gd name="connsiteY1" fmla="*/ 51515 h 1936147"/>
              <a:gd name="connsiteX2" fmla="*/ 218941 w 2743200"/>
              <a:gd name="connsiteY2" fmla="*/ 103031 h 1936147"/>
              <a:gd name="connsiteX3" fmla="*/ 321972 w 2743200"/>
              <a:gd name="connsiteY3" fmla="*/ 154546 h 1936147"/>
              <a:gd name="connsiteX4" fmla="*/ 360609 w 2743200"/>
              <a:gd name="connsiteY4" fmla="*/ 180304 h 1936147"/>
              <a:gd name="connsiteX5" fmla="*/ 412124 w 2743200"/>
              <a:gd name="connsiteY5" fmla="*/ 206062 h 1936147"/>
              <a:gd name="connsiteX6" fmla="*/ 450761 w 2743200"/>
              <a:gd name="connsiteY6" fmla="*/ 244699 h 1936147"/>
              <a:gd name="connsiteX7" fmla="*/ 489397 w 2743200"/>
              <a:gd name="connsiteY7" fmla="*/ 270456 h 1936147"/>
              <a:gd name="connsiteX8" fmla="*/ 515155 w 2743200"/>
              <a:gd name="connsiteY8" fmla="*/ 347730 h 1936147"/>
              <a:gd name="connsiteX9" fmla="*/ 540913 w 2743200"/>
              <a:gd name="connsiteY9" fmla="*/ 412124 h 1936147"/>
              <a:gd name="connsiteX10" fmla="*/ 579549 w 2743200"/>
              <a:gd name="connsiteY10" fmla="*/ 592428 h 1936147"/>
              <a:gd name="connsiteX11" fmla="*/ 592428 w 2743200"/>
              <a:gd name="connsiteY11" fmla="*/ 927279 h 1936147"/>
              <a:gd name="connsiteX12" fmla="*/ 618186 w 2743200"/>
              <a:gd name="connsiteY12" fmla="*/ 965915 h 1936147"/>
              <a:gd name="connsiteX13" fmla="*/ 734096 w 2743200"/>
              <a:gd name="connsiteY13" fmla="*/ 1043189 h 1936147"/>
              <a:gd name="connsiteX14" fmla="*/ 785611 w 2743200"/>
              <a:gd name="connsiteY14" fmla="*/ 1081825 h 1936147"/>
              <a:gd name="connsiteX15" fmla="*/ 1287887 w 2743200"/>
              <a:gd name="connsiteY15" fmla="*/ 1133341 h 1936147"/>
              <a:gd name="connsiteX16" fmla="*/ 1326524 w 2743200"/>
              <a:gd name="connsiteY16" fmla="*/ 1159099 h 1936147"/>
              <a:gd name="connsiteX17" fmla="*/ 1365161 w 2743200"/>
              <a:gd name="connsiteY17" fmla="*/ 1171977 h 1936147"/>
              <a:gd name="connsiteX18" fmla="*/ 1403797 w 2743200"/>
              <a:gd name="connsiteY18" fmla="*/ 1210614 h 1936147"/>
              <a:gd name="connsiteX19" fmla="*/ 1481071 w 2743200"/>
              <a:gd name="connsiteY19" fmla="*/ 1262130 h 1936147"/>
              <a:gd name="connsiteX20" fmla="*/ 1506828 w 2743200"/>
              <a:gd name="connsiteY20" fmla="*/ 1352282 h 1936147"/>
              <a:gd name="connsiteX21" fmla="*/ 1532586 w 2743200"/>
              <a:gd name="connsiteY21" fmla="*/ 1390918 h 1936147"/>
              <a:gd name="connsiteX22" fmla="*/ 1584102 w 2743200"/>
              <a:gd name="connsiteY22" fmla="*/ 1519707 h 1936147"/>
              <a:gd name="connsiteX23" fmla="*/ 1609859 w 2743200"/>
              <a:gd name="connsiteY23" fmla="*/ 1558344 h 1936147"/>
              <a:gd name="connsiteX24" fmla="*/ 2112135 w 2743200"/>
              <a:gd name="connsiteY24" fmla="*/ 1622738 h 1936147"/>
              <a:gd name="connsiteX25" fmla="*/ 2215166 w 2743200"/>
              <a:gd name="connsiteY25" fmla="*/ 1674254 h 1936147"/>
              <a:gd name="connsiteX26" fmla="*/ 2253803 w 2743200"/>
              <a:gd name="connsiteY26" fmla="*/ 1700011 h 1936147"/>
              <a:gd name="connsiteX27" fmla="*/ 2318197 w 2743200"/>
              <a:gd name="connsiteY27" fmla="*/ 1712890 h 1936147"/>
              <a:gd name="connsiteX28" fmla="*/ 2356834 w 2743200"/>
              <a:gd name="connsiteY28" fmla="*/ 1725769 h 1936147"/>
              <a:gd name="connsiteX29" fmla="*/ 2550017 w 2743200"/>
              <a:gd name="connsiteY29" fmla="*/ 1738648 h 1936147"/>
              <a:gd name="connsiteX30" fmla="*/ 2653048 w 2743200"/>
              <a:gd name="connsiteY30" fmla="*/ 1854558 h 1936147"/>
              <a:gd name="connsiteX31" fmla="*/ 2704564 w 2743200"/>
              <a:gd name="connsiteY31" fmla="*/ 1893194 h 1936147"/>
              <a:gd name="connsiteX32" fmla="*/ 2743200 w 2743200"/>
              <a:gd name="connsiteY32" fmla="*/ 1931831 h 1936147"/>
              <a:gd name="connsiteX33" fmla="*/ 2704564 w 2743200"/>
              <a:gd name="connsiteY33" fmla="*/ 1906073 h 1936147"/>
              <a:gd name="connsiteX34" fmla="*/ 2691685 w 2743200"/>
              <a:gd name="connsiteY34" fmla="*/ 1880315 h 193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43200" h="1936147">
                <a:moveTo>
                  <a:pt x="0" y="0"/>
                </a:moveTo>
                <a:cubicBezTo>
                  <a:pt x="25758" y="17172"/>
                  <a:pt x="50096" y="36691"/>
                  <a:pt x="77273" y="51515"/>
                </a:cubicBezTo>
                <a:cubicBezTo>
                  <a:pt x="189860" y="112926"/>
                  <a:pt x="92744" y="39933"/>
                  <a:pt x="218941" y="103031"/>
                </a:cubicBezTo>
                <a:cubicBezTo>
                  <a:pt x="253285" y="120203"/>
                  <a:pt x="288263" y="136159"/>
                  <a:pt x="321972" y="154546"/>
                </a:cubicBezTo>
                <a:cubicBezTo>
                  <a:pt x="335561" y="161958"/>
                  <a:pt x="347170" y="172624"/>
                  <a:pt x="360609" y="180304"/>
                </a:cubicBezTo>
                <a:cubicBezTo>
                  <a:pt x="377278" y="189829"/>
                  <a:pt x="396502" y="194903"/>
                  <a:pt x="412124" y="206062"/>
                </a:cubicBezTo>
                <a:cubicBezTo>
                  <a:pt x="426945" y="216649"/>
                  <a:pt x="436769" y="233039"/>
                  <a:pt x="450761" y="244699"/>
                </a:cubicBezTo>
                <a:cubicBezTo>
                  <a:pt x="462652" y="254608"/>
                  <a:pt x="476518" y="261870"/>
                  <a:pt x="489397" y="270456"/>
                </a:cubicBezTo>
                <a:cubicBezTo>
                  <a:pt x="497983" y="296214"/>
                  <a:pt x="505071" y="322521"/>
                  <a:pt x="515155" y="347730"/>
                </a:cubicBezTo>
                <a:cubicBezTo>
                  <a:pt x="523741" y="369195"/>
                  <a:pt x="533602" y="390192"/>
                  <a:pt x="540913" y="412124"/>
                </a:cubicBezTo>
                <a:cubicBezTo>
                  <a:pt x="552663" y="447374"/>
                  <a:pt x="579376" y="591565"/>
                  <a:pt x="579549" y="592428"/>
                </a:cubicBezTo>
                <a:cubicBezTo>
                  <a:pt x="583842" y="704045"/>
                  <a:pt x="580934" y="816172"/>
                  <a:pt x="592428" y="927279"/>
                </a:cubicBezTo>
                <a:cubicBezTo>
                  <a:pt x="594021" y="942675"/>
                  <a:pt x="608277" y="954024"/>
                  <a:pt x="618186" y="965915"/>
                </a:cubicBezTo>
                <a:cubicBezTo>
                  <a:pt x="667383" y="1024950"/>
                  <a:pt x="656033" y="996351"/>
                  <a:pt x="734096" y="1043189"/>
                </a:cubicBezTo>
                <a:cubicBezTo>
                  <a:pt x="752502" y="1054232"/>
                  <a:pt x="765882" y="1073370"/>
                  <a:pt x="785611" y="1081825"/>
                </a:cubicBezTo>
                <a:cubicBezTo>
                  <a:pt x="952773" y="1153466"/>
                  <a:pt x="1094573" y="1126675"/>
                  <a:pt x="1287887" y="1133341"/>
                </a:cubicBezTo>
                <a:cubicBezTo>
                  <a:pt x="1300766" y="1141927"/>
                  <a:pt x="1312679" y="1152177"/>
                  <a:pt x="1326524" y="1159099"/>
                </a:cubicBezTo>
                <a:cubicBezTo>
                  <a:pt x="1338666" y="1165170"/>
                  <a:pt x="1353865" y="1164447"/>
                  <a:pt x="1365161" y="1171977"/>
                </a:cubicBezTo>
                <a:cubicBezTo>
                  <a:pt x="1380316" y="1182080"/>
                  <a:pt x="1389420" y="1199432"/>
                  <a:pt x="1403797" y="1210614"/>
                </a:cubicBezTo>
                <a:cubicBezTo>
                  <a:pt x="1428233" y="1229620"/>
                  <a:pt x="1481071" y="1262130"/>
                  <a:pt x="1481071" y="1262130"/>
                </a:cubicBezTo>
                <a:cubicBezTo>
                  <a:pt x="1485198" y="1278638"/>
                  <a:pt x="1497589" y="1333804"/>
                  <a:pt x="1506828" y="1352282"/>
                </a:cubicBezTo>
                <a:cubicBezTo>
                  <a:pt x="1513750" y="1366126"/>
                  <a:pt x="1524000" y="1378039"/>
                  <a:pt x="1532586" y="1390918"/>
                </a:cubicBezTo>
                <a:cubicBezTo>
                  <a:pt x="1549717" y="1442310"/>
                  <a:pt x="1554777" y="1461057"/>
                  <a:pt x="1584102" y="1519707"/>
                </a:cubicBezTo>
                <a:cubicBezTo>
                  <a:pt x="1591024" y="1533551"/>
                  <a:pt x="1598210" y="1548151"/>
                  <a:pt x="1609859" y="1558344"/>
                </a:cubicBezTo>
                <a:cubicBezTo>
                  <a:pt x="1756915" y="1687018"/>
                  <a:pt x="1876624" y="1615601"/>
                  <a:pt x="2112135" y="1622738"/>
                </a:cubicBezTo>
                <a:cubicBezTo>
                  <a:pt x="2226544" y="1708544"/>
                  <a:pt x="2102642" y="1626030"/>
                  <a:pt x="2215166" y="1674254"/>
                </a:cubicBezTo>
                <a:cubicBezTo>
                  <a:pt x="2229393" y="1680351"/>
                  <a:pt x="2239310" y="1694576"/>
                  <a:pt x="2253803" y="1700011"/>
                </a:cubicBezTo>
                <a:cubicBezTo>
                  <a:pt x="2274299" y="1707697"/>
                  <a:pt x="2296961" y="1707581"/>
                  <a:pt x="2318197" y="1712890"/>
                </a:cubicBezTo>
                <a:cubicBezTo>
                  <a:pt x="2331367" y="1716183"/>
                  <a:pt x="2343341" y="1724270"/>
                  <a:pt x="2356834" y="1725769"/>
                </a:cubicBezTo>
                <a:cubicBezTo>
                  <a:pt x="2420977" y="1732896"/>
                  <a:pt x="2485623" y="1734355"/>
                  <a:pt x="2550017" y="1738648"/>
                </a:cubicBezTo>
                <a:cubicBezTo>
                  <a:pt x="2592799" y="1795689"/>
                  <a:pt x="2593373" y="1801514"/>
                  <a:pt x="2653048" y="1854558"/>
                </a:cubicBezTo>
                <a:cubicBezTo>
                  <a:pt x="2669091" y="1868818"/>
                  <a:pt x="2688267" y="1879225"/>
                  <a:pt x="2704564" y="1893194"/>
                </a:cubicBezTo>
                <a:cubicBezTo>
                  <a:pt x="2718393" y="1905047"/>
                  <a:pt x="2743200" y="1913618"/>
                  <a:pt x="2743200" y="1931831"/>
                </a:cubicBezTo>
                <a:cubicBezTo>
                  <a:pt x="2743200" y="1947309"/>
                  <a:pt x="2715509" y="1917018"/>
                  <a:pt x="2704564" y="1906073"/>
                </a:cubicBezTo>
                <a:cubicBezTo>
                  <a:pt x="2697776" y="1899285"/>
                  <a:pt x="2695978" y="1888901"/>
                  <a:pt x="2691685" y="1880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Freeform 35"/>
          <p:cNvSpPr/>
          <p:nvPr/>
        </p:nvSpPr>
        <p:spPr>
          <a:xfrm>
            <a:off x="1306226" y="4444185"/>
            <a:ext cx="141667" cy="1173326"/>
          </a:xfrm>
          <a:custGeom>
            <a:avLst/>
            <a:gdLst>
              <a:gd name="connsiteX0" fmla="*/ 0 w 141667"/>
              <a:gd name="connsiteY0" fmla="*/ 0 h 1173326"/>
              <a:gd name="connsiteX1" fmla="*/ 77273 w 141667"/>
              <a:gd name="connsiteY1" fmla="*/ 115910 h 1173326"/>
              <a:gd name="connsiteX2" fmla="*/ 115909 w 141667"/>
              <a:gd name="connsiteY2" fmla="*/ 206062 h 1173326"/>
              <a:gd name="connsiteX3" fmla="*/ 141667 w 141667"/>
              <a:gd name="connsiteY3" fmla="*/ 257577 h 1173326"/>
              <a:gd name="connsiteX4" fmla="*/ 128788 w 141667"/>
              <a:gd name="connsiteY4" fmla="*/ 450760 h 1173326"/>
              <a:gd name="connsiteX5" fmla="*/ 90152 w 141667"/>
              <a:gd name="connsiteY5" fmla="*/ 463639 h 1173326"/>
              <a:gd name="connsiteX6" fmla="*/ 64394 w 141667"/>
              <a:gd name="connsiteY6" fmla="*/ 502276 h 1173326"/>
              <a:gd name="connsiteX7" fmla="*/ 0 w 141667"/>
              <a:gd name="connsiteY7" fmla="*/ 579549 h 1173326"/>
              <a:gd name="connsiteX8" fmla="*/ 12878 w 141667"/>
              <a:gd name="connsiteY8" fmla="*/ 746975 h 1173326"/>
              <a:gd name="connsiteX9" fmla="*/ 51515 w 141667"/>
              <a:gd name="connsiteY9" fmla="*/ 824248 h 1173326"/>
              <a:gd name="connsiteX10" fmla="*/ 90152 w 141667"/>
              <a:gd name="connsiteY10" fmla="*/ 901521 h 1173326"/>
              <a:gd name="connsiteX11" fmla="*/ 77273 w 141667"/>
              <a:gd name="connsiteY11" fmla="*/ 1094704 h 1173326"/>
              <a:gd name="connsiteX12" fmla="*/ 38636 w 141667"/>
              <a:gd name="connsiteY12" fmla="*/ 1171977 h 1173326"/>
              <a:gd name="connsiteX13" fmla="*/ 25757 w 141667"/>
              <a:gd name="connsiteY13" fmla="*/ 1171977 h 117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667" h="1173326">
                <a:moveTo>
                  <a:pt x="0" y="0"/>
                </a:moveTo>
                <a:cubicBezTo>
                  <a:pt x="25758" y="38637"/>
                  <a:pt x="56506" y="74377"/>
                  <a:pt x="77273" y="115910"/>
                </a:cubicBezTo>
                <a:cubicBezTo>
                  <a:pt x="162701" y="286763"/>
                  <a:pt x="59060" y="73412"/>
                  <a:pt x="115909" y="206062"/>
                </a:cubicBezTo>
                <a:cubicBezTo>
                  <a:pt x="123472" y="223708"/>
                  <a:pt x="133081" y="240405"/>
                  <a:pt x="141667" y="257577"/>
                </a:cubicBezTo>
                <a:cubicBezTo>
                  <a:pt x="137374" y="321971"/>
                  <a:pt x="144440" y="388150"/>
                  <a:pt x="128788" y="450760"/>
                </a:cubicBezTo>
                <a:cubicBezTo>
                  <a:pt x="125496" y="463930"/>
                  <a:pt x="100752" y="455158"/>
                  <a:pt x="90152" y="463639"/>
                </a:cubicBezTo>
                <a:cubicBezTo>
                  <a:pt x="78065" y="473309"/>
                  <a:pt x="74303" y="490385"/>
                  <a:pt x="64394" y="502276"/>
                </a:cubicBezTo>
                <a:cubicBezTo>
                  <a:pt x="-18240" y="601437"/>
                  <a:pt x="63948" y="483625"/>
                  <a:pt x="0" y="579549"/>
                </a:cubicBezTo>
                <a:cubicBezTo>
                  <a:pt x="4293" y="635358"/>
                  <a:pt x="5936" y="691434"/>
                  <a:pt x="12878" y="746975"/>
                </a:cubicBezTo>
                <a:cubicBezTo>
                  <a:pt x="18273" y="790134"/>
                  <a:pt x="32342" y="785902"/>
                  <a:pt x="51515" y="824248"/>
                </a:cubicBezTo>
                <a:cubicBezTo>
                  <a:pt x="104837" y="930890"/>
                  <a:pt x="16332" y="790791"/>
                  <a:pt x="90152" y="901521"/>
                </a:cubicBezTo>
                <a:cubicBezTo>
                  <a:pt x="85859" y="965915"/>
                  <a:pt x="84400" y="1030561"/>
                  <a:pt x="77273" y="1094704"/>
                </a:cubicBezTo>
                <a:cubicBezTo>
                  <a:pt x="74654" y="1118273"/>
                  <a:pt x="54646" y="1155968"/>
                  <a:pt x="38636" y="1171977"/>
                </a:cubicBezTo>
                <a:cubicBezTo>
                  <a:pt x="35600" y="1175013"/>
                  <a:pt x="30050" y="1171977"/>
                  <a:pt x="25757" y="11719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Freeform 36"/>
          <p:cNvSpPr/>
          <p:nvPr/>
        </p:nvSpPr>
        <p:spPr>
          <a:xfrm>
            <a:off x="597888" y="5809345"/>
            <a:ext cx="1326523" cy="321972"/>
          </a:xfrm>
          <a:custGeom>
            <a:avLst/>
            <a:gdLst>
              <a:gd name="connsiteX0" fmla="*/ 0 w 1326523"/>
              <a:gd name="connsiteY0" fmla="*/ 321972 h 321972"/>
              <a:gd name="connsiteX1" fmla="*/ 103031 w 1326523"/>
              <a:gd name="connsiteY1" fmla="*/ 231820 h 321972"/>
              <a:gd name="connsiteX2" fmla="*/ 206061 w 1326523"/>
              <a:gd name="connsiteY2" fmla="*/ 206062 h 321972"/>
              <a:gd name="connsiteX3" fmla="*/ 579549 w 1326523"/>
              <a:gd name="connsiteY3" fmla="*/ 231820 h 321972"/>
              <a:gd name="connsiteX4" fmla="*/ 669701 w 1326523"/>
              <a:gd name="connsiteY4" fmla="*/ 270457 h 321972"/>
              <a:gd name="connsiteX5" fmla="*/ 785611 w 1326523"/>
              <a:gd name="connsiteY5" fmla="*/ 296215 h 321972"/>
              <a:gd name="connsiteX6" fmla="*/ 888642 w 1326523"/>
              <a:gd name="connsiteY6" fmla="*/ 283336 h 321972"/>
              <a:gd name="connsiteX7" fmla="*/ 914400 w 1326523"/>
              <a:gd name="connsiteY7" fmla="*/ 244699 h 321972"/>
              <a:gd name="connsiteX8" fmla="*/ 953036 w 1326523"/>
              <a:gd name="connsiteY8" fmla="*/ 206062 h 321972"/>
              <a:gd name="connsiteX9" fmla="*/ 1043188 w 1326523"/>
              <a:gd name="connsiteY9" fmla="*/ 103031 h 321972"/>
              <a:gd name="connsiteX10" fmla="*/ 1056067 w 1326523"/>
              <a:gd name="connsiteY10" fmla="*/ 64395 h 321972"/>
              <a:gd name="connsiteX11" fmla="*/ 1300766 w 1326523"/>
              <a:gd name="connsiteY11" fmla="*/ 25758 h 321972"/>
              <a:gd name="connsiteX12" fmla="*/ 1326523 w 1326523"/>
              <a:gd name="connsiteY12" fmla="*/ 0 h 3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6523" h="321972">
                <a:moveTo>
                  <a:pt x="0" y="321972"/>
                </a:moveTo>
                <a:cubicBezTo>
                  <a:pt x="43698" y="267349"/>
                  <a:pt x="40765" y="252576"/>
                  <a:pt x="103031" y="231820"/>
                </a:cubicBezTo>
                <a:cubicBezTo>
                  <a:pt x="136615" y="220625"/>
                  <a:pt x="206061" y="206062"/>
                  <a:pt x="206061" y="206062"/>
                </a:cubicBezTo>
                <a:cubicBezTo>
                  <a:pt x="330557" y="214648"/>
                  <a:pt x="455270" y="220522"/>
                  <a:pt x="579549" y="231820"/>
                </a:cubicBezTo>
                <a:cubicBezTo>
                  <a:pt x="657761" y="238930"/>
                  <a:pt x="606122" y="243208"/>
                  <a:pt x="669701" y="270457"/>
                </a:cubicBezTo>
                <a:cubicBezTo>
                  <a:pt x="685617" y="277278"/>
                  <a:pt x="774149" y="293923"/>
                  <a:pt x="785611" y="296215"/>
                </a:cubicBezTo>
                <a:cubicBezTo>
                  <a:pt x="819955" y="291922"/>
                  <a:pt x="856507" y="296190"/>
                  <a:pt x="888642" y="283336"/>
                </a:cubicBezTo>
                <a:cubicBezTo>
                  <a:pt x="903014" y="277587"/>
                  <a:pt x="904491" y="256590"/>
                  <a:pt x="914400" y="244699"/>
                </a:cubicBezTo>
                <a:cubicBezTo>
                  <a:pt x="926060" y="230707"/>
                  <a:pt x="941854" y="220439"/>
                  <a:pt x="953036" y="206062"/>
                </a:cubicBezTo>
                <a:cubicBezTo>
                  <a:pt x="1033941" y="102041"/>
                  <a:pt x="968393" y="152896"/>
                  <a:pt x="1043188" y="103031"/>
                </a:cubicBezTo>
                <a:cubicBezTo>
                  <a:pt x="1047481" y="90152"/>
                  <a:pt x="1047586" y="74995"/>
                  <a:pt x="1056067" y="64395"/>
                </a:cubicBezTo>
                <a:cubicBezTo>
                  <a:pt x="1105120" y="3080"/>
                  <a:pt x="1287548" y="27961"/>
                  <a:pt x="1300766" y="25758"/>
                </a:cubicBezTo>
                <a:cubicBezTo>
                  <a:pt x="1312743" y="23762"/>
                  <a:pt x="1317937" y="8586"/>
                  <a:pt x="13265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Freeform 37"/>
          <p:cNvSpPr/>
          <p:nvPr/>
        </p:nvSpPr>
        <p:spPr>
          <a:xfrm>
            <a:off x="2210677" y="5139644"/>
            <a:ext cx="370574" cy="1004552"/>
          </a:xfrm>
          <a:custGeom>
            <a:avLst/>
            <a:gdLst>
              <a:gd name="connsiteX0" fmla="*/ 100101 w 370574"/>
              <a:gd name="connsiteY0" fmla="*/ 0 h 1004552"/>
              <a:gd name="connsiteX1" fmla="*/ 35706 w 370574"/>
              <a:gd name="connsiteY1" fmla="*/ 51516 h 1004552"/>
              <a:gd name="connsiteX2" fmla="*/ 35706 w 370574"/>
              <a:gd name="connsiteY2" fmla="*/ 309093 h 1004552"/>
              <a:gd name="connsiteX3" fmla="*/ 74343 w 370574"/>
              <a:gd name="connsiteY3" fmla="*/ 321972 h 1004552"/>
              <a:gd name="connsiteX4" fmla="*/ 151616 w 370574"/>
              <a:gd name="connsiteY4" fmla="*/ 360608 h 1004552"/>
              <a:gd name="connsiteX5" fmla="*/ 190253 w 370574"/>
              <a:gd name="connsiteY5" fmla="*/ 399245 h 1004552"/>
              <a:gd name="connsiteX6" fmla="*/ 280405 w 370574"/>
              <a:gd name="connsiteY6" fmla="*/ 463639 h 1004552"/>
              <a:gd name="connsiteX7" fmla="*/ 331920 w 370574"/>
              <a:gd name="connsiteY7" fmla="*/ 540913 h 1004552"/>
              <a:gd name="connsiteX8" fmla="*/ 331920 w 370574"/>
              <a:gd name="connsiteY8" fmla="*/ 901521 h 1004552"/>
              <a:gd name="connsiteX9" fmla="*/ 357678 w 370574"/>
              <a:gd name="connsiteY9" fmla="*/ 940158 h 1004552"/>
              <a:gd name="connsiteX10" fmla="*/ 370557 w 370574"/>
              <a:gd name="connsiteY10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574" h="1004552">
                <a:moveTo>
                  <a:pt x="100101" y="0"/>
                </a:moveTo>
                <a:cubicBezTo>
                  <a:pt x="78636" y="17172"/>
                  <a:pt x="55143" y="32079"/>
                  <a:pt x="35706" y="51516"/>
                </a:cubicBezTo>
                <a:cubicBezTo>
                  <a:pt x="-31857" y="119079"/>
                  <a:pt x="13103" y="227723"/>
                  <a:pt x="35706" y="309093"/>
                </a:cubicBezTo>
                <a:cubicBezTo>
                  <a:pt x="39339" y="322173"/>
                  <a:pt x="62201" y="315901"/>
                  <a:pt x="74343" y="321972"/>
                </a:cubicBezTo>
                <a:cubicBezTo>
                  <a:pt x="174202" y="371902"/>
                  <a:pt x="54508" y="328240"/>
                  <a:pt x="151616" y="360608"/>
                </a:cubicBezTo>
                <a:cubicBezTo>
                  <a:pt x="164495" y="373487"/>
                  <a:pt x="175432" y="388658"/>
                  <a:pt x="190253" y="399245"/>
                </a:cubicBezTo>
                <a:cubicBezTo>
                  <a:pt x="255964" y="446182"/>
                  <a:pt x="230179" y="399063"/>
                  <a:pt x="280405" y="463639"/>
                </a:cubicBezTo>
                <a:cubicBezTo>
                  <a:pt x="299411" y="488075"/>
                  <a:pt x="331920" y="540913"/>
                  <a:pt x="331920" y="540913"/>
                </a:cubicBezTo>
                <a:cubicBezTo>
                  <a:pt x="327001" y="634375"/>
                  <a:pt x="305262" y="794888"/>
                  <a:pt x="331920" y="901521"/>
                </a:cubicBezTo>
                <a:cubicBezTo>
                  <a:pt x="335674" y="916537"/>
                  <a:pt x="349092" y="927279"/>
                  <a:pt x="357678" y="940158"/>
                </a:cubicBezTo>
                <a:cubicBezTo>
                  <a:pt x="371598" y="995838"/>
                  <a:pt x="370557" y="973973"/>
                  <a:pt x="370557" y="10045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Oval 38"/>
          <p:cNvSpPr/>
          <p:nvPr/>
        </p:nvSpPr>
        <p:spPr>
          <a:xfrm>
            <a:off x="4341751" y="4282134"/>
            <a:ext cx="566670" cy="51515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Freeform 39"/>
          <p:cNvSpPr/>
          <p:nvPr/>
        </p:nvSpPr>
        <p:spPr>
          <a:xfrm>
            <a:off x="4178439" y="3924521"/>
            <a:ext cx="276225" cy="438150"/>
          </a:xfrm>
          <a:custGeom>
            <a:avLst/>
            <a:gdLst>
              <a:gd name="connsiteX0" fmla="*/ 0 w 276225"/>
              <a:gd name="connsiteY0" fmla="*/ 0 h 438150"/>
              <a:gd name="connsiteX1" fmla="*/ 107950 w 276225"/>
              <a:gd name="connsiteY1" fmla="*/ 180975 h 438150"/>
              <a:gd name="connsiteX2" fmla="*/ 276225 w 276225"/>
              <a:gd name="connsiteY2" fmla="*/ 149225 h 438150"/>
              <a:gd name="connsiteX3" fmla="*/ 22225 w 276225"/>
              <a:gd name="connsiteY3" fmla="*/ 320675 h 438150"/>
              <a:gd name="connsiteX4" fmla="*/ 171450 w 276225"/>
              <a:gd name="connsiteY4" fmla="*/ 295275 h 438150"/>
              <a:gd name="connsiteX5" fmla="*/ 250825 w 276225"/>
              <a:gd name="connsiteY5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" h="438150">
                <a:moveTo>
                  <a:pt x="0" y="0"/>
                </a:moveTo>
                <a:lnTo>
                  <a:pt x="107950" y="180975"/>
                </a:lnTo>
                <a:lnTo>
                  <a:pt x="276225" y="149225"/>
                </a:lnTo>
                <a:lnTo>
                  <a:pt x="22225" y="320675"/>
                </a:lnTo>
                <a:lnTo>
                  <a:pt x="171450" y="295275"/>
                </a:lnTo>
                <a:lnTo>
                  <a:pt x="250825" y="438150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504824" y="4539711"/>
            <a:ext cx="8371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38544" y="3561049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40% B42G</a:t>
            </a:r>
            <a:endParaRPr lang="en-ZA" dirty="0"/>
          </a:p>
        </p:txBody>
      </p:sp>
      <p:sp>
        <p:nvSpPr>
          <p:cNvPr id="43" name="TextBox 42"/>
          <p:cNvSpPr txBox="1"/>
          <p:nvPr/>
        </p:nvSpPr>
        <p:spPr>
          <a:xfrm>
            <a:off x="674568" y="404909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B42G</a:t>
            </a:r>
            <a:endParaRPr lang="en-ZA" dirty="0"/>
          </a:p>
        </p:txBody>
      </p:sp>
      <p:sp>
        <p:nvSpPr>
          <p:cNvPr id="44" name="Freeform 43"/>
          <p:cNvSpPr/>
          <p:nvPr/>
        </p:nvSpPr>
        <p:spPr>
          <a:xfrm>
            <a:off x="1664558" y="5567039"/>
            <a:ext cx="291133" cy="228682"/>
          </a:xfrm>
          <a:custGeom>
            <a:avLst/>
            <a:gdLst>
              <a:gd name="connsiteX0" fmla="*/ 7509 w 291133"/>
              <a:gd name="connsiteY0" fmla="*/ 152400 h 228682"/>
              <a:gd name="connsiteX1" fmla="*/ 7509 w 291133"/>
              <a:gd name="connsiteY1" fmla="*/ 47625 h 228682"/>
              <a:gd name="connsiteX2" fmla="*/ 26559 w 291133"/>
              <a:gd name="connsiteY2" fmla="*/ 19050 h 228682"/>
              <a:gd name="connsiteX3" fmla="*/ 83709 w 291133"/>
              <a:gd name="connsiteY3" fmla="*/ 0 h 228682"/>
              <a:gd name="connsiteX4" fmla="*/ 198009 w 291133"/>
              <a:gd name="connsiteY4" fmla="*/ 9525 h 228682"/>
              <a:gd name="connsiteX5" fmla="*/ 226584 w 291133"/>
              <a:gd name="connsiteY5" fmla="*/ 19050 h 228682"/>
              <a:gd name="connsiteX6" fmla="*/ 264684 w 291133"/>
              <a:gd name="connsiteY6" fmla="*/ 28575 h 228682"/>
              <a:gd name="connsiteX7" fmla="*/ 274209 w 291133"/>
              <a:gd name="connsiteY7" fmla="*/ 114300 h 228682"/>
              <a:gd name="connsiteX8" fmla="*/ 207534 w 291133"/>
              <a:gd name="connsiteY8" fmla="*/ 123825 h 228682"/>
              <a:gd name="connsiteX9" fmla="*/ 198009 w 291133"/>
              <a:gd name="connsiteY9" fmla="*/ 152400 h 228682"/>
              <a:gd name="connsiteX10" fmla="*/ 169434 w 291133"/>
              <a:gd name="connsiteY10" fmla="*/ 180975 h 228682"/>
              <a:gd name="connsiteX11" fmla="*/ 102759 w 291133"/>
              <a:gd name="connsiteY11" fmla="*/ 200025 h 228682"/>
              <a:gd name="connsiteX12" fmla="*/ 7509 w 291133"/>
              <a:gd name="connsiteY12" fmla="*/ 209550 h 228682"/>
              <a:gd name="connsiteX13" fmla="*/ 7509 w 291133"/>
              <a:gd name="connsiteY13" fmla="*/ 152400 h 2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1133" h="228682">
                <a:moveTo>
                  <a:pt x="7509" y="152400"/>
                </a:moveTo>
                <a:cubicBezTo>
                  <a:pt x="7509" y="125413"/>
                  <a:pt x="-9388" y="92683"/>
                  <a:pt x="7509" y="47625"/>
                </a:cubicBezTo>
                <a:cubicBezTo>
                  <a:pt x="11529" y="36906"/>
                  <a:pt x="16851" y="25117"/>
                  <a:pt x="26559" y="19050"/>
                </a:cubicBezTo>
                <a:cubicBezTo>
                  <a:pt x="43587" y="8407"/>
                  <a:pt x="83709" y="0"/>
                  <a:pt x="83709" y="0"/>
                </a:cubicBezTo>
                <a:cubicBezTo>
                  <a:pt x="121809" y="3175"/>
                  <a:pt x="160112" y="4472"/>
                  <a:pt x="198009" y="9525"/>
                </a:cubicBezTo>
                <a:cubicBezTo>
                  <a:pt x="207961" y="10852"/>
                  <a:pt x="216930" y="16292"/>
                  <a:pt x="226584" y="19050"/>
                </a:cubicBezTo>
                <a:cubicBezTo>
                  <a:pt x="239171" y="22646"/>
                  <a:pt x="251984" y="25400"/>
                  <a:pt x="264684" y="28575"/>
                </a:cubicBezTo>
                <a:cubicBezTo>
                  <a:pt x="279856" y="51333"/>
                  <a:pt x="310231" y="82781"/>
                  <a:pt x="274209" y="114300"/>
                </a:cubicBezTo>
                <a:cubicBezTo>
                  <a:pt x="257313" y="129084"/>
                  <a:pt x="229759" y="120650"/>
                  <a:pt x="207534" y="123825"/>
                </a:cubicBezTo>
                <a:cubicBezTo>
                  <a:pt x="204359" y="133350"/>
                  <a:pt x="203578" y="144046"/>
                  <a:pt x="198009" y="152400"/>
                </a:cubicBezTo>
                <a:cubicBezTo>
                  <a:pt x="190537" y="163608"/>
                  <a:pt x="180642" y="173503"/>
                  <a:pt x="169434" y="180975"/>
                </a:cubicBezTo>
                <a:cubicBezTo>
                  <a:pt x="161235" y="186441"/>
                  <a:pt x="107840" y="198755"/>
                  <a:pt x="102759" y="200025"/>
                </a:cubicBezTo>
                <a:cubicBezTo>
                  <a:pt x="77717" y="216720"/>
                  <a:pt x="41954" y="249736"/>
                  <a:pt x="7509" y="209550"/>
                </a:cubicBezTo>
                <a:cubicBezTo>
                  <a:pt x="-5060" y="194887"/>
                  <a:pt x="7509" y="179387"/>
                  <a:pt x="7509" y="1524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Isosceles Triangle 44"/>
          <p:cNvSpPr/>
          <p:nvPr/>
        </p:nvSpPr>
        <p:spPr>
          <a:xfrm rot="16200000">
            <a:off x="3006549" y="4300460"/>
            <a:ext cx="517525" cy="4572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933776" y="4544379"/>
            <a:ext cx="8371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3018604" y="3952618"/>
            <a:ext cx="276225" cy="438150"/>
          </a:xfrm>
          <a:custGeom>
            <a:avLst/>
            <a:gdLst>
              <a:gd name="connsiteX0" fmla="*/ 0 w 276225"/>
              <a:gd name="connsiteY0" fmla="*/ 0 h 438150"/>
              <a:gd name="connsiteX1" fmla="*/ 107950 w 276225"/>
              <a:gd name="connsiteY1" fmla="*/ 180975 h 438150"/>
              <a:gd name="connsiteX2" fmla="*/ 276225 w 276225"/>
              <a:gd name="connsiteY2" fmla="*/ 149225 h 438150"/>
              <a:gd name="connsiteX3" fmla="*/ 22225 w 276225"/>
              <a:gd name="connsiteY3" fmla="*/ 320675 h 438150"/>
              <a:gd name="connsiteX4" fmla="*/ 171450 w 276225"/>
              <a:gd name="connsiteY4" fmla="*/ 295275 h 438150"/>
              <a:gd name="connsiteX5" fmla="*/ 250825 w 276225"/>
              <a:gd name="connsiteY5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" h="438150">
                <a:moveTo>
                  <a:pt x="0" y="0"/>
                </a:moveTo>
                <a:lnTo>
                  <a:pt x="107950" y="180975"/>
                </a:lnTo>
                <a:lnTo>
                  <a:pt x="276225" y="149225"/>
                </a:lnTo>
                <a:lnTo>
                  <a:pt x="22225" y="320675"/>
                </a:lnTo>
                <a:lnTo>
                  <a:pt x="171450" y="295275"/>
                </a:lnTo>
                <a:lnTo>
                  <a:pt x="250825" y="438150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TextBox 47"/>
          <p:cNvSpPr txBox="1"/>
          <p:nvPr/>
        </p:nvSpPr>
        <p:spPr>
          <a:xfrm>
            <a:off x="2378709" y="3589146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5</a:t>
            </a:r>
            <a:r>
              <a:rPr lang="en-ZA" dirty="0" smtClean="0"/>
              <a:t>0% B42G</a:t>
            </a:r>
            <a:endParaRPr lang="en-ZA" dirty="0"/>
          </a:p>
        </p:txBody>
      </p:sp>
      <p:sp>
        <p:nvSpPr>
          <p:cNvPr id="49" name="Explosion 1 48"/>
          <p:cNvSpPr/>
          <p:nvPr/>
        </p:nvSpPr>
        <p:spPr>
          <a:xfrm>
            <a:off x="1294672" y="5737275"/>
            <a:ext cx="323721" cy="144139"/>
          </a:xfrm>
          <a:prstGeom prst="irregularSeal1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0" name="Explosion 1 49"/>
          <p:cNvSpPr/>
          <p:nvPr/>
        </p:nvSpPr>
        <p:spPr>
          <a:xfrm>
            <a:off x="2590145" y="5593136"/>
            <a:ext cx="323721" cy="144139"/>
          </a:xfrm>
          <a:prstGeom prst="irregularSeal1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1" name="Flowchart: Delay 50"/>
          <p:cNvSpPr/>
          <p:nvPr/>
        </p:nvSpPr>
        <p:spPr>
          <a:xfrm>
            <a:off x="3611879" y="5250530"/>
            <a:ext cx="558800" cy="266700"/>
          </a:xfrm>
          <a:prstGeom prst="flowChartDela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492999" y="4792451"/>
            <a:ext cx="164225" cy="453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9" idx="3"/>
          </p:cNvCxnSpPr>
          <p:nvPr/>
        </p:nvCxnSpPr>
        <p:spPr>
          <a:xfrm flipV="1">
            <a:off x="4088064" y="4721846"/>
            <a:ext cx="336674" cy="598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381328" y="5737275"/>
            <a:ext cx="566670" cy="51515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1" name="Freeform 60"/>
          <p:cNvSpPr/>
          <p:nvPr/>
        </p:nvSpPr>
        <p:spPr>
          <a:xfrm rot="15597982">
            <a:off x="4082821" y="6040870"/>
            <a:ext cx="276225" cy="438150"/>
          </a:xfrm>
          <a:custGeom>
            <a:avLst/>
            <a:gdLst>
              <a:gd name="connsiteX0" fmla="*/ 0 w 276225"/>
              <a:gd name="connsiteY0" fmla="*/ 0 h 438150"/>
              <a:gd name="connsiteX1" fmla="*/ 107950 w 276225"/>
              <a:gd name="connsiteY1" fmla="*/ 180975 h 438150"/>
              <a:gd name="connsiteX2" fmla="*/ 276225 w 276225"/>
              <a:gd name="connsiteY2" fmla="*/ 149225 h 438150"/>
              <a:gd name="connsiteX3" fmla="*/ 22225 w 276225"/>
              <a:gd name="connsiteY3" fmla="*/ 320675 h 438150"/>
              <a:gd name="connsiteX4" fmla="*/ 171450 w 276225"/>
              <a:gd name="connsiteY4" fmla="*/ 295275 h 438150"/>
              <a:gd name="connsiteX5" fmla="*/ 250825 w 276225"/>
              <a:gd name="connsiteY5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" h="438150">
                <a:moveTo>
                  <a:pt x="0" y="0"/>
                </a:moveTo>
                <a:lnTo>
                  <a:pt x="107950" y="180975"/>
                </a:lnTo>
                <a:lnTo>
                  <a:pt x="276225" y="149225"/>
                </a:lnTo>
                <a:lnTo>
                  <a:pt x="22225" y="320675"/>
                </a:lnTo>
                <a:lnTo>
                  <a:pt x="171450" y="295275"/>
                </a:lnTo>
                <a:lnTo>
                  <a:pt x="250825" y="438150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2" name="TextBox 61"/>
          <p:cNvSpPr txBox="1"/>
          <p:nvPr/>
        </p:nvSpPr>
        <p:spPr>
          <a:xfrm>
            <a:off x="3453538" y="6423191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1</a:t>
            </a:r>
            <a:r>
              <a:rPr lang="en-ZA" dirty="0" smtClean="0"/>
              <a:t>0% B42G</a:t>
            </a:r>
            <a:endParaRPr lang="en-ZA" dirty="0"/>
          </a:p>
        </p:txBody>
      </p:sp>
      <p:cxnSp>
        <p:nvCxnSpPr>
          <p:cNvPr id="63" name="Straight Arrow Connector 62"/>
          <p:cNvCxnSpPr>
            <a:endCxn id="39" idx="4"/>
          </p:cNvCxnSpPr>
          <p:nvPr/>
        </p:nvCxnSpPr>
        <p:spPr>
          <a:xfrm flipV="1">
            <a:off x="4595197" y="4797289"/>
            <a:ext cx="29889" cy="9399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Delay 64"/>
          <p:cNvSpPr/>
          <p:nvPr/>
        </p:nvSpPr>
        <p:spPr>
          <a:xfrm>
            <a:off x="5164793" y="5139644"/>
            <a:ext cx="558800" cy="266700"/>
          </a:xfrm>
          <a:prstGeom prst="flowChartDela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941092" y="5406344"/>
            <a:ext cx="384663" cy="56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39" idx="5"/>
          </p:cNvCxnSpPr>
          <p:nvPr/>
        </p:nvCxnSpPr>
        <p:spPr>
          <a:xfrm flipH="1" flipV="1">
            <a:off x="4825434" y="4721846"/>
            <a:ext cx="444827" cy="417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70"/>
          <p:cNvSpPr/>
          <p:nvPr/>
        </p:nvSpPr>
        <p:spPr>
          <a:xfrm>
            <a:off x="6003402" y="4005367"/>
            <a:ext cx="3013656" cy="2575796"/>
          </a:xfrm>
          <a:custGeom>
            <a:avLst/>
            <a:gdLst>
              <a:gd name="connsiteX0" fmla="*/ 321972 w 3013656"/>
              <a:gd name="connsiteY0" fmla="*/ 141668 h 2575796"/>
              <a:gd name="connsiteX1" fmla="*/ 463639 w 3013656"/>
              <a:gd name="connsiteY1" fmla="*/ 90152 h 2575796"/>
              <a:gd name="connsiteX2" fmla="*/ 502276 w 3013656"/>
              <a:gd name="connsiteY2" fmla="*/ 77273 h 2575796"/>
              <a:gd name="connsiteX3" fmla="*/ 540913 w 3013656"/>
              <a:gd name="connsiteY3" fmla="*/ 64394 h 2575796"/>
              <a:gd name="connsiteX4" fmla="*/ 618186 w 3013656"/>
              <a:gd name="connsiteY4" fmla="*/ 51515 h 2575796"/>
              <a:gd name="connsiteX5" fmla="*/ 669701 w 3013656"/>
              <a:gd name="connsiteY5" fmla="*/ 38637 h 2575796"/>
              <a:gd name="connsiteX6" fmla="*/ 746974 w 3013656"/>
              <a:gd name="connsiteY6" fmla="*/ 25758 h 2575796"/>
              <a:gd name="connsiteX7" fmla="*/ 888642 w 3013656"/>
              <a:gd name="connsiteY7" fmla="*/ 0 h 2575796"/>
              <a:gd name="connsiteX8" fmla="*/ 1107583 w 3013656"/>
              <a:gd name="connsiteY8" fmla="*/ 12879 h 2575796"/>
              <a:gd name="connsiteX9" fmla="*/ 1171977 w 3013656"/>
              <a:gd name="connsiteY9" fmla="*/ 25758 h 2575796"/>
              <a:gd name="connsiteX10" fmla="*/ 1287887 w 3013656"/>
              <a:gd name="connsiteY10" fmla="*/ 77273 h 2575796"/>
              <a:gd name="connsiteX11" fmla="*/ 1416676 w 3013656"/>
              <a:gd name="connsiteY11" fmla="*/ 193183 h 2575796"/>
              <a:gd name="connsiteX12" fmla="*/ 1455313 w 3013656"/>
              <a:gd name="connsiteY12" fmla="*/ 257577 h 2575796"/>
              <a:gd name="connsiteX13" fmla="*/ 1506828 w 3013656"/>
              <a:gd name="connsiteY13" fmla="*/ 373487 h 2575796"/>
              <a:gd name="connsiteX14" fmla="*/ 1519707 w 3013656"/>
              <a:gd name="connsiteY14" fmla="*/ 425003 h 2575796"/>
              <a:gd name="connsiteX15" fmla="*/ 1545465 w 3013656"/>
              <a:gd name="connsiteY15" fmla="*/ 476518 h 2575796"/>
              <a:gd name="connsiteX16" fmla="*/ 1596980 w 3013656"/>
              <a:gd name="connsiteY16" fmla="*/ 553791 h 2575796"/>
              <a:gd name="connsiteX17" fmla="*/ 1712890 w 3013656"/>
              <a:gd name="connsiteY17" fmla="*/ 695459 h 2575796"/>
              <a:gd name="connsiteX18" fmla="*/ 1803042 w 3013656"/>
              <a:gd name="connsiteY18" fmla="*/ 746975 h 2575796"/>
              <a:gd name="connsiteX19" fmla="*/ 2009104 w 3013656"/>
              <a:gd name="connsiteY19" fmla="*/ 862884 h 2575796"/>
              <a:gd name="connsiteX20" fmla="*/ 2073498 w 3013656"/>
              <a:gd name="connsiteY20" fmla="*/ 875763 h 2575796"/>
              <a:gd name="connsiteX21" fmla="*/ 2189408 w 3013656"/>
              <a:gd name="connsiteY21" fmla="*/ 927279 h 2575796"/>
              <a:gd name="connsiteX22" fmla="*/ 2228045 w 3013656"/>
              <a:gd name="connsiteY22" fmla="*/ 953037 h 2575796"/>
              <a:gd name="connsiteX23" fmla="*/ 2331076 w 3013656"/>
              <a:gd name="connsiteY23" fmla="*/ 991673 h 2575796"/>
              <a:gd name="connsiteX24" fmla="*/ 2382591 w 3013656"/>
              <a:gd name="connsiteY24" fmla="*/ 1017431 h 2575796"/>
              <a:gd name="connsiteX25" fmla="*/ 2485622 w 3013656"/>
              <a:gd name="connsiteY25" fmla="*/ 1043189 h 2575796"/>
              <a:gd name="connsiteX26" fmla="*/ 2640169 w 3013656"/>
              <a:gd name="connsiteY26" fmla="*/ 1107583 h 2575796"/>
              <a:gd name="connsiteX27" fmla="*/ 2678805 w 3013656"/>
              <a:gd name="connsiteY27" fmla="*/ 1133341 h 2575796"/>
              <a:gd name="connsiteX28" fmla="*/ 2794715 w 3013656"/>
              <a:gd name="connsiteY28" fmla="*/ 1184856 h 2575796"/>
              <a:gd name="connsiteX29" fmla="*/ 2884867 w 3013656"/>
              <a:gd name="connsiteY29" fmla="*/ 1300766 h 2575796"/>
              <a:gd name="connsiteX30" fmla="*/ 2910625 w 3013656"/>
              <a:gd name="connsiteY30" fmla="*/ 1365161 h 2575796"/>
              <a:gd name="connsiteX31" fmla="*/ 2949262 w 3013656"/>
              <a:gd name="connsiteY31" fmla="*/ 1493949 h 2575796"/>
              <a:gd name="connsiteX32" fmla="*/ 2975020 w 3013656"/>
              <a:gd name="connsiteY32" fmla="*/ 1571222 h 2575796"/>
              <a:gd name="connsiteX33" fmla="*/ 2987898 w 3013656"/>
              <a:gd name="connsiteY33" fmla="*/ 1674253 h 2575796"/>
              <a:gd name="connsiteX34" fmla="*/ 3000777 w 3013656"/>
              <a:gd name="connsiteY34" fmla="*/ 1738648 h 2575796"/>
              <a:gd name="connsiteX35" fmla="*/ 3013656 w 3013656"/>
              <a:gd name="connsiteY35" fmla="*/ 1880315 h 2575796"/>
              <a:gd name="connsiteX36" fmla="*/ 3000777 w 3013656"/>
              <a:gd name="connsiteY36" fmla="*/ 2253803 h 2575796"/>
              <a:gd name="connsiteX37" fmla="*/ 2975020 w 3013656"/>
              <a:gd name="connsiteY37" fmla="*/ 2292439 h 2575796"/>
              <a:gd name="connsiteX38" fmla="*/ 2923504 w 3013656"/>
              <a:gd name="connsiteY38" fmla="*/ 2395470 h 2575796"/>
              <a:gd name="connsiteX39" fmla="*/ 2756079 w 3013656"/>
              <a:gd name="connsiteY39" fmla="*/ 2498501 h 2575796"/>
              <a:gd name="connsiteX40" fmla="*/ 2717442 w 3013656"/>
              <a:gd name="connsiteY40" fmla="*/ 2524259 h 2575796"/>
              <a:gd name="connsiteX41" fmla="*/ 2588653 w 3013656"/>
              <a:gd name="connsiteY41" fmla="*/ 2537138 h 2575796"/>
              <a:gd name="connsiteX42" fmla="*/ 2550017 w 3013656"/>
              <a:gd name="connsiteY42" fmla="*/ 2562896 h 2575796"/>
              <a:gd name="connsiteX43" fmla="*/ 1648496 w 3013656"/>
              <a:gd name="connsiteY43" fmla="*/ 2562896 h 2575796"/>
              <a:gd name="connsiteX44" fmla="*/ 1378039 w 3013656"/>
              <a:gd name="connsiteY44" fmla="*/ 2511380 h 2575796"/>
              <a:gd name="connsiteX45" fmla="*/ 695459 w 3013656"/>
              <a:gd name="connsiteY45" fmla="*/ 2472744 h 2575796"/>
              <a:gd name="connsiteX46" fmla="*/ 656822 w 3013656"/>
              <a:gd name="connsiteY46" fmla="*/ 2446986 h 2575796"/>
              <a:gd name="connsiteX47" fmla="*/ 605307 w 3013656"/>
              <a:gd name="connsiteY47" fmla="*/ 2408349 h 2575796"/>
              <a:gd name="connsiteX48" fmla="*/ 502276 w 3013656"/>
              <a:gd name="connsiteY48" fmla="*/ 2305318 h 2575796"/>
              <a:gd name="connsiteX49" fmla="*/ 412124 w 3013656"/>
              <a:gd name="connsiteY49" fmla="*/ 2215166 h 2575796"/>
              <a:gd name="connsiteX50" fmla="*/ 270456 w 3013656"/>
              <a:gd name="connsiteY50" fmla="*/ 2034862 h 2575796"/>
              <a:gd name="connsiteX51" fmla="*/ 193183 w 3013656"/>
              <a:gd name="connsiteY51" fmla="*/ 1854558 h 2575796"/>
              <a:gd name="connsiteX52" fmla="*/ 154546 w 3013656"/>
              <a:gd name="connsiteY52" fmla="*/ 1790163 h 2575796"/>
              <a:gd name="connsiteX53" fmla="*/ 115910 w 3013656"/>
              <a:gd name="connsiteY53" fmla="*/ 1738648 h 2575796"/>
              <a:gd name="connsiteX54" fmla="*/ 77273 w 3013656"/>
              <a:gd name="connsiteY54" fmla="*/ 1635617 h 2575796"/>
              <a:gd name="connsiteX55" fmla="*/ 51515 w 3013656"/>
              <a:gd name="connsiteY55" fmla="*/ 1596980 h 2575796"/>
              <a:gd name="connsiteX56" fmla="*/ 38636 w 3013656"/>
              <a:gd name="connsiteY56" fmla="*/ 1558344 h 2575796"/>
              <a:gd name="connsiteX57" fmla="*/ 12879 w 3013656"/>
              <a:gd name="connsiteY57" fmla="*/ 1506828 h 2575796"/>
              <a:gd name="connsiteX58" fmla="*/ 0 w 3013656"/>
              <a:gd name="connsiteY58" fmla="*/ 1442434 h 2575796"/>
              <a:gd name="connsiteX59" fmla="*/ 25758 w 3013656"/>
              <a:gd name="connsiteY59" fmla="*/ 1094704 h 2575796"/>
              <a:gd name="connsiteX60" fmla="*/ 38636 w 3013656"/>
              <a:gd name="connsiteY60" fmla="*/ 1043189 h 2575796"/>
              <a:gd name="connsiteX61" fmla="*/ 25758 w 3013656"/>
              <a:gd name="connsiteY61" fmla="*/ 553791 h 2575796"/>
              <a:gd name="connsiteX62" fmla="*/ 12879 w 3013656"/>
              <a:gd name="connsiteY62" fmla="*/ 489397 h 2575796"/>
              <a:gd name="connsiteX63" fmla="*/ 0 w 3013656"/>
              <a:gd name="connsiteY63" fmla="*/ 412124 h 2575796"/>
              <a:gd name="connsiteX64" fmla="*/ 12879 w 3013656"/>
              <a:gd name="connsiteY64" fmla="*/ 244699 h 2575796"/>
              <a:gd name="connsiteX65" fmla="*/ 38636 w 3013656"/>
              <a:gd name="connsiteY65" fmla="*/ 206062 h 2575796"/>
              <a:gd name="connsiteX66" fmla="*/ 115910 w 3013656"/>
              <a:gd name="connsiteY66" fmla="*/ 154546 h 2575796"/>
              <a:gd name="connsiteX67" fmla="*/ 321972 w 3013656"/>
              <a:gd name="connsiteY67" fmla="*/ 128789 h 2575796"/>
              <a:gd name="connsiteX68" fmla="*/ 373487 w 3013656"/>
              <a:gd name="connsiteY68" fmla="*/ 128789 h 25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013656" h="2575796">
                <a:moveTo>
                  <a:pt x="321972" y="141668"/>
                </a:moveTo>
                <a:cubicBezTo>
                  <a:pt x="411573" y="105827"/>
                  <a:pt x="364436" y="123220"/>
                  <a:pt x="463639" y="90152"/>
                </a:cubicBezTo>
                <a:lnTo>
                  <a:pt x="502276" y="77273"/>
                </a:lnTo>
                <a:cubicBezTo>
                  <a:pt x="515155" y="72980"/>
                  <a:pt x="527522" y="66626"/>
                  <a:pt x="540913" y="64394"/>
                </a:cubicBezTo>
                <a:cubicBezTo>
                  <a:pt x="566671" y="60101"/>
                  <a:pt x="592580" y="56636"/>
                  <a:pt x="618186" y="51515"/>
                </a:cubicBezTo>
                <a:cubicBezTo>
                  <a:pt x="635542" y="48044"/>
                  <a:pt x="652345" y="42108"/>
                  <a:pt x="669701" y="38637"/>
                </a:cubicBezTo>
                <a:cubicBezTo>
                  <a:pt x="695307" y="33516"/>
                  <a:pt x="721282" y="30429"/>
                  <a:pt x="746974" y="25758"/>
                </a:cubicBezTo>
                <a:cubicBezTo>
                  <a:pt x="944975" y="-10242"/>
                  <a:pt x="660943" y="37950"/>
                  <a:pt x="888642" y="0"/>
                </a:cubicBezTo>
                <a:cubicBezTo>
                  <a:pt x="961622" y="4293"/>
                  <a:pt x="1034777" y="6260"/>
                  <a:pt x="1107583" y="12879"/>
                </a:cubicBezTo>
                <a:cubicBezTo>
                  <a:pt x="1129383" y="14861"/>
                  <a:pt x="1151653" y="17628"/>
                  <a:pt x="1171977" y="25758"/>
                </a:cubicBezTo>
                <a:cubicBezTo>
                  <a:pt x="1357648" y="100026"/>
                  <a:pt x="1137065" y="39567"/>
                  <a:pt x="1287887" y="77273"/>
                </a:cubicBezTo>
                <a:cubicBezTo>
                  <a:pt x="1337337" y="110240"/>
                  <a:pt x="1382976" y="137017"/>
                  <a:pt x="1416676" y="193183"/>
                </a:cubicBezTo>
                <a:lnTo>
                  <a:pt x="1455313" y="257577"/>
                </a:lnTo>
                <a:cubicBezTo>
                  <a:pt x="1485513" y="378387"/>
                  <a:pt x="1443172" y="230263"/>
                  <a:pt x="1506828" y="373487"/>
                </a:cubicBezTo>
                <a:cubicBezTo>
                  <a:pt x="1514017" y="389662"/>
                  <a:pt x="1513492" y="408430"/>
                  <a:pt x="1519707" y="425003"/>
                </a:cubicBezTo>
                <a:cubicBezTo>
                  <a:pt x="1526448" y="442979"/>
                  <a:pt x="1536879" y="459346"/>
                  <a:pt x="1545465" y="476518"/>
                </a:cubicBezTo>
                <a:cubicBezTo>
                  <a:pt x="1571485" y="580605"/>
                  <a:pt x="1535406" y="485376"/>
                  <a:pt x="1596980" y="553791"/>
                </a:cubicBezTo>
                <a:cubicBezTo>
                  <a:pt x="1614194" y="572918"/>
                  <a:pt x="1674015" y="668246"/>
                  <a:pt x="1712890" y="695459"/>
                </a:cubicBezTo>
                <a:cubicBezTo>
                  <a:pt x="1741244" y="715307"/>
                  <a:pt x="1773509" y="728927"/>
                  <a:pt x="1803042" y="746975"/>
                </a:cubicBezTo>
                <a:cubicBezTo>
                  <a:pt x="1886741" y="798125"/>
                  <a:pt x="1924737" y="837574"/>
                  <a:pt x="2009104" y="862884"/>
                </a:cubicBezTo>
                <a:cubicBezTo>
                  <a:pt x="2030071" y="869174"/>
                  <a:pt x="2052033" y="871470"/>
                  <a:pt x="2073498" y="875763"/>
                </a:cubicBezTo>
                <a:cubicBezTo>
                  <a:pt x="2160939" y="934057"/>
                  <a:pt x="2051471" y="865973"/>
                  <a:pt x="2189408" y="927279"/>
                </a:cubicBezTo>
                <a:cubicBezTo>
                  <a:pt x="2203553" y="933566"/>
                  <a:pt x="2214200" y="946115"/>
                  <a:pt x="2228045" y="953037"/>
                </a:cubicBezTo>
                <a:cubicBezTo>
                  <a:pt x="2334775" y="1006402"/>
                  <a:pt x="2253048" y="958232"/>
                  <a:pt x="2331076" y="991673"/>
                </a:cubicBezTo>
                <a:cubicBezTo>
                  <a:pt x="2348722" y="999236"/>
                  <a:pt x="2364378" y="1011360"/>
                  <a:pt x="2382591" y="1017431"/>
                </a:cubicBezTo>
                <a:cubicBezTo>
                  <a:pt x="2416175" y="1028626"/>
                  <a:pt x="2452475" y="1030759"/>
                  <a:pt x="2485622" y="1043189"/>
                </a:cubicBezTo>
                <a:cubicBezTo>
                  <a:pt x="2723345" y="1132335"/>
                  <a:pt x="2496610" y="1071693"/>
                  <a:pt x="2640169" y="1107583"/>
                </a:cubicBezTo>
                <a:cubicBezTo>
                  <a:pt x="2653048" y="1116169"/>
                  <a:pt x="2664661" y="1127055"/>
                  <a:pt x="2678805" y="1133341"/>
                </a:cubicBezTo>
                <a:cubicBezTo>
                  <a:pt x="2816746" y="1194649"/>
                  <a:pt x="2707274" y="1126563"/>
                  <a:pt x="2794715" y="1184856"/>
                </a:cubicBezTo>
                <a:cubicBezTo>
                  <a:pt x="2856334" y="1277284"/>
                  <a:pt x="2824341" y="1240240"/>
                  <a:pt x="2884867" y="1300766"/>
                </a:cubicBezTo>
                <a:cubicBezTo>
                  <a:pt x="2893453" y="1322231"/>
                  <a:pt x="2902507" y="1343514"/>
                  <a:pt x="2910625" y="1365161"/>
                </a:cubicBezTo>
                <a:cubicBezTo>
                  <a:pt x="2925871" y="1405818"/>
                  <a:pt x="2937078" y="1454350"/>
                  <a:pt x="2949262" y="1493949"/>
                </a:cubicBezTo>
                <a:cubicBezTo>
                  <a:pt x="2957247" y="1519899"/>
                  <a:pt x="2966434" y="1545464"/>
                  <a:pt x="2975020" y="1571222"/>
                </a:cubicBezTo>
                <a:cubicBezTo>
                  <a:pt x="2979313" y="1605566"/>
                  <a:pt x="2982635" y="1640045"/>
                  <a:pt x="2987898" y="1674253"/>
                </a:cubicBezTo>
                <a:cubicBezTo>
                  <a:pt x="2991226" y="1695889"/>
                  <a:pt x="2998062" y="1716927"/>
                  <a:pt x="3000777" y="1738648"/>
                </a:cubicBezTo>
                <a:cubicBezTo>
                  <a:pt x="3006658" y="1785699"/>
                  <a:pt x="3009363" y="1833093"/>
                  <a:pt x="3013656" y="1880315"/>
                </a:cubicBezTo>
                <a:cubicBezTo>
                  <a:pt x="3009363" y="2004811"/>
                  <a:pt x="3012404" y="2129777"/>
                  <a:pt x="3000777" y="2253803"/>
                </a:cubicBezTo>
                <a:cubicBezTo>
                  <a:pt x="2999332" y="2269214"/>
                  <a:pt x="2981942" y="2278595"/>
                  <a:pt x="2975020" y="2292439"/>
                </a:cubicBezTo>
                <a:cubicBezTo>
                  <a:pt x="2952000" y="2338480"/>
                  <a:pt x="2973229" y="2349570"/>
                  <a:pt x="2923504" y="2395470"/>
                </a:cubicBezTo>
                <a:cubicBezTo>
                  <a:pt x="2723015" y="2580535"/>
                  <a:pt x="2860121" y="2446479"/>
                  <a:pt x="2756079" y="2498501"/>
                </a:cubicBezTo>
                <a:cubicBezTo>
                  <a:pt x="2742235" y="2505423"/>
                  <a:pt x="2732524" y="2520778"/>
                  <a:pt x="2717442" y="2524259"/>
                </a:cubicBezTo>
                <a:cubicBezTo>
                  <a:pt x="2675403" y="2533960"/>
                  <a:pt x="2631583" y="2532845"/>
                  <a:pt x="2588653" y="2537138"/>
                </a:cubicBezTo>
                <a:cubicBezTo>
                  <a:pt x="2575774" y="2545724"/>
                  <a:pt x="2565401" y="2561187"/>
                  <a:pt x="2550017" y="2562896"/>
                </a:cubicBezTo>
                <a:cubicBezTo>
                  <a:pt x="2308305" y="2589753"/>
                  <a:pt x="1836936" y="2566993"/>
                  <a:pt x="1648496" y="2562896"/>
                </a:cubicBezTo>
                <a:cubicBezTo>
                  <a:pt x="1456235" y="2514831"/>
                  <a:pt x="1546725" y="2530123"/>
                  <a:pt x="1378039" y="2511380"/>
                </a:cubicBezTo>
                <a:cubicBezTo>
                  <a:pt x="1110902" y="2444594"/>
                  <a:pt x="1479547" y="2533058"/>
                  <a:pt x="695459" y="2472744"/>
                </a:cubicBezTo>
                <a:cubicBezTo>
                  <a:pt x="680026" y="2471557"/>
                  <a:pt x="669417" y="2455983"/>
                  <a:pt x="656822" y="2446986"/>
                </a:cubicBezTo>
                <a:cubicBezTo>
                  <a:pt x="639355" y="2434510"/>
                  <a:pt x="622068" y="2421758"/>
                  <a:pt x="605307" y="2408349"/>
                </a:cubicBezTo>
                <a:cubicBezTo>
                  <a:pt x="405590" y="2248575"/>
                  <a:pt x="597669" y="2411311"/>
                  <a:pt x="502276" y="2305318"/>
                </a:cubicBezTo>
                <a:cubicBezTo>
                  <a:pt x="473846" y="2273729"/>
                  <a:pt x="438380" y="2248583"/>
                  <a:pt x="412124" y="2215166"/>
                </a:cubicBezTo>
                <a:lnTo>
                  <a:pt x="270456" y="2034862"/>
                </a:lnTo>
                <a:cubicBezTo>
                  <a:pt x="238183" y="1938043"/>
                  <a:pt x="248882" y="1958000"/>
                  <a:pt x="193183" y="1854558"/>
                </a:cubicBezTo>
                <a:cubicBezTo>
                  <a:pt x="181315" y="1832518"/>
                  <a:pt x="168431" y="1810991"/>
                  <a:pt x="154546" y="1790163"/>
                </a:cubicBezTo>
                <a:cubicBezTo>
                  <a:pt x="142640" y="1772303"/>
                  <a:pt x="125509" y="1757846"/>
                  <a:pt x="115910" y="1738648"/>
                </a:cubicBezTo>
                <a:cubicBezTo>
                  <a:pt x="99507" y="1705841"/>
                  <a:pt x="92451" y="1669008"/>
                  <a:pt x="77273" y="1635617"/>
                </a:cubicBezTo>
                <a:cubicBezTo>
                  <a:pt x="70868" y="1621526"/>
                  <a:pt x="58437" y="1610824"/>
                  <a:pt x="51515" y="1596980"/>
                </a:cubicBezTo>
                <a:cubicBezTo>
                  <a:pt x="45444" y="1584838"/>
                  <a:pt x="43984" y="1570822"/>
                  <a:pt x="38636" y="1558344"/>
                </a:cubicBezTo>
                <a:cubicBezTo>
                  <a:pt x="31073" y="1540698"/>
                  <a:pt x="21465" y="1524000"/>
                  <a:pt x="12879" y="1506828"/>
                </a:cubicBezTo>
                <a:cubicBezTo>
                  <a:pt x="8586" y="1485363"/>
                  <a:pt x="0" y="1464324"/>
                  <a:pt x="0" y="1442434"/>
                </a:cubicBezTo>
                <a:cubicBezTo>
                  <a:pt x="0" y="1340051"/>
                  <a:pt x="5804" y="1204452"/>
                  <a:pt x="25758" y="1094704"/>
                </a:cubicBezTo>
                <a:cubicBezTo>
                  <a:pt x="28924" y="1077289"/>
                  <a:pt x="34343" y="1060361"/>
                  <a:pt x="38636" y="1043189"/>
                </a:cubicBezTo>
                <a:cubicBezTo>
                  <a:pt x="34343" y="880056"/>
                  <a:pt x="33340" y="716804"/>
                  <a:pt x="25758" y="553791"/>
                </a:cubicBezTo>
                <a:cubicBezTo>
                  <a:pt x="24741" y="531925"/>
                  <a:pt x="16795" y="510934"/>
                  <a:pt x="12879" y="489397"/>
                </a:cubicBezTo>
                <a:cubicBezTo>
                  <a:pt x="8208" y="463705"/>
                  <a:pt x="4293" y="437882"/>
                  <a:pt x="0" y="412124"/>
                </a:cubicBezTo>
                <a:cubicBezTo>
                  <a:pt x="4293" y="356316"/>
                  <a:pt x="2564" y="299714"/>
                  <a:pt x="12879" y="244699"/>
                </a:cubicBezTo>
                <a:cubicBezTo>
                  <a:pt x="15731" y="229486"/>
                  <a:pt x="26987" y="216255"/>
                  <a:pt x="38636" y="206062"/>
                </a:cubicBezTo>
                <a:cubicBezTo>
                  <a:pt x="61934" y="185676"/>
                  <a:pt x="85877" y="162054"/>
                  <a:pt x="115910" y="154546"/>
                </a:cubicBezTo>
                <a:cubicBezTo>
                  <a:pt x="211025" y="130769"/>
                  <a:pt x="168919" y="138355"/>
                  <a:pt x="321972" y="128789"/>
                </a:cubicBezTo>
                <a:cubicBezTo>
                  <a:pt x="339110" y="127718"/>
                  <a:pt x="356315" y="128789"/>
                  <a:pt x="373487" y="12878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2" name="Freeform 71"/>
          <p:cNvSpPr/>
          <p:nvPr/>
        </p:nvSpPr>
        <p:spPr>
          <a:xfrm>
            <a:off x="6235220" y="4443248"/>
            <a:ext cx="2743200" cy="1936147"/>
          </a:xfrm>
          <a:custGeom>
            <a:avLst/>
            <a:gdLst>
              <a:gd name="connsiteX0" fmla="*/ 0 w 2743200"/>
              <a:gd name="connsiteY0" fmla="*/ 0 h 1936147"/>
              <a:gd name="connsiteX1" fmla="*/ 77273 w 2743200"/>
              <a:gd name="connsiteY1" fmla="*/ 51515 h 1936147"/>
              <a:gd name="connsiteX2" fmla="*/ 218941 w 2743200"/>
              <a:gd name="connsiteY2" fmla="*/ 103031 h 1936147"/>
              <a:gd name="connsiteX3" fmla="*/ 321972 w 2743200"/>
              <a:gd name="connsiteY3" fmla="*/ 154546 h 1936147"/>
              <a:gd name="connsiteX4" fmla="*/ 360609 w 2743200"/>
              <a:gd name="connsiteY4" fmla="*/ 180304 h 1936147"/>
              <a:gd name="connsiteX5" fmla="*/ 412124 w 2743200"/>
              <a:gd name="connsiteY5" fmla="*/ 206062 h 1936147"/>
              <a:gd name="connsiteX6" fmla="*/ 450761 w 2743200"/>
              <a:gd name="connsiteY6" fmla="*/ 244699 h 1936147"/>
              <a:gd name="connsiteX7" fmla="*/ 489397 w 2743200"/>
              <a:gd name="connsiteY7" fmla="*/ 270456 h 1936147"/>
              <a:gd name="connsiteX8" fmla="*/ 515155 w 2743200"/>
              <a:gd name="connsiteY8" fmla="*/ 347730 h 1936147"/>
              <a:gd name="connsiteX9" fmla="*/ 540913 w 2743200"/>
              <a:gd name="connsiteY9" fmla="*/ 412124 h 1936147"/>
              <a:gd name="connsiteX10" fmla="*/ 579549 w 2743200"/>
              <a:gd name="connsiteY10" fmla="*/ 592428 h 1936147"/>
              <a:gd name="connsiteX11" fmla="*/ 592428 w 2743200"/>
              <a:gd name="connsiteY11" fmla="*/ 927279 h 1936147"/>
              <a:gd name="connsiteX12" fmla="*/ 618186 w 2743200"/>
              <a:gd name="connsiteY12" fmla="*/ 965915 h 1936147"/>
              <a:gd name="connsiteX13" fmla="*/ 734096 w 2743200"/>
              <a:gd name="connsiteY13" fmla="*/ 1043189 h 1936147"/>
              <a:gd name="connsiteX14" fmla="*/ 785611 w 2743200"/>
              <a:gd name="connsiteY14" fmla="*/ 1081825 h 1936147"/>
              <a:gd name="connsiteX15" fmla="*/ 1287887 w 2743200"/>
              <a:gd name="connsiteY15" fmla="*/ 1133341 h 1936147"/>
              <a:gd name="connsiteX16" fmla="*/ 1326524 w 2743200"/>
              <a:gd name="connsiteY16" fmla="*/ 1159099 h 1936147"/>
              <a:gd name="connsiteX17" fmla="*/ 1365161 w 2743200"/>
              <a:gd name="connsiteY17" fmla="*/ 1171977 h 1936147"/>
              <a:gd name="connsiteX18" fmla="*/ 1403797 w 2743200"/>
              <a:gd name="connsiteY18" fmla="*/ 1210614 h 1936147"/>
              <a:gd name="connsiteX19" fmla="*/ 1481071 w 2743200"/>
              <a:gd name="connsiteY19" fmla="*/ 1262130 h 1936147"/>
              <a:gd name="connsiteX20" fmla="*/ 1506828 w 2743200"/>
              <a:gd name="connsiteY20" fmla="*/ 1352282 h 1936147"/>
              <a:gd name="connsiteX21" fmla="*/ 1532586 w 2743200"/>
              <a:gd name="connsiteY21" fmla="*/ 1390918 h 1936147"/>
              <a:gd name="connsiteX22" fmla="*/ 1584102 w 2743200"/>
              <a:gd name="connsiteY22" fmla="*/ 1519707 h 1936147"/>
              <a:gd name="connsiteX23" fmla="*/ 1609859 w 2743200"/>
              <a:gd name="connsiteY23" fmla="*/ 1558344 h 1936147"/>
              <a:gd name="connsiteX24" fmla="*/ 2112135 w 2743200"/>
              <a:gd name="connsiteY24" fmla="*/ 1622738 h 1936147"/>
              <a:gd name="connsiteX25" fmla="*/ 2215166 w 2743200"/>
              <a:gd name="connsiteY25" fmla="*/ 1674254 h 1936147"/>
              <a:gd name="connsiteX26" fmla="*/ 2253803 w 2743200"/>
              <a:gd name="connsiteY26" fmla="*/ 1700011 h 1936147"/>
              <a:gd name="connsiteX27" fmla="*/ 2318197 w 2743200"/>
              <a:gd name="connsiteY27" fmla="*/ 1712890 h 1936147"/>
              <a:gd name="connsiteX28" fmla="*/ 2356834 w 2743200"/>
              <a:gd name="connsiteY28" fmla="*/ 1725769 h 1936147"/>
              <a:gd name="connsiteX29" fmla="*/ 2550017 w 2743200"/>
              <a:gd name="connsiteY29" fmla="*/ 1738648 h 1936147"/>
              <a:gd name="connsiteX30" fmla="*/ 2653048 w 2743200"/>
              <a:gd name="connsiteY30" fmla="*/ 1854558 h 1936147"/>
              <a:gd name="connsiteX31" fmla="*/ 2704564 w 2743200"/>
              <a:gd name="connsiteY31" fmla="*/ 1893194 h 1936147"/>
              <a:gd name="connsiteX32" fmla="*/ 2743200 w 2743200"/>
              <a:gd name="connsiteY32" fmla="*/ 1931831 h 1936147"/>
              <a:gd name="connsiteX33" fmla="*/ 2704564 w 2743200"/>
              <a:gd name="connsiteY33" fmla="*/ 1906073 h 1936147"/>
              <a:gd name="connsiteX34" fmla="*/ 2691685 w 2743200"/>
              <a:gd name="connsiteY34" fmla="*/ 1880315 h 193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43200" h="1936147">
                <a:moveTo>
                  <a:pt x="0" y="0"/>
                </a:moveTo>
                <a:cubicBezTo>
                  <a:pt x="25758" y="17172"/>
                  <a:pt x="50096" y="36691"/>
                  <a:pt x="77273" y="51515"/>
                </a:cubicBezTo>
                <a:cubicBezTo>
                  <a:pt x="189860" y="112926"/>
                  <a:pt x="92744" y="39933"/>
                  <a:pt x="218941" y="103031"/>
                </a:cubicBezTo>
                <a:cubicBezTo>
                  <a:pt x="253285" y="120203"/>
                  <a:pt x="288263" y="136159"/>
                  <a:pt x="321972" y="154546"/>
                </a:cubicBezTo>
                <a:cubicBezTo>
                  <a:pt x="335561" y="161958"/>
                  <a:pt x="347170" y="172624"/>
                  <a:pt x="360609" y="180304"/>
                </a:cubicBezTo>
                <a:cubicBezTo>
                  <a:pt x="377278" y="189829"/>
                  <a:pt x="396502" y="194903"/>
                  <a:pt x="412124" y="206062"/>
                </a:cubicBezTo>
                <a:cubicBezTo>
                  <a:pt x="426945" y="216649"/>
                  <a:pt x="436769" y="233039"/>
                  <a:pt x="450761" y="244699"/>
                </a:cubicBezTo>
                <a:cubicBezTo>
                  <a:pt x="462652" y="254608"/>
                  <a:pt x="476518" y="261870"/>
                  <a:pt x="489397" y="270456"/>
                </a:cubicBezTo>
                <a:cubicBezTo>
                  <a:pt x="497983" y="296214"/>
                  <a:pt x="505071" y="322521"/>
                  <a:pt x="515155" y="347730"/>
                </a:cubicBezTo>
                <a:cubicBezTo>
                  <a:pt x="523741" y="369195"/>
                  <a:pt x="533602" y="390192"/>
                  <a:pt x="540913" y="412124"/>
                </a:cubicBezTo>
                <a:cubicBezTo>
                  <a:pt x="552663" y="447374"/>
                  <a:pt x="579376" y="591565"/>
                  <a:pt x="579549" y="592428"/>
                </a:cubicBezTo>
                <a:cubicBezTo>
                  <a:pt x="583842" y="704045"/>
                  <a:pt x="580934" y="816172"/>
                  <a:pt x="592428" y="927279"/>
                </a:cubicBezTo>
                <a:cubicBezTo>
                  <a:pt x="594021" y="942675"/>
                  <a:pt x="608277" y="954024"/>
                  <a:pt x="618186" y="965915"/>
                </a:cubicBezTo>
                <a:cubicBezTo>
                  <a:pt x="667383" y="1024950"/>
                  <a:pt x="656033" y="996351"/>
                  <a:pt x="734096" y="1043189"/>
                </a:cubicBezTo>
                <a:cubicBezTo>
                  <a:pt x="752502" y="1054232"/>
                  <a:pt x="765882" y="1073370"/>
                  <a:pt x="785611" y="1081825"/>
                </a:cubicBezTo>
                <a:cubicBezTo>
                  <a:pt x="952773" y="1153466"/>
                  <a:pt x="1094573" y="1126675"/>
                  <a:pt x="1287887" y="1133341"/>
                </a:cubicBezTo>
                <a:cubicBezTo>
                  <a:pt x="1300766" y="1141927"/>
                  <a:pt x="1312679" y="1152177"/>
                  <a:pt x="1326524" y="1159099"/>
                </a:cubicBezTo>
                <a:cubicBezTo>
                  <a:pt x="1338666" y="1165170"/>
                  <a:pt x="1353865" y="1164447"/>
                  <a:pt x="1365161" y="1171977"/>
                </a:cubicBezTo>
                <a:cubicBezTo>
                  <a:pt x="1380316" y="1182080"/>
                  <a:pt x="1389420" y="1199432"/>
                  <a:pt x="1403797" y="1210614"/>
                </a:cubicBezTo>
                <a:cubicBezTo>
                  <a:pt x="1428233" y="1229620"/>
                  <a:pt x="1481071" y="1262130"/>
                  <a:pt x="1481071" y="1262130"/>
                </a:cubicBezTo>
                <a:cubicBezTo>
                  <a:pt x="1485198" y="1278638"/>
                  <a:pt x="1497589" y="1333804"/>
                  <a:pt x="1506828" y="1352282"/>
                </a:cubicBezTo>
                <a:cubicBezTo>
                  <a:pt x="1513750" y="1366126"/>
                  <a:pt x="1524000" y="1378039"/>
                  <a:pt x="1532586" y="1390918"/>
                </a:cubicBezTo>
                <a:cubicBezTo>
                  <a:pt x="1549717" y="1442310"/>
                  <a:pt x="1554777" y="1461057"/>
                  <a:pt x="1584102" y="1519707"/>
                </a:cubicBezTo>
                <a:cubicBezTo>
                  <a:pt x="1591024" y="1533551"/>
                  <a:pt x="1598210" y="1548151"/>
                  <a:pt x="1609859" y="1558344"/>
                </a:cubicBezTo>
                <a:cubicBezTo>
                  <a:pt x="1756915" y="1687018"/>
                  <a:pt x="1876624" y="1615601"/>
                  <a:pt x="2112135" y="1622738"/>
                </a:cubicBezTo>
                <a:cubicBezTo>
                  <a:pt x="2226544" y="1708544"/>
                  <a:pt x="2102642" y="1626030"/>
                  <a:pt x="2215166" y="1674254"/>
                </a:cubicBezTo>
                <a:cubicBezTo>
                  <a:pt x="2229393" y="1680351"/>
                  <a:pt x="2239310" y="1694576"/>
                  <a:pt x="2253803" y="1700011"/>
                </a:cubicBezTo>
                <a:cubicBezTo>
                  <a:pt x="2274299" y="1707697"/>
                  <a:pt x="2296961" y="1707581"/>
                  <a:pt x="2318197" y="1712890"/>
                </a:cubicBezTo>
                <a:cubicBezTo>
                  <a:pt x="2331367" y="1716183"/>
                  <a:pt x="2343341" y="1724270"/>
                  <a:pt x="2356834" y="1725769"/>
                </a:cubicBezTo>
                <a:cubicBezTo>
                  <a:pt x="2420977" y="1732896"/>
                  <a:pt x="2485623" y="1734355"/>
                  <a:pt x="2550017" y="1738648"/>
                </a:cubicBezTo>
                <a:cubicBezTo>
                  <a:pt x="2592799" y="1795689"/>
                  <a:pt x="2593373" y="1801514"/>
                  <a:pt x="2653048" y="1854558"/>
                </a:cubicBezTo>
                <a:cubicBezTo>
                  <a:pt x="2669091" y="1868818"/>
                  <a:pt x="2688267" y="1879225"/>
                  <a:pt x="2704564" y="1893194"/>
                </a:cubicBezTo>
                <a:cubicBezTo>
                  <a:pt x="2718393" y="1905047"/>
                  <a:pt x="2743200" y="1913618"/>
                  <a:pt x="2743200" y="1931831"/>
                </a:cubicBezTo>
                <a:cubicBezTo>
                  <a:pt x="2743200" y="1947309"/>
                  <a:pt x="2715509" y="1917018"/>
                  <a:pt x="2704564" y="1906073"/>
                </a:cubicBezTo>
                <a:cubicBezTo>
                  <a:pt x="2697776" y="1899285"/>
                  <a:pt x="2695978" y="1888901"/>
                  <a:pt x="2691685" y="1880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3" name="Freeform 72"/>
          <p:cNvSpPr/>
          <p:nvPr/>
        </p:nvSpPr>
        <p:spPr>
          <a:xfrm>
            <a:off x="7149622" y="4417491"/>
            <a:ext cx="141667" cy="1173326"/>
          </a:xfrm>
          <a:custGeom>
            <a:avLst/>
            <a:gdLst>
              <a:gd name="connsiteX0" fmla="*/ 0 w 141667"/>
              <a:gd name="connsiteY0" fmla="*/ 0 h 1173326"/>
              <a:gd name="connsiteX1" fmla="*/ 77273 w 141667"/>
              <a:gd name="connsiteY1" fmla="*/ 115910 h 1173326"/>
              <a:gd name="connsiteX2" fmla="*/ 115909 w 141667"/>
              <a:gd name="connsiteY2" fmla="*/ 206062 h 1173326"/>
              <a:gd name="connsiteX3" fmla="*/ 141667 w 141667"/>
              <a:gd name="connsiteY3" fmla="*/ 257577 h 1173326"/>
              <a:gd name="connsiteX4" fmla="*/ 128788 w 141667"/>
              <a:gd name="connsiteY4" fmla="*/ 450760 h 1173326"/>
              <a:gd name="connsiteX5" fmla="*/ 90152 w 141667"/>
              <a:gd name="connsiteY5" fmla="*/ 463639 h 1173326"/>
              <a:gd name="connsiteX6" fmla="*/ 64394 w 141667"/>
              <a:gd name="connsiteY6" fmla="*/ 502276 h 1173326"/>
              <a:gd name="connsiteX7" fmla="*/ 0 w 141667"/>
              <a:gd name="connsiteY7" fmla="*/ 579549 h 1173326"/>
              <a:gd name="connsiteX8" fmla="*/ 12878 w 141667"/>
              <a:gd name="connsiteY8" fmla="*/ 746975 h 1173326"/>
              <a:gd name="connsiteX9" fmla="*/ 51515 w 141667"/>
              <a:gd name="connsiteY9" fmla="*/ 824248 h 1173326"/>
              <a:gd name="connsiteX10" fmla="*/ 90152 w 141667"/>
              <a:gd name="connsiteY10" fmla="*/ 901521 h 1173326"/>
              <a:gd name="connsiteX11" fmla="*/ 77273 w 141667"/>
              <a:gd name="connsiteY11" fmla="*/ 1094704 h 1173326"/>
              <a:gd name="connsiteX12" fmla="*/ 38636 w 141667"/>
              <a:gd name="connsiteY12" fmla="*/ 1171977 h 1173326"/>
              <a:gd name="connsiteX13" fmla="*/ 25757 w 141667"/>
              <a:gd name="connsiteY13" fmla="*/ 1171977 h 117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667" h="1173326">
                <a:moveTo>
                  <a:pt x="0" y="0"/>
                </a:moveTo>
                <a:cubicBezTo>
                  <a:pt x="25758" y="38637"/>
                  <a:pt x="56506" y="74377"/>
                  <a:pt x="77273" y="115910"/>
                </a:cubicBezTo>
                <a:cubicBezTo>
                  <a:pt x="162701" y="286763"/>
                  <a:pt x="59060" y="73412"/>
                  <a:pt x="115909" y="206062"/>
                </a:cubicBezTo>
                <a:cubicBezTo>
                  <a:pt x="123472" y="223708"/>
                  <a:pt x="133081" y="240405"/>
                  <a:pt x="141667" y="257577"/>
                </a:cubicBezTo>
                <a:cubicBezTo>
                  <a:pt x="137374" y="321971"/>
                  <a:pt x="144440" y="388150"/>
                  <a:pt x="128788" y="450760"/>
                </a:cubicBezTo>
                <a:cubicBezTo>
                  <a:pt x="125496" y="463930"/>
                  <a:pt x="100752" y="455158"/>
                  <a:pt x="90152" y="463639"/>
                </a:cubicBezTo>
                <a:cubicBezTo>
                  <a:pt x="78065" y="473309"/>
                  <a:pt x="74303" y="490385"/>
                  <a:pt x="64394" y="502276"/>
                </a:cubicBezTo>
                <a:cubicBezTo>
                  <a:pt x="-18240" y="601437"/>
                  <a:pt x="63948" y="483625"/>
                  <a:pt x="0" y="579549"/>
                </a:cubicBezTo>
                <a:cubicBezTo>
                  <a:pt x="4293" y="635358"/>
                  <a:pt x="5936" y="691434"/>
                  <a:pt x="12878" y="746975"/>
                </a:cubicBezTo>
                <a:cubicBezTo>
                  <a:pt x="18273" y="790134"/>
                  <a:pt x="32342" y="785902"/>
                  <a:pt x="51515" y="824248"/>
                </a:cubicBezTo>
                <a:cubicBezTo>
                  <a:pt x="104837" y="930890"/>
                  <a:pt x="16332" y="790791"/>
                  <a:pt x="90152" y="901521"/>
                </a:cubicBezTo>
                <a:cubicBezTo>
                  <a:pt x="85859" y="965915"/>
                  <a:pt x="84400" y="1030561"/>
                  <a:pt x="77273" y="1094704"/>
                </a:cubicBezTo>
                <a:cubicBezTo>
                  <a:pt x="74654" y="1118273"/>
                  <a:pt x="54646" y="1155968"/>
                  <a:pt x="38636" y="1171977"/>
                </a:cubicBezTo>
                <a:cubicBezTo>
                  <a:pt x="35600" y="1175013"/>
                  <a:pt x="30050" y="1171977"/>
                  <a:pt x="25757" y="11719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4" name="Freeform 73"/>
          <p:cNvSpPr/>
          <p:nvPr/>
        </p:nvSpPr>
        <p:spPr>
          <a:xfrm>
            <a:off x="6441284" y="5782651"/>
            <a:ext cx="1326523" cy="321972"/>
          </a:xfrm>
          <a:custGeom>
            <a:avLst/>
            <a:gdLst>
              <a:gd name="connsiteX0" fmla="*/ 0 w 1326523"/>
              <a:gd name="connsiteY0" fmla="*/ 321972 h 321972"/>
              <a:gd name="connsiteX1" fmla="*/ 103031 w 1326523"/>
              <a:gd name="connsiteY1" fmla="*/ 231820 h 321972"/>
              <a:gd name="connsiteX2" fmla="*/ 206061 w 1326523"/>
              <a:gd name="connsiteY2" fmla="*/ 206062 h 321972"/>
              <a:gd name="connsiteX3" fmla="*/ 579549 w 1326523"/>
              <a:gd name="connsiteY3" fmla="*/ 231820 h 321972"/>
              <a:gd name="connsiteX4" fmla="*/ 669701 w 1326523"/>
              <a:gd name="connsiteY4" fmla="*/ 270457 h 321972"/>
              <a:gd name="connsiteX5" fmla="*/ 785611 w 1326523"/>
              <a:gd name="connsiteY5" fmla="*/ 296215 h 321972"/>
              <a:gd name="connsiteX6" fmla="*/ 888642 w 1326523"/>
              <a:gd name="connsiteY6" fmla="*/ 283336 h 321972"/>
              <a:gd name="connsiteX7" fmla="*/ 914400 w 1326523"/>
              <a:gd name="connsiteY7" fmla="*/ 244699 h 321972"/>
              <a:gd name="connsiteX8" fmla="*/ 953036 w 1326523"/>
              <a:gd name="connsiteY8" fmla="*/ 206062 h 321972"/>
              <a:gd name="connsiteX9" fmla="*/ 1043188 w 1326523"/>
              <a:gd name="connsiteY9" fmla="*/ 103031 h 321972"/>
              <a:gd name="connsiteX10" fmla="*/ 1056067 w 1326523"/>
              <a:gd name="connsiteY10" fmla="*/ 64395 h 321972"/>
              <a:gd name="connsiteX11" fmla="*/ 1300766 w 1326523"/>
              <a:gd name="connsiteY11" fmla="*/ 25758 h 321972"/>
              <a:gd name="connsiteX12" fmla="*/ 1326523 w 1326523"/>
              <a:gd name="connsiteY12" fmla="*/ 0 h 3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6523" h="321972">
                <a:moveTo>
                  <a:pt x="0" y="321972"/>
                </a:moveTo>
                <a:cubicBezTo>
                  <a:pt x="43698" y="267349"/>
                  <a:pt x="40765" y="252576"/>
                  <a:pt x="103031" y="231820"/>
                </a:cubicBezTo>
                <a:cubicBezTo>
                  <a:pt x="136615" y="220625"/>
                  <a:pt x="206061" y="206062"/>
                  <a:pt x="206061" y="206062"/>
                </a:cubicBezTo>
                <a:cubicBezTo>
                  <a:pt x="330557" y="214648"/>
                  <a:pt x="455270" y="220522"/>
                  <a:pt x="579549" y="231820"/>
                </a:cubicBezTo>
                <a:cubicBezTo>
                  <a:pt x="657761" y="238930"/>
                  <a:pt x="606122" y="243208"/>
                  <a:pt x="669701" y="270457"/>
                </a:cubicBezTo>
                <a:cubicBezTo>
                  <a:pt x="685617" y="277278"/>
                  <a:pt x="774149" y="293923"/>
                  <a:pt x="785611" y="296215"/>
                </a:cubicBezTo>
                <a:cubicBezTo>
                  <a:pt x="819955" y="291922"/>
                  <a:pt x="856507" y="296190"/>
                  <a:pt x="888642" y="283336"/>
                </a:cubicBezTo>
                <a:cubicBezTo>
                  <a:pt x="903014" y="277587"/>
                  <a:pt x="904491" y="256590"/>
                  <a:pt x="914400" y="244699"/>
                </a:cubicBezTo>
                <a:cubicBezTo>
                  <a:pt x="926060" y="230707"/>
                  <a:pt x="941854" y="220439"/>
                  <a:pt x="953036" y="206062"/>
                </a:cubicBezTo>
                <a:cubicBezTo>
                  <a:pt x="1033941" y="102041"/>
                  <a:pt x="968393" y="152896"/>
                  <a:pt x="1043188" y="103031"/>
                </a:cubicBezTo>
                <a:cubicBezTo>
                  <a:pt x="1047481" y="90152"/>
                  <a:pt x="1047586" y="74995"/>
                  <a:pt x="1056067" y="64395"/>
                </a:cubicBezTo>
                <a:cubicBezTo>
                  <a:pt x="1105120" y="3080"/>
                  <a:pt x="1287548" y="27961"/>
                  <a:pt x="1300766" y="25758"/>
                </a:cubicBezTo>
                <a:cubicBezTo>
                  <a:pt x="1312743" y="23762"/>
                  <a:pt x="1317937" y="8586"/>
                  <a:pt x="13265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5" name="Freeform 74"/>
          <p:cNvSpPr/>
          <p:nvPr/>
        </p:nvSpPr>
        <p:spPr>
          <a:xfrm>
            <a:off x="8054073" y="5112950"/>
            <a:ext cx="370574" cy="1004552"/>
          </a:xfrm>
          <a:custGeom>
            <a:avLst/>
            <a:gdLst>
              <a:gd name="connsiteX0" fmla="*/ 100101 w 370574"/>
              <a:gd name="connsiteY0" fmla="*/ 0 h 1004552"/>
              <a:gd name="connsiteX1" fmla="*/ 35706 w 370574"/>
              <a:gd name="connsiteY1" fmla="*/ 51516 h 1004552"/>
              <a:gd name="connsiteX2" fmla="*/ 35706 w 370574"/>
              <a:gd name="connsiteY2" fmla="*/ 309093 h 1004552"/>
              <a:gd name="connsiteX3" fmla="*/ 74343 w 370574"/>
              <a:gd name="connsiteY3" fmla="*/ 321972 h 1004552"/>
              <a:gd name="connsiteX4" fmla="*/ 151616 w 370574"/>
              <a:gd name="connsiteY4" fmla="*/ 360608 h 1004552"/>
              <a:gd name="connsiteX5" fmla="*/ 190253 w 370574"/>
              <a:gd name="connsiteY5" fmla="*/ 399245 h 1004552"/>
              <a:gd name="connsiteX6" fmla="*/ 280405 w 370574"/>
              <a:gd name="connsiteY6" fmla="*/ 463639 h 1004552"/>
              <a:gd name="connsiteX7" fmla="*/ 331920 w 370574"/>
              <a:gd name="connsiteY7" fmla="*/ 540913 h 1004552"/>
              <a:gd name="connsiteX8" fmla="*/ 331920 w 370574"/>
              <a:gd name="connsiteY8" fmla="*/ 901521 h 1004552"/>
              <a:gd name="connsiteX9" fmla="*/ 357678 w 370574"/>
              <a:gd name="connsiteY9" fmla="*/ 940158 h 1004552"/>
              <a:gd name="connsiteX10" fmla="*/ 370557 w 370574"/>
              <a:gd name="connsiteY10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574" h="1004552">
                <a:moveTo>
                  <a:pt x="100101" y="0"/>
                </a:moveTo>
                <a:cubicBezTo>
                  <a:pt x="78636" y="17172"/>
                  <a:pt x="55143" y="32079"/>
                  <a:pt x="35706" y="51516"/>
                </a:cubicBezTo>
                <a:cubicBezTo>
                  <a:pt x="-31857" y="119079"/>
                  <a:pt x="13103" y="227723"/>
                  <a:pt x="35706" y="309093"/>
                </a:cubicBezTo>
                <a:cubicBezTo>
                  <a:pt x="39339" y="322173"/>
                  <a:pt x="62201" y="315901"/>
                  <a:pt x="74343" y="321972"/>
                </a:cubicBezTo>
                <a:cubicBezTo>
                  <a:pt x="174202" y="371902"/>
                  <a:pt x="54508" y="328240"/>
                  <a:pt x="151616" y="360608"/>
                </a:cubicBezTo>
                <a:cubicBezTo>
                  <a:pt x="164495" y="373487"/>
                  <a:pt x="175432" y="388658"/>
                  <a:pt x="190253" y="399245"/>
                </a:cubicBezTo>
                <a:cubicBezTo>
                  <a:pt x="255964" y="446182"/>
                  <a:pt x="230179" y="399063"/>
                  <a:pt x="280405" y="463639"/>
                </a:cubicBezTo>
                <a:cubicBezTo>
                  <a:pt x="299411" y="488075"/>
                  <a:pt x="331920" y="540913"/>
                  <a:pt x="331920" y="540913"/>
                </a:cubicBezTo>
                <a:cubicBezTo>
                  <a:pt x="327001" y="634375"/>
                  <a:pt x="305262" y="794888"/>
                  <a:pt x="331920" y="901521"/>
                </a:cubicBezTo>
                <a:cubicBezTo>
                  <a:pt x="335674" y="916537"/>
                  <a:pt x="349092" y="927279"/>
                  <a:pt x="357678" y="940158"/>
                </a:cubicBezTo>
                <a:cubicBezTo>
                  <a:pt x="371598" y="995838"/>
                  <a:pt x="370557" y="973973"/>
                  <a:pt x="370557" y="10045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0" name="TextBox 79"/>
          <p:cNvSpPr txBox="1"/>
          <p:nvPr/>
        </p:nvSpPr>
        <p:spPr>
          <a:xfrm>
            <a:off x="6517964" y="402240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B42G</a:t>
            </a:r>
            <a:endParaRPr lang="en-ZA" dirty="0"/>
          </a:p>
        </p:txBody>
      </p:sp>
      <p:sp>
        <p:nvSpPr>
          <p:cNvPr id="81" name="Freeform 80"/>
          <p:cNvSpPr/>
          <p:nvPr/>
        </p:nvSpPr>
        <p:spPr>
          <a:xfrm>
            <a:off x="7507954" y="5540345"/>
            <a:ext cx="291133" cy="228682"/>
          </a:xfrm>
          <a:custGeom>
            <a:avLst/>
            <a:gdLst>
              <a:gd name="connsiteX0" fmla="*/ 7509 w 291133"/>
              <a:gd name="connsiteY0" fmla="*/ 152400 h 228682"/>
              <a:gd name="connsiteX1" fmla="*/ 7509 w 291133"/>
              <a:gd name="connsiteY1" fmla="*/ 47625 h 228682"/>
              <a:gd name="connsiteX2" fmla="*/ 26559 w 291133"/>
              <a:gd name="connsiteY2" fmla="*/ 19050 h 228682"/>
              <a:gd name="connsiteX3" fmla="*/ 83709 w 291133"/>
              <a:gd name="connsiteY3" fmla="*/ 0 h 228682"/>
              <a:gd name="connsiteX4" fmla="*/ 198009 w 291133"/>
              <a:gd name="connsiteY4" fmla="*/ 9525 h 228682"/>
              <a:gd name="connsiteX5" fmla="*/ 226584 w 291133"/>
              <a:gd name="connsiteY5" fmla="*/ 19050 h 228682"/>
              <a:gd name="connsiteX6" fmla="*/ 264684 w 291133"/>
              <a:gd name="connsiteY6" fmla="*/ 28575 h 228682"/>
              <a:gd name="connsiteX7" fmla="*/ 274209 w 291133"/>
              <a:gd name="connsiteY7" fmla="*/ 114300 h 228682"/>
              <a:gd name="connsiteX8" fmla="*/ 207534 w 291133"/>
              <a:gd name="connsiteY8" fmla="*/ 123825 h 228682"/>
              <a:gd name="connsiteX9" fmla="*/ 198009 w 291133"/>
              <a:gd name="connsiteY9" fmla="*/ 152400 h 228682"/>
              <a:gd name="connsiteX10" fmla="*/ 169434 w 291133"/>
              <a:gd name="connsiteY10" fmla="*/ 180975 h 228682"/>
              <a:gd name="connsiteX11" fmla="*/ 102759 w 291133"/>
              <a:gd name="connsiteY11" fmla="*/ 200025 h 228682"/>
              <a:gd name="connsiteX12" fmla="*/ 7509 w 291133"/>
              <a:gd name="connsiteY12" fmla="*/ 209550 h 228682"/>
              <a:gd name="connsiteX13" fmla="*/ 7509 w 291133"/>
              <a:gd name="connsiteY13" fmla="*/ 152400 h 2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1133" h="228682">
                <a:moveTo>
                  <a:pt x="7509" y="152400"/>
                </a:moveTo>
                <a:cubicBezTo>
                  <a:pt x="7509" y="125413"/>
                  <a:pt x="-9388" y="92683"/>
                  <a:pt x="7509" y="47625"/>
                </a:cubicBezTo>
                <a:cubicBezTo>
                  <a:pt x="11529" y="36906"/>
                  <a:pt x="16851" y="25117"/>
                  <a:pt x="26559" y="19050"/>
                </a:cubicBezTo>
                <a:cubicBezTo>
                  <a:pt x="43587" y="8407"/>
                  <a:pt x="83709" y="0"/>
                  <a:pt x="83709" y="0"/>
                </a:cubicBezTo>
                <a:cubicBezTo>
                  <a:pt x="121809" y="3175"/>
                  <a:pt x="160112" y="4472"/>
                  <a:pt x="198009" y="9525"/>
                </a:cubicBezTo>
                <a:cubicBezTo>
                  <a:pt x="207961" y="10852"/>
                  <a:pt x="216930" y="16292"/>
                  <a:pt x="226584" y="19050"/>
                </a:cubicBezTo>
                <a:cubicBezTo>
                  <a:pt x="239171" y="22646"/>
                  <a:pt x="251984" y="25400"/>
                  <a:pt x="264684" y="28575"/>
                </a:cubicBezTo>
                <a:cubicBezTo>
                  <a:pt x="279856" y="51333"/>
                  <a:pt x="310231" y="82781"/>
                  <a:pt x="274209" y="114300"/>
                </a:cubicBezTo>
                <a:cubicBezTo>
                  <a:pt x="257313" y="129084"/>
                  <a:pt x="229759" y="120650"/>
                  <a:pt x="207534" y="123825"/>
                </a:cubicBezTo>
                <a:cubicBezTo>
                  <a:pt x="204359" y="133350"/>
                  <a:pt x="203578" y="144046"/>
                  <a:pt x="198009" y="152400"/>
                </a:cubicBezTo>
                <a:cubicBezTo>
                  <a:pt x="190537" y="163608"/>
                  <a:pt x="180642" y="173503"/>
                  <a:pt x="169434" y="180975"/>
                </a:cubicBezTo>
                <a:cubicBezTo>
                  <a:pt x="161235" y="186441"/>
                  <a:pt x="107840" y="198755"/>
                  <a:pt x="102759" y="200025"/>
                </a:cubicBezTo>
                <a:cubicBezTo>
                  <a:pt x="77717" y="216720"/>
                  <a:pt x="41954" y="249736"/>
                  <a:pt x="7509" y="209550"/>
                </a:cubicBezTo>
                <a:cubicBezTo>
                  <a:pt x="-5060" y="194887"/>
                  <a:pt x="7509" y="179387"/>
                  <a:pt x="7509" y="1524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6" name="Explosion 1 85"/>
          <p:cNvSpPr/>
          <p:nvPr/>
        </p:nvSpPr>
        <p:spPr>
          <a:xfrm>
            <a:off x="7138068" y="5710581"/>
            <a:ext cx="323721" cy="144139"/>
          </a:xfrm>
          <a:prstGeom prst="irregularSeal1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7" name="Explosion 1 86"/>
          <p:cNvSpPr/>
          <p:nvPr/>
        </p:nvSpPr>
        <p:spPr>
          <a:xfrm>
            <a:off x="8433541" y="5566442"/>
            <a:ext cx="323721" cy="144139"/>
          </a:xfrm>
          <a:prstGeom prst="irregularSeal1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1" name="Snip Same Side Corner Rectangle 100"/>
          <p:cNvSpPr/>
          <p:nvPr/>
        </p:nvSpPr>
        <p:spPr>
          <a:xfrm>
            <a:off x="8880107" y="6550791"/>
            <a:ext cx="152400" cy="10395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2" name="Snip Same Side Corner Rectangle 101"/>
          <p:cNvSpPr/>
          <p:nvPr/>
        </p:nvSpPr>
        <p:spPr>
          <a:xfrm>
            <a:off x="8716734" y="6452978"/>
            <a:ext cx="152400" cy="10395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3" name="Snip Same Side Corner Rectangle 102"/>
          <p:cNvSpPr/>
          <p:nvPr/>
        </p:nvSpPr>
        <p:spPr>
          <a:xfrm>
            <a:off x="8917692" y="6430909"/>
            <a:ext cx="152400" cy="10395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4" name="Snip Same Side Corner Rectangle 103"/>
          <p:cNvSpPr/>
          <p:nvPr/>
        </p:nvSpPr>
        <p:spPr>
          <a:xfrm>
            <a:off x="8660337" y="6614883"/>
            <a:ext cx="152400" cy="10395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11" name="Group 110"/>
          <p:cNvGrpSpPr/>
          <p:nvPr/>
        </p:nvGrpSpPr>
        <p:grpSpPr>
          <a:xfrm>
            <a:off x="8120507" y="3534355"/>
            <a:ext cx="3920274" cy="3231474"/>
            <a:chOff x="8120507" y="3534355"/>
            <a:chExt cx="3920274" cy="3231474"/>
          </a:xfrm>
        </p:grpSpPr>
        <p:sp>
          <p:nvSpPr>
            <p:cNvPr id="76" name="Oval 75"/>
            <p:cNvSpPr/>
            <p:nvPr/>
          </p:nvSpPr>
          <p:spPr>
            <a:xfrm>
              <a:off x="10025493" y="4255440"/>
              <a:ext cx="566670" cy="515155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862181" y="3897827"/>
              <a:ext cx="276225" cy="438150"/>
            </a:xfrm>
            <a:custGeom>
              <a:avLst/>
              <a:gdLst>
                <a:gd name="connsiteX0" fmla="*/ 0 w 276225"/>
                <a:gd name="connsiteY0" fmla="*/ 0 h 438150"/>
                <a:gd name="connsiteX1" fmla="*/ 107950 w 276225"/>
                <a:gd name="connsiteY1" fmla="*/ 180975 h 438150"/>
                <a:gd name="connsiteX2" fmla="*/ 276225 w 276225"/>
                <a:gd name="connsiteY2" fmla="*/ 149225 h 438150"/>
                <a:gd name="connsiteX3" fmla="*/ 22225 w 276225"/>
                <a:gd name="connsiteY3" fmla="*/ 320675 h 438150"/>
                <a:gd name="connsiteX4" fmla="*/ 171450 w 276225"/>
                <a:gd name="connsiteY4" fmla="*/ 295275 h 438150"/>
                <a:gd name="connsiteX5" fmla="*/ 250825 w 276225"/>
                <a:gd name="connsiteY5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438150">
                  <a:moveTo>
                    <a:pt x="0" y="0"/>
                  </a:moveTo>
                  <a:lnTo>
                    <a:pt x="107950" y="180975"/>
                  </a:lnTo>
                  <a:lnTo>
                    <a:pt x="276225" y="149225"/>
                  </a:lnTo>
                  <a:lnTo>
                    <a:pt x="22225" y="320675"/>
                  </a:lnTo>
                  <a:lnTo>
                    <a:pt x="171450" y="295275"/>
                  </a:lnTo>
                  <a:lnTo>
                    <a:pt x="250825" y="43815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9188566" y="4513017"/>
              <a:ext cx="837127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9338398" y="3534355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40% B42G</a:t>
              </a:r>
              <a:endParaRPr lang="en-ZA" dirty="0"/>
            </a:p>
          </p:txBody>
        </p:sp>
        <p:sp>
          <p:nvSpPr>
            <p:cNvPr id="82" name="Isosceles Triangle 81"/>
            <p:cNvSpPr/>
            <p:nvPr/>
          </p:nvSpPr>
          <p:spPr>
            <a:xfrm rot="16200000">
              <a:off x="8690291" y="4273766"/>
              <a:ext cx="517525" cy="457200"/>
            </a:xfrm>
            <a:prstGeom prst="triangl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10617518" y="4517685"/>
              <a:ext cx="837127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/>
            <p:cNvSpPr/>
            <p:nvPr/>
          </p:nvSpPr>
          <p:spPr>
            <a:xfrm>
              <a:off x="8702346" y="3925924"/>
              <a:ext cx="276225" cy="438150"/>
            </a:xfrm>
            <a:custGeom>
              <a:avLst/>
              <a:gdLst>
                <a:gd name="connsiteX0" fmla="*/ 0 w 276225"/>
                <a:gd name="connsiteY0" fmla="*/ 0 h 438150"/>
                <a:gd name="connsiteX1" fmla="*/ 107950 w 276225"/>
                <a:gd name="connsiteY1" fmla="*/ 180975 h 438150"/>
                <a:gd name="connsiteX2" fmla="*/ 276225 w 276225"/>
                <a:gd name="connsiteY2" fmla="*/ 149225 h 438150"/>
                <a:gd name="connsiteX3" fmla="*/ 22225 w 276225"/>
                <a:gd name="connsiteY3" fmla="*/ 320675 h 438150"/>
                <a:gd name="connsiteX4" fmla="*/ 171450 w 276225"/>
                <a:gd name="connsiteY4" fmla="*/ 295275 h 438150"/>
                <a:gd name="connsiteX5" fmla="*/ 250825 w 276225"/>
                <a:gd name="connsiteY5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438150">
                  <a:moveTo>
                    <a:pt x="0" y="0"/>
                  </a:moveTo>
                  <a:lnTo>
                    <a:pt x="107950" y="180975"/>
                  </a:lnTo>
                  <a:lnTo>
                    <a:pt x="276225" y="149225"/>
                  </a:lnTo>
                  <a:lnTo>
                    <a:pt x="22225" y="320675"/>
                  </a:lnTo>
                  <a:lnTo>
                    <a:pt x="171450" y="295275"/>
                  </a:lnTo>
                  <a:lnTo>
                    <a:pt x="250825" y="43815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120507" y="3562452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/>
                <a:t>5</a:t>
              </a:r>
              <a:r>
                <a:rPr lang="en-ZA" dirty="0" smtClean="0"/>
                <a:t>0% B42G</a:t>
              </a:r>
              <a:endParaRPr lang="en-ZA" dirty="0"/>
            </a:p>
          </p:txBody>
        </p:sp>
        <p:sp>
          <p:nvSpPr>
            <p:cNvPr id="88" name="Flowchart: Delay 87"/>
            <p:cNvSpPr/>
            <p:nvPr/>
          </p:nvSpPr>
          <p:spPr>
            <a:xfrm>
              <a:off x="9295621" y="5223836"/>
              <a:ext cx="558800" cy="266700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9176741" y="4765757"/>
              <a:ext cx="164225" cy="4534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76" idx="3"/>
            </p:cNvCxnSpPr>
            <p:nvPr/>
          </p:nvCxnSpPr>
          <p:spPr>
            <a:xfrm flipV="1">
              <a:off x="9771806" y="4695152"/>
              <a:ext cx="336674" cy="5981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10065070" y="5710581"/>
              <a:ext cx="566670" cy="515155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2" name="Freeform 91"/>
            <p:cNvSpPr/>
            <p:nvPr/>
          </p:nvSpPr>
          <p:spPr>
            <a:xfrm rot="15597982">
              <a:off x="9766563" y="6014176"/>
              <a:ext cx="276225" cy="438150"/>
            </a:xfrm>
            <a:custGeom>
              <a:avLst/>
              <a:gdLst>
                <a:gd name="connsiteX0" fmla="*/ 0 w 276225"/>
                <a:gd name="connsiteY0" fmla="*/ 0 h 438150"/>
                <a:gd name="connsiteX1" fmla="*/ 107950 w 276225"/>
                <a:gd name="connsiteY1" fmla="*/ 180975 h 438150"/>
                <a:gd name="connsiteX2" fmla="*/ 276225 w 276225"/>
                <a:gd name="connsiteY2" fmla="*/ 149225 h 438150"/>
                <a:gd name="connsiteX3" fmla="*/ 22225 w 276225"/>
                <a:gd name="connsiteY3" fmla="*/ 320675 h 438150"/>
                <a:gd name="connsiteX4" fmla="*/ 171450 w 276225"/>
                <a:gd name="connsiteY4" fmla="*/ 295275 h 438150"/>
                <a:gd name="connsiteX5" fmla="*/ 250825 w 276225"/>
                <a:gd name="connsiteY5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438150">
                  <a:moveTo>
                    <a:pt x="0" y="0"/>
                  </a:moveTo>
                  <a:lnTo>
                    <a:pt x="107950" y="180975"/>
                  </a:lnTo>
                  <a:lnTo>
                    <a:pt x="276225" y="149225"/>
                  </a:lnTo>
                  <a:lnTo>
                    <a:pt x="22225" y="320675"/>
                  </a:lnTo>
                  <a:lnTo>
                    <a:pt x="171450" y="295275"/>
                  </a:lnTo>
                  <a:lnTo>
                    <a:pt x="250825" y="43815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137280" y="6396497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/>
                <a:t>1</a:t>
              </a:r>
              <a:r>
                <a:rPr lang="en-ZA" dirty="0" smtClean="0"/>
                <a:t>0% B42G</a:t>
              </a:r>
              <a:endParaRPr lang="en-ZA" dirty="0"/>
            </a:p>
          </p:txBody>
        </p:sp>
        <p:cxnSp>
          <p:nvCxnSpPr>
            <p:cNvPr id="94" name="Straight Arrow Connector 93"/>
            <p:cNvCxnSpPr>
              <a:endCxn id="76" idx="4"/>
            </p:cNvCxnSpPr>
            <p:nvPr/>
          </p:nvCxnSpPr>
          <p:spPr>
            <a:xfrm flipV="1">
              <a:off x="10278939" y="4770595"/>
              <a:ext cx="29889" cy="939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lowchart: Delay 94"/>
            <p:cNvSpPr/>
            <p:nvPr/>
          </p:nvSpPr>
          <p:spPr>
            <a:xfrm>
              <a:off x="10848535" y="5112950"/>
              <a:ext cx="558800" cy="266700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10624834" y="5379650"/>
              <a:ext cx="384663" cy="5633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76" idx="5"/>
            </p:cNvCxnSpPr>
            <p:nvPr/>
          </p:nvCxnSpPr>
          <p:spPr>
            <a:xfrm flipH="1" flipV="1">
              <a:off x="10509176" y="4695152"/>
              <a:ext cx="444827" cy="4177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11429090" y="4335977"/>
              <a:ext cx="566670" cy="515155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11684210" y="3870081"/>
              <a:ext cx="0" cy="464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5" idx="5"/>
            </p:cNvCxnSpPr>
            <p:nvPr/>
          </p:nvCxnSpPr>
          <p:spPr>
            <a:xfrm>
              <a:off x="11912773" y="4775689"/>
              <a:ext cx="128008" cy="6039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55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 animBg="1"/>
      <p:bldP spid="30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  <p:bldP spid="43" grpId="0"/>
      <p:bldP spid="44" grpId="0" animBg="1"/>
      <p:bldP spid="45" grpId="0" animBg="1"/>
      <p:bldP spid="47" grpId="0" animBg="1"/>
      <p:bldP spid="48" grpId="0"/>
      <p:bldP spid="49" grpId="0" animBg="1"/>
      <p:bldP spid="50" grpId="0" animBg="1"/>
      <p:bldP spid="51" grpId="0" animBg="1"/>
      <p:bldP spid="60" grpId="0" animBg="1"/>
      <p:bldP spid="61" grpId="0" animBg="1"/>
      <p:bldP spid="62" grpId="0"/>
      <p:bldP spid="65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/>
      <p:bldP spid="81" grpId="0" animBg="1"/>
      <p:bldP spid="86" grpId="0" animBg="1"/>
      <p:bldP spid="87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1244</Words>
  <Application>Microsoft Office PowerPoint</Application>
  <PresentationFormat>Widescreen</PresentationFormat>
  <Paragraphs>254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WRYM TRAINING: USUTHU SYSTEM</vt:lpstr>
      <vt:lpstr>1. INSTALLING WRYM MF</vt:lpstr>
      <vt:lpstr>2. USER ADMINISTRATION</vt:lpstr>
      <vt:lpstr>3. Log on</vt:lpstr>
      <vt:lpstr>4. Importing Usuthu Study</vt:lpstr>
      <vt:lpstr>5. Opening Study</vt:lpstr>
      <vt:lpstr>CATCHMENT ORIENTATION USING NETWORK DIAGRAM</vt:lpstr>
      <vt:lpstr>CATCHMENT &amp; SCHEMATIC ORIENTATION</vt:lpstr>
      <vt:lpstr>PowerPoint Presentation</vt:lpstr>
      <vt:lpstr>MODEL INPUT DATA</vt:lpstr>
      <vt:lpstr>MODEL INPUT DATA</vt:lpstr>
      <vt:lpstr>Diversion Efficiency Explanation</vt:lpstr>
      <vt:lpstr>QUESTIONS ON MODULE</vt:lpstr>
      <vt:lpstr>RUNNING THE MODEL AND NODE BALANCES</vt:lpstr>
      <vt:lpstr>Balances</vt:lpstr>
      <vt:lpstr>YIELD DETERMINATION</vt:lpstr>
      <vt:lpstr>PowerPoint Presentation</vt:lpstr>
      <vt:lpstr>Penalty structures</vt:lpstr>
      <vt:lpstr>LICENSE QUERY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USUTHU WRYM TRAINING</dc:title>
  <dc:creator>Caryn Seago</dc:creator>
  <cp:lastModifiedBy>Caryn Seago</cp:lastModifiedBy>
  <cp:revision>73</cp:revision>
  <cp:lastPrinted>2018-10-30T14:06:05Z</cp:lastPrinted>
  <dcterms:created xsi:type="dcterms:W3CDTF">2016-09-01T10:52:39Z</dcterms:created>
  <dcterms:modified xsi:type="dcterms:W3CDTF">2018-11-07T11:46:35Z</dcterms:modified>
</cp:coreProperties>
</file>