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464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034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585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38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6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136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504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80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237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843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879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B02F-B5D3-4004-A352-A2027DE8C4C4}" type="datetimeFigureOut">
              <a:rPr lang="en-ZA" smtClean="0"/>
              <a:t>2018-08-20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7363-5D39-49BB-B183-4E3E9B77F97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703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152" y="1825874"/>
            <a:ext cx="9106148" cy="316855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66FFFF"/>
            </a:solidFill>
          </a:ln>
        </p:spPr>
        <p:txBody>
          <a:bodyPr>
            <a:normAutofit lnSpcReduction="10000"/>
          </a:bodyPr>
          <a:lstStyle/>
          <a:p>
            <a:r>
              <a:rPr lang="en-US" sz="5900" b="1" i="1" dirty="0"/>
              <a:t>FETWATER</a:t>
            </a:r>
            <a:endParaRPr lang="en-US" sz="4000" i="1" dirty="0"/>
          </a:p>
          <a:p>
            <a:r>
              <a:rPr lang="en-US" sz="3400" b="1" i="1" dirty="0"/>
              <a:t>Caryn Seago</a:t>
            </a:r>
          </a:p>
          <a:p>
            <a:r>
              <a:rPr lang="en-US" sz="3400" b="1" i="1" dirty="0"/>
              <a:t>WRP Consulting Engineers</a:t>
            </a:r>
          </a:p>
          <a:p>
            <a:endParaRPr lang="en-US" sz="3400" i="1" dirty="0"/>
          </a:p>
          <a:p>
            <a:r>
              <a:rPr lang="en-US" sz="3600" b="1" i="1" dirty="0"/>
              <a:t>FETWATER III  </a:t>
            </a:r>
            <a:r>
              <a:rPr lang="en-US" sz="3600" b="1" i="1" dirty="0" smtClean="0"/>
              <a:t>Pilot Training Introduction</a:t>
            </a:r>
            <a:endParaRPr lang="en-US" sz="3400" i="1" dirty="0"/>
          </a:p>
        </p:txBody>
      </p:sp>
      <p:pic>
        <p:nvPicPr>
          <p:cNvPr id="1027" name="Picture 3" descr="\\BV-M-RNT-CWS-JM\CWSR Photos\CPD Course_Integrated Water Quality Monitoring and Assessments\Field Trip_03 Dec_Photos\20141203_142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56" y="1"/>
            <a:ext cx="3043120" cy="18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BV-M-RNT-CWS-JM\CWSR Photos\CPD Course_Integrated Water Quality Monitoring and Assessments\Field Trip_03 Dec_Photos\Lab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94428"/>
            <a:ext cx="3105954" cy="18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BV-M-RNT-CWS-JM\CWSR Photos\CPD Course_Integrated Water Quality Monitoring and Assessments\Field Trip_03 Dec_Photos\Site 4 Discharge measure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34" y="-1"/>
            <a:ext cx="3043122" cy="18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BV-M-RNT-CWS-JM\CWSR Photos\CPD Course_Integrated Water Quality Monitoring and Assessments\Field Trip_03 Dec_Photos\Site 3 pollution enter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3027034" cy="182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BV-M-RNT-CWS-JM\CWSR Photos\CPD Course_Integrated Water Quality Monitoring and Assessments\Field Trip_03 Dec_Photos\20141202_1409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33" y="4962128"/>
            <a:ext cx="3159787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34" y="4991719"/>
            <a:ext cx="3035198" cy="186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02" t="18500" r="43912" b="9642"/>
          <a:stretch/>
        </p:blipFill>
        <p:spPr>
          <a:xfrm rot="764373">
            <a:off x="7291613" y="307909"/>
            <a:ext cx="2964155" cy="4007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649" t="17516" r="44465" b="6688"/>
          <a:stretch/>
        </p:blipFill>
        <p:spPr>
          <a:xfrm rot="20823910">
            <a:off x="1929397" y="258934"/>
            <a:ext cx="2759608" cy="3934996"/>
          </a:xfrm>
          <a:prstGeom prst="rect">
            <a:avLst/>
          </a:prstGeom>
        </p:spPr>
      </p:pic>
      <p:pic>
        <p:nvPicPr>
          <p:cNvPr id="7170" name="Picture 2" descr="http://www.123certificatetemplates.com/wp-content/uploads/2014/02/Occupational-Certificate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16" y="3724116"/>
            <a:ext cx="4056385" cy="313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3951" y="4846512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Sakhile Mamba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309468" y="5439562"/>
            <a:ext cx="3228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/>
              <a:t>Water Resources Practitioner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3785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7528" y="260648"/>
            <a:ext cx="8568952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/>
              <a:t>FUTURE TYPICAL JOB ADD FOR CMA</a:t>
            </a:r>
          </a:p>
          <a:p>
            <a:pPr algn="ctr"/>
            <a:r>
              <a:rPr lang="en-ZA" sz="3200" dirty="0"/>
              <a:t>Water Resources Practitioner / Specialist / Manager</a:t>
            </a:r>
          </a:p>
          <a:p>
            <a:pPr algn="ctr"/>
            <a:r>
              <a:rPr lang="en-ZA" sz="3200" dirty="0"/>
              <a:t>Academic: Either BSc Engineering or 4 year science degree</a:t>
            </a:r>
          </a:p>
          <a:p>
            <a:pPr algn="ctr"/>
            <a:r>
              <a:rPr lang="en-ZA" sz="3200" dirty="0"/>
              <a:t>Professional Registration: Require Registration with ECSA OR SACNASP (as Water Resources Scientist)</a:t>
            </a:r>
          </a:p>
          <a:p>
            <a:pPr algn="ctr"/>
            <a:r>
              <a:rPr lang="en-ZA" sz="3200" dirty="0"/>
              <a:t>Qualification: Need to be certified as a Water Resources Practitioner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5829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Progress &amp; Methodology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Community of Expert Practitioners: CEP</a:t>
            </a:r>
          </a:p>
          <a:p>
            <a:r>
              <a:rPr lang="en-ZA" dirty="0" smtClean="0"/>
              <a:t>Qualification Council for Trade and Occupations: QCTO</a:t>
            </a:r>
          </a:p>
          <a:p>
            <a:r>
              <a:rPr lang="en-ZA" dirty="0" smtClean="0"/>
              <a:t>Developed Curriculum</a:t>
            </a:r>
          </a:p>
          <a:p>
            <a:pPr lvl="1"/>
            <a:r>
              <a:rPr lang="en-ZA" dirty="0" smtClean="0"/>
              <a:t>Knowledge Specification</a:t>
            </a:r>
          </a:p>
          <a:p>
            <a:pPr lvl="1"/>
            <a:r>
              <a:rPr lang="en-ZA" dirty="0" smtClean="0"/>
              <a:t>Practical Specification</a:t>
            </a:r>
          </a:p>
          <a:p>
            <a:pPr lvl="1"/>
            <a:r>
              <a:rPr lang="en-ZA" dirty="0" smtClean="0"/>
              <a:t>Work Place Experience</a:t>
            </a:r>
          </a:p>
          <a:p>
            <a:r>
              <a:rPr lang="en-ZA" dirty="0" smtClean="0"/>
              <a:t>Learning material development</a:t>
            </a:r>
          </a:p>
          <a:p>
            <a:r>
              <a:rPr lang="en-ZA" dirty="0" smtClean="0"/>
              <a:t>Piloting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505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History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400" dirty="0" smtClean="0"/>
              <a:t>Early 2000s</a:t>
            </a:r>
          </a:p>
          <a:p>
            <a:r>
              <a:rPr lang="en-ZA" sz="3400" dirty="0" smtClean="0"/>
              <a:t>Phase 1 and 2</a:t>
            </a:r>
          </a:p>
          <a:p>
            <a:r>
              <a:rPr lang="en-ZA" sz="3400" dirty="0" smtClean="0"/>
              <a:t>NWRS: KPI: Number of Qualifications Developed in the Water Sector</a:t>
            </a:r>
          </a:p>
          <a:p>
            <a:endParaRPr lang="en-ZA" sz="3400" dirty="0"/>
          </a:p>
        </p:txBody>
      </p:sp>
    </p:spTree>
    <p:extLst>
      <p:ext uri="{BB962C8B-B14F-4D97-AF65-F5344CB8AC3E}">
        <p14:creationId xmlns:p14="http://schemas.microsoft.com/office/powerpoint/2010/main" val="36639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WS Slide Cover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r="63533" b="80526"/>
          <a:stretch/>
        </p:blipFill>
        <p:spPr bwMode="auto">
          <a:xfrm>
            <a:off x="1524001" y="5497760"/>
            <a:ext cx="280831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752"/>
            <a:ext cx="7772400" cy="1143000"/>
          </a:xfrm>
        </p:spPr>
        <p:txBody>
          <a:bodyPr/>
          <a:lstStyle/>
          <a:p>
            <a:r>
              <a:rPr lang="en-ZA" dirty="0" smtClean="0"/>
              <a:t>Focus Areas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631504" y="788506"/>
            <a:ext cx="9036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Water </a:t>
            </a:r>
            <a:r>
              <a:rPr lang="en-ZA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resource planning and Implementation</a:t>
            </a:r>
            <a:r>
              <a:rPr lang="en-ZA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endParaRPr lang="en-ZA" sz="4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Regulatory requirements</a:t>
            </a:r>
            <a:r>
              <a:rPr lang="en-ZA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endParaRPr lang="en-ZA" sz="4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Water Monitoring and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Institutional Management and water governance</a:t>
            </a:r>
            <a:r>
              <a:rPr lang="en-ZA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endParaRPr lang="en-ZA" sz="4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Water Infrastructure</a:t>
            </a:r>
            <a:r>
              <a:rPr lang="en-ZA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endParaRPr lang="en-ZA" sz="4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Water Use and Sanitation</a:t>
            </a:r>
            <a:r>
              <a:rPr lang="en-ZA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5718064"/>
            <a:ext cx="1822249" cy="11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524000" y="0"/>
            <a:ext cx="9144000" cy="90872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  <a:t/>
            </a:r>
            <a:b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  <a:t>Focus Areas </a:t>
            </a:r>
            <a:b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</a:br>
            <a:endParaRPr lang="en-US" sz="5400" i="1" dirty="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752"/>
            <a:ext cx="7772400" cy="1143000"/>
          </a:xfrm>
        </p:spPr>
        <p:txBody>
          <a:bodyPr/>
          <a:lstStyle/>
          <a:p>
            <a:r>
              <a:rPr lang="en-ZA" dirty="0" smtClean="0"/>
              <a:t>Focus Areas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524000" y="90872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000" dirty="0">
                <a:cs typeface="Times New Roman" panose="02020603050405020304" pitchFamily="18" charset="0"/>
              </a:rPr>
              <a:t>“Planning and Implementation”</a:t>
            </a:r>
            <a:endParaRPr lang="en-ZA" sz="4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524000" y="0"/>
            <a:ext cx="9144000" cy="90872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  <a:t/>
            </a:r>
            <a:b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  <a:t>Definition </a:t>
            </a:r>
            <a:b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</a:br>
            <a:endParaRPr lang="en-US" sz="5400" i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9796" y="2132857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000" dirty="0">
                <a:cs typeface="Times New Roman" panose="02020603050405020304" pitchFamily="18" charset="0"/>
              </a:rPr>
              <a:t>Management</a:t>
            </a:r>
            <a:r>
              <a:rPr lang="en-ZA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endParaRPr lang="en-ZA" sz="4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735960" y="1628800"/>
            <a:ext cx="648072" cy="660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Down Arrow 8"/>
          <p:cNvSpPr/>
          <p:nvPr/>
        </p:nvSpPr>
        <p:spPr>
          <a:xfrm>
            <a:off x="5735960" y="2852936"/>
            <a:ext cx="648072" cy="660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2927648" y="3356992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000" dirty="0">
                <a:cs typeface="Times New Roman" panose="02020603050405020304" pitchFamily="18" charset="0"/>
              </a:rPr>
              <a:t>Water Resources Management</a:t>
            </a:r>
            <a:r>
              <a:rPr lang="en-ZA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endParaRPr lang="en-ZA" sz="4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771964" y="4149080"/>
            <a:ext cx="648072" cy="660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1542864" y="4869161"/>
            <a:ext cx="9125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“the </a:t>
            </a:r>
            <a:r>
              <a:rPr lang="en-ZA" dirty="0"/>
              <a:t>activity of planning, developing, distributing and managing the optimum use of water </a:t>
            </a:r>
            <a:r>
              <a:rPr lang="en-ZA" dirty="0"/>
              <a:t>resources (surface &amp; groundwater). Ideally</a:t>
            </a:r>
            <a:r>
              <a:rPr lang="en-ZA" dirty="0"/>
              <a:t>, water resource management </a:t>
            </a:r>
            <a:r>
              <a:rPr lang="en-ZA" dirty="0"/>
              <a:t>takes into account </a:t>
            </a:r>
            <a:r>
              <a:rPr lang="en-ZA" dirty="0"/>
              <a:t>all the competing demands for water and seeks to allocate water on an equitable basis to satisfy all uses and demands</a:t>
            </a:r>
            <a:r>
              <a:rPr lang="en-ZA" dirty="0"/>
              <a:t>.”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55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0"/>
            <a:ext cx="9144000" cy="90872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  <a:t/>
            </a:r>
            <a:b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  <a:t>Priority Occupation </a:t>
            </a:r>
            <a:b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</a:br>
            <a:endParaRPr lang="en-US" sz="5400" i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4971256"/>
          </a:xfrm>
        </p:spPr>
        <p:txBody>
          <a:bodyPr/>
          <a:lstStyle/>
          <a:p>
            <a:r>
              <a:rPr lang="en-ZA" dirty="0" smtClean="0"/>
              <a:t>Water Resources Manager / Specialist / Practitioner</a:t>
            </a:r>
            <a:endParaRPr lang="en-ZA" dirty="0"/>
          </a:p>
        </p:txBody>
      </p:sp>
      <p:pic>
        <p:nvPicPr>
          <p:cNvPr id="3122" name="Picture 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5" t="12035" r="24426" b="5145"/>
          <a:stretch/>
        </p:blipFill>
        <p:spPr bwMode="auto">
          <a:xfrm>
            <a:off x="1596008" y="1772816"/>
            <a:ext cx="4427984" cy="4338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03512" y="3356992"/>
            <a:ext cx="108012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668" t="22438" r="38931" b="12594"/>
          <a:stretch/>
        </p:blipFill>
        <p:spPr>
          <a:xfrm>
            <a:off x="5051884" y="1555227"/>
            <a:ext cx="3528393" cy="3190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5133" t="25391" r="36718" b="12595"/>
          <a:stretch/>
        </p:blipFill>
        <p:spPr>
          <a:xfrm>
            <a:off x="7248128" y="4405067"/>
            <a:ext cx="3276874" cy="2372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248128" y="6008409"/>
            <a:ext cx="30243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64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0"/>
            <a:ext cx="9144000" cy="90872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  <a:t/>
            </a:r>
            <a:b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  <a:t>Priority Occupation </a:t>
            </a:r>
            <a:b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</a:br>
            <a:endParaRPr lang="en-US" sz="5400" i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4971256"/>
          </a:xfrm>
        </p:spPr>
        <p:txBody>
          <a:bodyPr/>
          <a:lstStyle/>
          <a:p>
            <a:r>
              <a:rPr lang="en-ZA" dirty="0" smtClean="0"/>
              <a:t>Water Resources Manager / Specialist / Practitioner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813" t="21453" r="52214" b="8657"/>
          <a:stretch/>
        </p:blipFill>
        <p:spPr>
          <a:xfrm>
            <a:off x="3359696" y="1484784"/>
            <a:ext cx="4896544" cy="5348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871864" y="2060848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40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0"/>
            <a:ext cx="9144000" cy="111947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>
                <a:solidFill>
                  <a:srgbClr val="000000"/>
                </a:solidFill>
                <a:latin typeface="Garamond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Garamond" pitchFamily="18" charset="0"/>
              </a:rPr>
            </a:br>
            <a:r>
              <a:rPr lang="en-US" sz="3600" b="1" dirty="0">
                <a:solidFill>
                  <a:srgbClr val="000000"/>
                </a:solidFill>
                <a:latin typeface="Garamond" pitchFamily="18" charset="0"/>
              </a:rPr>
              <a:t>Organizing Framework for Occupations (OFO) Code </a:t>
            </a:r>
            <a:br>
              <a:rPr lang="en-US" sz="3600" b="1" dirty="0">
                <a:solidFill>
                  <a:srgbClr val="000000"/>
                </a:solidFill>
                <a:latin typeface="Garamond" pitchFamily="18" charset="0"/>
              </a:rPr>
            </a:br>
            <a:endParaRPr lang="en-US" sz="3600" i="1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34740" r="8702" b="30588"/>
          <a:stretch>
            <a:fillRect/>
          </a:stretch>
        </p:blipFill>
        <p:spPr bwMode="auto">
          <a:xfrm>
            <a:off x="1775520" y="1196752"/>
            <a:ext cx="8804978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10800000">
            <a:off x="4557012" y="3146233"/>
            <a:ext cx="108012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18552" r="27084" b="44656"/>
          <a:stretch>
            <a:fillRect/>
          </a:stretch>
        </p:blipFill>
        <p:spPr bwMode="auto">
          <a:xfrm>
            <a:off x="4523703" y="3717033"/>
            <a:ext cx="6144298" cy="2896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rot="10800000">
            <a:off x="6427574" y="6086320"/>
            <a:ext cx="108012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77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0"/>
            <a:ext cx="9144000" cy="90872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  <a:t/>
            </a:r>
            <a:b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</a:br>
            <a: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  <a:t>Job Descriptions </a:t>
            </a:r>
            <a:br>
              <a:rPr lang="en-US" sz="5400" b="1" dirty="0">
                <a:solidFill>
                  <a:srgbClr val="000000"/>
                </a:solidFill>
                <a:latin typeface="Garamond" pitchFamily="18" charset="0"/>
              </a:rPr>
            </a:br>
            <a:endParaRPr lang="en-US" sz="5400" i="1" dirty="0">
              <a:solidFill>
                <a:srgbClr val="000000"/>
              </a:solidFill>
              <a:latin typeface="Garamond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 rot="21249522">
            <a:off x="1775520" y="1052736"/>
            <a:ext cx="3744416" cy="5328592"/>
            <a:chOff x="1736" y="2176"/>
            <a:chExt cx="9128" cy="1064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0" t="6425" r="13654" b="9491"/>
            <a:stretch>
              <a:fillRect/>
            </a:stretch>
          </p:blipFill>
          <p:spPr bwMode="auto">
            <a:xfrm>
              <a:off x="1737" y="2176"/>
              <a:ext cx="9050" cy="57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0" t="19821" r="12874" b="9239"/>
            <a:stretch>
              <a:fillRect/>
            </a:stretch>
          </p:blipFill>
          <p:spPr bwMode="auto">
            <a:xfrm>
              <a:off x="1736" y="7954"/>
              <a:ext cx="9128" cy="48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919" t="16532" r="33397" b="6688"/>
          <a:stretch/>
        </p:blipFill>
        <p:spPr>
          <a:xfrm>
            <a:off x="5957137" y="3926958"/>
            <a:ext cx="3581496" cy="2879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 rot="392497">
            <a:off x="5142841" y="975796"/>
            <a:ext cx="5365750" cy="3105150"/>
            <a:chOff x="1790" y="8467"/>
            <a:chExt cx="8450" cy="4892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10793" r="12709" b="18478"/>
            <a:stretch>
              <a:fillRect/>
            </a:stretch>
          </p:blipFill>
          <p:spPr bwMode="auto">
            <a:xfrm>
              <a:off x="1790" y="8467"/>
              <a:ext cx="8450" cy="45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8430" r="49039" b="16293"/>
            <a:stretch>
              <a:fillRect/>
            </a:stretch>
          </p:blipFill>
          <p:spPr bwMode="auto">
            <a:xfrm>
              <a:off x="6172" y="9970"/>
              <a:ext cx="4068" cy="33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896200" y="3861048"/>
            <a:ext cx="1933600" cy="2299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6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79576" y="908720"/>
          <a:ext cx="7560840" cy="397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1169475">
                <a:tc>
                  <a:txBody>
                    <a:bodyPr/>
                    <a:lstStyle/>
                    <a:p>
                      <a:r>
                        <a:rPr lang="en-ZA" dirty="0" smtClean="0"/>
                        <a:t>ADVERT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Requirements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Knowledge, skills and Competencies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Performance areas</a:t>
                      </a:r>
                      <a:endParaRPr lang="en-ZA" dirty="0"/>
                    </a:p>
                  </a:txBody>
                  <a:tcPr/>
                </a:tc>
              </a:tr>
              <a:tr h="818633">
                <a:tc>
                  <a:txBody>
                    <a:bodyPr/>
                    <a:lstStyle/>
                    <a:p>
                      <a:r>
                        <a:rPr lang="en-ZA" dirty="0" smtClean="0"/>
                        <a:t>INKOMATI</a:t>
                      </a:r>
                      <a:r>
                        <a:rPr lang="en-ZA" baseline="0" dirty="0" smtClean="0"/>
                        <a:t> –</a:t>
                      </a:r>
                      <a:r>
                        <a:rPr lang="en-ZA" dirty="0" smtClean="0"/>
                        <a:t>USUTHU CMA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14</a:t>
                      </a:r>
                      <a:endParaRPr lang="en-ZA" dirty="0"/>
                    </a:p>
                  </a:txBody>
                  <a:tcPr/>
                </a:tc>
              </a:tr>
              <a:tr h="1169475">
                <a:tc>
                  <a:txBody>
                    <a:bodyPr/>
                    <a:lstStyle/>
                    <a:p>
                      <a:r>
                        <a:rPr lang="en-ZA" dirty="0" smtClean="0"/>
                        <a:t>BREEDE-GOURITZ</a:t>
                      </a:r>
                      <a:r>
                        <a:rPr lang="en-ZA" baseline="0" dirty="0" smtClean="0"/>
                        <a:t> CMA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12</a:t>
                      </a:r>
                      <a:endParaRPr lang="en-ZA" dirty="0"/>
                    </a:p>
                  </a:txBody>
                  <a:tcPr/>
                </a:tc>
              </a:tr>
              <a:tr h="818633">
                <a:tc>
                  <a:txBody>
                    <a:bodyPr/>
                    <a:lstStyle/>
                    <a:p>
                      <a:r>
                        <a:rPr lang="en-ZA" dirty="0" smtClean="0"/>
                        <a:t>POLOKWANE PROTO CMA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13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Multiply 2"/>
          <p:cNvSpPr/>
          <p:nvPr/>
        </p:nvSpPr>
        <p:spPr>
          <a:xfrm>
            <a:off x="4871864" y="3372768"/>
            <a:ext cx="2592288" cy="30243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58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189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History</vt:lpstr>
      <vt:lpstr>Focus Areas</vt:lpstr>
      <vt:lpstr>Focus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&amp; Methodology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Caryn Seago</dc:creator>
  <cp:lastModifiedBy>Caryn Seago</cp:lastModifiedBy>
  <cp:revision>2</cp:revision>
  <dcterms:created xsi:type="dcterms:W3CDTF">2018-08-20T06:14:03Z</dcterms:created>
  <dcterms:modified xsi:type="dcterms:W3CDTF">2018-08-20T06:22:21Z</dcterms:modified>
</cp:coreProperties>
</file>