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72" r:id="rId2"/>
    <p:sldId id="335" r:id="rId3"/>
    <p:sldId id="298" r:id="rId4"/>
    <p:sldId id="336" r:id="rId5"/>
    <p:sldId id="273" r:id="rId6"/>
    <p:sldId id="299" r:id="rId7"/>
    <p:sldId id="300" r:id="rId8"/>
    <p:sldId id="301" r:id="rId9"/>
    <p:sldId id="302" r:id="rId10"/>
    <p:sldId id="257" r:id="rId11"/>
    <p:sldId id="337" r:id="rId12"/>
    <p:sldId id="304" r:id="rId13"/>
    <p:sldId id="303" r:id="rId14"/>
    <p:sldId id="305" r:id="rId15"/>
    <p:sldId id="306" r:id="rId16"/>
    <p:sldId id="307" r:id="rId17"/>
    <p:sldId id="308" r:id="rId18"/>
    <p:sldId id="259" r:id="rId19"/>
    <p:sldId id="338" r:id="rId20"/>
    <p:sldId id="261" r:id="rId21"/>
    <p:sldId id="310" r:id="rId22"/>
    <p:sldId id="265" r:id="rId23"/>
    <p:sldId id="311" r:id="rId24"/>
    <p:sldId id="270" r:id="rId25"/>
    <p:sldId id="278" r:id="rId26"/>
    <p:sldId id="260" r:id="rId27"/>
    <p:sldId id="339" r:id="rId28"/>
    <p:sldId id="312" r:id="rId29"/>
    <p:sldId id="313" r:id="rId30"/>
    <p:sldId id="314" r:id="rId31"/>
    <p:sldId id="315" r:id="rId32"/>
    <p:sldId id="318" r:id="rId33"/>
    <p:sldId id="317" r:id="rId34"/>
    <p:sldId id="316" r:id="rId35"/>
    <p:sldId id="320" r:id="rId36"/>
    <p:sldId id="321" r:id="rId37"/>
    <p:sldId id="329" r:id="rId38"/>
    <p:sldId id="323" r:id="rId39"/>
    <p:sldId id="330" r:id="rId40"/>
    <p:sldId id="322" r:id="rId41"/>
    <p:sldId id="331" r:id="rId42"/>
    <p:sldId id="333" r:id="rId43"/>
    <p:sldId id="334" r:id="rId44"/>
  </p:sldIdLst>
  <p:sldSz cx="9144000" cy="6858000" type="screen4x3"/>
  <p:notesSz cx="9979025" cy="6834188"/>
  <p:defaultTextStyle>
    <a:defPPr>
      <a:defRPr lang="en-GB"/>
    </a:defPPr>
    <a:lvl1pPr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ana" initials="D" lastIdx="1" clrIdx="0">
    <p:extLst>
      <p:ext uri="{19B8F6BF-5375-455C-9EA6-DF929625EA0E}">
        <p15:presenceInfo xmlns:p15="http://schemas.microsoft.com/office/powerpoint/2012/main" userId="Del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FF33"/>
    <a:srgbClr val="FF0000"/>
    <a:srgbClr val="FFCC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285" autoAdjust="0"/>
  </p:normalViewPr>
  <p:slideViewPr>
    <p:cSldViewPr snapToGrid="0">
      <p:cViewPr varScale="1">
        <p:scale>
          <a:sx n="79" d="100"/>
          <a:sy n="79" d="100"/>
        </p:scale>
        <p:origin x="149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88F59B6-E382-4A16-BA0D-EDA2B1E9E2CD}"/>
              </a:ext>
            </a:extLst>
          </p:cNvPr>
          <p:cNvSpPr>
            <a:spLocks noGrp="1" noChangeArrowheads="1"/>
          </p:cNvSpPr>
          <p:nvPr>
            <p:ph type="hdr" sz="quarter"/>
          </p:nvPr>
        </p:nvSpPr>
        <p:spPr bwMode="auto">
          <a:xfrm>
            <a:off x="0" y="0"/>
            <a:ext cx="43243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29699" name="Rectangle 3">
            <a:extLst>
              <a:ext uri="{FF2B5EF4-FFF2-40B4-BE49-F238E27FC236}">
                <a16:creationId xmlns:a16="http://schemas.microsoft.com/office/drawing/2014/main" id="{4702BC04-0D8E-4B33-8069-1131B35B5E4B}"/>
              </a:ext>
            </a:extLst>
          </p:cNvPr>
          <p:cNvSpPr>
            <a:spLocks noGrp="1" noChangeArrowheads="1"/>
          </p:cNvSpPr>
          <p:nvPr>
            <p:ph type="dt" sz="quarter" idx="1"/>
          </p:nvPr>
        </p:nvSpPr>
        <p:spPr bwMode="auto">
          <a:xfrm>
            <a:off x="5653088" y="0"/>
            <a:ext cx="43243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9700" name="Rectangle 4">
            <a:extLst>
              <a:ext uri="{FF2B5EF4-FFF2-40B4-BE49-F238E27FC236}">
                <a16:creationId xmlns:a16="http://schemas.microsoft.com/office/drawing/2014/main" id="{D1D9D946-9334-4601-8C0B-51EA5FB26786}"/>
              </a:ext>
            </a:extLst>
          </p:cNvPr>
          <p:cNvSpPr>
            <a:spLocks noGrp="1" noChangeArrowheads="1"/>
          </p:cNvSpPr>
          <p:nvPr>
            <p:ph type="ftr" sz="quarter" idx="2"/>
          </p:nvPr>
        </p:nvSpPr>
        <p:spPr bwMode="auto">
          <a:xfrm>
            <a:off x="0" y="6491288"/>
            <a:ext cx="432435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29701" name="Rectangle 5">
            <a:extLst>
              <a:ext uri="{FF2B5EF4-FFF2-40B4-BE49-F238E27FC236}">
                <a16:creationId xmlns:a16="http://schemas.microsoft.com/office/drawing/2014/main" id="{FFB50D49-1F2C-4054-8569-1F1B86A35FED}"/>
              </a:ext>
            </a:extLst>
          </p:cNvPr>
          <p:cNvSpPr>
            <a:spLocks noGrp="1" noChangeArrowheads="1"/>
          </p:cNvSpPr>
          <p:nvPr>
            <p:ph type="sldNum" sz="quarter" idx="3"/>
          </p:nvPr>
        </p:nvSpPr>
        <p:spPr bwMode="auto">
          <a:xfrm>
            <a:off x="5653088" y="6491288"/>
            <a:ext cx="432435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387324CE-38C2-42C5-A4F2-86AAE75E6D0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24350" cy="3429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653088" y="0"/>
            <a:ext cx="4324350" cy="342900"/>
          </a:xfrm>
          <a:prstGeom prst="rect">
            <a:avLst/>
          </a:prstGeom>
        </p:spPr>
        <p:txBody>
          <a:bodyPr vert="horz" lIns="91440" tIns="45720" rIns="91440" bIns="45720" rtlCol="0"/>
          <a:lstStyle>
            <a:lvl1pPr algn="r">
              <a:defRPr sz="1200"/>
            </a:lvl1pPr>
          </a:lstStyle>
          <a:p>
            <a:fld id="{6EA3319B-E9BE-4C65-9A9F-EDAB3D6D95F3}" type="datetimeFigureOut">
              <a:rPr lang="en-ZA" smtClean="0"/>
              <a:t>2018/08/27</a:t>
            </a:fld>
            <a:endParaRPr lang="en-ZA"/>
          </a:p>
        </p:txBody>
      </p:sp>
      <p:sp>
        <p:nvSpPr>
          <p:cNvPr id="4" name="Slide Image Placeholder 3"/>
          <p:cNvSpPr>
            <a:spLocks noGrp="1" noRot="1" noChangeAspect="1"/>
          </p:cNvSpPr>
          <p:nvPr>
            <p:ph type="sldImg" idx="2"/>
          </p:nvPr>
        </p:nvSpPr>
        <p:spPr>
          <a:xfrm>
            <a:off x="3451225" y="854075"/>
            <a:ext cx="3076575" cy="230663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98538" y="3289300"/>
            <a:ext cx="7981950" cy="26908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6491288"/>
            <a:ext cx="4324350" cy="3429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653088" y="6491288"/>
            <a:ext cx="4324350" cy="342900"/>
          </a:xfrm>
          <a:prstGeom prst="rect">
            <a:avLst/>
          </a:prstGeom>
        </p:spPr>
        <p:txBody>
          <a:bodyPr vert="horz" lIns="91440" tIns="45720" rIns="91440" bIns="45720" rtlCol="0" anchor="b"/>
          <a:lstStyle>
            <a:lvl1pPr algn="r">
              <a:defRPr sz="1200"/>
            </a:lvl1pPr>
          </a:lstStyle>
          <a:p>
            <a:fld id="{808C8F84-C527-4537-BE73-A109BF14D378}" type="slidenum">
              <a:rPr lang="en-ZA" smtClean="0"/>
              <a:t>‹#›</a:t>
            </a:fld>
            <a:endParaRPr lang="en-ZA"/>
          </a:p>
        </p:txBody>
      </p:sp>
    </p:spTree>
    <p:extLst>
      <p:ext uri="{BB962C8B-B14F-4D97-AF65-F5344CB8AC3E}">
        <p14:creationId xmlns:p14="http://schemas.microsoft.com/office/powerpoint/2010/main" val="346585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ICM</a:t>
            </a:r>
            <a:r>
              <a:rPr lang="en-ZA" dirty="0"/>
              <a:t>: Integrated Coastal Management Act</a:t>
            </a:r>
          </a:p>
        </p:txBody>
      </p:sp>
      <p:sp>
        <p:nvSpPr>
          <p:cNvPr id="4" name="Slide Number Placeholder 3"/>
          <p:cNvSpPr>
            <a:spLocks noGrp="1"/>
          </p:cNvSpPr>
          <p:nvPr>
            <p:ph type="sldNum" sz="quarter" idx="10"/>
          </p:nvPr>
        </p:nvSpPr>
        <p:spPr/>
        <p:txBody>
          <a:bodyPr/>
          <a:lstStyle/>
          <a:p>
            <a:fld id="{808C8F84-C527-4537-BE73-A109BF14D378}" type="slidenum">
              <a:rPr lang="en-ZA" smtClean="0"/>
              <a:t>15</a:t>
            </a:fld>
            <a:endParaRPr lang="en-ZA"/>
          </a:p>
        </p:txBody>
      </p:sp>
    </p:spTree>
    <p:extLst>
      <p:ext uri="{BB962C8B-B14F-4D97-AF65-F5344CB8AC3E}">
        <p14:creationId xmlns:p14="http://schemas.microsoft.com/office/powerpoint/2010/main" val="113917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00DB-1F05-4AB8-B4B9-240187CF290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F8841F05-24CD-4FC7-BF80-7F377ABC560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79D4941C-8627-4833-82D2-C09692003EAF}"/>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54344C4-7506-41F3-A7D0-D4822AE83294}"/>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E9DB4259-6597-4A63-B769-EB9A8CD9FEB3}"/>
              </a:ext>
            </a:extLst>
          </p:cNvPr>
          <p:cNvSpPr>
            <a:spLocks noGrp="1"/>
          </p:cNvSpPr>
          <p:nvPr>
            <p:ph type="sldNum" sz="quarter" idx="12"/>
          </p:nvPr>
        </p:nvSpPr>
        <p:spPr/>
        <p:txBody>
          <a:bodyPr/>
          <a:lstStyle>
            <a:lvl1pPr>
              <a:defRPr/>
            </a:lvl1pPr>
          </a:lstStyle>
          <a:p>
            <a:fld id="{4FF7D7C1-8A7B-4C10-A8BC-8EB57677D5E1}" type="slidenum">
              <a:rPr lang="en-GB" altLang="en-US"/>
              <a:pPr/>
              <a:t>‹#›</a:t>
            </a:fld>
            <a:endParaRPr lang="en-GB" altLang="en-US"/>
          </a:p>
        </p:txBody>
      </p:sp>
    </p:spTree>
    <p:extLst>
      <p:ext uri="{BB962C8B-B14F-4D97-AF65-F5344CB8AC3E}">
        <p14:creationId xmlns:p14="http://schemas.microsoft.com/office/powerpoint/2010/main" val="385223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E850-DFB6-41EA-8D0C-ADA7D20443F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149452A-B95E-461C-BBE4-BAF64F5794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AD0BDCC-3F0D-4FF0-8CB8-D3CBB4EBE6E7}"/>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5E26A57C-9D80-4E14-A2EE-E7382665424C}"/>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44950C87-65AE-4EDB-9637-B808402A8981}"/>
              </a:ext>
            </a:extLst>
          </p:cNvPr>
          <p:cNvSpPr>
            <a:spLocks noGrp="1"/>
          </p:cNvSpPr>
          <p:nvPr>
            <p:ph type="sldNum" sz="quarter" idx="12"/>
          </p:nvPr>
        </p:nvSpPr>
        <p:spPr/>
        <p:txBody>
          <a:bodyPr/>
          <a:lstStyle>
            <a:lvl1pPr>
              <a:defRPr/>
            </a:lvl1pPr>
          </a:lstStyle>
          <a:p>
            <a:fld id="{DDA9CB9F-F5A3-44F3-93E6-897A5A659C70}" type="slidenum">
              <a:rPr lang="en-GB" altLang="en-US"/>
              <a:pPr/>
              <a:t>‹#›</a:t>
            </a:fld>
            <a:endParaRPr lang="en-GB" altLang="en-US"/>
          </a:p>
        </p:txBody>
      </p:sp>
    </p:spTree>
    <p:extLst>
      <p:ext uri="{BB962C8B-B14F-4D97-AF65-F5344CB8AC3E}">
        <p14:creationId xmlns:p14="http://schemas.microsoft.com/office/powerpoint/2010/main" val="183645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9FB5F7-A3A6-45D5-A445-B57E76BD974B}"/>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4ED8254-61C3-44C3-92C5-5F4B8E3B70D8}"/>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D9860DF-D88B-4AE5-A867-CEDA298D7C3D}"/>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411A8B0F-BC00-41C2-9C96-C47784881CEE}"/>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275A110A-329A-49DC-8AD4-97B33AB369B2}"/>
              </a:ext>
            </a:extLst>
          </p:cNvPr>
          <p:cNvSpPr>
            <a:spLocks noGrp="1"/>
          </p:cNvSpPr>
          <p:nvPr>
            <p:ph type="sldNum" sz="quarter" idx="12"/>
          </p:nvPr>
        </p:nvSpPr>
        <p:spPr/>
        <p:txBody>
          <a:bodyPr/>
          <a:lstStyle>
            <a:lvl1pPr>
              <a:defRPr/>
            </a:lvl1pPr>
          </a:lstStyle>
          <a:p>
            <a:fld id="{E776DA07-AA97-4B0E-9823-C01B2A6F8E0B}" type="slidenum">
              <a:rPr lang="en-GB" altLang="en-US"/>
              <a:pPr/>
              <a:t>‹#›</a:t>
            </a:fld>
            <a:endParaRPr lang="en-GB" altLang="en-US"/>
          </a:p>
        </p:txBody>
      </p:sp>
    </p:spTree>
    <p:extLst>
      <p:ext uri="{BB962C8B-B14F-4D97-AF65-F5344CB8AC3E}">
        <p14:creationId xmlns:p14="http://schemas.microsoft.com/office/powerpoint/2010/main" val="425821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55B5-DE72-4BEA-BB58-57965EBB2E7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CDB9F19-9459-44D9-A053-0F24F1F569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A787113-290E-4A6A-B2EC-42301FDFE9FA}"/>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5C94468A-8384-425F-9F2D-613EB5623FF8}"/>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D71DA89E-EBCF-406A-A918-6CD8DA85AA17}"/>
              </a:ext>
            </a:extLst>
          </p:cNvPr>
          <p:cNvSpPr>
            <a:spLocks noGrp="1"/>
          </p:cNvSpPr>
          <p:nvPr>
            <p:ph type="sldNum" sz="quarter" idx="12"/>
          </p:nvPr>
        </p:nvSpPr>
        <p:spPr/>
        <p:txBody>
          <a:bodyPr/>
          <a:lstStyle>
            <a:lvl1pPr>
              <a:defRPr/>
            </a:lvl1pPr>
          </a:lstStyle>
          <a:p>
            <a:fld id="{1FEE9FFE-F9E4-4027-9879-8FCF1FEB7205}" type="slidenum">
              <a:rPr lang="en-GB" altLang="en-US"/>
              <a:pPr/>
              <a:t>‹#›</a:t>
            </a:fld>
            <a:endParaRPr lang="en-GB" altLang="en-US"/>
          </a:p>
        </p:txBody>
      </p:sp>
    </p:spTree>
    <p:extLst>
      <p:ext uri="{BB962C8B-B14F-4D97-AF65-F5344CB8AC3E}">
        <p14:creationId xmlns:p14="http://schemas.microsoft.com/office/powerpoint/2010/main" val="265000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2892-940C-4BD1-9857-13C7DE44718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374D467-4458-4E70-A4AA-F809BF28F62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A8890EA-9A50-4019-86AF-1CB7F3B0114A}"/>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22E4E7D9-4FCB-4946-9B0B-069A32A691A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FE0FE2DA-9ED0-4C88-9E83-29CF80D1AEDF}"/>
              </a:ext>
            </a:extLst>
          </p:cNvPr>
          <p:cNvSpPr>
            <a:spLocks noGrp="1"/>
          </p:cNvSpPr>
          <p:nvPr>
            <p:ph type="sldNum" sz="quarter" idx="12"/>
          </p:nvPr>
        </p:nvSpPr>
        <p:spPr/>
        <p:txBody>
          <a:bodyPr/>
          <a:lstStyle>
            <a:lvl1pPr>
              <a:defRPr/>
            </a:lvl1pPr>
          </a:lstStyle>
          <a:p>
            <a:fld id="{C0C924B7-E385-45D2-8ADE-7DC74EF9871B}" type="slidenum">
              <a:rPr lang="en-GB" altLang="en-US"/>
              <a:pPr/>
              <a:t>‹#›</a:t>
            </a:fld>
            <a:endParaRPr lang="en-GB" altLang="en-US"/>
          </a:p>
        </p:txBody>
      </p:sp>
    </p:spTree>
    <p:extLst>
      <p:ext uri="{BB962C8B-B14F-4D97-AF65-F5344CB8AC3E}">
        <p14:creationId xmlns:p14="http://schemas.microsoft.com/office/powerpoint/2010/main" val="63020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507B3-8AD0-4975-BC70-B965848CB99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B8B541C-86B0-45E4-8A01-575605D2C04F}"/>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FD261342-6B04-433A-8F7C-D88CFDEEA41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A22F3E40-6328-4180-BA50-ADBE39E6D185}"/>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57D5CF4E-7383-40A9-8BA3-AFB51CB1FEF2}"/>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C9DAE629-51F4-4696-968A-A6C0B761560B}"/>
              </a:ext>
            </a:extLst>
          </p:cNvPr>
          <p:cNvSpPr>
            <a:spLocks noGrp="1"/>
          </p:cNvSpPr>
          <p:nvPr>
            <p:ph type="sldNum" sz="quarter" idx="12"/>
          </p:nvPr>
        </p:nvSpPr>
        <p:spPr/>
        <p:txBody>
          <a:bodyPr/>
          <a:lstStyle>
            <a:lvl1pPr>
              <a:defRPr/>
            </a:lvl1pPr>
          </a:lstStyle>
          <a:p>
            <a:fld id="{663F5102-64E3-4E62-B947-A0C20257CC89}" type="slidenum">
              <a:rPr lang="en-GB" altLang="en-US"/>
              <a:pPr/>
              <a:t>‹#›</a:t>
            </a:fld>
            <a:endParaRPr lang="en-GB" altLang="en-US"/>
          </a:p>
        </p:txBody>
      </p:sp>
    </p:spTree>
    <p:extLst>
      <p:ext uri="{BB962C8B-B14F-4D97-AF65-F5344CB8AC3E}">
        <p14:creationId xmlns:p14="http://schemas.microsoft.com/office/powerpoint/2010/main" val="308884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880C-B2A1-4422-8C22-12F5DC1DBB9D}"/>
              </a:ext>
            </a:extLst>
          </p:cNvPr>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22F9B0D-6DE8-41C1-AAED-86AD547D02D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01F58B-59C4-46B1-A0F7-4470B23A32E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B508BD88-1BDA-4C61-BE82-1C8E47911AB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CF2475-E731-4064-8925-DB415CE5339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2881202-4984-42AF-89B3-E91472E75F23}"/>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BD6B4A1B-837A-4FF4-A4F7-6D01028E4DDF}"/>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852DBBD3-487A-4053-927F-4B299D409E6C}"/>
              </a:ext>
            </a:extLst>
          </p:cNvPr>
          <p:cNvSpPr>
            <a:spLocks noGrp="1"/>
          </p:cNvSpPr>
          <p:nvPr>
            <p:ph type="sldNum" sz="quarter" idx="12"/>
          </p:nvPr>
        </p:nvSpPr>
        <p:spPr/>
        <p:txBody>
          <a:bodyPr/>
          <a:lstStyle>
            <a:lvl1pPr>
              <a:defRPr/>
            </a:lvl1pPr>
          </a:lstStyle>
          <a:p>
            <a:fld id="{9D3D3A83-6EA7-421B-B9D7-599055CA9B46}" type="slidenum">
              <a:rPr lang="en-GB" altLang="en-US"/>
              <a:pPr/>
              <a:t>‹#›</a:t>
            </a:fld>
            <a:endParaRPr lang="en-GB" altLang="en-US"/>
          </a:p>
        </p:txBody>
      </p:sp>
    </p:spTree>
    <p:extLst>
      <p:ext uri="{BB962C8B-B14F-4D97-AF65-F5344CB8AC3E}">
        <p14:creationId xmlns:p14="http://schemas.microsoft.com/office/powerpoint/2010/main" val="260881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0EAB-5ECD-42DF-B11A-17659D8119FF}"/>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79BEC58-7519-42AE-A9CC-C39703BA1C30}"/>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92F3FBA9-2922-4C9F-AEB0-A3F58B338876}"/>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7A6B2894-DD99-4E88-B068-AA179C6DE82B}"/>
              </a:ext>
            </a:extLst>
          </p:cNvPr>
          <p:cNvSpPr>
            <a:spLocks noGrp="1"/>
          </p:cNvSpPr>
          <p:nvPr>
            <p:ph type="sldNum" sz="quarter" idx="12"/>
          </p:nvPr>
        </p:nvSpPr>
        <p:spPr/>
        <p:txBody>
          <a:bodyPr/>
          <a:lstStyle>
            <a:lvl1pPr>
              <a:defRPr/>
            </a:lvl1pPr>
          </a:lstStyle>
          <a:p>
            <a:fld id="{15B89DDE-C694-4ABD-ABDE-98F2A3A3BF6E}" type="slidenum">
              <a:rPr lang="en-GB" altLang="en-US"/>
              <a:pPr/>
              <a:t>‹#›</a:t>
            </a:fld>
            <a:endParaRPr lang="en-GB" altLang="en-US"/>
          </a:p>
        </p:txBody>
      </p:sp>
    </p:spTree>
    <p:extLst>
      <p:ext uri="{BB962C8B-B14F-4D97-AF65-F5344CB8AC3E}">
        <p14:creationId xmlns:p14="http://schemas.microsoft.com/office/powerpoint/2010/main" val="382808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DF83C-3725-41C1-BD85-BB686EA0FD82}"/>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81EE6CE7-9FFD-41F0-A0ED-8269004DA0FE}"/>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EB1A9EC0-C293-4E9A-8141-863E6B49D079}"/>
              </a:ext>
            </a:extLst>
          </p:cNvPr>
          <p:cNvSpPr>
            <a:spLocks noGrp="1"/>
          </p:cNvSpPr>
          <p:nvPr>
            <p:ph type="sldNum" sz="quarter" idx="12"/>
          </p:nvPr>
        </p:nvSpPr>
        <p:spPr/>
        <p:txBody>
          <a:bodyPr/>
          <a:lstStyle>
            <a:lvl1pPr>
              <a:defRPr/>
            </a:lvl1pPr>
          </a:lstStyle>
          <a:p>
            <a:fld id="{8BFB6A39-AA3C-4904-B8A1-F264FB99661B}" type="slidenum">
              <a:rPr lang="en-GB" altLang="en-US"/>
              <a:pPr/>
              <a:t>‹#›</a:t>
            </a:fld>
            <a:endParaRPr lang="en-GB" altLang="en-US"/>
          </a:p>
        </p:txBody>
      </p:sp>
    </p:spTree>
    <p:extLst>
      <p:ext uri="{BB962C8B-B14F-4D97-AF65-F5344CB8AC3E}">
        <p14:creationId xmlns:p14="http://schemas.microsoft.com/office/powerpoint/2010/main" val="53744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3F7A-E3DC-4B95-A107-D6B4C29F334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9A799EF-40B3-48A0-95F5-6659E275474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99F9143-9E00-4FAC-AB36-EE3A9656DF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3E7DAE-AC3D-47E9-96F9-6AD082978428}"/>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06D92308-7AA4-469A-A44A-1108C86A92F0}"/>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6A90A4FC-75FA-4C07-BFF9-B51A6ADC55F1}"/>
              </a:ext>
            </a:extLst>
          </p:cNvPr>
          <p:cNvSpPr>
            <a:spLocks noGrp="1"/>
          </p:cNvSpPr>
          <p:nvPr>
            <p:ph type="sldNum" sz="quarter" idx="12"/>
          </p:nvPr>
        </p:nvSpPr>
        <p:spPr/>
        <p:txBody>
          <a:bodyPr/>
          <a:lstStyle>
            <a:lvl1pPr>
              <a:defRPr/>
            </a:lvl1pPr>
          </a:lstStyle>
          <a:p>
            <a:fld id="{FEAC49FF-2D1C-467A-A3AE-740C6924D539}" type="slidenum">
              <a:rPr lang="en-GB" altLang="en-US"/>
              <a:pPr/>
              <a:t>‹#›</a:t>
            </a:fld>
            <a:endParaRPr lang="en-GB" altLang="en-US"/>
          </a:p>
        </p:txBody>
      </p:sp>
    </p:spTree>
    <p:extLst>
      <p:ext uri="{BB962C8B-B14F-4D97-AF65-F5344CB8AC3E}">
        <p14:creationId xmlns:p14="http://schemas.microsoft.com/office/powerpoint/2010/main" val="274072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8B22F-D29B-4EA8-89FB-463C639F43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FE6EB40-4E1B-452D-B563-088F42935DF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8F88305-5E34-43CD-9C20-ADCC2759BE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CEC136-3A1B-4BEE-A086-D44A9D1B5C69}"/>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52236D6-A397-4609-A955-10209AD8F71B}"/>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9F939F64-748F-4CB7-AD7E-5E23D271C1A4}"/>
              </a:ext>
            </a:extLst>
          </p:cNvPr>
          <p:cNvSpPr>
            <a:spLocks noGrp="1"/>
          </p:cNvSpPr>
          <p:nvPr>
            <p:ph type="sldNum" sz="quarter" idx="12"/>
          </p:nvPr>
        </p:nvSpPr>
        <p:spPr/>
        <p:txBody>
          <a:bodyPr/>
          <a:lstStyle>
            <a:lvl1pPr>
              <a:defRPr/>
            </a:lvl1pPr>
          </a:lstStyle>
          <a:p>
            <a:fld id="{9E87D364-85CC-4D91-8616-CFE569948708}" type="slidenum">
              <a:rPr lang="en-GB" altLang="en-US"/>
              <a:pPr/>
              <a:t>‹#›</a:t>
            </a:fld>
            <a:endParaRPr lang="en-GB" altLang="en-US"/>
          </a:p>
        </p:txBody>
      </p:sp>
    </p:spTree>
    <p:extLst>
      <p:ext uri="{BB962C8B-B14F-4D97-AF65-F5344CB8AC3E}">
        <p14:creationId xmlns:p14="http://schemas.microsoft.com/office/powerpoint/2010/main" val="248900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63B4E30-DCE0-4C8B-BDA7-576E38AE680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C5F212D-9EB8-49A3-B187-D326DAD777C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80B8C6B-9CD8-41EF-A9FA-92A63016DC8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GB" altLang="en-US"/>
          </a:p>
        </p:txBody>
      </p:sp>
      <p:sp>
        <p:nvSpPr>
          <p:cNvPr id="1029" name="Rectangle 5">
            <a:extLst>
              <a:ext uri="{FF2B5EF4-FFF2-40B4-BE49-F238E27FC236}">
                <a16:creationId xmlns:a16="http://schemas.microsoft.com/office/drawing/2014/main" id="{9F1FEA53-7014-4CA1-BBD8-370FBA985EA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a:extLst>
              <a:ext uri="{FF2B5EF4-FFF2-40B4-BE49-F238E27FC236}">
                <a16:creationId xmlns:a16="http://schemas.microsoft.com/office/drawing/2014/main" id="{1E26F2B7-D775-4657-B889-E31FEB9AEB9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EB4C4A2E-6CCB-4F92-AA4B-E1DF2493E97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IMGP5923">
            <a:extLst>
              <a:ext uri="{FF2B5EF4-FFF2-40B4-BE49-F238E27FC236}">
                <a16:creationId xmlns:a16="http://schemas.microsoft.com/office/drawing/2014/main" id="{1EDAB644-AA79-44B8-B5B0-ED0CE687D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8438" b="30313"/>
          <a:stretch>
            <a:fillRect/>
          </a:stretch>
        </p:blipFill>
        <p:spPr bwMode="auto">
          <a:xfrm>
            <a:off x="87549" y="213360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85ED4C-AE10-488A-9D0B-055ED6DE7DE7}"/>
              </a:ext>
            </a:extLst>
          </p:cNvPr>
          <p:cNvSpPr txBox="1"/>
          <p:nvPr/>
        </p:nvSpPr>
        <p:spPr>
          <a:xfrm>
            <a:off x="849874" y="2512348"/>
            <a:ext cx="7619350" cy="537904"/>
          </a:xfrm>
          <a:prstGeom prst="rect">
            <a:avLst/>
          </a:prstGeom>
          <a:noFill/>
        </p:spPr>
        <p:txBody>
          <a:bodyPr wrap="square" rtlCol="0">
            <a:spAutoFit/>
          </a:bodyPr>
          <a:lstStyle/>
          <a:p>
            <a:pPr algn="ctr">
              <a:lnSpc>
                <a:spcPct val="110000"/>
              </a:lnSpc>
            </a:pPr>
            <a:r>
              <a:rPr lang="en-GB" altLang="en-US" sz="2800" b="1" dirty="0">
                <a:ln w="22225">
                  <a:solidFill>
                    <a:srgbClr val="FFCC00"/>
                  </a:solidFill>
                  <a:prstDash val="solid"/>
                </a:ln>
                <a:solidFill>
                  <a:srgbClr val="FFC000"/>
                </a:solidFill>
                <a:latin typeface="Comic Sans MS" panose="030F0702030302020204" pitchFamily="66" charset="0"/>
                <a:ea typeface="Yu Gothic UI Semibold" panose="020B0604020202020204" pitchFamily="34" charset="-128"/>
                <a:cs typeface="Arial" panose="020B0604020202020204" pitchFamily="34" charset="0"/>
              </a:rPr>
              <a:t>BASIC HUMAN NEEDS RESERVE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IMGP1543">
            <a:extLst>
              <a:ext uri="{FF2B5EF4-FFF2-40B4-BE49-F238E27FC236}">
                <a16:creationId xmlns:a16="http://schemas.microsoft.com/office/drawing/2014/main" id="{EB687CEF-8D8D-49E5-96CD-9B3CD4072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683" b="26105"/>
          <a:stretch>
            <a:fillRect/>
          </a:stretch>
        </p:blipFill>
        <p:spPr bwMode="auto">
          <a:xfrm>
            <a:off x="-136188" y="2334638"/>
            <a:ext cx="9144000" cy="1352550"/>
          </a:xfrm>
          <a:prstGeom prst="rect">
            <a:avLst/>
          </a:prstGeom>
          <a:solidFill>
            <a:schemeClr val="bg1">
              <a:alpha val="0"/>
            </a:schemeClr>
          </a:solidFill>
        </p:spPr>
      </p:pic>
      <p:sp>
        <p:nvSpPr>
          <p:cNvPr id="8" name="TextBox 7">
            <a:extLst>
              <a:ext uri="{FF2B5EF4-FFF2-40B4-BE49-F238E27FC236}">
                <a16:creationId xmlns:a16="http://schemas.microsoft.com/office/drawing/2014/main" id="{CDD70987-824B-4318-9E13-BF1374145C34}"/>
              </a:ext>
            </a:extLst>
          </p:cNvPr>
          <p:cNvSpPr txBox="1"/>
          <p:nvPr/>
        </p:nvSpPr>
        <p:spPr>
          <a:xfrm>
            <a:off x="717254" y="2868297"/>
            <a:ext cx="7619350" cy="537904"/>
          </a:xfrm>
          <a:prstGeom prst="rect">
            <a:avLst/>
          </a:prstGeom>
          <a:noFill/>
        </p:spPr>
        <p:txBody>
          <a:bodyPr wrap="square" rtlCol="0">
            <a:spAutoFit/>
          </a:bodyPr>
          <a:lstStyle/>
          <a:p>
            <a:pPr algn="ctr">
              <a:lnSpc>
                <a:spcPct val="110000"/>
              </a:lnSpc>
            </a:pPr>
            <a:r>
              <a:rPr lang="en-GB" altLang="en-US" sz="2800" b="1" dirty="0">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rPr>
              <a:t>CO-OPERATIVE GOVERNANCE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8F2CCBB8-A399-4A5A-8F8B-BF5D88EE9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51938" cy="5876925"/>
          </a:xfrm>
          <a:prstGeom prst="rect">
            <a:avLst/>
          </a:prstGeom>
          <a:gradFill rotWithShape="1">
            <a:gsLst>
              <a:gs pos="0">
                <a:srgbClr val="CCFFFF">
                  <a:alpha val="30000"/>
                </a:srgbClr>
              </a:gs>
              <a:gs pos="100000">
                <a:srgbClr val="99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IMGP1543">
            <a:extLst>
              <a:ext uri="{FF2B5EF4-FFF2-40B4-BE49-F238E27FC236}">
                <a16:creationId xmlns:a16="http://schemas.microsoft.com/office/drawing/2014/main" id="{EB687CEF-8D8D-49E5-96CD-9B3CD4072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683" b="26105"/>
          <a:stretch>
            <a:fillRect/>
          </a:stretch>
        </p:blipFill>
        <p:spPr bwMode="auto">
          <a:xfrm>
            <a:off x="0" y="0"/>
            <a:ext cx="9144000" cy="1352550"/>
          </a:xfrm>
          <a:prstGeom prst="rect">
            <a:avLst/>
          </a:prstGeom>
          <a:solidFill>
            <a:schemeClr val="bg1">
              <a:alpha val="0"/>
            </a:schemeClr>
          </a:solidFill>
        </p:spPr>
      </p:pic>
      <p:sp>
        <p:nvSpPr>
          <p:cNvPr id="8" name="TextBox 7">
            <a:extLst>
              <a:ext uri="{FF2B5EF4-FFF2-40B4-BE49-F238E27FC236}">
                <a16:creationId xmlns:a16="http://schemas.microsoft.com/office/drawing/2014/main" id="{CDD70987-824B-4318-9E13-BF1374145C34}"/>
              </a:ext>
            </a:extLst>
          </p:cNvPr>
          <p:cNvSpPr txBox="1"/>
          <p:nvPr/>
        </p:nvSpPr>
        <p:spPr>
          <a:xfrm>
            <a:off x="853442" y="533659"/>
            <a:ext cx="7619350" cy="537904"/>
          </a:xfrm>
          <a:prstGeom prst="rect">
            <a:avLst/>
          </a:prstGeom>
          <a:noFill/>
        </p:spPr>
        <p:txBody>
          <a:bodyPr wrap="square" rtlCol="0">
            <a:spAutoFit/>
          </a:bodyPr>
          <a:lstStyle/>
          <a:p>
            <a:pPr algn="ctr">
              <a:lnSpc>
                <a:spcPct val="110000"/>
              </a:lnSpc>
            </a:pPr>
            <a:r>
              <a:rPr lang="en-GB" altLang="en-US" sz="2800" b="1" dirty="0">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rPr>
              <a:t>CO-OPERATIVE GOVERNANCE</a:t>
            </a:r>
          </a:p>
        </p:txBody>
      </p:sp>
      <p:sp>
        <p:nvSpPr>
          <p:cNvPr id="2" name="Rectangle 1">
            <a:extLst>
              <a:ext uri="{FF2B5EF4-FFF2-40B4-BE49-F238E27FC236}">
                <a16:creationId xmlns:a16="http://schemas.microsoft.com/office/drawing/2014/main" id="{60D3FE1F-6C2C-4B18-BCBD-2F666EFBF617}"/>
              </a:ext>
            </a:extLst>
          </p:cNvPr>
          <p:cNvSpPr/>
          <p:nvPr/>
        </p:nvSpPr>
        <p:spPr>
          <a:xfrm>
            <a:off x="145915" y="1445713"/>
            <a:ext cx="8998085" cy="5466946"/>
          </a:xfrm>
          <a:prstGeom prst="rect">
            <a:avLst/>
          </a:prstGeom>
        </p:spPr>
        <p:txBody>
          <a:bodyPr wrap="square">
            <a:spAutoFit/>
          </a:bodyPr>
          <a:lstStyle/>
          <a:p>
            <a:pPr algn="just">
              <a:lnSpc>
                <a:spcPct val="120000"/>
              </a:lnSpc>
              <a:spcAft>
                <a:spcPts val="0"/>
              </a:spcAft>
            </a:pPr>
            <a:r>
              <a:rPr lang="en-ZA" sz="2400" b="1" dirty="0">
                <a:solidFill>
                  <a:srgbClr val="000000"/>
                </a:solidFill>
                <a:latin typeface="Comic Sans MS" panose="030F0702030302020204" pitchFamily="66" charset="0"/>
                <a:ea typeface="Times New Roman" panose="02020603050405020304" pitchFamily="18" charset="0"/>
              </a:rPr>
              <a:t>The </a:t>
            </a:r>
            <a:r>
              <a:rPr lang="en-ZA" sz="2400" b="1" dirty="0" err="1">
                <a:solidFill>
                  <a:srgbClr val="000000"/>
                </a:solidFill>
                <a:latin typeface="Comic Sans MS" panose="030F0702030302020204" pitchFamily="66" charset="0"/>
                <a:ea typeface="Times New Roman" panose="02020603050405020304" pitchFamily="18" charset="0"/>
              </a:rPr>
              <a:t>DWS</a:t>
            </a:r>
            <a:r>
              <a:rPr lang="en-ZA" sz="2400" b="1" dirty="0">
                <a:solidFill>
                  <a:srgbClr val="000000"/>
                </a:solidFill>
                <a:latin typeface="Comic Sans MS" panose="030F0702030302020204" pitchFamily="66" charset="0"/>
                <a:ea typeface="Times New Roman" panose="02020603050405020304" pitchFamily="18" charset="0"/>
              </a:rPr>
              <a:t> regulatory functions are:</a:t>
            </a:r>
          </a:p>
          <a:p>
            <a:pPr marL="342900" lvl="0" indent="-342900" algn="just">
              <a:lnSpc>
                <a:spcPct val="120000"/>
              </a:lnSpc>
              <a:spcBef>
                <a:spcPts val="100"/>
              </a:spcBef>
              <a:spcAft>
                <a:spcPts val="0"/>
              </a:spcAft>
              <a:buFont typeface="Wingdings" panose="05000000000000000000" pitchFamily="2" charset="2"/>
              <a:buChar char="Ø"/>
            </a:pPr>
            <a:r>
              <a:rPr lang="en-ZA" sz="2400" dirty="0">
                <a:latin typeface="Comic Sans MS" panose="030F0702030302020204" pitchFamily="66" charset="0"/>
                <a:ea typeface="Times New Roman" panose="02020603050405020304" pitchFamily="18" charset="0"/>
              </a:rPr>
              <a:t>Water use (all types) abstraction control and enforcement.</a:t>
            </a:r>
          </a:p>
          <a:p>
            <a:pPr marL="342900" lvl="0" indent="-342900" algn="just">
              <a:lnSpc>
                <a:spcPct val="120000"/>
              </a:lnSpc>
              <a:spcBef>
                <a:spcPts val="100"/>
              </a:spcBef>
              <a:spcAft>
                <a:spcPts val="0"/>
              </a:spcAft>
              <a:buFont typeface="Wingdings" panose="05000000000000000000" pitchFamily="2" charset="2"/>
              <a:buChar char="Ø"/>
            </a:pPr>
            <a:r>
              <a:rPr lang="en-ZA" sz="2400" dirty="0">
                <a:latin typeface="Comic Sans MS" panose="030F0702030302020204" pitchFamily="66" charset="0"/>
                <a:ea typeface="Times New Roman" panose="02020603050405020304" pitchFamily="18" charset="0"/>
              </a:rPr>
              <a:t>Water pollution prevention, control and enforcement; and</a:t>
            </a:r>
          </a:p>
          <a:p>
            <a:pPr marL="342900" lvl="0" indent="-342900" algn="just">
              <a:lnSpc>
                <a:spcPct val="120000"/>
              </a:lnSpc>
              <a:spcBef>
                <a:spcPts val="100"/>
              </a:spcBef>
              <a:spcAft>
                <a:spcPts val="0"/>
              </a:spcAft>
              <a:buFont typeface="Wingdings" panose="05000000000000000000" pitchFamily="2" charset="2"/>
              <a:buChar char="Ø"/>
            </a:pPr>
            <a:r>
              <a:rPr lang="en-ZA" sz="2400" dirty="0">
                <a:latin typeface="Comic Sans MS" panose="030F0702030302020204" pitchFamily="66" charset="0"/>
                <a:ea typeface="Times New Roman" panose="02020603050405020304" pitchFamily="18" charset="0"/>
              </a:rPr>
              <a:t>Monitoring, auditing and reporting. </a:t>
            </a:r>
          </a:p>
          <a:p>
            <a:pPr algn="just">
              <a:lnSpc>
                <a:spcPct val="120000"/>
              </a:lnSpc>
              <a:spcAft>
                <a:spcPts val="0"/>
              </a:spcAft>
            </a:pPr>
            <a:r>
              <a:rPr lang="en-ZA" sz="2400" b="1" dirty="0">
                <a:solidFill>
                  <a:srgbClr val="000000"/>
                </a:solidFill>
                <a:latin typeface="Comic Sans MS" panose="030F0702030302020204" pitchFamily="66" charset="0"/>
                <a:ea typeface="Times New Roman" panose="02020603050405020304" pitchFamily="18" charset="0"/>
              </a:rPr>
              <a:t>The Department of Environmental Affairs (DEA) regulatory aspects</a:t>
            </a:r>
            <a:r>
              <a:rPr lang="en-ZA" sz="2400" dirty="0">
                <a:solidFill>
                  <a:srgbClr val="000000"/>
                </a:solidFill>
                <a:latin typeface="Comic Sans MS" panose="030F0702030302020204" pitchFamily="66" charset="0"/>
                <a:ea typeface="Times New Roman" panose="02020603050405020304" pitchFamily="18" charset="0"/>
              </a:rPr>
              <a:t> (with some of these functions devolved to provincial agencies) relating to </a:t>
            </a:r>
            <a:r>
              <a:rPr lang="en-ZA" sz="2400" dirty="0" err="1">
                <a:solidFill>
                  <a:srgbClr val="000000"/>
                </a:solidFill>
                <a:latin typeface="Comic Sans MS" panose="030F0702030302020204" pitchFamily="66" charset="0"/>
                <a:ea typeface="Times New Roman" panose="02020603050405020304" pitchFamily="18" charset="0"/>
              </a:rPr>
              <a:t>RQO</a:t>
            </a:r>
            <a:r>
              <a:rPr lang="en-ZA" sz="2400" dirty="0">
                <a:solidFill>
                  <a:srgbClr val="000000"/>
                </a:solidFill>
                <a:latin typeface="Comic Sans MS" panose="030F0702030302020204" pitchFamily="66" charset="0"/>
                <a:ea typeface="Times New Roman" panose="02020603050405020304" pitchFamily="18" charset="0"/>
              </a:rPr>
              <a:t> implementation are:</a:t>
            </a:r>
          </a:p>
          <a:p>
            <a:pPr marL="342900" lvl="0" indent="-342900" algn="just">
              <a:lnSpc>
                <a:spcPct val="120000"/>
              </a:lnSpc>
              <a:spcBef>
                <a:spcPts val="100"/>
              </a:spcBef>
              <a:spcAft>
                <a:spcPts val="0"/>
              </a:spcAft>
              <a:buFont typeface="Wingdings" panose="05000000000000000000" pitchFamily="2" charset="2"/>
              <a:buChar char="Ø"/>
            </a:pPr>
            <a:r>
              <a:rPr lang="en-ZA" sz="2400" dirty="0" err="1">
                <a:latin typeface="Comic Sans MS" panose="030F0702030302020204" pitchFamily="66" charset="0"/>
                <a:ea typeface="Times New Roman" panose="02020603050405020304" pitchFamily="18" charset="0"/>
              </a:rPr>
              <a:t>EIAs</a:t>
            </a:r>
            <a:r>
              <a:rPr lang="en-ZA" sz="2400" dirty="0">
                <a:latin typeface="Comic Sans MS" panose="030F0702030302020204" pitchFamily="66" charset="0"/>
                <a:ea typeface="Times New Roman" panose="02020603050405020304" pitchFamily="18" charset="0"/>
              </a:rPr>
              <a:t> (National Environmental Management Act - NEMA).</a:t>
            </a:r>
          </a:p>
          <a:p>
            <a:pPr marL="342900" lvl="0" indent="-342900" algn="just">
              <a:lnSpc>
                <a:spcPct val="120000"/>
              </a:lnSpc>
              <a:spcBef>
                <a:spcPts val="100"/>
              </a:spcBef>
              <a:spcAft>
                <a:spcPts val="0"/>
              </a:spcAft>
              <a:buFont typeface="Wingdings" panose="05000000000000000000" pitchFamily="2" charset="2"/>
              <a:buChar char="Ø"/>
            </a:pPr>
            <a:r>
              <a:rPr lang="en-ZA" sz="2400" dirty="0">
                <a:latin typeface="Comic Sans MS" panose="030F0702030302020204" pitchFamily="66" charset="0"/>
                <a:ea typeface="Times New Roman" panose="02020603050405020304" pitchFamily="18" charset="0"/>
              </a:rPr>
              <a:t>Estuarine Management Planning (Integrated Coastal Management (</a:t>
            </a:r>
            <a:r>
              <a:rPr lang="en-ZA" sz="2400" dirty="0" err="1">
                <a:latin typeface="Comic Sans MS" panose="030F0702030302020204" pitchFamily="66" charset="0"/>
                <a:ea typeface="Times New Roman" panose="02020603050405020304" pitchFamily="18" charset="0"/>
              </a:rPr>
              <a:t>ICM</a:t>
            </a:r>
            <a:r>
              <a:rPr lang="en-ZA" sz="2400" dirty="0">
                <a:latin typeface="Comic Sans MS" panose="030F0702030302020204" pitchFamily="66" charset="0"/>
                <a:ea typeface="Times New Roman" panose="02020603050405020304" pitchFamily="18" charset="0"/>
              </a:rPr>
              <a:t>) Act).</a:t>
            </a:r>
          </a:p>
          <a:p>
            <a:pPr marL="342900" lvl="0" indent="-342900" algn="just">
              <a:lnSpc>
                <a:spcPct val="120000"/>
              </a:lnSpc>
              <a:spcBef>
                <a:spcPts val="100"/>
              </a:spcBef>
              <a:spcAft>
                <a:spcPts val="0"/>
              </a:spcAft>
              <a:buFont typeface="Wingdings" panose="05000000000000000000" pitchFamily="2" charset="2"/>
              <a:buChar char="Ø"/>
            </a:pPr>
            <a:r>
              <a:rPr lang="en-ZA" sz="2400" dirty="0">
                <a:latin typeface="Comic Sans MS" panose="030F0702030302020204" pitchFamily="66" charset="0"/>
                <a:ea typeface="Times New Roman" panose="02020603050405020304" pitchFamily="18" charset="0"/>
              </a:rPr>
              <a:t>Conservation planning (Biodiversity Act); and </a:t>
            </a:r>
          </a:p>
          <a:p>
            <a:pPr marL="342900" lvl="0" indent="-342900" algn="just">
              <a:lnSpc>
                <a:spcPct val="120000"/>
              </a:lnSpc>
              <a:spcBef>
                <a:spcPts val="100"/>
              </a:spcBef>
              <a:spcAft>
                <a:spcPts val="0"/>
              </a:spcAft>
              <a:buFont typeface="Wingdings" panose="05000000000000000000" pitchFamily="2" charset="2"/>
              <a:buChar char="Ø"/>
            </a:pPr>
            <a:r>
              <a:rPr lang="en-ZA" sz="2400" dirty="0">
                <a:latin typeface="Comic Sans MS" panose="030F0702030302020204" pitchFamily="66" charset="0"/>
                <a:ea typeface="Times New Roman" panose="02020603050405020304" pitchFamily="18" charset="0"/>
              </a:rPr>
              <a:t>Protected Areas (Protected Areas Act).</a:t>
            </a:r>
          </a:p>
        </p:txBody>
      </p:sp>
    </p:spTree>
    <p:extLst>
      <p:ext uri="{BB962C8B-B14F-4D97-AF65-F5344CB8AC3E}">
        <p14:creationId xmlns:p14="http://schemas.microsoft.com/office/powerpoint/2010/main" val="167544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8F2CCBB8-A399-4A5A-8F8B-BF5D88EE9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51938" cy="5876925"/>
          </a:xfrm>
          <a:prstGeom prst="rect">
            <a:avLst/>
          </a:prstGeom>
          <a:gradFill rotWithShape="1">
            <a:gsLst>
              <a:gs pos="0">
                <a:srgbClr val="CCFFFF">
                  <a:alpha val="30000"/>
                </a:srgbClr>
              </a:gs>
              <a:gs pos="100000">
                <a:srgbClr val="99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IMGP1543">
            <a:extLst>
              <a:ext uri="{FF2B5EF4-FFF2-40B4-BE49-F238E27FC236}">
                <a16:creationId xmlns:a16="http://schemas.microsoft.com/office/drawing/2014/main" id="{EB687CEF-8D8D-49E5-96CD-9B3CD4072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683" b="26105"/>
          <a:stretch>
            <a:fillRect/>
          </a:stretch>
        </p:blipFill>
        <p:spPr bwMode="auto">
          <a:xfrm>
            <a:off x="0" y="0"/>
            <a:ext cx="9144000" cy="1352550"/>
          </a:xfrm>
          <a:prstGeom prst="rect">
            <a:avLst/>
          </a:prstGeom>
          <a:solidFill>
            <a:schemeClr val="bg1">
              <a:alpha val="0"/>
            </a:schemeClr>
          </a:solidFill>
        </p:spPr>
      </p:pic>
      <p:sp>
        <p:nvSpPr>
          <p:cNvPr id="8" name="TextBox 7">
            <a:extLst>
              <a:ext uri="{FF2B5EF4-FFF2-40B4-BE49-F238E27FC236}">
                <a16:creationId xmlns:a16="http://schemas.microsoft.com/office/drawing/2014/main" id="{CDD70987-824B-4318-9E13-BF1374145C34}"/>
              </a:ext>
            </a:extLst>
          </p:cNvPr>
          <p:cNvSpPr txBox="1"/>
          <p:nvPr/>
        </p:nvSpPr>
        <p:spPr>
          <a:xfrm>
            <a:off x="853442" y="533659"/>
            <a:ext cx="7619350" cy="537904"/>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GB" altLang="en-US" dirty="0"/>
              <a:t>CO-OPERATIVE GOVERNANCE (slide 2)</a:t>
            </a:r>
          </a:p>
        </p:txBody>
      </p:sp>
      <p:sp>
        <p:nvSpPr>
          <p:cNvPr id="2" name="Rectangle 1">
            <a:extLst>
              <a:ext uri="{FF2B5EF4-FFF2-40B4-BE49-F238E27FC236}">
                <a16:creationId xmlns:a16="http://schemas.microsoft.com/office/drawing/2014/main" id="{60D3FE1F-6C2C-4B18-BCBD-2F666EFBF617}"/>
              </a:ext>
            </a:extLst>
          </p:cNvPr>
          <p:cNvSpPr/>
          <p:nvPr/>
        </p:nvSpPr>
        <p:spPr>
          <a:xfrm>
            <a:off x="-7938" y="1352550"/>
            <a:ext cx="8998085" cy="4488921"/>
          </a:xfrm>
          <a:prstGeom prst="rect">
            <a:avLst/>
          </a:prstGeom>
        </p:spPr>
        <p:txBody>
          <a:bodyPr wrap="square">
            <a:spAutoFit/>
          </a:bodyPr>
          <a:lstStyle/>
          <a:p>
            <a:pPr algn="just">
              <a:lnSpc>
                <a:spcPct val="120000"/>
              </a:lnSpc>
              <a:spcAft>
                <a:spcPts val="0"/>
              </a:spcAft>
            </a:pPr>
            <a:r>
              <a:rPr lang="en-ZA" sz="2400" b="1" dirty="0">
                <a:solidFill>
                  <a:srgbClr val="000000"/>
                </a:solidFill>
                <a:latin typeface="Comic Sans MS" panose="030F0702030302020204" pitchFamily="66" charset="0"/>
                <a:ea typeface="Times New Roman" panose="02020603050405020304" pitchFamily="18" charset="0"/>
              </a:rPr>
              <a:t>The DAFF regulatory aspects </a:t>
            </a:r>
            <a:r>
              <a:rPr lang="en-ZA" sz="2400" dirty="0">
                <a:solidFill>
                  <a:srgbClr val="000000"/>
                </a:solidFill>
                <a:latin typeface="Comic Sans MS" panose="030F0702030302020204" pitchFamily="66" charset="0"/>
                <a:ea typeface="Times New Roman" panose="02020603050405020304" pitchFamily="18" charset="0"/>
              </a:rPr>
              <a:t>(with some of these functions devolved to provincial agencies) related to </a:t>
            </a:r>
            <a:r>
              <a:rPr lang="en-ZA" sz="2400" dirty="0" err="1">
                <a:solidFill>
                  <a:srgbClr val="000000"/>
                </a:solidFill>
                <a:latin typeface="Comic Sans MS" panose="030F0702030302020204" pitchFamily="66" charset="0"/>
                <a:ea typeface="Times New Roman" panose="02020603050405020304" pitchFamily="18" charset="0"/>
              </a:rPr>
              <a:t>RQO</a:t>
            </a:r>
            <a:r>
              <a:rPr lang="en-ZA" sz="2400" dirty="0">
                <a:solidFill>
                  <a:srgbClr val="000000"/>
                </a:solidFill>
                <a:latin typeface="Comic Sans MS" panose="030F0702030302020204" pitchFamily="66" charset="0"/>
                <a:ea typeface="Times New Roman" panose="02020603050405020304" pitchFamily="18" charset="0"/>
              </a:rPr>
              <a:t> implementation are:</a:t>
            </a:r>
          </a:p>
          <a:p>
            <a:pPr marL="342900" lvl="0" indent="-342900" algn="just">
              <a:lnSpc>
                <a:spcPct val="120000"/>
              </a:lnSpc>
              <a:spcBef>
                <a:spcPts val="100"/>
              </a:spcBef>
              <a:spcAft>
                <a:spcPts val="0"/>
              </a:spcAft>
              <a:buFont typeface="Wingdings" panose="05000000000000000000" pitchFamily="2" charset="2"/>
              <a:buChar char="Ø"/>
            </a:pPr>
            <a:r>
              <a:rPr lang="en-ZA" sz="2400" dirty="0">
                <a:latin typeface="Comic Sans MS" panose="030F0702030302020204" pitchFamily="66" charset="0"/>
                <a:ea typeface="Times New Roman" panose="02020603050405020304" pitchFamily="18" charset="0"/>
              </a:rPr>
              <a:t>Fisheries management, control and enforcement.</a:t>
            </a:r>
          </a:p>
          <a:p>
            <a:pPr marL="342900" lvl="0" indent="-342900" algn="just">
              <a:lnSpc>
                <a:spcPct val="120000"/>
              </a:lnSpc>
              <a:spcBef>
                <a:spcPts val="100"/>
              </a:spcBef>
              <a:spcAft>
                <a:spcPts val="0"/>
              </a:spcAft>
              <a:buFont typeface="Wingdings" panose="05000000000000000000" pitchFamily="2" charset="2"/>
              <a:buChar char="Ø"/>
            </a:pPr>
            <a:r>
              <a:rPr lang="en-ZA" sz="2400" dirty="0" err="1">
                <a:latin typeface="Comic Sans MS" panose="030F0702030302020204" pitchFamily="66" charset="0"/>
                <a:ea typeface="Times New Roman" panose="02020603050405020304" pitchFamily="18" charset="0"/>
              </a:rPr>
              <a:t>Mariculture</a:t>
            </a:r>
            <a:r>
              <a:rPr lang="en-ZA" sz="2400" dirty="0">
                <a:latin typeface="Comic Sans MS" panose="030F0702030302020204" pitchFamily="66" charset="0"/>
                <a:ea typeface="Times New Roman" panose="02020603050405020304" pitchFamily="18" charset="0"/>
              </a:rPr>
              <a:t>.</a:t>
            </a:r>
          </a:p>
          <a:p>
            <a:pPr marL="342900" lvl="0" indent="-342900" algn="just">
              <a:lnSpc>
                <a:spcPct val="120000"/>
              </a:lnSpc>
              <a:spcBef>
                <a:spcPts val="100"/>
              </a:spcBef>
              <a:spcAft>
                <a:spcPts val="0"/>
              </a:spcAft>
              <a:buFont typeface="Wingdings" panose="05000000000000000000" pitchFamily="2" charset="2"/>
              <a:buChar char="Ø"/>
            </a:pPr>
            <a:r>
              <a:rPr lang="en-ZA" sz="2400" dirty="0">
                <a:latin typeface="Comic Sans MS" panose="030F0702030302020204" pitchFamily="66" charset="0"/>
                <a:ea typeface="Times New Roman" panose="02020603050405020304" pitchFamily="18" charset="0"/>
              </a:rPr>
              <a:t>Agriculture.</a:t>
            </a:r>
          </a:p>
          <a:p>
            <a:pPr algn="just">
              <a:lnSpc>
                <a:spcPct val="120000"/>
              </a:lnSpc>
              <a:spcAft>
                <a:spcPts val="0"/>
              </a:spcAft>
            </a:pPr>
            <a:r>
              <a:rPr lang="en-ZA" sz="2400" b="1" dirty="0">
                <a:solidFill>
                  <a:srgbClr val="000000"/>
                </a:solidFill>
                <a:latin typeface="Comic Sans MS" panose="030F0702030302020204" pitchFamily="66" charset="0"/>
                <a:ea typeface="Times New Roman" panose="02020603050405020304" pitchFamily="18" charset="0"/>
              </a:rPr>
              <a:t> </a:t>
            </a:r>
            <a:endParaRPr lang="en-ZA" sz="2400" dirty="0">
              <a:solidFill>
                <a:srgbClr val="000000"/>
              </a:solidFill>
              <a:latin typeface="Comic Sans MS" panose="030F0702030302020204" pitchFamily="66" charset="0"/>
              <a:ea typeface="Times New Roman" panose="02020603050405020304" pitchFamily="18" charset="0"/>
            </a:endParaRPr>
          </a:p>
          <a:p>
            <a:pPr algn="just">
              <a:lnSpc>
                <a:spcPct val="120000"/>
              </a:lnSpc>
              <a:spcAft>
                <a:spcPts val="0"/>
              </a:spcAft>
            </a:pPr>
            <a:r>
              <a:rPr lang="en-ZA" sz="2400" b="1" dirty="0">
                <a:solidFill>
                  <a:srgbClr val="000000"/>
                </a:solidFill>
                <a:latin typeface="Comic Sans MS" panose="030F0702030302020204" pitchFamily="66" charset="0"/>
                <a:ea typeface="Times New Roman" panose="02020603050405020304" pitchFamily="18" charset="0"/>
              </a:rPr>
              <a:t>The district and metropolitan municipality regulatory aspects </a:t>
            </a:r>
            <a:r>
              <a:rPr lang="en-ZA" sz="2400" dirty="0">
                <a:solidFill>
                  <a:srgbClr val="000000"/>
                </a:solidFill>
                <a:latin typeface="Comic Sans MS" panose="030F0702030302020204" pitchFamily="66" charset="0"/>
                <a:ea typeface="Times New Roman" panose="02020603050405020304" pitchFamily="18" charset="0"/>
              </a:rPr>
              <a:t>related to </a:t>
            </a:r>
            <a:r>
              <a:rPr lang="en-ZA" sz="2400" dirty="0" err="1">
                <a:solidFill>
                  <a:srgbClr val="000000"/>
                </a:solidFill>
                <a:latin typeface="Comic Sans MS" panose="030F0702030302020204" pitchFamily="66" charset="0"/>
                <a:ea typeface="Times New Roman" panose="02020603050405020304" pitchFamily="18" charset="0"/>
              </a:rPr>
              <a:t>ROQ</a:t>
            </a:r>
            <a:r>
              <a:rPr lang="en-ZA" sz="2400" dirty="0">
                <a:solidFill>
                  <a:srgbClr val="000000"/>
                </a:solidFill>
                <a:latin typeface="Comic Sans MS" panose="030F0702030302020204" pitchFamily="66" charset="0"/>
                <a:ea typeface="Times New Roman" panose="02020603050405020304" pitchFamily="18" charset="0"/>
              </a:rPr>
              <a:t> implementation are:</a:t>
            </a:r>
          </a:p>
          <a:p>
            <a:pPr marL="342900" indent="-342900" algn="l">
              <a:buFont typeface="Wingdings" panose="05000000000000000000" pitchFamily="2" charset="2"/>
              <a:buChar char="Ø"/>
            </a:pPr>
            <a:r>
              <a:rPr lang="en-GB" sz="2400" dirty="0">
                <a:solidFill>
                  <a:srgbClr val="000000"/>
                </a:solidFill>
                <a:latin typeface="Comic Sans MS" panose="030F0702030302020204" pitchFamily="66" charset="0"/>
                <a:ea typeface="Times New Roman" panose="02020603050405020304" pitchFamily="18" charset="0"/>
              </a:rPr>
              <a:t>Recreational water quality (National Health Act 2003</a:t>
            </a:r>
            <a:endParaRPr lang="en-ZA" sz="2400" dirty="0">
              <a:latin typeface="Comic Sans MS" panose="030F0702030302020204" pitchFamily="66" charset="0"/>
            </a:endParaRPr>
          </a:p>
        </p:txBody>
      </p:sp>
    </p:spTree>
    <p:extLst>
      <p:ext uri="{BB962C8B-B14F-4D97-AF65-F5344CB8AC3E}">
        <p14:creationId xmlns:p14="http://schemas.microsoft.com/office/powerpoint/2010/main" val="167594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8F2CCBB8-A399-4A5A-8F8B-BF5D88EE9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51938" cy="5876925"/>
          </a:xfrm>
          <a:prstGeom prst="rect">
            <a:avLst/>
          </a:prstGeom>
          <a:gradFill rotWithShape="1">
            <a:gsLst>
              <a:gs pos="0">
                <a:srgbClr val="CCFFFF">
                  <a:alpha val="30000"/>
                </a:srgbClr>
              </a:gs>
              <a:gs pos="100000">
                <a:srgbClr val="99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IMGP1543">
            <a:extLst>
              <a:ext uri="{FF2B5EF4-FFF2-40B4-BE49-F238E27FC236}">
                <a16:creationId xmlns:a16="http://schemas.microsoft.com/office/drawing/2014/main" id="{EB687CEF-8D8D-49E5-96CD-9B3CD4072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683" b="26105"/>
          <a:stretch>
            <a:fillRect/>
          </a:stretch>
        </p:blipFill>
        <p:spPr bwMode="auto">
          <a:xfrm>
            <a:off x="0" y="0"/>
            <a:ext cx="9144000" cy="1352550"/>
          </a:xfrm>
          <a:prstGeom prst="rect">
            <a:avLst/>
          </a:prstGeom>
          <a:solidFill>
            <a:schemeClr val="bg1">
              <a:alpha val="0"/>
            </a:schemeClr>
          </a:solidFill>
        </p:spPr>
      </p:pic>
      <p:sp>
        <p:nvSpPr>
          <p:cNvPr id="8" name="TextBox 7">
            <a:extLst>
              <a:ext uri="{FF2B5EF4-FFF2-40B4-BE49-F238E27FC236}">
                <a16:creationId xmlns:a16="http://schemas.microsoft.com/office/drawing/2014/main" id="{CDD70987-824B-4318-9E13-BF1374145C34}"/>
              </a:ext>
            </a:extLst>
          </p:cNvPr>
          <p:cNvSpPr txBox="1"/>
          <p:nvPr/>
        </p:nvSpPr>
        <p:spPr>
          <a:xfrm>
            <a:off x="853442" y="533659"/>
            <a:ext cx="7619350" cy="537904"/>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GB" altLang="en-US" dirty="0"/>
              <a:t>CO-OPERATIVE GOVERNANCE (slide 3)</a:t>
            </a:r>
          </a:p>
        </p:txBody>
      </p:sp>
      <p:sp>
        <p:nvSpPr>
          <p:cNvPr id="3" name="Rectangle 2">
            <a:extLst>
              <a:ext uri="{FF2B5EF4-FFF2-40B4-BE49-F238E27FC236}">
                <a16:creationId xmlns:a16="http://schemas.microsoft.com/office/drawing/2014/main" id="{3920015B-88AB-4FA8-93B8-E370F9EF7A2F}"/>
              </a:ext>
            </a:extLst>
          </p:cNvPr>
          <p:cNvSpPr/>
          <p:nvPr/>
        </p:nvSpPr>
        <p:spPr>
          <a:xfrm>
            <a:off x="126754" y="1720840"/>
            <a:ext cx="8890492" cy="3046988"/>
          </a:xfrm>
          <a:prstGeom prst="rect">
            <a:avLst/>
          </a:prstGeom>
        </p:spPr>
        <p:txBody>
          <a:bodyPr wrap="square">
            <a:spAutoFit/>
          </a:bodyPr>
          <a:lstStyle/>
          <a:p>
            <a:pPr algn="l"/>
            <a:r>
              <a:rPr lang="en-ZA" sz="2400" dirty="0">
                <a:latin typeface="Comic Sans MS" panose="030F0702030302020204" pitchFamily="66" charset="0"/>
                <a:ea typeface="Times New Roman" panose="02020603050405020304" pitchFamily="18" charset="0"/>
              </a:rPr>
              <a:t>It is not the intention of the implementation activities to either duplicate or replace existing legislation and/or institutions that already manage aspects affecting the </a:t>
            </a:r>
            <a:r>
              <a:rPr lang="en-ZA" sz="2400" dirty="0" err="1">
                <a:latin typeface="Comic Sans MS" panose="030F0702030302020204" pitchFamily="66" charset="0"/>
                <a:ea typeface="Times New Roman" panose="02020603050405020304" pitchFamily="18" charset="0"/>
              </a:rPr>
              <a:t>RQOs</a:t>
            </a:r>
            <a:r>
              <a:rPr lang="en-ZA" sz="2400" dirty="0">
                <a:latin typeface="Comic Sans MS" panose="030F0702030302020204" pitchFamily="66" charset="0"/>
                <a:ea typeface="Times New Roman" panose="02020603050405020304" pitchFamily="18" charset="0"/>
              </a:rPr>
              <a:t>, but to rather harness these and inform the relevant authorities that can take action using existing acts and legislation.  The plan should therefore allow for the linkages that will initiate the appropriate actions to enforce compliance in accordance with procedures already in place.</a:t>
            </a:r>
            <a:endParaRPr lang="en-ZA" sz="2400" dirty="0">
              <a:latin typeface="Comic Sans MS" panose="030F0702030302020204" pitchFamily="66" charset="0"/>
            </a:endParaRPr>
          </a:p>
        </p:txBody>
      </p:sp>
    </p:spTree>
    <p:extLst>
      <p:ext uri="{BB962C8B-B14F-4D97-AF65-F5344CB8AC3E}">
        <p14:creationId xmlns:p14="http://schemas.microsoft.com/office/powerpoint/2010/main" val="1412364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8F2CCBB8-A399-4A5A-8F8B-BF5D88EE9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51938" cy="5876925"/>
          </a:xfrm>
          <a:prstGeom prst="rect">
            <a:avLst/>
          </a:prstGeom>
          <a:gradFill rotWithShape="1">
            <a:gsLst>
              <a:gs pos="0">
                <a:srgbClr val="CCFFFF">
                  <a:alpha val="30000"/>
                </a:srgbClr>
              </a:gs>
              <a:gs pos="100000">
                <a:srgbClr val="99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IMGP1543">
            <a:extLst>
              <a:ext uri="{FF2B5EF4-FFF2-40B4-BE49-F238E27FC236}">
                <a16:creationId xmlns:a16="http://schemas.microsoft.com/office/drawing/2014/main" id="{EB687CEF-8D8D-49E5-96CD-9B3CD4072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683" b="26105"/>
          <a:stretch>
            <a:fillRect/>
          </a:stretch>
        </p:blipFill>
        <p:spPr bwMode="auto">
          <a:xfrm>
            <a:off x="0" y="0"/>
            <a:ext cx="9144000" cy="1352550"/>
          </a:xfrm>
          <a:prstGeom prst="rect">
            <a:avLst/>
          </a:prstGeom>
          <a:solidFill>
            <a:schemeClr val="bg1">
              <a:alpha val="0"/>
            </a:schemeClr>
          </a:solidFill>
        </p:spPr>
      </p:pic>
      <p:sp>
        <p:nvSpPr>
          <p:cNvPr id="8" name="TextBox 7">
            <a:extLst>
              <a:ext uri="{FF2B5EF4-FFF2-40B4-BE49-F238E27FC236}">
                <a16:creationId xmlns:a16="http://schemas.microsoft.com/office/drawing/2014/main" id="{CDD70987-824B-4318-9E13-BF1374145C34}"/>
              </a:ext>
            </a:extLst>
          </p:cNvPr>
          <p:cNvSpPr txBox="1"/>
          <p:nvPr/>
        </p:nvSpPr>
        <p:spPr>
          <a:xfrm>
            <a:off x="902080" y="-9926"/>
            <a:ext cx="7619350" cy="1011880"/>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GB" altLang="en-US" dirty="0"/>
              <a:t>CO-OPERATIVE GOVERNANCE:</a:t>
            </a:r>
          </a:p>
          <a:p>
            <a:r>
              <a:rPr lang="en-GB" altLang="en-US" dirty="0"/>
              <a:t>ESTUARIES (slide 4)</a:t>
            </a:r>
          </a:p>
        </p:txBody>
      </p:sp>
      <p:sp>
        <p:nvSpPr>
          <p:cNvPr id="3" name="Rectangle 2">
            <a:extLst>
              <a:ext uri="{FF2B5EF4-FFF2-40B4-BE49-F238E27FC236}">
                <a16:creationId xmlns:a16="http://schemas.microsoft.com/office/drawing/2014/main" id="{3920015B-88AB-4FA8-93B8-E370F9EF7A2F}"/>
              </a:ext>
            </a:extLst>
          </p:cNvPr>
          <p:cNvSpPr/>
          <p:nvPr/>
        </p:nvSpPr>
        <p:spPr>
          <a:xfrm>
            <a:off x="126754" y="1720840"/>
            <a:ext cx="8890492" cy="5262979"/>
          </a:xfrm>
          <a:prstGeom prst="rect">
            <a:avLst/>
          </a:prstGeom>
        </p:spPr>
        <p:txBody>
          <a:bodyPr wrap="square">
            <a:spAutoFit/>
          </a:bodyPr>
          <a:lstStyle/>
          <a:p>
            <a:pPr marL="342900" indent="-342900" algn="l">
              <a:buFont typeface="Wingdings" panose="05000000000000000000" pitchFamily="2" charset="2"/>
              <a:buChar char="Ø"/>
            </a:pPr>
            <a:r>
              <a:rPr lang="en-ZA" sz="2400" dirty="0">
                <a:latin typeface="Comic Sans MS" panose="030F0702030302020204" pitchFamily="66" charset="0"/>
              </a:rPr>
              <a:t>The Guidelines for the Development</a:t>
            </a:r>
            <a:r>
              <a:rPr lang="en-GB" sz="2400" i="1" dirty="0">
                <a:latin typeface="Comic Sans MS" panose="030F0702030302020204" pitchFamily="66" charset="0"/>
              </a:rPr>
              <a:t>and Implementation of Estuarine Management Plans in terms of the National Estuarine Management Protocol</a:t>
            </a:r>
            <a:r>
              <a:rPr lang="en-GB" sz="2400" dirty="0">
                <a:latin typeface="Comic Sans MS" panose="030F0702030302020204" pitchFamily="66" charset="0"/>
              </a:rPr>
              <a:t> (DEA, 2015) recognises that effective institutional structures and arrangements are crucial for the successful implementation and coordination of activities according to the EMP. </a:t>
            </a:r>
          </a:p>
          <a:p>
            <a:pPr marL="342900" indent="-342900" algn="l">
              <a:buFont typeface="Wingdings" panose="05000000000000000000" pitchFamily="2" charset="2"/>
              <a:buChar char="Ø"/>
            </a:pPr>
            <a:r>
              <a:rPr lang="en-GB" sz="2400" dirty="0">
                <a:latin typeface="Comic Sans MS" panose="030F0702030302020204" pitchFamily="66" charset="0"/>
              </a:rPr>
              <a:t>The </a:t>
            </a:r>
            <a:r>
              <a:rPr lang="en-GB" sz="2400" dirty="0" err="1">
                <a:latin typeface="Comic Sans MS" panose="030F0702030302020204" pitchFamily="66" charset="0"/>
              </a:rPr>
              <a:t>EMPs</a:t>
            </a:r>
            <a:r>
              <a:rPr lang="en-GB" sz="2400" dirty="0">
                <a:latin typeface="Comic Sans MS" panose="030F0702030302020204" pitchFamily="66" charset="0"/>
              </a:rPr>
              <a:t> should, in turn, encapsulate the findings and recommendations of the Classes and RQOs.  </a:t>
            </a:r>
          </a:p>
          <a:p>
            <a:pPr marL="342900" indent="-342900" algn="l">
              <a:buFont typeface="Wingdings" panose="05000000000000000000" pitchFamily="2" charset="2"/>
              <a:buChar char="Ø"/>
            </a:pPr>
            <a:r>
              <a:rPr lang="en-GB" sz="2400" dirty="0">
                <a:latin typeface="Comic Sans MS" panose="030F0702030302020204" pitchFamily="66" charset="0"/>
              </a:rPr>
              <a:t>In this light the Protocol requires that the EMP includes details on the institutional capacity and arrangements that will be required for managing the various elements of an EMP, taking into account different departmental mandates.</a:t>
            </a:r>
            <a:endParaRPr lang="en-ZA" sz="2400" dirty="0">
              <a:latin typeface="Comic Sans MS" panose="030F0702030302020204" pitchFamily="66" charset="0"/>
            </a:endParaRPr>
          </a:p>
          <a:p>
            <a:pPr algn="l"/>
            <a:r>
              <a:rPr lang="en-GB" sz="2400" dirty="0">
                <a:latin typeface="Comic Sans MS" panose="030F0702030302020204" pitchFamily="66" charset="0"/>
              </a:rPr>
              <a:t> </a:t>
            </a:r>
            <a:endParaRPr lang="en-ZA" sz="2400" dirty="0">
              <a:latin typeface="Comic Sans MS" panose="030F0702030302020204" pitchFamily="66" charset="0"/>
            </a:endParaRPr>
          </a:p>
        </p:txBody>
      </p:sp>
    </p:spTree>
    <p:extLst>
      <p:ext uri="{BB962C8B-B14F-4D97-AF65-F5344CB8AC3E}">
        <p14:creationId xmlns:p14="http://schemas.microsoft.com/office/powerpoint/2010/main" val="309859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8F2CCBB8-A399-4A5A-8F8B-BF5D88EE9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51938" cy="5876925"/>
          </a:xfrm>
          <a:prstGeom prst="rect">
            <a:avLst/>
          </a:prstGeom>
          <a:gradFill rotWithShape="1">
            <a:gsLst>
              <a:gs pos="0">
                <a:srgbClr val="CCFFFF">
                  <a:alpha val="30000"/>
                </a:srgbClr>
              </a:gs>
              <a:gs pos="100000">
                <a:srgbClr val="99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IMGP1543">
            <a:extLst>
              <a:ext uri="{FF2B5EF4-FFF2-40B4-BE49-F238E27FC236}">
                <a16:creationId xmlns:a16="http://schemas.microsoft.com/office/drawing/2014/main" id="{EB687CEF-8D8D-49E5-96CD-9B3CD4072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1683" b="26105"/>
          <a:stretch>
            <a:fillRect/>
          </a:stretch>
        </p:blipFill>
        <p:spPr bwMode="auto">
          <a:xfrm>
            <a:off x="0" y="0"/>
            <a:ext cx="9144000" cy="1352550"/>
          </a:xfrm>
          <a:prstGeom prst="rect">
            <a:avLst/>
          </a:prstGeom>
          <a:solidFill>
            <a:schemeClr val="bg1">
              <a:alpha val="0"/>
            </a:schemeClr>
          </a:solidFill>
        </p:spPr>
      </p:pic>
      <p:sp>
        <p:nvSpPr>
          <p:cNvPr id="8" name="TextBox 7">
            <a:extLst>
              <a:ext uri="{FF2B5EF4-FFF2-40B4-BE49-F238E27FC236}">
                <a16:creationId xmlns:a16="http://schemas.microsoft.com/office/drawing/2014/main" id="{CDD70987-824B-4318-9E13-BF1374145C34}"/>
              </a:ext>
            </a:extLst>
          </p:cNvPr>
          <p:cNvSpPr txBox="1"/>
          <p:nvPr/>
        </p:nvSpPr>
        <p:spPr>
          <a:xfrm>
            <a:off x="902080" y="-9926"/>
            <a:ext cx="7619350" cy="1011880"/>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GB" altLang="en-US" dirty="0"/>
              <a:t>CO-OPERATIVE GOVERNANCE:</a:t>
            </a:r>
          </a:p>
          <a:p>
            <a:r>
              <a:rPr lang="en-GB" altLang="en-US" dirty="0"/>
              <a:t>ESTUARIES (slide 5)</a:t>
            </a:r>
          </a:p>
        </p:txBody>
      </p:sp>
      <p:sp>
        <p:nvSpPr>
          <p:cNvPr id="3" name="Rectangle 2">
            <a:extLst>
              <a:ext uri="{FF2B5EF4-FFF2-40B4-BE49-F238E27FC236}">
                <a16:creationId xmlns:a16="http://schemas.microsoft.com/office/drawing/2014/main" id="{3920015B-88AB-4FA8-93B8-E370F9EF7A2F}"/>
              </a:ext>
            </a:extLst>
          </p:cNvPr>
          <p:cNvSpPr/>
          <p:nvPr/>
        </p:nvSpPr>
        <p:spPr>
          <a:xfrm>
            <a:off x="126754" y="1468100"/>
            <a:ext cx="8890492" cy="5509200"/>
          </a:xfrm>
          <a:prstGeom prst="rect">
            <a:avLst/>
          </a:prstGeom>
        </p:spPr>
        <p:txBody>
          <a:bodyPr wrap="square">
            <a:spAutoFit/>
          </a:bodyPr>
          <a:lstStyle/>
          <a:p>
            <a:pPr marL="342900" indent="-342900" algn="l">
              <a:buFont typeface="Wingdings" panose="05000000000000000000" pitchFamily="2" charset="2"/>
              <a:buChar char="Ø"/>
            </a:pPr>
            <a:r>
              <a:rPr lang="en-GB" sz="2200" dirty="0">
                <a:latin typeface="Comic Sans MS" panose="030F0702030302020204" pitchFamily="66" charset="0"/>
              </a:rPr>
              <a:t>Chapter 5 of the </a:t>
            </a:r>
            <a:r>
              <a:rPr lang="en-GB" sz="2200" dirty="0" err="1">
                <a:latin typeface="Comic Sans MS" panose="030F0702030302020204" pitchFamily="66" charset="0"/>
              </a:rPr>
              <a:t>ICM</a:t>
            </a:r>
            <a:r>
              <a:rPr lang="en-GB" sz="2200" dirty="0">
                <a:latin typeface="Comic Sans MS" panose="030F0702030302020204" pitchFamily="66" charset="0"/>
              </a:rPr>
              <a:t> Act provides direction on institutional arrangements that would contribute to cooperative coastal governance in South Africa.  </a:t>
            </a:r>
          </a:p>
          <a:p>
            <a:pPr marL="342900" indent="-342900" algn="l">
              <a:buFont typeface="Wingdings" panose="05000000000000000000" pitchFamily="2" charset="2"/>
              <a:buChar char="Ø"/>
            </a:pPr>
            <a:r>
              <a:rPr lang="en-GB" sz="2200" dirty="0">
                <a:latin typeface="Comic Sans MS" panose="030F0702030302020204" pitchFamily="66" charset="0"/>
              </a:rPr>
              <a:t>According to the </a:t>
            </a:r>
            <a:r>
              <a:rPr lang="en-GB" sz="2200" dirty="0" err="1">
                <a:latin typeface="Comic Sans MS" panose="030F0702030302020204" pitchFamily="66" charset="0"/>
              </a:rPr>
              <a:t>ICM</a:t>
            </a:r>
            <a:r>
              <a:rPr lang="en-GB" sz="2200" dirty="0">
                <a:latin typeface="Comic Sans MS" panose="030F0702030302020204" pitchFamily="66" charset="0"/>
              </a:rPr>
              <a:t> Act, the embodiment of cooperative coastal governance is vested in coastal committees that are established at national, provincial and municipal levels.  The Protocol does not propose new institutional arrangements specifically aimed at estuarine management.  </a:t>
            </a:r>
          </a:p>
          <a:p>
            <a:pPr marL="342900" indent="-342900" algn="l">
              <a:buFont typeface="Wingdings" panose="05000000000000000000" pitchFamily="2" charset="2"/>
              <a:buChar char="Ø"/>
            </a:pPr>
            <a:r>
              <a:rPr lang="en-GB" sz="2200" dirty="0">
                <a:latin typeface="Comic Sans MS" panose="030F0702030302020204" pitchFamily="66" charset="0"/>
              </a:rPr>
              <a:t>Rather the Protocol states that provincial and municipal coastal committees shall serve as the forums for monitoring the implementation of </a:t>
            </a:r>
            <a:r>
              <a:rPr lang="en-GB" sz="2200" dirty="0" err="1">
                <a:latin typeface="Comic Sans MS" panose="030F0702030302020204" pitchFamily="66" charset="0"/>
              </a:rPr>
              <a:t>EMPs</a:t>
            </a:r>
            <a:r>
              <a:rPr lang="en-GB" sz="2200" dirty="0">
                <a:latin typeface="Comic Sans MS" panose="030F0702030302020204" pitchFamily="66" charset="0"/>
              </a:rPr>
              <a:t> and reporting of progress and achievements related to </a:t>
            </a:r>
            <a:r>
              <a:rPr lang="en-GB" sz="2200" dirty="0" err="1">
                <a:latin typeface="Comic Sans MS" panose="030F0702030302020204" pitchFamily="66" charset="0"/>
              </a:rPr>
              <a:t>EMPs</a:t>
            </a:r>
            <a:r>
              <a:rPr lang="en-GB" sz="2200" dirty="0">
                <a:latin typeface="Comic Sans MS" panose="030F0702030302020204" pitchFamily="66" charset="0"/>
              </a:rPr>
              <a:t>.  </a:t>
            </a:r>
          </a:p>
          <a:p>
            <a:pPr marL="342900" indent="-342900" algn="l">
              <a:buFont typeface="Wingdings" panose="05000000000000000000" pitchFamily="2" charset="2"/>
              <a:buChar char="Ø"/>
            </a:pPr>
            <a:r>
              <a:rPr lang="en-GB" sz="2200" dirty="0">
                <a:latin typeface="Comic Sans MS" panose="030F0702030302020204" pitchFamily="66" charset="0"/>
              </a:rPr>
              <a:t>It remains crucial that the estuarine management authorities provide specific details on the institutional arrangements that they propose, specifically dealing with the technical cooperation and coordination in estuarine management.</a:t>
            </a:r>
            <a:endParaRPr lang="en-ZA" sz="2200" dirty="0">
              <a:latin typeface="Comic Sans MS" panose="030F0702030302020204" pitchFamily="66" charset="0"/>
            </a:endParaRPr>
          </a:p>
        </p:txBody>
      </p:sp>
    </p:spTree>
    <p:extLst>
      <p:ext uri="{BB962C8B-B14F-4D97-AF65-F5344CB8AC3E}">
        <p14:creationId xmlns:p14="http://schemas.microsoft.com/office/powerpoint/2010/main" val="319129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8F2CCBB8-A399-4A5A-8F8B-BF5D88EE9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51938" cy="5876925"/>
          </a:xfrm>
          <a:prstGeom prst="rect">
            <a:avLst/>
          </a:prstGeom>
          <a:gradFill rotWithShape="1">
            <a:gsLst>
              <a:gs pos="0">
                <a:srgbClr val="CCFFFF">
                  <a:alpha val="30000"/>
                </a:srgbClr>
              </a:gs>
              <a:gs pos="100000">
                <a:srgbClr val="99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IMGP1543">
            <a:extLst>
              <a:ext uri="{FF2B5EF4-FFF2-40B4-BE49-F238E27FC236}">
                <a16:creationId xmlns:a16="http://schemas.microsoft.com/office/drawing/2014/main" id="{EB687CEF-8D8D-49E5-96CD-9B3CD4072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683" b="26105"/>
          <a:stretch>
            <a:fillRect/>
          </a:stretch>
        </p:blipFill>
        <p:spPr bwMode="auto">
          <a:xfrm>
            <a:off x="0" y="0"/>
            <a:ext cx="9144000" cy="1352550"/>
          </a:xfrm>
          <a:prstGeom prst="rect">
            <a:avLst/>
          </a:prstGeom>
          <a:solidFill>
            <a:schemeClr val="bg1">
              <a:alpha val="0"/>
            </a:schemeClr>
          </a:solidFill>
        </p:spPr>
      </p:pic>
      <p:sp>
        <p:nvSpPr>
          <p:cNvPr id="8" name="TextBox 7">
            <a:extLst>
              <a:ext uri="{FF2B5EF4-FFF2-40B4-BE49-F238E27FC236}">
                <a16:creationId xmlns:a16="http://schemas.microsoft.com/office/drawing/2014/main" id="{CDD70987-824B-4318-9E13-BF1374145C34}"/>
              </a:ext>
            </a:extLst>
          </p:cNvPr>
          <p:cNvSpPr txBox="1"/>
          <p:nvPr/>
        </p:nvSpPr>
        <p:spPr>
          <a:xfrm>
            <a:off x="902080" y="-9926"/>
            <a:ext cx="7619350" cy="1011880"/>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GB" altLang="en-US" dirty="0"/>
              <a:t>CO-OPERATIVE GOVERNANCE:</a:t>
            </a:r>
          </a:p>
          <a:p>
            <a:r>
              <a:rPr lang="en-GB" altLang="en-US" dirty="0"/>
              <a:t>ESTUARIES (slide 6)</a:t>
            </a:r>
          </a:p>
        </p:txBody>
      </p:sp>
      <p:sp>
        <p:nvSpPr>
          <p:cNvPr id="3" name="Rectangle 2">
            <a:extLst>
              <a:ext uri="{FF2B5EF4-FFF2-40B4-BE49-F238E27FC236}">
                <a16:creationId xmlns:a16="http://schemas.microsoft.com/office/drawing/2014/main" id="{3920015B-88AB-4FA8-93B8-E370F9EF7A2F}"/>
              </a:ext>
            </a:extLst>
          </p:cNvPr>
          <p:cNvSpPr/>
          <p:nvPr/>
        </p:nvSpPr>
        <p:spPr>
          <a:xfrm>
            <a:off x="126754" y="1468100"/>
            <a:ext cx="8890492" cy="3477875"/>
          </a:xfrm>
          <a:prstGeom prst="rect">
            <a:avLst/>
          </a:prstGeom>
        </p:spPr>
        <p:txBody>
          <a:bodyPr wrap="square">
            <a:spAutoFit/>
          </a:bodyPr>
          <a:lstStyle/>
          <a:p>
            <a:pPr marL="342900" indent="-342900" algn="l">
              <a:buFont typeface="Wingdings" panose="05000000000000000000" pitchFamily="2" charset="2"/>
              <a:buChar char="Ø"/>
            </a:pPr>
            <a:r>
              <a:rPr lang="en-GB" sz="2200" dirty="0">
                <a:latin typeface="Comic Sans MS" panose="030F0702030302020204" pitchFamily="66" charset="0"/>
              </a:rPr>
              <a:t>Institutional model that can be considered for stronger technical coordination and cooperation is the national Estuaries Management Sub-Committee (an advisory body to Working Group 8.</a:t>
            </a:r>
          </a:p>
          <a:p>
            <a:pPr marL="342900" indent="-342900" algn="l">
              <a:buFont typeface="Wingdings" panose="05000000000000000000" pitchFamily="2" charset="2"/>
              <a:buChar char="Ø"/>
            </a:pPr>
            <a:r>
              <a:rPr lang="en-GB" sz="2200" dirty="0">
                <a:latin typeface="Comic Sans MS" panose="030F0702030302020204" pitchFamily="66" charset="0"/>
              </a:rPr>
              <a:t>This Working Group provides government authorities and other key role players with management responsibilities, the opportunity to coordinate activities and to address disputes or uncertainties that may arise during implementation.</a:t>
            </a:r>
          </a:p>
          <a:p>
            <a:pPr marL="342900" indent="-342900" algn="l">
              <a:buFont typeface="Wingdings" panose="05000000000000000000" pitchFamily="2" charset="2"/>
              <a:buChar char="Ø"/>
            </a:pPr>
            <a:r>
              <a:rPr lang="en-GB" sz="2200" dirty="0">
                <a:latin typeface="Comic Sans MS" panose="030F0702030302020204" pitchFamily="66" charset="0"/>
              </a:rPr>
              <a:t>Continuous stakeholder engagement will remain critical – even during implementation phase.</a:t>
            </a:r>
          </a:p>
        </p:txBody>
      </p:sp>
    </p:spTree>
    <p:extLst>
      <p:ext uri="{BB962C8B-B14F-4D97-AF65-F5344CB8AC3E}">
        <p14:creationId xmlns:p14="http://schemas.microsoft.com/office/powerpoint/2010/main" val="275283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8F2CCBB8-A399-4A5A-8F8B-BF5D88EE9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001954"/>
            <a:ext cx="9151938" cy="5876925"/>
          </a:xfrm>
          <a:prstGeom prst="rect">
            <a:avLst/>
          </a:prstGeom>
          <a:gradFill rotWithShape="1">
            <a:gsLst>
              <a:gs pos="0">
                <a:srgbClr val="CCFFFF">
                  <a:alpha val="30000"/>
                </a:srgbClr>
              </a:gs>
              <a:gs pos="100000">
                <a:srgbClr val="99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IMGP1543">
            <a:extLst>
              <a:ext uri="{FF2B5EF4-FFF2-40B4-BE49-F238E27FC236}">
                <a16:creationId xmlns:a16="http://schemas.microsoft.com/office/drawing/2014/main" id="{EB687CEF-8D8D-49E5-96CD-9B3CD4072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683" b="26105"/>
          <a:stretch>
            <a:fillRect/>
          </a:stretch>
        </p:blipFill>
        <p:spPr bwMode="auto">
          <a:xfrm>
            <a:off x="0" y="0"/>
            <a:ext cx="9144000" cy="1352550"/>
          </a:xfrm>
          <a:prstGeom prst="rect">
            <a:avLst/>
          </a:prstGeom>
          <a:solidFill>
            <a:schemeClr val="bg1">
              <a:alpha val="0"/>
            </a:schemeClr>
          </a:solidFill>
        </p:spPr>
      </p:pic>
      <p:sp>
        <p:nvSpPr>
          <p:cNvPr id="8" name="TextBox 7">
            <a:extLst>
              <a:ext uri="{FF2B5EF4-FFF2-40B4-BE49-F238E27FC236}">
                <a16:creationId xmlns:a16="http://schemas.microsoft.com/office/drawing/2014/main" id="{CDD70987-824B-4318-9E13-BF1374145C34}"/>
              </a:ext>
            </a:extLst>
          </p:cNvPr>
          <p:cNvSpPr txBox="1"/>
          <p:nvPr/>
        </p:nvSpPr>
        <p:spPr>
          <a:xfrm>
            <a:off x="902080" y="-9926"/>
            <a:ext cx="7619350" cy="1011880"/>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GB" altLang="en-US" dirty="0"/>
              <a:t>CO-OPERATIVE GOVERNANCE:</a:t>
            </a:r>
          </a:p>
          <a:p>
            <a:r>
              <a:rPr lang="en-GB" altLang="en-US" dirty="0"/>
              <a:t>WETLANDS AND RIVERS (slide 7)</a:t>
            </a:r>
          </a:p>
        </p:txBody>
      </p:sp>
      <p:sp>
        <p:nvSpPr>
          <p:cNvPr id="3" name="Rectangle 2">
            <a:extLst>
              <a:ext uri="{FF2B5EF4-FFF2-40B4-BE49-F238E27FC236}">
                <a16:creationId xmlns:a16="http://schemas.microsoft.com/office/drawing/2014/main" id="{3920015B-88AB-4FA8-93B8-E370F9EF7A2F}"/>
              </a:ext>
            </a:extLst>
          </p:cNvPr>
          <p:cNvSpPr/>
          <p:nvPr/>
        </p:nvSpPr>
        <p:spPr>
          <a:xfrm>
            <a:off x="126754" y="1468100"/>
            <a:ext cx="8890492" cy="4724370"/>
          </a:xfrm>
          <a:prstGeom prst="rect">
            <a:avLst/>
          </a:prstGeom>
        </p:spPr>
        <p:txBody>
          <a:bodyPr wrap="square">
            <a:spAutoFit/>
          </a:bodyPr>
          <a:lstStyle/>
          <a:p>
            <a:pPr marL="342900" indent="-342900" algn="l">
              <a:buFont typeface="Wingdings" panose="05000000000000000000" pitchFamily="2" charset="2"/>
              <a:buChar char="Ø"/>
            </a:pPr>
            <a:r>
              <a:rPr lang="en-GB" sz="2200" dirty="0">
                <a:latin typeface="Comic Sans MS" panose="030F0702030302020204" pitchFamily="66" charset="0"/>
              </a:rPr>
              <a:t>Wetlands:  Most common problems are associated with destruction of habitat and not changes in flow.  Wetlands also impacted by </a:t>
            </a:r>
            <a:r>
              <a:rPr lang="en-GB" sz="2200" dirty="0" err="1">
                <a:latin typeface="Comic Sans MS" panose="030F0702030302020204" pitchFamily="66" charset="0"/>
              </a:rPr>
              <a:t>DWS</a:t>
            </a:r>
            <a:r>
              <a:rPr lang="en-GB" sz="2200" dirty="0">
                <a:latin typeface="Comic Sans MS" panose="030F0702030302020204" pitchFamily="66" charset="0"/>
              </a:rPr>
              <a:t>, DEA, DAFF.</a:t>
            </a:r>
          </a:p>
          <a:p>
            <a:pPr marL="342900" indent="-342900" algn="l">
              <a:buFont typeface="Wingdings" panose="05000000000000000000" pitchFamily="2" charset="2"/>
              <a:buChar char="Ø"/>
            </a:pPr>
            <a:endParaRPr lang="en-GB" sz="2200" dirty="0">
              <a:latin typeface="Comic Sans MS" panose="030F0702030302020204" pitchFamily="66" charset="0"/>
            </a:endParaRPr>
          </a:p>
          <a:p>
            <a:pPr marL="342900" indent="-342900" algn="l">
              <a:spcAft>
                <a:spcPts val="600"/>
              </a:spcAft>
              <a:buFont typeface="Wingdings" panose="05000000000000000000" pitchFamily="2" charset="2"/>
              <a:buChar char="Ø"/>
            </a:pPr>
            <a:r>
              <a:rPr lang="en-GB" sz="2200" dirty="0">
                <a:latin typeface="Comic Sans MS" panose="030F0702030302020204" pitchFamily="66" charset="0"/>
              </a:rPr>
              <a:t>Rivers:  Desktop nodes require improvements based on a high Ecological and/or Socio-Cultural important.</a:t>
            </a:r>
          </a:p>
          <a:p>
            <a:pPr marL="342900" indent="-342900" algn="l">
              <a:spcAft>
                <a:spcPts val="600"/>
              </a:spcAft>
              <a:buFont typeface="Wingdings" panose="05000000000000000000" pitchFamily="2" charset="2"/>
              <a:buChar char="Ø"/>
            </a:pPr>
            <a:r>
              <a:rPr lang="en-GB" sz="2200" dirty="0">
                <a:latin typeface="Comic Sans MS" panose="030F0702030302020204" pitchFamily="66" charset="0"/>
              </a:rPr>
              <a:t>Of relevance here are the RUs that require non flow-related measures to improve.</a:t>
            </a:r>
          </a:p>
          <a:p>
            <a:pPr marL="342900" indent="-342900" algn="l">
              <a:spcAft>
                <a:spcPts val="600"/>
              </a:spcAft>
              <a:buFont typeface="Wingdings" panose="05000000000000000000" pitchFamily="2" charset="2"/>
              <a:buChar char="Ø"/>
            </a:pPr>
            <a:r>
              <a:rPr lang="en-GB" sz="2200" dirty="0">
                <a:latin typeface="Comic Sans MS" panose="030F0702030302020204" pitchFamily="66" charset="0"/>
              </a:rPr>
              <a:t>These relate to catchment activities or water quality changes that impact on the riparian zone.</a:t>
            </a:r>
          </a:p>
          <a:p>
            <a:pPr marL="342900" indent="-342900" algn="l">
              <a:spcAft>
                <a:spcPts val="600"/>
              </a:spcAft>
              <a:buFont typeface="Wingdings" panose="05000000000000000000" pitchFamily="2" charset="2"/>
              <a:buChar char="Ø"/>
            </a:pPr>
            <a:r>
              <a:rPr lang="en-GB" sz="2200" dirty="0" err="1">
                <a:latin typeface="Comic Sans MS" panose="030F0702030302020204" pitchFamily="66" charset="0"/>
              </a:rPr>
              <a:t>EG</a:t>
            </a:r>
            <a:r>
              <a:rPr lang="en-GB" sz="2200" dirty="0">
                <a:latin typeface="Comic Sans MS" panose="030F0702030302020204" pitchFamily="66" charset="0"/>
              </a:rPr>
              <a:t>: Removal of riparian vegetation, alien vegetation infestation, erosion, sedimentation – difficult to implement and would require efforts of various institutions.</a:t>
            </a:r>
          </a:p>
        </p:txBody>
      </p:sp>
    </p:spTree>
    <p:extLst>
      <p:ext uri="{BB962C8B-B14F-4D97-AF65-F5344CB8AC3E}">
        <p14:creationId xmlns:p14="http://schemas.microsoft.com/office/powerpoint/2010/main" val="317194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IMGP1759">
            <a:extLst>
              <a:ext uri="{FF2B5EF4-FFF2-40B4-BE49-F238E27FC236}">
                <a16:creationId xmlns:a16="http://schemas.microsoft.com/office/drawing/2014/main" id="{CFD58226-079C-47B4-8D6E-D15E9CC34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987" b="46935"/>
          <a:stretch>
            <a:fillRect/>
          </a:stretch>
        </p:blipFill>
        <p:spPr bwMode="auto">
          <a:xfrm>
            <a:off x="0" y="2178996"/>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F68E72-704F-4331-B816-478762E62828}"/>
              </a:ext>
            </a:extLst>
          </p:cNvPr>
          <p:cNvSpPr txBox="1"/>
          <p:nvPr/>
        </p:nvSpPr>
        <p:spPr>
          <a:xfrm>
            <a:off x="-1" y="2169070"/>
            <a:ext cx="9143999" cy="1011880"/>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GB" altLang="en-US" dirty="0">
                <a:solidFill>
                  <a:schemeClr val="bg1">
                    <a:lumMod val="65000"/>
                  </a:schemeClr>
                </a:solidFill>
              </a:rPr>
              <a:t>IMPLEMENTATION</a:t>
            </a:r>
          </a:p>
          <a:p>
            <a:r>
              <a:rPr lang="en-GB" altLang="en-US" dirty="0">
                <a:solidFill>
                  <a:schemeClr val="bg1">
                    <a:lumMod val="65000"/>
                  </a:schemeClr>
                </a:solidFill>
              </a:rPr>
              <a:t>(Specific to hydrological Reserve implementation)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descr="IMGP1759">
            <a:extLst>
              <a:ext uri="{FF2B5EF4-FFF2-40B4-BE49-F238E27FC236}">
                <a16:creationId xmlns:a16="http://schemas.microsoft.com/office/drawing/2014/main" id="{73C19845-14EC-445F-83A4-4DB699F9AB6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0243" name="Picture 3" descr="IMGP1759">
            <a:extLst>
              <a:ext uri="{FF2B5EF4-FFF2-40B4-BE49-F238E27FC236}">
                <a16:creationId xmlns:a16="http://schemas.microsoft.com/office/drawing/2014/main" id="{CFD58226-079C-47B4-8D6E-D15E9CC34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987" b="46935"/>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F68E72-704F-4331-B816-478762E62828}"/>
              </a:ext>
            </a:extLst>
          </p:cNvPr>
          <p:cNvSpPr txBox="1"/>
          <p:nvPr/>
        </p:nvSpPr>
        <p:spPr>
          <a:xfrm>
            <a:off x="-1" y="-9926"/>
            <a:ext cx="9143999" cy="1011880"/>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GB" altLang="en-US" dirty="0">
                <a:solidFill>
                  <a:schemeClr val="bg1">
                    <a:lumMod val="65000"/>
                  </a:schemeClr>
                </a:solidFill>
              </a:rPr>
              <a:t>IMPLEMENTATION</a:t>
            </a:r>
          </a:p>
          <a:p>
            <a:r>
              <a:rPr lang="en-GB" altLang="en-US" dirty="0">
                <a:solidFill>
                  <a:schemeClr val="bg1">
                    <a:lumMod val="65000"/>
                  </a:schemeClr>
                </a:solidFill>
              </a:rPr>
              <a:t>(Specific to hydrological Reserve implementation)</a:t>
            </a:r>
          </a:p>
        </p:txBody>
      </p:sp>
      <p:sp>
        <p:nvSpPr>
          <p:cNvPr id="9" name="Rectangle 8">
            <a:extLst>
              <a:ext uri="{FF2B5EF4-FFF2-40B4-BE49-F238E27FC236}">
                <a16:creationId xmlns:a16="http://schemas.microsoft.com/office/drawing/2014/main" id="{2BF4D20B-895B-42BD-B8CB-11F5E4745FD5}"/>
              </a:ext>
            </a:extLst>
          </p:cNvPr>
          <p:cNvSpPr/>
          <p:nvPr/>
        </p:nvSpPr>
        <p:spPr>
          <a:xfrm>
            <a:off x="-3" y="1402671"/>
            <a:ext cx="9143998" cy="5555367"/>
          </a:xfrm>
          <a:prstGeom prst="rect">
            <a:avLst/>
          </a:prstGeom>
        </p:spPr>
        <p:txBody>
          <a:bodyPr wrap="square">
            <a:spAutoFit/>
          </a:bodyPr>
          <a:lstStyle/>
          <a:p>
            <a:pPr marL="342900" indent="-342900" algn="l">
              <a:spcAft>
                <a:spcPts val="600"/>
              </a:spcAft>
              <a:buFont typeface="Wingdings" panose="05000000000000000000" pitchFamily="2" charset="2"/>
              <a:buChar char="Ø"/>
            </a:pPr>
            <a:r>
              <a:rPr lang="en-GB" sz="2200" dirty="0">
                <a:latin typeface="Comic Sans MS" panose="030F0702030302020204" pitchFamily="66" charset="0"/>
              </a:rPr>
              <a:t>RQOs provide the information required to achieve the TEC.</a:t>
            </a:r>
          </a:p>
          <a:p>
            <a:pPr marL="342900" indent="-342900" algn="l">
              <a:spcAft>
                <a:spcPts val="600"/>
              </a:spcAft>
              <a:buFont typeface="Wingdings" panose="05000000000000000000" pitchFamily="2" charset="2"/>
              <a:buChar char="Ø"/>
            </a:pPr>
            <a:r>
              <a:rPr lang="en-GB" sz="2200" dirty="0">
                <a:latin typeface="Comic Sans MS" panose="030F0702030302020204" pitchFamily="66" charset="0"/>
              </a:rPr>
              <a:t>The ‘master driver’, i.e. the flow must therefore be managed according to operating rules.</a:t>
            </a:r>
          </a:p>
          <a:p>
            <a:pPr marL="342900" indent="-342900" algn="l">
              <a:spcAft>
                <a:spcPts val="600"/>
              </a:spcAft>
              <a:buFont typeface="Wingdings" panose="05000000000000000000" pitchFamily="2" charset="2"/>
              <a:buChar char="Ø"/>
            </a:pPr>
            <a:r>
              <a:rPr lang="en-GB" sz="2200" dirty="0">
                <a:latin typeface="Comic Sans MS" panose="030F0702030302020204" pitchFamily="66" charset="0"/>
              </a:rPr>
              <a:t>Those rules must provide the </a:t>
            </a:r>
            <a:r>
              <a:rPr lang="en-GB" sz="2200" dirty="0" err="1">
                <a:latin typeface="Comic Sans MS" panose="030F0702030302020204" pitchFamily="66" charset="0"/>
              </a:rPr>
              <a:t>EWRs</a:t>
            </a:r>
            <a:r>
              <a:rPr lang="en-GB" sz="2200" dirty="0">
                <a:latin typeface="Comic Sans MS" panose="030F0702030302020204" pitchFamily="66" charset="0"/>
              </a:rPr>
              <a:t> according to the frequency and duration required – i.e. variable flows linked to a trigger.</a:t>
            </a:r>
          </a:p>
          <a:p>
            <a:pPr marL="342900" indent="-342900" algn="l">
              <a:spcAft>
                <a:spcPts val="600"/>
              </a:spcAft>
              <a:buFont typeface="Wingdings" panose="05000000000000000000" pitchFamily="2" charset="2"/>
              <a:buChar char="Ø"/>
            </a:pPr>
            <a:r>
              <a:rPr lang="en-GB" sz="2200" dirty="0">
                <a:latin typeface="Comic Sans MS" panose="030F0702030302020204" pitchFamily="66" charset="0"/>
              </a:rPr>
              <a:t>Most simple scenario is using natural inflows to measure the percentiles the natural flows represent, and then providing those flows downstream of a dam for the EWR percentile (EWR rule)</a:t>
            </a:r>
          </a:p>
          <a:p>
            <a:pPr marL="342900" indent="-342900" algn="l">
              <a:spcAft>
                <a:spcPts val="600"/>
              </a:spcAft>
              <a:buFont typeface="Wingdings" panose="05000000000000000000" pitchFamily="2" charset="2"/>
              <a:buChar char="Ø"/>
            </a:pPr>
            <a:r>
              <a:rPr lang="en-GB" sz="2200" dirty="0">
                <a:latin typeface="Comic Sans MS" panose="030F0702030302020204" pitchFamily="66" charset="0"/>
              </a:rPr>
              <a:t>Problems associated with this is that there are often no natural flows to use and/or there are a lack of hydrological gauges.  Alternative is to use rainfall as a trigger.</a:t>
            </a:r>
          </a:p>
          <a:p>
            <a:pPr marL="342900" indent="-342900" algn="l">
              <a:spcAft>
                <a:spcPts val="600"/>
              </a:spcAft>
              <a:buFont typeface="Wingdings" panose="05000000000000000000" pitchFamily="2" charset="2"/>
              <a:buChar char="Ø"/>
            </a:pPr>
            <a:r>
              <a:rPr lang="en-GB" sz="2200" dirty="0">
                <a:latin typeface="Comic Sans MS" panose="030F0702030302020204" pitchFamily="66" charset="0"/>
              </a:rPr>
              <a:t>Tools exist – have been applied on the Letaba (successfully and a demonstration of cooperative governance at a very local level).  Also on the </a:t>
            </a:r>
            <a:r>
              <a:rPr lang="en-GB" sz="2200" dirty="0" err="1">
                <a:latin typeface="Comic Sans MS" panose="030F0702030302020204" pitchFamily="66" charset="0"/>
              </a:rPr>
              <a:t>Olifants</a:t>
            </a:r>
            <a:r>
              <a:rPr lang="en-GB" sz="2200" dirty="0">
                <a:latin typeface="Comic Sans MS" panose="030F0702030302020204" pitchFamily="66" charset="0"/>
              </a:rPr>
              <a:t> River through involvement of NGOs with external funding.</a:t>
            </a:r>
          </a:p>
        </p:txBody>
      </p:sp>
    </p:spTree>
    <p:extLst>
      <p:ext uri="{BB962C8B-B14F-4D97-AF65-F5344CB8AC3E}">
        <p14:creationId xmlns:p14="http://schemas.microsoft.com/office/powerpoint/2010/main" val="187360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descr="IMGP5923">
            <a:extLst>
              <a:ext uri="{FF2B5EF4-FFF2-40B4-BE49-F238E27FC236}">
                <a16:creationId xmlns:a16="http://schemas.microsoft.com/office/drawing/2014/main" id="{873B5331-85A3-433F-B3EF-791B882DC959}"/>
              </a:ext>
            </a:extLst>
          </p:cNvPr>
          <p:cNvSpPr>
            <a:spLocks noChangeArrowheads="1"/>
          </p:cNvSpPr>
          <p:nvPr/>
        </p:nvSpPr>
        <p:spPr bwMode="auto">
          <a:xfrm>
            <a:off x="0" y="1071563"/>
            <a:ext cx="9144000" cy="5786437"/>
          </a:xfrm>
          <a:prstGeom prst="rect">
            <a:avLst/>
          </a:prstGeom>
          <a:blipFill dpi="0" rotWithShape="1">
            <a:blip r:embed="rId2">
              <a:alphaModFix amt="16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8435" name="Picture 3" descr="IMGP5923">
            <a:extLst>
              <a:ext uri="{FF2B5EF4-FFF2-40B4-BE49-F238E27FC236}">
                <a16:creationId xmlns:a16="http://schemas.microsoft.com/office/drawing/2014/main" id="{1EDAB644-AA79-44B8-B5B0-ED0CE687D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8438" b="30313"/>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85ED4C-AE10-488A-9D0B-055ED6DE7DE7}"/>
              </a:ext>
            </a:extLst>
          </p:cNvPr>
          <p:cNvSpPr txBox="1"/>
          <p:nvPr/>
        </p:nvSpPr>
        <p:spPr>
          <a:xfrm>
            <a:off x="853442" y="533659"/>
            <a:ext cx="7619350" cy="537904"/>
          </a:xfrm>
          <a:prstGeom prst="rect">
            <a:avLst/>
          </a:prstGeom>
          <a:noFill/>
        </p:spPr>
        <p:txBody>
          <a:bodyPr wrap="square" rtlCol="0">
            <a:spAutoFit/>
          </a:bodyPr>
          <a:lstStyle/>
          <a:p>
            <a:pPr algn="ctr">
              <a:lnSpc>
                <a:spcPct val="110000"/>
              </a:lnSpc>
            </a:pPr>
            <a:r>
              <a:rPr lang="en-GB" altLang="en-US" sz="2800" b="1" dirty="0">
                <a:ln w="22225">
                  <a:solidFill>
                    <a:srgbClr val="FFCC00"/>
                  </a:solidFill>
                  <a:prstDash val="solid"/>
                </a:ln>
                <a:solidFill>
                  <a:srgbClr val="FFC000"/>
                </a:solidFill>
                <a:latin typeface="Comic Sans MS" panose="030F0702030302020204" pitchFamily="66" charset="0"/>
                <a:ea typeface="Yu Gothic UI Semibold" panose="020B0604020202020204" pitchFamily="34" charset="-128"/>
                <a:cs typeface="Arial" panose="020B0604020202020204" pitchFamily="34" charset="0"/>
              </a:rPr>
              <a:t>BASIC HUMAN NEEDS RESERVE</a:t>
            </a:r>
          </a:p>
        </p:txBody>
      </p:sp>
      <p:sp>
        <p:nvSpPr>
          <p:cNvPr id="9" name="TextBox 8">
            <a:extLst>
              <a:ext uri="{FF2B5EF4-FFF2-40B4-BE49-F238E27FC236}">
                <a16:creationId xmlns:a16="http://schemas.microsoft.com/office/drawing/2014/main" id="{C3BEBD7B-68F7-46FC-A52C-33DB76E8CDC8}"/>
              </a:ext>
            </a:extLst>
          </p:cNvPr>
          <p:cNvSpPr txBox="1"/>
          <p:nvPr/>
        </p:nvSpPr>
        <p:spPr>
          <a:xfrm>
            <a:off x="341056" y="1433319"/>
            <a:ext cx="8618117" cy="5201424"/>
          </a:xfrm>
          <a:prstGeom prst="rect">
            <a:avLst/>
          </a:prstGeom>
          <a:noFill/>
        </p:spPr>
        <p:txBody>
          <a:bodyPr wrap="square" rtlCol="0">
            <a:spAutoFit/>
          </a:bodyPr>
          <a:lstStyle/>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Calculate per quaternary catchment the source of water and number of households and individuals who are dependant on these sources.</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Those receiving water from a recognised formal water source are excluded.</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Similar process followed to determine households dependant on groundwater not provided from formal groundwater schemes.</a:t>
            </a:r>
          </a:p>
          <a:p>
            <a:pPr marL="342900" indent="-342900" algn="l">
              <a:spcAft>
                <a:spcPts val="600"/>
              </a:spcAft>
              <a:buFont typeface="Wingdings" panose="05000000000000000000" pitchFamily="2" charset="2"/>
              <a:buChar char="Ø"/>
            </a:pPr>
            <a:r>
              <a:rPr lang="en-ZA" sz="2400" dirty="0" err="1">
                <a:latin typeface="Comic Sans MS" panose="030F0702030302020204" pitchFamily="66" charset="0"/>
              </a:rPr>
              <a:t>BHN</a:t>
            </a:r>
            <a:r>
              <a:rPr lang="en-ZA" sz="2400" dirty="0">
                <a:latin typeface="Comic Sans MS" panose="030F0702030302020204" pitchFamily="66" charset="0"/>
              </a:rPr>
              <a:t> </a:t>
            </a:r>
            <a:r>
              <a:rPr lang="en-ZA" sz="2400" dirty="0" err="1">
                <a:latin typeface="Comic Sans MS" panose="030F0702030302020204" pitchFamily="66" charset="0"/>
              </a:rPr>
              <a:t>determinined</a:t>
            </a:r>
            <a:r>
              <a:rPr lang="en-ZA" sz="2400" dirty="0">
                <a:latin typeface="Comic Sans MS" panose="030F0702030302020204" pitchFamily="66" charset="0"/>
              </a:rPr>
              <a:t> at various scenarios of which minimum is 25 litres per person per day.  Other scenarios as 55 and 60 also investigated to allow Water Affairs to select the </a:t>
            </a:r>
            <a:r>
              <a:rPr lang="en-ZA" sz="2400" dirty="0" err="1">
                <a:latin typeface="Comic Sans MS" panose="030F0702030302020204" pitchFamily="66" charset="0"/>
              </a:rPr>
              <a:t>BHNR</a:t>
            </a:r>
            <a:r>
              <a:rPr lang="en-ZA" sz="2400" dirty="0">
                <a:latin typeface="Comic Sans MS" panose="030F0702030302020204" pitchFamily="66" charset="0"/>
              </a:rPr>
              <a:t>.</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DOUBLE COUNTING MUST BE AVOIDED.</a:t>
            </a:r>
          </a:p>
        </p:txBody>
      </p:sp>
    </p:spTree>
    <p:extLst>
      <p:ext uri="{BB962C8B-B14F-4D97-AF65-F5344CB8AC3E}">
        <p14:creationId xmlns:p14="http://schemas.microsoft.com/office/powerpoint/2010/main" val="4039030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descr="dstrace1">
            <a:extLst>
              <a:ext uri="{FF2B5EF4-FFF2-40B4-BE49-F238E27FC236}">
                <a16:creationId xmlns:a16="http://schemas.microsoft.com/office/drawing/2014/main" id="{2DF8B37E-847A-428D-8538-2114169F53F6}"/>
              </a:ext>
            </a:extLst>
          </p:cNvPr>
          <p:cNvSpPr>
            <a:spLocks noChangeArrowheads="1"/>
          </p:cNvSpPr>
          <p:nvPr/>
        </p:nvSpPr>
        <p:spPr bwMode="auto">
          <a:xfrm>
            <a:off x="0" y="1111250"/>
            <a:ext cx="9144000" cy="5746750"/>
          </a:xfrm>
          <a:prstGeom prst="rect">
            <a:avLst/>
          </a:prstGeom>
          <a:blipFill dpi="0" rotWithShape="1">
            <a:blip r:embed="rId2">
              <a:alphaModFix amt="4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8196" name="Picture 4" descr="dstrace1">
            <a:extLst>
              <a:ext uri="{FF2B5EF4-FFF2-40B4-BE49-F238E27FC236}">
                <a16:creationId xmlns:a16="http://schemas.microsoft.com/office/drawing/2014/main" id="{B67326BC-4168-4CD2-AC41-33D291538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803" b="47292"/>
          <a:stretch>
            <a:fillRect/>
          </a:stretch>
        </p:blipFill>
        <p:spPr bwMode="auto">
          <a:xfrm>
            <a:off x="0" y="0"/>
            <a:ext cx="9144000" cy="1152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37FF6F6-2D9C-4207-8565-5E88333674E1}"/>
              </a:ext>
            </a:extLst>
          </p:cNvPr>
          <p:cNvSpPr txBox="1"/>
          <p:nvPr/>
        </p:nvSpPr>
        <p:spPr>
          <a:xfrm>
            <a:off x="902080" y="-9926"/>
            <a:ext cx="7619350" cy="537904"/>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GB" altLang="en-US" dirty="0">
                <a:ln w="22225">
                  <a:solidFill>
                    <a:srgbClr val="FFFF00"/>
                  </a:solidFill>
                  <a:prstDash val="solid"/>
                </a:ln>
              </a:rPr>
              <a:t>IMPLEMENTATION TO MONITORING</a:t>
            </a:r>
          </a:p>
        </p:txBody>
      </p:sp>
      <p:sp>
        <p:nvSpPr>
          <p:cNvPr id="9" name="Rectangle 8">
            <a:extLst>
              <a:ext uri="{FF2B5EF4-FFF2-40B4-BE49-F238E27FC236}">
                <a16:creationId xmlns:a16="http://schemas.microsoft.com/office/drawing/2014/main" id="{B05560D2-FE76-49E2-A865-59D4012E402E}"/>
              </a:ext>
            </a:extLst>
          </p:cNvPr>
          <p:cNvSpPr/>
          <p:nvPr/>
        </p:nvSpPr>
        <p:spPr>
          <a:xfrm>
            <a:off x="126754" y="1365446"/>
            <a:ext cx="8890492" cy="5238357"/>
          </a:xfrm>
          <a:prstGeom prst="rect">
            <a:avLst/>
          </a:prstGeom>
        </p:spPr>
        <p:txBody>
          <a:bodyPr wrap="square">
            <a:spAutoFit/>
          </a:bodyPr>
          <a:lstStyle/>
          <a:p>
            <a:pPr marL="342900" indent="-342900" algn="l">
              <a:spcAft>
                <a:spcPts val="600"/>
              </a:spcAft>
              <a:buFont typeface="Wingdings" panose="05000000000000000000" pitchFamily="2" charset="2"/>
              <a:buChar char="Ø"/>
            </a:pPr>
            <a:r>
              <a:rPr lang="en-GB" sz="2400" b="1" dirty="0">
                <a:latin typeface="Comic Sans MS" panose="030F0702030302020204" pitchFamily="66" charset="0"/>
              </a:rPr>
              <a:t>IMPLEMENTATION REQUIRES MONITORING TO DETERMINE WHETHER THE TEC IS BEING MET.</a:t>
            </a:r>
          </a:p>
          <a:p>
            <a:pPr marL="342900" indent="-342900" algn="l">
              <a:spcAft>
                <a:spcPts val="600"/>
              </a:spcAft>
              <a:buFont typeface="Wingdings" panose="05000000000000000000" pitchFamily="2" charset="2"/>
              <a:buChar char="Ø"/>
            </a:pPr>
            <a:r>
              <a:rPr lang="en-ZA" altLang="en-US" sz="2400" dirty="0">
                <a:latin typeface="Comic Sans MS" panose="030F0702030302020204" pitchFamily="66" charset="0"/>
              </a:rPr>
              <a:t>SA NWA makes provision for the protection of aquatic resources through the specification of ecological requirements </a:t>
            </a:r>
            <a:r>
              <a:rPr lang="en-ZA" altLang="en-US" sz="2400" dirty="0">
                <a:latin typeface="Comic Sans MS" panose="030F0702030302020204" pitchFamily="66" charset="0"/>
                <a:sym typeface="Wingdings" panose="05000000000000000000" pitchFamily="2" charset="2"/>
              </a:rPr>
              <a:t> </a:t>
            </a:r>
            <a:r>
              <a:rPr lang="en-ZA" altLang="en-US" sz="2400" b="1" i="1" dirty="0">
                <a:latin typeface="Comic Sans MS" panose="030F0702030302020204" pitchFamily="66" charset="0"/>
                <a:sym typeface="Wingdings" panose="05000000000000000000" pitchFamily="2" charset="2"/>
              </a:rPr>
              <a:t>Ecological Reserve (ER)</a:t>
            </a:r>
          </a:p>
          <a:p>
            <a:pPr marL="342900" indent="-342900" algn="l">
              <a:spcBef>
                <a:spcPct val="5000"/>
              </a:spcBef>
              <a:buFont typeface="Wingdings" panose="05000000000000000000" pitchFamily="2" charset="2"/>
              <a:buChar char="Ø"/>
            </a:pPr>
            <a:r>
              <a:rPr lang="en-ZA" altLang="en-US" sz="2400" dirty="0">
                <a:latin typeface="Comic Sans MS" panose="030F0702030302020204" pitchFamily="66" charset="0"/>
                <a:sym typeface="Wingdings" panose="05000000000000000000" pitchFamily="2" charset="2"/>
              </a:rPr>
              <a:t>NWA requires a national monitoring system to:  </a:t>
            </a:r>
          </a:p>
          <a:p>
            <a:pPr algn="l">
              <a:spcBef>
                <a:spcPct val="5000"/>
              </a:spcBef>
            </a:pPr>
            <a:r>
              <a:rPr lang="en-ZA" altLang="en-US" sz="2400" dirty="0">
                <a:latin typeface="Comic Sans MS" panose="030F0702030302020204" pitchFamily="66" charset="0"/>
                <a:sym typeface="Wingdings" panose="05000000000000000000" pitchFamily="2" charset="2"/>
              </a:rPr>
              <a:t>	- measure compliance with RQOs</a:t>
            </a:r>
          </a:p>
          <a:p>
            <a:pPr algn="l">
              <a:spcBef>
                <a:spcPct val="5000"/>
              </a:spcBef>
              <a:buFont typeface="Wingdings" panose="05000000000000000000" pitchFamily="2" charset="2"/>
              <a:buNone/>
            </a:pPr>
            <a:r>
              <a:rPr lang="en-ZA" altLang="en-US" sz="2400" dirty="0">
                <a:latin typeface="Comic Sans MS" panose="030F0702030302020204" pitchFamily="66" charset="0"/>
                <a:sym typeface="Wingdings" panose="05000000000000000000" pitchFamily="2" charset="2"/>
              </a:rPr>
              <a:t>	- monitor the health of aquatic ecosystems.</a:t>
            </a:r>
          </a:p>
          <a:p>
            <a:pPr marL="342900" indent="-342900" algn="l">
              <a:spcAft>
                <a:spcPts val="600"/>
              </a:spcAft>
              <a:buFont typeface="Wingdings" panose="05000000000000000000" pitchFamily="2" charset="2"/>
              <a:buChar char="Ø"/>
            </a:pPr>
            <a:r>
              <a:rPr lang="en-GB" sz="2400" b="1" dirty="0">
                <a:latin typeface="Comic Sans MS" panose="030F0702030302020204" pitchFamily="66" charset="0"/>
              </a:rPr>
              <a:t>Two types of monitoring required:</a:t>
            </a:r>
          </a:p>
          <a:p>
            <a:pPr marL="811213" indent="-365125" algn="l">
              <a:spcAft>
                <a:spcPts val="600"/>
              </a:spcAft>
              <a:buFont typeface="Wingdings" panose="05000000000000000000" pitchFamily="2" charset="2"/>
              <a:buChar char="v"/>
            </a:pPr>
            <a:r>
              <a:rPr lang="en-GB" sz="2400" b="1" dirty="0">
                <a:latin typeface="Comic Sans MS" panose="030F0702030302020204" pitchFamily="66" charset="0"/>
              </a:rPr>
              <a:t>Compliance monitoring (</a:t>
            </a:r>
            <a:r>
              <a:rPr lang="en-GB" sz="2400" b="1" dirty="0" err="1">
                <a:latin typeface="Comic Sans MS" panose="030F0702030302020204" pitchFamily="66" charset="0"/>
              </a:rPr>
              <a:t>eg</a:t>
            </a:r>
            <a:r>
              <a:rPr lang="en-GB" sz="2400" b="1" dirty="0">
                <a:latin typeface="Comic Sans MS" panose="030F0702030302020204" pitchFamily="66" charset="0"/>
              </a:rPr>
              <a:t> hydrological and water quality monitoring)</a:t>
            </a:r>
          </a:p>
          <a:p>
            <a:pPr marL="811213" indent="-365125" algn="l">
              <a:spcAft>
                <a:spcPts val="600"/>
              </a:spcAft>
              <a:buFont typeface="Wingdings" panose="05000000000000000000" pitchFamily="2" charset="2"/>
              <a:buChar char="v"/>
            </a:pPr>
            <a:r>
              <a:rPr lang="en-GB" sz="2400" b="1" dirty="0">
                <a:latin typeface="Comic Sans MS" panose="030F0702030302020204" pitchFamily="66" charset="0"/>
              </a:rPr>
              <a:t>Response monitoring to determine whether the TEC is being met. (Biota and habitat)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descr="dstrace1">
            <a:extLst>
              <a:ext uri="{FF2B5EF4-FFF2-40B4-BE49-F238E27FC236}">
                <a16:creationId xmlns:a16="http://schemas.microsoft.com/office/drawing/2014/main" id="{2DF8B37E-847A-428D-8538-2114169F53F6}"/>
              </a:ext>
            </a:extLst>
          </p:cNvPr>
          <p:cNvSpPr>
            <a:spLocks noChangeArrowheads="1"/>
          </p:cNvSpPr>
          <p:nvPr/>
        </p:nvSpPr>
        <p:spPr bwMode="auto">
          <a:xfrm>
            <a:off x="-5" y="1152525"/>
            <a:ext cx="9144000" cy="5746750"/>
          </a:xfrm>
          <a:prstGeom prst="rect">
            <a:avLst/>
          </a:prstGeom>
          <a:blipFill dpi="0" rotWithShape="1">
            <a:blip r:embed="rId2">
              <a:alphaModFix amt="4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ZA" dirty="0">
              <a:latin typeface="Comic Sans MS" panose="030F0702030302020204" pitchFamily="66" charset="0"/>
            </a:endParaRPr>
          </a:p>
        </p:txBody>
      </p:sp>
      <p:pic>
        <p:nvPicPr>
          <p:cNvPr id="8196" name="Picture 4" descr="dstrace1">
            <a:extLst>
              <a:ext uri="{FF2B5EF4-FFF2-40B4-BE49-F238E27FC236}">
                <a16:creationId xmlns:a16="http://schemas.microsoft.com/office/drawing/2014/main" id="{B67326BC-4168-4CD2-AC41-33D291538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803" b="47292"/>
          <a:stretch>
            <a:fillRect/>
          </a:stretch>
        </p:blipFill>
        <p:spPr bwMode="auto">
          <a:xfrm>
            <a:off x="0" y="0"/>
            <a:ext cx="9144000" cy="1152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37FF6F6-2D9C-4207-8565-5E88333674E1}"/>
              </a:ext>
            </a:extLst>
          </p:cNvPr>
          <p:cNvSpPr txBox="1"/>
          <p:nvPr/>
        </p:nvSpPr>
        <p:spPr>
          <a:xfrm>
            <a:off x="0" y="-9926"/>
            <a:ext cx="9258300" cy="1485856"/>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GB" altLang="en-US" dirty="0">
                <a:ln w="22225">
                  <a:solidFill>
                    <a:srgbClr val="FFFF00"/>
                  </a:solidFill>
                  <a:prstDash val="solid"/>
                </a:ln>
              </a:rPr>
              <a:t>MONITORING</a:t>
            </a:r>
            <a:r>
              <a:rPr lang="en-GB" altLang="en-US" dirty="0"/>
              <a:t> </a:t>
            </a:r>
            <a:endParaRPr lang="en-GB" altLang="en-US" dirty="0">
              <a:ln w="22225">
                <a:solidFill>
                  <a:srgbClr val="FFFF00"/>
                </a:solidFill>
                <a:prstDash val="solid"/>
              </a:ln>
            </a:endParaRPr>
          </a:p>
          <a:p>
            <a:r>
              <a:rPr lang="en-GB" altLang="en-US" dirty="0">
                <a:ln w="22225">
                  <a:solidFill>
                    <a:srgbClr val="FFFF00"/>
                  </a:solidFill>
                  <a:prstDash val="solid"/>
                </a:ln>
              </a:rPr>
              <a:t>How do you apply / interpret the theoretical determination in the real world?</a:t>
            </a:r>
          </a:p>
        </p:txBody>
      </p:sp>
      <p:sp>
        <p:nvSpPr>
          <p:cNvPr id="7" name="Rectangle 6">
            <a:extLst>
              <a:ext uri="{FF2B5EF4-FFF2-40B4-BE49-F238E27FC236}">
                <a16:creationId xmlns:a16="http://schemas.microsoft.com/office/drawing/2014/main" id="{422FD53B-63B3-4A59-9016-B34280FB53F1}"/>
              </a:ext>
            </a:extLst>
          </p:cNvPr>
          <p:cNvSpPr/>
          <p:nvPr/>
        </p:nvSpPr>
        <p:spPr>
          <a:xfrm>
            <a:off x="2" y="1812101"/>
            <a:ext cx="9143998" cy="3893374"/>
          </a:xfrm>
          <a:prstGeom prst="rect">
            <a:avLst/>
          </a:prstGeom>
        </p:spPr>
        <p:txBody>
          <a:bodyPr wrap="square">
            <a:spAutoFit/>
          </a:bodyPr>
          <a:lstStyle/>
          <a:p>
            <a:pPr marL="342900" indent="-342900" algn="l">
              <a:spcBef>
                <a:spcPct val="5000"/>
              </a:spcBef>
              <a:spcAft>
                <a:spcPts val="600"/>
              </a:spcAft>
              <a:buFont typeface="Wingdings" panose="05000000000000000000" pitchFamily="2" charset="2"/>
              <a:buChar char="Ø"/>
            </a:pPr>
            <a:r>
              <a:rPr lang="en-GB" altLang="en-US" sz="2400" b="1" dirty="0" err="1">
                <a:latin typeface="Comic Sans MS" panose="030F0702030302020204" pitchFamily="66" charset="0"/>
              </a:rPr>
              <a:t>EWRM</a:t>
            </a:r>
            <a:r>
              <a:rPr lang="en-GB" altLang="en-US" sz="2400" b="1" dirty="0">
                <a:latin typeface="Comic Sans MS" panose="030F0702030302020204" pitchFamily="66" charset="0"/>
              </a:rPr>
              <a:t> operates within the following concepts: Reference condition is natural</a:t>
            </a:r>
          </a:p>
          <a:p>
            <a:pPr marL="342900" indent="-342900" algn="l">
              <a:spcBef>
                <a:spcPct val="5000"/>
              </a:spcBef>
              <a:spcAft>
                <a:spcPts val="600"/>
              </a:spcAft>
              <a:buFont typeface="Wingdings" panose="05000000000000000000" pitchFamily="2" charset="2"/>
              <a:buChar char="Ø"/>
            </a:pPr>
            <a:r>
              <a:rPr lang="en-GB" altLang="en-US" sz="2400" b="1" dirty="0">
                <a:latin typeface="Comic Sans MS" panose="030F0702030302020204" pitchFamily="66" charset="0"/>
              </a:rPr>
              <a:t>Monitoring baseline is PES and survey info undertaken during reserve </a:t>
            </a:r>
          </a:p>
          <a:p>
            <a:pPr marL="342900" indent="-342900" algn="l">
              <a:spcBef>
                <a:spcPct val="5000"/>
              </a:spcBef>
              <a:spcAft>
                <a:spcPts val="600"/>
              </a:spcAft>
              <a:buFont typeface="Wingdings" panose="05000000000000000000" pitchFamily="2" charset="2"/>
              <a:buChar char="Ø"/>
            </a:pPr>
            <a:r>
              <a:rPr lang="en-GB" altLang="en-US" sz="2400" b="1" dirty="0">
                <a:latin typeface="Comic Sans MS" panose="030F0702030302020204" pitchFamily="66" charset="0"/>
              </a:rPr>
              <a:t>Important to assess whether there is a trend in baseline</a:t>
            </a:r>
          </a:p>
          <a:p>
            <a:pPr marL="342900" indent="-342900" algn="l">
              <a:spcBef>
                <a:spcPct val="5000"/>
              </a:spcBef>
              <a:spcAft>
                <a:spcPts val="600"/>
              </a:spcAft>
              <a:buFont typeface="Wingdings" panose="05000000000000000000" pitchFamily="2" charset="2"/>
              <a:buChar char="Ø"/>
            </a:pPr>
            <a:r>
              <a:rPr lang="en-GB" altLang="en-US" sz="2400" b="1" dirty="0">
                <a:latin typeface="Comic Sans MS" panose="030F0702030302020204" pitchFamily="66" charset="0"/>
              </a:rPr>
              <a:t>This is the standard (benchmark) against which future deviations can be measured.</a:t>
            </a:r>
          </a:p>
          <a:p>
            <a:pPr marL="342900" indent="-342900" algn="l">
              <a:spcBef>
                <a:spcPct val="5000"/>
              </a:spcBef>
              <a:spcAft>
                <a:spcPts val="600"/>
              </a:spcAft>
              <a:buFont typeface="Wingdings" panose="05000000000000000000" pitchFamily="2" charset="2"/>
              <a:buChar char="Ø"/>
            </a:pPr>
            <a:endParaRPr lang="en-GB" altLang="en-US" sz="2400" b="1" dirty="0">
              <a:latin typeface="Comic Sans MS" panose="030F0702030302020204" pitchFamily="66" charset="0"/>
            </a:endParaRPr>
          </a:p>
          <a:p>
            <a:pPr marL="342900" indent="-342900" algn="l">
              <a:spcBef>
                <a:spcPct val="5000"/>
              </a:spcBef>
              <a:spcAft>
                <a:spcPts val="600"/>
              </a:spcAft>
              <a:buFont typeface="Wingdings" panose="05000000000000000000" pitchFamily="2" charset="2"/>
              <a:buChar char="Ø"/>
            </a:pPr>
            <a:r>
              <a:rPr lang="en-GB" altLang="en-US" sz="2400" b="1" dirty="0">
                <a:solidFill>
                  <a:srgbClr val="FF0000"/>
                </a:solidFill>
                <a:latin typeface="Comic Sans MS" panose="030F0702030302020204" pitchFamily="66" charset="0"/>
              </a:rPr>
              <a:t>Therefore: PES = baseline</a:t>
            </a:r>
          </a:p>
        </p:txBody>
      </p:sp>
    </p:spTree>
    <p:extLst>
      <p:ext uri="{BB962C8B-B14F-4D97-AF65-F5344CB8AC3E}">
        <p14:creationId xmlns:p14="http://schemas.microsoft.com/office/powerpoint/2010/main" val="354036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2" name="Rectangle 86" descr="Picture2">
            <a:extLst>
              <a:ext uri="{FF2B5EF4-FFF2-40B4-BE49-F238E27FC236}">
                <a16:creationId xmlns:a16="http://schemas.microsoft.com/office/drawing/2014/main" id="{65539191-A6F5-490F-A2CC-4B7FAB2C1E3F}"/>
              </a:ext>
            </a:extLst>
          </p:cNvPr>
          <p:cNvSpPr>
            <a:spLocks noChangeArrowheads="1"/>
          </p:cNvSpPr>
          <p:nvPr/>
        </p:nvSpPr>
        <p:spPr bwMode="auto">
          <a:xfrm>
            <a:off x="0" y="0"/>
            <a:ext cx="9144000" cy="6858000"/>
          </a:xfrm>
          <a:prstGeom prst="rect">
            <a:avLst/>
          </a:prstGeom>
          <a:blipFill dpi="0" rotWithShape="0">
            <a:blip r:embed="rId2">
              <a:alphaModFix amt="28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4185" name="Picture 89" descr="IMGP5884">
            <a:extLst>
              <a:ext uri="{FF2B5EF4-FFF2-40B4-BE49-F238E27FC236}">
                <a16:creationId xmlns:a16="http://schemas.microsoft.com/office/drawing/2014/main" id="{36D1F709-7617-40C6-BDF0-5D44DB006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416" b="24364"/>
          <a:stretch>
            <a:fillRect/>
          </a:stretch>
        </p:blipFill>
        <p:spPr bwMode="auto">
          <a:xfrm>
            <a:off x="0" y="0"/>
            <a:ext cx="9144000" cy="1079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6">
            <a:extLst>
              <a:ext uri="{FF2B5EF4-FFF2-40B4-BE49-F238E27FC236}">
                <a16:creationId xmlns:a16="http://schemas.microsoft.com/office/drawing/2014/main" id="{15A42CD1-18F3-4ECB-A77F-68FFFCB55087}"/>
              </a:ext>
            </a:extLst>
          </p:cNvPr>
          <p:cNvSpPr txBox="1">
            <a:spLocks noChangeArrowheads="1"/>
          </p:cNvSpPr>
          <p:nvPr/>
        </p:nvSpPr>
        <p:spPr bwMode="auto">
          <a:xfrm>
            <a:off x="0" y="1212850"/>
            <a:ext cx="9144000" cy="496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cs typeface="Arial" panose="020B0604020202020204" pitchFamily="34" charset="0"/>
              </a:defRPr>
            </a:lvl1pPr>
            <a:lvl2pPr marL="1165225" algn="l">
              <a:defRPr>
                <a:solidFill>
                  <a:schemeClr val="tx1"/>
                </a:solidFill>
                <a:latin typeface="Arial" panose="020B0604020202020204" pitchFamily="34" charset="0"/>
                <a:cs typeface="Arial" panose="020B0604020202020204" pitchFamily="34" charset="0"/>
              </a:defRPr>
            </a:lvl2pPr>
            <a:lvl3pPr marL="1344613" algn="l">
              <a:defRPr>
                <a:solidFill>
                  <a:schemeClr val="tx1"/>
                </a:solidFill>
                <a:latin typeface="Arial" panose="020B0604020202020204" pitchFamily="34" charset="0"/>
                <a:cs typeface="Arial" panose="020B0604020202020204" pitchFamily="34" charset="0"/>
              </a:defRPr>
            </a:lvl3pPr>
            <a:lvl4pPr marL="1524000"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ct val="5000"/>
              </a:spcBef>
              <a:buFont typeface="Wingdings" panose="05000000000000000000" pitchFamily="2" charset="2"/>
              <a:buChar char="Ø"/>
            </a:pPr>
            <a:r>
              <a:rPr lang="en-ZA" altLang="en-US" sz="2400" b="1" i="1" dirty="0">
                <a:latin typeface="Comic Sans MS" panose="030F0702030302020204" pitchFamily="66" charset="0"/>
                <a:sym typeface="Wingdings" panose="05000000000000000000" pitchFamily="2" charset="2"/>
              </a:rPr>
              <a:t>Clearly distinguish setting management objectives </a:t>
            </a:r>
            <a:r>
              <a:rPr lang="en-ZA" altLang="en-US" sz="2400" b="1" i="1" dirty="0" err="1">
                <a:latin typeface="Comic Sans MS" panose="030F0702030302020204" pitchFamily="66" charset="0"/>
                <a:sym typeface="Wingdings" panose="05000000000000000000" pitchFamily="2" charset="2"/>
              </a:rPr>
              <a:t>ito</a:t>
            </a:r>
            <a:r>
              <a:rPr lang="en-ZA" altLang="en-US" sz="2400" b="1" i="1" dirty="0">
                <a:latin typeface="Comic Sans MS" panose="030F0702030302020204" pitchFamily="66" charset="0"/>
                <a:sym typeface="Wingdings" panose="05000000000000000000" pitchFamily="2" charset="2"/>
              </a:rPr>
              <a:t> drivers to achieve/maintain the TEC </a:t>
            </a:r>
          </a:p>
          <a:p>
            <a:pPr algn="ctr">
              <a:spcBef>
                <a:spcPct val="5000"/>
              </a:spcBef>
              <a:buFont typeface="Wingdings" panose="05000000000000000000" pitchFamily="2" charset="2"/>
              <a:buNone/>
            </a:pPr>
            <a:r>
              <a:rPr lang="en-ZA" altLang="en-US" sz="2400" b="1" i="1" dirty="0">
                <a:latin typeface="Comic Sans MS" panose="030F0702030302020204" pitchFamily="66" charset="0"/>
                <a:sym typeface="Wingdings" panose="05000000000000000000" pitchFamily="2" charset="2"/>
              </a:rPr>
              <a:t>and</a:t>
            </a:r>
          </a:p>
          <a:p>
            <a:pPr marL="342900" indent="-342900">
              <a:spcBef>
                <a:spcPct val="5000"/>
              </a:spcBef>
              <a:buFont typeface="Wingdings" panose="05000000000000000000" pitchFamily="2" charset="2"/>
              <a:buChar char="Ø"/>
            </a:pPr>
            <a:r>
              <a:rPr lang="en-ZA" altLang="en-US" sz="2400" b="1" i="1" dirty="0">
                <a:solidFill>
                  <a:srgbClr val="FF0000"/>
                </a:solidFill>
                <a:latin typeface="Comic Sans MS" panose="030F0702030302020204" pitchFamily="66" charset="0"/>
                <a:sym typeface="Wingdings" panose="05000000000000000000" pitchFamily="2" charset="2"/>
              </a:rPr>
              <a:t>Defining </a:t>
            </a:r>
            <a:r>
              <a:rPr lang="en-ZA" altLang="en-US" sz="2400" b="1" i="1" dirty="0" err="1">
                <a:solidFill>
                  <a:srgbClr val="FF0000"/>
                </a:solidFill>
                <a:latin typeface="Comic Sans MS" panose="030F0702030302020204" pitchFamily="66" charset="0"/>
                <a:sym typeface="Wingdings" panose="05000000000000000000" pitchFamily="2" charset="2"/>
              </a:rPr>
              <a:t>EcoSpecs</a:t>
            </a:r>
            <a:r>
              <a:rPr lang="en-ZA" altLang="en-US" sz="2400" b="1" i="1" dirty="0">
                <a:solidFill>
                  <a:srgbClr val="FF0000"/>
                </a:solidFill>
                <a:latin typeface="Comic Sans MS" panose="030F0702030302020204" pitchFamily="66" charset="0"/>
                <a:sym typeface="Wingdings" panose="05000000000000000000" pitchFamily="2" charset="2"/>
              </a:rPr>
              <a:t> for biophysical responses that describes (and measures) different levels of detail for the Ecological Category.</a:t>
            </a:r>
          </a:p>
          <a:p>
            <a:pPr>
              <a:spcBef>
                <a:spcPct val="5000"/>
              </a:spcBef>
              <a:buFont typeface="Wingdings" panose="05000000000000000000" pitchFamily="2" charset="2"/>
              <a:buNone/>
            </a:pPr>
            <a:endParaRPr lang="en-ZA" altLang="en-US" sz="2400" b="1" i="1" dirty="0">
              <a:latin typeface="Comic Sans MS" panose="030F0702030302020204" pitchFamily="66" charset="0"/>
              <a:sym typeface="Wingdings" panose="05000000000000000000" pitchFamily="2" charset="2"/>
            </a:endParaRPr>
          </a:p>
          <a:p>
            <a:pPr>
              <a:spcBef>
                <a:spcPct val="5000"/>
              </a:spcBef>
              <a:buFont typeface="Wingdings" panose="05000000000000000000" pitchFamily="2" charset="2"/>
              <a:buNone/>
            </a:pPr>
            <a:r>
              <a:rPr lang="en-ZA" altLang="en-US" sz="2400" b="1" i="1" dirty="0">
                <a:latin typeface="Comic Sans MS" panose="030F0702030302020204" pitchFamily="66" charset="0"/>
                <a:sym typeface="Wingdings" panose="05000000000000000000" pitchFamily="2" charset="2"/>
              </a:rPr>
              <a:t>In essence – during an EWR study we are determining flow requirements (main driver) that could result in a certain ecological state defined through an EC. These flow requirements inform management objectives supported by the other drivers.  </a:t>
            </a:r>
            <a:r>
              <a:rPr lang="en-ZA" altLang="en-US" sz="2400" b="1" i="1" dirty="0">
                <a:solidFill>
                  <a:srgbClr val="FF0000"/>
                </a:solidFill>
                <a:latin typeface="Comic Sans MS" panose="030F0702030302020204" pitchFamily="66" charset="0"/>
                <a:sym typeface="Wingdings" panose="05000000000000000000" pitchFamily="2" charset="2"/>
              </a:rPr>
              <a:t>Must </a:t>
            </a:r>
            <a:r>
              <a:rPr lang="en-ZA" altLang="en-US" sz="2400" b="1" i="1" dirty="0">
                <a:latin typeface="Comic Sans MS" panose="030F0702030302020204" pitchFamily="66" charset="0"/>
                <a:sym typeface="Wingdings" panose="05000000000000000000" pitchFamily="2" charset="2"/>
              </a:rPr>
              <a:t>– as all biological responses to drivers are predicted - be tested through monitoring.</a:t>
            </a:r>
            <a:r>
              <a:rPr lang="en-ZA" altLang="en-US" sz="2400" dirty="0">
                <a:latin typeface="Comic Sans MS" panose="030F0702030302020204" pitchFamily="66" charset="0"/>
                <a:sym typeface="Wingdings" panose="05000000000000000000" pitchFamily="2" charset="2"/>
              </a:rPr>
              <a:t>	</a:t>
            </a:r>
          </a:p>
        </p:txBody>
      </p:sp>
      <p:sp>
        <p:nvSpPr>
          <p:cNvPr id="9" name="Text Box 7">
            <a:extLst>
              <a:ext uri="{FF2B5EF4-FFF2-40B4-BE49-F238E27FC236}">
                <a16:creationId xmlns:a16="http://schemas.microsoft.com/office/drawing/2014/main" id="{E44669B2-4458-479F-A55C-8B1A9959F622}"/>
              </a:ext>
            </a:extLst>
          </p:cNvPr>
          <p:cNvSpPr txBox="1">
            <a:spLocks noChangeArrowheads="1"/>
          </p:cNvSpPr>
          <p:nvPr/>
        </p:nvSpPr>
        <p:spPr bwMode="auto">
          <a:xfrm>
            <a:off x="465931" y="75956"/>
            <a:ext cx="8212137" cy="100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ZA" altLang="en-US" sz="2800" b="1" dirty="0" err="1">
                <a:ln w="22225">
                  <a:solidFill>
                    <a:srgbClr val="FFFF00"/>
                  </a:solidFill>
                  <a:prstDash val="solid"/>
                </a:ln>
                <a:solidFill>
                  <a:srgbClr val="FF0000"/>
                </a:solidFill>
                <a:latin typeface="Comic Sans MS" panose="030F0702030302020204" pitchFamily="66" charset="0"/>
                <a:ea typeface="Yu Gothic UI Semibold" panose="020B0604020202020204" pitchFamily="34" charset="-128"/>
              </a:rPr>
              <a:t>EWRM</a:t>
            </a:r>
            <a:r>
              <a:rPr lang="en-ZA" altLang="en-US" sz="2800" b="1" dirty="0">
                <a:ln w="22225">
                  <a:solidFill>
                    <a:srgbClr val="FFFF00"/>
                  </a:solidFill>
                  <a:prstDash val="solid"/>
                </a:ln>
                <a:solidFill>
                  <a:srgbClr val="FF0000"/>
                </a:solidFill>
                <a:latin typeface="Comic Sans MS" panose="030F0702030302020204" pitchFamily="66" charset="0"/>
                <a:ea typeface="Yu Gothic UI Semibold" panose="020B0604020202020204" pitchFamily="34" charset="-128"/>
              </a:rPr>
              <a:t> – BIOLOGICAL REPONSES MONITORING</a:t>
            </a:r>
            <a:endParaRPr lang="en-US" altLang="en-US" sz="2800" b="1" dirty="0">
              <a:ln w="22225">
                <a:solidFill>
                  <a:srgbClr val="FFFF00"/>
                </a:solidFill>
                <a:prstDash val="solid"/>
              </a:ln>
              <a:solidFill>
                <a:srgbClr val="FF0000"/>
              </a:solidFill>
              <a:latin typeface="Comic Sans MS" panose="030F0702030302020204" pitchFamily="66" charset="0"/>
              <a:ea typeface="Yu Gothic UI Semibold" panose="020B060402020202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2" name="Rectangle 86" descr="Picture2">
            <a:extLst>
              <a:ext uri="{FF2B5EF4-FFF2-40B4-BE49-F238E27FC236}">
                <a16:creationId xmlns:a16="http://schemas.microsoft.com/office/drawing/2014/main" id="{65539191-A6F5-490F-A2CC-4B7FAB2C1E3F}"/>
              </a:ext>
            </a:extLst>
          </p:cNvPr>
          <p:cNvSpPr>
            <a:spLocks noChangeArrowheads="1"/>
          </p:cNvSpPr>
          <p:nvPr/>
        </p:nvSpPr>
        <p:spPr bwMode="auto">
          <a:xfrm>
            <a:off x="0" y="0"/>
            <a:ext cx="9144000" cy="6858000"/>
          </a:xfrm>
          <a:prstGeom prst="rect">
            <a:avLst/>
          </a:prstGeom>
          <a:blipFill dpi="0" rotWithShape="0">
            <a:blip r:embed="rId2">
              <a:alphaModFix amt="28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4185" name="Picture 89" descr="IMGP5884">
            <a:extLst>
              <a:ext uri="{FF2B5EF4-FFF2-40B4-BE49-F238E27FC236}">
                <a16:creationId xmlns:a16="http://schemas.microsoft.com/office/drawing/2014/main" id="{36D1F709-7617-40C6-BDF0-5D44DB006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416" b="24364"/>
          <a:stretch>
            <a:fillRect/>
          </a:stretch>
        </p:blipFill>
        <p:spPr bwMode="auto">
          <a:xfrm>
            <a:off x="0" y="0"/>
            <a:ext cx="9144000" cy="1079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a:extLst>
              <a:ext uri="{FF2B5EF4-FFF2-40B4-BE49-F238E27FC236}">
                <a16:creationId xmlns:a16="http://schemas.microsoft.com/office/drawing/2014/main" id="{27D2AB75-7356-4D7D-85F0-687F1E2FA5A7}"/>
              </a:ext>
            </a:extLst>
          </p:cNvPr>
          <p:cNvSpPr txBox="1">
            <a:spLocks noChangeArrowheads="1"/>
          </p:cNvSpPr>
          <p:nvPr/>
        </p:nvSpPr>
        <p:spPr bwMode="auto">
          <a:xfrm>
            <a:off x="0" y="1341438"/>
            <a:ext cx="91440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cs typeface="Arial" panose="020B0604020202020204" pitchFamily="34" charset="0"/>
              </a:defRPr>
            </a:lvl1pPr>
            <a:lvl2pPr marL="1165225" algn="l">
              <a:defRPr>
                <a:solidFill>
                  <a:schemeClr val="tx1"/>
                </a:solidFill>
                <a:latin typeface="Arial" panose="020B0604020202020204" pitchFamily="34" charset="0"/>
                <a:cs typeface="Arial" panose="020B0604020202020204" pitchFamily="34" charset="0"/>
              </a:defRPr>
            </a:lvl2pPr>
            <a:lvl3pPr marL="1344613" algn="l">
              <a:defRPr>
                <a:solidFill>
                  <a:schemeClr val="tx1"/>
                </a:solidFill>
                <a:latin typeface="Arial" panose="020B0604020202020204" pitchFamily="34" charset="0"/>
                <a:cs typeface="Arial" panose="020B0604020202020204" pitchFamily="34" charset="0"/>
              </a:defRPr>
            </a:lvl3pPr>
            <a:lvl4pPr marL="1524000"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ct val="5000"/>
              </a:spcBef>
              <a:buFont typeface="Wingdings" panose="05000000000000000000" pitchFamily="2" charset="2"/>
              <a:buChar char="Ø"/>
            </a:pPr>
            <a:r>
              <a:rPr lang="en-ZA" altLang="en-US" sz="2400" b="1" i="1" dirty="0">
                <a:latin typeface="Comic Sans MS" panose="030F0702030302020204" pitchFamily="66" charset="0"/>
                <a:sym typeface="Wingdings" panose="05000000000000000000" pitchFamily="2" charset="2"/>
              </a:rPr>
              <a:t>Determining ecological response through monitoring, confirms the predictions made during an EWR study. </a:t>
            </a:r>
          </a:p>
          <a:p>
            <a:pPr marL="342900" indent="-342900">
              <a:spcBef>
                <a:spcPct val="5000"/>
              </a:spcBef>
              <a:buFont typeface="Wingdings" panose="05000000000000000000" pitchFamily="2" charset="2"/>
              <a:buChar char="Ø"/>
            </a:pPr>
            <a:endParaRPr lang="en-ZA" altLang="en-US" sz="2400" b="1" i="1" dirty="0">
              <a:latin typeface="Comic Sans MS" panose="030F0702030302020204" pitchFamily="66" charset="0"/>
              <a:sym typeface="Wingdings" panose="05000000000000000000" pitchFamily="2" charset="2"/>
            </a:endParaRPr>
          </a:p>
          <a:p>
            <a:pPr marL="342900" indent="-342900">
              <a:spcBef>
                <a:spcPct val="5000"/>
              </a:spcBef>
              <a:buFont typeface="Wingdings" panose="05000000000000000000" pitchFamily="2" charset="2"/>
              <a:buChar char="Ø"/>
            </a:pPr>
            <a:r>
              <a:rPr lang="en-ZA" altLang="en-US" sz="2400" b="1" i="1" dirty="0">
                <a:latin typeface="Comic Sans MS" panose="030F0702030302020204" pitchFamily="66" charset="0"/>
                <a:sym typeface="Wingdings" panose="05000000000000000000" pitchFamily="2" charset="2"/>
              </a:rPr>
              <a:t>Monitoring has to determine whether the management objectives has resulted in the expected response, </a:t>
            </a:r>
            <a:r>
              <a:rPr lang="en-ZA" altLang="en-US" sz="2400" b="1" i="1" dirty="0" err="1">
                <a:latin typeface="Comic Sans MS" panose="030F0702030302020204" pitchFamily="66" charset="0"/>
                <a:sym typeface="Wingdings" panose="05000000000000000000" pitchFamily="2" charset="2"/>
              </a:rPr>
              <a:t>ie</a:t>
            </a:r>
            <a:r>
              <a:rPr lang="en-ZA" altLang="en-US" sz="2400" b="1" i="1" dirty="0">
                <a:latin typeface="Comic Sans MS" panose="030F0702030302020204" pitchFamily="66" charset="0"/>
                <a:sym typeface="Wingdings" panose="05000000000000000000" pitchFamily="2" charset="2"/>
              </a:rPr>
              <a:t>, the expected EC.</a:t>
            </a:r>
          </a:p>
          <a:p>
            <a:pPr marL="342900" indent="-342900">
              <a:spcBef>
                <a:spcPct val="5000"/>
              </a:spcBef>
              <a:buFont typeface="Wingdings" panose="05000000000000000000" pitchFamily="2" charset="2"/>
              <a:buChar char="Ø"/>
            </a:pPr>
            <a:endParaRPr lang="en-ZA" altLang="en-US" sz="2400" b="1" i="1" dirty="0">
              <a:latin typeface="Comic Sans MS" panose="030F0702030302020204" pitchFamily="66" charset="0"/>
              <a:sym typeface="Wingdings" panose="05000000000000000000" pitchFamily="2" charset="2"/>
            </a:endParaRPr>
          </a:p>
          <a:p>
            <a:pPr marL="342900" indent="-342900">
              <a:spcBef>
                <a:spcPct val="5000"/>
              </a:spcBef>
              <a:buFont typeface="Wingdings" panose="05000000000000000000" pitchFamily="2" charset="2"/>
              <a:buChar char="Ø"/>
            </a:pPr>
            <a:r>
              <a:rPr lang="en-ZA" altLang="en-US" sz="2400" b="1" i="1" dirty="0">
                <a:latin typeface="Comic Sans MS" panose="030F0702030302020204" pitchFamily="66" charset="0"/>
                <a:sym typeface="Wingdings" panose="05000000000000000000" pitchFamily="2" charset="2"/>
              </a:rPr>
              <a:t>Crucial that monitoring be driven by objectives – foundation.</a:t>
            </a:r>
          </a:p>
          <a:p>
            <a:pPr>
              <a:spcBef>
                <a:spcPct val="5000"/>
              </a:spcBef>
              <a:buFont typeface="Wingdings" panose="05000000000000000000" pitchFamily="2" charset="2"/>
              <a:buNone/>
            </a:pPr>
            <a:r>
              <a:rPr lang="en-ZA" altLang="en-US" sz="2400" dirty="0">
                <a:sym typeface="Wingdings" panose="05000000000000000000" pitchFamily="2" charset="2"/>
              </a:rPr>
              <a:t>	</a:t>
            </a:r>
          </a:p>
        </p:txBody>
      </p:sp>
      <p:sp>
        <p:nvSpPr>
          <p:cNvPr id="5" name="Text Box 5">
            <a:extLst>
              <a:ext uri="{FF2B5EF4-FFF2-40B4-BE49-F238E27FC236}">
                <a16:creationId xmlns:a16="http://schemas.microsoft.com/office/drawing/2014/main" id="{EA6E801E-2E6C-4287-9585-8B7D0683A186}"/>
              </a:ext>
            </a:extLst>
          </p:cNvPr>
          <p:cNvSpPr txBox="1">
            <a:spLocks noChangeArrowheads="1"/>
          </p:cNvSpPr>
          <p:nvPr/>
        </p:nvSpPr>
        <p:spPr bwMode="auto">
          <a:xfrm>
            <a:off x="2771775" y="0"/>
            <a:ext cx="3240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ctr">
              <a:lnSpc>
                <a:spcPct val="110000"/>
              </a:lnSpc>
              <a:defRPr sz="2800" b="1">
                <a:ln w="22225">
                  <a:solidFill>
                    <a:srgbClr val="FFFF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ZA" altLang="en-US" dirty="0"/>
              <a:t>NB</a:t>
            </a:r>
            <a:endParaRPr lang="en-US" altLang="en-US" dirty="0"/>
          </a:p>
        </p:txBody>
      </p:sp>
    </p:spTree>
    <p:extLst>
      <p:ext uri="{BB962C8B-B14F-4D97-AF65-F5344CB8AC3E}">
        <p14:creationId xmlns:p14="http://schemas.microsoft.com/office/powerpoint/2010/main" val="3694199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descr="IMGP5985">
            <a:extLst>
              <a:ext uri="{FF2B5EF4-FFF2-40B4-BE49-F238E27FC236}">
                <a16:creationId xmlns:a16="http://schemas.microsoft.com/office/drawing/2014/main" id="{9575F173-70BD-4C59-AC71-B1EEA9E8B043}"/>
              </a:ext>
            </a:extLst>
          </p:cNvPr>
          <p:cNvSpPr>
            <a:spLocks noChangeArrowheads="1"/>
          </p:cNvSpPr>
          <p:nvPr/>
        </p:nvSpPr>
        <p:spPr bwMode="auto">
          <a:xfrm>
            <a:off x="0" y="950913"/>
            <a:ext cx="9144000" cy="5907087"/>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6386" name="Text Box 2">
            <a:extLst>
              <a:ext uri="{FF2B5EF4-FFF2-40B4-BE49-F238E27FC236}">
                <a16:creationId xmlns:a16="http://schemas.microsoft.com/office/drawing/2014/main" id="{1F5CE599-8F4B-476B-B1CF-FBEF989047D4}"/>
              </a:ext>
            </a:extLst>
          </p:cNvPr>
          <p:cNvSpPr txBox="1">
            <a:spLocks noChangeArrowheads="1"/>
          </p:cNvSpPr>
          <p:nvPr/>
        </p:nvSpPr>
        <p:spPr bwMode="auto">
          <a:xfrm>
            <a:off x="206375" y="1274763"/>
            <a:ext cx="8026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1825" indent="-631825" algn="l">
              <a:defRPr>
                <a:solidFill>
                  <a:schemeClr val="tx1"/>
                </a:solidFill>
                <a:latin typeface="Arial" panose="020B0604020202020204" pitchFamily="34" charset="0"/>
                <a:cs typeface="Arial" panose="020B0604020202020204" pitchFamily="34" charset="0"/>
              </a:defRPr>
            </a:lvl1pPr>
            <a:lvl2pPr marL="811213" algn="l">
              <a:defRPr>
                <a:solidFill>
                  <a:schemeClr val="tx1"/>
                </a:solidFill>
                <a:latin typeface="Arial" panose="020B0604020202020204" pitchFamily="34" charset="0"/>
                <a:cs typeface="Arial" panose="020B0604020202020204" pitchFamily="34" charset="0"/>
              </a:defRPr>
            </a:lvl2pPr>
            <a:lvl3pPr marL="990600"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ZA" altLang="en-US" sz="2400" dirty="0">
                <a:latin typeface="Comic Sans MS" panose="030F0702030302020204" pitchFamily="66" charset="0"/>
              </a:rPr>
              <a:t>Purpose of DSS:</a:t>
            </a:r>
          </a:p>
          <a:p>
            <a:pPr>
              <a:spcBef>
                <a:spcPct val="50000"/>
              </a:spcBef>
              <a:buFont typeface="Wingdings" panose="05000000000000000000" pitchFamily="2" charset="2"/>
              <a:buChar char="Ø"/>
            </a:pPr>
            <a:r>
              <a:rPr lang="en-ZA" altLang="en-US" sz="2400" dirty="0">
                <a:latin typeface="Comic Sans MS" panose="030F0702030302020204" pitchFamily="66" charset="0"/>
              </a:rPr>
              <a:t>Guide &amp; inform managers re condition of river</a:t>
            </a:r>
          </a:p>
          <a:p>
            <a:pPr>
              <a:spcBef>
                <a:spcPct val="50000"/>
              </a:spcBef>
              <a:buFont typeface="Wingdings" panose="05000000000000000000" pitchFamily="2" charset="2"/>
              <a:buChar char="Ø"/>
            </a:pPr>
            <a:r>
              <a:rPr lang="en-ZA" altLang="en-US" sz="2400" dirty="0">
                <a:latin typeface="Comic Sans MS" panose="030F0702030302020204" pitchFamily="66" charset="0"/>
              </a:rPr>
              <a:t>Suggest alternative management actions if </a:t>
            </a:r>
            <a:r>
              <a:rPr lang="en-ZA" altLang="en-US" sz="2400" dirty="0" err="1">
                <a:latin typeface="Comic Sans MS" panose="030F0702030302020204" pitchFamily="66" charset="0"/>
              </a:rPr>
              <a:t>EcoSpecs</a:t>
            </a:r>
            <a:r>
              <a:rPr lang="en-ZA" altLang="en-US" sz="2400" dirty="0">
                <a:latin typeface="Comic Sans MS" panose="030F0702030302020204" pitchFamily="66" charset="0"/>
              </a:rPr>
              <a:t> not met</a:t>
            </a:r>
          </a:p>
        </p:txBody>
      </p:sp>
      <p:pic>
        <p:nvPicPr>
          <p:cNvPr id="16387" name="Picture 3" descr="IMGP5985">
            <a:extLst>
              <a:ext uri="{FF2B5EF4-FFF2-40B4-BE49-F238E27FC236}">
                <a16:creationId xmlns:a16="http://schemas.microsoft.com/office/drawing/2014/main" id="{AD74419C-B89E-4972-A716-EE4B37AFA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2473" b="28151"/>
          <a:stretch>
            <a:fillRect/>
          </a:stretch>
        </p:blipFill>
        <p:spPr bwMode="auto">
          <a:xfrm>
            <a:off x="0" y="0"/>
            <a:ext cx="9144000" cy="1181100"/>
          </a:xfrm>
          <a:prstGeom prst="rect">
            <a:avLst/>
          </a:prstGeom>
          <a:noFill/>
          <a:extLst>
            <a:ext uri="{909E8E84-426E-40DD-AFC4-6F175D3DCCD1}">
              <a14:hiddenFill xmlns:a14="http://schemas.microsoft.com/office/drawing/2010/main">
                <a:solidFill>
                  <a:srgbClr val="FFFFFF"/>
                </a:solidFill>
              </a14:hiddenFill>
            </a:ext>
          </a:extLst>
        </p:spPr>
      </p:pic>
      <p:sp>
        <p:nvSpPr>
          <p:cNvPr id="16389" name="Text Box 5">
            <a:extLst>
              <a:ext uri="{FF2B5EF4-FFF2-40B4-BE49-F238E27FC236}">
                <a16:creationId xmlns:a16="http://schemas.microsoft.com/office/drawing/2014/main" id="{B39D9012-2DAE-438D-A38F-9CA5DFB3AA4B}"/>
              </a:ext>
            </a:extLst>
          </p:cNvPr>
          <p:cNvSpPr txBox="1">
            <a:spLocks noChangeArrowheads="1"/>
          </p:cNvSpPr>
          <p:nvPr/>
        </p:nvSpPr>
        <p:spPr bwMode="auto">
          <a:xfrm>
            <a:off x="2460625" y="347663"/>
            <a:ext cx="4365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ctr">
              <a:lnSpc>
                <a:spcPct val="110000"/>
              </a:lnSpc>
              <a:defRPr sz="2800" b="1">
                <a:ln w="22225">
                  <a:solidFill>
                    <a:srgbClr val="FFFF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ZA" altLang="en-US" dirty="0"/>
              <a:t>MONITORING DSS</a:t>
            </a:r>
            <a:endParaRPr lang="en-US" altLang="en-US" dirty="0"/>
          </a:p>
        </p:txBody>
      </p:sp>
      <p:sp>
        <p:nvSpPr>
          <p:cNvPr id="16390" name="Text Box 6">
            <a:extLst>
              <a:ext uri="{FF2B5EF4-FFF2-40B4-BE49-F238E27FC236}">
                <a16:creationId xmlns:a16="http://schemas.microsoft.com/office/drawing/2014/main" id="{FDABF16A-B64F-46EA-AECA-1962D6B08948}"/>
              </a:ext>
            </a:extLst>
          </p:cNvPr>
          <p:cNvSpPr txBox="1">
            <a:spLocks noChangeArrowheads="1"/>
          </p:cNvSpPr>
          <p:nvPr/>
        </p:nvSpPr>
        <p:spPr bwMode="auto">
          <a:xfrm>
            <a:off x="0" y="3603625"/>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ZA" altLang="en-US" sz="2400" dirty="0">
                <a:latin typeface="Comic Sans MS" panose="030F0702030302020204" pitchFamily="66" charset="0"/>
              </a:rPr>
              <a:t>Often uncertain when </a:t>
            </a:r>
            <a:r>
              <a:rPr lang="en-ZA" altLang="en-US" sz="2400" dirty="0" err="1">
                <a:latin typeface="Comic Sans MS" panose="030F0702030302020204" pitchFamily="66" charset="0"/>
              </a:rPr>
              <a:t>EcoSpecs</a:t>
            </a:r>
            <a:r>
              <a:rPr lang="en-ZA" altLang="en-US" sz="2400" dirty="0">
                <a:latin typeface="Comic Sans MS" panose="030F0702030302020204" pitchFamily="66" charset="0"/>
              </a:rPr>
              <a:t> are not met, whether it is due to natural events or anthropogenic activities.  </a:t>
            </a:r>
          </a:p>
          <a:p>
            <a:pPr algn="l">
              <a:spcBef>
                <a:spcPct val="50000"/>
              </a:spcBef>
            </a:pPr>
            <a:r>
              <a:rPr lang="en-ZA" altLang="en-US" sz="2400" dirty="0">
                <a:latin typeface="Comic Sans MS" panose="030F0702030302020204" pitchFamily="66" charset="0"/>
              </a:rPr>
              <a:t>This can be due to lack of knowledge on how ecosystems and biota respond to disturbance</a:t>
            </a:r>
          </a:p>
          <a:p>
            <a:pPr algn="l">
              <a:spcBef>
                <a:spcPct val="50000"/>
              </a:spcBef>
            </a:pPr>
            <a:r>
              <a:rPr lang="en-ZA" altLang="en-US" sz="2400" dirty="0">
                <a:latin typeface="Comic Sans MS" panose="030F0702030302020204" pitchFamily="66" charset="0"/>
              </a:rPr>
              <a:t>or </a:t>
            </a:r>
          </a:p>
          <a:p>
            <a:pPr algn="l">
              <a:spcBef>
                <a:spcPct val="50000"/>
              </a:spcBef>
            </a:pPr>
            <a:r>
              <a:rPr lang="en-ZA" altLang="en-US" sz="2400" dirty="0">
                <a:latin typeface="Comic Sans MS" panose="030F0702030302020204" pitchFamily="66" charset="0"/>
              </a:rPr>
              <a:t>lack of information on the problem</a:t>
            </a:r>
            <a:endParaRPr lang="en-US" altLang="en-US" sz="2400" dirty="0">
              <a:latin typeface="Comic Sans MS" panose="030F0702030302020204"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descr="IMGP5985">
            <a:extLst>
              <a:ext uri="{FF2B5EF4-FFF2-40B4-BE49-F238E27FC236}">
                <a16:creationId xmlns:a16="http://schemas.microsoft.com/office/drawing/2014/main" id="{11B2DABA-B6F2-4F63-B363-838B9BD2F742}"/>
              </a:ext>
            </a:extLst>
          </p:cNvPr>
          <p:cNvSpPr>
            <a:spLocks noChangeArrowheads="1"/>
          </p:cNvSpPr>
          <p:nvPr/>
        </p:nvSpPr>
        <p:spPr bwMode="auto">
          <a:xfrm>
            <a:off x="0" y="950913"/>
            <a:ext cx="9144000" cy="5907087"/>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ZA" altLang="en-US" b="1" i="1" dirty="0"/>
          </a:p>
        </p:txBody>
      </p:sp>
      <p:pic>
        <p:nvPicPr>
          <p:cNvPr id="24582" name="Picture 6" descr="IMGP5985">
            <a:extLst>
              <a:ext uri="{FF2B5EF4-FFF2-40B4-BE49-F238E27FC236}">
                <a16:creationId xmlns:a16="http://schemas.microsoft.com/office/drawing/2014/main" id="{C6943873-F4F2-43C7-BD04-07ECCB481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2473" b="28151"/>
          <a:stretch>
            <a:fillRect/>
          </a:stretch>
        </p:blipFill>
        <p:spPr bwMode="auto">
          <a:xfrm>
            <a:off x="0" y="0"/>
            <a:ext cx="9144000" cy="1181100"/>
          </a:xfrm>
          <a:prstGeom prst="rect">
            <a:avLst/>
          </a:prstGeom>
          <a:noFill/>
          <a:extLst>
            <a:ext uri="{909E8E84-426E-40DD-AFC4-6F175D3DCCD1}">
              <a14:hiddenFill xmlns:a14="http://schemas.microsoft.com/office/drawing/2010/main">
                <a:solidFill>
                  <a:srgbClr val="FFFFFF"/>
                </a:solidFill>
              </a14:hiddenFill>
            </a:ext>
          </a:extLst>
        </p:spPr>
      </p:pic>
      <p:sp>
        <p:nvSpPr>
          <p:cNvPr id="24580" name="Rectangle 4">
            <a:extLst>
              <a:ext uri="{FF2B5EF4-FFF2-40B4-BE49-F238E27FC236}">
                <a16:creationId xmlns:a16="http://schemas.microsoft.com/office/drawing/2014/main" id="{EF445B2D-5139-4D84-BA02-638101748319}"/>
              </a:ext>
            </a:extLst>
          </p:cNvPr>
          <p:cNvSpPr>
            <a:spLocks noChangeArrowheads="1"/>
          </p:cNvSpPr>
          <p:nvPr/>
        </p:nvSpPr>
        <p:spPr bwMode="auto">
          <a:xfrm>
            <a:off x="0" y="1341894"/>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11213" indent="-811213" algn="l">
              <a:defRPr>
                <a:solidFill>
                  <a:schemeClr val="tx1"/>
                </a:solidFill>
                <a:latin typeface="Arial" panose="020B0604020202020204" pitchFamily="34" charset="0"/>
                <a:cs typeface="Arial" panose="020B0604020202020204" pitchFamily="34" charset="0"/>
              </a:defRPr>
            </a:lvl1pPr>
            <a:lvl2pPr marL="990600" algn="l">
              <a:defRPr>
                <a:solidFill>
                  <a:schemeClr val="tx1"/>
                </a:solidFill>
                <a:latin typeface="Arial" panose="020B0604020202020204" pitchFamily="34" charset="0"/>
                <a:cs typeface="Arial" panose="020B0604020202020204" pitchFamily="34" charset="0"/>
              </a:defRPr>
            </a:lvl2pPr>
            <a:lvl3pPr marL="1169988"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r>
              <a:rPr lang="en-ZA" altLang="en-US" sz="2400" b="1" i="1" dirty="0">
                <a:latin typeface="Comic Sans MS" panose="030F0702030302020204" pitchFamily="66" charset="0"/>
              </a:rPr>
              <a:t>Solution:  Use a DSS that follows an adaptive resource management approach with </a:t>
            </a:r>
            <a:r>
              <a:rPr lang="en-ZA" altLang="en-US" sz="2400" b="1" i="1" dirty="0" err="1">
                <a:latin typeface="Comic Sans MS" panose="030F0702030302020204" pitchFamily="66" charset="0"/>
              </a:rPr>
              <a:t>TPCs</a:t>
            </a:r>
            <a:r>
              <a:rPr lang="en-ZA" altLang="en-US" sz="2400" b="1" i="1" dirty="0">
                <a:latin typeface="Comic Sans MS" panose="030F0702030302020204" pitchFamily="66" charset="0"/>
              </a:rPr>
              <a:t> in a DSS.</a:t>
            </a:r>
          </a:p>
          <a:p>
            <a:pPr>
              <a:buFont typeface="Wingdings" panose="05000000000000000000" pitchFamily="2" charset="2"/>
              <a:buChar char="Ø"/>
            </a:pPr>
            <a:r>
              <a:rPr lang="en-ZA" altLang="en-US" sz="2400" dirty="0">
                <a:latin typeface="Comic Sans MS" panose="030F0702030302020204" pitchFamily="66" charset="0"/>
              </a:rPr>
              <a:t>When </a:t>
            </a:r>
            <a:r>
              <a:rPr lang="en-ZA" altLang="en-US" sz="2400" dirty="0" err="1">
                <a:latin typeface="Comic Sans MS" panose="030F0702030302020204" pitchFamily="66" charset="0"/>
              </a:rPr>
              <a:t>TPCs</a:t>
            </a:r>
            <a:r>
              <a:rPr lang="en-ZA" altLang="en-US" sz="2400" dirty="0">
                <a:latin typeface="Comic Sans MS" panose="030F0702030302020204" pitchFamily="66" charset="0"/>
              </a:rPr>
              <a:t> are reached, assess cause of change.</a:t>
            </a:r>
          </a:p>
          <a:p>
            <a:pPr>
              <a:buFont typeface="Wingdings" panose="05000000000000000000" pitchFamily="2" charset="2"/>
              <a:buChar char="Ø"/>
            </a:pPr>
            <a:r>
              <a:rPr lang="en-ZA" altLang="en-US" sz="2400" dirty="0">
                <a:latin typeface="Comic Sans MS" panose="030F0702030302020204" pitchFamily="66" charset="0"/>
              </a:rPr>
              <a:t>Decide whether managed action is needed, or recalibrate </a:t>
            </a:r>
            <a:r>
              <a:rPr lang="en-ZA" altLang="en-US" sz="2400" dirty="0" err="1">
                <a:latin typeface="Comic Sans MS" panose="030F0702030302020204" pitchFamily="66" charset="0"/>
              </a:rPr>
              <a:t>TPC</a:t>
            </a:r>
            <a:r>
              <a:rPr lang="en-ZA" altLang="en-US" sz="2400" dirty="0">
                <a:latin typeface="Comic Sans MS" panose="030F0702030302020204" pitchFamily="66" charset="0"/>
              </a:rPr>
              <a:t>.</a:t>
            </a:r>
          </a:p>
          <a:p>
            <a:pPr>
              <a:buFont typeface="Wingdings" panose="05000000000000000000" pitchFamily="2" charset="2"/>
              <a:buChar char="Ø"/>
            </a:pPr>
            <a:r>
              <a:rPr lang="en-ZA" altLang="en-US" sz="2400" dirty="0">
                <a:latin typeface="Comic Sans MS" panose="030F0702030302020204" pitchFamily="66" charset="0"/>
              </a:rPr>
              <a:t>This approach being tested for practical application in the Letaba River.</a:t>
            </a:r>
          </a:p>
          <a:p>
            <a:pPr>
              <a:buFont typeface="Wingdings" panose="05000000000000000000" pitchFamily="2" charset="2"/>
              <a:buChar char="Ø"/>
            </a:pPr>
            <a:endParaRPr lang="en-ZA" altLang="en-US" sz="2400" dirty="0">
              <a:latin typeface="Comic Sans MS" panose="030F0702030302020204" pitchFamily="66" charset="0"/>
            </a:endParaRPr>
          </a:p>
          <a:p>
            <a:pPr>
              <a:buFont typeface="Wingdings" panose="05000000000000000000" pitchFamily="2" charset="2"/>
              <a:buChar char="Ø"/>
            </a:pPr>
            <a:endParaRPr lang="en-ZA" altLang="en-US" sz="2400" dirty="0">
              <a:latin typeface="Comic Sans MS" panose="030F0702030302020204" pitchFamily="66" charset="0"/>
            </a:endParaRPr>
          </a:p>
          <a:p>
            <a:pPr algn="ctr"/>
            <a:r>
              <a:rPr lang="en-ZA" altLang="en-US" sz="2400" b="1" i="1" dirty="0">
                <a:latin typeface="Comic Sans MS" panose="030F0702030302020204" pitchFamily="66" charset="0"/>
              </a:rPr>
              <a:t>Without a </a:t>
            </a:r>
            <a:r>
              <a:rPr lang="en-ZA" altLang="en-US" sz="2400" b="1" i="1" dirty="0" err="1">
                <a:latin typeface="Comic Sans MS" panose="030F0702030302020204" pitchFamily="66" charset="0"/>
              </a:rPr>
              <a:t>EWRM</a:t>
            </a:r>
            <a:r>
              <a:rPr lang="en-ZA" altLang="en-US" sz="2400" b="1" i="1" dirty="0">
                <a:latin typeface="Comic Sans MS" panose="030F0702030302020204" pitchFamily="66" charset="0"/>
              </a:rPr>
              <a:t> DSS, you are monitoring for monitoring’s sake, </a:t>
            </a:r>
            <a:r>
              <a:rPr lang="en-ZA" altLang="en-US" sz="2400" b="1" i="1" dirty="0" err="1">
                <a:latin typeface="Comic Sans MS" panose="030F0702030302020204" pitchFamily="66" charset="0"/>
              </a:rPr>
              <a:t>ie</a:t>
            </a:r>
            <a:r>
              <a:rPr lang="en-ZA" altLang="en-US" sz="2400" b="1" i="1" dirty="0">
                <a:latin typeface="Comic Sans MS" panose="030F0702030302020204" pitchFamily="66" charset="0"/>
              </a:rPr>
              <a:t> collecting data that that fills up files</a:t>
            </a:r>
          </a:p>
          <a:p>
            <a:pPr algn="ctr"/>
            <a:r>
              <a:rPr lang="en-ZA" altLang="en-US" sz="2400" b="1" i="1" dirty="0">
                <a:latin typeface="Comic Sans MS" panose="030F0702030302020204" pitchFamily="66" charset="0"/>
              </a:rPr>
              <a:t>(Ref Nigel Kemper - 1990)</a:t>
            </a:r>
            <a:endParaRPr lang="en-GB" altLang="en-US" sz="2400" dirty="0">
              <a:latin typeface="Comic Sans MS" panose="030F0702030302020204" pitchFamily="66" charset="0"/>
            </a:endParaRPr>
          </a:p>
        </p:txBody>
      </p:sp>
      <p:sp>
        <p:nvSpPr>
          <p:cNvPr id="24583" name="Text Box 7">
            <a:extLst>
              <a:ext uri="{FF2B5EF4-FFF2-40B4-BE49-F238E27FC236}">
                <a16:creationId xmlns:a16="http://schemas.microsoft.com/office/drawing/2014/main" id="{BAA37880-80A0-4135-BE71-AE03B67B16FC}"/>
              </a:ext>
            </a:extLst>
          </p:cNvPr>
          <p:cNvSpPr txBox="1">
            <a:spLocks noChangeArrowheads="1"/>
          </p:cNvSpPr>
          <p:nvPr/>
        </p:nvSpPr>
        <p:spPr bwMode="auto">
          <a:xfrm>
            <a:off x="2460625" y="347663"/>
            <a:ext cx="4365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ctr">
              <a:lnSpc>
                <a:spcPct val="110000"/>
              </a:lnSpc>
              <a:defRPr sz="2800" b="1">
                <a:ln w="22225">
                  <a:solidFill>
                    <a:srgbClr val="FFFF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ZA" altLang="en-US" dirty="0"/>
              <a:t>MONITORING DSS</a:t>
            </a:r>
            <a:endParaRPr lang="en-US" altLang="en-US" dirty="0"/>
          </a:p>
        </p:txBody>
      </p:sp>
      <p:sp>
        <p:nvSpPr>
          <p:cNvPr id="6" name="Text Box 5">
            <a:extLst>
              <a:ext uri="{FF2B5EF4-FFF2-40B4-BE49-F238E27FC236}">
                <a16:creationId xmlns:a16="http://schemas.microsoft.com/office/drawing/2014/main" id="{1D31C693-9E4E-4869-8F3B-3F3AEA961279}"/>
              </a:ext>
            </a:extLst>
          </p:cNvPr>
          <p:cNvSpPr txBox="1">
            <a:spLocks noChangeArrowheads="1"/>
          </p:cNvSpPr>
          <p:nvPr/>
        </p:nvSpPr>
        <p:spPr bwMode="auto">
          <a:xfrm>
            <a:off x="1777683" y="4019550"/>
            <a:ext cx="6065837" cy="53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ctr">
              <a:lnSpc>
                <a:spcPct val="110000"/>
              </a:lnSpc>
              <a:defRPr sz="2800" b="1">
                <a:ln w="22225">
                  <a:solidFill>
                    <a:srgbClr val="FFFF00"/>
                  </a:solidFill>
                  <a:prstDash val="solid"/>
                </a:ln>
                <a:solidFill>
                  <a:srgbClr val="FF0000"/>
                </a:solidFill>
                <a:latin typeface="Comic Sans MS" panose="030F0702030302020204" pitchFamily="66" charset="0"/>
                <a:ea typeface="Yu Gothic UI Semibold" panose="020B0604020202020204" pitchFamily="34" charset="-128"/>
              </a:defRPr>
            </a:lvl1pPr>
          </a:lstStyle>
          <a:p>
            <a:r>
              <a:rPr lang="en-ZA" altLang="en-US" dirty="0"/>
              <a:t>WHY DO YOU NEED DSS?</a:t>
            </a: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0416" b="13048"/>
          <a:stretch>
            <a:fillRect/>
          </a:stretch>
        </p:blipFill>
        <p:spPr bwMode="auto">
          <a:xfrm>
            <a:off x="0" y="1974872"/>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EED43A7-1F81-4F50-8E22-A729F8F30CC5}"/>
              </a:ext>
            </a:extLst>
          </p:cNvPr>
          <p:cNvSpPr txBox="1">
            <a:spLocks/>
          </p:cNvSpPr>
          <p:nvPr/>
        </p:nvSpPr>
        <p:spPr>
          <a:xfrm>
            <a:off x="68580" y="1943144"/>
            <a:ext cx="9144000" cy="148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ctr">
              <a:lnSpc>
                <a:spcPct val="110000"/>
              </a:lnSpc>
              <a:defRPr sz="2800" b="1">
                <a:ln w="22225">
                  <a:solidFill>
                    <a:srgbClr val="FFFF00"/>
                  </a:solidFill>
                  <a:prstDash val="solid"/>
                </a:ln>
                <a:solidFill>
                  <a:srgbClr val="FF0000"/>
                </a:solidFill>
                <a:latin typeface="Comic Sans MS" panose="030F0702030302020204" pitchFamily="66" charset="0"/>
                <a:ea typeface="Yu Gothic UI Semibold" panose="020B0604020202020204" pitchFamily="34" charset="-128"/>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dirty="0">
                <a:solidFill>
                  <a:srgbClr val="99FF33"/>
                </a:solidFill>
              </a:rPr>
              <a:t>RELEVANT INTERNATIONAL ENVIRONMENTAL LAWS</a:t>
            </a:r>
          </a:p>
          <a:p>
            <a:endParaRPr lang="en-GB" b="0" dirty="0">
              <a:solidFill>
                <a:srgbClr val="99FF3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EED43A7-1F81-4F50-8E22-A729F8F30CC5}"/>
              </a:ext>
            </a:extLst>
          </p:cNvPr>
          <p:cNvSpPr txBox="1">
            <a:spLocks/>
          </p:cNvSpPr>
          <p:nvPr/>
        </p:nvSpPr>
        <p:spPr>
          <a:xfrm>
            <a:off x="68580" y="-31728"/>
            <a:ext cx="9144000" cy="148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ctr">
              <a:lnSpc>
                <a:spcPct val="110000"/>
              </a:lnSpc>
              <a:defRPr sz="2800" b="1">
                <a:ln w="22225">
                  <a:solidFill>
                    <a:srgbClr val="FFFF00"/>
                  </a:solidFill>
                  <a:prstDash val="solid"/>
                </a:ln>
                <a:solidFill>
                  <a:srgbClr val="FF0000"/>
                </a:solidFill>
                <a:latin typeface="Comic Sans MS" panose="030F0702030302020204" pitchFamily="66" charset="0"/>
                <a:ea typeface="Yu Gothic UI Semibold" panose="020B0604020202020204" pitchFamily="34" charset="-128"/>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dirty="0">
                <a:solidFill>
                  <a:srgbClr val="99FF33"/>
                </a:solidFill>
              </a:rPr>
              <a:t>INTERNATIONAL ENVIRONMENTAL LAW</a:t>
            </a:r>
          </a:p>
          <a:p>
            <a:r>
              <a:rPr lang="en-GB" b="0" dirty="0">
                <a:solidFill>
                  <a:srgbClr val="99FF33"/>
                </a:solidFill>
              </a:rPr>
              <a:t>Based on slides from:</a:t>
            </a:r>
          </a:p>
          <a:p>
            <a:r>
              <a:rPr lang="en-GB" b="0" dirty="0">
                <a:solidFill>
                  <a:srgbClr val="99FF33"/>
                </a:solidFill>
              </a:rPr>
              <a:t>Introduction to Environmental law (</a:t>
            </a:r>
            <a:r>
              <a:rPr lang="en-GB" b="0" dirty="0" err="1">
                <a:solidFill>
                  <a:srgbClr val="99FF33"/>
                </a:solidFill>
              </a:rPr>
              <a:t>Garyn</a:t>
            </a:r>
            <a:r>
              <a:rPr lang="en-GB" b="0" dirty="0">
                <a:solidFill>
                  <a:srgbClr val="99FF33"/>
                </a:solidFill>
              </a:rPr>
              <a:t> Rapson)</a:t>
            </a:r>
          </a:p>
        </p:txBody>
      </p:sp>
      <p:sp>
        <p:nvSpPr>
          <p:cNvPr id="9" name="Content Placeholder 2">
            <a:extLst>
              <a:ext uri="{FF2B5EF4-FFF2-40B4-BE49-F238E27FC236}">
                <a16:creationId xmlns:a16="http://schemas.microsoft.com/office/drawing/2014/main" id="{578989A2-5A1B-4C40-B9B3-EF7D0FE449EB}"/>
              </a:ext>
            </a:extLst>
          </p:cNvPr>
          <p:cNvSpPr txBox="1">
            <a:spLocks/>
          </p:cNvSpPr>
          <p:nvPr/>
        </p:nvSpPr>
        <p:spPr>
          <a:xfrm>
            <a:off x="0" y="1368425"/>
            <a:ext cx="9281160" cy="365023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300" b="1" dirty="0">
                <a:solidFill>
                  <a:srgbClr val="F07D35"/>
                </a:solidFill>
                <a:latin typeface="Comic Sans MS" panose="030F0702030302020204" pitchFamily="66" charset="0"/>
              </a:rPr>
              <a:t>INTERNATIONAL OBLIGATIONS</a:t>
            </a:r>
            <a:endParaRPr lang="en-GB" sz="2300" b="1" dirty="0">
              <a:solidFill>
                <a:srgbClr val="F07D35"/>
              </a:solidFill>
              <a:latin typeface="Comic Sans MS" panose="030F0702030302020204" pitchFamily="66" charset="0"/>
            </a:endParaRPr>
          </a:p>
          <a:p>
            <a:pPr marL="263525" indent="-263525">
              <a:buFont typeface="Wingdings" panose="05000000000000000000" pitchFamily="2" charset="2"/>
              <a:buChar char="Ø"/>
            </a:pPr>
            <a:r>
              <a:rPr lang="en-ZA" sz="2300" dirty="0">
                <a:latin typeface="Comic Sans MS" panose="030F0702030302020204" pitchFamily="66" charset="0"/>
              </a:rPr>
              <a:t>Stockholm Convention, 1972–co-ordinated approach, Principle 21.</a:t>
            </a:r>
            <a:endParaRPr lang="en-GB" sz="2300" dirty="0">
              <a:latin typeface="Comic Sans MS" panose="030F0702030302020204" pitchFamily="66" charset="0"/>
            </a:endParaRPr>
          </a:p>
          <a:p>
            <a:pPr>
              <a:buFont typeface="Wingdings" panose="05000000000000000000" pitchFamily="2" charset="2"/>
              <a:buChar char="Ø"/>
            </a:pPr>
            <a:r>
              <a:rPr lang="en-ZA" sz="2300" dirty="0" err="1">
                <a:latin typeface="Comic Sans MS" panose="030F0702030302020204" pitchFamily="66" charset="0"/>
              </a:rPr>
              <a:t>UNCED</a:t>
            </a:r>
            <a:r>
              <a:rPr lang="en-ZA" sz="2300" dirty="0">
                <a:latin typeface="Comic Sans MS" panose="030F0702030302020204" pitchFamily="66" charset="0"/>
              </a:rPr>
              <a:t>, Rio Conference, 1992</a:t>
            </a:r>
            <a:endParaRPr lang="en-US" sz="2300" dirty="0">
              <a:latin typeface="Comic Sans MS" panose="030F0702030302020204" pitchFamily="66" charset="0"/>
            </a:endParaRPr>
          </a:p>
          <a:p>
            <a:pPr lvl="1">
              <a:buSzPct val="80000"/>
              <a:buFont typeface="Wingdings" panose="05000000000000000000" pitchFamily="2" charset="2"/>
              <a:buChar char="v"/>
            </a:pPr>
            <a:r>
              <a:rPr lang="en-US" sz="2300" dirty="0">
                <a:latin typeface="Comic Sans MS" panose="030F0702030302020204" pitchFamily="66" charset="0"/>
              </a:rPr>
              <a:t>Rio Declaration on Environment and Development</a:t>
            </a:r>
          </a:p>
          <a:p>
            <a:pPr lvl="2">
              <a:buSzPct val="70000"/>
              <a:buFont typeface="Courier New" panose="02070309020205020404" pitchFamily="49" charset="0"/>
              <a:buChar char="o"/>
            </a:pPr>
            <a:r>
              <a:rPr lang="en-US" sz="2300" dirty="0">
                <a:latin typeface="Comic Sans MS" panose="030F0702030302020204" pitchFamily="66" charset="0"/>
              </a:rPr>
              <a:t>Rio Principles adopted by 178 Member States</a:t>
            </a:r>
          </a:p>
          <a:p>
            <a:pPr lvl="2">
              <a:buSzPct val="70000"/>
              <a:buFont typeface="Courier New" panose="02070309020205020404" pitchFamily="49" charset="0"/>
              <a:buChar char="o"/>
            </a:pPr>
            <a:r>
              <a:rPr lang="en-US" sz="2300" dirty="0">
                <a:latin typeface="Comic Sans MS" panose="030F0702030302020204" pitchFamily="66" charset="0"/>
              </a:rPr>
              <a:t>Member states to put in place adequate legislative instruments to address environmental issues</a:t>
            </a:r>
          </a:p>
          <a:p>
            <a:pPr lvl="1">
              <a:buSzPct val="80000"/>
              <a:buFont typeface="Wingdings" panose="05000000000000000000" pitchFamily="2" charset="2"/>
              <a:buChar char="v"/>
            </a:pPr>
            <a:r>
              <a:rPr lang="en-GB" sz="2300" dirty="0">
                <a:latin typeface="Comic Sans MS" panose="030F0702030302020204" pitchFamily="66" charset="0"/>
              </a:rPr>
              <a:t>Agenda 21</a:t>
            </a:r>
          </a:p>
          <a:p>
            <a:pPr lvl="2">
              <a:buSzPct val="70000"/>
              <a:buFont typeface="Courier New" panose="02070309020205020404" pitchFamily="49" charset="0"/>
              <a:buChar char="o"/>
            </a:pPr>
            <a:r>
              <a:rPr lang="en-GB" sz="2300" dirty="0">
                <a:latin typeface="Comic Sans MS" panose="030F0702030302020204" pitchFamily="66" charset="0"/>
              </a:rPr>
              <a:t>programme </a:t>
            </a:r>
            <a:r>
              <a:rPr lang="en-US" sz="2300" dirty="0">
                <a:latin typeface="Comic Sans MS" panose="030F0702030302020204" pitchFamily="66" charset="0"/>
              </a:rPr>
              <a:t>of action for sustainable development worldwide</a:t>
            </a:r>
          </a:p>
          <a:p>
            <a:pPr>
              <a:buSzPct val="100000"/>
              <a:buFont typeface="Wingdings" panose="05000000000000000000" pitchFamily="2" charset="2"/>
              <a:buChar char="Ø"/>
            </a:pPr>
            <a:r>
              <a:rPr lang="en-US" sz="2300" dirty="0">
                <a:latin typeface="Comic Sans MS" panose="030F0702030302020204" pitchFamily="66" charset="0"/>
              </a:rPr>
              <a:t>Paris Agreement</a:t>
            </a:r>
          </a:p>
          <a:p>
            <a:pPr lvl="1">
              <a:buFont typeface="Wingdings" panose="05000000000000000000" pitchFamily="2" charset="2"/>
              <a:buChar char="v"/>
            </a:pPr>
            <a:r>
              <a:rPr lang="en-US" sz="2300" dirty="0">
                <a:latin typeface="Comic Sans MS" panose="030F0702030302020204" pitchFamily="66" charset="0"/>
              </a:rPr>
              <a:t>South Africa ratified this international Climate Change Agreement in November last year</a:t>
            </a:r>
          </a:p>
          <a:p>
            <a:pPr marL="274637" lvl="1" indent="0">
              <a:buClr>
                <a:schemeClr val="accent5"/>
              </a:buClr>
              <a:buFontTx/>
              <a:buNone/>
            </a:pPr>
            <a:endParaRPr lang="en-US" sz="2300" dirty="0">
              <a:solidFill>
                <a:srgbClr val="F07D35"/>
              </a:solidFill>
              <a:latin typeface="Comic Sans MS" panose="030F0702030302020204" pitchFamily="66" charset="0"/>
            </a:endParaRPr>
          </a:p>
          <a:p>
            <a:endParaRPr lang="en-GB" sz="2300" dirty="0">
              <a:latin typeface="Comic Sans MS" panose="030F0702030302020204" pitchFamily="66" charset="0"/>
            </a:endParaRPr>
          </a:p>
        </p:txBody>
      </p:sp>
    </p:spTree>
    <p:extLst>
      <p:ext uri="{BB962C8B-B14F-4D97-AF65-F5344CB8AC3E}">
        <p14:creationId xmlns:p14="http://schemas.microsoft.com/office/powerpoint/2010/main" val="77724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1" y="-53975"/>
            <a:ext cx="9144000" cy="13684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4261736-611C-494C-B53F-E0067BE6C4F1}"/>
              </a:ext>
            </a:extLst>
          </p:cNvPr>
          <p:cNvPicPr>
            <a:picLocks noChangeAspect="1"/>
          </p:cNvPicPr>
          <p:nvPr/>
        </p:nvPicPr>
        <p:blipFill>
          <a:blip r:embed="rId4"/>
          <a:stretch>
            <a:fillRect/>
          </a:stretch>
        </p:blipFill>
        <p:spPr>
          <a:xfrm>
            <a:off x="-1" y="2035105"/>
            <a:ext cx="9059441" cy="4548010"/>
          </a:xfrm>
          <a:prstGeom prst="rect">
            <a:avLst/>
          </a:prstGeom>
        </p:spPr>
      </p:pic>
      <p:sp>
        <p:nvSpPr>
          <p:cNvPr id="94" name="Text Box 5">
            <a:extLst>
              <a:ext uri="{FF2B5EF4-FFF2-40B4-BE49-F238E27FC236}">
                <a16:creationId xmlns:a16="http://schemas.microsoft.com/office/drawing/2014/main" id="{1C522059-5987-4644-9BA0-AE2E83CF3D28}"/>
              </a:ext>
            </a:extLst>
          </p:cNvPr>
          <p:cNvSpPr txBox="1">
            <a:spLocks noChangeArrowheads="1"/>
          </p:cNvSpPr>
          <p:nvPr/>
        </p:nvSpPr>
        <p:spPr bwMode="auto">
          <a:xfrm>
            <a:off x="101600" y="87855"/>
            <a:ext cx="8957840" cy="53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ctr">
              <a:lnSpc>
                <a:spcPct val="110000"/>
              </a:lnSpc>
              <a:defRPr sz="2800" b="1">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altLang="en-US" dirty="0"/>
              <a:t>SOUTH AFRICAN ENVIRONMENTAL LAW</a:t>
            </a:r>
            <a:endParaRPr lang="en-US" altLang="en-US" dirty="0"/>
          </a:p>
        </p:txBody>
      </p:sp>
    </p:spTree>
    <p:extLst>
      <p:ext uri="{BB962C8B-B14F-4D97-AF65-F5344CB8AC3E}">
        <p14:creationId xmlns:p14="http://schemas.microsoft.com/office/powerpoint/2010/main" val="828642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E9D6FB7-AC59-40C8-BEDF-A10C6A85977F}"/>
              </a:ext>
            </a:extLst>
          </p:cNvPr>
          <p:cNvSpPr txBox="1">
            <a:spLocks/>
          </p:cNvSpPr>
          <p:nvPr/>
        </p:nvSpPr>
        <p:spPr>
          <a:xfrm>
            <a:off x="323528" y="123478"/>
            <a:ext cx="8219256" cy="5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ctr">
              <a:lnSpc>
                <a:spcPct val="110000"/>
              </a:lnSpc>
              <a:defRPr sz="2800" b="1">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dirty="0"/>
              <a:t>NEMA and the EIA regulations</a:t>
            </a:r>
            <a:endParaRPr lang="en-GB" dirty="0"/>
          </a:p>
        </p:txBody>
      </p:sp>
      <p:sp>
        <p:nvSpPr>
          <p:cNvPr id="5" name="Content Placeholder 2">
            <a:extLst>
              <a:ext uri="{FF2B5EF4-FFF2-40B4-BE49-F238E27FC236}">
                <a16:creationId xmlns:a16="http://schemas.microsoft.com/office/drawing/2014/main" id="{A50A4AC9-ECC7-4515-8EC7-31277C89FD01}"/>
              </a:ext>
            </a:extLst>
          </p:cNvPr>
          <p:cNvSpPr txBox="1">
            <a:spLocks/>
          </p:cNvSpPr>
          <p:nvPr/>
        </p:nvSpPr>
        <p:spPr>
          <a:xfrm>
            <a:off x="0" y="1491903"/>
            <a:ext cx="9070109" cy="457356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en-ZA" sz="2400" dirty="0">
                <a:latin typeface="Comic Sans MS" panose="030F0702030302020204" pitchFamily="66" charset="0"/>
              </a:rPr>
              <a:t>The </a:t>
            </a:r>
            <a:r>
              <a:rPr lang="en-ZA" sz="2400" b="1" dirty="0">
                <a:latin typeface="Comic Sans MS" panose="030F0702030302020204" pitchFamily="66" charset="0"/>
              </a:rPr>
              <a:t>2014 Environmental Impact Assessment Regulations </a:t>
            </a:r>
            <a:r>
              <a:rPr lang="en-ZA" sz="2400" dirty="0">
                <a:latin typeface="Comic Sans MS" panose="030F0702030302020204" pitchFamily="66" charset="0"/>
              </a:rPr>
              <a:t>provide for the procedure to be followed when undertaking the EIA which is required for an authority to grant an EA. (The most up to date EIA Regulations and listing notices were published on 04 December 2014 and were amended on 07 April 2017.)</a:t>
            </a:r>
          </a:p>
          <a:p>
            <a:pPr algn="just">
              <a:buFont typeface="Wingdings" panose="05000000000000000000" pitchFamily="2" charset="2"/>
              <a:buChar char="Ø"/>
            </a:pPr>
            <a:r>
              <a:rPr lang="en-US" sz="2400" dirty="0">
                <a:latin typeface="Comic Sans MS" panose="030F0702030302020204" pitchFamily="66" charset="0"/>
              </a:rPr>
              <a:t>The regulations seek to prevent lengthy EIA approval processes by providing very specific time periods within which to consider applications for environmental </a:t>
            </a:r>
            <a:r>
              <a:rPr lang="en-US" sz="2400" dirty="0" err="1">
                <a:latin typeface="Comic Sans MS" panose="030F0702030302020204" pitchFamily="66" charset="0"/>
              </a:rPr>
              <a:t>authorisations</a:t>
            </a:r>
            <a:r>
              <a:rPr lang="en-US" sz="2400" dirty="0">
                <a:latin typeface="Comic Sans MS" panose="030F0702030302020204" pitchFamily="66" charset="0"/>
              </a:rPr>
              <a:t>. </a:t>
            </a:r>
          </a:p>
          <a:p>
            <a:pPr lvl="1" algn="just">
              <a:buFont typeface="Wingdings" panose="05000000000000000000" pitchFamily="2" charset="2"/>
              <a:buChar char="v"/>
            </a:pPr>
            <a:r>
              <a:rPr lang="en-US" sz="2400" dirty="0">
                <a:latin typeface="Comic Sans MS" panose="030F0702030302020204" pitchFamily="66" charset="0"/>
              </a:rPr>
              <a:t>The intention of the </a:t>
            </a:r>
            <a:r>
              <a:rPr lang="en-US" sz="2400" b="1" dirty="0">
                <a:latin typeface="Comic Sans MS" panose="030F0702030302020204" pitchFamily="66" charset="0"/>
              </a:rPr>
              <a:t>DEA</a:t>
            </a:r>
            <a:r>
              <a:rPr lang="en-US" sz="2400" dirty="0">
                <a:latin typeface="Comic Sans MS" panose="030F0702030302020204" pitchFamily="66" charset="0"/>
              </a:rPr>
              <a:t> is that all applications should be completed within 1 year.  </a:t>
            </a:r>
          </a:p>
          <a:p>
            <a:pPr>
              <a:buClr>
                <a:schemeClr val="accent5"/>
              </a:buClr>
            </a:pPr>
            <a:endParaRPr lang="en-US" sz="24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38820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descr="IMGP5923">
            <a:extLst>
              <a:ext uri="{FF2B5EF4-FFF2-40B4-BE49-F238E27FC236}">
                <a16:creationId xmlns:a16="http://schemas.microsoft.com/office/drawing/2014/main" id="{873B5331-85A3-433F-B3EF-791B882DC959}"/>
              </a:ext>
            </a:extLst>
          </p:cNvPr>
          <p:cNvSpPr>
            <a:spLocks noChangeArrowheads="1"/>
          </p:cNvSpPr>
          <p:nvPr/>
        </p:nvSpPr>
        <p:spPr bwMode="auto">
          <a:xfrm>
            <a:off x="0" y="1071563"/>
            <a:ext cx="9144000" cy="5786437"/>
          </a:xfrm>
          <a:prstGeom prst="rect">
            <a:avLst/>
          </a:prstGeom>
          <a:blipFill dpi="0" rotWithShape="1">
            <a:blip r:embed="rId2">
              <a:alphaModFix amt="16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8435" name="Picture 3" descr="IMGP5923">
            <a:extLst>
              <a:ext uri="{FF2B5EF4-FFF2-40B4-BE49-F238E27FC236}">
                <a16:creationId xmlns:a16="http://schemas.microsoft.com/office/drawing/2014/main" id="{1EDAB644-AA79-44B8-B5B0-ED0CE687D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8438" b="30313"/>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85ED4C-AE10-488A-9D0B-055ED6DE7DE7}"/>
              </a:ext>
            </a:extLst>
          </p:cNvPr>
          <p:cNvSpPr txBox="1"/>
          <p:nvPr/>
        </p:nvSpPr>
        <p:spPr>
          <a:xfrm>
            <a:off x="853442" y="533659"/>
            <a:ext cx="7619350" cy="537904"/>
          </a:xfrm>
          <a:prstGeom prst="rect">
            <a:avLst/>
          </a:prstGeom>
          <a:noFill/>
        </p:spPr>
        <p:txBody>
          <a:bodyPr wrap="square" rtlCol="0">
            <a:spAutoFit/>
          </a:bodyPr>
          <a:lstStyle/>
          <a:p>
            <a:pPr algn="ctr">
              <a:lnSpc>
                <a:spcPct val="110000"/>
              </a:lnSpc>
            </a:pPr>
            <a:r>
              <a:rPr lang="en-GB" altLang="en-US" sz="2800" b="1" dirty="0">
                <a:ln w="22225">
                  <a:solidFill>
                    <a:srgbClr val="FFCC00"/>
                  </a:solidFill>
                  <a:prstDash val="solid"/>
                </a:ln>
                <a:solidFill>
                  <a:srgbClr val="FFC000"/>
                </a:solidFill>
                <a:latin typeface="Comic Sans MS" panose="030F0702030302020204" pitchFamily="66" charset="0"/>
                <a:ea typeface="Yu Gothic UI Semibold" panose="020B0604020202020204" pitchFamily="34" charset="-128"/>
                <a:cs typeface="Arial" panose="020B0604020202020204" pitchFamily="34" charset="0"/>
              </a:rPr>
              <a:t>BASIC HUMAN NEEDS RESERVE (slide 2)</a:t>
            </a:r>
          </a:p>
        </p:txBody>
      </p:sp>
      <p:pic>
        <p:nvPicPr>
          <p:cNvPr id="2" name="Picture 1">
            <a:extLst>
              <a:ext uri="{FF2B5EF4-FFF2-40B4-BE49-F238E27FC236}">
                <a16:creationId xmlns:a16="http://schemas.microsoft.com/office/drawing/2014/main" id="{83D51D3C-B5EE-4156-B6DD-F7D9A4E89ECF}"/>
              </a:ext>
            </a:extLst>
          </p:cNvPr>
          <p:cNvPicPr>
            <a:picLocks noChangeAspect="1"/>
          </p:cNvPicPr>
          <p:nvPr/>
        </p:nvPicPr>
        <p:blipFill rotWithShape="1">
          <a:blip r:embed="rId3"/>
          <a:srcRect r="45532" b="8716"/>
          <a:stretch/>
        </p:blipFill>
        <p:spPr>
          <a:xfrm>
            <a:off x="-1" y="2280310"/>
            <a:ext cx="9323841" cy="3925937"/>
          </a:xfrm>
          <a:prstGeom prst="rect">
            <a:avLst/>
          </a:prstGeom>
        </p:spPr>
      </p:pic>
    </p:spTree>
    <p:extLst>
      <p:ext uri="{BB962C8B-B14F-4D97-AF65-F5344CB8AC3E}">
        <p14:creationId xmlns:p14="http://schemas.microsoft.com/office/powerpoint/2010/main" val="4182070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440FB00-676D-4ED5-9892-C5B0C8B5F23D}"/>
              </a:ext>
            </a:extLst>
          </p:cNvPr>
          <p:cNvSpPr txBox="1">
            <a:spLocks/>
          </p:cNvSpPr>
          <p:nvPr/>
        </p:nvSpPr>
        <p:spPr>
          <a:xfrm>
            <a:off x="0" y="175136"/>
            <a:ext cx="9143999" cy="101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ctr">
              <a:lnSpc>
                <a:spcPct val="110000"/>
              </a:lnSpc>
              <a:defRPr sz="2800" b="1">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dirty="0"/>
              <a:t>NATIONAL ENVIRONMENTAL MANAGEMENT: BIODIVERSITY ACT 10 OF 2004 (</a:t>
            </a:r>
            <a:r>
              <a:rPr lang="en-US" dirty="0" err="1"/>
              <a:t>NEMBA</a:t>
            </a:r>
            <a:r>
              <a:rPr lang="en-US" dirty="0"/>
              <a:t>)</a:t>
            </a:r>
            <a:endParaRPr lang="en-GB" dirty="0"/>
          </a:p>
        </p:txBody>
      </p:sp>
      <p:sp>
        <p:nvSpPr>
          <p:cNvPr id="5" name="Content Placeholder 2">
            <a:extLst>
              <a:ext uri="{FF2B5EF4-FFF2-40B4-BE49-F238E27FC236}">
                <a16:creationId xmlns:a16="http://schemas.microsoft.com/office/drawing/2014/main" id="{E0754665-987C-4CF8-B55F-D3825E8A618A}"/>
              </a:ext>
            </a:extLst>
          </p:cNvPr>
          <p:cNvSpPr txBox="1">
            <a:spLocks/>
          </p:cNvSpPr>
          <p:nvPr/>
        </p:nvSpPr>
        <p:spPr>
          <a:xfrm>
            <a:off x="64655" y="1543561"/>
            <a:ext cx="8977745" cy="3527119"/>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dirty="0">
                <a:latin typeface="Comic Sans MS" panose="030F0702030302020204" pitchFamily="66" charset="0"/>
              </a:rPr>
              <a:t>The objectives of </a:t>
            </a:r>
            <a:r>
              <a:rPr lang="en-US" sz="2400" dirty="0" err="1">
                <a:latin typeface="Comic Sans MS" panose="030F0702030302020204" pitchFamily="66" charset="0"/>
              </a:rPr>
              <a:t>NEMBA</a:t>
            </a:r>
            <a:r>
              <a:rPr lang="en-US" sz="2400" dirty="0">
                <a:latin typeface="Comic Sans MS" panose="030F0702030302020204" pitchFamily="66" charset="0"/>
              </a:rPr>
              <a:t> are to, within the framework of the NEMA, to provide for, </a:t>
            </a:r>
            <a:r>
              <a:rPr lang="en-US" sz="2400" i="1" dirty="0">
                <a:latin typeface="Comic Sans MS" panose="030F0702030302020204" pitchFamily="66" charset="0"/>
              </a:rPr>
              <a:t>inter alia</a:t>
            </a:r>
            <a:r>
              <a:rPr lang="en-US" sz="2400" dirty="0">
                <a:latin typeface="Comic Sans MS" panose="030F0702030302020204" pitchFamily="66" charset="0"/>
              </a:rPr>
              <a:t>, the management and conservation of biological diversity within South Africa and of the components of such biological diversity; to give effect to ratified international agreements relating to biodiversity which are binding on the Republic; and to provide for cooperative governance in biodiversity management and conservation.</a:t>
            </a:r>
          </a:p>
          <a:p>
            <a:pPr>
              <a:buFont typeface="Wingdings" panose="05000000000000000000" pitchFamily="2" charset="2"/>
              <a:buChar char="Ø"/>
            </a:pPr>
            <a:r>
              <a:rPr lang="en-US" sz="2400" dirty="0">
                <a:latin typeface="Comic Sans MS" panose="030F0702030302020204" pitchFamily="66" charset="0"/>
              </a:rPr>
              <a:t>Section 56 (1) of </a:t>
            </a:r>
            <a:r>
              <a:rPr lang="en-US" sz="2400" dirty="0" err="1">
                <a:latin typeface="Comic Sans MS" panose="030F0702030302020204" pitchFamily="66" charset="0"/>
              </a:rPr>
              <a:t>NEMBA</a:t>
            </a:r>
            <a:r>
              <a:rPr lang="en-US" sz="2400" dirty="0">
                <a:latin typeface="Comic Sans MS" panose="030F0702030302020204" pitchFamily="66" charset="0"/>
              </a:rPr>
              <a:t> provides that the Minister of Environmental Affairs may publish list of threatened species in need to national protection which must be </a:t>
            </a:r>
            <a:r>
              <a:rPr lang="en-US" sz="2400" dirty="0" err="1">
                <a:latin typeface="Comic Sans MS" panose="030F0702030302020204" pitchFamily="66" charset="0"/>
              </a:rPr>
              <a:t>categorised</a:t>
            </a:r>
            <a:r>
              <a:rPr lang="en-US" sz="2400" dirty="0">
                <a:latin typeface="Comic Sans MS" panose="030F0702030302020204" pitchFamily="66" charset="0"/>
              </a:rPr>
              <a:t> (must be reviewed every 5 years).</a:t>
            </a:r>
          </a:p>
        </p:txBody>
      </p:sp>
    </p:spTree>
    <p:extLst>
      <p:ext uri="{BB962C8B-B14F-4D97-AF65-F5344CB8AC3E}">
        <p14:creationId xmlns:p14="http://schemas.microsoft.com/office/powerpoint/2010/main" val="3808273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68425"/>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2E1CDE9-6A02-4090-8525-297314F9206D}"/>
              </a:ext>
            </a:extLst>
          </p:cNvPr>
          <p:cNvSpPr txBox="1">
            <a:spLocks/>
          </p:cNvSpPr>
          <p:nvPr/>
        </p:nvSpPr>
        <p:spPr>
          <a:xfrm>
            <a:off x="462372" y="139513"/>
            <a:ext cx="8219256" cy="544700"/>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ZA" sz="2800" b="1" dirty="0">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cs typeface="Arial" panose="020B0604020202020204" pitchFamily="34" charset="0"/>
              </a:rPr>
              <a:t>ALIEN</a:t>
            </a:r>
            <a:r>
              <a:rPr lang="en-ZA" dirty="0">
                <a:latin typeface="Comic Sans MS" panose="030F0702030302020204" pitchFamily="66" charset="0"/>
              </a:rPr>
              <a:t> </a:t>
            </a:r>
            <a:r>
              <a:rPr lang="en-ZA" sz="2800" b="1" dirty="0">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cs typeface="Arial" panose="020B0604020202020204" pitchFamily="34" charset="0"/>
              </a:rPr>
              <a:t>AND INVASIVE SPECIES</a:t>
            </a:r>
            <a:endParaRPr lang="en-GB" sz="2800" b="1" dirty="0">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cs typeface="Arial" panose="020B0604020202020204" pitchFamily="34" charset="0"/>
            </a:endParaRPr>
          </a:p>
        </p:txBody>
      </p:sp>
      <p:sp>
        <p:nvSpPr>
          <p:cNvPr id="5" name="Content Placeholder 2">
            <a:extLst>
              <a:ext uri="{FF2B5EF4-FFF2-40B4-BE49-F238E27FC236}">
                <a16:creationId xmlns:a16="http://schemas.microsoft.com/office/drawing/2014/main" id="{398A69F1-2051-49D0-9E1A-7CEF2EB17284}"/>
              </a:ext>
            </a:extLst>
          </p:cNvPr>
          <p:cNvSpPr txBox="1">
            <a:spLocks/>
          </p:cNvSpPr>
          <p:nvPr/>
        </p:nvSpPr>
        <p:spPr>
          <a:xfrm>
            <a:off x="1" y="1467884"/>
            <a:ext cx="9143999" cy="2850011"/>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dirty="0">
                <a:latin typeface="Comic Sans MS" panose="030F0702030302020204" pitchFamily="66" charset="0"/>
              </a:rPr>
              <a:t>Section 65 of </a:t>
            </a:r>
            <a:r>
              <a:rPr lang="en-US" sz="2400" dirty="0" err="1">
                <a:latin typeface="Comic Sans MS" panose="030F0702030302020204" pitchFamily="66" charset="0"/>
              </a:rPr>
              <a:t>NEMBA</a:t>
            </a:r>
            <a:r>
              <a:rPr lang="en-US" sz="2400" dirty="0">
                <a:latin typeface="Comic Sans MS" panose="030F0702030302020204" pitchFamily="66" charset="0"/>
              </a:rPr>
              <a:t> provides that a person may not carry out a </a:t>
            </a:r>
            <a:r>
              <a:rPr lang="en-US" sz="2400" u="sng" dirty="0">
                <a:latin typeface="Comic Sans MS" panose="030F0702030302020204" pitchFamily="66" charset="0"/>
              </a:rPr>
              <a:t>restricted activity </a:t>
            </a:r>
            <a:r>
              <a:rPr lang="en-US" sz="2400" dirty="0">
                <a:latin typeface="Comic Sans MS" panose="030F0702030302020204" pitchFamily="66" charset="0"/>
              </a:rPr>
              <a:t>involving an alien species without a permit, which permit may be issued only after a prescribed assessment of risks and impacts on biodiversity. </a:t>
            </a:r>
          </a:p>
          <a:p>
            <a:pPr>
              <a:buFont typeface="Wingdings" panose="05000000000000000000" pitchFamily="2" charset="2"/>
              <a:buChar char="Ø"/>
            </a:pPr>
            <a:r>
              <a:rPr lang="en-US" sz="2400" dirty="0">
                <a:latin typeface="Comic Sans MS" panose="030F0702030302020204" pitchFamily="66" charset="0"/>
              </a:rPr>
              <a:t>Approximately 559 species / groups of species are included in the list of invasive species in 11 separate lists, including marine plant, bird, </a:t>
            </a:r>
            <a:r>
              <a:rPr lang="en-US" sz="2400" b="1" dirty="0">
                <a:solidFill>
                  <a:srgbClr val="FF0000"/>
                </a:solidFill>
                <a:latin typeface="Comic Sans MS" panose="030F0702030302020204" pitchFamily="66" charset="0"/>
              </a:rPr>
              <a:t>fresh-water invertebrate </a:t>
            </a:r>
            <a:r>
              <a:rPr lang="en-US" sz="2400" dirty="0">
                <a:latin typeface="Comic Sans MS" panose="030F0702030302020204" pitchFamily="66" charset="0"/>
              </a:rPr>
              <a:t>and </a:t>
            </a:r>
            <a:r>
              <a:rPr lang="en-US" sz="2400" b="1" dirty="0">
                <a:solidFill>
                  <a:srgbClr val="FF0000"/>
                </a:solidFill>
                <a:latin typeface="Comic Sans MS" panose="030F0702030302020204" pitchFamily="66" charset="0"/>
              </a:rPr>
              <a:t>microbial species.  </a:t>
            </a:r>
          </a:p>
          <a:p>
            <a:pPr>
              <a:buFont typeface="Wingdings" panose="05000000000000000000" pitchFamily="2" charset="2"/>
              <a:buChar char="Ø"/>
            </a:pPr>
            <a:r>
              <a:rPr lang="en-US" sz="2400" dirty="0">
                <a:latin typeface="Comic Sans MS" panose="030F0702030302020204" pitchFamily="66" charset="0"/>
              </a:rPr>
              <a:t>560 species / groups of species have been listed in the list of alien species, in 12 separate lists, including mammal, reptile, </a:t>
            </a:r>
            <a:r>
              <a:rPr lang="en-US" sz="2400" b="1" dirty="0">
                <a:solidFill>
                  <a:srgbClr val="FF0000"/>
                </a:solidFill>
                <a:latin typeface="Comic Sans MS" panose="030F0702030302020204" pitchFamily="66" charset="0"/>
              </a:rPr>
              <a:t>fresh-water fish </a:t>
            </a:r>
            <a:r>
              <a:rPr lang="en-US" sz="2400" dirty="0">
                <a:latin typeface="Comic Sans MS" panose="030F0702030302020204" pitchFamily="66" charset="0"/>
              </a:rPr>
              <a:t>and terrestrial invertebrate species.  </a:t>
            </a:r>
          </a:p>
        </p:txBody>
      </p:sp>
    </p:spTree>
    <p:extLst>
      <p:ext uri="{BB962C8B-B14F-4D97-AF65-F5344CB8AC3E}">
        <p14:creationId xmlns:p14="http://schemas.microsoft.com/office/powerpoint/2010/main" val="2067000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7F4FD68-5E5D-4897-A269-2342CE61A8E0}"/>
              </a:ext>
            </a:extLst>
          </p:cNvPr>
          <p:cNvSpPr txBox="1">
            <a:spLocks/>
          </p:cNvSpPr>
          <p:nvPr/>
        </p:nvSpPr>
        <p:spPr>
          <a:xfrm>
            <a:off x="462372" y="-27201"/>
            <a:ext cx="8219256" cy="544700"/>
          </a:xfrm>
          <a:prstGeom prst="rect">
            <a:avLst/>
          </a:prstGeom>
        </p:spPr>
        <p:txBody>
          <a:bodyPr/>
          <a:lstStyle>
            <a:defPPr>
              <a:defRPr lang="en-GB"/>
            </a:defPPr>
            <a:lvl1pPr algn="ctr">
              <a:defRPr sz="2800" b="1">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dirty="0"/>
              <a:t>NATIONAL ENVIRONMENTAL MANAGEMENT: PROTECTED AREAS ACT 57 OF 2003 (</a:t>
            </a:r>
            <a:r>
              <a:rPr lang="en-US" dirty="0" err="1"/>
              <a:t>NEMPAA</a:t>
            </a:r>
            <a:r>
              <a:rPr lang="en-US" dirty="0"/>
              <a:t>)</a:t>
            </a:r>
            <a:endParaRPr lang="en-GB" dirty="0"/>
          </a:p>
        </p:txBody>
      </p:sp>
      <p:sp>
        <p:nvSpPr>
          <p:cNvPr id="5" name="Content Placeholder 2">
            <a:extLst>
              <a:ext uri="{FF2B5EF4-FFF2-40B4-BE49-F238E27FC236}">
                <a16:creationId xmlns:a16="http://schemas.microsoft.com/office/drawing/2014/main" id="{72CF4AF9-EAFD-493D-AF1A-9569B342CCA4}"/>
              </a:ext>
            </a:extLst>
          </p:cNvPr>
          <p:cNvSpPr txBox="1">
            <a:spLocks/>
          </p:cNvSpPr>
          <p:nvPr/>
        </p:nvSpPr>
        <p:spPr>
          <a:xfrm>
            <a:off x="0" y="1395626"/>
            <a:ext cx="9033163" cy="4431983"/>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accent5"/>
              </a:buClr>
              <a:buNone/>
            </a:pPr>
            <a:r>
              <a:rPr lang="en-US" sz="2400" dirty="0">
                <a:latin typeface="Comic Sans MS" panose="030F0702030302020204" pitchFamily="66" charset="0"/>
              </a:rPr>
              <a:t>The purpose of </a:t>
            </a:r>
            <a:r>
              <a:rPr lang="en-US" sz="2400" dirty="0" err="1">
                <a:latin typeface="Comic Sans MS" panose="030F0702030302020204" pitchFamily="66" charset="0"/>
              </a:rPr>
              <a:t>NEMPAA</a:t>
            </a:r>
            <a:r>
              <a:rPr lang="en-US" sz="2400" dirty="0">
                <a:latin typeface="Comic Sans MS" panose="030F0702030302020204" pitchFamily="66" charset="0"/>
              </a:rPr>
              <a:t> is to provide for </a:t>
            </a:r>
            <a:r>
              <a:rPr lang="en-ZA" sz="2400" dirty="0">
                <a:latin typeface="Comic Sans MS" panose="030F0702030302020204" pitchFamily="66" charset="0"/>
              </a:rPr>
              <a:t>the protection and conservation of ecologically viable areas representative of South Africa’s biological diversity by declaring such areas as protected areas</a:t>
            </a:r>
          </a:p>
          <a:p>
            <a:pPr marL="0" indent="0" algn="just">
              <a:buClr>
                <a:schemeClr val="accent5"/>
              </a:buClr>
              <a:buNone/>
            </a:pPr>
            <a:r>
              <a:rPr lang="en-ZA" sz="2400" dirty="0" err="1">
                <a:latin typeface="Comic Sans MS" panose="030F0702030302020204" pitchFamily="66" charset="0"/>
              </a:rPr>
              <a:t>NEMPAA</a:t>
            </a:r>
            <a:r>
              <a:rPr lang="en-ZA" sz="2400" dirty="0">
                <a:latin typeface="Comic Sans MS" panose="030F0702030302020204" pitchFamily="66" charset="0"/>
              </a:rPr>
              <a:t> provides for the following </a:t>
            </a:r>
            <a:r>
              <a:rPr lang="en-ZA" sz="2400" u="sng" dirty="0">
                <a:latin typeface="Comic Sans MS" panose="030F0702030302020204" pitchFamily="66" charset="0"/>
              </a:rPr>
              <a:t>kinds of protected areas:</a:t>
            </a:r>
          </a:p>
          <a:p>
            <a:pPr marL="442913" lvl="1" indent="-442913" algn="just">
              <a:buSzPct val="100000"/>
              <a:buFont typeface="Wingdings" panose="05000000000000000000" pitchFamily="2" charset="2"/>
              <a:buChar char="v"/>
            </a:pPr>
            <a:r>
              <a:rPr lang="en-ZA" sz="2400" b="1" dirty="0">
                <a:latin typeface="Comic Sans MS" panose="030F0702030302020204" pitchFamily="66" charset="0"/>
              </a:rPr>
              <a:t>nature reserves, </a:t>
            </a:r>
            <a:r>
              <a:rPr lang="en-ZA" sz="2400" dirty="0">
                <a:latin typeface="Comic Sans MS" panose="030F0702030302020204" pitchFamily="66" charset="0"/>
              </a:rPr>
              <a:t>national parks, and </a:t>
            </a:r>
            <a:r>
              <a:rPr lang="en-ZA" sz="2400" b="1" dirty="0">
                <a:solidFill>
                  <a:srgbClr val="FF0000"/>
                </a:solidFill>
                <a:latin typeface="Comic Sans MS" panose="030F0702030302020204" pitchFamily="66" charset="0"/>
              </a:rPr>
              <a:t>protected environments;</a:t>
            </a:r>
          </a:p>
          <a:p>
            <a:pPr marL="442913" lvl="1" indent="-442913" algn="just">
              <a:buSzPct val="100000"/>
              <a:buFont typeface="Wingdings" panose="05000000000000000000" pitchFamily="2" charset="2"/>
              <a:buChar char="v"/>
            </a:pPr>
            <a:r>
              <a:rPr lang="en-ZA" sz="2400" b="1" dirty="0">
                <a:latin typeface="Comic Sans MS" panose="030F0702030302020204" pitchFamily="66" charset="0"/>
              </a:rPr>
              <a:t>world heritage sites</a:t>
            </a:r>
            <a:r>
              <a:rPr lang="en-ZA" sz="2400" dirty="0">
                <a:latin typeface="Comic Sans MS" panose="030F0702030302020204" pitchFamily="66" charset="0"/>
              </a:rPr>
              <a:t>;</a:t>
            </a:r>
          </a:p>
          <a:p>
            <a:pPr marL="442913" lvl="1" indent="-442913" algn="just">
              <a:buSzPct val="100000"/>
              <a:buFont typeface="Wingdings" panose="05000000000000000000" pitchFamily="2" charset="2"/>
              <a:buChar char="v"/>
            </a:pPr>
            <a:r>
              <a:rPr lang="en-ZA" sz="2400" b="1" dirty="0">
                <a:solidFill>
                  <a:srgbClr val="FF0000"/>
                </a:solidFill>
                <a:latin typeface="Comic Sans MS" panose="030F0702030302020204" pitchFamily="66" charset="0"/>
              </a:rPr>
              <a:t>marine protected areas</a:t>
            </a:r>
            <a:r>
              <a:rPr lang="en-ZA" sz="2400" dirty="0">
                <a:latin typeface="Comic Sans MS" panose="030F0702030302020204" pitchFamily="66" charset="0"/>
              </a:rPr>
              <a:t>;</a:t>
            </a:r>
          </a:p>
          <a:p>
            <a:pPr marL="442913" lvl="1" indent="-442913" algn="just">
              <a:buSzPct val="100000"/>
              <a:buFont typeface="Wingdings" panose="05000000000000000000" pitchFamily="2" charset="2"/>
              <a:buChar char="v"/>
            </a:pPr>
            <a:r>
              <a:rPr lang="en-ZA" sz="2400" b="1" dirty="0">
                <a:solidFill>
                  <a:srgbClr val="FF0000"/>
                </a:solidFill>
                <a:latin typeface="Comic Sans MS" panose="030F0702030302020204" pitchFamily="66" charset="0"/>
              </a:rPr>
              <a:t>specially protected forest areas, </a:t>
            </a:r>
          </a:p>
          <a:p>
            <a:pPr marL="442913" lvl="1" indent="-442913" algn="just">
              <a:buSzPct val="100000"/>
              <a:buFont typeface="Wingdings" panose="05000000000000000000" pitchFamily="2" charset="2"/>
              <a:buChar char="v"/>
            </a:pPr>
            <a:r>
              <a:rPr lang="en-US" sz="2400" b="1" dirty="0">
                <a:solidFill>
                  <a:srgbClr val="FF0000"/>
                </a:solidFill>
                <a:latin typeface="Comic Sans MS" panose="030F0702030302020204" pitchFamily="66" charset="0"/>
              </a:rPr>
              <a:t>mountain catchment areas.</a:t>
            </a:r>
          </a:p>
          <a:p>
            <a:pPr marL="0" indent="-9525">
              <a:buClr>
                <a:schemeClr val="accent5"/>
              </a:buClr>
              <a:buFontTx/>
              <a:buNone/>
            </a:pPr>
            <a:endParaRPr lang="en-US" sz="2400" dirty="0">
              <a:latin typeface="Comic Sans MS" panose="030F0702030302020204" pitchFamily="66" charset="0"/>
            </a:endParaRPr>
          </a:p>
        </p:txBody>
      </p:sp>
    </p:spTree>
    <p:extLst>
      <p:ext uri="{BB962C8B-B14F-4D97-AF65-F5344CB8AC3E}">
        <p14:creationId xmlns:p14="http://schemas.microsoft.com/office/powerpoint/2010/main" val="2647810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dirty="0">
              <a:latin typeface="Comic Sans MS" panose="030F0702030302020204" pitchFamily="66" charset="0"/>
            </a:endParaRPr>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8EB9449-56BF-4883-93B7-EA43102902A7}"/>
              </a:ext>
            </a:extLst>
          </p:cNvPr>
          <p:cNvSpPr txBox="1">
            <a:spLocks/>
          </p:cNvSpPr>
          <p:nvPr/>
        </p:nvSpPr>
        <p:spPr>
          <a:xfrm>
            <a:off x="254948" y="432088"/>
            <a:ext cx="8219256" cy="544700"/>
          </a:xfrm>
          <a:prstGeom prst="rect">
            <a:avLst/>
          </a:prstGeom>
        </p:spPr>
        <p:txBody>
          <a:bodyPr/>
          <a:lstStyle>
            <a:defPPr>
              <a:defRPr lang="en-GB"/>
            </a:defPPr>
            <a:lvl1pPr algn="ctr">
              <a:defRPr sz="2800" b="1">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dirty="0"/>
              <a:t>NATIONAL WATER ACT 36 OF 1998 (NWA)</a:t>
            </a:r>
            <a:endParaRPr lang="en-GB" dirty="0"/>
          </a:p>
        </p:txBody>
      </p:sp>
      <p:sp>
        <p:nvSpPr>
          <p:cNvPr id="5" name="Content Placeholder 2">
            <a:extLst>
              <a:ext uri="{FF2B5EF4-FFF2-40B4-BE49-F238E27FC236}">
                <a16:creationId xmlns:a16="http://schemas.microsoft.com/office/drawing/2014/main" id="{136382BE-F8EB-4EDE-B49E-226951C85BB6}"/>
              </a:ext>
            </a:extLst>
          </p:cNvPr>
          <p:cNvSpPr txBox="1">
            <a:spLocks/>
          </p:cNvSpPr>
          <p:nvPr/>
        </p:nvSpPr>
        <p:spPr>
          <a:xfrm>
            <a:off x="0" y="1582710"/>
            <a:ext cx="9144000" cy="527529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en-US" sz="2400" b="1" dirty="0">
                <a:solidFill>
                  <a:srgbClr val="000000"/>
                </a:solidFill>
                <a:latin typeface="Comic Sans MS" panose="030F0702030302020204" pitchFamily="66" charset="0"/>
              </a:rPr>
              <a:t>Section 19: </a:t>
            </a:r>
            <a:r>
              <a:rPr lang="en-US" sz="2400" dirty="0">
                <a:solidFill>
                  <a:srgbClr val="000000"/>
                </a:solidFill>
                <a:latin typeface="Comic Sans MS" panose="030F0702030302020204" pitchFamily="66" charset="0"/>
              </a:rPr>
              <a:t>Imposes a </a:t>
            </a:r>
            <a:r>
              <a:rPr lang="en-US" sz="2400" b="1" dirty="0">
                <a:solidFill>
                  <a:srgbClr val="000000"/>
                </a:solidFill>
                <a:latin typeface="Comic Sans MS" panose="030F0702030302020204" pitchFamily="66" charset="0"/>
              </a:rPr>
              <a:t>duty of care</a:t>
            </a:r>
            <a:r>
              <a:rPr lang="en-US" sz="2400" dirty="0">
                <a:solidFill>
                  <a:srgbClr val="000000"/>
                </a:solidFill>
                <a:latin typeface="Comic Sans MS" panose="030F0702030302020204" pitchFamily="66" charset="0"/>
              </a:rPr>
              <a:t> on certain categories of persons to prevent pollution of a water source. </a:t>
            </a:r>
          </a:p>
          <a:p>
            <a:pPr marL="720725" indent="-452438" algn="just">
              <a:buFont typeface="Wingdings" panose="05000000000000000000" pitchFamily="2" charset="2"/>
              <a:buChar char="v"/>
            </a:pPr>
            <a:r>
              <a:rPr lang="en-US" sz="2400" dirty="0">
                <a:solidFill>
                  <a:srgbClr val="000000"/>
                </a:solidFill>
                <a:latin typeface="Comic Sans MS" panose="030F0702030302020204" pitchFamily="66" charset="0"/>
              </a:rPr>
              <a:t>The </a:t>
            </a:r>
            <a:r>
              <a:rPr lang="en-US" sz="2400" b="1" dirty="0">
                <a:solidFill>
                  <a:srgbClr val="000000"/>
                </a:solidFill>
                <a:latin typeface="Comic Sans MS" panose="030F0702030302020204" pitchFamily="66" charset="0"/>
              </a:rPr>
              <a:t>CMA</a:t>
            </a:r>
            <a:r>
              <a:rPr lang="en-US" sz="2400" dirty="0">
                <a:solidFill>
                  <a:srgbClr val="000000"/>
                </a:solidFill>
                <a:latin typeface="Comic Sans MS" panose="030F0702030302020204" pitchFamily="66" charset="0"/>
              </a:rPr>
              <a:t> or the Minister can issue directives under this section.  Failure to comply with such directives is an offence.</a:t>
            </a:r>
          </a:p>
          <a:p>
            <a:pPr algn="just">
              <a:buFont typeface="Wingdings" panose="05000000000000000000" pitchFamily="2" charset="2"/>
              <a:buChar char="Ø"/>
            </a:pPr>
            <a:r>
              <a:rPr lang="en-US" sz="2400" b="1" dirty="0">
                <a:solidFill>
                  <a:srgbClr val="000000"/>
                </a:solidFill>
                <a:latin typeface="Comic Sans MS" panose="030F0702030302020204" pitchFamily="66" charset="0"/>
              </a:rPr>
              <a:t>Section 22</a:t>
            </a:r>
            <a:r>
              <a:rPr lang="en-US" sz="2400" dirty="0">
                <a:solidFill>
                  <a:srgbClr val="000000"/>
                </a:solidFill>
                <a:latin typeface="Comic Sans MS" panose="030F0702030302020204" pitchFamily="66" charset="0"/>
              </a:rPr>
              <a:t>: A person may only use water </a:t>
            </a:r>
            <a:r>
              <a:rPr lang="en-US" sz="2400" u="sng" dirty="0">
                <a:solidFill>
                  <a:srgbClr val="000000"/>
                </a:solidFill>
                <a:latin typeface="Comic Sans MS" panose="030F0702030302020204" pitchFamily="66" charset="0"/>
              </a:rPr>
              <a:t>without a </a:t>
            </a:r>
            <a:r>
              <a:rPr lang="en-US" sz="2400" u="sng" dirty="0" err="1">
                <a:solidFill>
                  <a:srgbClr val="000000"/>
                </a:solidFill>
                <a:latin typeface="Comic Sans MS" panose="030F0702030302020204" pitchFamily="66" charset="0"/>
              </a:rPr>
              <a:t>licence</a:t>
            </a:r>
            <a:r>
              <a:rPr lang="en-US" sz="2400" dirty="0">
                <a:solidFill>
                  <a:srgbClr val="000000"/>
                </a:solidFill>
                <a:latin typeface="Comic Sans MS" panose="030F0702030302020204" pitchFamily="66" charset="0"/>
              </a:rPr>
              <a:t> in the following circumstances: </a:t>
            </a:r>
          </a:p>
          <a:p>
            <a:pPr lvl="1" algn="just">
              <a:buSzPct val="80000"/>
              <a:buFont typeface="Wingdings" panose="05000000000000000000" pitchFamily="2" charset="2"/>
              <a:buChar char="v"/>
            </a:pPr>
            <a:r>
              <a:rPr lang="en-US" sz="2400" dirty="0">
                <a:solidFill>
                  <a:srgbClr val="000000"/>
                </a:solidFill>
                <a:latin typeface="Comic Sans MS" panose="030F0702030302020204" pitchFamily="66" charset="0"/>
              </a:rPr>
              <a:t>Water use is permitted by Schedule 1;</a:t>
            </a:r>
          </a:p>
          <a:p>
            <a:pPr lvl="1" algn="just">
              <a:buSzPct val="80000"/>
              <a:buFont typeface="Wingdings" panose="05000000000000000000" pitchFamily="2" charset="2"/>
              <a:buChar char="v"/>
            </a:pPr>
            <a:r>
              <a:rPr lang="en-US" sz="2400" dirty="0">
                <a:solidFill>
                  <a:srgbClr val="000000"/>
                </a:solidFill>
                <a:latin typeface="Comic Sans MS" panose="030F0702030302020204" pitchFamily="66" charset="0"/>
              </a:rPr>
              <a:t>Under a section 39 general </a:t>
            </a:r>
            <a:r>
              <a:rPr lang="en-US" sz="2400" dirty="0" err="1">
                <a:solidFill>
                  <a:srgbClr val="000000"/>
                </a:solidFill>
                <a:latin typeface="Comic Sans MS" panose="030F0702030302020204" pitchFamily="66" charset="0"/>
              </a:rPr>
              <a:t>authorisation</a:t>
            </a:r>
            <a:r>
              <a:rPr lang="en-US" sz="2400" dirty="0">
                <a:solidFill>
                  <a:srgbClr val="000000"/>
                </a:solidFill>
                <a:latin typeface="Comic Sans MS" panose="030F0702030302020204" pitchFamily="66" charset="0"/>
              </a:rPr>
              <a:t>; and</a:t>
            </a:r>
          </a:p>
          <a:p>
            <a:pPr lvl="1" algn="just">
              <a:buSzPct val="80000"/>
              <a:buFont typeface="Wingdings" panose="05000000000000000000" pitchFamily="2" charset="2"/>
              <a:buChar char="v"/>
            </a:pPr>
            <a:r>
              <a:rPr lang="en-US" sz="2400" dirty="0">
                <a:solidFill>
                  <a:srgbClr val="000000"/>
                </a:solidFill>
                <a:latin typeface="Comic Sans MS" panose="030F0702030302020204" pitchFamily="66" charset="0"/>
              </a:rPr>
              <a:t>Water use is the continuation of an "existing lawful water use".</a:t>
            </a:r>
          </a:p>
          <a:p>
            <a:pPr marL="0" indent="0">
              <a:buNone/>
            </a:pPr>
            <a:endParaRPr lang="en-US" sz="2400" dirty="0">
              <a:solidFill>
                <a:srgbClr val="000000"/>
              </a:solidFill>
              <a:latin typeface="Comic Sans MS" panose="030F0702030302020204" pitchFamily="66" charset="0"/>
            </a:endParaRPr>
          </a:p>
          <a:p>
            <a:pPr>
              <a:buFont typeface="Wingdings" panose="05000000000000000000" pitchFamily="2" charset="2"/>
              <a:buChar char="Ø"/>
            </a:pPr>
            <a:endParaRPr lang="en-GB" sz="2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200924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DEC7F64-B771-469A-8E73-97D2E6AD5D70}"/>
              </a:ext>
            </a:extLst>
          </p:cNvPr>
          <p:cNvSpPr txBox="1">
            <a:spLocks/>
          </p:cNvSpPr>
          <p:nvPr/>
        </p:nvSpPr>
        <p:spPr>
          <a:xfrm>
            <a:off x="97222" y="309262"/>
            <a:ext cx="8945177" cy="544700"/>
          </a:xfrm>
          <a:prstGeom prst="rect">
            <a:avLst/>
          </a:prstGeom>
        </p:spPr>
        <p:txBody>
          <a:bodyPr/>
          <a:lstStyle>
            <a:defPPr>
              <a:defRPr lang="en-GB"/>
            </a:defPPr>
            <a:lvl1pPr algn="ctr">
              <a:defRPr sz="2800" b="1">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dirty="0"/>
              <a:t>NATIONAL WATER ACT (NWA) CONTINUED</a:t>
            </a:r>
            <a:endParaRPr lang="en-GB" dirty="0"/>
          </a:p>
        </p:txBody>
      </p:sp>
      <p:sp>
        <p:nvSpPr>
          <p:cNvPr id="6" name="TextBox 5">
            <a:extLst>
              <a:ext uri="{FF2B5EF4-FFF2-40B4-BE49-F238E27FC236}">
                <a16:creationId xmlns:a16="http://schemas.microsoft.com/office/drawing/2014/main" id="{F3AD0327-4F3B-4C4B-9CF8-2126209C8328}"/>
              </a:ext>
            </a:extLst>
          </p:cNvPr>
          <p:cNvSpPr txBox="1"/>
          <p:nvPr/>
        </p:nvSpPr>
        <p:spPr>
          <a:xfrm>
            <a:off x="45903" y="1405602"/>
            <a:ext cx="8280920" cy="2554545"/>
          </a:xfrm>
          <a:prstGeom prst="rect">
            <a:avLst/>
          </a:prstGeom>
          <a:noFill/>
        </p:spPr>
        <p:txBody>
          <a:bodyPr wrap="square" rtlCol="0">
            <a:spAutoFit/>
          </a:bodyPr>
          <a:lstStyle/>
          <a:p>
            <a:pPr marL="285750" indent="-285750" algn="just">
              <a:buClr>
                <a:schemeClr val="accent5"/>
              </a:buClr>
              <a:buSzPct val="120000"/>
              <a:buFont typeface="Arial" panose="020B0604020202020204" pitchFamily="34" charset="0"/>
              <a:buChar char="•"/>
            </a:pPr>
            <a:r>
              <a:rPr lang="en-US" sz="2000" b="1" dirty="0">
                <a:solidFill>
                  <a:schemeClr val="accent4">
                    <a:lumMod val="25000"/>
                  </a:schemeClr>
                </a:solidFill>
                <a:latin typeface="Comic Sans MS" panose="030F0702030302020204" pitchFamily="66" charset="0"/>
              </a:rPr>
              <a:t>Section 21</a:t>
            </a:r>
            <a:r>
              <a:rPr lang="en-US" sz="2000" dirty="0">
                <a:solidFill>
                  <a:schemeClr val="accent4">
                    <a:lumMod val="25000"/>
                  </a:schemeClr>
                </a:solidFill>
                <a:latin typeface="Comic Sans MS" panose="030F0702030302020204" pitchFamily="66" charset="0"/>
              </a:rPr>
              <a:t>:  Lists the water uses for which authorisation under the NWA, in the form of </a:t>
            </a:r>
            <a:r>
              <a:rPr lang="en-US" sz="2000" dirty="0">
                <a:latin typeface="Comic Sans MS" panose="030F0702030302020204" pitchFamily="66" charset="0"/>
              </a:rPr>
              <a:t>a </a:t>
            </a:r>
            <a:r>
              <a:rPr lang="en-US" sz="2000" b="1" dirty="0">
                <a:latin typeface="Comic Sans MS" panose="030F0702030302020204" pitchFamily="66" charset="0"/>
              </a:rPr>
              <a:t>water use license </a:t>
            </a:r>
            <a:r>
              <a:rPr lang="en-US" sz="2000" dirty="0">
                <a:latin typeface="Comic Sans MS" panose="030F0702030302020204" pitchFamily="66" charset="0"/>
              </a:rPr>
              <a:t>("</a:t>
            </a:r>
            <a:r>
              <a:rPr lang="en-US" sz="2000" b="1" dirty="0">
                <a:latin typeface="Comic Sans MS" panose="030F0702030302020204" pitchFamily="66" charset="0"/>
              </a:rPr>
              <a:t>WUL</a:t>
            </a:r>
            <a:r>
              <a:rPr lang="en-US" sz="2000" dirty="0">
                <a:latin typeface="Comic Sans MS" panose="030F0702030302020204" pitchFamily="66" charset="0"/>
              </a:rPr>
              <a:t>"), is required and which will eventually be priced.  The section contains an extremely wide definition of "</a:t>
            </a:r>
            <a:r>
              <a:rPr lang="en-US" sz="2000" b="1" dirty="0">
                <a:latin typeface="Comic Sans MS" panose="030F0702030302020204" pitchFamily="66" charset="0"/>
              </a:rPr>
              <a:t>water use</a:t>
            </a:r>
            <a:r>
              <a:rPr lang="en-US" sz="2000" dirty="0">
                <a:latin typeface="Comic Sans MS" panose="030F0702030302020204" pitchFamily="66" charset="0"/>
              </a:rPr>
              <a:t>."  A company may, therefore, be required to apply for a WUL where it was not previously required, or ensure that such water uses are covered by another form of authorisation under the NWA.</a:t>
            </a:r>
          </a:p>
          <a:p>
            <a:endParaRPr lang="en-GB" sz="2000" dirty="0">
              <a:latin typeface="Comic Sans MS" panose="030F0702030302020204" pitchFamily="66" charset="0"/>
            </a:endParaRPr>
          </a:p>
        </p:txBody>
      </p:sp>
      <p:sp>
        <p:nvSpPr>
          <p:cNvPr id="7" name="TextBox 6">
            <a:extLst>
              <a:ext uri="{FF2B5EF4-FFF2-40B4-BE49-F238E27FC236}">
                <a16:creationId xmlns:a16="http://schemas.microsoft.com/office/drawing/2014/main" id="{9B7BF7E7-E8CA-499E-9A78-79E836D22AD4}"/>
              </a:ext>
            </a:extLst>
          </p:cNvPr>
          <p:cNvSpPr txBox="1"/>
          <p:nvPr/>
        </p:nvSpPr>
        <p:spPr>
          <a:xfrm>
            <a:off x="0" y="3639128"/>
            <a:ext cx="9143999" cy="3170099"/>
          </a:xfrm>
          <a:prstGeom prst="rect">
            <a:avLst/>
          </a:prstGeom>
          <a:noFill/>
        </p:spPr>
        <p:txBody>
          <a:bodyPr wrap="square" rtlCol="0">
            <a:spAutoFit/>
          </a:bodyPr>
          <a:lstStyle/>
          <a:p>
            <a:pPr algn="just">
              <a:buClr>
                <a:schemeClr val="accent5"/>
              </a:buClr>
            </a:pPr>
            <a:r>
              <a:rPr lang="en-US" sz="2000" dirty="0">
                <a:latin typeface="Comic Sans MS" panose="030F0702030302020204" pitchFamily="66" charset="0"/>
              </a:rPr>
              <a:t>The </a:t>
            </a:r>
            <a:r>
              <a:rPr lang="en-US" sz="2000" b="1" dirty="0">
                <a:latin typeface="Comic Sans MS" panose="030F0702030302020204" pitchFamily="66" charset="0"/>
              </a:rPr>
              <a:t>list of water uses </a:t>
            </a:r>
            <a:r>
              <a:rPr lang="en-US" sz="2000" dirty="0">
                <a:latin typeface="Comic Sans MS" panose="030F0702030302020204" pitchFamily="66" charset="0"/>
              </a:rPr>
              <a:t>includes amongst others:</a:t>
            </a:r>
            <a:endParaRPr lang="en-GB" sz="2000" dirty="0">
              <a:latin typeface="Comic Sans MS" panose="030F0702030302020204" pitchFamily="66" charset="0"/>
            </a:endParaRPr>
          </a:p>
          <a:p>
            <a:pPr marL="608012" lvl="1" indent="-342900" algn="just">
              <a:buSzPct val="100000"/>
              <a:buFont typeface="Wingdings" panose="05000000000000000000" pitchFamily="2" charset="2"/>
              <a:buChar char="Ø"/>
            </a:pPr>
            <a:r>
              <a:rPr lang="en-US" sz="2000" dirty="0">
                <a:latin typeface="Comic Sans MS" panose="030F0702030302020204" pitchFamily="66" charset="0"/>
              </a:rPr>
              <a:t>taking water from a water resource;</a:t>
            </a:r>
            <a:endParaRPr lang="en-GB" sz="2000" dirty="0">
              <a:latin typeface="Comic Sans MS" panose="030F0702030302020204" pitchFamily="66" charset="0"/>
            </a:endParaRPr>
          </a:p>
          <a:p>
            <a:pPr marL="608012" lvl="1" indent="-342900" algn="just">
              <a:buSzPct val="100000"/>
              <a:buFont typeface="Wingdings" panose="05000000000000000000" pitchFamily="2" charset="2"/>
              <a:buChar char="Ø"/>
            </a:pPr>
            <a:r>
              <a:rPr lang="en-US" sz="2000" dirty="0">
                <a:latin typeface="Comic Sans MS" panose="030F0702030302020204" pitchFamily="66" charset="0"/>
              </a:rPr>
              <a:t>storing water;</a:t>
            </a:r>
            <a:endParaRPr lang="en-GB" sz="2000" dirty="0">
              <a:latin typeface="Comic Sans MS" panose="030F0702030302020204" pitchFamily="66" charset="0"/>
            </a:endParaRPr>
          </a:p>
          <a:p>
            <a:pPr marL="608012" lvl="1" indent="-342900" algn="just">
              <a:buSzPct val="100000"/>
              <a:buFont typeface="Wingdings" panose="05000000000000000000" pitchFamily="2" charset="2"/>
              <a:buChar char="Ø"/>
            </a:pPr>
            <a:r>
              <a:rPr lang="en-US" sz="2000" dirty="0">
                <a:latin typeface="Comic Sans MS" panose="030F0702030302020204" pitchFamily="66" charset="0"/>
              </a:rPr>
              <a:t>impeding or diverting the flow of water;</a:t>
            </a:r>
            <a:endParaRPr lang="en-GB" sz="2000" dirty="0">
              <a:latin typeface="Comic Sans MS" panose="030F0702030302020204" pitchFamily="66" charset="0"/>
            </a:endParaRPr>
          </a:p>
          <a:p>
            <a:pPr marL="608012" lvl="1" indent="-342900" algn="just">
              <a:buSzPct val="100000"/>
              <a:buFont typeface="Wingdings" panose="05000000000000000000" pitchFamily="2" charset="2"/>
              <a:buChar char="Ø"/>
            </a:pPr>
            <a:r>
              <a:rPr lang="en-US" sz="2000" dirty="0">
                <a:latin typeface="Comic Sans MS" panose="030F0702030302020204" pitchFamily="66" charset="0"/>
              </a:rPr>
              <a:t>stream flow reduction activity;</a:t>
            </a:r>
            <a:endParaRPr lang="en-GB" sz="2000" dirty="0">
              <a:latin typeface="Comic Sans MS" panose="030F0702030302020204" pitchFamily="66" charset="0"/>
            </a:endParaRPr>
          </a:p>
          <a:p>
            <a:pPr marL="608012" lvl="1" indent="-342900" algn="just">
              <a:buSzPct val="100000"/>
              <a:buFont typeface="Wingdings" panose="05000000000000000000" pitchFamily="2" charset="2"/>
              <a:buChar char="Ø"/>
            </a:pPr>
            <a:r>
              <a:rPr lang="en-US" sz="2000" dirty="0">
                <a:latin typeface="Comic Sans MS" panose="030F0702030302020204" pitchFamily="66" charset="0"/>
              </a:rPr>
              <a:t>engaging in a controlled activity;</a:t>
            </a:r>
            <a:endParaRPr lang="en-GB" sz="2000" dirty="0">
              <a:latin typeface="Comic Sans MS" panose="030F0702030302020204" pitchFamily="66" charset="0"/>
            </a:endParaRPr>
          </a:p>
          <a:p>
            <a:pPr marL="608012" lvl="1" indent="-342900" algn="just">
              <a:buSzPct val="100000"/>
              <a:buFont typeface="Wingdings" panose="05000000000000000000" pitchFamily="2" charset="2"/>
              <a:buChar char="Ø"/>
            </a:pPr>
            <a:r>
              <a:rPr lang="en-US" sz="2000" dirty="0">
                <a:latin typeface="Comic Sans MS" panose="030F0702030302020204" pitchFamily="66" charset="0"/>
              </a:rPr>
              <a:t>discharging waste;</a:t>
            </a:r>
          </a:p>
          <a:p>
            <a:pPr marL="608012" lvl="1" indent="-342900" algn="just">
              <a:buSzPct val="100000"/>
              <a:buFont typeface="Wingdings" panose="05000000000000000000" pitchFamily="2" charset="2"/>
              <a:buChar char="Ø"/>
            </a:pPr>
            <a:r>
              <a:rPr lang="en-US" sz="2000" dirty="0">
                <a:latin typeface="Comic Sans MS" panose="030F0702030302020204" pitchFamily="66" charset="0"/>
              </a:rPr>
              <a:t>disposing of waste;</a:t>
            </a:r>
          </a:p>
          <a:p>
            <a:pPr marL="608012" lvl="1" indent="-342900" algn="just">
              <a:buSzPct val="100000"/>
              <a:buFont typeface="Wingdings" panose="05000000000000000000" pitchFamily="2" charset="2"/>
              <a:buChar char="Ø"/>
            </a:pPr>
            <a:r>
              <a:rPr lang="en-US" sz="2000" dirty="0">
                <a:latin typeface="Comic Sans MS" panose="030F0702030302020204" pitchFamily="66" charset="0"/>
              </a:rPr>
              <a:t>altering the bed, pans, course or characteristics of a watercourse;</a:t>
            </a:r>
            <a:endParaRPr lang="en-GB" sz="2000" dirty="0">
              <a:latin typeface="Comic Sans MS" panose="030F0702030302020204" pitchFamily="66" charset="0"/>
            </a:endParaRPr>
          </a:p>
          <a:p>
            <a:pPr marL="608012" lvl="1" indent="-342900" algn="just">
              <a:buSzPct val="100000"/>
              <a:buFont typeface="Wingdings" panose="05000000000000000000" pitchFamily="2" charset="2"/>
              <a:buChar char="Ø"/>
            </a:pPr>
            <a:r>
              <a:rPr lang="en-GB" sz="2000" dirty="0">
                <a:latin typeface="Comic Sans MS" panose="030F0702030302020204" pitchFamily="66" charset="0"/>
              </a:rPr>
              <a:t>using water for recreational purposes.</a:t>
            </a:r>
          </a:p>
        </p:txBody>
      </p:sp>
    </p:spTree>
    <p:extLst>
      <p:ext uri="{BB962C8B-B14F-4D97-AF65-F5344CB8AC3E}">
        <p14:creationId xmlns:p14="http://schemas.microsoft.com/office/powerpoint/2010/main" val="964971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ACF3630-E0ED-4DDA-9B8A-33FE765C3FDA}"/>
              </a:ext>
            </a:extLst>
          </p:cNvPr>
          <p:cNvSpPr txBox="1">
            <a:spLocks/>
          </p:cNvSpPr>
          <p:nvPr/>
        </p:nvSpPr>
        <p:spPr>
          <a:xfrm>
            <a:off x="240145" y="384875"/>
            <a:ext cx="8469032" cy="544700"/>
          </a:xfrm>
          <a:prstGeom prst="rect">
            <a:avLst/>
          </a:prstGeom>
        </p:spPr>
        <p:txBody>
          <a:bodyPr/>
          <a:lstStyle>
            <a:defPPr>
              <a:defRPr lang="en-GB"/>
            </a:defPPr>
            <a:lvl1pPr algn="ctr">
              <a:defRPr sz="2800" b="1">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dirty="0"/>
              <a:t>NATIONAL FORESTS ACT 84 OF 1998 (</a:t>
            </a:r>
            <a:r>
              <a:rPr lang="en-US" dirty="0" err="1"/>
              <a:t>NFA</a:t>
            </a:r>
            <a:r>
              <a:rPr lang="en-US" dirty="0"/>
              <a:t>)</a:t>
            </a:r>
            <a:endParaRPr lang="en-GB" dirty="0"/>
          </a:p>
        </p:txBody>
      </p:sp>
      <p:sp>
        <p:nvSpPr>
          <p:cNvPr id="5" name="TextBox 4">
            <a:extLst>
              <a:ext uri="{FF2B5EF4-FFF2-40B4-BE49-F238E27FC236}">
                <a16:creationId xmlns:a16="http://schemas.microsoft.com/office/drawing/2014/main" id="{EC68C05E-AC62-4D3A-AE68-0877C488DA2D}"/>
              </a:ext>
            </a:extLst>
          </p:cNvPr>
          <p:cNvSpPr txBox="1"/>
          <p:nvPr/>
        </p:nvSpPr>
        <p:spPr>
          <a:xfrm>
            <a:off x="1" y="1462130"/>
            <a:ext cx="8968508" cy="5262979"/>
          </a:xfrm>
          <a:prstGeom prst="rect">
            <a:avLst/>
          </a:prstGeom>
          <a:noFill/>
        </p:spPr>
        <p:txBody>
          <a:bodyPr wrap="square" rtlCol="0">
            <a:spAutoFit/>
          </a:bodyPr>
          <a:lstStyle/>
          <a:p>
            <a:pPr marL="342900" indent="-342900" algn="l">
              <a:buFont typeface="Wingdings" panose="05000000000000000000" pitchFamily="2" charset="2"/>
              <a:buChar char="Ø"/>
            </a:pPr>
            <a:r>
              <a:rPr lang="en-US" sz="2400" dirty="0">
                <a:latin typeface="Comic Sans MS" panose="030F0702030302020204" pitchFamily="66" charset="0"/>
              </a:rPr>
              <a:t>Chapter 3: Part 3: deals with the protection of trees.  The Minister is required to annually publish a list of all species protected under section 12, as well as an appropriate warning of the prohibitions set out and the consequences of its infringement, in the Government Gazette.</a:t>
            </a:r>
          </a:p>
          <a:p>
            <a:pPr marL="342900" indent="-342900" algn="l">
              <a:buFont typeface="Wingdings" panose="05000000000000000000" pitchFamily="2" charset="2"/>
              <a:buChar char="Ø"/>
            </a:pPr>
            <a:r>
              <a:rPr lang="en-US" sz="2400" dirty="0">
                <a:latin typeface="Comic Sans MS" panose="030F0702030302020204" pitchFamily="66" charset="0"/>
              </a:rPr>
              <a:t>Latest list of protected trees was published in 2017 - includes Baobab, </a:t>
            </a:r>
            <a:r>
              <a:rPr lang="en-US" sz="2400" dirty="0" err="1">
                <a:latin typeface="Comic Sans MS" panose="030F0702030302020204" pitchFamily="66" charset="0"/>
              </a:rPr>
              <a:t>Marula</a:t>
            </a:r>
            <a:r>
              <a:rPr lang="en-US" sz="2400" dirty="0">
                <a:latin typeface="Comic Sans MS" panose="030F0702030302020204" pitchFamily="66" charset="0"/>
              </a:rPr>
              <a:t>, Leadwood and many Yellowwoods, Stinkwoods and </a:t>
            </a:r>
            <a:r>
              <a:rPr lang="en-US" sz="2400" dirty="0" err="1">
                <a:latin typeface="Comic Sans MS" panose="030F0702030302020204" pitchFamily="66" charset="0"/>
              </a:rPr>
              <a:t>Milkwoods</a:t>
            </a:r>
            <a:r>
              <a:rPr lang="en-US" sz="2400" dirty="0">
                <a:latin typeface="Comic Sans MS" panose="030F0702030302020204" pitchFamily="66" charset="0"/>
              </a:rPr>
              <a:t>. </a:t>
            </a:r>
          </a:p>
          <a:p>
            <a:pPr marL="342900" indent="-342900" algn="l">
              <a:buFont typeface="Wingdings" panose="05000000000000000000" pitchFamily="2" charset="2"/>
              <a:buChar char="Ø"/>
            </a:pPr>
            <a:r>
              <a:rPr lang="en-US" sz="2400" dirty="0">
                <a:latin typeface="Comic Sans MS" panose="030F0702030302020204" pitchFamily="66" charset="0"/>
              </a:rPr>
              <a:t>The prohibitions in section 15 provide that "no person may cut, disturb, damage, destroy or remove any protected tree; or collect, remove, transport, export, purchase, sell, donate or in any other manner acquire or dispose of any protected tree", except under a licence granted by the Minister.</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542001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2108EF6-A2E9-4A3C-86D2-000731F620B3}"/>
              </a:ext>
            </a:extLst>
          </p:cNvPr>
          <p:cNvSpPr txBox="1">
            <a:spLocks/>
          </p:cNvSpPr>
          <p:nvPr/>
        </p:nvSpPr>
        <p:spPr>
          <a:xfrm>
            <a:off x="64655" y="139512"/>
            <a:ext cx="8940800" cy="544700"/>
          </a:xfrm>
          <a:prstGeom prst="rect">
            <a:avLst/>
          </a:prstGeom>
        </p:spPr>
        <p:txBody>
          <a:bodyPr/>
          <a:lstStyle>
            <a:defPPr>
              <a:defRPr lang="en-GB"/>
            </a:defPPr>
            <a:lvl1pPr algn="ctr">
              <a:defRPr sz="2800" b="1">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dirty="0"/>
              <a:t>CONSERVATION OF AGRICULTURAL RESOURCES ACT 43 OF 1983 (CARA)</a:t>
            </a:r>
            <a:endParaRPr lang="en-GB" dirty="0"/>
          </a:p>
        </p:txBody>
      </p:sp>
      <p:sp>
        <p:nvSpPr>
          <p:cNvPr id="5" name="Content Placeholder 2">
            <a:extLst>
              <a:ext uri="{FF2B5EF4-FFF2-40B4-BE49-F238E27FC236}">
                <a16:creationId xmlns:a16="http://schemas.microsoft.com/office/drawing/2014/main" id="{E54864B4-56D3-4E5E-8489-D8F81F5FB1AD}"/>
              </a:ext>
            </a:extLst>
          </p:cNvPr>
          <p:cNvSpPr txBox="1">
            <a:spLocks/>
          </p:cNvSpPr>
          <p:nvPr/>
        </p:nvSpPr>
        <p:spPr>
          <a:xfrm>
            <a:off x="93230" y="1825625"/>
            <a:ext cx="9144000" cy="3933384"/>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accent5"/>
              </a:buClr>
              <a:buNone/>
            </a:pPr>
            <a:r>
              <a:rPr lang="en-US" sz="2000" dirty="0">
                <a:latin typeface="Comic Sans MS" panose="030F0702030302020204" pitchFamily="66" charset="0"/>
              </a:rPr>
              <a:t>The core purpose of CARA is t</a:t>
            </a:r>
            <a:r>
              <a:rPr lang="en-ZA" sz="2000" dirty="0">
                <a:latin typeface="Comic Sans MS" panose="030F0702030302020204" pitchFamily="66" charset="0"/>
              </a:rPr>
              <a:t>o provide for control over the utilization of the natural agricultural resources of South Africa in order to promote the conservation of the soil, </a:t>
            </a:r>
            <a:r>
              <a:rPr lang="en-ZA" sz="2000" b="1" dirty="0">
                <a:solidFill>
                  <a:srgbClr val="FF0000"/>
                </a:solidFill>
                <a:latin typeface="Comic Sans MS" panose="030F0702030302020204" pitchFamily="66" charset="0"/>
              </a:rPr>
              <a:t>the water sources and the vegetation and the combating of weeds and invader plants; and for matters connected therewith.</a:t>
            </a:r>
          </a:p>
          <a:p>
            <a:pPr marL="0" indent="0" algn="just">
              <a:buClr>
                <a:schemeClr val="accent5"/>
              </a:buClr>
              <a:buNone/>
            </a:pPr>
            <a:r>
              <a:rPr lang="en-ZA" sz="2000" b="1" dirty="0">
                <a:latin typeface="Comic Sans MS" panose="030F0702030302020204" pitchFamily="66" charset="0"/>
              </a:rPr>
              <a:t>Section 6: </a:t>
            </a:r>
            <a:r>
              <a:rPr lang="en-ZA" sz="2000" dirty="0">
                <a:latin typeface="Comic Sans MS" panose="030F0702030302020204" pitchFamily="66" charset="0"/>
              </a:rPr>
              <a:t>In order to achieve the objects of CARA the Minister may prescribe </a:t>
            </a:r>
            <a:r>
              <a:rPr lang="en-ZA" sz="2000" b="1" dirty="0">
                <a:latin typeface="Comic Sans MS" panose="030F0702030302020204" pitchFamily="66" charset="0"/>
              </a:rPr>
              <a:t>control measures</a:t>
            </a:r>
            <a:r>
              <a:rPr lang="en-ZA" sz="2000" dirty="0">
                <a:latin typeface="Comic Sans MS" panose="030F0702030302020204" pitchFamily="66" charset="0"/>
              </a:rPr>
              <a:t> which may relate to amongst others:</a:t>
            </a:r>
            <a:endParaRPr lang="en-GB" sz="2000" dirty="0">
              <a:latin typeface="Comic Sans MS" panose="030F0702030302020204" pitchFamily="66" charset="0"/>
            </a:endParaRPr>
          </a:p>
          <a:p>
            <a:pPr marL="447675" lvl="1" indent="-447675" algn="just">
              <a:buSzPct val="100000"/>
              <a:buFont typeface="Wingdings" panose="05000000000000000000" pitchFamily="2" charset="2"/>
              <a:buChar char="Ø"/>
            </a:pPr>
            <a:r>
              <a:rPr lang="en-ZA" sz="2000" dirty="0">
                <a:latin typeface="Comic Sans MS" panose="030F0702030302020204" pitchFamily="66" charset="0"/>
              </a:rPr>
              <a:t>the irrigation of land;</a:t>
            </a:r>
            <a:endParaRPr lang="en-GB" sz="2000" dirty="0">
              <a:latin typeface="Comic Sans MS" panose="030F0702030302020204" pitchFamily="66" charset="0"/>
            </a:endParaRPr>
          </a:p>
          <a:p>
            <a:pPr marL="447675" lvl="1" indent="-447675" algn="just">
              <a:buSzPct val="100000"/>
              <a:buFont typeface="Wingdings" panose="05000000000000000000" pitchFamily="2" charset="2"/>
              <a:buChar char="Ø"/>
            </a:pPr>
            <a:r>
              <a:rPr lang="en-ZA" sz="2000" dirty="0">
                <a:latin typeface="Comic Sans MS" panose="030F0702030302020204" pitchFamily="66" charset="0"/>
              </a:rPr>
              <a:t>the prevention or control of waterlogging or </a:t>
            </a:r>
            <a:r>
              <a:rPr lang="en-ZA" sz="2000" dirty="0" err="1">
                <a:latin typeface="Comic Sans MS" panose="030F0702030302020204" pitchFamily="66" charset="0"/>
              </a:rPr>
              <a:t>aliention</a:t>
            </a:r>
            <a:r>
              <a:rPr lang="en-ZA" sz="2000" dirty="0">
                <a:latin typeface="Comic Sans MS" panose="030F0702030302020204" pitchFamily="66" charset="0"/>
              </a:rPr>
              <a:t> of land;</a:t>
            </a:r>
            <a:endParaRPr lang="en-GB" sz="2000" dirty="0">
              <a:latin typeface="Comic Sans MS" panose="030F0702030302020204" pitchFamily="66" charset="0"/>
            </a:endParaRPr>
          </a:p>
          <a:p>
            <a:pPr marL="447675" lvl="1" indent="-447675" algn="just">
              <a:buSzPct val="100000"/>
              <a:buFont typeface="Wingdings" panose="05000000000000000000" pitchFamily="2" charset="2"/>
              <a:buChar char="Ø"/>
            </a:pPr>
            <a:r>
              <a:rPr lang="en-ZA" sz="2000" dirty="0">
                <a:latin typeface="Comic Sans MS" panose="030F0702030302020204" pitchFamily="66" charset="0"/>
              </a:rPr>
              <a:t>the utilization and protection of </a:t>
            </a:r>
            <a:r>
              <a:rPr lang="en-ZA" sz="2000" dirty="0" err="1">
                <a:latin typeface="Comic Sans MS" panose="030F0702030302020204" pitchFamily="66" charset="0"/>
              </a:rPr>
              <a:t>vleis</a:t>
            </a:r>
            <a:r>
              <a:rPr lang="en-ZA" sz="2000" dirty="0">
                <a:latin typeface="Comic Sans MS" panose="030F0702030302020204" pitchFamily="66" charset="0"/>
              </a:rPr>
              <a:t>, marshes, water sponges, water courses and water sources;</a:t>
            </a:r>
            <a:endParaRPr lang="en-GB" sz="2000" dirty="0">
              <a:latin typeface="Comic Sans MS" panose="030F0702030302020204" pitchFamily="66" charset="0"/>
            </a:endParaRPr>
          </a:p>
          <a:p>
            <a:pPr marL="447675" lvl="1" indent="-447675" algn="just">
              <a:buSzPct val="100000"/>
              <a:buFont typeface="Wingdings" panose="05000000000000000000" pitchFamily="2" charset="2"/>
              <a:buChar char="Ø"/>
            </a:pPr>
            <a:r>
              <a:rPr lang="en-ZA" sz="2000" dirty="0">
                <a:latin typeface="Comic Sans MS" panose="030F0702030302020204" pitchFamily="66" charset="0"/>
              </a:rPr>
              <a:t>the regulating of the flow pattern of run-off water;</a:t>
            </a:r>
            <a:endParaRPr lang="en-GB" sz="2000" dirty="0">
              <a:latin typeface="Comic Sans MS" panose="030F0702030302020204" pitchFamily="66" charset="0"/>
            </a:endParaRPr>
          </a:p>
          <a:p>
            <a:pPr marL="447675" lvl="1" indent="-447675" algn="just">
              <a:buSzPct val="100000"/>
              <a:buFont typeface="Wingdings" panose="05000000000000000000" pitchFamily="2" charset="2"/>
              <a:buChar char="Ø"/>
            </a:pPr>
            <a:r>
              <a:rPr lang="en-ZA" sz="2000" dirty="0">
                <a:latin typeface="Comic Sans MS" panose="030F0702030302020204" pitchFamily="66" charset="0"/>
              </a:rPr>
              <a:t>the control of weeds and invader plants;</a:t>
            </a:r>
            <a:endParaRPr lang="en-GB" sz="2000" dirty="0">
              <a:latin typeface="Comic Sans MS" panose="030F0702030302020204" pitchFamily="66" charset="0"/>
            </a:endParaRPr>
          </a:p>
          <a:p>
            <a:pPr marL="447675" lvl="1" indent="-447675" algn="just">
              <a:buSzPct val="100000"/>
              <a:buFont typeface="Wingdings" panose="05000000000000000000" pitchFamily="2" charset="2"/>
              <a:buChar char="Ø"/>
            </a:pPr>
            <a:r>
              <a:rPr lang="en-ZA" sz="2000" dirty="0">
                <a:latin typeface="Comic Sans MS" panose="030F0702030302020204" pitchFamily="66" charset="0"/>
              </a:rPr>
              <a:t>the restoration or reclamation of eroded land; or</a:t>
            </a:r>
            <a:endParaRPr lang="en-GB" sz="2000" dirty="0">
              <a:latin typeface="Comic Sans MS" panose="030F0702030302020204" pitchFamily="66" charset="0"/>
            </a:endParaRPr>
          </a:p>
        </p:txBody>
      </p:sp>
    </p:spTree>
    <p:extLst>
      <p:ext uri="{BB962C8B-B14F-4D97-AF65-F5344CB8AC3E}">
        <p14:creationId xmlns:p14="http://schemas.microsoft.com/office/powerpoint/2010/main" val="1983950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7B215CF-8B74-4AF2-8D88-88CBDF5A252B}"/>
              </a:ext>
            </a:extLst>
          </p:cNvPr>
          <p:cNvSpPr txBox="1">
            <a:spLocks/>
          </p:cNvSpPr>
          <p:nvPr/>
        </p:nvSpPr>
        <p:spPr>
          <a:xfrm>
            <a:off x="462372" y="294787"/>
            <a:ext cx="8219256" cy="544700"/>
          </a:xfrm>
          <a:prstGeom prst="rect">
            <a:avLst/>
          </a:prstGeom>
        </p:spPr>
        <p:txBody>
          <a:bodyPr/>
          <a:lstStyle>
            <a:defPPr>
              <a:defRPr lang="en-GB"/>
            </a:defPPr>
            <a:lvl1pPr algn="ctr">
              <a:defRPr sz="2800" b="1">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dirty="0"/>
              <a:t>One Environment SYSTEM (</a:t>
            </a:r>
            <a:r>
              <a:rPr lang="en-ZA" dirty="0" err="1"/>
              <a:t>OES</a:t>
            </a:r>
            <a:r>
              <a:rPr lang="en-ZA" dirty="0"/>
              <a:t>)</a:t>
            </a:r>
            <a:endParaRPr lang="en-GB" dirty="0"/>
          </a:p>
        </p:txBody>
      </p:sp>
      <p:sp>
        <p:nvSpPr>
          <p:cNvPr id="5" name="Content Placeholder 2">
            <a:extLst>
              <a:ext uri="{FF2B5EF4-FFF2-40B4-BE49-F238E27FC236}">
                <a16:creationId xmlns:a16="http://schemas.microsoft.com/office/drawing/2014/main" id="{E082DCCB-1423-4AFA-A8FD-76ABF3916A16}"/>
              </a:ext>
            </a:extLst>
          </p:cNvPr>
          <p:cNvSpPr txBox="1">
            <a:spLocks/>
          </p:cNvSpPr>
          <p:nvPr/>
        </p:nvSpPr>
        <p:spPr>
          <a:xfrm>
            <a:off x="91440" y="1720965"/>
            <a:ext cx="9052560" cy="3822585"/>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en-US" sz="2400" dirty="0">
                <a:latin typeface="Comic Sans MS" panose="030F0702030302020204" pitchFamily="66" charset="0"/>
              </a:rPr>
              <a:t>The roll-out of the </a:t>
            </a:r>
            <a:r>
              <a:rPr lang="en-US" sz="2400" dirty="0" err="1">
                <a:latin typeface="Comic Sans MS" panose="030F0702030302020204" pitchFamily="66" charset="0"/>
              </a:rPr>
              <a:t>OES</a:t>
            </a:r>
            <a:r>
              <a:rPr lang="en-US" sz="2400" dirty="0">
                <a:latin typeface="Comic Sans MS" panose="030F0702030302020204" pitchFamily="66" charset="0"/>
              </a:rPr>
              <a:t> commenced on 8 December 2014 and entails the streamlining of the licensing processes for mining rights, </a:t>
            </a:r>
            <a:r>
              <a:rPr lang="en-US" sz="2400" dirty="0" err="1">
                <a:latin typeface="Comic Sans MS" panose="030F0702030302020204" pitchFamily="66" charset="0"/>
              </a:rPr>
              <a:t>EAs</a:t>
            </a:r>
            <a:r>
              <a:rPr lang="en-US" sz="2400" dirty="0">
                <a:latin typeface="Comic Sans MS" panose="030F0702030302020204" pitchFamily="66" charset="0"/>
              </a:rPr>
              <a:t> and water use licenses in South Africa  </a:t>
            </a:r>
            <a:endParaRPr lang="en-GB" sz="2400" dirty="0">
              <a:latin typeface="Comic Sans MS" panose="030F0702030302020204" pitchFamily="66" charset="0"/>
            </a:endParaRPr>
          </a:p>
          <a:p>
            <a:pPr algn="just">
              <a:buFont typeface="Wingdings" panose="05000000000000000000" pitchFamily="2" charset="2"/>
              <a:buChar char="Ø"/>
            </a:pPr>
            <a:r>
              <a:rPr lang="en-US" sz="2400" dirty="0">
                <a:latin typeface="Comic Sans MS" panose="030F0702030302020204" pitchFamily="66" charset="0"/>
              </a:rPr>
              <a:t>Under the </a:t>
            </a:r>
            <a:r>
              <a:rPr lang="en-US" sz="2400" dirty="0" err="1">
                <a:latin typeface="Comic Sans MS" panose="030F0702030302020204" pitchFamily="66" charset="0"/>
              </a:rPr>
              <a:t>OES</a:t>
            </a:r>
            <a:r>
              <a:rPr lang="en-US" sz="2400" dirty="0">
                <a:latin typeface="Comic Sans MS" panose="030F0702030302020204" pitchFamily="66" charset="0"/>
              </a:rPr>
              <a:t>, the Minister of Mineral Resources will issue </a:t>
            </a:r>
            <a:r>
              <a:rPr lang="en-US" sz="2400" dirty="0" err="1">
                <a:latin typeface="Comic Sans MS" panose="030F0702030302020204" pitchFamily="66" charset="0"/>
              </a:rPr>
              <a:t>EAs</a:t>
            </a:r>
            <a:r>
              <a:rPr lang="en-US" sz="2400" dirty="0">
                <a:latin typeface="Comic Sans MS" panose="030F0702030302020204" pitchFamily="66" charset="0"/>
              </a:rPr>
              <a:t> and waste management licenses in terms of NEMA and </a:t>
            </a:r>
            <a:r>
              <a:rPr lang="en-US" sz="2400" dirty="0" err="1">
                <a:latin typeface="Comic Sans MS" panose="030F0702030302020204" pitchFamily="66" charset="0"/>
              </a:rPr>
              <a:t>NEMWA</a:t>
            </a:r>
            <a:r>
              <a:rPr lang="en-US" sz="2400" dirty="0">
                <a:latin typeface="Comic Sans MS" panose="030F0702030302020204" pitchFamily="66" charset="0"/>
              </a:rPr>
              <a:t> respectively, for prospecting and mining activities, as well as activities relating to the primary processing of minerals.  The Minister of Environmental Affairs will be the appeal authority for these </a:t>
            </a:r>
            <a:r>
              <a:rPr lang="en-US" sz="2400" dirty="0" err="1">
                <a:latin typeface="Comic Sans MS" panose="030F0702030302020204" pitchFamily="66" charset="0"/>
              </a:rPr>
              <a:t>authorisations</a:t>
            </a:r>
            <a:r>
              <a:rPr lang="en-US" sz="2400" dirty="0">
                <a:latin typeface="Comic Sans MS" panose="030F0702030302020204" pitchFamily="66" charset="0"/>
              </a:rPr>
              <a:t>, and the competent authority for any non-mining related activities.</a:t>
            </a:r>
            <a:endParaRPr lang="en-GB" sz="2400" dirty="0">
              <a:latin typeface="Comic Sans MS" panose="030F0702030302020204" pitchFamily="66" charset="0"/>
            </a:endParaRPr>
          </a:p>
        </p:txBody>
      </p:sp>
    </p:spTree>
    <p:extLst>
      <p:ext uri="{BB962C8B-B14F-4D97-AF65-F5344CB8AC3E}">
        <p14:creationId xmlns:p14="http://schemas.microsoft.com/office/powerpoint/2010/main" val="301321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7B215CF-8B74-4AF2-8D88-88CBDF5A252B}"/>
              </a:ext>
            </a:extLst>
          </p:cNvPr>
          <p:cNvSpPr txBox="1">
            <a:spLocks/>
          </p:cNvSpPr>
          <p:nvPr/>
        </p:nvSpPr>
        <p:spPr>
          <a:xfrm>
            <a:off x="462372" y="294787"/>
            <a:ext cx="8219256" cy="544700"/>
          </a:xfrm>
          <a:prstGeom prst="rect">
            <a:avLst/>
          </a:prstGeom>
        </p:spPr>
        <p:txBody>
          <a:bodyPr/>
          <a:lstStyle>
            <a:defPPr>
              <a:defRPr lang="en-GB"/>
            </a:defPPr>
            <a:lvl1pPr algn="ctr">
              <a:defRPr sz="2800" b="1">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dirty="0"/>
              <a:t>One Environment SYSTEM (</a:t>
            </a:r>
            <a:r>
              <a:rPr lang="en-ZA" dirty="0" err="1"/>
              <a:t>OES</a:t>
            </a:r>
            <a:r>
              <a:rPr lang="en-ZA" dirty="0"/>
              <a:t>)</a:t>
            </a:r>
            <a:endParaRPr lang="en-GB" dirty="0"/>
          </a:p>
        </p:txBody>
      </p:sp>
      <p:sp>
        <p:nvSpPr>
          <p:cNvPr id="5" name="Content Placeholder 2">
            <a:extLst>
              <a:ext uri="{FF2B5EF4-FFF2-40B4-BE49-F238E27FC236}">
                <a16:creationId xmlns:a16="http://schemas.microsoft.com/office/drawing/2014/main" id="{E082DCCB-1423-4AFA-A8FD-76ABF3916A16}"/>
              </a:ext>
            </a:extLst>
          </p:cNvPr>
          <p:cNvSpPr txBox="1">
            <a:spLocks/>
          </p:cNvSpPr>
          <p:nvPr/>
        </p:nvSpPr>
        <p:spPr>
          <a:xfrm>
            <a:off x="91440" y="1720965"/>
            <a:ext cx="9052560" cy="3822585"/>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en-US" sz="2400" dirty="0">
                <a:latin typeface="Comic Sans MS" panose="030F0702030302020204" pitchFamily="66" charset="0"/>
              </a:rPr>
              <a:t>The Ministers of Environmental Affairs, Mineral Resources, as well as Water and Sanitation have agreed on fixed time-frames for the consideration and issuing of the permits, licenses and </a:t>
            </a:r>
            <a:r>
              <a:rPr lang="en-US" sz="2400" dirty="0" err="1">
                <a:latin typeface="Comic Sans MS" panose="030F0702030302020204" pitchFamily="66" charset="0"/>
              </a:rPr>
              <a:t>authorisations</a:t>
            </a:r>
            <a:r>
              <a:rPr lang="en-US" sz="2400" dirty="0">
                <a:latin typeface="Comic Sans MS" panose="030F0702030302020204" pitchFamily="66" charset="0"/>
              </a:rPr>
              <a:t> in their respective legislation.  The aforementioned Ministers further agreed to </a:t>
            </a:r>
            <a:r>
              <a:rPr lang="en-US" sz="2400" dirty="0" err="1">
                <a:latin typeface="Comic Sans MS" panose="030F0702030302020204" pitchFamily="66" charset="0"/>
              </a:rPr>
              <a:t>synchronise</a:t>
            </a:r>
            <a:r>
              <a:rPr lang="en-US" sz="2400" dirty="0">
                <a:latin typeface="Comic Sans MS" panose="030F0702030302020204" pitchFamily="66" charset="0"/>
              </a:rPr>
              <a:t> the process for the issuing of permits, licenses and </a:t>
            </a:r>
            <a:r>
              <a:rPr lang="en-US" sz="2400" dirty="0" err="1">
                <a:latin typeface="Comic Sans MS" panose="030F0702030302020204" pitchFamily="66" charset="0"/>
              </a:rPr>
              <a:t>authorisations</a:t>
            </a:r>
            <a:r>
              <a:rPr lang="en-US" sz="2400" dirty="0">
                <a:latin typeface="Comic Sans MS" panose="030F0702030302020204" pitchFamily="66" charset="0"/>
              </a:rPr>
              <a:t> within a 300 day period.  In the event that a decision to issue a </a:t>
            </a:r>
            <a:r>
              <a:rPr lang="en-US" sz="2400" dirty="0" err="1">
                <a:latin typeface="Comic Sans MS" panose="030F0702030302020204" pitchFamily="66" charset="0"/>
              </a:rPr>
              <a:t>licence</a:t>
            </a:r>
            <a:r>
              <a:rPr lang="en-US" sz="2400" dirty="0">
                <a:latin typeface="Comic Sans MS" panose="030F0702030302020204" pitchFamily="66" charset="0"/>
              </a:rPr>
              <a:t> is appealed, an additional maximum period of 90 days is provided for legislatively, to </a:t>
            </a:r>
            <a:r>
              <a:rPr lang="en-US" sz="2400" dirty="0" err="1">
                <a:latin typeface="Comic Sans MS" panose="030F0702030302020204" pitchFamily="66" charset="0"/>
              </a:rPr>
              <a:t>finalise</a:t>
            </a:r>
            <a:r>
              <a:rPr lang="en-US" sz="2400" dirty="0">
                <a:latin typeface="Comic Sans MS" panose="030F0702030302020204" pitchFamily="66" charset="0"/>
              </a:rPr>
              <a:t> the process.</a:t>
            </a:r>
            <a:endParaRPr lang="en-GB" sz="2400" dirty="0">
              <a:latin typeface="Comic Sans MS" panose="030F0702030302020204" pitchFamily="66" charset="0"/>
            </a:endParaRPr>
          </a:p>
          <a:p>
            <a:pPr algn="just">
              <a:buClr>
                <a:schemeClr val="accent5"/>
              </a:buClr>
            </a:pPr>
            <a:endParaRPr lang="en-GB" sz="2400" dirty="0">
              <a:latin typeface="Comic Sans MS" panose="030F0702030302020204" pitchFamily="66" charset="0"/>
            </a:endParaRPr>
          </a:p>
        </p:txBody>
      </p:sp>
    </p:spTree>
    <p:extLst>
      <p:ext uri="{BB962C8B-B14F-4D97-AF65-F5344CB8AC3E}">
        <p14:creationId xmlns:p14="http://schemas.microsoft.com/office/powerpoint/2010/main" val="3048320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53975"/>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163E5F-80FF-4E10-B675-08C29992A7CF}"/>
              </a:ext>
            </a:extLst>
          </p:cNvPr>
          <p:cNvSpPr txBox="1"/>
          <p:nvPr/>
        </p:nvSpPr>
        <p:spPr>
          <a:xfrm>
            <a:off x="0" y="17093"/>
            <a:ext cx="9144000" cy="611207"/>
          </a:xfrm>
          <a:prstGeom prst="rect">
            <a:avLst/>
          </a:prstGeom>
          <a:extLst>
            <a:ext uri="{909E8E84-426E-40DD-AFC4-6F175D3DCCD1}">
              <a14:hiddenFill xmlns:a14="http://schemas.microsoft.com/office/drawing/2010/main">
                <a:solidFill>
                  <a:srgbClr val="FFFFFF"/>
                </a:solidFill>
              </a14:hiddenFill>
            </a:ext>
          </a:extLst>
        </p:spPr>
        <p:txBody>
          <a:bodyPr/>
          <a:lstStyle>
            <a:defPPr>
              <a:defRPr lang="en-GB"/>
            </a:defPPr>
            <a:lvl1pPr algn="ctr">
              <a:defRPr sz="2800" b="1">
                <a:ln w="22225">
                  <a:solidFill>
                    <a:schemeClr val="accent2">
                      <a:lumMod val="75000"/>
                    </a:schemeClr>
                  </a:solidFill>
                  <a:prstDash val="solid"/>
                </a:ln>
                <a:solidFill>
                  <a:schemeClr val="accent1"/>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dirty="0"/>
              <a:t>ENVIRONMENTAL IMPACT ASSESSMENTS (</a:t>
            </a:r>
            <a:r>
              <a:rPr lang="en-ZA" dirty="0" err="1"/>
              <a:t>EIAs</a:t>
            </a:r>
            <a:r>
              <a:rPr lang="en-ZA" dirty="0"/>
              <a:t>)</a:t>
            </a:r>
          </a:p>
          <a:p>
            <a:r>
              <a:rPr lang="en-ZA" sz="2400" dirty="0"/>
              <a:t>Slides from information from Endangered Wildlife Trust*</a:t>
            </a:r>
          </a:p>
        </p:txBody>
      </p:sp>
      <p:sp>
        <p:nvSpPr>
          <p:cNvPr id="3" name="TextBox 2">
            <a:extLst>
              <a:ext uri="{FF2B5EF4-FFF2-40B4-BE49-F238E27FC236}">
                <a16:creationId xmlns:a16="http://schemas.microsoft.com/office/drawing/2014/main" id="{F5B2C507-9D16-4379-9DCA-C544D0DC89F2}"/>
              </a:ext>
            </a:extLst>
          </p:cNvPr>
          <p:cNvSpPr txBox="1"/>
          <p:nvPr/>
        </p:nvSpPr>
        <p:spPr>
          <a:xfrm>
            <a:off x="127000" y="1837868"/>
            <a:ext cx="9144000" cy="5170646"/>
          </a:xfrm>
          <a:prstGeom prst="rect">
            <a:avLst/>
          </a:prstGeom>
          <a:noFill/>
        </p:spPr>
        <p:txBody>
          <a:bodyPr wrap="square" rtlCol="0">
            <a:spAutoFit/>
          </a:bodyPr>
          <a:lstStyle/>
          <a:p>
            <a:pPr marL="342900" indent="-342900" algn="l">
              <a:buFont typeface="Wingdings" panose="05000000000000000000" pitchFamily="2" charset="2"/>
              <a:buChar char="Ø"/>
            </a:pPr>
            <a:r>
              <a:rPr lang="en-ZA" sz="2200" b="1" dirty="0">
                <a:latin typeface="Comic Sans MS" panose="030F0702030302020204" pitchFamily="66" charset="0"/>
              </a:rPr>
              <a:t>Requires a Developer/Applicant to consider the environmental impacts of the proposed activity/development and to consider alternatives and mitigation measures;</a:t>
            </a:r>
          </a:p>
          <a:p>
            <a:pPr marL="342900" indent="-342900" algn="l">
              <a:buFont typeface="Wingdings" panose="05000000000000000000" pitchFamily="2" charset="2"/>
              <a:buChar char="Ø"/>
            </a:pPr>
            <a:r>
              <a:rPr lang="en-ZA" sz="2200" dirty="0">
                <a:latin typeface="Comic Sans MS" panose="030F0702030302020204" pitchFamily="66" charset="0"/>
              </a:rPr>
              <a:t>Provides the public with a meaningful opportunity to understand and comment on the proposed activity;</a:t>
            </a:r>
          </a:p>
          <a:p>
            <a:pPr marL="342900" indent="-342900" algn="l">
              <a:buFont typeface="Wingdings" panose="05000000000000000000" pitchFamily="2" charset="2"/>
              <a:buChar char="Ø"/>
            </a:pPr>
            <a:r>
              <a:rPr lang="en-ZA" sz="2200" dirty="0">
                <a:latin typeface="Comic Sans MS" panose="030F0702030302020204" pitchFamily="66" charset="0"/>
              </a:rPr>
              <a:t>Provides the government decision-makers with important information to assist them in deciding whether to approve or deny the Application</a:t>
            </a:r>
          </a:p>
          <a:p>
            <a:pPr algn="l"/>
            <a:r>
              <a:rPr lang="en-ZA" sz="2200" dirty="0">
                <a:latin typeface="Comic Sans MS" panose="030F0702030302020204" pitchFamily="66" charset="0"/>
              </a:rPr>
              <a:t>The main stakeholders/parties involved are: the Applicant/Developer; the Environmental Assessment Practitioner; the Competent Authority (based on the outcome of the EIA process will either grant or refuse the requested Environmental Authorisation); and the Interested and Affected Parties.</a:t>
            </a:r>
          </a:p>
          <a:p>
            <a:pPr algn="l"/>
            <a:endParaRPr lang="en-ZA" sz="2200" dirty="0">
              <a:latin typeface="Comic Sans MS" panose="030F0702030302020204" pitchFamily="66" charset="0"/>
            </a:endParaRPr>
          </a:p>
          <a:p>
            <a:pPr algn="l"/>
            <a:r>
              <a:rPr lang="en-ZA" b="1" dirty="0">
                <a:solidFill>
                  <a:schemeClr val="accent6">
                    <a:lumMod val="60000"/>
                    <a:lumOff val="40000"/>
                  </a:schemeClr>
                </a:solidFill>
                <a:latin typeface="Comic Sans MS" panose="030F0702030302020204" pitchFamily="66" charset="0"/>
              </a:rPr>
              <a:t>* www.ewt.gov.za</a:t>
            </a:r>
          </a:p>
        </p:txBody>
      </p:sp>
    </p:spTree>
    <p:extLst>
      <p:ext uri="{BB962C8B-B14F-4D97-AF65-F5344CB8AC3E}">
        <p14:creationId xmlns:p14="http://schemas.microsoft.com/office/powerpoint/2010/main" val="80016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IMGP5923">
            <a:extLst>
              <a:ext uri="{FF2B5EF4-FFF2-40B4-BE49-F238E27FC236}">
                <a16:creationId xmlns:a16="http://schemas.microsoft.com/office/drawing/2014/main" id="{1EDAB644-AA79-44B8-B5B0-ED0CE687D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8438" b="30313"/>
          <a:stretch>
            <a:fillRect/>
          </a:stretch>
        </p:blipFill>
        <p:spPr bwMode="auto">
          <a:xfrm>
            <a:off x="0" y="213360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85ED4C-AE10-488A-9D0B-055ED6DE7DE7}"/>
              </a:ext>
            </a:extLst>
          </p:cNvPr>
          <p:cNvSpPr txBox="1"/>
          <p:nvPr/>
        </p:nvSpPr>
        <p:spPr>
          <a:xfrm>
            <a:off x="762325" y="2512348"/>
            <a:ext cx="7619350" cy="537904"/>
          </a:xfrm>
          <a:prstGeom prst="rect">
            <a:avLst/>
          </a:prstGeom>
          <a:noFill/>
        </p:spPr>
        <p:txBody>
          <a:bodyPr wrap="square" rtlCol="0">
            <a:spAutoFit/>
          </a:bodyPr>
          <a:lstStyle/>
          <a:p>
            <a:pPr algn="ctr">
              <a:lnSpc>
                <a:spcPct val="110000"/>
              </a:lnSpc>
            </a:pPr>
            <a:r>
              <a:rPr lang="en-GB" altLang="en-US" sz="2800" b="1" dirty="0">
                <a:ln w="22225">
                  <a:solidFill>
                    <a:srgbClr val="FFCC00"/>
                  </a:solidFill>
                  <a:prstDash val="solid"/>
                </a:ln>
                <a:solidFill>
                  <a:srgbClr val="FFC000"/>
                </a:solidFill>
                <a:latin typeface="Comic Sans MS" panose="030F0702030302020204" pitchFamily="66" charset="0"/>
                <a:ea typeface="Yu Gothic UI Semibold" panose="020B0604020202020204" pitchFamily="34" charset="-128"/>
              </a:rPr>
              <a:t>LEGAL ISSUES AND GAZETTING</a:t>
            </a:r>
            <a:endParaRPr lang="en-GB" altLang="en-US" sz="2800" b="1" dirty="0">
              <a:ln w="22225">
                <a:solidFill>
                  <a:srgbClr val="FFCC00"/>
                </a:solidFill>
                <a:prstDash val="solid"/>
              </a:ln>
              <a:solidFill>
                <a:srgbClr val="FFC000"/>
              </a:solidFill>
              <a:latin typeface="Comic Sans MS" panose="030F0702030302020204" pitchFamily="66" charset="0"/>
              <a:ea typeface="Yu Gothic UI Semibold" panose="020B0604020202020204" pitchFamily="34" charset="-128"/>
              <a:cs typeface="Arial" panose="020B0604020202020204" pitchFamily="34" charset="0"/>
            </a:endParaRPr>
          </a:p>
        </p:txBody>
      </p:sp>
    </p:spTree>
    <p:extLst>
      <p:ext uri="{BB962C8B-B14F-4D97-AF65-F5344CB8AC3E}">
        <p14:creationId xmlns:p14="http://schemas.microsoft.com/office/powerpoint/2010/main" val="4190304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163E5F-80FF-4E10-B675-08C29992A7CF}"/>
              </a:ext>
            </a:extLst>
          </p:cNvPr>
          <p:cNvSpPr txBox="1"/>
          <p:nvPr/>
        </p:nvSpPr>
        <p:spPr>
          <a:xfrm>
            <a:off x="884872" y="360343"/>
            <a:ext cx="7374255" cy="611207"/>
          </a:xfrm>
          <a:prstGeom prst="rect">
            <a:avLst/>
          </a:prstGeom>
          <a:extLst>
            <a:ext uri="{909E8E84-426E-40DD-AFC4-6F175D3DCCD1}">
              <a14:hiddenFill xmlns:a14="http://schemas.microsoft.com/office/drawing/2010/main">
                <a:solidFill>
                  <a:srgbClr val="FFFFFF"/>
                </a:solidFill>
              </a14:hiddenFill>
            </a:ext>
          </a:extLst>
        </p:spPr>
        <p:txBody>
          <a:bodyPr/>
          <a:lstStyle>
            <a:defPPr>
              <a:defRPr lang="en-GB"/>
            </a:defPPr>
            <a:lvl1pPr algn="ctr">
              <a:defRPr sz="2800" b="1">
                <a:ln w="22225">
                  <a:solidFill>
                    <a:schemeClr val="accent2">
                      <a:lumMod val="75000"/>
                    </a:schemeClr>
                  </a:solidFill>
                  <a:prstDash val="solid"/>
                </a:ln>
                <a:solidFill>
                  <a:schemeClr val="accent1"/>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dirty="0"/>
              <a:t>SCOPING AND </a:t>
            </a:r>
            <a:r>
              <a:rPr lang="en-ZA" dirty="0" err="1"/>
              <a:t>EIAS</a:t>
            </a:r>
            <a:endParaRPr lang="en-ZA" dirty="0"/>
          </a:p>
        </p:txBody>
      </p:sp>
      <p:sp>
        <p:nvSpPr>
          <p:cNvPr id="4" name="TextBox 3">
            <a:extLst>
              <a:ext uri="{FF2B5EF4-FFF2-40B4-BE49-F238E27FC236}">
                <a16:creationId xmlns:a16="http://schemas.microsoft.com/office/drawing/2014/main" id="{614A2365-DD1A-4779-8809-3671A2639AB6}"/>
              </a:ext>
            </a:extLst>
          </p:cNvPr>
          <p:cNvSpPr txBox="1"/>
          <p:nvPr/>
        </p:nvSpPr>
        <p:spPr>
          <a:xfrm>
            <a:off x="87084" y="1497238"/>
            <a:ext cx="9056915" cy="5247590"/>
          </a:xfrm>
          <a:prstGeom prst="rect">
            <a:avLst/>
          </a:prstGeom>
          <a:noFill/>
        </p:spPr>
        <p:txBody>
          <a:bodyPr wrap="square" rtlCol="0">
            <a:spAutoFit/>
          </a:bodyPr>
          <a:lstStyle/>
          <a:p>
            <a:pPr marL="342900" indent="-342900" algn="l">
              <a:spcAft>
                <a:spcPts val="600"/>
              </a:spcAft>
              <a:buFont typeface="Wingdings" panose="05000000000000000000" pitchFamily="2" charset="2"/>
              <a:buChar char="Ø"/>
            </a:pPr>
            <a:r>
              <a:rPr lang="en-ZA" sz="2000" b="1" dirty="0">
                <a:latin typeface="Comic Sans MS" panose="030F0702030302020204" pitchFamily="66" charset="0"/>
              </a:rPr>
              <a:t>Scoping and EIA</a:t>
            </a:r>
            <a:r>
              <a:rPr lang="en-ZA" sz="2000" dirty="0">
                <a:latin typeface="Comic Sans MS" panose="030F0702030302020204" pitchFamily="66" charset="0"/>
              </a:rPr>
              <a:t> is the thorough environmental assessment required for activities contained in listing 2. The activities listed in listing 2 are activities that due to their nature and/or extent are likely to have significant impacts that cannot be easily predicted. Listing 2 activities are therefore higher risk activities that potentially cause higher levels of pollution, waste and environmental degradation.</a:t>
            </a:r>
          </a:p>
          <a:p>
            <a:pPr marL="342900" indent="-342900" algn="l">
              <a:spcAft>
                <a:spcPts val="600"/>
              </a:spcAft>
              <a:buFont typeface="Wingdings" panose="05000000000000000000" pitchFamily="2" charset="2"/>
              <a:buChar char="Ø"/>
            </a:pPr>
            <a:r>
              <a:rPr lang="en-ZA" sz="2000" dirty="0">
                <a:latin typeface="Comic Sans MS" panose="030F0702030302020204" pitchFamily="66" charset="0"/>
              </a:rPr>
              <a:t>The Scoping Report must contain a roadmap for the Environmental Impact Assessment, referred to as the Plan of Study for the EIA, specifying the methodology to be used to assess the potential impacts, and the specialists or specialist reports that are required.</a:t>
            </a:r>
          </a:p>
          <a:p>
            <a:pPr marL="342900" indent="-342900" algn="l">
              <a:spcAft>
                <a:spcPts val="600"/>
              </a:spcAft>
              <a:buFont typeface="Wingdings" panose="05000000000000000000" pitchFamily="2" charset="2"/>
              <a:buChar char="Ø"/>
            </a:pPr>
            <a:r>
              <a:rPr lang="en-ZA" sz="2000" dirty="0">
                <a:latin typeface="Comic Sans MS" panose="030F0702030302020204" pitchFamily="66" charset="0"/>
              </a:rPr>
              <a:t>The Applicant may only proceed with the EIA after the Competent Authority has approved the Scoping Report and the Plan of Study for the EIA.</a:t>
            </a:r>
          </a:p>
          <a:p>
            <a:pPr marL="342900" indent="-342900" algn="l">
              <a:spcAft>
                <a:spcPts val="600"/>
              </a:spcAft>
              <a:buFont typeface="Wingdings" panose="05000000000000000000" pitchFamily="2" charset="2"/>
              <a:buChar char="Ø"/>
            </a:pPr>
            <a:r>
              <a:rPr lang="en-ZA" sz="2000" dirty="0">
                <a:latin typeface="Comic Sans MS" panose="030F0702030302020204" pitchFamily="66" charset="0"/>
              </a:rPr>
              <a:t>The Scoping and EIA Process culminates in the development and submission of the Environmental Impact Assessment Report and the Draft Environmental Management Plan to the Competent Authority.</a:t>
            </a:r>
          </a:p>
        </p:txBody>
      </p:sp>
    </p:spTree>
    <p:extLst>
      <p:ext uri="{BB962C8B-B14F-4D97-AF65-F5344CB8AC3E}">
        <p14:creationId xmlns:p14="http://schemas.microsoft.com/office/powerpoint/2010/main" val="3553759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BADAAD-43B5-4AD8-8D64-17F45E08400B}"/>
              </a:ext>
            </a:extLst>
          </p:cNvPr>
          <p:cNvSpPr txBox="1"/>
          <p:nvPr/>
        </p:nvSpPr>
        <p:spPr>
          <a:xfrm>
            <a:off x="884872" y="360343"/>
            <a:ext cx="7374255" cy="611207"/>
          </a:xfrm>
          <a:prstGeom prst="rect">
            <a:avLst/>
          </a:prstGeom>
          <a:extLst>
            <a:ext uri="{909E8E84-426E-40DD-AFC4-6F175D3DCCD1}">
              <a14:hiddenFill xmlns:a14="http://schemas.microsoft.com/office/drawing/2010/main">
                <a:solidFill>
                  <a:srgbClr val="FFFFFF"/>
                </a:solidFill>
              </a14:hiddenFill>
            </a:ext>
          </a:extLst>
        </p:spPr>
        <p:txBody>
          <a:bodyPr/>
          <a:lstStyle>
            <a:defPPr>
              <a:defRPr lang="en-GB"/>
            </a:defPPr>
            <a:lvl1pPr algn="ctr">
              <a:defRPr sz="2800" b="1">
                <a:ln w="22225">
                  <a:solidFill>
                    <a:schemeClr val="accent2">
                      <a:lumMod val="75000"/>
                    </a:schemeClr>
                  </a:solidFill>
                  <a:prstDash val="solid"/>
                </a:ln>
                <a:solidFill>
                  <a:schemeClr val="accent1"/>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dirty="0"/>
              <a:t>WETLANDS AND THE EIA PROCESS</a:t>
            </a:r>
          </a:p>
        </p:txBody>
      </p:sp>
      <p:sp>
        <p:nvSpPr>
          <p:cNvPr id="4" name="TextBox 3">
            <a:extLst>
              <a:ext uri="{FF2B5EF4-FFF2-40B4-BE49-F238E27FC236}">
                <a16:creationId xmlns:a16="http://schemas.microsoft.com/office/drawing/2014/main" id="{CD924B76-B60B-4D28-9F34-AF3B22707D3C}"/>
              </a:ext>
            </a:extLst>
          </p:cNvPr>
          <p:cNvSpPr txBox="1"/>
          <p:nvPr/>
        </p:nvSpPr>
        <p:spPr>
          <a:xfrm>
            <a:off x="130629" y="1508125"/>
            <a:ext cx="8501742" cy="5201424"/>
          </a:xfrm>
          <a:prstGeom prst="rect">
            <a:avLst/>
          </a:prstGeom>
          <a:noFill/>
        </p:spPr>
        <p:txBody>
          <a:bodyPr wrap="square" rtlCol="0">
            <a:spAutoFit/>
          </a:bodyPr>
          <a:lstStyle/>
          <a:p>
            <a:pPr algn="l">
              <a:spcAft>
                <a:spcPts val="600"/>
              </a:spcAft>
            </a:pPr>
            <a:r>
              <a:rPr lang="en-ZA" sz="2400" b="1" dirty="0">
                <a:latin typeface="Comic Sans MS" panose="030F0702030302020204" pitchFamily="66" charset="0"/>
              </a:rPr>
              <a:t>Considering Wetlands In The EIA Process</a:t>
            </a:r>
          </a:p>
          <a:p>
            <a:pPr marL="285750" indent="-285750" algn="l">
              <a:spcAft>
                <a:spcPts val="600"/>
              </a:spcAft>
              <a:buFont typeface="Wingdings" panose="05000000000000000000" pitchFamily="2" charset="2"/>
              <a:buChar char="Ø"/>
            </a:pPr>
            <a:r>
              <a:rPr lang="en-ZA" sz="2400" dirty="0">
                <a:latin typeface="Comic Sans MS" panose="030F0702030302020204" pitchFamily="66" charset="0"/>
              </a:rPr>
              <a:t>Wetlands are ecosystems or habitats for specific plants and animals that are saturated with water. The presence or absence of water determines their formation, processes and characteristics.</a:t>
            </a:r>
          </a:p>
          <a:p>
            <a:pPr marL="285750" indent="-285750" algn="l">
              <a:spcAft>
                <a:spcPts val="600"/>
              </a:spcAft>
              <a:buFont typeface="Wingdings" panose="05000000000000000000" pitchFamily="2" charset="2"/>
              <a:buChar char="Ø"/>
            </a:pPr>
            <a:r>
              <a:rPr lang="en-ZA" sz="2400" dirty="0">
                <a:latin typeface="Comic Sans MS" panose="030F0702030302020204" pitchFamily="66" charset="0"/>
              </a:rPr>
              <a:t>Wetlands are characterised by specific vegetation, particular soils and the presence of water at least for a period of time in the year. A wetland may have all of these characteristics or only one or two of them.</a:t>
            </a:r>
          </a:p>
          <a:p>
            <a:pPr marL="285750" indent="-285750" algn="l">
              <a:spcAft>
                <a:spcPts val="600"/>
              </a:spcAft>
              <a:buFont typeface="Wingdings" panose="05000000000000000000" pitchFamily="2" charset="2"/>
              <a:buChar char="Ø"/>
            </a:pPr>
            <a:r>
              <a:rPr lang="en-ZA" sz="2400" dirty="0">
                <a:latin typeface="Comic Sans MS" panose="030F0702030302020204" pitchFamily="66" charset="0"/>
              </a:rPr>
              <a:t>Floodplains, marshes, bogs, deltas, swamps, peatlands, estuaries, river catchments and lakes are all types of wetland.</a:t>
            </a:r>
          </a:p>
          <a:p>
            <a:pPr>
              <a:spcAft>
                <a:spcPts val="600"/>
              </a:spcAft>
            </a:pPr>
            <a:endParaRPr lang="en-ZA" sz="2400" dirty="0"/>
          </a:p>
        </p:txBody>
      </p:sp>
    </p:spTree>
    <p:extLst>
      <p:ext uri="{BB962C8B-B14F-4D97-AF65-F5344CB8AC3E}">
        <p14:creationId xmlns:p14="http://schemas.microsoft.com/office/powerpoint/2010/main" val="1325023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0" y="0"/>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BADAAD-43B5-4AD8-8D64-17F45E08400B}"/>
              </a:ext>
            </a:extLst>
          </p:cNvPr>
          <p:cNvSpPr txBox="1"/>
          <p:nvPr/>
        </p:nvSpPr>
        <p:spPr>
          <a:xfrm>
            <a:off x="884872" y="360343"/>
            <a:ext cx="7374255" cy="611207"/>
          </a:xfrm>
          <a:prstGeom prst="rect">
            <a:avLst/>
          </a:prstGeom>
          <a:extLst>
            <a:ext uri="{909E8E84-426E-40DD-AFC4-6F175D3DCCD1}">
              <a14:hiddenFill xmlns:a14="http://schemas.microsoft.com/office/drawing/2010/main">
                <a:solidFill>
                  <a:srgbClr val="FFFFFF"/>
                </a:solidFill>
              </a14:hiddenFill>
            </a:ext>
          </a:extLst>
        </p:spPr>
        <p:txBody>
          <a:bodyPr/>
          <a:lstStyle>
            <a:defPPr>
              <a:defRPr lang="en-GB"/>
            </a:defPPr>
            <a:lvl1pPr algn="ctr">
              <a:defRPr sz="2800" b="1">
                <a:ln w="22225">
                  <a:solidFill>
                    <a:schemeClr val="accent2">
                      <a:lumMod val="75000"/>
                    </a:schemeClr>
                  </a:solidFill>
                  <a:prstDash val="solid"/>
                </a:ln>
                <a:solidFill>
                  <a:schemeClr val="accent2">
                    <a:lumMod val="60000"/>
                    <a:lumOff val="40000"/>
                  </a:schemeClr>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dirty="0">
                <a:solidFill>
                  <a:schemeClr val="accent1"/>
                </a:solidFill>
              </a:rPr>
              <a:t>WETLANDS AND THE EIA PROCESS (slide 2)</a:t>
            </a:r>
          </a:p>
        </p:txBody>
      </p:sp>
      <p:sp>
        <p:nvSpPr>
          <p:cNvPr id="3" name="TextBox 2">
            <a:extLst>
              <a:ext uri="{FF2B5EF4-FFF2-40B4-BE49-F238E27FC236}">
                <a16:creationId xmlns:a16="http://schemas.microsoft.com/office/drawing/2014/main" id="{9C3FD9F8-51BB-461E-B0F6-E561782E03DA}"/>
              </a:ext>
            </a:extLst>
          </p:cNvPr>
          <p:cNvSpPr txBox="1"/>
          <p:nvPr/>
        </p:nvSpPr>
        <p:spPr>
          <a:xfrm>
            <a:off x="0" y="1463675"/>
            <a:ext cx="9067800" cy="5201424"/>
          </a:xfrm>
          <a:prstGeom prst="rect">
            <a:avLst/>
          </a:prstGeom>
          <a:noFill/>
        </p:spPr>
        <p:txBody>
          <a:bodyPr wrap="square" rtlCol="0">
            <a:spAutoFit/>
          </a:bodyPr>
          <a:lstStyle/>
          <a:p>
            <a:pPr algn="l"/>
            <a:r>
              <a:rPr lang="en-ZA" sz="2400" dirty="0">
                <a:latin typeface="Comic Sans MS" panose="030F0702030302020204" pitchFamily="66" charset="0"/>
              </a:rPr>
              <a:t>Wetlands are classified as the most threatened ecosystem in the world.</a:t>
            </a:r>
            <a:br>
              <a:rPr lang="en-ZA" sz="2400" dirty="0">
                <a:latin typeface="Comic Sans MS" panose="030F0702030302020204" pitchFamily="66" charset="0"/>
              </a:rPr>
            </a:br>
            <a:r>
              <a:rPr lang="en-ZA" sz="2400" dirty="0">
                <a:latin typeface="Comic Sans MS" panose="030F0702030302020204" pitchFamily="66" charset="0"/>
              </a:rPr>
              <a:t>In the EIA process, the following should be done:</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The wetland should be delineated or sketched.</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The biodiversity should be assessed to determine its value.</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The impact of the development on the wetland - and its functions - should be assessed, and mitigation measures (actions to moderate) put in place to reduce these impacts.</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The cumulative impact on the broader catchment should be taken into account.</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Wetlands must always be buffered with an appropriate area from any type of development which may impact on the wetland ecosystem.</a:t>
            </a:r>
          </a:p>
        </p:txBody>
      </p:sp>
    </p:spTree>
    <p:extLst>
      <p:ext uri="{BB962C8B-B14F-4D97-AF65-F5344CB8AC3E}">
        <p14:creationId xmlns:p14="http://schemas.microsoft.com/office/powerpoint/2010/main" val="3223957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IMGP4294">
            <a:extLst>
              <a:ext uri="{FF2B5EF4-FFF2-40B4-BE49-F238E27FC236}">
                <a16:creationId xmlns:a16="http://schemas.microsoft.com/office/drawing/2014/main" id="{D0AE4941-45CE-4B52-89A5-EC8125F61A7A}"/>
              </a:ext>
            </a:extLst>
          </p:cNvPr>
          <p:cNvSpPr>
            <a:spLocks noChangeArrowheads="1"/>
          </p:cNvSpPr>
          <p:nvPr/>
        </p:nvSpPr>
        <p:spPr bwMode="auto">
          <a:xfrm>
            <a:off x="0" y="1314450"/>
            <a:ext cx="9144000" cy="5543550"/>
          </a:xfrm>
          <a:prstGeom prst="rect">
            <a:avLst/>
          </a:prstGeom>
          <a:blipFill dpi="0" rotWithShape="1">
            <a:blip r:embed="rId2">
              <a:alphaModFix amt="30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9219" name="Picture 3" descr="IMGP4295">
            <a:extLst>
              <a:ext uri="{FF2B5EF4-FFF2-40B4-BE49-F238E27FC236}">
                <a16:creationId xmlns:a16="http://schemas.microsoft.com/office/drawing/2014/main" id="{3D10C4B4-8EC8-40D8-AB21-DD411597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16" b="13048"/>
          <a:stretch>
            <a:fillRect/>
          </a:stretch>
        </p:blipFill>
        <p:spPr bwMode="auto">
          <a:xfrm>
            <a:off x="-38100" y="-18267"/>
            <a:ext cx="9144000" cy="1368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BADAAD-43B5-4AD8-8D64-17F45E08400B}"/>
              </a:ext>
            </a:extLst>
          </p:cNvPr>
          <p:cNvSpPr txBox="1"/>
          <p:nvPr/>
        </p:nvSpPr>
        <p:spPr>
          <a:xfrm>
            <a:off x="884872" y="360343"/>
            <a:ext cx="7374255" cy="611207"/>
          </a:xfrm>
          <a:prstGeom prst="rect">
            <a:avLst/>
          </a:prstGeom>
        </p:spPr>
        <p:txBody>
          <a:bodyPr/>
          <a:lstStyle>
            <a:defPPr>
              <a:defRPr lang="en-GB"/>
            </a:defPPr>
            <a:lvl1pPr algn="ctr">
              <a:defRPr sz="2800" b="1">
                <a:ln w="22225">
                  <a:solidFill>
                    <a:srgbClr val="FFFF00"/>
                  </a:solidFill>
                  <a:prstDash val="solid"/>
                </a:ln>
                <a:solidFill>
                  <a:srgbClr val="99FF33"/>
                </a:solidFill>
                <a:latin typeface="Comic Sans MS" panose="030F0702030302020204" pitchFamily="66" charset="0"/>
                <a:ea typeface="Yu Gothic UI Semibold" panose="020B0604020202020204" pitchFamily="34" charset="-128"/>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dirty="0">
                <a:solidFill>
                  <a:srgbClr val="FFFF00"/>
                </a:solidFill>
              </a:rPr>
              <a:t>EIA, RESERVE AND </a:t>
            </a:r>
            <a:r>
              <a:rPr lang="en-ZA" dirty="0" err="1">
                <a:solidFill>
                  <a:srgbClr val="FFFF00"/>
                </a:solidFill>
              </a:rPr>
              <a:t>RQO</a:t>
            </a:r>
            <a:r>
              <a:rPr lang="en-ZA" dirty="0">
                <a:solidFill>
                  <a:srgbClr val="FFFF00"/>
                </a:solidFill>
              </a:rPr>
              <a:t> PROCESSES</a:t>
            </a:r>
          </a:p>
        </p:txBody>
      </p:sp>
      <p:sp>
        <p:nvSpPr>
          <p:cNvPr id="3" name="TextBox 2">
            <a:extLst>
              <a:ext uri="{FF2B5EF4-FFF2-40B4-BE49-F238E27FC236}">
                <a16:creationId xmlns:a16="http://schemas.microsoft.com/office/drawing/2014/main" id="{9C3FD9F8-51BB-461E-B0F6-E561782E03DA}"/>
              </a:ext>
            </a:extLst>
          </p:cNvPr>
          <p:cNvSpPr txBox="1"/>
          <p:nvPr/>
        </p:nvSpPr>
        <p:spPr>
          <a:xfrm>
            <a:off x="0" y="1350158"/>
            <a:ext cx="9067800" cy="5401479"/>
          </a:xfrm>
          <a:prstGeom prst="rect">
            <a:avLst/>
          </a:prstGeom>
          <a:noFill/>
        </p:spPr>
        <p:txBody>
          <a:bodyPr wrap="square" rtlCol="0">
            <a:spAutoFit/>
          </a:bodyPr>
          <a:lstStyle/>
          <a:p>
            <a:pPr marL="342900" indent="-342900" algn="l">
              <a:spcAft>
                <a:spcPts val="600"/>
              </a:spcAft>
              <a:buFont typeface="Wingdings" panose="05000000000000000000" pitchFamily="2" charset="2"/>
              <a:buChar char="Ø"/>
            </a:pPr>
            <a:r>
              <a:rPr lang="en-ZA" sz="2000" dirty="0">
                <a:latin typeface="Comic Sans MS" panose="030F0702030302020204" pitchFamily="66" charset="0"/>
              </a:rPr>
              <a:t>As has been demonstrated: There are solid processes supported by a legal framework for </a:t>
            </a:r>
            <a:r>
              <a:rPr lang="en-ZA" sz="2000" dirty="0" err="1">
                <a:latin typeface="Comic Sans MS" panose="030F0702030302020204" pitchFamily="66" charset="0"/>
              </a:rPr>
              <a:t>EIAs</a:t>
            </a:r>
            <a:r>
              <a:rPr lang="en-ZA" sz="2000" dirty="0">
                <a:latin typeface="Comic Sans MS" panose="030F0702030302020204" pitchFamily="66" charset="0"/>
              </a:rPr>
              <a:t>, the Reserve and RQOs.</a:t>
            </a:r>
          </a:p>
          <a:p>
            <a:pPr marL="342900" indent="-342900" algn="l">
              <a:spcAft>
                <a:spcPts val="600"/>
              </a:spcAft>
              <a:buFont typeface="Wingdings" panose="05000000000000000000" pitchFamily="2" charset="2"/>
              <a:buChar char="Ø"/>
            </a:pPr>
            <a:r>
              <a:rPr lang="en-ZA" sz="2000" dirty="0">
                <a:latin typeface="Comic Sans MS" panose="030F0702030302020204" pitchFamily="66" charset="0"/>
              </a:rPr>
              <a:t>There are also significant links and overlaps and a serious need for cooperative governance in these processes.</a:t>
            </a:r>
          </a:p>
          <a:p>
            <a:pPr marL="342900" indent="-342900" algn="l">
              <a:spcAft>
                <a:spcPts val="600"/>
              </a:spcAft>
              <a:buFont typeface="Wingdings" panose="05000000000000000000" pitchFamily="2" charset="2"/>
              <a:buChar char="Ø"/>
            </a:pPr>
            <a:r>
              <a:rPr lang="en-ZA" sz="2000" dirty="0">
                <a:latin typeface="Comic Sans MS" panose="030F0702030302020204" pitchFamily="66" charset="0"/>
              </a:rPr>
              <a:t>Furthermore, no integrated framework exist showing the links and chronological order of investigations required.</a:t>
            </a:r>
          </a:p>
          <a:p>
            <a:pPr marL="342900" indent="-342900" algn="l">
              <a:spcAft>
                <a:spcPts val="600"/>
              </a:spcAft>
              <a:buFont typeface="Wingdings" panose="05000000000000000000" pitchFamily="2" charset="2"/>
              <a:buChar char="Ø"/>
            </a:pPr>
            <a:r>
              <a:rPr lang="en-ZA" sz="2000" dirty="0">
                <a:latin typeface="Comic Sans MS" panose="030F0702030302020204" pitchFamily="66" charset="0"/>
              </a:rPr>
              <a:t>Note:  If one Googles </a:t>
            </a:r>
            <a:r>
              <a:rPr lang="en-ZA" sz="2000" dirty="0" err="1">
                <a:latin typeface="Comic Sans MS" panose="030F0702030302020204" pitchFamily="66" charset="0"/>
              </a:rPr>
              <a:t>EIAs</a:t>
            </a:r>
            <a:r>
              <a:rPr lang="en-ZA" sz="2000" dirty="0">
                <a:latin typeface="Comic Sans MS" panose="030F0702030302020204" pitchFamily="66" charset="0"/>
              </a:rPr>
              <a:t> and the Reserve – there are no hits that clearly include both of these processes.</a:t>
            </a:r>
          </a:p>
          <a:p>
            <a:pPr marL="342900" indent="-342900" algn="l">
              <a:spcAft>
                <a:spcPts val="600"/>
              </a:spcAft>
              <a:buFont typeface="Wingdings" panose="05000000000000000000" pitchFamily="2" charset="2"/>
              <a:buChar char="Ø"/>
            </a:pPr>
            <a:r>
              <a:rPr lang="en-ZA" sz="2000" dirty="0">
                <a:latin typeface="Comic Sans MS" panose="030F0702030302020204" pitchFamily="66" charset="0"/>
              </a:rPr>
              <a:t>Very simple example:  Scenario evaluation showing impact on downstream environment links in 100% with an EIA evaluation.  </a:t>
            </a:r>
            <a:r>
              <a:rPr lang="en-ZA" sz="2000" dirty="0" err="1">
                <a:latin typeface="Comic Sans MS" panose="030F0702030302020204" pitchFamily="66" charset="0"/>
              </a:rPr>
              <a:t>EIAs</a:t>
            </a:r>
            <a:r>
              <a:rPr lang="en-ZA" sz="2000" dirty="0">
                <a:latin typeface="Comic Sans MS" panose="030F0702030302020204" pitchFamily="66" charset="0"/>
              </a:rPr>
              <a:t> should consider these impacts on the severity assessments.  Should also consider the Class and RQOs and compliance.  If </a:t>
            </a:r>
            <a:r>
              <a:rPr lang="en-ZA" sz="2000" dirty="0" err="1">
                <a:latin typeface="Comic Sans MS" panose="030F0702030302020204" pitchFamily="66" charset="0"/>
              </a:rPr>
              <a:t>EIAs</a:t>
            </a:r>
            <a:r>
              <a:rPr lang="en-ZA" sz="2000" dirty="0">
                <a:latin typeface="Comic Sans MS" panose="030F0702030302020204" pitchFamily="66" charset="0"/>
              </a:rPr>
              <a:t> precede these studies, then any specialist studies within </a:t>
            </a:r>
            <a:r>
              <a:rPr lang="en-ZA" sz="2000" dirty="0" err="1">
                <a:latin typeface="Comic Sans MS" panose="030F0702030302020204" pitchFamily="66" charset="0"/>
              </a:rPr>
              <a:t>EIAs</a:t>
            </a:r>
            <a:r>
              <a:rPr lang="en-ZA" sz="2000" dirty="0">
                <a:latin typeface="Comic Sans MS" panose="030F0702030302020204" pitchFamily="66" charset="0"/>
              </a:rPr>
              <a:t> should feed into Reserve studies etc.</a:t>
            </a:r>
          </a:p>
          <a:p>
            <a:pPr marL="342900" indent="-342900" algn="l">
              <a:spcAft>
                <a:spcPts val="600"/>
              </a:spcAft>
              <a:buFont typeface="Wingdings" panose="05000000000000000000" pitchFamily="2" charset="2"/>
              <a:buChar char="Ø"/>
            </a:pPr>
            <a:r>
              <a:rPr lang="en-ZA" sz="2000" dirty="0">
                <a:latin typeface="Comic Sans MS" panose="030F0702030302020204" pitchFamily="66" charset="0"/>
              </a:rPr>
              <a:t>Many examples – some times it happens, but – NO formalised integrated process.</a:t>
            </a:r>
          </a:p>
        </p:txBody>
      </p:sp>
    </p:spTree>
    <p:extLst>
      <p:ext uri="{BB962C8B-B14F-4D97-AF65-F5344CB8AC3E}">
        <p14:creationId xmlns:p14="http://schemas.microsoft.com/office/powerpoint/2010/main" val="345386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descr="IMGP1702">
            <a:extLst>
              <a:ext uri="{FF2B5EF4-FFF2-40B4-BE49-F238E27FC236}">
                <a16:creationId xmlns:a16="http://schemas.microsoft.com/office/drawing/2014/main" id="{27FAF4A8-9408-4B30-959E-9CD3AE3770D3}"/>
              </a:ext>
            </a:extLst>
          </p:cNvPr>
          <p:cNvSpPr>
            <a:spLocks noChangeArrowheads="1"/>
          </p:cNvSpPr>
          <p:nvPr/>
        </p:nvSpPr>
        <p:spPr bwMode="auto">
          <a:xfrm>
            <a:off x="0" y="1225550"/>
            <a:ext cx="9144000" cy="5632450"/>
          </a:xfrm>
          <a:prstGeom prst="rect">
            <a:avLst/>
          </a:prstGeom>
          <a:blipFill dpi="0" rotWithShape="1">
            <a:blip r:embed="rId2">
              <a:alphaModFix amt="40000"/>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9462" name="Picture 6" descr="IMGP1702">
            <a:extLst>
              <a:ext uri="{FF2B5EF4-FFF2-40B4-BE49-F238E27FC236}">
                <a16:creationId xmlns:a16="http://schemas.microsoft.com/office/drawing/2014/main" id="{46C41A13-AD46-49C0-8A6A-1CF493FC78AF}"/>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t="55087" b="22505"/>
          <a:stretch>
            <a:fillRect/>
          </a:stretch>
        </p:blipFill>
        <p:spPr bwMode="auto">
          <a:xfrm>
            <a:off x="0" y="0"/>
            <a:ext cx="9144000" cy="13668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8A31DF-0720-4D23-BC27-63BE2861DC2D}"/>
              </a:ext>
            </a:extLst>
          </p:cNvPr>
          <p:cNvSpPr txBox="1"/>
          <p:nvPr/>
        </p:nvSpPr>
        <p:spPr>
          <a:xfrm>
            <a:off x="853442" y="533659"/>
            <a:ext cx="7619350" cy="537904"/>
          </a:xfrm>
          <a:prstGeom prst="rect">
            <a:avLst/>
          </a:prstGeom>
          <a:noFill/>
        </p:spPr>
        <p:txBody>
          <a:bodyPr wrap="square" rtlCol="0">
            <a:spAutoFit/>
          </a:bodyPr>
          <a:lstStyle/>
          <a:p>
            <a:pPr algn="ctr">
              <a:lnSpc>
                <a:spcPct val="110000"/>
              </a:lnSpc>
            </a:pPr>
            <a:r>
              <a:rPr lang="en-GB" altLang="en-US" sz="2800" b="1" dirty="0">
                <a:ln w="22225">
                  <a:solidFill>
                    <a:srgbClr val="FFCC00"/>
                  </a:solidFill>
                  <a:prstDash val="solid"/>
                </a:ln>
                <a:solidFill>
                  <a:schemeClr val="bg1"/>
                </a:solidFill>
                <a:latin typeface="Comic Sans MS" panose="030F0702030302020204" pitchFamily="66" charset="0"/>
                <a:ea typeface="Yu Gothic UI Semibold" panose="020B0604020202020204" pitchFamily="34" charset="-128"/>
                <a:cs typeface="Arial" panose="020B0604020202020204" pitchFamily="34" charset="0"/>
              </a:rPr>
              <a:t>LEGAL ISSUES &amp; GAZETTING</a:t>
            </a:r>
          </a:p>
        </p:txBody>
      </p:sp>
      <p:sp>
        <p:nvSpPr>
          <p:cNvPr id="8" name="TextBox 7">
            <a:extLst>
              <a:ext uri="{FF2B5EF4-FFF2-40B4-BE49-F238E27FC236}">
                <a16:creationId xmlns:a16="http://schemas.microsoft.com/office/drawing/2014/main" id="{C5175B62-E0B5-454D-BD83-B4EE66826CD9}"/>
              </a:ext>
            </a:extLst>
          </p:cNvPr>
          <p:cNvSpPr txBox="1"/>
          <p:nvPr/>
        </p:nvSpPr>
        <p:spPr>
          <a:xfrm>
            <a:off x="341056" y="1433319"/>
            <a:ext cx="8618117" cy="4539704"/>
          </a:xfrm>
          <a:prstGeom prst="rect">
            <a:avLst/>
          </a:prstGeom>
          <a:noFill/>
        </p:spPr>
        <p:txBody>
          <a:bodyPr wrap="square" rtlCol="0">
            <a:spAutoFit/>
          </a:bodyPr>
          <a:lstStyle/>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First gazettes recently gazetted for Classes and </a:t>
            </a:r>
            <a:r>
              <a:rPr lang="en-ZA" sz="2400" dirty="0" err="1">
                <a:latin typeface="Comic Sans MS" panose="030F0702030302020204" pitchFamily="66" charset="0"/>
              </a:rPr>
              <a:t>RQOs</a:t>
            </a:r>
            <a:r>
              <a:rPr lang="en-ZA" sz="2400" dirty="0">
                <a:latin typeface="Comic Sans MS" panose="030F0702030302020204" pitchFamily="66" charset="0"/>
              </a:rPr>
              <a:t>.</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Process is to end the study with a public meeting to discuss results (stakeholder engagement ongoing during the studies).</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Results are then prepared in a Legal Notice and provided for public comment.</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All comments documented in the Comments and Responses Register (as happened during the duration of the study).</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Gazette is then prepared and submitted.</a:t>
            </a:r>
          </a:p>
          <a:p>
            <a:pPr marL="342900" indent="-342900" algn="l">
              <a:spcAft>
                <a:spcPts val="600"/>
              </a:spcAft>
              <a:buFont typeface="Wingdings" panose="05000000000000000000" pitchFamily="2" charset="2"/>
              <a:buChar char="Ø"/>
            </a:pPr>
            <a:endParaRPr lang="en-ZA" sz="2400" dirty="0">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descr="IMGP1702">
            <a:extLst>
              <a:ext uri="{FF2B5EF4-FFF2-40B4-BE49-F238E27FC236}">
                <a16:creationId xmlns:a16="http://schemas.microsoft.com/office/drawing/2014/main" id="{27FAF4A8-9408-4B30-959E-9CD3AE3770D3}"/>
              </a:ext>
            </a:extLst>
          </p:cNvPr>
          <p:cNvSpPr>
            <a:spLocks noChangeArrowheads="1"/>
          </p:cNvSpPr>
          <p:nvPr/>
        </p:nvSpPr>
        <p:spPr bwMode="auto">
          <a:xfrm>
            <a:off x="0" y="1225550"/>
            <a:ext cx="9144000" cy="5632450"/>
          </a:xfrm>
          <a:prstGeom prst="rect">
            <a:avLst/>
          </a:prstGeom>
          <a:blipFill dpi="0" rotWithShape="1">
            <a:blip r:embed="rId2">
              <a:alphaModFix amt="40000"/>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9462" name="Picture 6" descr="IMGP1702">
            <a:extLst>
              <a:ext uri="{FF2B5EF4-FFF2-40B4-BE49-F238E27FC236}">
                <a16:creationId xmlns:a16="http://schemas.microsoft.com/office/drawing/2014/main" id="{46C41A13-AD46-49C0-8A6A-1CF493FC78AF}"/>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t="55087" b="22505"/>
          <a:stretch>
            <a:fillRect/>
          </a:stretch>
        </p:blipFill>
        <p:spPr bwMode="auto">
          <a:xfrm>
            <a:off x="0" y="0"/>
            <a:ext cx="9144000" cy="13668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8A31DF-0720-4D23-BC27-63BE2861DC2D}"/>
              </a:ext>
            </a:extLst>
          </p:cNvPr>
          <p:cNvSpPr txBox="1"/>
          <p:nvPr/>
        </p:nvSpPr>
        <p:spPr>
          <a:xfrm>
            <a:off x="853442" y="533659"/>
            <a:ext cx="7619350" cy="537904"/>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chemeClr val="bg1"/>
                </a:solidFill>
                <a:latin typeface="Comic Sans MS" panose="030F0702030302020204" pitchFamily="66" charset="0"/>
                <a:ea typeface="Yu Gothic UI Semibold" panose="020B0604020202020204" pitchFamily="34" charset="-128"/>
              </a:defRPr>
            </a:lvl1pPr>
          </a:lstStyle>
          <a:p>
            <a:r>
              <a:rPr lang="en-GB" altLang="en-US" dirty="0"/>
              <a:t>LEGAL ISSUES &amp; GAZETTING (slide 2)</a:t>
            </a:r>
          </a:p>
        </p:txBody>
      </p:sp>
      <p:sp>
        <p:nvSpPr>
          <p:cNvPr id="8" name="TextBox 7">
            <a:extLst>
              <a:ext uri="{FF2B5EF4-FFF2-40B4-BE49-F238E27FC236}">
                <a16:creationId xmlns:a16="http://schemas.microsoft.com/office/drawing/2014/main" id="{C5175B62-E0B5-454D-BD83-B4EE66826CD9}"/>
              </a:ext>
            </a:extLst>
          </p:cNvPr>
          <p:cNvSpPr txBox="1"/>
          <p:nvPr/>
        </p:nvSpPr>
        <p:spPr>
          <a:xfrm>
            <a:off x="341056" y="1433319"/>
            <a:ext cx="8618117" cy="3724096"/>
          </a:xfrm>
          <a:prstGeom prst="rect">
            <a:avLst/>
          </a:prstGeom>
          <a:noFill/>
        </p:spPr>
        <p:txBody>
          <a:bodyPr wrap="square" rtlCol="0">
            <a:spAutoFit/>
          </a:bodyPr>
          <a:lstStyle/>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There are issues, constraints and uncertainties with the information that is included in the gazette and the template is not yet stable.</a:t>
            </a:r>
          </a:p>
          <a:p>
            <a:pPr marL="342900" indent="-342900" algn="l">
              <a:spcAft>
                <a:spcPts val="600"/>
              </a:spcAft>
              <a:buFont typeface="Wingdings" panose="05000000000000000000" pitchFamily="2" charset="2"/>
              <a:buChar char="Ø"/>
            </a:pPr>
            <a:r>
              <a:rPr lang="en-ZA" sz="2400" dirty="0">
                <a:latin typeface="Comic Sans MS" panose="030F0702030302020204" pitchFamily="66" charset="0"/>
              </a:rPr>
              <a:t>Initial indications that are important is that:</a:t>
            </a:r>
          </a:p>
          <a:p>
            <a:pPr marL="719138" indent="-358775" algn="l">
              <a:spcAft>
                <a:spcPts val="600"/>
              </a:spcAft>
              <a:buFont typeface="Wingdings" panose="05000000000000000000" pitchFamily="2" charset="2"/>
              <a:buChar char="v"/>
            </a:pPr>
            <a:r>
              <a:rPr lang="en-ZA" sz="2400" dirty="0">
                <a:latin typeface="Comic Sans MS" panose="030F0702030302020204" pitchFamily="66" charset="0"/>
              </a:rPr>
              <a:t>The Class and </a:t>
            </a:r>
            <a:r>
              <a:rPr lang="en-ZA" sz="2400" dirty="0" err="1">
                <a:latin typeface="Comic Sans MS" panose="030F0702030302020204" pitchFamily="66" charset="0"/>
              </a:rPr>
              <a:t>RQOs</a:t>
            </a:r>
            <a:r>
              <a:rPr lang="en-ZA" sz="2400" dirty="0">
                <a:latin typeface="Comic Sans MS" panose="030F0702030302020204" pitchFamily="66" charset="0"/>
              </a:rPr>
              <a:t> must be immediately implementable</a:t>
            </a:r>
          </a:p>
          <a:p>
            <a:pPr marL="719138" indent="-358775" algn="l">
              <a:spcAft>
                <a:spcPts val="600"/>
              </a:spcAft>
              <a:buFont typeface="Wingdings" panose="05000000000000000000" pitchFamily="2" charset="2"/>
              <a:buChar char="v"/>
            </a:pPr>
            <a:r>
              <a:rPr lang="en-ZA" sz="2400" dirty="0">
                <a:latin typeface="Comic Sans MS" panose="030F0702030302020204" pitchFamily="66" charset="0"/>
              </a:rPr>
              <a:t>Low confidence information should not be included</a:t>
            </a:r>
          </a:p>
          <a:p>
            <a:pPr marL="719138" indent="-358775" algn="l">
              <a:spcAft>
                <a:spcPts val="600"/>
              </a:spcAft>
              <a:buFont typeface="Wingdings" panose="05000000000000000000" pitchFamily="2" charset="2"/>
              <a:buChar char="v"/>
            </a:pPr>
            <a:r>
              <a:rPr lang="en-ZA" sz="2400" b="1" dirty="0">
                <a:solidFill>
                  <a:srgbClr val="FF0000"/>
                </a:solidFill>
                <a:latin typeface="Comic Sans MS" panose="030F0702030302020204" pitchFamily="66" charset="0"/>
              </a:rPr>
              <a:t>Water Act is written in such a way that you cannot change the Class, </a:t>
            </a:r>
            <a:r>
              <a:rPr lang="en-ZA" sz="2400" b="1" dirty="0" err="1">
                <a:solidFill>
                  <a:srgbClr val="FF0000"/>
                </a:solidFill>
                <a:latin typeface="Comic Sans MS" panose="030F0702030302020204" pitchFamily="66" charset="0"/>
              </a:rPr>
              <a:t>RQOs</a:t>
            </a:r>
            <a:r>
              <a:rPr lang="en-ZA" sz="2400" b="1" dirty="0">
                <a:solidFill>
                  <a:srgbClr val="FF0000"/>
                </a:solidFill>
                <a:latin typeface="Comic Sans MS" panose="030F0702030302020204" pitchFamily="66" charset="0"/>
              </a:rPr>
              <a:t> or the Reserve.</a:t>
            </a:r>
          </a:p>
        </p:txBody>
      </p:sp>
    </p:spTree>
    <p:extLst>
      <p:ext uri="{BB962C8B-B14F-4D97-AF65-F5344CB8AC3E}">
        <p14:creationId xmlns:p14="http://schemas.microsoft.com/office/powerpoint/2010/main" val="152409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descr="IMGP1702">
            <a:extLst>
              <a:ext uri="{FF2B5EF4-FFF2-40B4-BE49-F238E27FC236}">
                <a16:creationId xmlns:a16="http://schemas.microsoft.com/office/drawing/2014/main" id="{27FAF4A8-9408-4B30-959E-9CD3AE3770D3}"/>
              </a:ext>
            </a:extLst>
          </p:cNvPr>
          <p:cNvSpPr>
            <a:spLocks noChangeArrowheads="1"/>
          </p:cNvSpPr>
          <p:nvPr/>
        </p:nvSpPr>
        <p:spPr bwMode="auto">
          <a:xfrm>
            <a:off x="0" y="1225550"/>
            <a:ext cx="9144000" cy="5632450"/>
          </a:xfrm>
          <a:prstGeom prst="rect">
            <a:avLst/>
          </a:prstGeom>
          <a:blipFill dpi="0" rotWithShape="1">
            <a:blip r:embed="rId2">
              <a:alphaModFix amt="40000"/>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9462" name="Picture 6" descr="IMGP1702">
            <a:extLst>
              <a:ext uri="{FF2B5EF4-FFF2-40B4-BE49-F238E27FC236}">
                <a16:creationId xmlns:a16="http://schemas.microsoft.com/office/drawing/2014/main" id="{46C41A13-AD46-49C0-8A6A-1CF493FC78AF}"/>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t="55087" b="22505"/>
          <a:stretch>
            <a:fillRect/>
          </a:stretch>
        </p:blipFill>
        <p:spPr bwMode="auto">
          <a:xfrm>
            <a:off x="0" y="0"/>
            <a:ext cx="9144000" cy="13668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8A31DF-0720-4D23-BC27-63BE2861DC2D}"/>
              </a:ext>
            </a:extLst>
          </p:cNvPr>
          <p:cNvSpPr txBox="1"/>
          <p:nvPr/>
        </p:nvSpPr>
        <p:spPr>
          <a:xfrm>
            <a:off x="853442" y="533659"/>
            <a:ext cx="7619350" cy="537904"/>
          </a:xfrm>
          <a:prstGeom prst="rect">
            <a:avLst/>
          </a:prstGeom>
          <a:noFill/>
        </p:spPr>
        <p:txBody>
          <a:bodyPr wrap="square" rtlCol="0">
            <a:spAutoFit/>
          </a:bodyPr>
          <a:lstStyle/>
          <a:p>
            <a:pPr algn="ctr">
              <a:lnSpc>
                <a:spcPct val="110000"/>
              </a:lnSpc>
            </a:pPr>
            <a:r>
              <a:rPr lang="en-GB" altLang="en-US" sz="2800" b="1" dirty="0">
                <a:ln w="22225">
                  <a:solidFill>
                    <a:srgbClr val="FFCC00"/>
                  </a:solidFill>
                  <a:prstDash val="solid"/>
                </a:ln>
                <a:solidFill>
                  <a:schemeClr val="bg1"/>
                </a:solidFill>
                <a:latin typeface="Comic Sans MS" panose="030F0702030302020204" pitchFamily="66" charset="0"/>
                <a:ea typeface="Yu Gothic UI Semibold" panose="020B0604020202020204" pitchFamily="34" charset="-128"/>
              </a:rPr>
              <a:t>LEGAL</a:t>
            </a:r>
            <a:r>
              <a:rPr lang="en-GB" altLang="en-US" sz="2800" b="1" dirty="0">
                <a:ln w="22225">
                  <a:solidFill>
                    <a:srgbClr val="FFCC00"/>
                  </a:solidFill>
                  <a:prstDash val="solid"/>
                </a:ln>
                <a:solidFill>
                  <a:srgbClr val="FFC000"/>
                </a:solidFill>
                <a:latin typeface="Comic Sans MS" panose="030F0702030302020204" pitchFamily="66" charset="0"/>
                <a:ea typeface="Yu Gothic UI Semibold" panose="020B0604020202020204" pitchFamily="34" charset="-128"/>
                <a:cs typeface="Arial" panose="020B0604020202020204" pitchFamily="34" charset="0"/>
              </a:rPr>
              <a:t> </a:t>
            </a:r>
            <a:r>
              <a:rPr lang="en-GB" altLang="en-US" sz="2800" b="1" dirty="0">
                <a:ln w="22225">
                  <a:solidFill>
                    <a:srgbClr val="FFCC00"/>
                  </a:solidFill>
                  <a:prstDash val="solid"/>
                </a:ln>
                <a:solidFill>
                  <a:schemeClr val="bg1"/>
                </a:solidFill>
                <a:latin typeface="Comic Sans MS" panose="030F0702030302020204" pitchFamily="66" charset="0"/>
                <a:ea typeface="Yu Gothic UI Semibold" panose="020B0604020202020204" pitchFamily="34" charset="-128"/>
              </a:rPr>
              <a:t>ISSUES &amp; GAZETTING (slide 3)</a:t>
            </a:r>
          </a:p>
        </p:txBody>
      </p:sp>
      <p:sp>
        <p:nvSpPr>
          <p:cNvPr id="8" name="TextBox 7">
            <a:extLst>
              <a:ext uri="{FF2B5EF4-FFF2-40B4-BE49-F238E27FC236}">
                <a16:creationId xmlns:a16="http://schemas.microsoft.com/office/drawing/2014/main" id="{C5175B62-E0B5-454D-BD83-B4EE66826CD9}"/>
              </a:ext>
            </a:extLst>
          </p:cNvPr>
          <p:cNvSpPr txBox="1"/>
          <p:nvPr/>
        </p:nvSpPr>
        <p:spPr>
          <a:xfrm>
            <a:off x="341056" y="1433319"/>
            <a:ext cx="8618117" cy="5339923"/>
          </a:xfrm>
          <a:prstGeom prst="rect">
            <a:avLst/>
          </a:prstGeom>
          <a:noFill/>
        </p:spPr>
        <p:txBody>
          <a:bodyPr wrap="square" rtlCol="0">
            <a:spAutoFit/>
          </a:bodyPr>
          <a:lstStyle/>
          <a:p>
            <a:pPr marL="342900" indent="-342900" algn="l">
              <a:spcAft>
                <a:spcPts val="600"/>
              </a:spcAft>
              <a:buFont typeface="Wingdings" panose="05000000000000000000" pitchFamily="2" charset="2"/>
              <a:buChar char="Ø"/>
            </a:pPr>
            <a:r>
              <a:rPr lang="en-ZA" sz="2400" b="1" dirty="0">
                <a:latin typeface="Comic Sans MS" panose="030F0702030302020204" pitchFamily="66" charset="0"/>
              </a:rPr>
              <a:t>Class:  The Class is gazetted for the </a:t>
            </a:r>
            <a:r>
              <a:rPr lang="en-ZA" sz="2400" b="1" dirty="0" err="1">
                <a:latin typeface="Comic Sans MS" panose="030F0702030302020204" pitchFamily="66" charset="0"/>
              </a:rPr>
              <a:t>IUA</a:t>
            </a:r>
            <a:r>
              <a:rPr lang="en-ZA" sz="2400" b="1" dirty="0">
                <a:latin typeface="Comic Sans MS" panose="030F0702030302020204" pitchFamily="66" charset="0"/>
              </a:rPr>
              <a:t>  and the TEC for each RU, i.e. the Catchment Configuration (rivers and estuaries).</a:t>
            </a:r>
          </a:p>
          <a:p>
            <a:pPr marL="342900" indent="-342900" algn="l">
              <a:buFont typeface="Wingdings" panose="05000000000000000000" pitchFamily="2" charset="2"/>
              <a:buChar char="Ø"/>
            </a:pPr>
            <a:r>
              <a:rPr lang="en-ZA" sz="2400" b="1" dirty="0">
                <a:latin typeface="Comic Sans MS" panose="030F0702030302020204" pitchFamily="66" charset="0"/>
              </a:rPr>
              <a:t>Easy, robust</a:t>
            </a:r>
          </a:p>
          <a:p>
            <a:pPr marL="342900" indent="-342900" algn="l">
              <a:buFont typeface="Wingdings" panose="05000000000000000000" pitchFamily="2" charset="2"/>
              <a:buChar char="Ø"/>
            </a:pPr>
            <a:endParaRPr lang="en-ZA" sz="2400" b="1" dirty="0">
              <a:latin typeface="Comic Sans MS" panose="030F0702030302020204" pitchFamily="66" charset="0"/>
            </a:endParaRPr>
          </a:p>
          <a:p>
            <a:pPr marL="342900" indent="-342900" algn="l">
              <a:buFont typeface="Wingdings" panose="05000000000000000000" pitchFamily="2" charset="2"/>
              <a:buChar char="Ø"/>
            </a:pPr>
            <a:r>
              <a:rPr lang="en-ZA" sz="2400" b="1" dirty="0">
                <a:latin typeface="Comic Sans MS" panose="030F0702030302020204" pitchFamily="66" charset="0"/>
              </a:rPr>
              <a:t>BUT – have realised that sometimes you have to leave RUs out if long term changes or phased approach is required.  Immediately applicable is the challenge</a:t>
            </a:r>
          </a:p>
          <a:p>
            <a:pPr marL="342900" indent="-342900" algn="l">
              <a:buFont typeface="Wingdings" panose="05000000000000000000" pitchFamily="2" charset="2"/>
              <a:buChar char="Ø"/>
            </a:pPr>
            <a:endParaRPr lang="en-ZA" sz="2400" b="1" dirty="0">
              <a:latin typeface="Comic Sans MS" panose="030F0702030302020204" pitchFamily="66" charset="0"/>
            </a:endParaRPr>
          </a:p>
          <a:p>
            <a:pPr marL="342900" indent="-342900" algn="l">
              <a:buFont typeface="Wingdings" panose="05000000000000000000" pitchFamily="2" charset="2"/>
              <a:buChar char="Ø"/>
            </a:pPr>
            <a:r>
              <a:rPr lang="en-ZA" sz="2400" b="1" dirty="0">
                <a:latin typeface="Comic Sans MS" panose="030F0702030302020204" pitchFamily="66" charset="0"/>
              </a:rPr>
              <a:t>Groundwater??  Imbedded in the rivers EC in some way.</a:t>
            </a:r>
          </a:p>
          <a:p>
            <a:pPr marL="342900" indent="-342900" algn="l">
              <a:buFont typeface="Wingdings" panose="05000000000000000000" pitchFamily="2" charset="2"/>
              <a:buChar char="Ø"/>
            </a:pPr>
            <a:endParaRPr lang="en-ZA" sz="2400" b="1" dirty="0">
              <a:latin typeface="Comic Sans MS" panose="030F0702030302020204" pitchFamily="66" charset="0"/>
            </a:endParaRPr>
          </a:p>
          <a:p>
            <a:pPr marL="342900" indent="-342900" algn="l">
              <a:buFont typeface="Wingdings" panose="05000000000000000000" pitchFamily="2" charset="2"/>
              <a:buChar char="Ø"/>
            </a:pPr>
            <a:r>
              <a:rPr lang="en-ZA" sz="2400" b="1" dirty="0">
                <a:latin typeface="Comic Sans MS" panose="030F0702030302020204" pitchFamily="66" charset="0"/>
              </a:rPr>
              <a:t>Wetlands??</a:t>
            </a:r>
          </a:p>
          <a:p>
            <a:pPr marL="342900" indent="-342900" algn="l">
              <a:spcAft>
                <a:spcPts val="600"/>
              </a:spcAft>
              <a:buFont typeface="Wingdings" panose="05000000000000000000" pitchFamily="2" charset="2"/>
              <a:buChar char="Ø"/>
            </a:pPr>
            <a:endParaRPr lang="en-ZA" sz="2400" dirty="0">
              <a:latin typeface="Comic Sans MS" panose="030F0702030302020204" pitchFamily="66" charset="0"/>
            </a:endParaRPr>
          </a:p>
        </p:txBody>
      </p:sp>
    </p:spTree>
    <p:extLst>
      <p:ext uri="{BB962C8B-B14F-4D97-AF65-F5344CB8AC3E}">
        <p14:creationId xmlns:p14="http://schemas.microsoft.com/office/powerpoint/2010/main" val="231323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descr="IMGP1702">
            <a:extLst>
              <a:ext uri="{FF2B5EF4-FFF2-40B4-BE49-F238E27FC236}">
                <a16:creationId xmlns:a16="http://schemas.microsoft.com/office/drawing/2014/main" id="{27FAF4A8-9408-4B30-959E-9CD3AE3770D3}"/>
              </a:ext>
            </a:extLst>
          </p:cNvPr>
          <p:cNvSpPr>
            <a:spLocks noChangeArrowheads="1"/>
          </p:cNvSpPr>
          <p:nvPr/>
        </p:nvSpPr>
        <p:spPr bwMode="auto">
          <a:xfrm>
            <a:off x="0" y="1225550"/>
            <a:ext cx="9144000" cy="5632450"/>
          </a:xfrm>
          <a:prstGeom prst="rect">
            <a:avLst/>
          </a:prstGeom>
          <a:blipFill dpi="0" rotWithShape="1">
            <a:blip r:embed="rId2">
              <a:alphaModFix amt="40000"/>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9462" name="Picture 6" descr="IMGP1702">
            <a:extLst>
              <a:ext uri="{FF2B5EF4-FFF2-40B4-BE49-F238E27FC236}">
                <a16:creationId xmlns:a16="http://schemas.microsoft.com/office/drawing/2014/main" id="{46C41A13-AD46-49C0-8A6A-1CF493FC78AF}"/>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t="55087" b="22505"/>
          <a:stretch>
            <a:fillRect/>
          </a:stretch>
        </p:blipFill>
        <p:spPr bwMode="auto">
          <a:xfrm>
            <a:off x="0" y="0"/>
            <a:ext cx="9144000" cy="13668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8A31DF-0720-4D23-BC27-63BE2861DC2D}"/>
              </a:ext>
            </a:extLst>
          </p:cNvPr>
          <p:cNvSpPr txBox="1"/>
          <p:nvPr/>
        </p:nvSpPr>
        <p:spPr>
          <a:xfrm>
            <a:off x="853442" y="533659"/>
            <a:ext cx="7619350" cy="537904"/>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chemeClr val="bg1"/>
                </a:solidFill>
                <a:latin typeface="Comic Sans MS" panose="030F0702030302020204" pitchFamily="66" charset="0"/>
                <a:ea typeface="Yu Gothic UI Semibold" panose="020B0604020202020204" pitchFamily="34" charset="-128"/>
              </a:defRPr>
            </a:lvl1pPr>
          </a:lstStyle>
          <a:p>
            <a:r>
              <a:rPr lang="en-GB" altLang="en-US" dirty="0"/>
              <a:t>LEGAL ISSUES &amp; GAZETTING (slide 5)</a:t>
            </a:r>
          </a:p>
        </p:txBody>
      </p:sp>
      <p:sp>
        <p:nvSpPr>
          <p:cNvPr id="8" name="TextBox 7">
            <a:extLst>
              <a:ext uri="{FF2B5EF4-FFF2-40B4-BE49-F238E27FC236}">
                <a16:creationId xmlns:a16="http://schemas.microsoft.com/office/drawing/2014/main" id="{C5175B62-E0B5-454D-BD83-B4EE66826CD9}"/>
              </a:ext>
            </a:extLst>
          </p:cNvPr>
          <p:cNvSpPr txBox="1"/>
          <p:nvPr/>
        </p:nvSpPr>
        <p:spPr>
          <a:xfrm>
            <a:off x="262941" y="1438832"/>
            <a:ext cx="8618117" cy="5339923"/>
          </a:xfrm>
          <a:prstGeom prst="rect">
            <a:avLst/>
          </a:prstGeom>
          <a:noFill/>
        </p:spPr>
        <p:txBody>
          <a:bodyPr wrap="square" rtlCol="0">
            <a:spAutoFit/>
          </a:bodyPr>
          <a:lstStyle/>
          <a:p>
            <a:pPr algn="l">
              <a:spcAft>
                <a:spcPts val="600"/>
              </a:spcAft>
            </a:pPr>
            <a:r>
              <a:rPr lang="en-ZA" sz="2400" b="1" dirty="0" err="1">
                <a:latin typeface="Comic Sans MS" panose="030F0702030302020204" pitchFamily="66" charset="0"/>
              </a:rPr>
              <a:t>RQOs</a:t>
            </a:r>
            <a:r>
              <a:rPr lang="en-ZA" sz="2400" b="1" dirty="0">
                <a:latin typeface="Comic Sans MS" panose="030F0702030302020204" pitchFamily="66" charset="0"/>
              </a:rPr>
              <a:t>:</a:t>
            </a:r>
          </a:p>
          <a:p>
            <a:pPr marL="622300" lvl="1" indent="-622300" algn="l">
              <a:buFont typeface="Wingdings" panose="05000000000000000000" pitchFamily="2" charset="2"/>
              <a:buChar char="Ø"/>
            </a:pPr>
            <a:r>
              <a:rPr lang="en-ZA" sz="2400" b="1" dirty="0">
                <a:latin typeface="Comic Sans MS" panose="030F0702030302020204" pitchFamily="66" charset="0"/>
              </a:rPr>
              <a:t>Based on good advice – all detail of </a:t>
            </a:r>
            <a:r>
              <a:rPr lang="en-ZA" sz="2400" b="1" dirty="0" err="1">
                <a:latin typeface="Comic Sans MS" panose="030F0702030302020204" pitchFamily="66" charset="0"/>
              </a:rPr>
              <a:t>EcoSpecs</a:t>
            </a:r>
            <a:r>
              <a:rPr lang="en-ZA" sz="2400" b="1" dirty="0">
                <a:latin typeface="Comic Sans MS" panose="030F0702030302020204" pitchFamily="66" charset="0"/>
              </a:rPr>
              <a:t> and </a:t>
            </a:r>
            <a:r>
              <a:rPr lang="en-ZA" sz="2400" b="1" dirty="0" err="1">
                <a:latin typeface="Comic Sans MS" panose="030F0702030302020204" pitchFamily="66" charset="0"/>
              </a:rPr>
              <a:t>TPCs</a:t>
            </a:r>
            <a:r>
              <a:rPr lang="en-ZA" sz="2400" b="1" dirty="0">
                <a:latin typeface="Comic Sans MS" panose="030F0702030302020204" pitchFamily="66" charset="0"/>
              </a:rPr>
              <a:t> taken out and only component categories provided.  Very robust.  Allows for adjusting </a:t>
            </a:r>
            <a:r>
              <a:rPr lang="en-ZA" sz="2400" b="1" dirty="0" err="1">
                <a:latin typeface="Comic Sans MS" panose="030F0702030302020204" pitchFamily="66" charset="0"/>
              </a:rPr>
              <a:t>EcoSpecs</a:t>
            </a:r>
            <a:r>
              <a:rPr lang="en-ZA" sz="2400" b="1" dirty="0">
                <a:latin typeface="Comic Sans MS" panose="030F0702030302020204" pitchFamily="66" charset="0"/>
              </a:rPr>
              <a:t> through monitoring as all </a:t>
            </a:r>
            <a:r>
              <a:rPr lang="en-ZA" sz="2400" b="1" dirty="0" err="1">
                <a:latin typeface="Comic Sans MS" panose="030F0702030302020204" pitchFamily="66" charset="0"/>
              </a:rPr>
              <a:t>EcoSpecs</a:t>
            </a:r>
            <a:r>
              <a:rPr lang="en-ZA" sz="2400" b="1" dirty="0">
                <a:latin typeface="Comic Sans MS" panose="030F0702030302020204" pitchFamily="66" charset="0"/>
              </a:rPr>
              <a:t> are hypothesis and CANNOT be fixed in a gazette.  I.e. – allows Learning by Doing.</a:t>
            </a:r>
          </a:p>
          <a:p>
            <a:pPr marL="622300" lvl="1" indent="-622300" algn="l">
              <a:buFont typeface="Wingdings" panose="05000000000000000000" pitchFamily="2" charset="2"/>
              <a:buChar char="Ø"/>
            </a:pPr>
            <a:endParaRPr lang="en-ZA" sz="2400" b="1" dirty="0">
              <a:latin typeface="Comic Sans MS" panose="030F0702030302020204" pitchFamily="66" charset="0"/>
            </a:endParaRPr>
          </a:p>
          <a:p>
            <a:pPr marL="622300" lvl="1" indent="-622300" algn="l">
              <a:buFont typeface="Wingdings" panose="05000000000000000000" pitchFamily="2" charset="2"/>
              <a:buChar char="Ø"/>
            </a:pPr>
            <a:r>
              <a:rPr lang="en-ZA" sz="2400" b="1" dirty="0">
                <a:latin typeface="Comic Sans MS" panose="030F0702030302020204" pitchFamily="66" charset="0"/>
              </a:rPr>
              <a:t>Estuaries – Some concerns: Providing categories for hydrology is confusing.  Detail provided for hydrology and hydrodynamics are good.  BUT – all categories provided – must be clear that they do not link to the river table – should have included a numerical estuary table.</a:t>
            </a:r>
          </a:p>
        </p:txBody>
      </p:sp>
    </p:spTree>
    <p:extLst>
      <p:ext uri="{BB962C8B-B14F-4D97-AF65-F5344CB8AC3E}">
        <p14:creationId xmlns:p14="http://schemas.microsoft.com/office/powerpoint/2010/main" val="322528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descr="IMGP1702">
            <a:extLst>
              <a:ext uri="{FF2B5EF4-FFF2-40B4-BE49-F238E27FC236}">
                <a16:creationId xmlns:a16="http://schemas.microsoft.com/office/drawing/2014/main" id="{27FAF4A8-9408-4B30-959E-9CD3AE3770D3}"/>
              </a:ext>
            </a:extLst>
          </p:cNvPr>
          <p:cNvSpPr>
            <a:spLocks noChangeArrowheads="1"/>
          </p:cNvSpPr>
          <p:nvPr/>
        </p:nvSpPr>
        <p:spPr bwMode="auto">
          <a:xfrm>
            <a:off x="0" y="1225550"/>
            <a:ext cx="9144000" cy="5632450"/>
          </a:xfrm>
          <a:prstGeom prst="rect">
            <a:avLst/>
          </a:prstGeom>
          <a:blipFill dpi="0" rotWithShape="1">
            <a:blip r:embed="rId2">
              <a:alphaModFix amt="40000"/>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pic>
        <p:nvPicPr>
          <p:cNvPr id="19462" name="Picture 6" descr="IMGP1702">
            <a:extLst>
              <a:ext uri="{FF2B5EF4-FFF2-40B4-BE49-F238E27FC236}">
                <a16:creationId xmlns:a16="http://schemas.microsoft.com/office/drawing/2014/main" id="{46C41A13-AD46-49C0-8A6A-1CF493FC78AF}"/>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t="55087" b="22505"/>
          <a:stretch>
            <a:fillRect/>
          </a:stretch>
        </p:blipFill>
        <p:spPr bwMode="auto">
          <a:xfrm>
            <a:off x="0" y="0"/>
            <a:ext cx="9144000" cy="13668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8A31DF-0720-4D23-BC27-63BE2861DC2D}"/>
              </a:ext>
            </a:extLst>
          </p:cNvPr>
          <p:cNvSpPr txBox="1"/>
          <p:nvPr/>
        </p:nvSpPr>
        <p:spPr>
          <a:xfrm>
            <a:off x="853442" y="533659"/>
            <a:ext cx="7619350" cy="537904"/>
          </a:xfrm>
          <a:prstGeom prst="rect">
            <a:avLst/>
          </a:prstGeom>
          <a:noFill/>
        </p:spPr>
        <p:txBody>
          <a:bodyPr wrap="square" rtlCol="0">
            <a:spAutoFit/>
          </a:bodyPr>
          <a:lstStyle>
            <a:defPPr>
              <a:defRPr lang="en-GB"/>
            </a:defPPr>
            <a:lvl1pPr algn="ctr">
              <a:lnSpc>
                <a:spcPct val="110000"/>
              </a:lnSpc>
              <a:defRPr sz="2800" b="1">
                <a:ln w="22225">
                  <a:solidFill>
                    <a:srgbClr val="FFCC00"/>
                  </a:solidFill>
                  <a:prstDash val="solid"/>
                </a:ln>
                <a:solidFill>
                  <a:schemeClr val="bg1"/>
                </a:solidFill>
                <a:latin typeface="Comic Sans MS" panose="030F0702030302020204" pitchFamily="66" charset="0"/>
                <a:ea typeface="Yu Gothic UI Semibold" panose="020B0604020202020204" pitchFamily="34" charset="-128"/>
              </a:defRPr>
            </a:lvl1pPr>
          </a:lstStyle>
          <a:p>
            <a:r>
              <a:rPr lang="en-GB" altLang="en-US" dirty="0"/>
              <a:t>LEGAL ISSUES &amp; GAZETTING (slide 4)</a:t>
            </a:r>
          </a:p>
        </p:txBody>
      </p:sp>
      <p:sp>
        <p:nvSpPr>
          <p:cNvPr id="8" name="TextBox 7">
            <a:extLst>
              <a:ext uri="{FF2B5EF4-FFF2-40B4-BE49-F238E27FC236}">
                <a16:creationId xmlns:a16="http://schemas.microsoft.com/office/drawing/2014/main" id="{C5175B62-E0B5-454D-BD83-B4EE66826CD9}"/>
              </a:ext>
            </a:extLst>
          </p:cNvPr>
          <p:cNvSpPr txBox="1"/>
          <p:nvPr/>
        </p:nvSpPr>
        <p:spPr>
          <a:xfrm>
            <a:off x="262941" y="1438832"/>
            <a:ext cx="8618117" cy="5278368"/>
          </a:xfrm>
          <a:prstGeom prst="rect">
            <a:avLst/>
          </a:prstGeom>
          <a:noFill/>
        </p:spPr>
        <p:txBody>
          <a:bodyPr wrap="square" rtlCol="0">
            <a:spAutoFit/>
          </a:bodyPr>
          <a:lstStyle/>
          <a:p>
            <a:pPr algn="l">
              <a:spcAft>
                <a:spcPts val="600"/>
              </a:spcAft>
            </a:pPr>
            <a:r>
              <a:rPr lang="en-ZA" sz="2400" b="1" dirty="0" err="1">
                <a:latin typeface="Comic Sans MS" panose="030F0702030302020204" pitchFamily="66" charset="0"/>
              </a:rPr>
              <a:t>RQOs</a:t>
            </a:r>
            <a:r>
              <a:rPr lang="en-ZA" sz="2400" b="1" dirty="0">
                <a:latin typeface="Comic Sans MS" panose="030F0702030302020204" pitchFamily="66" charset="0"/>
              </a:rPr>
              <a:t>:</a:t>
            </a:r>
          </a:p>
          <a:p>
            <a:pPr marL="342900" lvl="1" indent="-342900" algn="l" defTabSz="457200">
              <a:spcAft>
                <a:spcPts val="600"/>
              </a:spcAft>
              <a:buFont typeface="Wingdings" panose="05000000000000000000" pitchFamily="2" charset="2"/>
              <a:buChar char="Ø"/>
            </a:pPr>
            <a:r>
              <a:rPr lang="en-ZA" sz="2400" b="1" dirty="0">
                <a:latin typeface="Comic Sans MS" panose="030F0702030302020204" pitchFamily="66" charset="0"/>
              </a:rPr>
              <a:t>Hydrology </a:t>
            </a:r>
            <a:r>
              <a:rPr lang="en-ZA" sz="2400" b="1" dirty="0" err="1">
                <a:latin typeface="Comic Sans MS" panose="030F0702030302020204" pitchFamily="66" charset="0"/>
              </a:rPr>
              <a:t>RQO</a:t>
            </a:r>
            <a:r>
              <a:rPr lang="en-ZA" sz="2400" b="1" dirty="0">
                <a:latin typeface="Comic Sans MS" panose="030F0702030302020204" pitchFamily="66" charset="0"/>
              </a:rPr>
              <a:t> – only the TEC (does not / should not include the use).</a:t>
            </a:r>
          </a:p>
          <a:p>
            <a:pPr marL="342900" lvl="1" indent="-342900" algn="l" defTabSz="457200">
              <a:spcAft>
                <a:spcPts val="600"/>
              </a:spcAft>
              <a:buFont typeface="Wingdings" panose="05000000000000000000" pitchFamily="2" charset="2"/>
              <a:buChar char="Ø"/>
            </a:pPr>
            <a:r>
              <a:rPr lang="en-ZA" sz="2400" b="1" dirty="0">
                <a:latin typeface="Comic Sans MS" panose="030F0702030302020204" pitchFamily="66" charset="0"/>
              </a:rPr>
              <a:t>Cannot – should not include full </a:t>
            </a:r>
            <a:r>
              <a:rPr lang="en-ZA" sz="2400" b="1" dirty="0" err="1">
                <a:latin typeface="Comic Sans MS" panose="030F0702030302020204" pitchFamily="66" charset="0"/>
              </a:rPr>
              <a:t>FDT</a:t>
            </a:r>
            <a:r>
              <a:rPr lang="en-ZA" sz="2400" b="1" dirty="0">
                <a:latin typeface="Comic Sans MS" panose="030F0702030302020204" pitchFamily="66" charset="0"/>
              </a:rPr>
              <a:t> (EWR rule) – space. Latest thinking is just to provide an allocated volume.</a:t>
            </a:r>
          </a:p>
          <a:p>
            <a:pPr marL="342900" lvl="1" indent="-342900" algn="l" defTabSz="457200">
              <a:spcAft>
                <a:spcPts val="600"/>
              </a:spcAft>
              <a:buFont typeface="Wingdings" panose="05000000000000000000" pitchFamily="2" charset="2"/>
              <a:buChar char="Ø"/>
            </a:pPr>
            <a:r>
              <a:rPr lang="en-ZA" sz="2400" b="1" dirty="0">
                <a:latin typeface="Comic Sans MS" panose="030F0702030302020204" pitchFamily="66" charset="0"/>
              </a:rPr>
              <a:t>This is NB as it allows for adaptive management and flexibility in how the allocation is managed to achieve the TEC.</a:t>
            </a:r>
          </a:p>
          <a:p>
            <a:pPr marL="342900" lvl="1" indent="-342900" algn="l" defTabSz="457200">
              <a:spcAft>
                <a:spcPts val="600"/>
              </a:spcAft>
              <a:buFont typeface="Wingdings" panose="05000000000000000000" pitchFamily="2" charset="2"/>
              <a:buChar char="Ø"/>
            </a:pPr>
            <a:r>
              <a:rPr lang="en-ZA" sz="2400" b="1" dirty="0">
                <a:latin typeface="Comic Sans MS" panose="030F0702030302020204" pitchFamily="66" charset="0"/>
              </a:rPr>
              <a:t>Does not and SHOULD NOT represent a minimum flow.  MUST therefore be linked to the </a:t>
            </a:r>
            <a:r>
              <a:rPr lang="en-ZA" sz="2400" b="1" dirty="0" err="1">
                <a:latin typeface="Comic Sans MS" panose="030F0702030302020204" pitchFamily="66" charset="0"/>
              </a:rPr>
              <a:t>RQO</a:t>
            </a:r>
            <a:r>
              <a:rPr lang="en-ZA" sz="2400" b="1" dirty="0">
                <a:latin typeface="Comic Sans MS" panose="030F0702030302020204" pitchFamily="66" charset="0"/>
              </a:rPr>
              <a:t> report with full technical detail. </a:t>
            </a:r>
          </a:p>
          <a:p>
            <a:pPr marL="342900" indent="-342900" algn="l">
              <a:spcAft>
                <a:spcPts val="600"/>
              </a:spcAft>
              <a:buFont typeface="Wingdings" panose="05000000000000000000" pitchFamily="2" charset="2"/>
              <a:buChar char="Ø"/>
            </a:pPr>
            <a:endParaRPr lang="en-ZA" sz="2400" dirty="0">
              <a:latin typeface="Comic Sans MS" panose="030F0702030302020204" pitchFamily="66" charset="0"/>
            </a:endParaRPr>
          </a:p>
        </p:txBody>
      </p:sp>
    </p:spTree>
    <p:extLst>
      <p:ext uri="{BB962C8B-B14F-4D97-AF65-F5344CB8AC3E}">
        <p14:creationId xmlns:p14="http://schemas.microsoft.com/office/powerpoint/2010/main" val="352122633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3399</Words>
  <Application>Microsoft Office PowerPoint</Application>
  <PresentationFormat>On-screen Show (4:3)</PresentationFormat>
  <Paragraphs>250</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Yu Gothic UI Semibold</vt:lpstr>
      <vt:lpstr>Arial</vt:lpstr>
      <vt:lpstr>Calibri</vt:lpstr>
      <vt:lpstr>Comic Sans MS</vt:lpstr>
      <vt:lpstr>Courier New</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Delana</dc:creator>
  <cp:lastModifiedBy>Delana</cp:lastModifiedBy>
  <cp:revision>82</cp:revision>
  <dcterms:created xsi:type="dcterms:W3CDTF">2009-02-02T12:06:53Z</dcterms:created>
  <dcterms:modified xsi:type="dcterms:W3CDTF">2018-08-27T18:43:11Z</dcterms:modified>
</cp:coreProperties>
</file>