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2" r:id="rId21"/>
    <p:sldId id="280" r:id="rId22"/>
    <p:sldId id="281" r:id="rId23"/>
    <p:sldId id="282" r:id="rId24"/>
    <p:sldId id="283" r:id="rId25"/>
    <p:sldId id="293" r:id="rId26"/>
    <p:sldId id="284" r:id="rId27"/>
    <p:sldId id="285" r:id="rId28"/>
    <p:sldId id="286" r:id="rId29"/>
    <p:sldId id="287" r:id="rId30"/>
    <p:sldId id="288" r:id="rId31"/>
    <p:sldId id="289" r:id="rId32"/>
    <p:sldId id="294" r:id="rId33"/>
    <p:sldId id="290" r:id="rId34"/>
    <p:sldId id="291" r:id="rId35"/>
  </p:sldIdLst>
  <p:sldSz cx="9144000" cy="6858000" type="screen4x3"/>
  <p:notesSz cx="9979025" cy="6834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8A76B-DE13-428E-8DF7-51F820ACAAB2}" type="datetimeFigureOut">
              <a:rPr lang="en-ZA" smtClean="0"/>
              <a:t>2018/08/27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C16A9-9927-456A-85D8-468138696C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2800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E413D-D17B-45E2-9549-42221572D647}" type="datetimeFigureOut">
              <a:rPr lang="en-ZA" smtClean="0"/>
              <a:t>2018/08/27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63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7903" y="3246239"/>
            <a:ext cx="7983220" cy="30753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CF458-D0F4-4F48-AF79-91654F82F6E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104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EC02-167F-4279-8FE0-E2951BA6312E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840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A968-55F0-481F-AD69-F6F249ACAA3E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7682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BA8-0827-4044-BD1B-A703D8038A71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502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A800-0CFB-47E2-B19D-6F413C4C093F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558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1F2-AD9B-4782-A48C-1279937CB440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72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370A-C4D0-4C3F-B545-8DB1A1A4F9BE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318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F312-C4D5-4503-AD05-42F64A5F4558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31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1A6D-415D-4DC8-9C86-44D82BC3F79F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20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D49E-5997-477F-A652-5B87550B339B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530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0EA-164D-43D3-B34E-A4C578FE9608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307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AAF-7878-4CB5-95E4-EEBEFFB9E6D8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040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617-A0F9-4127-9593-4C7743C7B66C}" type="datetime1">
              <a:rPr lang="en-ZA" smtClean="0"/>
              <a:t>2018/08/27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79ADD-088F-4326-A2DD-31482A8FE02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743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google.co.za/url?sa=i&amp;rct=j&amp;q=&amp;esrc=s&amp;frm=1&amp;source=images&amp;cd=&amp;cad=rja&amp;uact=8&amp;docid=f1oFwJurHfL9wM&amp;tbnid=ZmKuZ5qqreD-TM:&amp;ved=0CAUQjRw&amp;url=http://www.sustainabilitycoalition.org/the-three-es-of-sustainability/&amp;ei=uLmOU_ONFIPT0QWu1oC4Ag&amp;psig=AFQjCNH3gaVVtjarVFvBzGK6_TxYAD-m0w&amp;ust=1401948800631907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.za/url?sa=i&amp;rct=j&amp;q=&amp;esrc=s&amp;frm=1&amp;source=images&amp;cd=&amp;cad=rja&amp;uact=8&amp;docid=MJ2Q81Bi6ykaJM&amp;tbnid=V1ONxa-KxJOwjM:&amp;ved=0CAUQjRw&amp;url=http://www.clearcreekwater.org/watershed-management.html&amp;ei=A7iOU6atF6il0QXL5oHwBg&amp;psig=AFQjCNHhPuqC68Eu4gOkhQKy0Gf2t73r2Q&amp;ust=1401947425740324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872" y="2765215"/>
            <a:ext cx="7640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Comic Sans MS" pitchFamily="66" charset="0"/>
                <a:cs typeface="Arial" pitchFamily="34" charset="0"/>
              </a:rPr>
              <a:t>CLASSIFICATION, RESOURCE QUALITY OBJECTIVES AND THE RESERVE</a:t>
            </a:r>
          </a:p>
        </p:txBody>
      </p:sp>
    </p:spTree>
    <p:extLst>
      <p:ext uri="{BB962C8B-B14F-4D97-AF65-F5344CB8AC3E}">
        <p14:creationId xmlns:p14="http://schemas.microsoft.com/office/powerpoint/2010/main" val="345997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2A48-931D-404A-BB65-F7D9DD8B2864}"/>
              </a:ext>
            </a:extLst>
          </p:cNvPr>
          <p:cNvSpPr txBox="1">
            <a:spLocks/>
          </p:cNvSpPr>
          <p:nvPr/>
        </p:nvSpPr>
        <p:spPr>
          <a:xfrm>
            <a:off x="1342418" y="102288"/>
            <a:ext cx="7610176" cy="10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ASPECTS CONSIDERED IN CLASS DETERMINATION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02E7B-CAB1-40FC-BFF4-1C6B77FA5AE3}"/>
              </a:ext>
            </a:extLst>
          </p:cNvPr>
          <p:cNvSpPr txBox="1">
            <a:spLocks/>
          </p:cNvSpPr>
          <p:nvPr/>
        </p:nvSpPr>
        <p:spPr>
          <a:xfrm>
            <a:off x="1342418" y="1500915"/>
            <a:ext cx="7610176" cy="499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Ecological Water Requirements: River RUs, Estuaries, Wetlands, Groundwater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User water requirements (How much water is used and discharged?):</a:t>
            </a:r>
            <a:endParaRPr lang="en-ZA" sz="2400" b="1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Hydrological assessment (How much water is available and what are future planned uses):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Socio-economic activities relying on water: </a:t>
            </a:r>
          </a:p>
          <a:p>
            <a:pPr marL="457200" lvl="1"/>
            <a:r>
              <a:rPr lang="en-ZA" sz="2400" b="1" dirty="0">
                <a:latin typeface="Comic Sans MS" panose="030F0702030302020204" pitchFamily="66" charset="0"/>
              </a:rPr>
              <a:t>GDP, Jobs (water stored and abstracted as well as waste water discharges).</a:t>
            </a:r>
          </a:p>
          <a:p>
            <a:pPr marL="457200" lvl="1"/>
            <a:r>
              <a:rPr lang="en-ZA" sz="2400" b="1" dirty="0" err="1">
                <a:latin typeface="Comic Sans MS" panose="030F0702030302020204" pitchFamily="66" charset="0"/>
              </a:rPr>
              <a:t>EcoSystem</a:t>
            </a:r>
            <a:r>
              <a:rPr lang="en-ZA" sz="2400" b="1" dirty="0">
                <a:latin typeface="Comic Sans MS" panose="030F0702030302020204" pitchFamily="66" charset="0"/>
              </a:rPr>
              <a:t> Services (use of water in the rivers).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0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DEC14F9-BEA7-408C-A390-2731772EDA06}"/>
              </a:ext>
            </a:extLst>
          </p:cNvPr>
          <p:cNvSpPr txBox="1">
            <a:spLocks noChangeArrowheads="1"/>
          </p:cNvSpPr>
          <p:nvPr/>
        </p:nvSpPr>
        <p:spPr>
          <a:xfrm>
            <a:off x="1322962" y="136515"/>
            <a:ext cx="7821038" cy="148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CLASSIFICATION WITHIN INTEGRATED WATER RESOURCE MANAGEMENT </a:t>
            </a:r>
            <a:br>
              <a:rPr lang="en-ZA" dirty="0"/>
            </a:br>
            <a:r>
              <a:rPr lang="en-ZA" dirty="0"/>
              <a:t>(1 OF 2)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1830D6F-E244-4ED2-9034-639D6D3B1593}"/>
              </a:ext>
            </a:extLst>
          </p:cNvPr>
          <p:cNvSpPr txBox="1">
            <a:spLocks noChangeArrowheads="1"/>
          </p:cNvSpPr>
          <p:nvPr/>
        </p:nvSpPr>
        <p:spPr>
          <a:xfrm>
            <a:off x="1322962" y="1798450"/>
            <a:ext cx="7752944" cy="326109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sz="2400" b="1" dirty="0">
                <a:latin typeface="Comic Sans MS" panose="030F0702030302020204" pitchFamily="66" charset="0"/>
              </a:rPr>
              <a:t>Increasing water use to provide for population growth, new and improved water service provision and economic activities to establish sustainable socio-economic environment.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sz="2400" b="1" dirty="0">
                <a:latin typeface="Comic Sans MS" panose="030F0702030302020204" pitchFamily="66" charset="0"/>
              </a:rPr>
              <a:t>Planned development of potential future infrastructure developments (</a:t>
            </a:r>
            <a:r>
              <a:rPr lang="en-ZA" sz="2400" b="1" dirty="0" err="1">
                <a:latin typeface="Comic Sans MS" panose="030F0702030302020204" pitchFamily="66" charset="0"/>
              </a:rPr>
              <a:t>Eg</a:t>
            </a:r>
            <a:r>
              <a:rPr lang="en-ZA" sz="2400" b="1" dirty="0">
                <a:latin typeface="Comic Sans MS" panose="030F0702030302020204" pitchFamily="66" charset="0"/>
              </a:rPr>
              <a:t> dams, pipelines, pumping schemes, hydro-electric, WWTW and discharges, </a:t>
            </a:r>
            <a:r>
              <a:rPr lang="en-ZA" sz="2400" b="1" dirty="0" err="1">
                <a:latin typeface="Comic Sans MS" panose="030F0702030302020204" pitchFamily="66" charset="0"/>
              </a:rPr>
              <a:t>interbasin</a:t>
            </a:r>
            <a:r>
              <a:rPr lang="en-ZA" sz="2400" b="1" dirty="0">
                <a:latin typeface="Comic Sans MS" panose="030F0702030302020204" pitchFamily="66" charset="0"/>
              </a:rPr>
              <a:t> transfers).</a:t>
            </a:r>
          </a:p>
        </p:txBody>
      </p:sp>
    </p:spTree>
    <p:extLst>
      <p:ext uri="{BB962C8B-B14F-4D97-AF65-F5344CB8AC3E}">
        <p14:creationId xmlns:p14="http://schemas.microsoft.com/office/powerpoint/2010/main" val="381464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489D-F39F-4DA4-901E-0F1666077A7F}"/>
              </a:ext>
            </a:extLst>
          </p:cNvPr>
          <p:cNvSpPr txBox="1">
            <a:spLocks/>
          </p:cNvSpPr>
          <p:nvPr/>
        </p:nvSpPr>
        <p:spPr>
          <a:xfrm>
            <a:off x="1284051" y="100401"/>
            <a:ext cx="7859949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CATCHMENT ANALYSIS </a:t>
            </a:r>
          </a:p>
        </p:txBody>
      </p:sp>
      <p:sp>
        <p:nvSpPr>
          <p:cNvPr id="3" name="Pie 14">
            <a:extLst>
              <a:ext uri="{FF2B5EF4-FFF2-40B4-BE49-F238E27FC236}">
                <a16:creationId xmlns:a16="http://schemas.microsoft.com/office/drawing/2014/main" id="{4B2B7502-AA08-4588-89F5-6BEAD2FAB2F4}"/>
              </a:ext>
            </a:extLst>
          </p:cNvPr>
          <p:cNvSpPr/>
          <p:nvPr/>
        </p:nvSpPr>
        <p:spPr bwMode="auto">
          <a:xfrm>
            <a:off x="3059830" y="1946790"/>
            <a:ext cx="3523484" cy="3480184"/>
          </a:xfrm>
          <a:prstGeom prst="pie">
            <a:avLst>
              <a:gd name="adj1" fmla="val 6315185"/>
              <a:gd name="adj2" fmla="val 15231930"/>
            </a:avLst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4" name="Pie 15">
            <a:extLst>
              <a:ext uri="{FF2B5EF4-FFF2-40B4-BE49-F238E27FC236}">
                <a16:creationId xmlns:a16="http://schemas.microsoft.com/office/drawing/2014/main" id="{8C65E1B8-F3CC-40E5-8701-4C88F8FB0DEF}"/>
              </a:ext>
            </a:extLst>
          </p:cNvPr>
          <p:cNvSpPr/>
          <p:nvPr/>
        </p:nvSpPr>
        <p:spPr bwMode="auto">
          <a:xfrm>
            <a:off x="2987823" y="1946790"/>
            <a:ext cx="3523484" cy="3480184"/>
          </a:xfrm>
          <a:prstGeom prst="pie">
            <a:avLst>
              <a:gd name="adj1" fmla="val 15155462"/>
              <a:gd name="adj2" fmla="val 6379470"/>
            </a:avLst>
          </a:prstGeom>
          <a:solidFill>
            <a:srgbClr val="FFCC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DAED595-B4DF-4C3F-AC6E-9287DECC6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747" y="3242943"/>
            <a:ext cx="1712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800" dirty="0">
                <a:solidFill>
                  <a:schemeClr val="tx1"/>
                </a:solidFill>
                <a:latin typeface="Futura Md BT" panose="020B0602020204020303" pitchFamily="34" charset="0"/>
                <a:cs typeface="Calibri" pitchFamily="34" charset="0"/>
              </a:rPr>
              <a:t>Ecological </a:t>
            </a:r>
          </a:p>
          <a:p>
            <a:pPr algn="ctr" eaLnBrk="1" hangingPunct="1"/>
            <a:r>
              <a:rPr lang="en-ZA" sz="1800" dirty="0">
                <a:solidFill>
                  <a:schemeClr val="tx1"/>
                </a:solidFill>
                <a:latin typeface="Futura Md BT" panose="020B0602020204020303" pitchFamily="34" charset="0"/>
                <a:cs typeface="Calibri" pitchFamily="34" charset="0"/>
              </a:rPr>
              <a:t>Water Requirements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B3EBD79-6882-46C1-987C-A0ADBC8D9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7" y="3229367"/>
            <a:ext cx="1884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800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ZA" dirty="0">
                <a:latin typeface="Futura Md BT" panose="020B0602020204020303" pitchFamily="34" charset="0"/>
              </a:rPr>
              <a:t>Socio-Economic</a:t>
            </a:r>
          </a:p>
          <a:p>
            <a:r>
              <a:rPr lang="en-ZA" dirty="0">
                <a:latin typeface="Futura Md BT" panose="020B0602020204020303" pitchFamily="34" charset="0"/>
              </a:rPr>
              <a:t>Water Requirements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8D9D97-FE9B-4EF5-A4C9-8C9255C1E621}"/>
              </a:ext>
            </a:extLst>
          </p:cNvPr>
          <p:cNvSpPr/>
          <p:nvPr/>
        </p:nvSpPr>
        <p:spPr bwMode="auto">
          <a:xfrm>
            <a:off x="3028951" y="1916113"/>
            <a:ext cx="3497263" cy="3505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12">
            <a:extLst>
              <a:ext uri="{FF2B5EF4-FFF2-40B4-BE49-F238E27FC236}">
                <a16:creationId xmlns:a16="http://schemas.microsoft.com/office/drawing/2014/main" id="{A20231A5-6AC0-4DC9-B7F2-31A41C3228B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771775" y="2060574"/>
            <a:ext cx="781050" cy="781051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067AA399-4395-4DF4-92FC-3008DBFDC53C}"/>
              </a:ext>
            </a:extLst>
          </p:cNvPr>
          <p:cNvSpPr/>
          <p:nvPr/>
        </p:nvSpPr>
        <p:spPr bwMode="auto">
          <a:xfrm rot="9062512">
            <a:off x="3892549" y="3352800"/>
            <a:ext cx="1568451" cy="1543050"/>
          </a:xfrm>
          <a:prstGeom prst="arc">
            <a:avLst/>
          </a:prstGeom>
          <a:noFill/>
          <a:ln w="57150" cap="flat" cmpd="sng" algn="ctr">
            <a:solidFill>
              <a:srgbClr val="0000CC">
                <a:lumMod val="75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6B1AB8-85FD-4B62-AC95-AF9B28575B22}"/>
              </a:ext>
            </a:extLst>
          </p:cNvPr>
          <p:cNvSpPr/>
          <p:nvPr/>
        </p:nvSpPr>
        <p:spPr bwMode="auto">
          <a:xfrm>
            <a:off x="4337051" y="4776788"/>
            <a:ext cx="144463" cy="142875"/>
          </a:xfrm>
          <a:prstGeom prst="ellips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84F69AD1-A8BB-4E1B-A48E-8D047F100DC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46338" y="2232024"/>
            <a:ext cx="781050" cy="781051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5BAD45-4792-43DC-95A7-F0A118CEE04C}"/>
              </a:ext>
            </a:extLst>
          </p:cNvPr>
          <p:cNvCxnSpPr/>
          <p:nvPr/>
        </p:nvCxnSpPr>
        <p:spPr bwMode="auto">
          <a:xfrm rot="16200000" flipH="1">
            <a:off x="2082006" y="1913731"/>
            <a:ext cx="646113" cy="1517651"/>
          </a:xfrm>
          <a:prstGeom prst="straightConnector1">
            <a:avLst/>
          </a:prstGeom>
          <a:solidFill>
            <a:srgbClr val="FFFF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2455BD-5636-49D5-AE49-64D8128D9660}"/>
              </a:ext>
            </a:extLst>
          </p:cNvPr>
          <p:cNvSpPr txBox="1"/>
          <p:nvPr/>
        </p:nvSpPr>
        <p:spPr>
          <a:xfrm>
            <a:off x="134471" y="1601427"/>
            <a:ext cx="2969092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dist="38100" sx="1000" sy="1000" algn="l" rotWithShape="0">
              <a:prstClr val="black"/>
            </a:outerShd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2000" b="1" dirty="0">
                <a:solidFill>
                  <a:srgbClr val="FF0000"/>
                </a:solidFill>
                <a:latin typeface="Futura Md BT" panose="020B0602020204020303" pitchFamily="34" charset="0"/>
                <a:cs typeface="Calibri" pitchFamily="34" charset="0"/>
              </a:rPr>
              <a:t>Catchment Resource Availability</a:t>
            </a: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8D3A4AE2-F10F-44DC-A6E1-C2CBDEE9453F}"/>
              </a:ext>
            </a:extLst>
          </p:cNvPr>
          <p:cNvSpPr/>
          <p:nvPr/>
        </p:nvSpPr>
        <p:spPr bwMode="auto">
          <a:xfrm>
            <a:off x="789776" y="3600401"/>
            <a:ext cx="1549976" cy="548680"/>
          </a:xfrm>
          <a:prstGeom prst="roundRect">
            <a:avLst/>
          </a:prstGeom>
          <a:solidFill>
            <a:srgbClr val="92D05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F6F1781A-0C6E-4D7C-86BD-0BC09CE71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62" y="3686882"/>
            <a:ext cx="1671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2000" b="1" dirty="0">
                <a:solidFill>
                  <a:schemeClr val="tx1"/>
                </a:solidFill>
                <a:latin typeface="Futura Md BT" panose="020B0602020204020303" pitchFamily="34" charset="0"/>
                <a:cs typeface="Calibri" pitchFamily="34" charset="0"/>
              </a:rPr>
              <a:t>Protection</a:t>
            </a: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6F7149FF-99C0-413C-A9A4-F9C2AF405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78" y="5013325"/>
            <a:ext cx="3001611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kern="0" dirty="0">
                <a:solidFill>
                  <a:schemeClr val="tx2">
                    <a:lumMod val="75000"/>
                  </a:schemeClr>
                </a:solidFill>
                <a:latin typeface="Futura Md BT" panose="020B0602020204020303" pitchFamily="34" charset="0"/>
              </a:rPr>
              <a:t>Water Resource Class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kern="0" dirty="0">
                <a:solidFill>
                  <a:schemeClr val="tx2">
                    <a:lumMod val="75000"/>
                  </a:schemeClr>
                </a:solidFill>
                <a:latin typeface="Futura Md BT" panose="020B0602020204020303" pitchFamily="34" charset="0"/>
              </a:rPr>
              <a:t>(Decision)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88773A-4C0B-4D45-87E2-4FE49F826035}"/>
              </a:ext>
            </a:extLst>
          </p:cNvPr>
          <p:cNvCxnSpPr>
            <a:stCxn id="16" idx="3"/>
          </p:cNvCxnSpPr>
          <p:nvPr/>
        </p:nvCxnSpPr>
        <p:spPr bwMode="auto">
          <a:xfrm flipV="1">
            <a:off x="3227389" y="4875220"/>
            <a:ext cx="1143001" cy="492048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</p:spPr>
      </p:cxn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F841B745-A909-47AC-8DEB-3C0D1EBC1B8D}"/>
              </a:ext>
            </a:extLst>
          </p:cNvPr>
          <p:cNvSpPr/>
          <p:nvPr/>
        </p:nvSpPr>
        <p:spPr bwMode="auto">
          <a:xfrm>
            <a:off x="7308304" y="3530036"/>
            <a:ext cx="1368152" cy="43204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60000" algn="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56">
            <a:extLst>
              <a:ext uri="{FF2B5EF4-FFF2-40B4-BE49-F238E27FC236}">
                <a16:creationId xmlns:a16="http://schemas.microsoft.com/office/drawing/2014/main" id="{501BB950-B4B8-4FDD-BCA4-58A16EA6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3602039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2000" b="1" dirty="0">
                <a:solidFill>
                  <a:schemeClr val="tx1"/>
                </a:solidFill>
                <a:latin typeface="Futura Md BT" panose="020B0602020204020303" pitchFamily="34" charset="0"/>
                <a:cs typeface="Calibri" pitchFamily="34" charset="0"/>
              </a:rPr>
              <a:t>Use</a:t>
            </a:r>
          </a:p>
        </p:txBody>
      </p:sp>
      <p:pic>
        <p:nvPicPr>
          <p:cNvPr id="20" name="Picture 8" descr="http://www.sustainabilitycoalition.org/wp-content/uploads/2012/09/tbl.jpeg">
            <a:hlinkClick r:id="rId3"/>
            <a:extLst>
              <a:ext uri="{FF2B5EF4-FFF2-40B4-BE49-F238E27FC236}">
                <a16:creationId xmlns:a16="http://schemas.microsoft.com/office/drawing/2014/main" id="{CE5DBADF-7F7E-4314-AAB4-41BCF63A5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07" y="1086243"/>
            <a:ext cx="2613867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clearcreekwater.org/images/sustain-h2o-mgmt.jpg">
            <a:hlinkClick r:id="rId5"/>
            <a:extLst>
              <a:ext uri="{FF2B5EF4-FFF2-40B4-BE49-F238E27FC236}">
                <a16:creationId xmlns:a16="http://schemas.microsoft.com/office/drawing/2014/main" id="{EA460A4A-01BE-41E9-AF21-E26234708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01" y="5112944"/>
            <a:ext cx="2031351" cy="17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6195EC-DFAC-4921-B03F-AAA1468AD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04" y="3949080"/>
            <a:ext cx="820144" cy="8201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69C448-F566-468D-B2AE-23261B4F19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1" y="4041221"/>
            <a:ext cx="1178405" cy="7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7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401D-2C76-4183-B701-EDA7090B10C5}"/>
              </a:ext>
            </a:extLst>
          </p:cNvPr>
          <p:cNvSpPr txBox="1">
            <a:spLocks/>
          </p:cNvSpPr>
          <p:nvPr/>
        </p:nvSpPr>
        <p:spPr>
          <a:xfrm>
            <a:off x="1284051" y="100401"/>
            <a:ext cx="7859949" cy="10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SCENARIO EVALUATION AS PART OF CLASSIFICATION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1A086C7-DE80-4550-A190-1E368CBF2A28}"/>
              </a:ext>
            </a:extLst>
          </p:cNvPr>
          <p:cNvSpPr txBox="1">
            <a:spLocks noChangeArrowheads="1"/>
          </p:cNvSpPr>
          <p:nvPr/>
        </p:nvSpPr>
        <p:spPr>
          <a:xfrm>
            <a:off x="1284051" y="1798450"/>
            <a:ext cx="7752944" cy="326109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b="1" dirty="0">
                <a:latin typeface="Comic Sans MS" panose="030F0702030302020204" pitchFamily="66" charset="0"/>
              </a:rPr>
              <a:t>Key to </a:t>
            </a:r>
            <a:r>
              <a:rPr lang="en-ZA" sz="2400" b="1" dirty="0" err="1">
                <a:latin typeface="Comic Sans MS" panose="030F0702030302020204" pitchFamily="66" charset="0"/>
              </a:rPr>
              <a:t>WRCS</a:t>
            </a:r>
            <a:r>
              <a:rPr lang="en-ZA" sz="2400" b="1" dirty="0">
                <a:latin typeface="Comic Sans MS" panose="030F0702030302020204" pitchFamily="66" charset="0"/>
              </a:rPr>
              <a:t> is balancing protection and use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b="1" dirty="0">
                <a:latin typeface="Comic Sans MS" panose="030F0702030302020204" pitchFamily="66" charset="0"/>
              </a:rPr>
              <a:t>Scenarios are plausible definitions (settings) of all the factors that influence the water balance and water quality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b="1" dirty="0">
                <a:latin typeface="Comic Sans MS" panose="030F0702030302020204" pitchFamily="66" charset="0"/>
              </a:rPr>
              <a:t>Scale of the analysis requires the aggregation of land use effects: Operational scenarios are based on flow and water quality related aspects and not on non-flow related aspects (managed through the </a:t>
            </a:r>
            <a:r>
              <a:rPr lang="en-ZA" sz="2400" b="1" dirty="0" err="1">
                <a:latin typeface="Comic Sans MS" panose="030F0702030302020204" pitchFamily="66" charset="0"/>
              </a:rPr>
              <a:t>RQO</a:t>
            </a:r>
            <a:r>
              <a:rPr lang="en-ZA" sz="2400" b="1" dirty="0">
                <a:latin typeface="Comic Sans MS" panose="030F0702030302020204" pitchFamily="66" charset="0"/>
              </a:rPr>
              <a:t> process)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ZA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8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9DCA53-98ED-4A02-9328-15AB17DAFD57}"/>
              </a:ext>
            </a:extLst>
          </p:cNvPr>
          <p:cNvSpPr/>
          <p:nvPr/>
        </p:nvSpPr>
        <p:spPr>
          <a:xfrm>
            <a:off x="1704006" y="2564989"/>
            <a:ext cx="6390604" cy="178481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ZA" b="1" dirty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843072-DE75-41D6-AD7A-4A8CCCFC8430}"/>
              </a:ext>
            </a:extLst>
          </p:cNvPr>
          <p:cNvSpPr/>
          <p:nvPr/>
        </p:nvSpPr>
        <p:spPr>
          <a:xfrm>
            <a:off x="2461994" y="1836704"/>
            <a:ext cx="2201780" cy="5684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Define operational SCs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44864D-47F7-4302-A743-1645F9FB58FC}"/>
              </a:ext>
            </a:extLst>
          </p:cNvPr>
          <p:cNvSpPr/>
          <p:nvPr/>
        </p:nvSpPr>
        <p:spPr>
          <a:xfrm>
            <a:off x="5256328" y="1836704"/>
            <a:ext cx="2201780" cy="5684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Yield modelling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16E54-7658-4719-B599-6F3593D590BE}"/>
              </a:ext>
            </a:extLst>
          </p:cNvPr>
          <p:cNvSpPr/>
          <p:nvPr/>
        </p:nvSpPr>
        <p:spPr>
          <a:xfrm>
            <a:off x="1806272" y="3935461"/>
            <a:ext cx="839203" cy="3068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Rivers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9CE15-AB22-46FC-910C-B86E92A93CEB}"/>
              </a:ext>
            </a:extLst>
          </p:cNvPr>
          <p:cNvSpPr/>
          <p:nvPr/>
        </p:nvSpPr>
        <p:spPr>
          <a:xfrm>
            <a:off x="2759775" y="3935461"/>
            <a:ext cx="1162550" cy="3068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Estuaries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4CFA3-5F84-44CF-838E-8511501921F2}"/>
              </a:ext>
            </a:extLst>
          </p:cNvPr>
          <p:cNvSpPr/>
          <p:nvPr/>
        </p:nvSpPr>
        <p:spPr>
          <a:xfrm>
            <a:off x="1942379" y="3363959"/>
            <a:ext cx="1634791" cy="3068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Ecological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9ED6BD-A442-439E-9244-BC85CE929519}"/>
              </a:ext>
            </a:extLst>
          </p:cNvPr>
          <p:cNvSpPr/>
          <p:nvPr/>
        </p:nvSpPr>
        <p:spPr>
          <a:xfrm>
            <a:off x="3753131" y="3363959"/>
            <a:ext cx="988094" cy="3068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EGSA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83F74C-4B12-421F-9D5D-A802106F8474}"/>
              </a:ext>
            </a:extLst>
          </p:cNvPr>
          <p:cNvSpPr/>
          <p:nvPr/>
        </p:nvSpPr>
        <p:spPr>
          <a:xfrm>
            <a:off x="4846267" y="3363959"/>
            <a:ext cx="1403184" cy="3068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Economics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2DC464-AC39-480A-8FE5-0C64AA83B4D2}"/>
              </a:ext>
            </a:extLst>
          </p:cNvPr>
          <p:cNvSpPr/>
          <p:nvPr/>
        </p:nvSpPr>
        <p:spPr>
          <a:xfrm>
            <a:off x="6357219" y="3363961"/>
            <a:ext cx="1618246" cy="8783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Non-Ecological Water 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EDB33F-5B4A-43ED-80D2-1FEFCC996466}"/>
              </a:ext>
            </a:extLst>
          </p:cNvPr>
          <p:cNvSpPr/>
          <p:nvPr/>
        </p:nvSpPr>
        <p:spPr>
          <a:xfrm>
            <a:off x="2629021" y="4659614"/>
            <a:ext cx="4576513" cy="4135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Rank, optimise, recommend Scenario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5466A7-F09D-47DC-8495-DB4A918D9FD7}"/>
              </a:ext>
            </a:extLst>
          </p:cNvPr>
          <p:cNvSpPr/>
          <p:nvPr/>
        </p:nvSpPr>
        <p:spPr>
          <a:xfrm>
            <a:off x="2656091" y="5319924"/>
            <a:ext cx="4576513" cy="4617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Define Class (and catchment config)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F20964-C3CE-40DE-86F7-805DD4D99339}"/>
              </a:ext>
            </a:extLst>
          </p:cNvPr>
          <p:cNvSpPr/>
          <p:nvPr/>
        </p:nvSpPr>
        <p:spPr>
          <a:xfrm>
            <a:off x="5259563" y="5895858"/>
            <a:ext cx="2719799" cy="386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Test with stakeholders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5DAF04-6717-4166-9171-8961F94727B1}"/>
              </a:ext>
            </a:extLst>
          </p:cNvPr>
          <p:cNvCxnSpPr>
            <a:stCxn id="5" idx="0"/>
            <a:endCxn id="7" idx="2"/>
          </p:cNvCxnSpPr>
          <p:nvPr/>
        </p:nvCxnSpPr>
        <p:spPr>
          <a:xfrm flipV="1">
            <a:off x="2225873" y="3670765"/>
            <a:ext cx="533901" cy="264696"/>
          </a:xfrm>
          <a:prstGeom prst="straightConnector1">
            <a:avLst/>
          </a:prstGeom>
          <a:ln w="317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672E04-82E2-4387-ACEB-BC034E6A2F49}"/>
              </a:ext>
            </a:extLst>
          </p:cNvPr>
          <p:cNvCxnSpPr>
            <a:endCxn id="7" idx="2"/>
          </p:cNvCxnSpPr>
          <p:nvPr/>
        </p:nvCxnSpPr>
        <p:spPr>
          <a:xfrm flipH="1" flipV="1">
            <a:off x="2759774" y="3670766"/>
            <a:ext cx="581276" cy="264697"/>
          </a:xfrm>
          <a:prstGeom prst="straightConnector1">
            <a:avLst/>
          </a:prstGeom>
          <a:ln w="317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37C2D6-6DBB-4EB9-BA66-39444CD7C5B4}"/>
              </a:ext>
            </a:extLst>
          </p:cNvPr>
          <p:cNvCxnSpPr/>
          <p:nvPr/>
        </p:nvCxnSpPr>
        <p:spPr>
          <a:xfrm flipV="1">
            <a:off x="4687083" y="2120950"/>
            <a:ext cx="533901" cy="1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0946AB-A1B8-4699-9B24-0A7328D157C0}"/>
              </a:ext>
            </a:extLst>
          </p:cNvPr>
          <p:cNvCxnSpPr>
            <a:endCxn id="2" idx="0"/>
          </p:cNvCxnSpPr>
          <p:nvPr/>
        </p:nvCxnSpPr>
        <p:spPr>
          <a:xfrm flipH="1">
            <a:off x="4899307" y="2405197"/>
            <a:ext cx="1406309" cy="159793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F02AB6-8C73-4862-BB82-B5AC63247F19}"/>
              </a:ext>
            </a:extLst>
          </p:cNvPr>
          <p:cNvCxnSpPr>
            <a:stCxn id="2" idx="2"/>
            <a:endCxn id="11" idx="0"/>
          </p:cNvCxnSpPr>
          <p:nvPr/>
        </p:nvCxnSpPr>
        <p:spPr>
          <a:xfrm>
            <a:off x="4899308" y="4349800"/>
            <a:ext cx="17969" cy="309813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61C32B-2DFF-43A6-8C2E-BEC6D94E5FA9}"/>
              </a:ext>
            </a:extLst>
          </p:cNvPr>
          <p:cNvCxnSpPr>
            <a:endCxn id="12" idx="0"/>
          </p:cNvCxnSpPr>
          <p:nvPr/>
        </p:nvCxnSpPr>
        <p:spPr>
          <a:xfrm flipH="1">
            <a:off x="4944348" y="5066768"/>
            <a:ext cx="11887" cy="253155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415">
            <a:extLst>
              <a:ext uri="{FF2B5EF4-FFF2-40B4-BE49-F238E27FC236}">
                <a16:creationId xmlns:a16="http://schemas.microsoft.com/office/drawing/2014/main" id="{FC275DDC-8A3A-4551-B46F-E289AC01C901}"/>
              </a:ext>
            </a:extLst>
          </p:cNvPr>
          <p:cNvCxnSpPr>
            <a:endCxn id="13" idx="1"/>
          </p:cNvCxnSpPr>
          <p:nvPr/>
        </p:nvCxnSpPr>
        <p:spPr>
          <a:xfrm rot="16200000" flipH="1">
            <a:off x="4900532" y="5730085"/>
            <a:ext cx="406742" cy="311318"/>
          </a:xfrm>
          <a:prstGeom prst="bentConnector2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EB14724-2BCF-4F01-BA3E-55727ADE2D33}"/>
              </a:ext>
            </a:extLst>
          </p:cNvPr>
          <p:cNvSpPr/>
          <p:nvPr/>
        </p:nvSpPr>
        <p:spPr>
          <a:xfrm>
            <a:off x="3370139" y="2706736"/>
            <a:ext cx="2908403" cy="3436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Predict Consequences </a:t>
            </a:r>
          </a:p>
        </p:txBody>
      </p:sp>
      <p:cxnSp>
        <p:nvCxnSpPr>
          <p:cNvPr id="22" name="Elbow Connector 417">
            <a:extLst>
              <a:ext uri="{FF2B5EF4-FFF2-40B4-BE49-F238E27FC236}">
                <a16:creationId xmlns:a16="http://schemas.microsoft.com/office/drawing/2014/main" id="{70C0E59F-298F-45C6-AE51-1A106E636B56}"/>
              </a:ext>
            </a:extLst>
          </p:cNvPr>
          <p:cNvCxnSpPr/>
          <p:nvPr/>
        </p:nvCxnSpPr>
        <p:spPr>
          <a:xfrm>
            <a:off x="2759774" y="3357944"/>
            <a:ext cx="685800" cy="6858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418">
            <a:extLst>
              <a:ext uri="{FF2B5EF4-FFF2-40B4-BE49-F238E27FC236}">
                <a16:creationId xmlns:a16="http://schemas.microsoft.com/office/drawing/2014/main" id="{0D4C5B53-E71F-404F-AB26-D25A3F1D50E7}"/>
              </a:ext>
            </a:extLst>
          </p:cNvPr>
          <p:cNvCxnSpPr>
            <a:stCxn id="7" idx="0"/>
          </p:cNvCxnSpPr>
          <p:nvPr/>
        </p:nvCxnSpPr>
        <p:spPr>
          <a:xfrm rot="5400000" flipH="1" flipV="1">
            <a:off x="2807713" y="2830625"/>
            <a:ext cx="485398" cy="581275"/>
          </a:xfrm>
          <a:prstGeom prst="bentConnector2">
            <a:avLst/>
          </a:prstGeom>
          <a:ln w="317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419">
            <a:extLst>
              <a:ext uri="{FF2B5EF4-FFF2-40B4-BE49-F238E27FC236}">
                <a16:creationId xmlns:a16="http://schemas.microsoft.com/office/drawing/2014/main" id="{0E2B5D3C-B656-47A9-A58E-819AE9368FA0}"/>
              </a:ext>
            </a:extLst>
          </p:cNvPr>
          <p:cNvCxnSpPr/>
          <p:nvPr/>
        </p:nvCxnSpPr>
        <p:spPr>
          <a:xfrm rot="10800000">
            <a:off x="6305613" y="2878565"/>
            <a:ext cx="860727" cy="479381"/>
          </a:xfrm>
          <a:prstGeom prst="bentConnector3">
            <a:avLst>
              <a:gd name="adj1" fmla="val 2823"/>
            </a:avLst>
          </a:prstGeom>
          <a:ln w="317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44CFE4-9B23-484B-A27C-1755C4CC77C5}"/>
              </a:ext>
            </a:extLst>
          </p:cNvPr>
          <p:cNvCxnSpPr>
            <a:endCxn id="21" idx="2"/>
          </p:cNvCxnSpPr>
          <p:nvPr/>
        </p:nvCxnSpPr>
        <p:spPr>
          <a:xfrm flipV="1">
            <a:off x="4247178" y="3050390"/>
            <a:ext cx="577163" cy="307555"/>
          </a:xfrm>
          <a:prstGeom prst="straightConnector1">
            <a:avLst/>
          </a:prstGeom>
          <a:ln w="317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17A06E-65A4-401C-BC6E-5C1273397695}"/>
              </a:ext>
            </a:extLst>
          </p:cNvPr>
          <p:cNvCxnSpPr>
            <a:endCxn id="21" idx="2"/>
          </p:cNvCxnSpPr>
          <p:nvPr/>
        </p:nvCxnSpPr>
        <p:spPr>
          <a:xfrm flipH="1" flipV="1">
            <a:off x="4824341" y="3050390"/>
            <a:ext cx="723519" cy="307555"/>
          </a:xfrm>
          <a:prstGeom prst="straightConnector1">
            <a:avLst/>
          </a:prstGeom>
          <a:ln w="317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062EF5C-BCD0-4A27-93AC-A7975BAC15E7}"/>
              </a:ext>
            </a:extLst>
          </p:cNvPr>
          <p:cNvSpPr txBox="1"/>
          <p:nvPr/>
        </p:nvSpPr>
        <p:spPr>
          <a:xfrm>
            <a:off x="1254868" y="-27943"/>
            <a:ext cx="7889132" cy="10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GENERAL APPROACH WHEN EVALUATING OPERATIONAL SCENARIOS</a:t>
            </a:r>
          </a:p>
        </p:txBody>
      </p:sp>
    </p:spTree>
    <p:extLst>
      <p:ext uri="{BB962C8B-B14F-4D97-AF65-F5344CB8AC3E}">
        <p14:creationId xmlns:p14="http://schemas.microsoft.com/office/powerpoint/2010/main" val="222482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A12740-79DA-4891-945D-75160E7A24CC}"/>
              </a:ext>
            </a:extLst>
          </p:cNvPr>
          <p:cNvSpPr txBox="1"/>
          <p:nvPr/>
        </p:nvSpPr>
        <p:spPr>
          <a:xfrm>
            <a:off x="1361872" y="1406573"/>
            <a:ext cx="74963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itchFamily="34" charset="-128"/>
                <a:cs typeface="Arial" panose="020B0604020202020204" pitchFamily="34" charset="0"/>
              </a:rPr>
              <a:t>Need to answer the </a:t>
            </a:r>
            <a:r>
              <a:rPr kumimoji="0" lang="en-Z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itchFamily="34" charset="-128"/>
                <a:cs typeface="Arial" panose="020B0604020202020204" pitchFamily="34" charset="0"/>
              </a:rPr>
              <a:t>‘what if’ 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itchFamily="34" charset="-128"/>
                <a:cs typeface="Arial" panose="020B0604020202020204" pitchFamily="34" charset="0"/>
              </a:rPr>
              <a:t>questions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itchFamily="34" charset="-128"/>
                <a:cs typeface="Arial" panose="020B0604020202020204" pitchFamily="34" charset="0"/>
              </a:rPr>
              <a:t>Express in terms of change in Ecological Category AND degree in which the REC is met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itchFamily="34" charset="-128"/>
                <a:cs typeface="Arial" panose="020B0604020202020204" pitchFamily="34" charset="0"/>
              </a:rPr>
              <a:t>Detailed process to predict changes in all the biophysical components per site and per scenario.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itchFamily="34" charset="-128"/>
                <a:cs typeface="Arial" panose="020B0604020202020204" pitchFamily="34" charset="0"/>
              </a:rPr>
              <a:t>Then to integrate and demonstrate in systems context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A62E17-4E73-4B5F-A1A7-49E0C71796AF}"/>
              </a:ext>
            </a:extLst>
          </p:cNvPr>
          <p:cNvSpPr txBox="1">
            <a:spLocks/>
          </p:cNvSpPr>
          <p:nvPr/>
        </p:nvSpPr>
        <p:spPr bwMode="auto">
          <a:xfrm>
            <a:off x="1274323" y="100925"/>
            <a:ext cx="7869677" cy="10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altLang="en-US" dirty="0"/>
              <a:t>DETERMINING ECOLOGICAL CONSEQUENCES OF SCENARIOS</a:t>
            </a:r>
          </a:p>
        </p:txBody>
      </p:sp>
    </p:spTree>
    <p:extLst>
      <p:ext uri="{BB962C8B-B14F-4D97-AF65-F5344CB8AC3E}">
        <p14:creationId xmlns:p14="http://schemas.microsoft.com/office/powerpoint/2010/main" val="374017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48F4-6D07-4E13-BC40-8880F1BDA212}"/>
              </a:ext>
            </a:extLst>
          </p:cNvPr>
          <p:cNvSpPr txBox="1">
            <a:spLocks/>
          </p:cNvSpPr>
          <p:nvPr/>
        </p:nvSpPr>
        <p:spPr bwMode="auto">
          <a:xfrm>
            <a:off x="1525742" y="206292"/>
            <a:ext cx="7618257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altLang="en-US" dirty="0"/>
              <a:t>DETERMINING ECOLOGICAL CONSEQUENCES OF SCENARIOS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AA706F-2CFE-4B6B-8143-6E2C666A6FD5}"/>
              </a:ext>
            </a:extLst>
          </p:cNvPr>
          <p:cNvGrpSpPr/>
          <p:nvPr/>
        </p:nvGrpSpPr>
        <p:grpSpPr>
          <a:xfrm>
            <a:off x="543079" y="1963546"/>
            <a:ext cx="8446383" cy="3592388"/>
            <a:chOff x="124790" y="1738020"/>
            <a:chExt cx="8446383" cy="3592388"/>
          </a:xfrm>
        </p:grpSpPr>
        <p:sp>
          <p:nvSpPr>
            <p:cNvPr id="3" name="Flowchart: Document 2">
              <a:extLst>
                <a:ext uri="{FF2B5EF4-FFF2-40B4-BE49-F238E27FC236}">
                  <a16:creationId xmlns:a16="http://schemas.microsoft.com/office/drawing/2014/main" id="{BF2B3D00-FBBF-47EC-8C34-8E93971B43C3}"/>
                </a:ext>
              </a:extLst>
            </p:cNvPr>
            <p:cNvSpPr/>
            <p:nvPr/>
          </p:nvSpPr>
          <p:spPr>
            <a:xfrm>
              <a:off x="793299" y="1756440"/>
              <a:ext cx="1521924" cy="872538"/>
            </a:xfrm>
            <a:prstGeom prst="flowChartDocumen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613E47E7-9857-4E13-A856-BE8FB9B6CBE7}"/>
                </a:ext>
              </a:extLst>
            </p:cNvPr>
            <p:cNvSpPr/>
            <p:nvPr/>
          </p:nvSpPr>
          <p:spPr>
            <a:xfrm>
              <a:off x="612484" y="2026546"/>
              <a:ext cx="1548128" cy="872538"/>
            </a:xfrm>
            <a:prstGeom prst="flowChartDocumen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lowchart: Document 4">
              <a:extLst>
                <a:ext uri="{FF2B5EF4-FFF2-40B4-BE49-F238E27FC236}">
                  <a16:creationId xmlns:a16="http://schemas.microsoft.com/office/drawing/2014/main" id="{7FD0E297-E8B8-4B20-9D03-625D8A26C6F4}"/>
                </a:ext>
              </a:extLst>
            </p:cNvPr>
            <p:cNvSpPr/>
            <p:nvPr/>
          </p:nvSpPr>
          <p:spPr>
            <a:xfrm>
              <a:off x="412877" y="2338684"/>
              <a:ext cx="1578460" cy="872538"/>
            </a:xfrm>
            <a:prstGeom prst="flowChartDocument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627545-EFAF-4E93-855B-FA2775FC9FE3}"/>
                </a:ext>
              </a:extLst>
            </p:cNvPr>
            <p:cNvSpPr txBox="1"/>
            <p:nvPr/>
          </p:nvSpPr>
          <p:spPr>
            <a:xfrm>
              <a:off x="460086" y="2966598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Consequences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49BACD-3DF4-4BB8-930D-672C29004DFF}"/>
                </a:ext>
              </a:extLst>
            </p:cNvPr>
            <p:cNvSpPr txBox="1"/>
            <p:nvPr/>
          </p:nvSpPr>
          <p:spPr>
            <a:xfrm>
              <a:off x="270911" y="2335868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Fish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75B7ED-14BC-4F0B-A8A3-2E54C9B46EB0}"/>
                </a:ext>
              </a:extLst>
            </p:cNvPr>
            <p:cNvSpPr txBox="1"/>
            <p:nvPr/>
          </p:nvSpPr>
          <p:spPr>
            <a:xfrm>
              <a:off x="482685" y="2056931"/>
              <a:ext cx="180772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Physico-chemical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8CAEA6-408B-4B0A-AE88-0A7410BB9E3D}"/>
                </a:ext>
              </a:extLst>
            </p:cNvPr>
            <p:cNvSpPr txBox="1"/>
            <p:nvPr/>
          </p:nvSpPr>
          <p:spPr>
            <a:xfrm>
              <a:off x="709248" y="1738020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Geomorphology</a:t>
              </a:r>
            </a:p>
          </p:txBody>
        </p:sp>
        <p:sp>
          <p:nvSpPr>
            <p:cNvPr id="10" name="Flowchart: Document 9">
              <a:extLst>
                <a:ext uri="{FF2B5EF4-FFF2-40B4-BE49-F238E27FC236}">
                  <a16:creationId xmlns:a16="http://schemas.microsoft.com/office/drawing/2014/main" id="{4336482B-1682-4DF2-A8EC-DDEF3FC99D12}"/>
                </a:ext>
              </a:extLst>
            </p:cNvPr>
            <p:cNvSpPr/>
            <p:nvPr/>
          </p:nvSpPr>
          <p:spPr>
            <a:xfrm>
              <a:off x="199952" y="2589993"/>
              <a:ext cx="1690028" cy="872538"/>
            </a:xfrm>
            <a:prstGeom prst="flowChartDocumen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lowchart: Document 10">
              <a:extLst>
                <a:ext uri="{FF2B5EF4-FFF2-40B4-BE49-F238E27FC236}">
                  <a16:creationId xmlns:a16="http://schemas.microsoft.com/office/drawing/2014/main" id="{3091120A-9341-40FE-9468-02E993248274}"/>
                </a:ext>
              </a:extLst>
            </p:cNvPr>
            <p:cNvSpPr/>
            <p:nvPr/>
          </p:nvSpPr>
          <p:spPr>
            <a:xfrm>
              <a:off x="157960" y="2865535"/>
              <a:ext cx="1690028" cy="1033668"/>
            </a:xfrm>
            <a:prstGeom prst="flowChartDocumen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F810EB-C093-433B-ADBB-C88C463DF0C6}"/>
                </a:ext>
              </a:extLst>
            </p:cNvPr>
            <p:cNvSpPr txBox="1"/>
            <p:nvPr/>
          </p:nvSpPr>
          <p:spPr>
            <a:xfrm>
              <a:off x="199954" y="2562099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Macroinvertebrates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2F1CFF-3DF9-4423-94FA-DBD77E1DE33E}"/>
                </a:ext>
              </a:extLst>
            </p:cNvPr>
            <p:cNvSpPr txBox="1"/>
            <p:nvPr/>
          </p:nvSpPr>
          <p:spPr>
            <a:xfrm>
              <a:off x="124790" y="2882591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Riparian vegetation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0203AE-6C1F-4A96-B8F1-3D426B186C61}"/>
                </a:ext>
              </a:extLst>
            </p:cNvPr>
            <p:cNvSpPr txBox="1"/>
            <p:nvPr/>
          </p:nvSpPr>
          <p:spPr>
            <a:xfrm>
              <a:off x="127498" y="3210736"/>
              <a:ext cx="1690025" cy="50359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EC FOR PES &amp; REC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33DDE8-681C-4020-91B2-665A5AE73CAB}"/>
                </a:ext>
              </a:extLst>
            </p:cNvPr>
            <p:cNvSpPr/>
            <p:nvPr/>
          </p:nvSpPr>
          <p:spPr>
            <a:xfrm>
              <a:off x="1663897" y="3942218"/>
              <a:ext cx="993429" cy="50359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Evaluate scenarios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88FC8-96A9-4729-9D3D-7A71FA1F203A}"/>
                </a:ext>
              </a:extLst>
            </p:cNvPr>
            <p:cNvSpPr/>
            <p:nvPr/>
          </p:nvSpPr>
          <p:spPr>
            <a:xfrm>
              <a:off x="383848" y="4611374"/>
              <a:ext cx="1238253" cy="71903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Determine PES, REC and %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33E916-082F-4FEC-981E-E1E229CC0B96}"/>
                </a:ext>
              </a:extLst>
            </p:cNvPr>
            <p:cNvSpPr/>
            <p:nvPr/>
          </p:nvSpPr>
          <p:spPr>
            <a:xfrm>
              <a:off x="2722673" y="4611374"/>
              <a:ext cx="1012290" cy="50359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Predict EC and %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02BEF39-51C3-4A85-833F-6F0A2D3B4EC5}"/>
                </a:ext>
              </a:extLst>
            </p:cNvPr>
            <p:cNvCxnSpPr>
              <a:stCxn id="11" idx="2"/>
              <a:endCxn id="16" idx="0"/>
            </p:cNvCxnSpPr>
            <p:nvPr/>
          </p:nvCxnSpPr>
          <p:spPr>
            <a:xfrm>
              <a:off x="1002974" y="3830866"/>
              <a:ext cx="1" cy="7805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DB25307-51AF-40D2-ACC5-CDD264835075}"/>
                </a:ext>
              </a:extLst>
            </p:cNvPr>
            <p:cNvSpPr/>
            <p:nvPr/>
          </p:nvSpPr>
          <p:spPr>
            <a:xfrm>
              <a:off x="4689010" y="4611374"/>
              <a:ext cx="1491956" cy="71903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Determine degree to which REC is met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1FA606D-DE8D-48A4-9600-03967FB516AF}"/>
                </a:ext>
              </a:extLst>
            </p:cNvPr>
            <p:cNvCxnSpPr>
              <a:stCxn id="42" idx="2"/>
              <a:endCxn id="19" idx="0"/>
            </p:cNvCxnSpPr>
            <p:nvPr/>
          </p:nvCxnSpPr>
          <p:spPr>
            <a:xfrm>
              <a:off x="5434988" y="3760440"/>
              <a:ext cx="0" cy="8509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B21A57E7-E8DE-413A-8E7D-C6140DB05DDC}"/>
                </a:ext>
              </a:extLst>
            </p:cNvPr>
            <p:cNvSpPr/>
            <p:nvPr/>
          </p:nvSpPr>
          <p:spPr>
            <a:xfrm>
              <a:off x="7080006" y="1756440"/>
              <a:ext cx="1491167" cy="1724511"/>
            </a:xfrm>
            <a:prstGeom prst="flowChartDocument">
              <a:avLst/>
            </a:prstGeom>
            <a:gradFill flip="none" rotWithShape="1">
              <a:gsLst>
                <a:gs pos="71000">
                  <a:schemeClr val="accent3">
                    <a:lumMod val="60000"/>
                    <a:lumOff val="40000"/>
                  </a:schemeClr>
                </a:gs>
                <a:gs pos="51000">
                  <a:srgbClr val="00B0F0"/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2000">
                  <a:schemeClr val="bg2">
                    <a:lumMod val="75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AVERAGE SCORE FOR EACH SCENARIO &amp; STANDARDISE TO 1</a:t>
              </a:r>
            </a:p>
          </p:txBody>
        </p:sp>
        <p:sp>
          <p:nvSpPr>
            <p:cNvPr id="22" name="Flowchart: Document 21">
              <a:extLst>
                <a:ext uri="{FF2B5EF4-FFF2-40B4-BE49-F238E27FC236}">
                  <a16:creationId xmlns:a16="http://schemas.microsoft.com/office/drawing/2014/main" id="{AF6E3F10-DFF4-450B-8BC8-17CB9D77720F}"/>
                </a:ext>
              </a:extLst>
            </p:cNvPr>
            <p:cNvSpPr/>
            <p:nvPr/>
          </p:nvSpPr>
          <p:spPr>
            <a:xfrm>
              <a:off x="3052313" y="1756440"/>
              <a:ext cx="1521924" cy="872538"/>
            </a:xfrm>
            <a:prstGeom prst="flowChartDocumen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lowchart: Document 22">
              <a:extLst>
                <a:ext uri="{FF2B5EF4-FFF2-40B4-BE49-F238E27FC236}">
                  <a16:creationId xmlns:a16="http://schemas.microsoft.com/office/drawing/2014/main" id="{435AAD9D-3541-4AF2-A5FC-F540A8BEB046}"/>
                </a:ext>
              </a:extLst>
            </p:cNvPr>
            <p:cNvSpPr/>
            <p:nvPr/>
          </p:nvSpPr>
          <p:spPr>
            <a:xfrm>
              <a:off x="2871498" y="2026546"/>
              <a:ext cx="1548128" cy="872538"/>
            </a:xfrm>
            <a:prstGeom prst="flowChartDocumen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lowchart: Document 23">
              <a:extLst>
                <a:ext uri="{FF2B5EF4-FFF2-40B4-BE49-F238E27FC236}">
                  <a16:creationId xmlns:a16="http://schemas.microsoft.com/office/drawing/2014/main" id="{C2A1E455-C9E9-416F-B1C1-4EE8B5C6083E}"/>
                </a:ext>
              </a:extLst>
            </p:cNvPr>
            <p:cNvSpPr/>
            <p:nvPr/>
          </p:nvSpPr>
          <p:spPr>
            <a:xfrm>
              <a:off x="2671891" y="2338684"/>
              <a:ext cx="1578460" cy="872538"/>
            </a:xfrm>
            <a:prstGeom prst="flowChartDocument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8EDF30-D6A7-47B9-B376-0CA6D3D8C900}"/>
                </a:ext>
              </a:extLst>
            </p:cNvPr>
            <p:cNvSpPr txBox="1"/>
            <p:nvPr/>
          </p:nvSpPr>
          <p:spPr>
            <a:xfrm>
              <a:off x="2719100" y="2966598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Consequences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5762BD-7332-4400-B998-D20BB621CDF5}"/>
                </a:ext>
              </a:extLst>
            </p:cNvPr>
            <p:cNvSpPr txBox="1"/>
            <p:nvPr/>
          </p:nvSpPr>
          <p:spPr>
            <a:xfrm>
              <a:off x="2529925" y="2335868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Fish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3AE3D0-EEAC-45B5-BF9C-CE4B62C64C15}"/>
                </a:ext>
              </a:extLst>
            </p:cNvPr>
            <p:cNvSpPr txBox="1"/>
            <p:nvPr/>
          </p:nvSpPr>
          <p:spPr>
            <a:xfrm>
              <a:off x="2741699" y="2056931"/>
              <a:ext cx="180772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Physico-chemical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A7BC70-BBA6-4D56-9E61-AE1FF8A05EE0}"/>
                </a:ext>
              </a:extLst>
            </p:cNvPr>
            <p:cNvSpPr txBox="1"/>
            <p:nvPr/>
          </p:nvSpPr>
          <p:spPr>
            <a:xfrm>
              <a:off x="2968262" y="1738020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Geomorphology</a:t>
              </a:r>
            </a:p>
          </p:txBody>
        </p:sp>
        <p:sp>
          <p:nvSpPr>
            <p:cNvPr id="29" name="Flowchart: Document 28">
              <a:extLst>
                <a:ext uri="{FF2B5EF4-FFF2-40B4-BE49-F238E27FC236}">
                  <a16:creationId xmlns:a16="http://schemas.microsoft.com/office/drawing/2014/main" id="{5B55CBDB-C541-4343-974E-12D38E848C84}"/>
                </a:ext>
              </a:extLst>
            </p:cNvPr>
            <p:cNvSpPr/>
            <p:nvPr/>
          </p:nvSpPr>
          <p:spPr>
            <a:xfrm>
              <a:off x="2458966" y="2589993"/>
              <a:ext cx="1690028" cy="872538"/>
            </a:xfrm>
            <a:prstGeom prst="flowChartDocumen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Flowchart: Document 29">
              <a:extLst>
                <a:ext uri="{FF2B5EF4-FFF2-40B4-BE49-F238E27FC236}">
                  <a16:creationId xmlns:a16="http://schemas.microsoft.com/office/drawing/2014/main" id="{BEE85255-03E9-4C7B-940F-07AD03FEBE28}"/>
                </a:ext>
              </a:extLst>
            </p:cNvPr>
            <p:cNvSpPr/>
            <p:nvPr/>
          </p:nvSpPr>
          <p:spPr>
            <a:xfrm>
              <a:off x="2383804" y="2865535"/>
              <a:ext cx="1690028" cy="958256"/>
            </a:xfrm>
            <a:prstGeom prst="flowChartDocumen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6ABB3B-7005-4AF5-9A69-983AF7C65CBB}"/>
                </a:ext>
              </a:extLst>
            </p:cNvPr>
            <p:cNvSpPr txBox="1"/>
            <p:nvPr/>
          </p:nvSpPr>
          <p:spPr>
            <a:xfrm>
              <a:off x="2458968" y="2562099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Macroinvertebrates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C163EA-962F-4A08-8244-D32BC2B417DC}"/>
                </a:ext>
              </a:extLst>
            </p:cNvPr>
            <p:cNvSpPr txBox="1"/>
            <p:nvPr/>
          </p:nvSpPr>
          <p:spPr>
            <a:xfrm>
              <a:off x="2383804" y="2882591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Riparian vegetation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3FAF91-BEAA-48EF-A991-DC38C85F4B9D}"/>
                </a:ext>
              </a:extLst>
            </p:cNvPr>
            <p:cNvSpPr txBox="1"/>
            <p:nvPr/>
          </p:nvSpPr>
          <p:spPr>
            <a:xfrm>
              <a:off x="2383806" y="3210736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EC FOR SC</a:t>
              </a:r>
            </a:p>
          </p:txBody>
        </p:sp>
        <p:sp>
          <p:nvSpPr>
            <p:cNvPr id="34" name="Flowchart: Document 33">
              <a:extLst>
                <a:ext uri="{FF2B5EF4-FFF2-40B4-BE49-F238E27FC236}">
                  <a16:creationId xmlns:a16="http://schemas.microsoft.com/office/drawing/2014/main" id="{39AA104C-D97C-40AC-9C11-81111489E1A5}"/>
                </a:ext>
              </a:extLst>
            </p:cNvPr>
            <p:cNvSpPr/>
            <p:nvPr/>
          </p:nvSpPr>
          <p:spPr>
            <a:xfrm>
              <a:off x="5265688" y="1756440"/>
              <a:ext cx="1521924" cy="872538"/>
            </a:xfrm>
            <a:prstGeom prst="flowChartDocumen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lowchart: Document 34">
              <a:extLst>
                <a:ext uri="{FF2B5EF4-FFF2-40B4-BE49-F238E27FC236}">
                  <a16:creationId xmlns:a16="http://schemas.microsoft.com/office/drawing/2014/main" id="{99FBC3CE-D353-4A05-999E-0C5C7FCC13DA}"/>
                </a:ext>
              </a:extLst>
            </p:cNvPr>
            <p:cNvSpPr/>
            <p:nvPr/>
          </p:nvSpPr>
          <p:spPr>
            <a:xfrm>
              <a:off x="5084873" y="2026546"/>
              <a:ext cx="1548128" cy="872538"/>
            </a:xfrm>
            <a:prstGeom prst="flowChartDocumen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Flowchart: Document 35">
              <a:extLst>
                <a:ext uri="{FF2B5EF4-FFF2-40B4-BE49-F238E27FC236}">
                  <a16:creationId xmlns:a16="http://schemas.microsoft.com/office/drawing/2014/main" id="{8E880E54-1AB2-4BE0-A1AB-446FCCA841DC}"/>
                </a:ext>
              </a:extLst>
            </p:cNvPr>
            <p:cNvSpPr/>
            <p:nvPr/>
          </p:nvSpPr>
          <p:spPr>
            <a:xfrm>
              <a:off x="4885266" y="2338684"/>
              <a:ext cx="1578460" cy="872538"/>
            </a:xfrm>
            <a:prstGeom prst="flowChartDocument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2B1707-5404-4C4E-8463-07547DA1022C}"/>
                </a:ext>
              </a:extLst>
            </p:cNvPr>
            <p:cNvSpPr txBox="1"/>
            <p:nvPr/>
          </p:nvSpPr>
          <p:spPr>
            <a:xfrm>
              <a:off x="4932475" y="2966598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Consequences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C9EFA1-B717-47ED-8505-FC2E247B1032}"/>
                </a:ext>
              </a:extLst>
            </p:cNvPr>
            <p:cNvSpPr txBox="1"/>
            <p:nvPr/>
          </p:nvSpPr>
          <p:spPr>
            <a:xfrm>
              <a:off x="4743300" y="2335868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Fish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EB47DF-AB75-4E8D-A392-F66E04E8F8D4}"/>
                </a:ext>
              </a:extLst>
            </p:cNvPr>
            <p:cNvSpPr txBox="1"/>
            <p:nvPr/>
          </p:nvSpPr>
          <p:spPr>
            <a:xfrm>
              <a:off x="4955074" y="2056931"/>
              <a:ext cx="180772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Physico-chemical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AA8B6D-1E88-4071-994F-ABC97C66DF4D}"/>
                </a:ext>
              </a:extLst>
            </p:cNvPr>
            <p:cNvSpPr txBox="1"/>
            <p:nvPr/>
          </p:nvSpPr>
          <p:spPr>
            <a:xfrm>
              <a:off x="5181637" y="1738020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Geomorphology</a:t>
              </a:r>
            </a:p>
          </p:txBody>
        </p:sp>
        <p:sp>
          <p:nvSpPr>
            <p:cNvPr id="41" name="Flowchart: Document 40">
              <a:extLst>
                <a:ext uri="{FF2B5EF4-FFF2-40B4-BE49-F238E27FC236}">
                  <a16:creationId xmlns:a16="http://schemas.microsoft.com/office/drawing/2014/main" id="{48CE1589-000A-42A2-BB6B-38D0BB55CDF6}"/>
                </a:ext>
              </a:extLst>
            </p:cNvPr>
            <p:cNvSpPr/>
            <p:nvPr/>
          </p:nvSpPr>
          <p:spPr>
            <a:xfrm>
              <a:off x="4672341" y="2589993"/>
              <a:ext cx="1690028" cy="872538"/>
            </a:xfrm>
            <a:prstGeom prst="flowChartDocumen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Flowchart: Document 41">
              <a:extLst>
                <a:ext uri="{FF2B5EF4-FFF2-40B4-BE49-F238E27FC236}">
                  <a16:creationId xmlns:a16="http://schemas.microsoft.com/office/drawing/2014/main" id="{05909C66-DBFB-4A31-BF7A-9E8E2A18BBF2}"/>
                </a:ext>
              </a:extLst>
            </p:cNvPr>
            <p:cNvSpPr/>
            <p:nvPr/>
          </p:nvSpPr>
          <p:spPr>
            <a:xfrm>
              <a:off x="4589974" y="2865535"/>
              <a:ext cx="1690028" cy="958256"/>
            </a:xfrm>
            <a:prstGeom prst="flowChartDocumen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D900ED2-320D-4F43-B899-205CF76891BF}"/>
                </a:ext>
              </a:extLst>
            </p:cNvPr>
            <p:cNvSpPr txBox="1"/>
            <p:nvPr/>
          </p:nvSpPr>
          <p:spPr>
            <a:xfrm>
              <a:off x="4672343" y="2562099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Macroinvertebrates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7C1A3C7-04EA-4AFF-8586-27F451BD7EE2}"/>
                </a:ext>
              </a:extLst>
            </p:cNvPr>
            <p:cNvSpPr txBox="1"/>
            <p:nvPr/>
          </p:nvSpPr>
          <p:spPr>
            <a:xfrm>
              <a:off x="4597179" y="2882591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Riparian vegetation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B3FDD8-EB02-4B20-9943-2A54F94878DC}"/>
                </a:ext>
              </a:extLst>
            </p:cNvPr>
            <p:cNvSpPr txBox="1"/>
            <p:nvPr/>
          </p:nvSpPr>
          <p:spPr>
            <a:xfrm>
              <a:off x="4597181" y="3210736"/>
              <a:ext cx="1690025" cy="50359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COMPARE EC TO REC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BA5ED67-6FD5-4EC2-A0FC-83BC7A5C7EAD}"/>
                </a:ext>
              </a:extLst>
            </p:cNvPr>
            <p:cNvCxnSpPr>
              <a:stCxn id="30" idx="2"/>
              <a:endCxn id="17" idx="0"/>
            </p:cNvCxnSpPr>
            <p:nvPr/>
          </p:nvCxnSpPr>
          <p:spPr>
            <a:xfrm>
              <a:off x="3228818" y="3760440"/>
              <a:ext cx="0" cy="8509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1DD69CA-937C-407C-9B2A-A19924C28EB1}"/>
                </a:ext>
              </a:extLst>
            </p:cNvPr>
            <p:cNvSpPr/>
            <p:nvPr/>
          </p:nvSpPr>
          <p:spPr>
            <a:xfrm>
              <a:off x="7099572" y="4611374"/>
              <a:ext cx="1386993" cy="71903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Rank Scenarios at each EWR site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C115F71-6020-4D46-9763-8B65FD953940}"/>
                </a:ext>
              </a:extLst>
            </p:cNvPr>
            <p:cNvCxnSpPr>
              <a:stCxn id="21" idx="2"/>
              <a:endCxn id="47" idx="0"/>
            </p:cNvCxnSpPr>
            <p:nvPr/>
          </p:nvCxnSpPr>
          <p:spPr>
            <a:xfrm flipH="1">
              <a:off x="7793069" y="3366942"/>
              <a:ext cx="32521" cy="12444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A1A697D-4071-468A-8473-13D45CFC65AB}"/>
                </a:ext>
              </a:extLst>
            </p:cNvPr>
            <p:cNvCxnSpPr/>
            <p:nvPr/>
          </p:nvCxnSpPr>
          <p:spPr>
            <a:xfrm flipV="1">
              <a:off x="1525742" y="4383886"/>
              <a:ext cx="192717" cy="2274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086F99D-7074-4ADE-AF5F-3AA39CE76E8F}"/>
                </a:ext>
              </a:extLst>
            </p:cNvPr>
            <p:cNvCxnSpPr/>
            <p:nvPr/>
          </p:nvCxnSpPr>
          <p:spPr>
            <a:xfrm>
              <a:off x="2602711" y="4445808"/>
              <a:ext cx="232778" cy="1885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EA67946-C3D1-4FB5-B460-4957870260B5}"/>
                </a:ext>
              </a:extLst>
            </p:cNvPr>
            <p:cNvCxnSpPr/>
            <p:nvPr/>
          </p:nvCxnSpPr>
          <p:spPr>
            <a:xfrm>
              <a:off x="3684294" y="4863169"/>
              <a:ext cx="9739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ECB6BA4-6E74-489C-9E7E-0F848BB7CF74}"/>
                </a:ext>
              </a:extLst>
            </p:cNvPr>
            <p:cNvCxnSpPr>
              <a:endCxn id="47" idx="1"/>
            </p:cNvCxnSpPr>
            <p:nvPr/>
          </p:nvCxnSpPr>
          <p:spPr>
            <a:xfrm>
              <a:off x="6180966" y="4970891"/>
              <a:ext cx="91860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ight Arrow 109">
              <a:extLst>
                <a:ext uri="{FF2B5EF4-FFF2-40B4-BE49-F238E27FC236}">
                  <a16:creationId xmlns:a16="http://schemas.microsoft.com/office/drawing/2014/main" id="{4DD5D388-7B8D-4E86-9688-22D35CDFB3A5}"/>
                </a:ext>
              </a:extLst>
            </p:cNvPr>
            <p:cNvSpPr/>
            <p:nvPr/>
          </p:nvSpPr>
          <p:spPr>
            <a:xfrm>
              <a:off x="1924023" y="3276779"/>
              <a:ext cx="376521" cy="38196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ight Arrow 110">
              <a:extLst>
                <a:ext uri="{FF2B5EF4-FFF2-40B4-BE49-F238E27FC236}">
                  <a16:creationId xmlns:a16="http://schemas.microsoft.com/office/drawing/2014/main" id="{4A3402B9-0565-4B62-BC75-8A98606D2BAD}"/>
                </a:ext>
              </a:extLst>
            </p:cNvPr>
            <p:cNvSpPr/>
            <p:nvPr/>
          </p:nvSpPr>
          <p:spPr>
            <a:xfrm>
              <a:off x="4172904" y="3292935"/>
              <a:ext cx="376521" cy="38196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ight Arrow 111">
              <a:extLst>
                <a:ext uri="{FF2B5EF4-FFF2-40B4-BE49-F238E27FC236}">
                  <a16:creationId xmlns:a16="http://schemas.microsoft.com/office/drawing/2014/main" id="{1B0FC03A-E01C-4BD3-BB40-222EEC1040B0}"/>
                </a:ext>
              </a:extLst>
            </p:cNvPr>
            <p:cNvSpPr/>
            <p:nvPr/>
          </p:nvSpPr>
          <p:spPr>
            <a:xfrm>
              <a:off x="6508005" y="3284886"/>
              <a:ext cx="376521" cy="38196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759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D922-ADC1-4A41-A4D3-A63DC5277CBB}"/>
              </a:ext>
            </a:extLst>
          </p:cNvPr>
          <p:cNvSpPr txBox="1">
            <a:spLocks/>
          </p:cNvSpPr>
          <p:nvPr/>
        </p:nvSpPr>
        <p:spPr bwMode="auto">
          <a:xfrm>
            <a:off x="1504335" y="146553"/>
            <a:ext cx="7639665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altLang="en-US" dirty="0"/>
              <a:t>DETERMINING ECOLOGICAL CONSEQUENCES OF SCENARIOS</a:t>
            </a: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DE98776F-7427-4400-87C4-C7A87C1BEA96}"/>
              </a:ext>
            </a:extLst>
          </p:cNvPr>
          <p:cNvSpPr/>
          <p:nvPr/>
        </p:nvSpPr>
        <p:spPr>
          <a:xfrm>
            <a:off x="6597650" y="2184388"/>
            <a:ext cx="2154663" cy="1681819"/>
          </a:xfrm>
          <a:prstGeom prst="flowChartDocument">
            <a:avLst/>
          </a:prstGeom>
          <a:gradFill flip="none" rotWithShape="1">
            <a:gsLst>
              <a:gs pos="71000">
                <a:schemeClr val="accent3">
                  <a:lumMod val="60000"/>
                  <a:lumOff val="40000"/>
                </a:schemeClr>
              </a:gs>
              <a:gs pos="51000">
                <a:srgbClr val="00B0F0"/>
              </a:gs>
              <a:gs pos="27000">
                <a:schemeClr val="accent6">
                  <a:lumMod val="60000"/>
                  <a:lumOff val="40000"/>
                </a:schemeClr>
              </a:gs>
              <a:gs pos="12000">
                <a:schemeClr val="bg2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Ecological ranking of scenarios per EWR site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A220E-2756-4476-9BFE-C3B1CCACF392}"/>
              </a:ext>
            </a:extLst>
          </p:cNvPr>
          <p:cNvSpPr/>
          <p:nvPr/>
        </p:nvSpPr>
        <p:spPr>
          <a:xfrm>
            <a:off x="214205" y="2135051"/>
            <a:ext cx="4724400" cy="34836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RELATIVE ECOLOGICAL IMPORTANCE OF SITES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Locality in conservation areas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Length of river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WEIGHT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A624B4C9-68DA-4293-91FD-25114B35ED7B}"/>
              </a:ext>
            </a:extLst>
          </p:cNvPr>
          <p:cNvSpPr/>
          <p:nvPr/>
        </p:nvSpPr>
        <p:spPr>
          <a:xfrm>
            <a:off x="5861799" y="4420135"/>
            <a:ext cx="3282201" cy="1646349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Ecological ranking of scenarios  for the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62C9A-80CF-435D-A9D0-87ED46BDBA23}"/>
              </a:ext>
            </a:extLst>
          </p:cNvPr>
          <p:cNvSpPr txBox="1"/>
          <p:nvPr/>
        </p:nvSpPr>
        <p:spPr>
          <a:xfrm>
            <a:off x="4938605" y="2992604"/>
            <a:ext cx="1465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 WEIGHT TO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E799BB-B813-40F0-89CE-BF94CD524C41}"/>
              </a:ext>
            </a:extLst>
          </p:cNvPr>
          <p:cNvCxnSpPr/>
          <p:nvPr/>
        </p:nvCxnSpPr>
        <p:spPr>
          <a:xfrm>
            <a:off x="4938605" y="2821345"/>
            <a:ext cx="165904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05AFEF-586B-41FB-8551-CC43695A1FD9}"/>
              </a:ext>
            </a:extLst>
          </p:cNvPr>
          <p:cNvCxnSpPr/>
          <p:nvPr/>
        </p:nvCxnSpPr>
        <p:spPr>
          <a:xfrm>
            <a:off x="2378300" y="5006214"/>
            <a:ext cx="1" cy="23709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12D0F3-E2B9-436D-9452-1103569868FE}"/>
              </a:ext>
            </a:extLst>
          </p:cNvPr>
          <p:cNvCxnSpPr>
            <a:endCxn id="5" idx="0"/>
          </p:cNvCxnSpPr>
          <p:nvPr/>
        </p:nvCxnSpPr>
        <p:spPr>
          <a:xfrm>
            <a:off x="7484955" y="3823601"/>
            <a:ext cx="17945" cy="59653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9F020C-62CA-41EB-B5AA-642B9722D467}"/>
              </a:ext>
            </a:extLst>
          </p:cNvPr>
          <p:cNvSpPr txBox="1"/>
          <p:nvPr/>
        </p:nvSpPr>
        <p:spPr>
          <a:xfrm>
            <a:off x="7678611" y="3752535"/>
            <a:ext cx="146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918639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03C0CD-50E0-401E-8380-2973F9C4EFE0}"/>
              </a:ext>
            </a:extLst>
          </p:cNvPr>
          <p:cNvSpPr txBox="1"/>
          <p:nvPr/>
        </p:nvSpPr>
        <p:spPr>
          <a:xfrm>
            <a:off x="2147608" y="112144"/>
            <a:ext cx="6879660" cy="63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Futura Md BT" pitchFamily="34" charset="0"/>
              </a:defRPr>
            </a:lvl1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TRAFFIC DIAGRAMS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1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A traffic diagram is a bar graph that is shaded according to the colours of a traffic light.</a:t>
            </a:r>
          </a:p>
          <a:p>
            <a:pPr marL="447675" marR="0" lvl="1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This implies that the items at the top (in the green section) is better than the ones below. </a:t>
            </a:r>
          </a:p>
          <a:p>
            <a:pPr marL="447675" marR="0" lvl="1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The scale of the bar graph could be anything, the importance is the ranking order and the distance between scenarios on the bar graph.</a:t>
            </a:r>
          </a:p>
          <a:p>
            <a:pPr marL="447675" marR="0" lvl="1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The purpose is to rank scenarios for all the different components using different scales of measurements, but visually being able to compare the rankings using traffic diagrams.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1C20C-556C-4890-BE57-DF091CDE9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975"/>
          <a:stretch/>
        </p:blipFill>
        <p:spPr>
          <a:xfrm>
            <a:off x="282432" y="605136"/>
            <a:ext cx="1865176" cy="48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76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61A2-3D17-4E53-8320-4033F194301F}"/>
              </a:ext>
            </a:extLst>
          </p:cNvPr>
          <p:cNvSpPr txBox="1">
            <a:spLocks/>
          </p:cNvSpPr>
          <p:nvPr/>
        </p:nvSpPr>
        <p:spPr>
          <a:xfrm>
            <a:off x="1264596" y="273333"/>
            <a:ext cx="7763361" cy="53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VISUALISATION OF VARIABLE SCORES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55FDC-274B-4951-8ED3-32D601220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79" y="1554317"/>
            <a:ext cx="7102703" cy="46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2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073F1FB-280F-4C02-8979-4227431D59DE}"/>
              </a:ext>
            </a:extLst>
          </p:cNvPr>
          <p:cNvSpPr txBox="1"/>
          <p:nvPr/>
        </p:nvSpPr>
        <p:spPr>
          <a:xfrm>
            <a:off x="1067450" y="168352"/>
            <a:ext cx="7619350" cy="10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WATER ACT: CLASSIFICATION SYSTEM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3CA99A-619C-4876-AC69-122DA907A133}"/>
              </a:ext>
            </a:extLst>
          </p:cNvPr>
          <p:cNvSpPr txBox="1"/>
          <p:nvPr/>
        </p:nvSpPr>
        <p:spPr>
          <a:xfrm>
            <a:off x="1391645" y="1507787"/>
            <a:ext cx="773526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latin typeface="Comic Sans MS" panose="030F0702030302020204" pitchFamily="66" charset="0"/>
              </a:rPr>
              <a:t>Part 1: Classification system must be designed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latin typeface="Comic Sans MS" panose="030F0702030302020204" pitchFamily="66" charset="0"/>
              </a:rPr>
              <a:t>Includes guidelines and procedures for determining classes in respect of</a:t>
            </a:r>
          </a:p>
          <a:p>
            <a:pPr marL="360363">
              <a:spcAft>
                <a:spcPts val="600"/>
              </a:spcAft>
            </a:pPr>
            <a:r>
              <a:rPr lang="en-ZA" sz="2400" dirty="0">
                <a:latin typeface="Comic Sans MS" panose="030F0702030302020204" pitchFamily="66" charset="0"/>
              </a:rPr>
              <a:t>- procedures for determining the Reserve</a:t>
            </a:r>
          </a:p>
          <a:p>
            <a:pPr marL="360363">
              <a:spcAft>
                <a:spcPts val="600"/>
              </a:spcAft>
            </a:pPr>
            <a:r>
              <a:rPr lang="en-ZA" sz="2400" dirty="0">
                <a:latin typeface="Comic Sans MS" panose="030F0702030302020204" pitchFamily="66" charset="0"/>
              </a:rPr>
              <a:t>- procedures for water quality requirements of water users</a:t>
            </a:r>
          </a:p>
          <a:p>
            <a:pPr marL="360363">
              <a:spcAft>
                <a:spcPts val="600"/>
              </a:spcAft>
            </a:pPr>
            <a:r>
              <a:rPr lang="en-ZA" sz="2400" dirty="0">
                <a:latin typeface="Comic Sans MS" panose="030F0702030302020204" pitchFamily="66" charset="0"/>
              </a:rPr>
              <a:t>- set out water uses for instream or land-based activities which activities must be regulated or prohibited</a:t>
            </a:r>
          </a:p>
          <a:p>
            <a:pPr marL="360363">
              <a:spcAft>
                <a:spcPts val="600"/>
              </a:spcAft>
            </a:pPr>
            <a:r>
              <a:rPr lang="en-ZA" sz="2400" dirty="0">
                <a:latin typeface="Comic Sans MS" panose="030F0702030302020204" pitchFamily="66" charset="0"/>
              </a:rPr>
              <a:t>- provide for such other matters relating to the protection, use, development, conservation, management and control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4054843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61A2-3D17-4E53-8320-4033F194301F}"/>
              </a:ext>
            </a:extLst>
          </p:cNvPr>
          <p:cNvSpPr txBox="1">
            <a:spLocks/>
          </p:cNvSpPr>
          <p:nvPr/>
        </p:nvSpPr>
        <p:spPr>
          <a:xfrm>
            <a:off x="1264596" y="273333"/>
            <a:ext cx="7763361" cy="10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VISUALISATION OF VARIABLE SCORES</a:t>
            </a:r>
          </a:p>
          <a:p>
            <a:r>
              <a:rPr lang="en-ZA" dirty="0"/>
              <a:t>(Slide 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A8852-E832-4FC8-84E0-E20A81846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375" y="1285213"/>
            <a:ext cx="4087770" cy="52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5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71672-D62C-48CF-A92C-9BB18F76D95C}"/>
              </a:ext>
            </a:extLst>
          </p:cNvPr>
          <p:cNvSpPr txBox="1">
            <a:spLocks/>
          </p:cNvSpPr>
          <p:nvPr/>
        </p:nvSpPr>
        <p:spPr>
          <a:xfrm>
            <a:off x="1177047" y="106532"/>
            <a:ext cx="7966953" cy="10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SENSITIVITY ANALYSIS AND SYNTHESIS OF RESULTS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70126F-13C3-4677-AFF5-F91F9190D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913"/>
              </p:ext>
            </p:extLst>
          </p:nvPr>
        </p:nvGraphicFramePr>
        <p:xfrm>
          <a:off x="248575" y="1143000"/>
          <a:ext cx="8740876" cy="53456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8969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Weights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Rank</a:t>
                      </a:r>
                      <a:r>
                        <a:rPr lang="en-ZA" sz="1600" b="1" u="none" strike="noStrike" baseline="0" dirty="0">
                          <a:effectLst/>
                        </a:rPr>
                        <a:t> Position of Scenario</a:t>
                      </a:r>
                    </a:p>
                    <a:p>
                      <a:pPr algn="ctr" fontAlgn="b"/>
                      <a:r>
                        <a:rPr lang="en-ZA" sz="1600" b="1" u="none" strike="noStrike" baseline="0" dirty="0">
                          <a:effectLst/>
                        </a:rPr>
                        <a:t>(Normalisation Ranking Method)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1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</a:rPr>
                        <a:t>Alternative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Ecology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effectLst/>
                        </a:rPr>
                        <a:t>EcoSystem</a:t>
                      </a:r>
                      <a:r>
                        <a:rPr lang="en-GB" sz="1200" b="1" u="none" strike="noStrike" dirty="0">
                          <a:effectLst/>
                        </a:rPr>
                        <a:t> Services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GDP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Jobs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S2b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S53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S54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S61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S63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S65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S69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S2c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S70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67CF2DD-1185-454C-AA10-BA7FE4EFA1AC}"/>
              </a:ext>
            </a:extLst>
          </p:cNvPr>
          <p:cNvSpPr/>
          <p:nvPr/>
        </p:nvSpPr>
        <p:spPr>
          <a:xfrm>
            <a:off x="5950040" y="6488668"/>
            <a:ext cx="303941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"/>
            <a:r>
              <a:rPr lang="en-ZA" b="1" dirty="0">
                <a:solidFill>
                  <a:srgbClr val="FF0000"/>
                </a:solidFill>
              </a:rPr>
              <a:t>Rank: 1 = best, 10 = worse.</a:t>
            </a:r>
          </a:p>
        </p:txBody>
      </p:sp>
    </p:spTree>
    <p:extLst>
      <p:ext uri="{BB962C8B-B14F-4D97-AF65-F5344CB8AC3E}">
        <p14:creationId xmlns:p14="http://schemas.microsoft.com/office/powerpoint/2010/main" val="255568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3DB6-37F4-46C8-94CA-F4B2FDCC0E3A}"/>
              </a:ext>
            </a:extLst>
          </p:cNvPr>
          <p:cNvSpPr txBox="1">
            <a:spLocks/>
          </p:cNvSpPr>
          <p:nvPr/>
        </p:nvSpPr>
        <p:spPr>
          <a:xfrm>
            <a:off x="1298136" y="38100"/>
            <a:ext cx="7789839" cy="10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DERIVING THE WATER RESOURCE CLASS FOR EACH </a:t>
            </a:r>
            <a:r>
              <a:rPr lang="en-ZA" dirty="0" err="1"/>
              <a:t>IUA</a:t>
            </a:r>
            <a:endParaRPr lang="en-ZA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DF38AF-AABC-4402-B491-339962071B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6694" y="1844824"/>
          <a:ext cx="8676005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0340">
                <a:tc rowSpan="2" gridSpan="2"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% EC representation at units represented by biophysical nodes in an IUA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Prominent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Ecological</a:t>
                      </a:r>
                      <a:r>
                        <a:rPr lang="en-ZA" sz="1800" kern="1400" spc="25" baseline="0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 Categories</a:t>
                      </a:r>
                      <a:endParaRPr lang="en-GB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≥ A/B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≥ B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≥C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≥ D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&lt; D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Class I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 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60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80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95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5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A &amp; B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Class II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 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70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90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10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Class III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Either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80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20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Or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100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+mn-lt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0CA86E-2EC3-4CFC-AAD5-F297C431D0B8}"/>
              </a:ext>
            </a:extLst>
          </p:cNvPr>
          <p:cNvSpPr txBox="1">
            <a:spLocks/>
          </p:cNvSpPr>
          <p:nvPr/>
        </p:nvSpPr>
        <p:spPr>
          <a:xfrm>
            <a:off x="1760706" y="4786008"/>
            <a:ext cx="7038487" cy="13961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2400" dirty="0">
                <a:latin typeface="Comic Sans MS" panose="030F0702030302020204" pitchFamily="66" charset="0"/>
              </a:rPr>
              <a:t>Unit Percentages:</a:t>
            </a:r>
          </a:p>
          <a:p>
            <a:pPr marL="0" indent="0">
              <a:buFont typeface="Arial" pitchFamily="34" charset="0"/>
              <a:buNone/>
            </a:pPr>
            <a:r>
              <a:rPr lang="en-ZA" sz="2400" dirty="0">
                <a:latin typeface="Comic Sans MS" panose="030F0702030302020204" pitchFamily="66" charset="0"/>
              </a:rPr>
              <a:t>Length of river in a given Ecological Category divided by the total river length in an </a:t>
            </a:r>
            <a:r>
              <a:rPr lang="en-ZA" sz="2400" dirty="0" err="1">
                <a:latin typeface="Comic Sans MS" panose="030F0702030302020204" pitchFamily="66" charset="0"/>
              </a:rPr>
              <a:t>IUA</a:t>
            </a:r>
            <a:r>
              <a:rPr lang="en-ZA" sz="2400" dirty="0">
                <a:latin typeface="Comic Sans MS" panose="030F0702030302020204" pitchFamily="66" charset="0"/>
              </a:rPr>
              <a:t> 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615BF-4FEF-4260-A5B8-5EF276025FBA}"/>
              </a:ext>
            </a:extLst>
          </p:cNvPr>
          <p:cNvSpPr txBox="1">
            <a:spLocks/>
          </p:cNvSpPr>
          <p:nvPr/>
        </p:nvSpPr>
        <p:spPr>
          <a:xfrm>
            <a:off x="1586917" y="1214797"/>
            <a:ext cx="7501058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Recommended Class Criteria Table</a:t>
            </a:r>
          </a:p>
        </p:txBody>
      </p:sp>
    </p:spTree>
    <p:extLst>
      <p:ext uri="{BB962C8B-B14F-4D97-AF65-F5344CB8AC3E}">
        <p14:creationId xmlns:p14="http://schemas.microsoft.com/office/powerpoint/2010/main" val="3108741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9944-A9FA-46C9-A333-1A692B81A519}"/>
              </a:ext>
            </a:extLst>
          </p:cNvPr>
          <p:cNvSpPr txBox="1">
            <a:spLocks/>
          </p:cNvSpPr>
          <p:nvPr/>
        </p:nvSpPr>
        <p:spPr>
          <a:xfrm>
            <a:off x="1569492" y="274638"/>
            <a:ext cx="711730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GB" dirty="0"/>
              <a:t>RESULTING </a:t>
            </a:r>
            <a:r>
              <a:rPr lang="en-GB" dirty="0" err="1"/>
              <a:t>IUA</a:t>
            </a:r>
            <a:r>
              <a:rPr lang="en-GB" dirty="0"/>
              <a:t> CLASSES FOR ALL SCENARIOS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77D548D-95E7-4C8C-B58B-DB3279C3E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68386"/>
              </p:ext>
            </p:extLst>
          </p:nvPr>
        </p:nvGraphicFramePr>
        <p:xfrm>
          <a:off x="711203" y="1658938"/>
          <a:ext cx="8229597" cy="4114800"/>
        </p:xfrm>
        <a:graphic>
          <a:graphicData uri="http://schemas.openxmlformats.org/drawingml/2006/table">
            <a:tbl>
              <a:tblPr/>
              <a:tblGrid>
                <a:gridCol w="59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6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7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1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69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71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71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165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IUA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342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400" spc="25" dirty="0">
                          <a:effectLst/>
                        </a:rPr>
                        <a:t>Scenarios and Management Class</a:t>
                      </a:r>
                      <a:endParaRPr lang="en-GB" sz="16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51">
                <a:tc v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REC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S2c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T32_a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23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T32_b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81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T33_a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T33_b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T34_a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T34_b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T35_a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T35_b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7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T35_c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T35_d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23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T36_a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T36_b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3E486A6-908C-4347-8ED5-C77C1FC5D970}"/>
              </a:ext>
            </a:extLst>
          </p:cNvPr>
          <p:cNvSpPr/>
          <p:nvPr/>
        </p:nvSpPr>
        <p:spPr>
          <a:xfrm>
            <a:off x="6939384" y="1943100"/>
            <a:ext cx="647700" cy="38306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6DC37-DB89-4263-8346-03E6EF77BDF9}"/>
              </a:ext>
            </a:extLst>
          </p:cNvPr>
          <p:cNvSpPr/>
          <p:nvPr/>
        </p:nvSpPr>
        <p:spPr>
          <a:xfrm>
            <a:off x="6291684" y="1943100"/>
            <a:ext cx="647700" cy="38306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E94D4-8331-4470-9DE9-4030436BDD61}"/>
              </a:ext>
            </a:extLst>
          </p:cNvPr>
          <p:cNvSpPr/>
          <p:nvPr/>
        </p:nvSpPr>
        <p:spPr>
          <a:xfrm>
            <a:off x="3728180" y="1943100"/>
            <a:ext cx="647700" cy="38306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A7EE02-64A5-46EB-BA28-D5DBF9EBA003}"/>
              </a:ext>
            </a:extLst>
          </p:cNvPr>
          <p:cNvSpPr/>
          <p:nvPr/>
        </p:nvSpPr>
        <p:spPr>
          <a:xfrm>
            <a:off x="1895842" y="1943100"/>
            <a:ext cx="647700" cy="38306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845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98D6-8B97-4D65-9393-145E7A699A80}"/>
              </a:ext>
            </a:extLst>
          </p:cNvPr>
          <p:cNvSpPr txBox="1">
            <a:spLocks/>
          </p:cNvSpPr>
          <p:nvPr/>
        </p:nvSpPr>
        <p:spPr>
          <a:xfrm>
            <a:off x="1331842" y="154546"/>
            <a:ext cx="7812157" cy="10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GB" dirty="0"/>
              <a:t>ECOLOGICAL CATEGORIES FOR ALL SCENARIOS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819E1-5D49-492C-9584-A25934F01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86"/>
          <a:stretch/>
        </p:blipFill>
        <p:spPr>
          <a:xfrm>
            <a:off x="130679" y="1659081"/>
            <a:ext cx="8882642" cy="41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51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872" y="2765215"/>
            <a:ext cx="764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Comic Sans MS" pitchFamily="66" charset="0"/>
                <a:cs typeface="Arial" pitchFamily="34" charset="0"/>
              </a:rPr>
              <a:t>RESOURCE QUALITY OBJECTIVES</a:t>
            </a:r>
          </a:p>
        </p:txBody>
      </p:sp>
    </p:spTree>
    <p:extLst>
      <p:ext uri="{BB962C8B-B14F-4D97-AF65-F5344CB8AC3E}">
        <p14:creationId xmlns:p14="http://schemas.microsoft.com/office/powerpoint/2010/main" val="3895919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4AEC2-7C9C-4111-B75A-8712B40E9BAA}"/>
              </a:ext>
            </a:extLst>
          </p:cNvPr>
          <p:cNvSpPr txBox="1"/>
          <p:nvPr/>
        </p:nvSpPr>
        <p:spPr>
          <a:xfrm>
            <a:off x="1282148" y="98825"/>
            <a:ext cx="7861852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1"/>
            <a:r>
              <a:rPr lang="en-ZA" sz="2800" b="1" dirty="0" err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RQOs</a:t>
            </a:r>
            <a:r>
              <a:rPr lang="en-ZA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 AND WATER RESOURCE </a:t>
            </a:r>
          </a:p>
          <a:p>
            <a:pPr lvl="1"/>
            <a:r>
              <a:rPr lang="en-ZA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CLASSES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551C51-702D-4CC6-940C-A4A53F22AC75}"/>
              </a:ext>
            </a:extLst>
          </p:cNvPr>
          <p:cNvSpPr/>
          <p:nvPr/>
        </p:nvSpPr>
        <p:spPr>
          <a:xfrm>
            <a:off x="3429000" y="2425700"/>
            <a:ext cx="2451100" cy="2247900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Water Resource Class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6A44E-33D4-4488-8D80-13D06A70C9BE}"/>
              </a:ext>
            </a:extLst>
          </p:cNvPr>
          <p:cNvSpPr/>
          <p:nvPr/>
        </p:nvSpPr>
        <p:spPr>
          <a:xfrm>
            <a:off x="317500" y="2908300"/>
            <a:ext cx="1993900" cy="11811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Operational Scenarios</a:t>
            </a:r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8CACB053-79C8-4445-95C6-C2B5A42FB623}"/>
              </a:ext>
            </a:extLst>
          </p:cNvPr>
          <p:cNvSpPr/>
          <p:nvPr/>
        </p:nvSpPr>
        <p:spPr>
          <a:xfrm>
            <a:off x="2311400" y="3260725"/>
            <a:ext cx="1117600" cy="47625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3FBED-6C37-4B40-BEFA-BBD9B2C6D22E}"/>
              </a:ext>
            </a:extLst>
          </p:cNvPr>
          <p:cNvSpPr/>
          <p:nvPr/>
        </p:nvSpPr>
        <p:spPr>
          <a:xfrm>
            <a:off x="7010400" y="2895600"/>
            <a:ext cx="1993900" cy="11811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RQOs</a:t>
            </a: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0CD5D190-E6E4-4E65-A298-3C2493149C41}"/>
              </a:ext>
            </a:extLst>
          </p:cNvPr>
          <p:cNvSpPr/>
          <p:nvPr/>
        </p:nvSpPr>
        <p:spPr>
          <a:xfrm rot="10800000">
            <a:off x="5880100" y="3311525"/>
            <a:ext cx="1117600" cy="47625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8B480-606C-4AD5-9269-9340EDE125F2}"/>
              </a:ext>
            </a:extLst>
          </p:cNvPr>
          <p:cNvSpPr txBox="1"/>
          <p:nvPr/>
        </p:nvSpPr>
        <p:spPr>
          <a:xfrm>
            <a:off x="2311400" y="294769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Comic Sans MS" panose="030F0702030302020204" pitchFamily="66" charset="0"/>
              </a:rPr>
              <a:t>Informs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0EF1D-F3C6-491C-8325-9AB3C79E61C6}"/>
              </a:ext>
            </a:extLst>
          </p:cNvPr>
          <p:cNvSpPr txBox="1"/>
          <p:nvPr/>
        </p:nvSpPr>
        <p:spPr>
          <a:xfrm>
            <a:off x="5994400" y="295539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Comic Sans MS" panose="030F0702030302020204" pitchFamily="66" charset="0"/>
              </a:rPr>
              <a:t>Defines</a:t>
            </a:r>
          </a:p>
        </p:txBody>
      </p:sp>
    </p:spTree>
    <p:extLst>
      <p:ext uri="{BB962C8B-B14F-4D97-AF65-F5344CB8AC3E}">
        <p14:creationId xmlns:p14="http://schemas.microsoft.com/office/powerpoint/2010/main" val="40302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D59C5B-088F-422B-9D8A-EBDB5761D162}"/>
              </a:ext>
            </a:extLst>
          </p:cNvPr>
          <p:cNvSpPr txBox="1"/>
          <p:nvPr/>
        </p:nvSpPr>
        <p:spPr>
          <a:xfrm>
            <a:off x="1321905" y="89020"/>
            <a:ext cx="7822095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lvl="1" algn="ctr" defTabSz="45718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1"/>
            <a:r>
              <a:rPr lang="en-ZA" dirty="0"/>
              <a:t>WHAT ARE RESOURCE </a:t>
            </a:r>
          </a:p>
          <a:p>
            <a:pPr lvl="1"/>
            <a:r>
              <a:rPr lang="en-ZA" dirty="0"/>
              <a:t>QUALITY OBJECTIVES?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50D7B-9E86-4B95-B518-6AB7F906FC56}"/>
              </a:ext>
            </a:extLst>
          </p:cNvPr>
          <p:cNvSpPr txBox="1"/>
          <p:nvPr/>
        </p:nvSpPr>
        <p:spPr>
          <a:xfrm>
            <a:off x="1555374" y="1503724"/>
            <a:ext cx="751418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600" b="1" dirty="0">
                <a:latin typeface="Comic Sans MS" panose="030F0702030302020204" pitchFamily="66" charset="0"/>
                <a:cs typeface="Arial" pitchFamily="34" charset="0"/>
              </a:rPr>
              <a:t>Resource Quality Objectives provide information to resource managers on how to manage the Integrated Units of Analysis to maintain or achieve the </a:t>
            </a:r>
            <a:r>
              <a:rPr lang="en-ZA" sz="2600" b="1" dirty="0"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  <a:t>Water Resource Class </a:t>
            </a:r>
            <a:r>
              <a:rPr lang="en-ZA" sz="2600" b="1" dirty="0">
                <a:latin typeface="Comic Sans MS" panose="030F0702030302020204" pitchFamily="66" charset="0"/>
                <a:cs typeface="Arial" pitchFamily="34" charset="0"/>
              </a:rPr>
              <a:t>and the </a:t>
            </a:r>
            <a:r>
              <a:rPr lang="en-ZA" sz="2600" b="1" dirty="0"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  <a:t>ecological needs.</a:t>
            </a:r>
          </a:p>
          <a:p>
            <a:endParaRPr lang="en-ZA" sz="2600" b="1" i="1" dirty="0">
              <a:latin typeface="Comic Sans MS" panose="030F0702030302020204" pitchFamily="66" charset="0"/>
              <a:cs typeface="Arial" pitchFamily="34" charset="0"/>
            </a:endParaRPr>
          </a:p>
          <a:p>
            <a:r>
              <a:rPr lang="en-ZA" sz="2600" b="1" i="1" dirty="0">
                <a:latin typeface="Comic Sans MS" panose="030F0702030302020204" pitchFamily="66" charset="0"/>
                <a:cs typeface="Arial" pitchFamily="34" charset="0"/>
              </a:rPr>
              <a:t>Resource Quality Objectives for a water resource are </a:t>
            </a:r>
            <a:r>
              <a:rPr lang="en-ZA" sz="2600" b="1" i="1" dirty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a numerical or narrative (descriptive) statement </a:t>
            </a:r>
            <a:r>
              <a:rPr lang="en-ZA" sz="2600" b="1" i="1" dirty="0">
                <a:latin typeface="Comic Sans MS" panose="030F0702030302020204" pitchFamily="66" charset="0"/>
                <a:cs typeface="Arial" pitchFamily="34" charset="0"/>
              </a:rPr>
              <a:t>of the conditions which should be met to ensure that the </a:t>
            </a:r>
            <a:r>
              <a:rPr lang="en-ZA" sz="26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  <a:t>water resource is protected</a:t>
            </a:r>
            <a:r>
              <a:rPr lang="en-ZA" sz="2600" b="1" i="1" dirty="0">
                <a:latin typeface="Comic Sans MS" panose="030F0702030302020204" pitchFamily="66" charset="0"/>
                <a:cs typeface="Arial" pitchFamily="34" charset="0"/>
              </a:rPr>
              <a:t>.</a:t>
            </a:r>
            <a:endParaRPr lang="en-ZA" sz="2600" b="1" dirty="0"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00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AC9A0A-8775-480F-8A29-036D4244450B}"/>
              </a:ext>
            </a:extLst>
          </p:cNvPr>
          <p:cNvSpPr/>
          <p:nvPr/>
        </p:nvSpPr>
        <p:spPr>
          <a:xfrm>
            <a:off x="1569667" y="1292087"/>
            <a:ext cx="746882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sz="2200" b="1" dirty="0">
                <a:latin typeface="Comic Sans MS" panose="030F0702030302020204" pitchFamily="66" charset="0"/>
              </a:rPr>
              <a:t>Quantity, pattern and timing of instream flow </a:t>
            </a:r>
            <a:r>
              <a:rPr lang="en-ZA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(hydrology)</a:t>
            </a:r>
            <a:r>
              <a:rPr lang="en-ZA" sz="2200" b="1" dirty="0">
                <a:latin typeface="Comic Sans MS" panose="030F0702030302020204" pitchFamily="66" charset="0"/>
              </a:rPr>
              <a:t>. 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Water quality </a:t>
            </a:r>
            <a:r>
              <a:rPr lang="en-ZA" sz="2200" b="1" dirty="0">
                <a:latin typeface="Comic Sans MS" panose="030F0702030302020204" pitchFamily="66" charset="0"/>
              </a:rPr>
              <a:t>(numerical values that define the fitness of use and/or ecological requirements for various variables).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sz="2200" b="1" dirty="0">
                <a:latin typeface="Comic Sans MS" panose="030F0702030302020204" pitchFamily="66" charset="0"/>
              </a:rPr>
              <a:t>Characteristics and condition of </a:t>
            </a:r>
            <a:r>
              <a:rPr lang="en-ZA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riparian habitat and biota</a:t>
            </a:r>
            <a:r>
              <a:rPr lang="en-ZA" sz="2200" b="1" dirty="0">
                <a:latin typeface="Comic Sans MS" panose="030F0702030302020204" pitchFamily="66" charset="0"/>
              </a:rPr>
              <a:t> (% alien vegetation, cover, species).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sz="2200" b="1" dirty="0">
                <a:latin typeface="Comic Sans MS" panose="030F0702030302020204" pitchFamily="66" charset="0"/>
              </a:rPr>
              <a:t>Characteristics and condition of </a:t>
            </a:r>
            <a:r>
              <a:rPr lang="en-ZA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instream habitat and biota</a:t>
            </a:r>
            <a:r>
              <a:rPr lang="en-ZA" sz="2200" b="1" dirty="0">
                <a:latin typeface="Comic Sans MS" panose="030F0702030302020204" pitchFamily="66" charset="0"/>
              </a:rPr>
              <a:t> (frequency of occurrence, species/taxa, abundance, habitat).</a:t>
            </a:r>
          </a:p>
          <a:p>
            <a:pPr>
              <a:spcAft>
                <a:spcPts val="1200"/>
              </a:spcAft>
            </a:pPr>
            <a:r>
              <a:rPr lang="en-ZA" sz="2200" b="1" dirty="0">
                <a:latin typeface="Comic Sans MS" panose="030F0702030302020204" pitchFamily="66" charset="0"/>
              </a:rPr>
              <a:t>NOTE:  Not all RQOs are set for all river reaches and estuaries – depends on priority and indicators selected.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8407A-6C57-4D5B-82E3-1500EE87159D}"/>
              </a:ext>
            </a:extLst>
          </p:cNvPr>
          <p:cNvSpPr txBox="1"/>
          <p:nvPr/>
        </p:nvSpPr>
        <p:spPr>
          <a:xfrm>
            <a:off x="1321904" y="120256"/>
            <a:ext cx="7822096" cy="10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lvl="1" algn="ctr" defTabSz="45718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FOR WHICH COMPONENTS/INDICATORS ARE </a:t>
            </a:r>
            <a:r>
              <a:rPr lang="en-ZA" dirty="0" err="1"/>
              <a:t>RQOS</a:t>
            </a:r>
            <a:r>
              <a:rPr lang="en-ZA" dirty="0"/>
              <a:t> SET?</a:t>
            </a:r>
          </a:p>
        </p:txBody>
      </p:sp>
    </p:spTree>
    <p:extLst>
      <p:ext uri="{BB962C8B-B14F-4D97-AF65-F5344CB8AC3E}">
        <p14:creationId xmlns:p14="http://schemas.microsoft.com/office/powerpoint/2010/main" val="3668608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C154B8-74AC-41B8-96E7-E1458C3F5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2" y="0"/>
            <a:ext cx="919130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F1F6A6-197B-448B-A287-1A002D93F6B1}"/>
              </a:ext>
            </a:extLst>
          </p:cNvPr>
          <p:cNvSpPr txBox="1">
            <a:spLocks/>
          </p:cNvSpPr>
          <p:nvPr/>
        </p:nvSpPr>
        <p:spPr bwMode="auto">
          <a:xfrm>
            <a:off x="1245717" y="100372"/>
            <a:ext cx="7371509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lvl="1" algn="ctr" defTabSz="45718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altLang="en-US" dirty="0"/>
              <a:t>TSITSA RIVER - MZIMEWR1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1A93E-8929-44BC-96AB-467E4A359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57" y="3544105"/>
            <a:ext cx="2074983" cy="13517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9428F-32DD-42CF-9287-52BDD2BC7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816127"/>
              </p:ext>
            </p:extLst>
          </p:nvPr>
        </p:nvGraphicFramePr>
        <p:xfrm>
          <a:off x="2651819" y="2747554"/>
          <a:ext cx="6353299" cy="364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 gridSpan="2">
                  <a:txBody>
                    <a:bodyPr/>
                    <a:lstStyle/>
                    <a:p>
                      <a:endParaRPr lang="en-ZA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 rowSpan="3">
                  <a:txBody>
                    <a:bodyPr/>
                    <a:lstStyle/>
                    <a:p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1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nMAR</a:t>
                      </a:r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en-ZA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Drought (90%) Aug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m</a:t>
                      </a:r>
                      <a:r>
                        <a:rPr lang="en-ZA" sz="1800" b="1" baseline="30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m</a:t>
                      </a:r>
                      <a:r>
                        <a:rPr lang="en-ZA" sz="1800" b="1" baseline="30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en-ZA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 (60%)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m</a:t>
                      </a:r>
                      <a:r>
                        <a:rPr lang="en-ZA" sz="1800" b="1" baseline="30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m</a:t>
                      </a:r>
                      <a:r>
                        <a:rPr lang="en-ZA" sz="1800" b="1" baseline="30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 rowSpan="5">
                  <a:txBody>
                    <a:bodyPr/>
                    <a:lstStyle/>
                    <a:p>
                      <a:r>
                        <a:rPr lang="en-ZA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Habitat &amp; Biota</a:t>
                      </a:r>
                    </a:p>
                    <a:p>
                      <a:r>
                        <a:rPr lang="en-ZA" sz="1800" b="1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ZA" sz="1800" b="1" kern="1200" dirty="0" err="1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EcoStatus</a:t>
                      </a:r>
                      <a:r>
                        <a:rPr lang="en-ZA" sz="1800" b="1" kern="120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ZA" sz="1800" b="1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Geomorph</a:t>
                      </a:r>
                      <a:endParaRPr lang="en-ZA" sz="18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9EBD5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C/D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noFill/>
                          </a:ln>
                          <a:solidFill>
                            <a:srgbClr val="0068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 quality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507247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en-ZA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 anchorCtr="1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Fish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en-ZA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Invertebrates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en-ZA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Vegetation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C/D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n-ZA" sz="1800" b="1" kern="1200" dirty="0">
                          <a:ln>
                            <a:noFill/>
                          </a:ln>
                          <a:solidFill>
                            <a:srgbClr val="0068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20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073F1FB-280F-4C02-8979-4227431D59DE}"/>
              </a:ext>
            </a:extLst>
          </p:cNvPr>
          <p:cNvSpPr txBox="1"/>
          <p:nvPr/>
        </p:nvSpPr>
        <p:spPr>
          <a:xfrm>
            <a:off x="1284052" y="100259"/>
            <a:ext cx="7842853" cy="10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WATER ACT: CLASSIFICATION AND </a:t>
            </a:r>
            <a:r>
              <a:rPr lang="en-GB" altLang="en-US" sz="2800" b="1" dirty="0" err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RQOs</a:t>
            </a:r>
            <a:endParaRPr lang="en-GB" altLang="en-US" sz="2800" b="1" dirty="0">
              <a:ln w="22225">
                <a:solidFill>
                  <a:srgbClr val="0070C0"/>
                </a:solidFill>
                <a:prstDash val="solid"/>
              </a:ln>
              <a:latin typeface="Comic Sans MS" panose="030F0702030302020204" pitchFamily="66" charset="0"/>
              <a:ea typeface="Yu Gothic UI Semibold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3CA99A-619C-4876-AC69-122DA907A133}"/>
              </a:ext>
            </a:extLst>
          </p:cNvPr>
          <p:cNvSpPr txBox="1"/>
          <p:nvPr/>
        </p:nvSpPr>
        <p:spPr>
          <a:xfrm>
            <a:off x="1391645" y="1507787"/>
            <a:ext cx="773526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latin typeface="Comic Sans MS" panose="030F0702030302020204" pitchFamily="66" charset="0"/>
              </a:rPr>
              <a:t>Part 2: Use and apply the systems (part 1) to determine the class and </a:t>
            </a:r>
            <a:r>
              <a:rPr lang="en-ZA" sz="2400" dirty="0" err="1">
                <a:latin typeface="Comic Sans MS" panose="030F0702030302020204" pitchFamily="66" charset="0"/>
              </a:rPr>
              <a:t>RQOs</a:t>
            </a:r>
            <a:endParaRPr lang="en-ZA" sz="2400" dirty="0">
              <a:latin typeface="Comic Sans MS" panose="030F0702030302020204" pitchFamily="66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latin typeface="Comic Sans MS" panose="030F0702030302020204" pitchFamily="66" charset="0"/>
              </a:rPr>
              <a:t>Purpose of </a:t>
            </a:r>
            <a:r>
              <a:rPr lang="en-ZA" sz="2400" dirty="0" err="1">
                <a:latin typeface="Comic Sans MS" panose="030F0702030302020204" pitchFamily="66" charset="0"/>
              </a:rPr>
              <a:t>RQOs</a:t>
            </a:r>
            <a:r>
              <a:rPr lang="en-ZA" sz="2400" dirty="0">
                <a:latin typeface="Comic Sans MS" panose="030F0702030302020204" pitchFamily="66" charset="0"/>
              </a:rPr>
              <a:t> is to establish clear goals relating to the quality of the water resource.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latin typeface="Comic Sans MS" panose="030F0702030302020204" pitchFamily="66" charset="0"/>
              </a:rPr>
              <a:t>In determining RQOs, a balance must be sought between the need to protect and sustain water resources, and the need to develop and use them.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latin typeface="Comic Sans MS" panose="030F0702030302020204" pitchFamily="66" charset="0"/>
              </a:rPr>
              <a:t>Once the class of a water resource and the resource quality objectives have been determined, they are binding on all authorities and institutions when exercising any power or performing any duty under this act.</a:t>
            </a:r>
          </a:p>
        </p:txBody>
      </p:sp>
    </p:spTree>
    <p:extLst>
      <p:ext uri="{BB962C8B-B14F-4D97-AF65-F5344CB8AC3E}">
        <p14:creationId xmlns:p14="http://schemas.microsoft.com/office/powerpoint/2010/main" val="493430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D4665F-0AE9-478C-8C08-E18B29F2C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072744"/>
              </p:ext>
            </p:extLst>
          </p:nvPr>
        </p:nvGraphicFramePr>
        <p:xfrm>
          <a:off x="70619" y="1534468"/>
          <a:ext cx="8746435" cy="4315765"/>
        </p:xfrm>
        <a:graphic>
          <a:graphicData uri="http://schemas.openxmlformats.org/drawingml/2006/table">
            <a:tbl>
              <a:tblPr/>
              <a:tblGrid>
                <a:gridCol w="164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1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6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Component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Resource</a:t>
                      </a:r>
                      <a:r>
                        <a:rPr lang="en-GB" sz="1600" b="1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Quality Objectives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*: Drivers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Hydrology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Protect flow regime to create required habitat for biota.</a:t>
                      </a:r>
                    </a:p>
                  </a:txBody>
                  <a:tcPr marL="40029" marR="40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7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Hydrodynamics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Maintain mouth conditions to create the required habitat: </a:t>
                      </a: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Mouth not to close or become very constricted.</a:t>
                      </a: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Changes in tidal amplitude at the tidal gauge nor more than 20% from 2017 baseline.</a:t>
                      </a:r>
                    </a:p>
                  </a:txBody>
                  <a:tcPr marL="40029" marR="40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813">
                <a:tc>
                  <a:txBody>
                    <a:bodyPr/>
                    <a:lstStyle/>
                    <a:p>
                      <a:pPr marL="69215" algn="l"/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habitat (Sediments)</a:t>
                      </a:r>
                    </a:p>
                  </a:txBody>
                  <a:tcPr marL="40029" marR="4002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/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A/B</a:t>
                      </a:r>
                    </a:p>
                  </a:txBody>
                  <a:tcPr marL="40029" marR="40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 inflow distribution patterns (floods) and suspended sediment concentration in river inflow not to deviate by more than 20% of present.</a:t>
                      </a: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deviation in sedimentation and erosion patterns in estuary.</a:t>
                      </a:r>
                    </a:p>
                  </a:txBody>
                  <a:tcPr marL="40029" marR="40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558468"/>
                  </a:ext>
                </a:extLst>
              </a:tr>
              <a:tr h="635813">
                <a:tc>
                  <a:txBody>
                    <a:bodyPr/>
                    <a:lstStyle/>
                    <a:p>
                      <a:pPr marL="69215" algn="l"/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Quality</a:t>
                      </a:r>
                    </a:p>
                    <a:p>
                      <a:pPr marL="69215" algn="l"/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(salinity)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/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A/B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salinity regime.</a:t>
                      </a:r>
                    </a:p>
                  </a:txBody>
                  <a:tcPr marL="40029" marR="40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813">
                <a:tc>
                  <a:txBody>
                    <a:bodyPr/>
                    <a:lstStyle/>
                    <a:p>
                      <a:pPr marL="69215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Quality</a:t>
                      </a:r>
                    </a:p>
                    <a:p>
                      <a:pPr marL="69215" algn="l"/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(other)</a:t>
                      </a:r>
                    </a:p>
                  </a:txBody>
                  <a:tcPr marL="40029" marR="4002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28600" indent="-228600" algn="ctr"/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the water quality to meet the target EC for both </a:t>
                      </a:r>
                      <a:r>
                        <a:rPr lang="en-Z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 inflow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in the </a:t>
                      </a:r>
                      <a:r>
                        <a:rPr lang="en-Z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estuary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Note a naturally turbid system. Metals in water and sediment not to exceed target values. Recreational guidelines specified.</a:t>
                      </a:r>
                    </a:p>
                  </a:txBody>
                  <a:tcPr marL="40029" marR="40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7283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AEF7F98-FA87-4170-B40E-D62D2A5F1621}"/>
              </a:ext>
            </a:extLst>
          </p:cNvPr>
          <p:cNvSpPr txBox="1">
            <a:spLocks/>
          </p:cNvSpPr>
          <p:nvPr/>
        </p:nvSpPr>
        <p:spPr bwMode="auto">
          <a:xfrm>
            <a:off x="1053548" y="-4113"/>
            <a:ext cx="7447938" cy="10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lvl="1" algn="ctr" defTabSz="45718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altLang="en-US" dirty="0" err="1"/>
              <a:t>Mzimvubu</a:t>
            </a:r>
            <a:r>
              <a:rPr lang="en-ZA" altLang="en-US" dirty="0"/>
              <a:t> Estuary RQO = Target Category B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E2995-F3DD-466E-8FD6-218B5D646636}"/>
              </a:ext>
            </a:extLst>
          </p:cNvPr>
          <p:cNvSpPr txBox="1"/>
          <p:nvPr/>
        </p:nvSpPr>
        <p:spPr>
          <a:xfrm>
            <a:off x="157586" y="5942873"/>
            <a:ext cx="88448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*The RQOs provided here include some numerical information.  All narrative RQOs supported by numerical RQOs are in the technical reports.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C9A0B-4031-4D65-82D6-B043FD4CD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659" y="1695149"/>
            <a:ext cx="1236856" cy="801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03829-7489-47AF-A741-147EB1B8C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794" y="406048"/>
            <a:ext cx="1625721" cy="10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28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64CD77-8B68-4AAE-83AF-2B9AD6B73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16526"/>
              </p:ext>
            </p:extLst>
          </p:nvPr>
        </p:nvGraphicFramePr>
        <p:xfrm>
          <a:off x="1439865" y="1861174"/>
          <a:ext cx="7492650" cy="2932709"/>
        </p:xfrm>
        <a:graphic>
          <a:graphicData uri="http://schemas.openxmlformats.org/drawingml/2006/table">
            <a:tbl>
              <a:tblPr/>
              <a:tblGrid>
                <a:gridCol w="257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0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6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Component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Resource</a:t>
                      </a:r>
                      <a:r>
                        <a:rPr lang="en-GB" sz="1600" b="1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Quality Objectives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*: Responses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Microalgae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Macrophytes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FF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11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Invertebrates</a:t>
                      </a:r>
                    </a:p>
                  </a:txBody>
                  <a:tcPr marL="40029" marR="4002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A/B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9" marR="40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813">
                <a:tc>
                  <a:txBody>
                    <a:bodyPr/>
                    <a:lstStyle/>
                    <a:p>
                      <a:pPr marL="69215" algn="l"/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</a:t>
                      </a:r>
                    </a:p>
                  </a:txBody>
                  <a:tcPr marL="40029" marR="4002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/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 marL="40029" marR="40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Font typeface="Symbol"/>
                        <a:buChar char=""/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29" marR="40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558468"/>
                  </a:ext>
                </a:extLst>
              </a:tr>
              <a:tr h="635813">
                <a:tc>
                  <a:txBody>
                    <a:bodyPr/>
                    <a:lstStyle/>
                    <a:p>
                      <a:pPr marL="69215" algn="l"/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Birds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29" marR="4002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/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C/D</a:t>
                      </a:r>
                    </a:p>
                  </a:txBody>
                  <a:tcPr marL="40029" marR="40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/>
                        <a:buChar char=""/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29" marR="40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A850C0F-AEBE-4424-A09C-18C95A65D7B2}"/>
              </a:ext>
            </a:extLst>
          </p:cNvPr>
          <p:cNvSpPr txBox="1">
            <a:spLocks/>
          </p:cNvSpPr>
          <p:nvPr/>
        </p:nvSpPr>
        <p:spPr bwMode="auto">
          <a:xfrm>
            <a:off x="1408898" y="86336"/>
            <a:ext cx="7554583" cy="10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lvl="1" algn="ctr" defTabSz="45718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altLang="en-US" dirty="0" err="1"/>
              <a:t>Mzimvubu</a:t>
            </a:r>
            <a:r>
              <a:rPr lang="en-ZA" altLang="en-US" dirty="0"/>
              <a:t> Estuary RQO = Target Category B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8BA4E-9DDD-4D09-A0B1-09E3BE79D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98" y="2827579"/>
            <a:ext cx="1236856" cy="801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508A2-AC1A-4FF2-88E7-876422A46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081" y="672919"/>
            <a:ext cx="1488346" cy="952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E232D-A102-4B4F-8A3D-9E4015003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398" y="3429000"/>
            <a:ext cx="1236856" cy="804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346CD8-D94B-4AD8-80F1-6D4745AD0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646" y="4107243"/>
            <a:ext cx="1299664" cy="838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043635-77A3-4382-9ECD-14F63424E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253" y="2246958"/>
            <a:ext cx="1236856" cy="7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47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872" y="2765215"/>
            <a:ext cx="764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Comic Sans MS" pitchFamily="66" charset="0"/>
                <a:cs typeface="Arial" pitchFamily="34" charset="0"/>
              </a:rPr>
              <a:t>INTEGRATED FRAMEWORK</a:t>
            </a:r>
          </a:p>
        </p:txBody>
      </p:sp>
    </p:spTree>
    <p:extLst>
      <p:ext uri="{BB962C8B-B14F-4D97-AF65-F5344CB8AC3E}">
        <p14:creationId xmlns:p14="http://schemas.microsoft.com/office/powerpoint/2010/main" val="3944367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B553BD-E5B9-49E4-806A-4AA842FF10B7}"/>
              </a:ext>
            </a:extLst>
          </p:cNvPr>
          <p:cNvSpPr txBox="1">
            <a:spLocks/>
          </p:cNvSpPr>
          <p:nvPr/>
        </p:nvSpPr>
        <p:spPr bwMode="auto">
          <a:xfrm>
            <a:off x="1443496" y="0"/>
            <a:ext cx="7554583" cy="3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lvl="1" algn="ctr" defTabSz="45718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altLang="en-US" sz="1600" dirty="0"/>
              <a:t>INTEGRATED FRAMEWORK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527F77E-FF09-4EE0-A2B9-B3A7EB6AB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0" y="255896"/>
            <a:ext cx="8852159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5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34C0898F-EA59-462C-8E1E-0C96F3EA886A}"/>
              </a:ext>
            </a:extLst>
          </p:cNvPr>
          <p:cNvSpPr txBox="1">
            <a:spLocks/>
          </p:cNvSpPr>
          <p:nvPr/>
        </p:nvSpPr>
        <p:spPr bwMode="auto">
          <a:xfrm>
            <a:off x="1443496" y="0"/>
            <a:ext cx="7554583" cy="53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lvl="1" algn="ctr" defTabSz="45718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altLang="en-US" dirty="0"/>
              <a:t>INTEGRATED FRAMEWORK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29938D-3AC4-43EC-87A4-6CA23FBEB6C2}"/>
              </a:ext>
            </a:extLst>
          </p:cNvPr>
          <p:cNvSpPr/>
          <p:nvPr/>
        </p:nvSpPr>
        <p:spPr>
          <a:xfrm>
            <a:off x="1443496" y="1632500"/>
            <a:ext cx="7443784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status quo and delineate the study area into IUAs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6A62F1-0EAA-4E6A-9CF5-CE8F5AF6F1B1}"/>
              </a:ext>
            </a:extLst>
          </p:cNvPr>
          <p:cNvSpPr/>
          <p:nvPr/>
        </p:nvSpPr>
        <p:spPr>
          <a:xfrm>
            <a:off x="1443496" y="2339315"/>
            <a:ext cx="7443784" cy="468000"/>
          </a:xfrm>
          <a:prstGeom prst="rect">
            <a:avLst/>
          </a:pr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Quantify BHNR and EWR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9E4CFA-FCAA-4478-BF17-2CF7415A3ED2}"/>
              </a:ext>
            </a:extLst>
          </p:cNvPr>
          <p:cNvSpPr/>
          <p:nvPr/>
        </p:nvSpPr>
        <p:spPr>
          <a:xfrm>
            <a:off x="1443496" y="3033567"/>
            <a:ext cx="7443784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evaluate scenarios </a:t>
            </a:r>
            <a:r>
              <a:rPr lang="en-ZA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IWRM</a:t>
            </a:r>
            <a:endParaRPr lang="en-Z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4BD940-10A6-40EA-805F-3A995629FD15}"/>
              </a:ext>
            </a:extLst>
          </p:cNvPr>
          <p:cNvSpPr/>
          <p:nvPr/>
        </p:nvSpPr>
        <p:spPr>
          <a:xfrm>
            <a:off x="1443496" y="3727819"/>
            <a:ext cx="7443784" cy="8386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Water Resource Classes based on catchment configurations for the identified scenarios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967483-77FC-47A2-9B35-B21243163E54}"/>
              </a:ext>
            </a:extLst>
          </p:cNvPr>
          <p:cNvSpPr/>
          <p:nvPr/>
        </p:nvSpPr>
        <p:spPr>
          <a:xfrm>
            <a:off x="1443496" y="4800762"/>
            <a:ext cx="7443784" cy="468000"/>
          </a:xfrm>
          <a:prstGeom prst="rect">
            <a:avLst/>
          </a:prstGeom>
          <a:solidFill>
            <a:srgbClr val="00D6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RQOs (narrative and numerical limits) and provide implementation information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5F3519-D89F-4D8A-BE31-70F083304793}"/>
              </a:ext>
            </a:extLst>
          </p:cNvPr>
          <p:cNvSpPr/>
          <p:nvPr/>
        </p:nvSpPr>
        <p:spPr>
          <a:xfrm>
            <a:off x="1443496" y="5495014"/>
            <a:ext cx="7443784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Gazette Water Resource Classes and RQOs</a:t>
            </a:r>
          </a:p>
        </p:txBody>
      </p:sp>
      <p:sp>
        <p:nvSpPr>
          <p:cNvPr id="37" name="Down Arrow 1">
            <a:extLst>
              <a:ext uri="{FF2B5EF4-FFF2-40B4-BE49-F238E27FC236}">
                <a16:creationId xmlns:a16="http://schemas.microsoft.com/office/drawing/2014/main" id="{A3A1C8E0-52F8-45EC-962F-324124B6707A}"/>
              </a:ext>
            </a:extLst>
          </p:cNvPr>
          <p:cNvSpPr/>
          <p:nvPr/>
        </p:nvSpPr>
        <p:spPr>
          <a:xfrm flipH="1">
            <a:off x="4840321" y="1418811"/>
            <a:ext cx="241501" cy="2013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ZA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Down Arrow 10">
            <a:extLst>
              <a:ext uri="{FF2B5EF4-FFF2-40B4-BE49-F238E27FC236}">
                <a16:creationId xmlns:a16="http://schemas.microsoft.com/office/drawing/2014/main" id="{2F3E8D69-126E-455E-9BD1-4B1551CA4B2D}"/>
              </a:ext>
            </a:extLst>
          </p:cNvPr>
          <p:cNvSpPr/>
          <p:nvPr/>
        </p:nvSpPr>
        <p:spPr>
          <a:xfrm flipH="1">
            <a:off x="4840321" y="3509314"/>
            <a:ext cx="241501" cy="2013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ZA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Down Arrow 11">
            <a:extLst>
              <a:ext uri="{FF2B5EF4-FFF2-40B4-BE49-F238E27FC236}">
                <a16:creationId xmlns:a16="http://schemas.microsoft.com/office/drawing/2014/main" id="{A4222515-F2AC-47DB-921B-4A3723001585}"/>
              </a:ext>
            </a:extLst>
          </p:cNvPr>
          <p:cNvSpPr/>
          <p:nvPr/>
        </p:nvSpPr>
        <p:spPr>
          <a:xfrm flipH="1">
            <a:off x="4840321" y="2799248"/>
            <a:ext cx="241501" cy="2013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ZA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Down Arrow 12">
            <a:extLst>
              <a:ext uri="{FF2B5EF4-FFF2-40B4-BE49-F238E27FC236}">
                <a16:creationId xmlns:a16="http://schemas.microsoft.com/office/drawing/2014/main" id="{B80E5D10-75D4-4E5C-909A-2776524276CA}"/>
              </a:ext>
            </a:extLst>
          </p:cNvPr>
          <p:cNvSpPr/>
          <p:nvPr/>
        </p:nvSpPr>
        <p:spPr>
          <a:xfrm flipH="1">
            <a:off x="4840321" y="2125317"/>
            <a:ext cx="241501" cy="2013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ZA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Down Arrow 13">
            <a:extLst>
              <a:ext uri="{FF2B5EF4-FFF2-40B4-BE49-F238E27FC236}">
                <a16:creationId xmlns:a16="http://schemas.microsoft.com/office/drawing/2014/main" id="{9E220E97-BCED-4C59-9765-3A988E0B83F2}"/>
              </a:ext>
            </a:extLst>
          </p:cNvPr>
          <p:cNvSpPr/>
          <p:nvPr/>
        </p:nvSpPr>
        <p:spPr>
          <a:xfrm flipH="1">
            <a:off x="4840321" y="4566443"/>
            <a:ext cx="241501" cy="2013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ZA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Down Arrow 14">
            <a:extLst>
              <a:ext uri="{FF2B5EF4-FFF2-40B4-BE49-F238E27FC236}">
                <a16:creationId xmlns:a16="http://schemas.microsoft.com/office/drawing/2014/main" id="{2F6696DF-A1AC-4986-9441-0CF2BA63B3A0}"/>
              </a:ext>
            </a:extLst>
          </p:cNvPr>
          <p:cNvSpPr/>
          <p:nvPr/>
        </p:nvSpPr>
        <p:spPr>
          <a:xfrm flipH="1">
            <a:off x="4840321" y="5268762"/>
            <a:ext cx="241501" cy="2013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ZA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AEE0D7-4491-44D2-9757-C60A92BE590F}"/>
              </a:ext>
            </a:extLst>
          </p:cNvPr>
          <p:cNvSpPr txBox="1"/>
          <p:nvPr/>
        </p:nvSpPr>
        <p:spPr>
          <a:xfrm rot="16200000">
            <a:off x="7604363" y="3119654"/>
            <a:ext cx="3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ZA" dirty="0">
                <a:solidFill>
                  <a:prstClr val="black"/>
                </a:solidFill>
                <a:latin typeface="Calibri"/>
              </a:rPr>
              <a:t>STAKEHOLDER ENGAGEMENT</a:t>
            </a:r>
          </a:p>
        </p:txBody>
      </p:sp>
      <p:sp>
        <p:nvSpPr>
          <p:cNvPr id="44" name="Down Arrow 41">
            <a:extLst>
              <a:ext uri="{FF2B5EF4-FFF2-40B4-BE49-F238E27FC236}">
                <a16:creationId xmlns:a16="http://schemas.microsoft.com/office/drawing/2014/main" id="{229662D3-7BA6-4500-974E-724061653DAA}"/>
              </a:ext>
            </a:extLst>
          </p:cNvPr>
          <p:cNvSpPr/>
          <p:nvPr/>
        </p:nvSpPr>
        <p:spPr>
          <a:xfrm flipH="1">
            <a:off x="9173892" y="5495015"/>
            <a:ext cx="161134" cy="76084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ZA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Down Arrow 42">
            <a:extLst>
              <a:ext uri="{FF2B5EF4-FFF2-40B4-BE49-F238E27FC236}">
                <a16:creationId xmlns:a16="http://schemas.microsoft.com/office/drawing/2014/main" id="{641E8551-B28B-4D5B-ACC8-F7C1E1A9CD64}"/>
              </a:ext>
            </a:extLst>
          </p:cNvPr>
          <p:cNvSpPr/>
          <p:nvPr/>
        </p:nvSpPr>
        <p:spPr>
          <a:xfrm flipH="1">
            <a:off x="9190083" y="1244112"/>
            <a:ext cx="161134" cy="76084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ZA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Down Arrow 43">
            <a:extLst>
              <a:ext uri="{FF2B5EF4-FFF2-40B4-BE49-F238E27FC236}">
                <a16:creationId xmlns:a16="http://schemas.microsoft.com/office/drawing/2014/main" id="{87CFDF54-3F2A-497C-A146-47447E7ECD39}"/>
              </a:ext>
            </a:extLst>
          </p:cNvPr>
          <p:cNvSpPr/>
          <p:nvPr/>
        </p:nvSpPr>
        <p:spPr>
          <a:xfrm flipH="1">
            <a:off x="4840321" y="5946189"/>
            <a:ext cx="241501" cy="2013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ZA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02DB077-066D-4498-B915-9DA1F9443BBF}"/>
              </a:ext>
            </a:extLst>
          </p:cNvPr>
          <p:cNvSpPr/>
          <p:nvPr/>
        </p:nvSpPr>
        <p:spPr>
          <a:xfrm>
            <a:off x="1443496" y="6189267"/>
            <a:ext cx="7443784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8: </a:t>
            </a:r>
            <a:r>
              <a:rPr lang="en-ZA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Gazette the Reserve</a:t>
            </a:r>
            <a:endParaRPr lang="en-Z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1961F1-DF5D-43B4-BB22-98068889CD1E}"/>
              </a:ext>
            </a:extLst>
          </p:cNvPr>
          <p:cNvSpPr/>
          <p:nvPr/>
        </p:nvSpPr>
        <p:spPr>
          <a:xfrm>
            <a:off x="1443496" y="914180"/>
            <a:ext cx="7443784" cy="46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Delineate and prioritise RUs and select study sites</a:t>
            </a:r>
          </a:p>
        </p:txBody>
      </p:sp>
    </p:spTree>
    <p:extLst>
      <p:ext uri="{BB962C8B-B14F-4D97-AF65-F5344CB8AC3E}">
        <p14:creationId xmlns:p14="http://schemas.microsoft.com/office/powerpoint/2010/main" val="237790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073F1FB-280F-4C02-8979-4227431D59DE}"/>
              </a:ext>
            </a:extLst>
          </p:cNvPr>
          <p:cNvSpPr txBox="1"/>
          <p:nvPr/>
        </p:nvSpPr>
        <p:spPr>
          <a:xfrm>
            <a:off x="1284052" y="100259"/>
            <a:ext cx="7842853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WHAT IS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84390-BCAC-4E64-97EB-DDC145E39B7E}"/>
              </a:ext>
            </a:extLst>
          </p:cNvPr>
          <p:cNvSpPr txBox="1"/>
          <p:nvPr/>
        </p:nvSpPr>
        <p:spPr>
          <a:xfrm>
            <a:off x="1511808" y="804672"/>
            <a:ext cx="763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>
                <a:latin typeface="Comic Sans MS" panose="030F0702030302020204" pitchFamily="66" charset="0"/>
                <a:cs typeface="Aharoni" panose="02010803020104030203" pitchFamily="2" charset="-79"/>
              </a:rPr>
              <a:t>Balance between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8F664-45C4-494B-AD6E-FE9D977669D3}"/>
              </a:ext>
            </a:extLst>
          </p:cNvPr>
          <p:cNvSpPr txBox="1"/>
          <p:nvPr/>
        </p:nvSpPr>
        <p:spPr>
          <a:xfrm>
            <a:off x="1414273" y="1490201"/>
            <a:ext cx="2958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rgbClr val="00B05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Protection</a:t>
            </a:r>
          </a:p>
          <a:p>
            <a:pPr algn="ctr"/>
            <a:r>
              <a:rPr lang="en-ZA" sz="4000" dirty="0">
                <a:solidFill>
                  <a:srgbClr val="00B05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(Ecology)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6E5F7-668D-4794-934B-359A6F16BF26}"/>
              </a:ext>
            </a:extLst>
          </p:cNvPr>
          <p:cNvSpPr txBox="1"/>
          <p:nvPr/>
        </p:nvSpPr>
        <p:spPr>
          <a:xfrm>
            <a:off x="5781870" y="1674163"/>
            <a:ext cx="2292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45215-6539-4411-B1C5-7E39D1C3359B}"/>
              </a:ext>
            </a:extLst>
          </p:cNvPr>
          <p:cNvSpPr txBox="1"/>
          <p:nvPr/>
        </p:nvSpPr>
        <p:spPr>
          <a:xfrm>
            <a:off x="1511808" y="4272145"/>
            <a:ext cx="268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rgbClr val="00B05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Expressed as Ecological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0C436-2466-4E6A-8039-662121045930}"/>
              </a:ext>
            </a:extLst>
          </p:cNvPr>
          <p:cNvSpPr txBox="1"/>
          <p:nvPr/>
        </p:nvSpPr>
        <p:spPr>
          <a:xfrm>
            <a:off x="5718951" y="4056701"/>
            <a:ext cx="2682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includes Water balance, quality, socio-economics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ADC408-6FDE-462C-B923-191C1F7ED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71" y="2853236"/>
            <a:ext cx="1965743" cy="1271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59DFA9-B0E6-4927-BBA8-9AAF74AF9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58" y="2605210"/>
            <a:ext cx="1316426" cy="1316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EC71DC-FB5F-4CD3-965E-44A178C76017}"/>
              </a:ext>
            </a:extLst>
          </p:cNvPr>
          <p:cNvSpPr txBox="1"/>
          <p:nvPr/>
        </p:nvSpPr>
        <p:spPr>
          <a:xfrm>
            <a:off x="4797326" y="2709425"/>
            <a:ext cx="1061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B050"/>
                </a:solidFill>
                <a:latin typeface="Futura Md BT" panose="020B0602020204020303" pitchFamily="34" charset="0"/>
                <a:cs typeface="Aharoni" panose="02010803020104030203" pitchFamily="2" charset="-79"/>
              </a:defRPr>
            </a:lvl1pPr>
          </a:lstStyle>
          <a:p>
            <a:r>
              <a:rPr lang="en-ZA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99642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B9CA831-CA10-4B32-8488-F61F04C97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83007"/>
              </p:ext>
            </p:extLst>
          </p:nvPr>
        </p:nvGraphicFramePr>
        <p:xfrm>
          <a:off x="2723020" y="1644453"/>
          <a:ext cx="5171215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8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CLASSES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  <a:p>
                      <a:r>
                        <a:rPr lang="en-ZA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(mostly A &amp; 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Ecology:</a:t>
                      </a:r>
                      <a:r>
                        <a:rPr lang="en-ZA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  Mostly in good condition.</a:t>
                      </a:r>
                    </a:p>
                    <a:p>
                      <a:r>
                        <a:rPr lang="en-ZA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Use:  Minimal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II</a:t>
                      </a:r>
                    </a:p>
                    <a:p>
                      <a:r>
                        <a:rPr lang="en-ZA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(Mostly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Ecology: Mostly in moderate condition</a:t>
                      </a:r>
                    </a:p>
                    <a:p>
                      <a:r>
                        <a:rPr lang="en-ZA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Use: Medium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III</a:t>
                      </a:r>
                    </a:p>
                    <a:p>
                      <a:r>
                        <a:rPr lang="en-ZA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(Mostly 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Ecology:  Mostly in poor condition.</a:t>
                      </a:r>
                    </a:p>
                    <a:p>
                      <a:r>
                        <a:rPr lang="en-ZA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Use:  High, so a</a:t>
                      </a:r>
                      <a:r>
                        <a:rPr lang="en-ZA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 work-horse river.</a:t>
                      </a:r>
                      <a:endParaRPr lang="en-Z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0449551-ACA1-4A3E-BCB6-EAE46E44E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009" y="2023149"/>
            <a:ext cx="1922961" cy="1243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CB6F42-83FB-424F-BCD7-18075D484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232" y="3267122"/>
            <a:ext cx="1856723" cy="1209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B830D1-3B66-470D-9F0D-1C2D6A575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689" y="2126907"/>
            <a:ext cx="737338" cy="737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7FD9AC-AF13-490A-8905-2C0557F95B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87" y="3453919"/>
            <a:ext cx="696240" cy="6838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206098-6AA1-4640-8453-3A03034D6A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00" y="4870930"/>
            <a:ext cx="696468" cy="6964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3248F5-D5D0-42BE-8E72-F5FA7E9AC66A}"/>
              </a:ext>
            </a:extLst>
          </p:cNvPr>
          <p:cNvSpPr txBox="1"/>
          <p:nvPr/>
        </p:nvSpPr>
        <p:spPr>
          <a:xfrm>
            <a:off x="7848429" y="1388533"/>
            <a:ext cx="16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Comic Sans MS" panose="030F0702030302020204" pitchFamily="66" charset="0"/>
              </a:rPr>
              <a:t>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C3FB75-78D8-4D82-AD97-5DA0D7052FD1}"/>
              </a:ext>
            </a:extLst>
          </p:cNvPr>
          <p:cNvSpPr txBox="1"/>
          <p:nvPr/>
        </p:nvSpPr>
        <p:spPr>
          <a:xfrm>
            <a:off x="768526" y="1388533"/>
            <a:ext cx="16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Comic Sans MS" panose="030F0702030302020204" pitchFamily="66" charset="0"/>
              </a:rPr>
              <a:t>Ecology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9880D2-3159-4DD3-8D46-EC815B371754}"/>
              </a:ext>
            </a:extLst>
          </p:cNvPr>
          <p:cNvGrpSpPr>
            <a:grpSpLocks noChangeAspect="1"/>
          </p:cNvGrpSpPr>
          <p:nvPr/>
        </p:nvGrpSpPr>
        <p:grpSpPr>
          <a:xfrm>
            <a:off x="768526" y="4664544"/>
            <a:ext cx="1728143" cy="1109240"/>
            <a:chOff x="3029060" y="2348880"/>
            <a:chExt cx="6282358" cy="403244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A9380D3-932D-43D9-8A69-A3FABA433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29060" y="2348880"/>
              <a:ext cx="6282358" cy="4032447"/>
            </a:xfrm>
            <a:prstGeom prst="rect">
              <a:avLst/>
            </a:pr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DFB42B-737C-4F23-9397-12542E5BAE6C}"/>
                </a:ext>
              </a:extLst>
            </p:cNvPr>
            <p:cNvSpPr/>
            <p:nvPr/>
          </p:nvSpPr>
          <p:spPr>
            <a:xfrm>
              <a:off x="8058848" y="4010501"/>
              <a:ext cx="1210072" cy="894065"/>
            </a:xfrm>
            <a:custGeom>
              <a:avLst/>
              <a:gdLst>
                <a:gd name="connsiteX0" fmla="*/ 983552 w 1206890"/>
                <a:gd name="connsiteY0" fmla="*/ 7317 h 894065"/>
                <a:gd name="connsiteX1" fmla="*/ 845007 w 1206890"/>
                <a:gd name="connsiteY1" fmla="*/ 7317 h 894065"/>
                <a:gd name="connsiteX2" fmla="*/ 651043 w 1206890"/>
                <a:gd name="connsiteY2" fmla="*/ 90444 h 894065"/>
                <a:gd name="connsiteX3" fmla="*/ 494025 w 1206890"/>
                <a:gd name="connsiteY3" fmla="*/ 201281 h 894065"/>
                <a:gd name="connsiteX4" fmla="*/ 383188 w 1206890"/>
                <a:gd name="connsiteY4" fmla="*/ 349063 h 894065"/>
                <a:gd name="connsiteX5" fmla="*/ 244643 w 1206890"/>
                <a:gd name="connsiteY5" fmla="*/ 543026 h 894065"/>
                <a:gd name="connsiteX6" fmla="*/ 124570 w 1206890"/>
                <a:gd name="connsiteY6" fmla="*/ 718517 h 894065"/>
                <a:gd name="connsiteX7" fmla="*/ 4497 w 1206890"/>
                <a:gd name="connsiteY7" fmla="*/ 894008 h 894065"/>
                <a:gd name="connsiteX8" fmla="*/ 290825 w 1206890"/>
                <a:gd name="connsiteY8" fmla="*/ 736990 h 894065"/>
                <a:gd name="connsiteX9" fmla="*/ 577152 w 1206890"/>
                <a:gd name="connsiteY9" fmla="*/ 663099 h 894065"/>
                <a:gd name="connsiteX10" fmla="*/ 808061 w 1206890"/>
                <a:gd name="connsiteY10" fmla="*/ 616917 h 894065"/>
                <a:gd name="connsiteX11" fmla="*/ 1038970 w 1206890"/>
                <a:gd name="connsiteY11" fmla="*/ 607681 h 894065"/>
                <a:gd name="connsiteX12" fmla="*/ 1159043 w 1206890"/>
                <a:gd name="connsiteY12" fmla="*/ 598444 h 894065"/>
                <a:gd name="connsiteX13" fmla="*/ 1205225 w 1206890"/>
                <a:gd name="connsiteY13" fmla="*/ 561499 h 894065"/>
                <a:gd name="connsiteX14" fmla="*/ 1186752 w 1206890"/>
                <a:gd name="connsiteY14" fmla="*/ 487608 h 894065"/>
                <a:gd name="connsiteX15" fmla="*/ 1094388 w 1206890"/>
                <a:gd name="connsiteY15" fmla="*/ 506081 h 894065"/>
                <a:gd name="connsiteX16" fmla="*/ 780352 w 1206890"/>
                <a:gd name="connsiteY16" fmla="*/ 533790 h 894065"/>
                <a:gd name="connsiteX17" fmla="*/ 567916 w 1206890"/>
                <a:gd name="connsiteY17" fmla="*/ 579972 h 894065"/>
                <a:gd name="connsiteX18" fmla="*/ 420134 w 1206890"/>
                <a:gd name="connsiteY18" fmla="*/ 635390 h 894065"/>
                <a:gd name="connsiteX19" fmla="*/ 272352 w 1206890"/>
                <a:gd name="connsiteY19" fmla="*/ 690808 h 894065"/>
                <a:gd name="connsiteX20" fmla="*/ 475552 w 1206890"/>
                <a:gd name="connsiteY20" fmla="*/ 533790 h 894065"/>
                <a:gd name="connsiteX21" fmla="*/ 660279 w 1206890"/>
                <a:gd name="connsiteY21" fmla="*/ 395244 h 894065"/>
                <a:gd name="connsiteX22" fmla="*/ 817297 w 1206890"/>
                <a:gd name="connsiteY22" fmla="*/ 284408 h 894065"/>
                <a:gd name="connsiteX23" fmla="*/ 983552 w 1206890"/>
                <a:gd name="connsiteY23" fmla="*/ 293644 h 894065"/>
                <a:gd name="connsiteX24" fmla="*/ 1131334 w 1206890"/>
                <a:gd name="connsiteY24" fmla="*/ 321354 h 894065"/>
                <a:gd name="connsiteX25" fmla="*/ 1177516 w 1206890"/>
                <a:gd name="connsiteY25" fmla="*/ 210517 h 894065"/>
                <a:gd name="connsiteX26" fmla="*/ 1149807 w 1206890"/>
                <a:gd name="connsiteY26" fmla="*/ 99681 h 894065"/>
                <a:gd name="connsiteX27" fmla="*/ 1075916 w 1206890"/>
                <a:gd name="connsiteY27" fmla="*/ 35026 h 894065"/>
                <a:gd name="connsiteX28" fmla="*/ 983552 w 1206890"/>
                <a:gd name="connsiteY28" fmla="*/ 7317 h 894065"/>
                <a:gd name="connsiteX0" fmla="*/ 983552 w 1210072"/>
                <a:gd name="connsiteY0" fmla="*/ 7317 h 894065"/>
                <a:gd name="connsiteX1" fmla="*/ 845007 w 1210072"/>
                <a:gd name="connsiteY1" fmla="*/ 7317 h 894065"/>
                <a:gd name="connsiteX2" fmla="*/ 651043 w 1210072"/>
                <a:gd name="connsiteY2" fmla="*/ 90444 h 894065"/>
                <a:gd name="connsiteX3" fmla="*/ 494025 w 1210072"/>
                <a:gd name="connsiteY3" fmla="*/ 201281 h 894065"/>
                <a:gd name="connsiteX4" fmla="*/ 383188 w 1210072"/>
                <a:gd name="connsiteY4" fmla="*/ 349063 h 894065"/>
                <a:gd name="connsiteX5" fmla="*/ 244643 w 1210072"/>
                <a:gd name="connsiteY5" fmla="*/ 543026 h 894065"/>
                <a:gd name="connsiteX6" fmla="*/ 124570 w 1210072"/>
                <a:gd name="connsiteY6" fmla="*/ 718517 h 894065"/>
                <a:gd name="connsiteX7" fmla="*/ 4497 w 1210072"/>
                <a:gd name="connsiteY7" fmla="*/ 894008 h 894065"/>
                <a:gd name="connsiteX8" fmla="*/ 290825 w 1210072"/>
                <a:gd name="connsiteY8" fmla="*/ 736990 h 894065"/>
                <a:gd name="connsiteX9" fmla="*/ 577152 w 1210072"/>
                <a:gd name="connsiteY9" fmla="*/ 663099 h 894065"/>
                <a:gd name="connsiteX10" fmla="*/ 808061 w 1210072"/>
                <a:gd name="connsiteY10" fmla="*/ 616917 h 894065"/>
                <a:gd name="connsiteX11" fmla="*/ 1038970 w 1210072"/>
                <a:gd name="connsiteY11" fmla="*/ 607681 h 894065"/>
                <a:gd name="connsiteX12" fmla="*/ 1159043 w 1210072"/>
                <a:gd name="connsiteY12" fmla="*/ 598444 h 894065"/>
                <a:gd name="connsiteX13" fmla="*/ 1205225 w 1210072"/>
                <a:gd name="connsiteY13" fmla="*/ 561499 h 894065"/>
                <a:gd name="connsiteX14" fmla="*/ 1186752 w 1210072"/>
                <a:gd name="connsiteY14" fmla="*/ 487608 h 894065"/>
                <a:gd name="connsiteX15" fmla="*/ 1011261 w 1210072"/>
                <a:gd name="connsiteY15" fmla="*/ 441426 h 894065"/>
                <a:gd name="connsiteX16" fmla="*/ 780352 w 1210072"/>
                <a:gd name="connsiteY16" fmla="*/ 533790 h 894065"/>
                <a:gd name="connsiteX17" fmla="*/ 567916 w 1210072"/>
                <a:gd name="connsiteY17" fmla="*/ 579972 h 894065"/>
                <a:gd name="connsiteX18" fmla="*/ 420134 w 1210072"/>
                <a:gd name="connsiteY18" fmla="*/ 635390 h 894065"/>
                <a:gd name="connsiteX19" fmla="*/ 272352 w 1210072"/>
                <a:gd name="connsiteY19" fmla="*/ 690808 h 894065"/>
                <a:gd name="connsiteX20" fmla="*/ 475552 w 1210072"/>
                <a:gd name="connsiteY20" fmla="*/ 533790 h 894065"/>
                <a:gd name="connsiteX21" fmla="*/ 660279 w 1210072"/>
                <a:gd name="connsiteY21" fmla="*/ 395244 h 894065"/>
                <a:gd name="connsiteX22" fmla="*/ 817297 w 1210072"/>
                <a:gd name="connsiteY22" fmla="*/ 284408 h 894065"/>
                <a:gd name="connsiteX23" fmla="*/ 983552 w 1210072"/>
                <a:gd name="connsiteY23" fmla="*/ 293644 h 894065"/>
                <a:gd name="connsiteX24" fmla="*/ 1131334 w 1210072"/>
                <a:gd name="connsiteY24" fmla="*/ 321354 h 894065"/>
                <a:gd name="connsiteX25" fmla="*/ 1177516 w 1210072"/>
                <a:gd name="connsiteY25" fmla="*/ 210517 h 894065"/>
                <a:gd name="connsiteX26" fmla="*/ 1149807 w 1210072"/>
                <a:gd name="connsiteY26" fmla="*/ 99681 h 894065"/>
                <a:gd name="connsiteX27" fmla="*/ 1075916 w 1210072"/>
                <a:gd name="connsiteY27" fmla="*/ 35026 h 894065"/>
                <a:gd name="connsiteX28" fmla="*/ 983552 w 1210072"/>
                <a:gd name="connsiteY28" fmla="*/ 7317 h 894065"/>
                <a:gd name="connsiteX0" fmla="*/ 983552 w 1210072"/>
                <a:gd name="connsiteY0" fmla="*/ 7317 h 894065"/>
                <a:gd name="connsiteX1" fmla="*/ 845007 w 1210072"/>
                <a:gd name="connsiteY1" fmla="*/ 7317 h 894065"/>
                <a:gd name="connsiteX2" fmla="*/ 651043 w 1210072"/>
                <a:gd name="connsiteY2" fmla="*/ 90444 h 894065"/>
                <a:gd name="connsiteX3" fmla="*/ 494025 w 1210072"/>
                <a:gd name="connsiteY3" fmla="*/ 201281 h 894065"/>
                <a:gd name="connsiteX4" fmla="*/ 383188 w 1210072"/>
                <a:gd name="connsiteY4" fmla="*/ 349063 h 894065"/>
                <a:gd name="connsiteX5" fmla="*/ 244643 w 1210072"/>
                <a:gd name="connsiteY5" fmla="*/ 543026 h 894065"/>
                <a:gd name="connsiteX6" fmla="*/ 124570 w 1210072"/>
                <a:gd name="connsiteY6" fmla="*/ 718517 h 894065"/>
                <a:gd name="connsiteX7" fmla="*/ 4497 w 1210072"/>
                <a:gd name="connsiteY7" fmla="*/ 894008 h 894065"/>
                <a:gd name="connsiteX8" fmla="*/ 290825 w 1210072"/>
                <a:gd name="connsiteY8" fmla="*/ 736990 h 894065"/>
                <a:gd name="connsiteX9" fmla="*/ 577152 w 1210072"/>
                <a:gd name="connsiteY9" fmla="*/ 663099 h 894065"/>
                <a:gd name="connsiteX10" fmla="*/ 808061 w 1210072"/>
                <a:gd name="connsiteY10" fmla="*/ 616917 h 894065"/>
                <a:gd name="connsiteX11" fmla="*/ 1038970 w 1210072"/>
                <a:gd name="connsiteY11" fmla="*/ 607681 h 894065"/>
                <a:gd name="connsiteX12" fmla="*/ 1159043 w 1210072"/>
                <a:gd name="connsiteY12" fmla="*/ 598444 h 894065"/>
                <a:gd name="connsiteX13" fmla="*/ 1205225 w 1210072"/>
                <a:gd name="connsiteY13" fmla="*/ 561499 h 894065"/>
                <a:gd name="connsiteX14" fmla="*/ 1186752 w 1210072"/>
                <a:gd name="connsiteY14" fmla="*/ 487608 h 894065"/>
                <a:gd name="connsiteX15" fmla="*/ 1011261 w 1210072"/>
                <a:gd name="connsiteY15" fmla="*/ 441426 h 894065"/>
                <a:gd name="connsiteX16" fmla="*/ 761879 w 1210072"/>
                <a:gd name="connsiteY16" fmla="*/ 478372 h 894065"/>
                <a:gd name="connsiteX17" fmla="*/ 567916 w 1210072"/>
                <a:gd name="connsiteY17" fmla="*/ 579972 h 894065"/>
                <a:gd name="connsiteX18" fmla="*/ 420134 w 1210072"/>
                <a:gd name="connsiteY18" fmla="*/ 635390 h 894065"/>
                <a:gd name="connsiteX19" fmla="*/ 272352 w 1210072"/>
                <a:gd name="connsiteY19" fmla="*/ 690808 h 894065"/>
                <a:gd name="connsiteX20" fmla="*/ 475552 w 1210072"/>
                <a:gd name="connsiteY20" fmla="*/ 533790 h 894065"/>
                <a:gd name="connsiteX21" fmla="*/ 660279 w 1210072"/>
                <a:gd name="connsiteY21" fmla="*/ 395244 h 894065"/>
                <a:gd name="connsiteX22" fmla="*/ 817297 w 1210072"/>
                <a:gd name="connsiteY22" fmla="*/ 284408 h 894065"/>
                <a:gd name="connsiteX23" fmla="*/ 983552 w 1210072"/>
                <a:gd name="connsiteY23" fmla="*/ 293644 h 894065"/>
                <a:gd name="connsiteX24" fmla="*/ 1131334 w 1210072"/>
                <a:gd name="connsiteY24" fmla="*/ 321354 h 894065"/>
                <a:gd name="connsiteX25" fmla="*/ 1177516 w 1210072"/>
                <a:gd name="connsiteY25" fmla="*/ 210517 h 894065"/>
                <a:gd name="connsiteX26" fmla="*/ 1149807 w 1210072"/>
                <a:gd name="connsiteY26" fmla="*/ 99681 h 894065"/>
                <a:gd name="connsiteX27" fmla="*/ 1075916 w 1210072"/>
                <a:gd name="connsiteY27" fmla="*/ 35026 h 894065"/>
                <a:gd name="connsiteX28" fmla="*/ 983552 w 1210072"/>
                <a:gd name="connsiteY28" fmla="*/ 7317 h 894065"/>
                <a:gd name="connsiteX0" fmla="*/ 983552 w 1210072"/>
                <a:gd name="connsiteY0" fmla="*/ 7317 h 894065"/>
                <a:gd name="connsiteX1" fmla="*/ 845007 w 1210072"/>
                <a:gd name="connsiteY1" fmla="*/ 7317 h 894065"/>
                <a:gd name="connsiteX2" fmla="*/ 651043 w 1210072"/>
                <a:gd name="connsiteY2" fmla="*/ 90444 h 894065"/>
                <a:gd name="connsiteX3" fmla="*/ 494025 w 1210072"/>
                <a:gd name="connsiteY3" fmla="*/ 201281 h 894065"/>
                <a:gd name="connsiteX4" fmla="*/ 383188 w 1210072"/>
                <a:gd name="connsiteY4" fmla="*/ 349063 h 894065"/>
                <a:gd name="connsiteX5" fmla="*/ 244643 w 1210072"/>
                <a:gd name="connsiteY5" fmla="*/ 543026 h 894065"/>
                <a:gd name="connsiteX6" fmla="*/ 124570 w 1210072"/>
                <a:gd name="connsiteY6" fmla="*/ 718517 h 894065"/>
                <a:gd name="connsiteX7" fmla="*/ 4497 w 1210072"/>
                <a:gd name="connsiteY7" fmla="*/ 894008 h 894065"/>
                <a:gd name="connsiteX8" fmla="*/ 290825 w 1210072"/>
                <a:gd name="connsiteY8" fmla="*/ 736990 h 894065"/>
                <a:gd name="connsiteX9" fmla="*/ 577152 w 1210072"/>
                <a:gd name="connsiteY9" fmla="*/ 663099 h 894065"/>
                <a:gd name="connsiteX10" fmla="*/ 808061 w 1210072"/>
                <a:gd name="connsiteY10" fmla="*/ 616917 h 894065"/>
                <a:gd name="connsiteX11" fmla="*/ 1038970 w 1210072"/>
                <a:gd name="connsiteY11" fmla="*/ 607681 h 894065"/>
                <a:gd name="connsiteX12" fmla="*/ 1159043 w 1210072"/>
                <a:gd name="connsiteY12" fmla="*/ 598444 h 894065"/>
                <a:gd name="connsiteX13" fmla="*/ 1205225 w 1210072"/>
                <a:gd name="connsiteY13" fmla="*/ 561499 h 894065"/>
                <a:gd name="connsiteX14" fmla="*/ 1186752 w 1210072"/>
                <a:gd name="connsiteY14" fmla="*/ 487608 h 894065"/>
                <a:gd name="connsiteX15" fmla="*/ 1011261 w 1210072"/>
                <a:gd name="connsiteY15" fmla="*/ 441426 h 894065"/>
                <a:gd name="connsiteX16" fmla="*/ 761879 w 1210072"/>
                <a:gd name="connsiteY16" fmla="*/ 478372 h 894065"/>
                <a:gd name="connsiteX17" fmla="*/ 567916 w 1210072"/>
                <a:gd name="connsiteY17" fmla="*/ 579972 h 894065"/>
                <a:gd name="connsiteX18" fmla="*/ 420134 w 1210072"/>
                <a:gd name="connsiteY18" fmla="*/ 635390 h 894065"/>
                <a:gd name="connsiteX19" fmla="*/ 272352 w 1210072"/>
                <a:gd name="connsiteY19" fmla="*/ 690808 h 894065"/>
                <a:gd name="connsiteX20" fmla="*/ 475552 w 1210072"/>
                <a:gd name="connsiteY20" fmla="*/ 533790 h 894065"/>
                <a:gd name="connsiteX21" fmla="*/ 660279 w 1210072"/>
                <a:gd name="connsiteY21" fmla="*/ 395244 h 894065"/>
                <a:gd name="connsiteX22" fmla="*/ 817297 w 1210072"/>
                <a:gd name="connsiteY22" fmla="*/ 284408 h 894065"/>
                <a:gd name="connsiteX23" fmla="*/ 983552 w 1210072"/>
                <a:gd name="connsiteY23" fmla="*/ 293644 h 894065"/>
                <a:gd name="connsiteX24" fmla="*/ 1131334 w 1210072"/>
                <a:gd name="connsiteY24" fmla="*/ 321354 h 894065"/>
                <a:gd name="connsiteX25" fmla="*/ 1177516 w 1210072"/>
                <a:gd name="connsiteY25" fmla="*/ 210517 h 894065"/>
                <a:gd name="connsiteX26" fmla="*/ 1149807 w 1210072"/>
                <a:gd name="connsiteY26" fmla="*/ 99681 h 894065"/>
                <a:gd name="connsiteX27" fmla="*/ 1075916 w 1210072"/>
                <a:gd name="connsiteY27" fmla="*/ 35026 h 894065"/>
                <a:gd name="connsiteX28" fmla="*/ 983552 w 1210072"/>
                <a:gd name="connsiteY28" fmla="*/ 7317 h 89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0072" h="894065">
                  <a:moveTo>
                    <a:pt x="983552" y="7317"/>
                  </a:moveTo>
                  <a:cubicBezTo>
                    <a:pt x="945067" y="2699"/>
                    <a:pt x="900425" y="-6538"/>
                    <a:pt x="845007" y="7317"/>
                  </a:cubicBezTo>
                  <a:cubicBezTo>
                    <a:pt x="789589" y="21172"/>
                    <a:pt x="709540" y="58117"/>
                    <a:pt x="651043" y="90444"/>
                  </a:cubicBezTo>
                  <a:cubicBezTo>
                    <a:pt x="592546" y="122771"/>
                    <a:pt x="538668" y="158178"/>
                    <a:pt x="494025" y="201281"/>
                  </a:cubicBezTo>
                  <a:cubicBezTo>
                    <a:pt x="449382" y="244384"/>
                    <a:pt x="424752" y="292106"/>
                    <a:pt x="383188" y="349063"/>
                  </a:cubicBezTo>
                  <a:cubicBezTo>
                    <a:pt x="341624" y="406020"/>
                    <a:pt x="287746" y="481450"/>
                    <a:pt x="244643" y="543026"/>
                  </a:cubicBezTo>
                  <a:cubicBezTo>
                    <a:pt x="201540" y="604602"/>
                    <a:pt x="124570" y="718517"/>
                    <a:pt x="124570" y="718517"/>
                  </a:cubicBezTo>
                  <a:cubicBezTo>
                    <a:pt x="84546" y="777014"/>
                    <a:pt x="-23212" y="890929"/>
                    <a:pt x="4497" y="894008"/>
                  </a:cubicBezTo>
                  <a:cubicBezTo>
                    <a:pt x="32206" y="897087"/>
                    <a:pt x="195382" y="775475"/>
                    <a:pt x="290825" y="736990"/>
                  </a:cubicBezTo>
                  <a:cubicBezTo>
                    <a:pt x="386267" y="698505"/>
                    <a:pt x="490946" y="683111"/>
                    <a:pt x="577152" y="663099"/>
                  </a:cubicBezTo>
                  <a:cubicBezTo>
                    <a:pt x="663358" y="643087"/>
                    <a:pt x="731091" y="626153"/>
                    <a:pt x="808061" y="616917"/>
                  </a:cubicBezTo>
                  <a:cubicBezTo>
                    <a:pt x="885031" y="607681"/>
                    <a:pt x="980473" y="610760"/>
                    <a:pt x="1038970" y="607681"/>
                  </a:cubicBezTo>
                  <a:cubicBezTo>
                    <a:pt x="1097467" y="604602"/>
                    <a:pt x="1131334" y="606141"/>
                    <a:pt x="1159043" y="598444"/>
                  </a:cubicBezTo>
                  <a:cubicBezTo>
                    <a:pt x="1186752" y="590747"/>
                    <a:pt x="1200607" y="579972"/>
                    <a:pt x="1205225" y="561499"/>
                  </a:cubicBezTo>
                  <a:cubicBezTo>
                    <a:pt x="1209843" y="543026"/>
                    <a:pt x="1219079" y="507620"/>
                    <a:pt x="1186752" y="487608"/>
                  </a:cubicBezTo>
                  <a:cubicBezTo>
                    <a:pt x="1154425" y="467596"/>
                    <a:pt x="1082073" y="442965"/>
                    <a:pt x="1011261" y="441426"/>
                  </a:cubicBezTo>
                  <a:cubicBezTo>
                    <a:pt x="940449" y="439887"/>
                    <a:pt x="835770" y="455281"/>
                    <a:pt x="761879" y="478372"/>
                  </a:cubicBezTo>
                  <a:cubicBezTo>
                    <a:pt x="687988" y="501463"/>
                    <a:pt x="624874" y="553802"/>
                    <a:pt x="567916" y="579972"/>
                  </a:cubicBezTo>
                  <a:cubicBezTo>
                    <a:pt x="510959" y="606142"/>
                    <a:pt x="469395" y="616917"/>
                    <a:pt x="420134" y="635390"/>
                  </a:cubicBezTo>
                  <a:cubicBezTo>
                    <a:pt x="370873" y="653863"/>
                    <a:pt x="263116" y="707741"/>
                    <a:pt x="272352" y="690808"/>
                  </a:cubicBezTo>
                  <a:cubicBezTo>
                    <a:pt x="281588" y="673875"/>
                    <a:pt x="410897" y="583051"/>
                    <a:pt x="475552" y="533790"/>
                  </a:cubicBezTo>
                  <a:cubicBezTo>
                    <a:pt x="540206" y="484529"/>
                    <a:pt x="603322" y="436808"/>
                    <a:pt x="660279" y="395244"/>
                  </a:cubicBezTo>
                  <a:cubicBezTo>
                    <a:pt x="717236" y="353680"/>
                    <a:pt x="763418" y="301341"/>
                    <a:pt x="817297" y="284408"/>
                  </a:cubicBezTo>
                  <a:cubicBezTo>
                    <a:pt x="871176" y="267475"/>
                    <a:pt x="931213" y="287486"/>
                    <a:pt x="983552" y="293644"/>
                  </a:cubicBezTo>
                  <a:cubicBezTo>
                    <a:pt x="1035891" y="299802"/>
                    <a:pt x="1099007" y="335208"/>
                    <a:pt x="1131334" y="321354"/>
                  </a:cubicBezTo>
                  <a:cubicBezTo>
                    <a:pt x="1163661" y="307500"/>
                    <a:pt x="1174437" y="247463"/>
                    <a:pt x="1177516" y="210517"/>
                  </a:cubicBezTo>
                  <a:cubicBezTo>
                    <a:pt x="1180595" y="173572"/>
                    <a:pt x="1166740" y="128929"/>
                    <a:pt x="1149807" y="99681"/>
                  </a:cubicBezTo>
                  <a:cubicBezTo>
                    <a:pt x="1132874" y="70433"/>
                    <a:pt x="1097468" y="47341"/>
                    <a:pt x="1075916" y="35026"/>
                  </a:cubicBezTo>
                  <a:cubicBezTo>
                    <a:pt x="1054364" y="22711"/>
                    <a:pt x="1022037" y="11935"/>
                    <a:pt x="983552" y="7317"/>
                  </a:cubicBez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Rectangle 2">
            <a:extLst>
              <a:ext uri="{FF2B5EF4-FFF2-40B4-BE49-F238E27FC236}">
                <a16:creationId xmlns:a16="http://schemas.microsoft.com/office/drawing/2014/main" id="{C8275077-2340-4EFC-AFBA-1B55F9AB010C}"/>
              </a:ext>
            </a:extLst>
          </p:cNvPr>
          <p:cNvSpPr txBox="1">
            <a:spLocks noChangeArrowheads="1"/>
          </p:cNvSpPr>
          <p:nvPr/>
        </p:nvSpPr>
        <p:spPr>
          <a:xfrm>
            <a:off x="1397977" y="221009"/>
            <a:ext cx="790428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/>
              <a:t>HOW IS CLASSIFICATION DESCRIBED?</a:t>
            </a:r>
          </a:p>
        </p:txBody>
      </p:sp>
    </p:spTree>
    <p:extLst>
      <p:ext uri="{BB962C8B-B14F-4D97-AF65-F5344CB8AC3E}">
        <p14:creationId xmlns:p14="http://schemas.microsoft.com/office/powerpoint/2010/main" val="371996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09E1F2F-E006-4AD9-A153-AC73A235857D}"/>
              </a:ext>
            </a:extLst>
          </p:cNvPr>
          <p:cNvSpPr txBox="1">
            <a:spLocks noChangeArrowheads="1"/>
          </p:cNvSpPr>
          <p:nvPr/>
        </p:nvSpPr>
        <p:spPr>
          <a:xfrm>
            <a:off x="1296247" y="83127"/>
            <a:ext cx="784775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HOW IS ECOLOGY DESCRIBED?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7E2846-A7AE-41E4-A6EB-EF4ED6166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19126" r="3609" b="17376"/>
          <a:stretch/>
        </p:blipFill>
        <p:spPr bwMode="auto">
          <a:xfrm>
            <a:off x="1389576" y="3757793"/>
            <a:ext cx="7754103" cy="11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53FEA-4FCD-4439-B021-FE60A440FC88}"/>
              </a:ext>
            </a:extLst>
          </p:cNvPr>
          <p:cNvSpPr txBox="1"/>
          <p:nvPr/>
        </p:nvSpPr>
        <p:spPr>
          <a:xfrm rot="5400000">
            <a:off x="1637767" y="3123999"/>
            <a:ext cx="2560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Futura Md BT" panose="020B0602020204020303" pitchFamily="34" charset="0"/>
              </a:rPr>
              <a:t>{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71ACF-F42C-4BDD-8655-FCB78981A1E6}"/>
              </a:ext>
            </a:extLst>
          </p:cNvPr>
          <p:cNvSpPr txBox="1"/>
          <p:nvPr/>
        </p:nvSpPr>
        <p:spPr>
          <a:xfrm>
            <a:off x="1293288" y="1092660"/>
            <a:ext cx="2890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Close to Natural: Good condition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DC84B-4C18-45FA-B69E-C30CACE75CA7}"/>
              </a:ext>
            </a:extLst>
          </p:cNvPr>
          <p:cNvSpPr txBox="1"/>
          <p:nvPr/>
        </p:nvSpPr>
        <p:spPr>
          <a:xfrm>
            <a:off x="6194682" y="1092659"/>
            <a:ext cx="28909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Very different to Natural: Very Poor condition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C1788-9FDA-4968-86CF-6B5D3E3D82E4}"/>
              </a:ext>
            </a:extLst>
          </p:cNvPr>
          <p:cNvSpPr txBox="1"/>
          <p:nvPr/>
        </p:nvSpPr>
        <p:spPr>
          <a:xfrm rot="5400000">
            <a:off x="6755844" y="3177969"/>
            <a:ext cx="2560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Futura Md BT" panose="020B0602020204020303" pitchFamily="34" charset="0"/>
              </a:rPr>
              <a:t>{</a:t>
            </a:r>
          </a:p>
        </p:txBody>
      </p:sp>
      <p:sp>
        <p:nvSpPr>
          <p:cNvPr id="8" name="Right Arrow 8">
            <a:extLst>
              <a:ext uri="{FF2B5EF4-FFF2-40B4-BE49-F238E27FC236}">
                <a16:creationId xmlns:a16="http://schemas.microsoft.com/office/drawing/2014/main" id="{FE7D472A-A72A-4680-9B60-03E6B31FA365}"/>
              </a:ext>
            </a:extLst>
          </p:cNvPr>
          <p:cNvSpPr/>
          <p:nvPr/>
        </p:nvSpPr>
        <p:spPr>
          <a:xfrm>
            <a:off x="4184271" y="1608186"/>
            <a:ext cx="1901952" cy="1031052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5F284-4E15-45F2-96FB-BBB3907AFCE4}"/>
              </a:ext>
            </a:extLst>
          </p:cNvPr>
          <p:cNvSpPr txBox="1"/>
          <p:nvPr/>
        </p:nvSpPr>
        <p:spPr>
          <a:xfrm>
            <a:off x="3702927" y="4936889"/>
            <a:ext cx="289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Categories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A9C704-6F56-44C3-9599-BA2D893AE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063" y="5327480"/>
            <a:ext cx="1922961" cy="1243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666C0B-355F-42B5-A276-AD5FD8AC09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4155" y="5361893"/>
            <a:ext cx="1856723" cy="1209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6044CD-54CE-4A31-AB3F-A926CD0458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5230" y="5388141"/>
            <a:ext cx="1792461" cy="11167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B5254F1-ABF0-49DF-9932-47B81FD3D4BB}"/>
              </a:ext>
            </a:extLst>
          </p:cNvPr>
          <p:cNvGrpSpPr>
            <a:grpSpLocks noChangeAspect="1"/>
          </p:cNvGrpSpPr>
          <p:nvPr/>
        </p:nvGrpSpPr>
        <p:grpSpPr>
          <a:xfrm>
            <a:off x="5358009" y="5359506"/>
            <a:ext cx="1856723" cy="1191772"/>
            <a:chOff x="3029060" y="2348880"/>
            <a:chExt cx="6282358" cy="403244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9E48C8-3774-49FD-9EBE-5E94292D6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29060" y="2348880"/>
              <a:ext cx="6282358" cy="4032447"/>
            </a:xfrm>
            <a:prstGeom prst="rect">
              <a:avLst/>
            </a:prstGeom>
          </p:spPr>
        </p:pic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B5B085-3DBE-41C2-8F6B-222C7C6E46B7}"/>
                </a:ext>
              </a:extLst>
            </p:cNvPr>
            <p:cNvSpPr/>
            <p:nvPr/>
          </p:nvSpPr>
          <p:spPr>
            <a:xfrm>
              <a:off x="8058848" y="4010501"/>
              <a:ext cx="1210072" cy="894065"/>
            </a:xfrm>
            <a:custGeom>
              <a:avLst/>
              <a:gdLst>
                <a:gd name="connsiteX0" fmla="*/ 983552 w 1206890"/>
                <a:gd name="connsiteY0" fmla="*/ 7317 h 894065"/>
                <a:gd name="connsiteX1" fmla="*/ 845007 w 1206890"/>
                <a:gd name="connsiteY1" fmla="*/ 7317 h 894065"/>
                <a:gd name="connsiteX2" fmla="*/ 651043 w 1206890"/>
                <a:gd name="connsiteY2" fmla="*/ 90444 h 894065"/>
                <a:gd name="connsiteX3" fmla="*/ 494025 w 1206890"/>
                <a:gd name="connsiteY3" fmla="*/ 201281 h 894065"/>
                <a:gd name="connsiteX4" fmla="*/ 383188 w 1206890"/>
                <a:gd name="connsiteY4" fmla="*/ 349063 h 894065"/>
                <a:gd name="connsiteX5" fmla="*/ 244643 w 1206890"/>
                <a:gd name="connsiteY5" fmla="*/ 543026 h 894065"/>
                <a:gd name="connsiteX6" fmla="*/ 124570 w 1206890"/>
                <a:gd name="connsiteY6" fmla="*/ 718517 h 894065"/>
                <a:gd name="connsiteX7" fmla="*/ 4497 w 1206890"/>
                <a:gd name="connsiteY7" fmla="*/ 894008 h 894065"/>
                <a:gd name="connsiteX8" fmla="*/ 290825 w 1206890"/>
                <a:gd name="connsiteY8" fmla="*/ 736990 h 894065"/>
                <a:gd name="connsiteX9" fmla="*/ 577152 w 1206890"/>
                <a:gd name="connsiteY9" fmla="*/ 663099 h 894065"/>
                <a:gd name="connsiteX10" fmla="*/ 808061 w 1206890"/>
                <a:gd name="connsiteY10" fmla="*/ 616917 h 894065"/>
                <a:gd name="connsiteX11" fmla="*/ 1038970 w 1206890"/>
                <a:gd name="connsiteY11" fmla="*/ 607681 h 894065"/>
                <a:gd name="connsiteX12" fmla="*/ 1159043 w 1206890"/>
                <a:gd name="connsiteY12" fmla="*/ 598444 h 894065"/>
                <a:gd name="connsiteX13" fmla="*/ 1205225 w 1206890"/>
                <a:gd name="connsiteY13" fmla="*/ 561499 h 894065"/>
                <a:gd name="connsiteX14" fmla="*/ 1186752 w 1206890"/>
                <a:gd name="connsiteY14" fmla="*/ 487608 h 894065"/>
                <a:gd name="connsiteX15" fmla="*/ 1094388 w 1206890"/>
                <a:gd name="connsiteY15" fmla="*/ 506081 h 894065"/>
                <a:gd name="connsiteX16" fmla="*/ 780352 w 1206890"/>
                <a:gd name="connsiteY16" fmla="*/ 533790 h 894065"/>
                <a:gd name="connsiteX17" fmla="*/ 567916 w 1206890"/>
                <a:gd name="connsiteY17" fmla="*/ 579972 h 894065"/>
                <a:gd name="connsiteX18" fmla="*/ 420134 w 1206890"/>
                <a:gd name="connsiteY18" fmla="*/ 635390 h 894065"/>
                <a:gd name="connsiteX19" fmla="*/ 272352 w 1206890"/>
                <a:gd name="connsiteY19" fmla="*/ 690808 h 894065"/>
                <a:gd name="connsiteX20" fmla="*/ 475552 w 1206890"/>
                <a:gd name="connsiteY20" fmla="*/ 533790 h 894065"/>
                <a:gd name="connsiteX21" fmla="*/ 660279 w 1206890"/>
                <a:gd name="connsiteY21" fmla="*/ 395244 h 894065"/>
                <a:gd name="connsiteX22" fmla="*/ 817297 w 1206890"/>
                <a:gd name="connsiteY22" fmla="*/ 284408 h 894065"/>
                <a:gd name="connsiteX23" fmla="*/ 983552 w 1206890"/>
                <a:gd name="connsiteY23" fmla="*/ 293644 h 894065"/>
                <a:gd name="connsiteX24" fmla="*/ 1131334 w 1206890"/>
                <a:gd name="connsiteY24" fmla="*/ 321354 h 894065"/>
                <a:gd name="connsiteX25" fmla="*/ 1177516 w 1206890"/>
                <a:gd name="connsiteY25" fmla="*/ 210517 h 894065"/>
                <a:gd name="connsiteX26" fmla="*/ 1149807 w 1206890"/>
                <a:gd name="connsiteY26" fmla="*/ 99681 h 894065"/>
                <a:gd name="connsiteX27" fmla="*/ 1075916 w 1206890"/>
                <a:gd name="connsiteY27" fmla="*/ 35026 h 894065"/>
                <a:gd name="connsiteX28" fmla="*/ 983552 w 1206890"/>
                <a:gd name="connsiteY28" fmla="*/ 7317 h 894065"/>
                <a:gd name="connsiteX0" fmla="*/ 983552 w 1210072"/>
                <a:gd name="connsiteY0" fmla="*/ 7317 h 894065"/>
                <a:gd name="connsiteX1" fmla="*/ 845007 w 1210072"/>
                <a:gd name="connsiteY1" fmla="*/ 7317 h 894065"/>
                <a:gd name="connsiteX2" fmla="*/ 651043 w 1210072"/>
                <a:gd name="connsiteY2" fmla="*/ 90444 h 894065"/>
                <a:gd name="connsiteX3" fmla="*/ 494025 w 1210072"/>
                <a:gd name="connsiteY3" fmla="*/ 201281 h 894065"/>
                <a:gd name="connsiteX4" fmla="*/ 383188 w 1210072"/>
                <a:gd name="connsiteY4" fmla="*/ 349063 h 894065"/>
                <a:gd name="connsiteX5" fmla="*/ 244643 w 1210072"/>
                <a:gd name="connsiteY5" fmla="*/ 543026 h 894065"/>
                <a:gd name="connsiteX6" fmla="*/ 124570 w 1210072"/>
                <a:gd name="connsiteY6" fmla="*/ 718517 h 894065"/>
                <a:gd name="connsiteX7" fmla="*/ 4497 w 1210072"/>
                <a:gd name="connsiteY7" fmla="*/ 894008 h 894065"/>
                <a:gd name="connsiteX8" fmla="*/ 290825 w 1210072"/>
                <a:gd name="connsiteY8" fmla="*/ 736990 h 894065"/>
                <a:gd name="connsiteX9" fmla="*/ 577152 w 1210072"/>
                <a:gd name="connsiteY9" fmla="*/ 663099 h 894065"/>
                <a:gd name="connsiteX10" fmla="*/ 808061 w 1210072"/>
                <a:gd name="connsiteY10" fmla="*/ 616917 h 894065"/>
                <a:gd name="connsiteX11" fmla="*/ 1038970 w 1210072"/>
                <a:gd name="connsiteY11" fmla="*/ 607681 h 894065"/>
                <a:gd name="connsiteX12" fmla="*/ 1159043 w 1210072"/>
                <a:gd name="connsiteY12" fmla="*/ 598444 h 894065"/>
                <a:gd name="connsiteX13" fmla="*/ 1205225 w 1210072"/>
                <a:gd name="connsiteY13" fmla="*/ 561499 h 894065"/>
                <a:gd name="connsiteX14" fmla="*/ 1186752 w 1210072"/>
                <a:gd name="connsiteY14" fmla="*/ 487608 h 894065"/>
                <a:gd name="connsiteX15" fmla="*/ 1011261 w 1210072"/>
                <a:gd name="connsiteY15" fmla="*/ 441426 h 894065"/>
                <a:gd name="connsiteX16" fmla="*/ 780352 w 1210072"/>
                <a:gd name="connsiteY16" fmla="*/ 533790 h 894065"/>
                <a:gd name="connsiteX17" fmla="*/ 567916 w 1210072"/>
                <a:gd name="connsiteY17" fmla="*/ 579972 h 894065"/>
                <a:gd name="connsiteX18" fmla="*/ 420134 w 1210072"/>
                <a:gd name="connsiteY18" fmla="*/ 635390 h 894065"/>
                <a:gd name="connsiteX19" fmla="*/ 272352 w 1210072"/>
                <a:gd name="connsiteY19" fmla="*/ 690808 h 894065"/>
                <a:gd name="connsiteX20" fmla="*/ 475552 w 1210072"/>
                <a:gd name="connsiteY20" fmla="*/ 533790 h 894065"/>
                <a:gd name="connsiteX21" fmla="*/ 660279 w 1210072"/>
                <a:gd name="connsiteY21" fmla="*/ 395244 h 894065"/>
                <a:gd name="connsiteX22" fmla="*/ 817297 w 1210072"/>
                <a:gd name="connsiteY22" fmla="*/ 284408 h 894065"/>
                <a:gd name="connsiteX23" fmla="*/ 983552 w 1210072"/>
                <a:gd name="connsiteY23" fmla="*/ 293644 h 894065"/>
                <a:gd name="connsiteX24" fmla="*/ 1131334 w 1210072"/>
                <a:gd name="connsiteY24" fmla="*/ 321354 h 894065"/>
                <a:gd name="connsiteX25" fmla="*/ 1177516 w 1210072"/>
                <a:gd name="connsiteY25" fmla="*/ 210517 h 894065"/>
                <a:gd name="connsiteX26" fmla="*/ 1149807 w 1210072"/>
                <a:gd name="connsiteY26" fmla="*/ 99681 h 894065"/>
                <a:gd name="connsiteX27" fmla="*/ 1075916 w 1210072"/>
                <a:gd name="connsiteY27" fmla="*/ 35026 h 894065"/>
                <a:gd name="connsiteX28" fmla="*/ 983552 w 1210072"/>
                <a:gd name="connsiteY28" fmla="*/ 7317 h 894065"/>
                <a:gd name="connsiteX0" fmla="*/ 983552 w 1210072"/>
                <a:gd name="connsiteY0" fmla="*/ 7317 h 894065"/>
                <a:gd name="connsiteX1" fmla="*/ 845007 w 1210072"/>
                <a:gd name="connsiteY1" fmla="*/ 7317 h 894065"/>
                <a:gd name="connsiteX2" fmla="*/ 651043 w 1210072"/>
                <a:gd name="connsiteY2" fmla="*/ 90444 h 894065"/>
                <a:gd name="connsiteX3" fmla="*/ 494025 w 1210072"/>
                <a:gd name="connsiteY3" fmla="*/ 201281 h 894065"/>
                <a:gd name="connsiteX4" fmla="*/ 383188 w 1210072"/>
                <a:gd name="connsiteY4" fmla="*/ 349063 h 894065"/>
                <a:gd name="connsiteX5" fmla="*/ 244643 w 1210072"/>
                <a:gd name="connsiteY5" fmla="*/ 543026 h 894065"/>
                <a:gd name="connsiteX6" fmla="*/ 124570 w 1210072"/>
                <a:gd name="connsiteY6" fmla="*/ 718517 h 894065"/>
                <a:gd name="connsiteX7" fmla="*/ 4497 w 1210072"/>
                <a:gd name="connsiteY7" fmla="*/ 894008 h 894065"/>
                <a:gd name="connsiteX8" fmla="*/ 290825 w 1210072"/>
                <a:gd name="connsiteY8" fmla="*/ 736990 h 894065"/>
                <a:gd name="connsiteX9" fmla="*/ 577152 w 1210072"/>
                <a:gd name="connsiteY9" fmla="*/ 663099 h 894065"/>
                <a:gd name="connsiteX10" fmla="*/ 808061 w 1210072"/>
                <a:gd name="connsiteY10" fmla="*/ 616917 h 894065"/>
                <a:gd name="connsiteX11" fmla="*/ 1038970 w 1210072"/>
                <a:gd name="connsiteY11" fmla="*/ 607681 h 894065"/>
                <a:gd name="connsiteX12" fmla="*/ 1159043 w 1210072"/>
                <a:gd name="connsiteY12" fmla="*/ 598444 h 894065"/>
                <a:gd name="connsiteX13" fmla="*/ 1205225 w 1210072"/>
                <a:gd name="connsiteY13" fmla="*/ 561499 h 894065"/>
                <a:gd name="connsiteX14" fmla="*/ 1186752 w 1210072"/>
                <a:gd name="connsiteY14" fmla="*/ 487608 h 894065"/>
                <a:gd name="connsiteX15" fmla="*/ 1011261 w 1210072"/>
                <a:gd name="connsiteY15" fmla="*/ 441426 h 894065"/>
                <a:gd name="connsiteX16" fmla="*/ 761879 w 1210072"/>
                <a:gd name="connsiteY16" fmla="*/ 478372 h 894065"/>
                <a:gd name="connsiteX17" fmla="*/ 567916 w 1210072"/>
                <a:gd name="connsiteY17" fmla="*/ 579972 h 894065"/>
                <a:gd name="connsiteX18" fmla="*/ 420134 w 1210072"/>
                <a:gd name="connsiteY18" fmla="*/ 635390 h 894065"/>
                <a:gd name="connsiteX19" fmla="*/ 272352 w 1210072"/>
                <a:gd name="connsiteY19" fmla="*/ 690808 h 894065"/>
                <a:gd name="connsiteX20" fmla="*/ 475552 w 1210072"/>
                <a:gd name="connsiteY20" fmla="*/ 533790 h 894065"/>
                <a:gd name="connsiteX21" fmla="*/ 660279 w 1210072"/>
                <a:gd name="connsiteY21" fmla="*/ 395244 h 894065"/>
                <a:gd name="connsiteX22" fmla="*/ 817297 w 1210072"/>
                <a:gd name="connsiteY22" fmla="*/ 284408 h 894065"/>
                <a:gd name="connsiteX23" fmla="*/ 983552 w 1210072"/>
                <a:gd name="connsiteY23" fmla="*/ 293644 h 894065"/>
                <a:gd name="connsiteX24" fmla="*/ 1131334 w 1210072"/>
                <a:gd name="connsiteY24" fmla="*/ 321354 h 894065"/>
                <a:gd name="connsiteX25" fmla="*/ 1177516 w 1210072"/>
                <a:gd name="connsiteY25" fmla="*/ 210517 h 894065"/>
                <a:gd name="connsiteX26" fmla="*/ 1149807 w 1210072"/>
                <a:gd name="connsiteY26" fmla="*/ 99681 h 894065"/>
                <a:gd name="connsiteX27" fmla="*/ 1075916 w 1210072"/>
                <a:gd name="connsiteY27" fmla="*/ 35026 h 894065"/>
                <a:gd name="connsiteX28" fmla="*/ 983552 w 1210072"/>
                <a:gd name="connsiteY28" fmla="*/ 7317 h 894065"/>
                <a:gd name="connsiteX0" fmla="*/ 983552 w 1210072"/>
                <a:gd name="connsiteY0" fmla="*/ 7317 h 894065"/>
                <a:gd name="connsiteX1" fmla="*/ 845007 w 1210072"/>
                <a:gd name="connsiteY1" fmla="*/ 7317 h 894065"/>
                <a:gd name="connsiteX2" fmla="*/ 651043 w 1210072"/>
                <a:gd name="connsiteY2" fmla="*/ 90444 h 894065"/>
                <a:gd name="connsiteX3" fmla="*/ 494025 w 1210072"/>
                <a:gd name="connsiteY3" fmla="*/ 201281 h 894065"/>
                <a:gd name="connsiteX4" fmla="*/ 383188 w 1210072"/>
                <a:gd name="connsiteY4" fmla="*/ 349063 h 894065"/>
                <a:gd name="connsiteX5" fmla="*/ 244643 w 1210072"/>
                <a:gd name="connsiteY5" fmla="*/ 543026 h 894065"/>
                <a:gd name="connsiteX6" fmla="*/ 124570 w 1210072"/>
                <a:gd name="connsiteY6" fmla="*/ 718517 h 894065"/>
                <a:gd name="connsiteX7" fmla="*/ 4497 w 1210072"/>
                <a:gd name="connsiteY7" fmla="*/ 894008 h 894065"/>
                <a:gd name="connsiteX8" fmla="*/ 290825 w 1210072"/>
                <a:gd name="connsiteY8" fmla="*/ 736990 h 894065"/>
                <a:gd name="connsiteX9" fmla="*/ 577152 w 1210072"/>
                <a:gd name="connsiteY9" fmla="*/ 663099 h 894065"/>
                <a:gd name="connsiteX10" fmla="*/ 808061 w 1210072"/>
                <a:gd name="connsiteY10" fmla="*/ 616917 h 894065"/>
                <a:gd name="connsiteX11" fmla="*/ 1038970 w 1210072"/>
                <a:gd name="connsiteY11" fmla="*/ 607681 h 894065"/>
                <a:gd name="connsiteX12" fmla="*/ 1159043 w 1210072"/>
                <a:gd name="connsiteY12" fmla="*/ 598444 h 894065"/>
                <a:gd name="connsiteX13" fmla="*/ 1205225 w 1210072"/>
                <a:gd name="connsiteY13" fmla="*/ 561499 h 894065"/>
                <a:gd name="connsiteX14" fmla="*/ 1186752 w 1210072"/>
                <a:gd name="connsiteY14" fmla="*/ 487608 h 894065"/>
                <a:gd name="connsiteX15" fmla="*/ 1011261 w 1210072"/>
                <a:gd name="connsiteY15" fmla="*/ 441426 h 894065"/>
                <a:gd name="connsiteX16" fmla="*/ 761879 w 1210072"/>
                <a:gd name="connsiteY16" fmla="*/ 478372 h 894065"/>
                <a:gd name="connsiteX17" fmla="*/ 567916 w 1210072"/>
                <a:gd name="connsiteY17" fmla="*/ 579972 h 894065"/>
                <a:gd name="connsiteX18" fmla="*/ 420134 w 1210072"/>
                <a:gd name="connsiteY18" fmla="*/ 635390 h 894065"/>
                <a:gd name="connsiteX19" fmla="*/ 272352 w 1210072"/>
                <a:gd name="connsiteY19" fmla="*/ 690808 h 894065"/>
                <a:gd name="connsiteX20" fmla="*/ 475552 w 1210072"/>
                <a:gd name="connsiteY20" fmla="*/ 533790 h 894065"/>
                <a:gd name="connsiteX21" fmla="*/ 660279 w 1210072"/>
                <a:gd name="connsiteY21" fmla="*/ 395244 h 894065"/>
                <a:gd name="connsiteX22" fmla="*/ 817297 w 1210072"/>
                <a:gd name="connsiteY22" fmla="*/ 284408 h 894065"/>
                <a:gd name="connsiteX23" fmla="*/ 983552 w 1210072"/>
                <a:gd name="connsiteY23" fmla="*/ 293644 h 894065"/>
                <a:gd name="connsiteX24" fmla="*/ 1131334 w 1210072"/>
                <a:gd name="connsiteY24" fmla="*/ 321354 h 894065"/>
                <a:gd name="connsiteX25" fmla="*/ 1177516 w 1210072"/>
                <a:gd name="connsiteY25" fmla="*/ 210517 h 894065"/>
                <a:gd name="connsiteX26" fmla="*/ 1149807 w 1210072"/>
                <a:gd name="connsiteY26" fmla="*/ 99681 h 894065"/>
                <a:gd name="connsiteX27" fmla="*/ 1075916 w 1210072"/>
                <a:gd name="connsiteY27" fmla="*/ 35026 h 894065"/>
                <a:gd name="connsiteX28" fmla="*/ 983552 w 1210072"/>
                <a:gd name="connsiteY28" fmla="*/ 7317 h 89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0072" h="894065">
                  <a:moveTo>
                    <a:pt x="983552" y="7317"/>
                  </a:moveTo>
                  <a:cubicBezTo>
                    <a:pt x="945067" y="2699"/>
                    <a:pt x="900425" y="-6538"/>
                    <a:pt x="845007" y="7317"/>
                  </a:cubicBezTo>
                  <a:cubicBezTo>
                    <a:pt x="789589" y="21172"/>
                    <a:pt x="709540" y="58117"/>
                    <a:pt x="651043" y="90444"/>
                  </a:cubicBezTo>
                  <a:cubicBezTo>
                    <a:pt x="592546" y="122771"/>
                    <a:pt x="538668" y="158178"/>
                    <a:pt x="494025" y="201281"/>
                  </a:cubicBezTo>
                  <a:cubicBezTo>
                    <a:pt x="449382" y="244384"/>
                    <a:pt x="424752" y="292106"/>
                    <a:pt x="383188" y="349063"/>
                  </a:cubicBezTo>
                  <a:cubicBezTo>
                    <a:pt x="341624" y="406020"/>
                    <a:pt x="287746" y="481450"/>
                    <a:pt x="244643" y="543026"/>
                  </a:cubicBezTo>
                  <a:cubicBezTo>
                    <a:pt x="201540" y="604602"/>
                    <a:pt x="124570" y="718517"/>
                    <a:pt x="124570" y="718517"/>
                  </a:cubicBezTo>
                  <a:cubicBezTo>
                    <a:pt x="84546" y="777014"/>
                    <a:pt x="-23212" y="890929"/>
                    <a:pt x="4497" y="894008"/>
                  </a:cubicBezTo>
                  <a:cubicBezTo>
                    <a:pt x="32206" y="897087"/>
                    <a:pt x="195382" y="775475"/>
                    <a:pt x="290825" y="736990"/>
                  </a:cubicBezTo>
                  <a:cubicBezTo>
                    <a:pt x="386267" y="698505"/>
                    <a:pt x="490946" y="683111"/>
                    <a:pt x="577152" y="663099"/>
                  </a:cubicBezTo>
                  <a:cubicBezTo>
                    <a:pt x="663358" y="643087"/>
                    <a:pt x="731091" y="626153"/>
                    <a:pt x="808061" y="616917"/>
                  </a:cubicBezTo>
                  <a:cubicBezTo>
                    <a:pt x="885031" y="607681"/>
                    <a:pt x="980473" y="610760"/>
                    <a:pt x="1038970" y="607681"/>
                  </a:cubicBezTo>
                  <a:cubicBezTo>
                    <a:pt x="1097467" y="604602"/>
                    <a:pt x="1131334" y="606141"/>
                    <a:pt x="1159043" y="598444"/>
                  </a:cubicBezTo>
                  <a:cubicBezTo>
                    <a:pt x="1186752" y="590747"/>
                    <a:pt x="1200607" y="579972"/>
                    <a:pt x="1205225" y="561499"/>
                  </a:cubicBezTo>
                  <a:cubicBezTo>
                    <a:pt x="1209843" y="543026"/>
                    <a:pt x="1219079" y="507620"/>
                    <a:pt x="1186752" y="487608"/>
                  </a:cubicBezTo>
                  <a:cubicBezTo>
                    <a:pt x="1154425" y="467596"/>
                    <a:pt x="1082073" y="442965"/>
                    <a:pt x="1011261" y="441426"/>
                  </a:cubicBezTo>
                  <a:cubicBezTo>
                    <a:pt x="940449" y="439887"/>
                    <a:pt x="835770" y="455281"/>
                    <a:pt x="761879" y="478372"/>
                  </a:cubicBezTo>
                  <a:cubicBezTo>
                    <a:pt x="687988" y="501463"/>
                    <a:pt x="624874" y="553802"/>
                    <a:pt x="567916" y="579972"/>
                  </a:cubicBezTo>
                  <a:cubicBezTo>
                    <a:pt x="510959" y="606142"/>
                    <a:pt x="469395" y="616917"/>
                    <a:pt x="420134" y="635390"/>
                  </a:cubicBezTo>
                  <a:cubicBezTo>
                    <a:pt x="370873" y="653863"/>
                    <a:pt x="263116" y="707741"/>
                    <a:pt x="272352" y="690808"/>
                  </a:cubicBezTo>
                  <a:cubicBezTo>
                    <a:pt x="281588" y="673875"/>
                    <a:pt x="410897" y="583051"/>
                    <a:pt x="475552" y="533790"/>
                  </a:cubicBezTo>
                  <a:cubicBezTo>
                    <a:pt x="540206" y="484529"/>
                    <a:pt x="603322" y="436808"/>
                    <a:pt x="660279" y="395244"/>
                  </a:cubicBezTo>
                  <a:cubicBezTo>
                    <a:pt x="717236" y="353680"/>
                    <a:pt x="763418" y="301341"/>
                    <a:pt x="817297" y="284408"/>
                  </a:cubicBezTo>
                  <a:cubicBezTo>
                    <a:pt x="871176" y="267475"/>
                    <a:pt x="931213" y="287486"/>
                    <a:pt x="983552" y="293644"/>
                  </a:cubicBezTo>
                  <a:cubicBezTo>
                    <a:pt x="1035891" y="299802"/>
                    <a:pt x="1099007" y="335208"/>
                    <a:pt x="1131334" y="321354"/>
                  </a:cubicBezTo>
                  <a:cubicBezTo>
                    <a:pt x="1163661" y="307500"/>
                    <a:pt x="1174437" y="247463"/>
                    <a:pt x="1177516" y="210517"/>
                  </a:cubicBezTo>
                  <a:cubicBezTo>
                    <a:pt x="1180595" y="173572"/>
                    <a:pt x="1166740" y="128929"/>
                    <a:pt x="1149807" y="99681"/>
                  </a:cubicBezTo>
                  <a:cubicBezTo>
                    <a:pt x="1132874" y="70433"/>
                    <a:pt x="1097468" y="47341"/>
                    <a:pt x="1075916" y="35026"/>
                  </a:cubicBezTo>
                  <a:cubicBezTo>
                    <a:pt x="1054364" y="22711"/>
                    <a:pt x="1022037" y="11935"/>
                    <a:pt x="983552" y="7317"/>
                  </a:cubicBez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356715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3C00E45-2D7E-46CB-A8D7-A3584BD4028A}"/>
              </a:ext>
            </a:extLst>
          </p:cNvPr>
          <p:cNvSpPr txBox="1">
            <a:spLocks noChangeArrowheads="1"/>
          </p:cNvSpPr>
          <p:nvPr/>
        </p:nvSpPr>
        <p:spPr>
          <a:xfrm>
            <a:off x="1511808" y="111870"/>
            <a:ext cx="76321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WHAT SCALE DO WE CLASSIFY AT?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7EE0F-DF79-4260-9172-16F5756A7825}"/>
              </a:ext>
            </a:extLst>
          </p:cNvPr>
          <p:cNvSpPr txBox="1"/>
          <p:nvPr/>
        </p:nvSpPr>
        <p:spPr>
          <a:xfrm>
            <a:off x="1293779" y="744487"/>
            <a:ext cx="7752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Classify every Integrated Unit of Analysis (IUA)</a:t>
            </a:r>
          </a:p>
          <a:p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	</a:t>
            </a:r>
          </a:p>
          <a:p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IUAs are similar ito land use &amp;/or ecological state. So, an IUA consist of many river reaches and/or estuaries.</a:t>
            </a:r>
          </a:p>
          <a:p>
            <a:endParaRPr lang="en-ZA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Provide the Catchment Configuration for every IUA (Provide the ecological state for each of the river reaches and estuaries).</a:t>
            </a:r>
          </a:p>
          <a:p>
            <a:endParaRPr lang="en-ZA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Ecological state can be the Present Ecological State (PES), a Recommended Ecological Category (REC), or a Target Ecological Category (TEC; for management purposes) once classified.</a:t>
            </a:r>
          </a:p>
        </p:txBody>
      </p:sp>
    </p:spTree>
    <p:extLst>
      <p:ext uri="{BB962C8B-B14F-4D97-AF65-F5344CB8AC3E}">
        <p14:creationId xmlns:p14="http://schemas.microsoft.com/office/powerpoint/2010/main" val="191956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1">
            <a:extLst>
              <a:ext uri="{FF2B5EF4-FFF2-40B4-BE49-F238E27FC236}">
                <a16:creationId xmlns:a16="http://schemas.microsoft.com/office/drawing/2014/main" id="{45F10350-BF72-4BEB-A242-48931A1C6F53}"/>
              </a:ext>
            </a:extLst>
          </p:cNvPr>
          <p:cNvSpPr/>
          <p:nvPr/>
        </p:nvSpPr>
        <p:spPr>
          <a:xfrm>
            <a:off x="3620526" y="4297796"/>
            <a:ext cx="3428988" cy="1330461"/>
          </a:xfrm>
          <a:custGeom>
            <a:avLst/>
            <a:gdLst>
              <a:gd name="connsiteX0" fmla="*/ 3938022 w 3938022"/>
              <a:gd name="connsiteY0" fmla="*/ 1182624 h 1658112"/>
              <a:gd name="connsiteX1" fmla="*/ 3877062 w 3938022"/>
              <a:gd name="connsiteY1" fmla="*/ 1194816 h 1658112"/>
              <a:gd name="connsiteX2" fmla="*/ 3840486 w 3938022"/>
              <a:gd name="connsiteY2" fmla="*/ 1207008 h 1658112"/>
              <a:gd name="connsiteX3" fmla="*/ 3730758 w 3938022"/>
              <a:gd name="connsiteY3" fmla="*/ 1194816 h 1658112"/>
              <a:gd name="connsiteX4" fmla="*/ 3633222 w 3938022"/>
              <a:gd name="connsiteY4" fmla="*/ 1170432 h 1658112"/>
              <a:gd name="connsiteX5" fmla="*/ 3511302 w 3938022"/>
              <a:gd name="connsiteY5" fmla="*/ 1146048 h 1658112"/>
              <a:gd name="connsiteX6" fmla="*/ 3438150 w 3938022"/>
              <a:gd name="connsiteY6" fmla="*/ 1121664 h 1658112"/>
              <a:gd name="connsiteX7" fmla="*/ 3401574 w 3938022"/>
              <a:gd name="connsiteY7" fmla="*/ 1109472 h 1658112"/>
              <a:gd name="connsiteX8" fmla="*/ 3352806 w 3938022"/>
              <a:gd name="connsiteY8" fmla="*/ 1097280 h 1658112"/>
              <a:gd name="connsiteX9" fmla="*/ 3279654 w 3938022"/>
              <a:gd name="connsiteY9" fmla="*/ 1072896 h 1658112"/>
              <a:gd name="connsiteX10" fmla="*/ 3243078 w 3938022"/>
              <a:gd name="connsiteY10" fmla="*/ 1060704 h 1658112"/>
              <a:gd name="connsiteX11" fmla="*/ 3194310 w 3938022"/>
              <a:gd name="connsiteY11" fmla="*/ 1048512 h 1658112"/>
              <a:gd name="connsiteX12" fmla="*/ 3157734 w 3938022"/>
              <a:gd name="connsiteY12" fmla="*/ 1024128 h 1658112"/>
              <a:gd name="connsiteX13" fmla="*/ 3084582 w 3938022"/>
              <a:gd name="connsiteY13" fmla="*/ 999744 h 1658112"/>
              <a:gd name="connsiteX14" fmla="*/ 2889510 w 3938022"/>
              <a:gd name="connsiteY14" fmla="*/ 975360 h 1658112"/>
              <a:gd name="connsiteX15" fmla="*/ 2816358 w 3938022"/>
              <a:gd name="connsiteY15" fmla="*/ 950976 h 1658112"/>
              <a:gd name="connsiteX16" fmla="*/ 2731014 w 3938022"/>
              <a:gd name="connsiteY16" fmla="*/ 890016 h 1658112"/>
              <a:gd name="connsiteX17" fmla="*/ 2682246 w 3938022"/>
              <a:gd name="connsiteY17" fmla="*/ 865632 h 1658112"/>
              <a:gd name="connsiteX18" fmla="*/ 2645670 w 3938022"/>
              <a:gd name="connsiteY18" fmla="*/ 841248 h 1658112"/>
              <a:gd name="connsiteX19" fmla="*/ 2548134 w 3938022"/>
              <a:gd name="connsiteY19" fmla="*/ 792480 h 1658112"/>
              <a:gd name="connsiteX20" fmla="*/ 2523750 w 3938022"/>
              <a:gd name="connsiteY20" fmla="*/ 755904 h 1658112"/>
              <a:gd name="connsiteX21" fmla="*/ 2487174 w 3938022"/>
              <a:gd name="connsiteY21" fmla="*/ 719328 h 1658112"/>
              <a:gd name="connsiteX22" fmla="*/ 2462790 w 3938022"/>
              <a:gd name="connsiteY22" fmla="*/ 646176 h 1658112"/>
              <a:gd name="connsiteX23" fmla="*/ 2450598 w 3938022"/>
              <a:gd name="connsiteY23" fmla="*/ 609600 h 1658112"/>
              <a:gd name="connsiteX24" fmla="*/ 2365254 w 3938022"/>
              <a:gd name="connsiteY24" fmla="*/ 548640 h 1658112"/>
              <a:gd name="connsiteX25" fmla="*/ 2292102 w 3938022"/>
              <a:gd name="connsiteY25" fmla="*/ 499872 h 1658112"/>
              <a:gd name="connsiteX26" fmla="*/ 2194566 w 3938022"/>
              <a:gd name="connsiteY26" fmla="*/ 487680 h 1658112"/>
              <a:gd name="connsiteX27" fmla="*/ 1987302 w 3938022"/>
              <a:gd name="connsiteY27" fmla="*/ 499872 h 1658112"/>
              <a:gd name="connsiteX28" fmla="*/ 1950726 w 3938022"/>
              <a:gd name="connsiteY28" fmla="*/ 512064 h 1658112"/>
              <a:gd name="connsiteX29" fmla="*/ 1901958 w 3938022"/>
              <a:gd name="connsiteY29" fmla="*/ 524256 h 1658112"/>
              <a:gd name="connsiteX30" fmla="*/ 1816614 w 3938022"/>
              <a:gd name="connsiteY30" fmla="*/ 573024 h 1658112"/>
              <a:gd name="connsiteX31" fmla="*/ 1719078 w 3938022"/>
              <a:gd name="connsiteY31" fmla="*/ 560832 h 1658112"/>
              <a:gd name="connsiteX32" fmla="*/ 1670310 w 3938022"/>
              <a:gd name="connsiteY32" fmla="*/ 536448 h 1658112"/>
              <a:gd name="connsiteX33" fmla="*/ 1609350 w 3938022"/>
              <a:gd name="connsiteY33" fmla="*/ 524256 h 1658112"/>
              <a:gd name="connsiteX34" fmla="*/ 1511814 w 3938022"/>
              <a:gd name="connsiteY34" fmla="*/ 438912 h 1658112"/>
              <a:gd name="connsiteX35" fmla="*/ 1426470 w 3938022"/>
              <a:gd name="connsiteY35" fmla="*/ 377952 h 1658112"/>
              <a:gd name="connsiteX36" fmla="*/ 1353318 w 3938022"/>
              <a:gd name="connsiteY36" fmla="*/ 329184 h 1658112"/>
              <a:gd name="connsiteX37" fmla="*/ 1316742 w 3938022"/>
              <a:gd name="connsiteY37" fmla="*/ 292608 h 1658112"/>
              <a:gd name="connsiteX38" fmla="*/ 1243590 w 3938022"/>
              <a:gd name="connsiteY38" fmla="*/ 243840 h 1658112"/>
              <a:gd name="connsiteX39" fmla="*/ 1219206 w 3938022"/>
              <a:gd name="connsiteY39" fmla="*/ 207264 h 1658112"/>
              <a:gd name="connsiteX40" fmla="*/ 1133862 w 3938022"/>
              <a:gd name="connsiteY40" fmla="*/ 170688 h 1658112"/>
              <a:gd name="connsiteX41" fmla="*/ 1085094 w 3938022"/>
              <a:gd name="connsiteY41" fmla="*/ 146304 h 1658112"/>
              <a:gd name="connsiteX42" fmla="*/ 1011942 w 3938022"/>
              <a:gd name="connsiteY42" fmla="*/ 97536 h 1658112"/>
              <a:gd name="connsiteX43" fmla="*/ 938790 w 3938022"/>
              <a:gd name="connsiteY43" fmla="*/ 85344 h 1658112"/>
              <a:gd name="connsiteX44" fmla="*/ 902214 w 3938022"/>
              <a:gd name="connsiteY44" fmla="*/ 73152 h 1658112"/>
              <a:gd name="connsiteX45" fmla="*/ 853446 w 3938022"/>
              <a:gd name="connsiteY45" fmla="*/ 60960 h 1658112"/>
              <a:gd name="connsiteX46" fmla="*/ 780294 w 3938022"/>
              <a:gd name="connsiteY46" fmla="*/ 36576 h 1658112"/>
              <a:gd name="connsiteX47" fmla="*/ 719334 w 3938022"/>
              <a:gd name="connsiteY47" fmla="*/ 24384 h 1658112"/>
              <a:gd name="connsiteX48" fmla="*/ 682758 w 3938022"/>
              <a:gd name="connsiteY48" fmla="*/ 12192 h 1658112"/>
              <a:gd name="connsiteX49" fmla="*/ 512070 w 3938022"/>
              <a:gd name="connsiteY49" fmla="*/ 0 h 1658112"/>
              <a:gd name="connsiteX50" fmla="*/ 243846 w 3938022"/>
              <a:gd name="connsiteY50" fmla="*/ 12192 h 1658112"/>
              <a:gd name="connsiteX51" fmla="*/ 195078 w 3938022"/>
              <a:gd name="connsiteY51" fmla="*/ 36576 h 1658112"/>
              <a:gd name="connsiteX52" fmla="*/ 36582 w 3938022"/>
              <a:gd name="connsiteY52" fmla="*/ 170688 h 1658112"/>
              <a:gd name="connsiteX53" fmla="*/ 6 w 3938022"/>
              <a:gd name="connsiteY53" fmla="*/ 268224 h 1658112"/>
              <a:gd name="connsiteX54" fmla="*/ 24390 w 3938022"/>
              <a:gd name="connsiteY54" fmla="*/ 499872 h 1658112"/>
              <a:gd name="connsiteX55" fmla="*/ 48774 w 3938022"/>
              <a:gd name="connsiteY55" fmla="*/ 536448 h 1658112"/>
              <a:gd name="connsiteX56" fmla="*/ 60966 w 3938022"/>
              <a:gd name="connsiteY56" fmla="*/ 585216 h 1658112"/>
              <a:gd name="connsiteX57" fmla="*/ 182886 w 3938022"/>
              <a:gd name="connsiteY57" fmla="*/ 755904 h 1658112"/>
              <a:gd name="connsiteX58" fmla="*/ 231654 w 3938022"/>
              <a:gd name="connsiteY58" fmla="*/ 829056 h 1658112"/>
              <a:gd name="connsiteX59" fmla="*/ 268230 w 3938022"/>
              <a:gd name="connsiteY59" fmla="*/ 877824 h 1658112"/>
              <a:gd name="connsiteX60" fmla="*/ 292614 w 3938022"/>
              <a:gd name="connsiteY60" fmla="*/ 926592 h 1658112"/>
              <a:gd name="connsiteX61" fmla="*/ 390150 w 3938022"/>
              <a:gd name="connsiteY61" fmla="*/ 1024128 h 1658112"/>
              <a:gd name="connsiteX62" fmla="*/ 426726 w 3938022"/>
              <a:gd name="connsiteY62" fmla="*/ 1072896 h 1658112"/>
              <a:gd name="connsiteX63" fmla="*/ 487686 w 3938022"/>
              <a:gd name="connsiteY63" fmla="*/ 1158240 h 1658112"/>
              <a:gd name="connsiteX64" fmla="*/ 524262 w 3938022"/>
              <a:gd name="connsiteY64" fmla="*/ 1194816 h 1658112"/>
              <a:gd name="connsiteX65" fmla="*/ 633990 w 3938022"/>
              <a:gd name="connsiteY65" fmla="*/ 1316736 h 1658112"/>
              <a:gd name="connsiteX66" fmla="*/ 755910 w 3938022"/>
              <a:gd name="connsiteY66" fmla="*/ 1402080 h 1658112"/>
              <a:gd name="connsiteX67" fmla="*/ 792486 w 3938022"/>
              <a:gd name="connsiteY67" fmla="*/ 1426464 h 1658112"/>
              <a:gd name="connsiteX68" fmla="*/ 877830 w 3938022"/>
              <a:gd name="connsiteY68" fmla="*/ 1487424 h 1658112"/>
              <a:gd name="connsiteX69" fmla="*/ 914406 w 3938022"/>
              <a:gd name="connsiteY69" fmla="*/ 1511808 h 1658112"/>
              <a:gd name="connsiteX70" fmla="*/ 963174 w 3938022"/>
              <a:gd name="connsiteY70" fmla="*/ 1524000 h 1658112"/>
              <a:gd name="connsiteX71" fmla="*/ 1036326 w 3938022"/>
              <a:gd name="connsiteY71" fmla="*/ 1548384 h 1658112"/>
              <a:gd name="connsiteX72" fmla="*/ 1097286 w 3938022"/>
              <a:gd name="connsiteY72" fmla="*/ 1560576 h 1658112"/>
              <a:gd name="connsiteX73" fmla="*/ 1170438 w 3938022"/>
              <a:gd name="connsiteY73" fmla="*/ 1572768 h 1658112"/>
              <a:gd name="connsiteX74" fmla="*/ 1292358 w 3938022"/>
              <a:gd name="connsiteY74" fmla="*/ 1597152 h 1658112"/>
              <a:gd name="connsiteX75" fmla="*/ 1670310 w 3938022"/>
              <a:gd name="connsiteY75" fmla="*/ 1621536 h 1658112"/>
              <a:gd name="connsiteX76" fmla="*/ 1901958 w 3938022"/>
              <a:gd name="connsiteY76" fmla="*/ 1609344 h 1658112"/>
              <a:gd name="connsiteX77" fmla="*/ 1950726 w 3938022"/>
              <a:gd name="connsiteY77" fmla="*/ 1597152 h 1658112"/>
              <a:gd name="connsiteX78" fmla="*/ 2011686 w 3938022"/>
              <a:gd name="connsiteY78" fmla="*/ 1584960 h 1658112"/>
              <a:gd name="connsiteX79" fmla="*/ 2121414 w 3938022"/>
              <a:gd name="connsiteY79" fmla="*/ 1560576 h 1658112"/>
              <a:gd name="connsiteX80" fmla="*/ 2170182 w 3938022"/>
              <a:gd name="connsiteY80" fmla="*/ 1548384 h 1658112"/>
              <a:gd name="connsiteX81" fmla="*/ 2231142 w 3938022"/>
              <a:gd name="connsiteY81" fmla="*/ 1524000 h 1658112"/>
              <a:gd name="connsiteX82" fmla="*/ 2304294 w 3938022"/>
              <a:gd name="connsiteY82" fmla="*/ 1511808 h 1658112"/>
              <a:gd name="connsiteX83" fmla="*/ 2401830 w 3938022"/>
              <a:gd name="connsiteY83" fmla="*/ 1487424 h 1658112"/>
              <a:gd name="connsiteX84" fmla="*/ 2694438 w 3938022"/>
              <a:gd name="connsiteY84" fmla="*/ 1499616 h 1658112"/>
              <a:gd name="connsiteX85" fmla="*/ 2779782 w 3938022"/>
              <a:gd name="connsiteY85" fmla="*/ 1548384 h 1658112"/>
              <a:gd name="connsiteX86" fmla="*/ 2938278 w 3938022"/>
              <a:gd name="connsiteY86" fmla="*/ 1584960 h 1658112"/>
              <a:gd name="connsiteX87" fmla="*/ 2974854 w 3938022"/>
              <a:gd name="connsiteY87" fmla="*/ 1597152 h 1658112"/>
              <a:gd name="connsiteX88" fmla="*/ 3072390 w 3938022"/>
              <a:gd name="connsiteY88" fmla="*/ 1621536 h 1658112"/>
              <a:gd name="connsiteX89" fmla="*/ 3157734 w 3938022"/>
              <a:gd name="connsiteY89" fmla="*/ 1645920 h 1658112"/>
              <a:gd name="connsiteX90" fmla="*/ 3194310 w 3938022"/>
              <a:gd name="connsiteY90" fmla="*/ 1658112 h 1658112"/>
              <a:gd name="connsiteX91" fmla="*/ 3474726 w 3938022"/>
              <a:gd name="connsiteY91" fmla="*/ 1621536 h 1658112"/>
              <a:gd name="connsiteX92" fmla="*/ 3511302 w 3938022"/>
              <a:gd name="connsiteY92" fmla="*/ 1609344 h 1658112"/>
              <a:gd name="connsiteX93" fmla="*/ 3560070 w 3938022"/>
              <a:gd name="connsiteY93" fmla="*/ 1584960 h 1658112"/>
              <a:gd name="connsiteX94" fmla="*/ 3633222 w 3938022"/>
              <a:gd name="connsiteY94" fmla="*/ 1560576 h 1658112"/>
              <a:gd name="connsiteX95" fmla="*/ 3669798 w 3938022"/>
              <a:gd name="connsiteY95" fmla="*/ 1463040 h 1658112"/>
              <a:gd name="connsiteX96" fmla="*/ 3706374 w 3938022"/>
              <a:gd name="connsiteY96" fmla="*/ 1450848 h 1658112"/>
              <a:gd name="connsiteX97" fmla="*/ 3694182 w 3938022"/>
              <a:gd name="connsiteY97" fmla="*/ 1414272 h 1658112"/>
              <a:gd name="connsiteX98" fmla="*/ 3730758 w 3938022"/>
              <a:gd name="connsiteY98" fmla="*/ 1402080 h 1658112"/>
              <a:gd name="connsiteX99" fmla="*/ 3767334 w 3938022"/>
              <a:gd name="connsiteY99" fmla="*/ 1377696 h 1658112"/>
              <a:gd name="connsiteX100" fmla="*/ 3803910 w 3938022"/>
              <a:gd name="connsiteY100" fmla="*/ 1365504 h 1658112"/>
              <a:gd name="connsiteX101" fmla="*/ 3889254 w 3938022"/>
              <a:gd name="connsiteY101" fmla="*/ 1328928 h 1658112"/>
              <a:gd name="connsiteX102" fmla="*/ 3913638 w 3938022"/>
              <a:gd name="connsiteY102" fmla="*/ 1292352 h 1658112"/>
              <a:gd name="connsiteX103" fmla="*/ 3913638 w 3938022"/>
              <a:gd name="connsiteY103" fmla="*/ 1194816 h 1658112"/>
              <a:gd name="connsiteX104" fmla="*/ 3840486 w 3938022"/>
              <a:gd name="connsiteY104" fmla="*/ 1146048 h 1658112"/>
              <a:gd name="connsiteX105" fmla="*/ 3828294 w 3938022"/>
              <a:gd name="connsiteY105" fmla="*/ 1133856 h 165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938022" h="1658112">
                <a:moveTo>
                  <a:pt x="3938022" y="1182624"/>
                </a:moveTo>
                <a:cubicBezTo>
                  <a:pt x="3917702" y="1186688"/>
                  <a:pt x="3897166" y="1189790"/>
                  <a:pt x="3877062" y="1194816"/>
                </a:cubicBezTo>
                <a:cubicBezTo>
                  <a:pt x="3864594" y="1197933"/>
                  <a:pt x="3853337" y="1207008"/>
                  <a:pt x="3840486" y="1207008"/>
                </a:cubicBezTo>
                <a:cubicBezTo>
                  <a:pt x="3803685" y="1207008"/>
                  <a:pt x="3767334" y="1198880"/>
                  <a:pt x="3730758" y="1194816"/>
                </a:cubicBezTo>
                <a:cubicBezTo>
                  <a:pt x="3698246" y="1186688"/>
                  <a:pt x="3666279" y="1175941"/>
                  <a:pt x="3633222" y="1170432"/>
                </a:cubicBezTo>
                <a:cubicBezTo>
                  <a:pt x="3583789" y="1162193"/>
                  <a:pt x="3556771" y="1159689"/>
                  <a:pt x="3511302" y="1146048"/>
                </a:cubicBezTo>
                <a:cubicBezTo>
                  <a:pt x="3486683" y="1138662"/>
                  <a:pt x="3462534" y="1129792"/>
                  <a:pt x="3438150" y="1121664"/>
                </a:cubicBezTo>
                <a:cubicBezTo>
                  <a:pt x="3425958" y="1117600"/>
                  <a:pt x="3414042" y="1112589"/>
                  <a:pt x="3401574" y="1109472"/>
                </a:cubicBezTo>
                <a:cubicBezTo>
                  <a:pt x="3385318" y="1105408"/>
                  <a:pt x="3368856" y="1102095"/>
                  <a:pt x="3352806" y="1097280"/>
                </a:cubicBezTo>
                <a:cubicBezTo>
                  <a:pt x="3328187" y="1089894"/>
                  <a:pt x="3304038" y="1081024"/>
                  <a:pt x="3279654" y="1072896"/>
                </a:cubicBezTo>
                <a:cubicBezTo>
                  <a:pt x="3267462" y="1068832"/>
                  <a:pt x="3255546" y="1063821"/>
                  <a:pt x="3243078" y="1060704"/>
                </a:cubicBezTo>
                <a:lnTo>
                  <a:pt x="3194310" y="1048512"/>
                </a:lnTo>
                <a:cubicBezTo>
                  <a:pt x="3182118" y="1040384"/>
                  <a:pt x="3171124" y="1030079"/>
                  <a:pt x="3157734" y="1024128"/>
                </a:cubicBezTo>
                <a:cubicBezTo>
                  <a:pt x="3134246" y="1013689"/>
                  <a:pt x="3108966" y="1007872"/>
                  <a:pt x="3084582" y="999744"/>
                </a:cubicBezTo>
                <a:cubicBezTo>
                  <a:pt x="2997737" y="970796"/>
                  <a:pt x="3060820" y="988538"/>
                  <a:pt x="2889510" y="975360"/>
                </a:cubicBezTo>
                <a:cubicBezTo>
                  <a:pt x="2865126" y="967232"/>
                  <a:pt x="2836920" y="966398"/>
                  <a:pt x="2816358" y="950976"/>
                </a:cubicBezTo>
                <a:cubicBezTo>
                  <a:pt x="2795424" y="935275"/>
                  <a:pt x="2755973" y="904278"/>
                  <a:pt x="2731014" y="890016"/>
                </a:cubicBezTo>
                <a:cubicBezTo>
                  <a:pt x="2715234" y="880999"/>
                  <a:pt x="2698026" y="874649"/>
                  <a:pt x="2682246" y="865632"/>
                </a:cubicBezTo>
                <a:cubicBezTo>
                  <a:pt x="2669524" y="858362"/>
                  <a:pt x="2658534" y="848265"/>
                  <a:pt x="2645670" y="841248"/>
                </a:cubicBezTo>
                <a:cubicBezTo>
                  <a:pt x="2613759" y="823842"/>
                  <a:pt x="2548134" y="792480"/>
                  <a:pt x="2548134" y="792480"/>
                </a:cubicBezTo>
                <a:cubicBezTo>
                  <a:pt x="2540006" y="780288"/>
                  <a:pt x="2533131" y="767161"/>
                  <a:pt x="2523750" y="755904"/>
                </a:cubicBezTo>
                <a:cubicBezTo>
                  <a:pt x="2512712" y="742658"/>
                  <a:pt x="2495547" y="734400"/>
                  <a:pt x="2487174" y="719328"/>
                </a:cubicBezTo>
                <a:cubicBezTo>
                  <a:pt x="2474692" y="696860"/>
                  <a:pt x="2470918" y="670560"/>
                  <a:pt x="2462790" y="646176"/>
                </a:cubicBezTo>
                <a:cubicBezTo>
                  <a:pt x="2458726" y="633984"/>
                  <a:pt x="2459685" y="618687"/>
                  <a:pt x="2450598" y="609600"/>
                </a:cubicBezTo>
                <a:cubicBezTo>
                  <a:pt x="2385947" y="544949"/>
                  <a:pt x="2445491" y="596782"/>
                  <a:pt x="2365254" y="548640"/>
                </a:cubicBezTo>
                <a:cubicBezTo>
                  <a:pt x="2340124" y="533562"/>
                  <a:pt x="2321182" y="503507"/>
                  <a:pt x="2292102" y="499872"/>
                </a:cubicBezTo>
                <a:lnTo>
                  <a:pt x="2194566" y="487680"/>
                </a:lnTo>
                <a:cubicBezTo>
                  <a:pt x="2125478" y="491744"/>
                  <a:pt x="2056166" y="492986"/>
                  <a:pt x="1987302" y="499872"/>
                </a:cubicBezTo>
                <a:cubicBezTo>
                  <a:pt x="1974514" y="501151"/>
                  <a:pt x="1963083" y="508533"/>
                  <a:pt x="1950726" y="512064"/>
                </a:cubicBezTo>
                <a:cubicBezTo>
                  <a:pt x="1934614" y="516667"/>
                  <a:pt x="1917647" y="518372"/>
                  <a:pt x="1901958" y="524256"/>
                </a:cubicBezTo>
                <a:cubicBezTo>
                  <a:pt x="1866601" y="537515"/>
                  <a:pt x="1846933" y="552811"/>
                  <a:pt x="1816614" y="573024"/>
                </a:cubicBezTo>
                <a:cubicBezTo>
                  <a:pt x="1784102" y="568960"/>
                  <a:pt x="1750865" y="568779"/>
                  <a:pt x="1719078" y="560832"/>
                </a:cubicBezTo>
                <a:cubicBezTo>
                  <a:pt x="1701446" y="556424"/>
                  <a:pt x="1687552" y="542195"/>
                  <a:pt x="1670310" y="536448"/>
                </a:cubicBezTo>
                <a:cubicBezTo>
                  <a:pt x="1650651" y="529895"/>
                  <a:pt x="1629670" y="528320"/>
                  <a:pt x="1609350" y="524256"/>
                </a:cubicBezTo>
                <a:cubicBezTo>
                  <a:pt x="1486385" y="432032"/>
                  <a:pt x="1638087" y="549401"/>
                  <a:pt x="1511814" y="438912"/>
                </a:cubicBezTo>
                <a:cubicBezTo>
                  <a:pt x="1336123" y="285182"/>
                  <a:pt x="1563026" y="491748"/>
                  <a:pt x="1426470" y="377952"/>
                </a:cubicBezTo>
                <a:cubicBezTo>
                  <a:pt x="1365585" y="327215"/>
                  <a:pt x="1417596" y="350610"/>
                  <a:pt x="1353318" y="329184"/>
                </a:cubicBezTo>
                <a:cubicBezTo>
                  <a:pt x="1341126" y="316992"/>
                  <a:pt x="1330352" y="303194"/>
                  <a:pt x="1316742" y="292608"/>
                </a:cubicBezTo>
                <a:cubicBezTo>
                  <a:pt x="1293609" y="274616"/>
                  <a:pt x="1243590" y="243840"/>
                  <a:pt x="1243590" y="243840"/>
                </a:cubicBezTo>
                <a:cubicBezTo>
                  <a:pt x="1235462" y="231648"/>
                  <a:pt x="1230463" y="216645"/>
                  <a:pt x="1219206" y="207264"/>
                </a:cubicBezTo>
                <a:cubicBezTo>
                  <a:pt x="1190663" y="183478"/>
                  <a:pt x="1165251" y="184140"/>
                  <a:pt x="1133862" y="170688"/>
                </a:cubicBezTo>
                <a:cubicBezTo>
                  <a:pt x="1117157" y="163529"/>
                  <a:pt x="1100679" y="155655"/>
                  <a:pt x="1085094" y="146304"/>
                </a:cubicBezTo>
                <a:cubicBezTo>
                  <a:pt x="1059964" y="131226"/>
                  <a:pt x="1040849" y="102354"/>
                  <a:pt x="1011942" y="97536"/>
                </a:cubicBezTo>
                <a:cubicBezTo>
                  <a:pt x="987558" y="93472"/>
                  <a:pt x="962922" y="90707"/>
                  <a:pt x="938790" y="85344"/>
                </a:cubicBezTo>
                <a:cubicBezTo>
                  <a:pt x="926245" y="82556"/>
                  <a:pt x="914571" y="76683"/>
                  <a:pt x="902214" y="73152"/>
                </a:cubicBezTo>
                <a:cubicBezTo>
                  <a:pt x="886102" y="68549"/>
                  <a:pt x="869496" y="65775"/>
                  <a:pt x="853446" y="60960"/>
                </a:cubicBezTo>
                <a:cubicBezTo>
                  <a:pt x="828827" y="53574"/>
                  <a:pt x="805498" y="41617"/>
                  <a:pt x="780294" y="36576"/>
                </a:cubicBezTo>
                <a:cubicBezTo>
                  <a:pt x="759974" y="32512"/>
                  <a:pt x="739438" y="29410"/>
                  <a:pt x="719334" y="24384"/>
                </a:cubicBezTo>
                <a:cubicBezTo>
                  <a:pt x="706866" y="21267"/>
                  <a:pt x="695521" y="13694"/>
                  <a:pt x="682758" y="12192"/>
                </a:cubicBezTo>
                <a:cubicBezTo>
                  <a:pt x="626108" y="5527"/>
                  <a:pt x="568966" y="4064"/>
                  <a:pt x="512070" y="0"/>
                </a:cubicBezTo>
                <a:cubicBezTo>
                  <a:pt x="422662" y="4064"/>
                  <a:pt x="332756" y="1933"/>
                  <a:pt x="243846" y="12192"/>
                </a:cubicBezTo>
                <a:cubicBezTo>
                  <a:pt x="225791" y="14275"/>
                  <a:pt x="210663" y="27225"/>
                  <a:pt x="195078" y="36576"/>
                </a:cubicBezTo>
                <a:cubicBezTo>
                  <a:pt x="148716" y="64393"/>
                  <a:pt x="59916" y="124019"/>
                  <a:pt x="36582" y="170688"/>
                </a:cubicBezTo>
                <a:cubicBezTo>
                  <a:pt x="4704" y="234443"/>
                  <a:pt x="16606" y="201824"/>
                  <a:pt x="6" y="268224"/>
                </a:cubicBezTo>
                <a:cubicBezTo>
                  <a:pt x="1124" y="286120"/>
                  <a:pt x="-6062" y="438968"/>
                  <a:pt x="24390" y="499872"/>
                </a:cubicBezTo>
                <a:cubicBezTo>
                  <a:pt x="30943" y="512978"/>
                  <a:pt x="40646" y="524256"/>
                  <a:pt x="48774" y="536448"/>
                </a:cubicBezTo>
                <a:cubicBezTo>
                  <a:pt x="52838" y="552704"/>
                  <a:pt x="53472" y="570229"/>
                  <a:pt x="60966" y="585216"/>
                </a:cubicBezTo>
                <a:cubicBezTo>
                  <a:pt x="82776" y="628836"/>
                  <a:pt x="160796" y="722769"/>
                  <a:pt x="182886" y="755904"/>
                </a:cubicBezTo>
                <a:cubicBezTo>
                  <a:pt x="199142" y="780288"/>
                  <a:pt x="214070" y="805611"/>
                  <a:pt x="231654" y="829056"/>
                </a:cubicBezTo>
                <a:cubicBezTo>
                  <a:pt x="243846" y="845312"/>
                  <a:pt x="257460" y="860593"/>
                  <a:pt x="268230" y="877824"/>
                </a:cubicBezTo>
                <a:cubicBezTo>
                  <a:pt x="277863" y="893236"/>
                  <a:pt x="280979" y="912630"/>
                  <a:pt x="292614" y="926592"/>
                </a:cubicBezTo>
                <a:cubicBezTo>
                  <a:pt x="322049" y="961914"/>
                  <a:pt x="362563" y="987345"/>
                  <a:pt x="390150" y="1024128"/>
                </a:cubicBezTo>
                <a:cubicBezTo>
                  <a:pt x="402342" y="1040384"/>
                  <a:pt x="414915" y="1056361"/>
                  <a:pt x="426726" y="1072896"/>
                </a:cubicBezTo>
                <a:cubicBezTo>
                  <a:pt x="454294" y="1111492"/>
                  <a:pt x="453533" y="1118395"/>
                  <a:pt x="487686" y="1158240"/>
                </a:cubicBezTo>
                <a:cubicBezTo>
                  <a:pt x="498907" y="1171331"/>
                  <a:pt x="513041" y="1181725"/>
                  <a:pt x="524262" y="1194816"/>
                </a:cubicBezTo>
                <a:cubicBezTo>
                  <a:pt x="573492" y="1252251"/>
                  <a:pt x="560108" y="1261325"/>
                  <a:pt x="633990" y="1316736"/>
                </a:cubicBezTo>
                <a:cubicBezTo>
                  <a:pt x="706203" y="1370896"/>
                  <a:pt x="665851" y="1342040"/>
                  <a:pt x="755910" y="1402080"/>
                </a:cubicBezTo>
                <a:cubicBezTo>
                  <a:pt x="768102" y="1410208"/>
                  <a:pt x="782125" y="1416103"/>
                  <a:pt x="792486" y="1426464"/>
                </a:cubicBezTo>
                <a:cubicBezTo>
                  <a:pt x="852063" y="1486041"/>
                  <a:pt x="802942" y="1444631"/>
                  <a:pt x="877830" y="1487424"/>
                </a:cubicBezTo>
                <a:cubicBezTo>
                  <a:pt x="890552" y="1494694"/>
                  <a:pt x="900938" y="1506036"/>
                  <a:pt x="914406" y="1511808"/>
                </a:cubicBezTo>
                <a:cubicBezTo>
                  <a:pt x="929807" y="1518409"/>
                  <a:pt x="947124" y="1519185"/>
                  <a:pt x="963174" y="1524000"/>
                </a:cubicBezTo>
                <a:cubicBezTo>
                  <a:pt x="987793" y="1531386"/>
                  <a:pt x="1011122" y="1543343"/>
                  <a:pt x="1036326" y="1548384"/>
                </a:cubicBezTo>
                <a:lnTo>
                  <a:pt x="1097286" y="1560576"/>
                </a:lnTo>
                <a:cubicBezTo>
                  <a:pt x="1121608" y="1564998"/>
                  <a:pt x="1146198" y="1567920"/>
                  <a:pt x="1170438" y="1572768"/>
                </a:cubicBezTo>
                <a:cubicBezTo>
                  <a:pt x="1251174" y="1588915"/>
                  <a:pt x="1190896" y="1585215"/>
                  <a:pt x="1292358" y="1597152"/>
                </a:cubicBezTo>
                <a:cubicBezTo>
                  <a:pt x="1422474" y="1612460"/>
                  <a:pt x="1535819" y="1614811"/>
                  <a:pt x="1670310" y="1621536"/>
                </a:cubicBezTo>
                <a:cubicBezTo>
                  <a:pt x="1747526" y="1617472"/>
                  <a:pt x="1824926" y="1616042"/>
                  <a:pt x="1901958" y="1609344"/>
                </a:cubicBezTo>
                <a:cubicBezTo>
                  <a:pt x="1918651" y="1607892"/>
                  <a:pt x="1934369" y="1600787"/>
                  <a:pt x="1950726" y="1597152"/>
                </a:cubicBezTo>
                <a:cubicBezTo>
                  <a:pt x="1970955" y="1592657"/>
                  <a:pt x="1991298" y="1588667"/>
                  <a:pt x="2011686" y="1584960"/>
                </a:cubicBezTo>
                <a:cubicBezTo>
                  <a:pt x="2162953" y="1557457"/>
                  <a:pt x="2027366" y="1587447"/>
                  <a:pt x="2121414" y="1560576"/>
                </a:cubicBezTo>
                <a:cubicBezTo>
                  <a:pt x="2137526" y="1555973"/>
                  <a:pt x="2154286" y="1553683"/>
                  <a:pt x="2170182" y="1548384"/>
                </a:cubicBezTo>
                <a:cubicBezTo>
                  <a:pt x="2190944" y="1541463"/>
                  <a:pt x="2210028" y="1529758"/>
                  <a:pt x="2231142" y="1524000"/>
                </a:cubicBezTo>
                <a:cubicBezTo>
                  <a:pt x="2254991" y="1517496"/>
                  <a:pt x="2280122" y="1516988"/>
                  <a:pt x="2304294" y="1511808"/>
                </a:cubicBezTo>
                <a:cubicBezTo>
                  <a:pt x="2337063" y="1504786"/>
                  <a:pt x="2369318" y="1495552"/>
                  <a:pt x="2401830" y="1487424"/>
                </a:cubicBezTo>
                <a:cubicBezTo>
                  <a:pt x="2499366" y="1491488"/>
                  <a:pt x="2597373" y="1489216"/>
                  <a:pt x="2694438" y="1499616"/>
                </a:cubicBezTo>
                <a:cubicBezTo>
                  <a:pt x="2737301" y="1504208"/>
                  <a:pt x="2743411" y="1535158"/>
                  <a:pt x="2779782" y="1548384"/>
                </a:cubicBezTo>
                <a:cubicBezTo>
                  <a:pt x="2846543" y="1572661"/>
                  <a:pt x="2875917" y="1569370"/>
                  <a:pt x="2938278" y="1584960"/>
                </a:cubicBezTo>
                <a:cubicBezTo>
                  <a:pt x="2950746" y="1588077"/>
                  <a:pt x="2962455" y="1593771"/>
                  <a:pt x="2974854" y="1597152"/>
                </a:cubicBezTo>
                <a:cubicBezTo>
                  <a:pt x="3007186" y="1605970"/>
                  <a:pt x="3040597" y="1610938"/>
                  <a:pt x="3072390" y="1621536"/>
                </a:cubicBezTo>
                <a:cubicBezTo>
                  <a:pt x="3160087" y="1650768"/>
                  <a:pt x="3050571" y="1615302"/>
                  <a:pt x="3157734" y="1645920"/>
                </a:cubicBezTo>
                <a:cubicBezTo>
                  <a:pt x="3170091" y="1649451"/>
                  <a:pt x="3182118" y="1654048"/>
                  <a:pt x="3194310" y="1658112"/>
                </a:cubicBezTo>
                <a:cubicBezTo>
                  <a:pt x="3539433" y="1639948"/>
                  <a:pt x="3334392" y="1681679"/>
                  <a:pt x="3474726" y="1621536"/>
                </a:cubicBezTo>
                <a:cubicBezTo>
                  <a:pt x="3486538" y="1616474"/>
                  <a:pt x="3499490" y="1614406"/>
                  <a:pt x="3511302" y="1609344"/>
                </a:cubicBezTo>
                <a:cubicBezTo>
                  <a:pt x="3528007" y="1602185"/>
                  <a:pt x="3543195" y="1591710"/>
                  <a:pt x="3560070" y="1584960"/>
                </a:cubicBezTo>
                <a:cubicBezTo>
                  <a:pt x="3583935" y="1575414"/>
                  <a:pt x="3633222" y="1560576"/>
                  <a:pt x="3633222" y="1560576"/>
                </a:cubicBezTo>
                <a:cubicBezTo>
                  <a:pt x="3640025" y="1533362"/>
                  <a:pt x="3648546" y="1484292"/>
                  <a:pt x="3669798" y="1463040"/>
                </a:cubicBezTo>
                <a:cubicBezTo>
                  <a:pt x="3678885" y="1453953"/>
                  <a:pt x="3694182" y="1454912"/>
                  <a:pt x="3706374" y="1450848"/>
                </a:cubicBezTo>
                <a:cubicBezTo>
                  <a:pt x="3702310" y="1438656"/>
                  <a:pt x="3688435" y="1425767"/>
                  <a:pt x="3694182" y="1414272"/>
                </a:cubicBezTo>
                <a:cubicBezTo>
                  <a:pt x="3699929" y="1402777"/>
                  <a:pt x="3719263" y="1407827"/>
                  <a:pt x="3730758" y="1402080"/>
                </a:cubicBezTo>
                <a:cubicBezTo>
                  <a:pt x="3743864" y="1395527"/>
                  <a:pt x="3754228" y="1384249"/>
                  <a:pt x="3767334" y="1377696"/>
                </a:cubicBezTo>
                <a:cubicBezTo>
                  <a:pt x="3778829" y="1371949"/>
                  <a:pt x="3792098" y="1370566"/>
                  <a:pt x="3803910" y="1365504"/>
                </a:cubicBezTo>
                <a:cubicBezTo>
                  <a:pt x="3909370" y="1320307"/>
                  <a:pt x="3803477" y="1357520"/>
                  <a:pt x="3889254" y="1328928"/>
                </a:cubicBezTo>
                <a:cubicBezTo>
                  <a:pt x="3897382" y="1316736"/>
                  <a:pt x="3907085" y="1305458"/>
                  <a:pt x="3913638" y="1292352"/>
                </a:cubicBezTo>
                <a:cubicBezTo>
                  <a:pt x="3927774" y="1264081"/>
                  <a:pt x="3935783" y="1223288"/>
                  <a:pt x="3913638" y="1194816"/>
                </a:cubicBezTo>
                <a:cubicBezTo>
                  <a:pt x="3895646" y="1171683"/>
                  <a:pt x="3861208" y="1166770"/>
                  <a:pt x="3840486" y="1146048"/>
                </a:cubicBezTo>
                <a:lnTo>
                  <a:pt x="3828294" y="1133856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Freeform 20">
            <a:extLst>
              <a:ext uri="{FF2B5EF4-FFF2-40B4-BE49-F238E27FC236}">
                <a16:creationId xmlns:a16="http://schemas.microsoft.com/office/drawing/2014/main" id="{109F16EF-B715-4548-83BF-7802502BE0F2}"/>
              </a:ext>
            </a:extLst>
          </p:cNvPr>
          <p:cNvSpPr/>
          <p:nvPr/>
        </p:nvSpPr>
        <p:spPr>
          <a:xfrm>
            <a:off x="6306351" y="4248882"/>
            <a:ext cx="1518135" cy="1594597"/>
          </a:xfrm>
          <a:custGeom>
            <a:avLst/>
            <a:gdLst>
              <a:gd name="connsiteX0" fmla="*/ 109774 w 1743502"/>
              <a:gd name="connsiteY0" fmla="*/ 60960 h 1987296"/>
              <a:gd name="connsiteX1" fmla="*/ 46 w 1743502"/>
              <a:gd name="connsiteY1" fmla="*/ 865632 h 1987296"/>
              <a:gd name="connsiteX2" fmla="*/ 48814 w 1743502"/>
              <a:gd name="connsiteY2" fmla="*/ 902208 h 1987296"/>
              <a:gd name="connsiteX3" fmla="*/ 158542 w 1743502"/>
              <a:gd name="connsiteY3" fmla="*/ 950976 h 1987296"/>
              <a:gd name="connsiteX4" fmla="*/ 207310 w 1743502"/>
              <a:gd name="connsiteY4" fmla="*/ 975360 h 1987296"/>
              <a:gd name="connsiteX5" fmla="*/ 304846 w 1743502"/>
              <a:gd name="connsiteY5" fmla="*/ 999744 h 1987296"/>
              <a:gd name="connsiteX6" fmla="*/ 377998 w 1743502"/>
              <a:gd name="connsiteY6" fmla="*/ 1072896 h 1987296"/>
              <a:gd name="connsiteX7" fmla="*/ 426766 w 1743502"/>
              <a:gd name="connsiteY7" fmla="*/ 1146048 h 1987296"/>
              <a:gd name="connsiteX8" fmla="*/ 438958 w 1743502"/>
              <a:gd name="connsiteY8" fmla="*/ 1182624 h 1987296"/>
              <a:gd name="connsiteX9" fmla="*/ 499918 w 1743502"/>
              <a:gd name="connsiteY9" fmla="*/ 1267968 h 1987296"/>
              <a:gd name="connsiteX10" fmla="*/ 536494 w 1743502"/>
              <a:gd name="connsiteY10" fmla="*/ 1304544 h 1987296"/>
              <a:gd name="connsiteX11" fmla="*/ 621838 w 1743502"/>
              <a:gd name="connsiteY11" fmla="*/ 1414272 h 1987296"/>
              <a:gd name="connsiteX12" fmla="*/ 634030 w 1743502"/>
              <a:gd name="connsiteY12" fmla="*/ 1499616 h 1987296"/>
              <a:gd name="connsiteX13" fmla="*/ 707182 w 1743502"/>
              <a:gd name="connsiteY13" fmla="*/ 1609344 h 1987296"/>
              <a:gd name="connsiteX14" fmla="*/ 731566 w 1743502"/>
              <a:gd name="connsiteY14" fmla="*/ 1645920 h 1987296"/>
              <a:gd name="connsiteX15" fmla="*/ 792526 w 1743502"/>
              <a:gd name="connsiteY15" fmla="*/ 1743456 h 1987296"/>
              <a:gd name="connsiteX16" fmla="*/ 877870 w 1743502"/>
              <a:gd name="connsiteY16" fmla="*/ 1816608 h 1987296"/>
              <a:gd name="connsiteX17" fmla="*/ 914446 w 1743502"/>
              <a:gd name="connsiteY17" fmla="*/ 1853184 h 1987296"/>
              <a:gd name="connsiteX18" fmla="*/ 1024174 w 1743502"/>
              <a:gd name="connsiteY18" fmla="*/ 1938528 h 1987296"/>
              <a:gd name="connsiteX19" fmla="*/ 1060750 w 1743502"/>
              <a:gd name="connsiteY19" fmla="*/ 1962912 h 1987296"/>
              <a:gd name="connsiteX20" fmla="*/ 1133902 w 1743502"/>
              <a:gd name="connsiteY20" fmla="*/ 1987296 h 1987296"/>
              <a:gd name="connsiteX21" fmla="*/ 1268014 w 1743502"/>
              <a:gd name="connsiteY21" fmla="*/ 1950720 h 1987296"/>
              <a:gd name="connsiteX22" fmla="*/ 1268014 w 1743502"/>
              <a:gd name="connsiteY22" fmla="*/ 1950720 h 1987296"/>
              <a:gd name="connsiteX23" fmla="*/ 1353358 w 1743502"/>
              <a:gd name="connsiteY23" fmla="*/ 1926336 h 1987296"/>
              <a:gd name="connsiteX24" fmla="*/ 1463086 w 1743502"/>
              <a:gd name="connsiteY24" fmla="*/ 1865376 h 1987296"/>
              <a:gd name="connsiteX25" fmla="*/ 1499662 w 1743502"/>
              <a:gd name="connsiteY25" fmla="*/ 1780032 h 1987296"/>
              <a:gd name="connsiteX26" fmla="*/ 1511854 w 1743502"/>
              <a:gd name="connsiteY26" fmla="*/ 1743456 h 1987296"/>
              <a:gd name="connsiteX27" fmla="*/ 1585006 w 1743502"/>
              <a:gd name="connsiteY27" fmla="*/ 1670304 h 1987296"/>
              <a:gd name="connsiteX28" fmla="*/ 1621582 w 1743502"/>
              <a:gd name="connsiteY28" fmla="*/ 1633728 h 1987296"/>
              <a:gd name="connsiteX29" fmla="*/ 1658158 w 1743502"/>
              <a:gd name="connsiteY29" fmla="*/ 1597152 h 1987296"/>
              <a:gd name="connsiteX30" fmla="*/ 1694734 w 1743502"/>
              <a:gd name="connsiteY30" fmla="*/ 1572768 h 1987296"/>
              <a:gd name="connsiteX31" fmla="*/ 1719118 w 1743502"/>
              <a:gd name="connsiteY31" fmla="*/ 1389888 h 1987296"/>
              <a:gd name="connsiteX32" fmla="*/ 1743502 w 1743502"/>
              <a:gd name="connsiteY32" fmla="*/ 1353312 h 1987296"/>
              <a:gd name="connsiteX33" fmla="*/ 1731310 w 1743502"/>
              <a:gd name="connsiteY33" fmla="*/ 1280160 h 1987296"/>
              <a:gd name="connsiteX34" fmla="*/ 1621582 w 1743502"/>
              <a:gd name="connsiteY34" fmla="*/ 1085088 h 1987296"/>
              <a:gd name="connsiteX35" fmla="*/ 1585006 w 1743502"/>
              <a:gd name="connsiteY35" fmla="*/ 1036320 h 1987296"/>
              <a:gd name="connsiteX36" fmla="*/ 1536238 w 1743502"/>
              <a:gd name="connsiteY36" fmla="*/ 963168 h 1987296"/>
              <a:gd name="connsiteX37" fmla="*/ 1426510 w 1743502"/>
              <a:gd name="connsiteY37" fmla="*/ 841248 h 1987296"/>
              <a:gd name="connsiteX38" fmla="*/ 1353358 w 1743502"/>
              <a:gd name="connsiteY38" fmla="*/ 792480 h 1987296"/>
              <a:gd name="connsiteX39" fmla="*/ 1280206 w 1743502"/>
              <a:gd name="connsiteY39" fmla="*/ 768096 h 1987296"/>
              <a:gd name="connsiteX40" fmla="*/ 1243630 w 1743502"/>
              <a:gd name="connsiteY40" fmla="*/ 731520 h 1987296"/>
              <a:gd name="connsiteX41" fmla="*/ 1170478 w 1743502"/>
              <a:gd name="connsiteY41" fmla="*/ 682752 h 1987296"/>
              <a:gd name="connsiteX42" fmla="*/ 1121710 w 1743502"/>
              <a:gd name="connsiteY42" fmla="*/ 633984 h 1987296"/>
              <a:gd name="connsiteX43" fmla="*/ 1072942 w 1743502"/>
              <a:gd name="connsiteY43" fmla="*/ 609600 h 1987296"/>
              <a:gd name="connsiteX44" fmla="*/ 1036366 w 1743502"/>
              <a:gd name="connsiteY44" fmla="*/ 573024 h 1987296"/>
              <a:gd name="connsiteX45" fmla="*/ 999790 w 1743502"/>
              <a:gd name="connsiteY45" fmla="*/ 560832 h 1987296"/>
              <a:gd name="connsiteX46" fmla="*/ 926638 w 1743502"/>
              <a:gd name="connsiteY46" fmla="*/ 512064 h 1987296"/>
              <a:gd name="connsiteX47" fmla="*/ 890062 w 1743502"/>
              <a:gd name="connsiteY47" fmla="*/ 487680 h 1987296"/>
              <a:gd name="connsiteX48" fmla="*/ 816910 w 1743502"/>
              <a:gd name="connsiteY48" fmla="*/ 414528 h 1987296"/>
              <a:gd name="connsiteX49" fmla="*/ 743758 w 1743502"/>
              <a:gd name="connsiteY49" fmla="*/ 365760 h 1987296"/>
              <a:gd name="connsiteX50" fmla="*/ 694990 w 1743502"/>
              <a:gd name="connsiteY50" fmla="*/ 292608 h 1987296"/>
              <a:gd name="connsiteX51" fmla="*/ 670606 w 1743502"/>
              <a:gd name="connsiteY51" fmla="*/ 256032 h 1987296"/>
              <a:gd name="connsiteX52" fmla="*/ 658414 w 1743502"/>
              <a:gd name="connsiteY52" fmla="*/ 219456 h 1987296"/>
              <a:gd name="connsiteX53" fmla="*/ 621838 w 1743502"/>
              <a:gd name="connsiteY53" fmla="*/ 195072 h 1987296"/>
              <a:gd name="connsiteX54" fmla="*/ 573070 w 1743502"/>
              <a:gd name="connsiteY54" fmla="*/ 134112 h 1987296"/>
              <a:gd name="connsiteX55" fmla="*/ 499918 w 1743502"/>
              <a:gd name="connsiteY55" fmla="*/ 60960 h 1987296"/>
              <a:gd name="connsiteX56" fmla="*/ 426766 w 1743502"/>
              <a:gd name="connsiteY56" fmla="*/ 24384 h 1987296"/>
              <a:gd name="connsiteX57" fmla="*/ 341422 w 1743502"/>
              <a:gd name="connsiteY57" fmla="*/ 0 h 1987296"/>
              <a:gd name="connsiteX58" fmla="*/ 121966 w 1743502"/>
              <a:gd name="connsiteY58" fmla="*/ 12192 h 1987296"/>
              <a:gd name="connsiteX0" fmla="*/ 109774 w 1743502"/>
              <a:gd name="connsiteY0" fmla="*/ 60960 h 1987296"/>
              <a:gd name="connsiteX1" fmla="*/ 46 w 1743502"/>
              <a:gd name="connsiteY1" fmla="*/ 865632 h 1987296"/>
              <a:gd name="connsiteX2" fmla="*/ 48814 w 1743502"/>
              <a:gd name="connsiteY2" fmla="*/ 902208 h 1987296"/>
              <a:gd name="connsiteX3" fmla="*/ 158542 w 1743502"/>
              <a:gd name="connsiteY3" fmla="*/ 950976 h 1987296"/>
              <a:gd name="connsiteX4" fmla="*/ 207310 w 1743502"/>
              <a:gd name="connsiteY4" fmla="*/ 975360 h 1987296"/>
              <a:gd name="connsiteX5" fmla="*/ 304846 w 1743502"/>
              <a:gd name="connsiteY5" fmla="*/ 999744 h 1987296"/>
              <a:gd name="connsiteX6" fmla="*/ 377998 w 1743502"/>
              <a:gd name="connsiteY6" fmla="*/ 1072896 h 1987296"/>
              <a:gd name="connsiteX7" fmla="*/ 426766 w 1743502"/>
              <a:gd name="connsiteY7" fmla="*/ 1146048 h 1987296"/>
              <a:gd name="connsiteX8" fmla="*/ 438958 w 1743502"/>
              <a:gd name="connsiteY8" fmla="*/ 1182624 h 1987296"/>
              <a:gd name="connsiteX9" fmla="*/ 499918 w 1743502"/>
              <a:gd name="connsiteY9" fmla="*/ 1267968 h 1987296"/>
              <a:gd name="connsiteX10" fmla="*/ 841294 w 1743502"/>
              <a:gd name="connsiteY10" fmla="*/ 1280160 h 1987296"/>
              <a:gd name="connsiteX11" fmla="*/ 621838 w 1743502"/>
              <a:gd name="connsiteY11" fmla="*/ 1414272 h 1987296"/>
              <a:gd name="connsiteX12" fmla="*/ 634030 w 1743502"/>
              <a:gd name="connsiteY12" fmla="*/ 1499616 h 1987296"/>
              <a:gd name="connsiteX13" fmla="*/ 707182 w 1743502"/>
              <a:gd name="connsiteY13" fmla="*/ 1609344 h 1987296"/>
              <a:gd name="connsiteX14" fmla="*/ 731566 w 1743502"/>
              <a:gd name="connsiteY14" fmla="*/ 1645920 h 1987296"/>
              <a:gd name="connsiteX15" fmla="*/ 792526 w 1743502"/>
              <a:gd name="connsiteY15" fmla="*/ 1743456 h 1987296"/>
              <a:gd name="connsiteX16" fmla="*/ 877870 w 1743502"/>
              <a:gd name="connsiteY16" fmla="*/ 1816608 h 1987296"/>
              <a:gd name="connsiteX17" fmla="*/ 914446 w 1743502"/>
              <a:gd name="connsiteY17" fmla="*/ 1853184 h 1987296"/>
              <a:gd name="connsiteX18" fmla="*/ 1024174 w 1743502"/>
              <a:gd name="connsiteY18" fmla="*/ 1938528 h 1987296"/>
              <a:gd name="connsiteX19" fmla="*/ 1060750 w 1743502"/>
              <a:gd name="connsiteY19" fmla="*/ 1962912 h 1987296"/>
              <a:gd name="connsiteX20" fmla="*/ 1133902 w 1743502"/>
              <a:gd name="connsiteY20" fmla="*/ 1987296 h 1987296"/>
              <a:gd name="connsiteX21" fmla="*/ 1268014 w 1743502"/>
              <a:gd name="connsiteY21" fmla="*/ 1950720 h 1987296"/>
              <a:gd name="connsiteX22" fmla="*/ 1268014 w 1743502"/>
              <a:gd name="connsiteY22" fmla="*/ 1950720 h 1987296"/>
              <a:gd name="connsiteX23" fmla="*/ 1353358 w 1743502"/>
              <a:gd name="connsiteY23" fmla="*/ 1926336 h 1987296"/>
              <a:gd name="connsiteX24" fmla="*/ 1463086 w 1743502"/>
              <a:gd name="connsiteY24" fmla="*/ 1865376 h 1987296"/>
              <a:gd name="connsiteX25" fmla="*/ 1499662 w 1743502"/>
              <a:gd name="connsiteY25" fmla="*/ 1780032 h 1987296"/>
              <a:gd name="connsiteX26" fmla="*/ 1511854 w 1743502"/>
              <a:gd name="connsiteY26" fmla="*/ 1743456 h 1987296"/>
              <a:gd name="connsiteX27" fmla="*/ 1585006 w 1743502"/>
              <a:gd name="connsiteY27" fmla="*/ 1670304 h 1987296"/>
              <a:gd name="connsiteX28" fmla="*/ 1621582 w 1743502"/>
              <a:gd name="connsiteY28" fmla="*/ 1633728 h 1987296"/>
              <a:gd name="connsiteX29" fmla="*/ 1658158 w 1743502"/>
              <a:gd name="connsiteY29" fmla="*/ 1597152 h 1987296"/>
              <a:gd name="connsiteX30" fmla="*/ 1694734 w 1743502"/>
              <a:gd name="connsiteY30" fmla="*/ 1572768 h 1987296"/>
              <a:gd name="connsiteX31" fmla="*/ 1719118 w 1743502"/>
              <a:gd name="connsiteY31" fmla="*/ 1389888 h 1987296"/>
              <a:gd name="connsiteX32" fmla="*/ 1743502 w 1743502"/>
              <a:gd name="connsiteY32" fmla="*/ 1353312 h 1987296"/>
              <a:gd name="connsiteX33" fmla="*/ 1731310 w 1743502"/>
              <a:gd name="connsiteY33" fmla="*/ 1280160 h 1987296"/>
              <a:gd name="connsiteX34" fmla="*/ 1621582 w 1743502"/>
              <a:gd name="connsiteY34" fmla="*/ 1085088 h 1987296"/>
              <a:gd name="connsiteX35" fmla="*/ 1585006 w 1743502"/>
              <a:gd name="connsiteY35" fmla="*/ 1036320 h 1987296"/>
              <a:gd name="connsiteX36" fmla="*/ 1536238 w 1743502"/>
              <a:gd name="connsiteY36" fmla="*/ 963168 h 1987296"/>
              <a:gd name="connsiteX37" fmla="*/ 1426510 w 1743502"/>
              <a:gd name="connsiteY37" fmla="*/ 841248 h 1987296"/>
              <a:gd name="connsiteX38" fmla="*/ 1353358 w 1743502"/>
              <a:gd name="connsiteY38" fmla="*/ 792480 h 1987296"/>
              <a:gd name="connsiteX39" fmla="*/ 1280206 w 1743502"/>
              <a:gd name="connsiteY39" fmla="*/ 768096 h 1987296"/>
              <a:gd name="connsiteX40" fmla="*/ 1243630 w 1743502"/>
              <a:gd name="connsiteY40" fmla="*/ 731520 h 1987296"/>
              <a:gd name="connsiteX41" fmla="*/ 1170478 w 1743502"/>
              <a:gd name="connsiteY41" fmla="*/ 682752 h 1987296"/>
              <a:gd name="connsiteX42" fmla="*/ 1121710 w 1743502"/>
              <a:gd name="connsiteY42" fmla="*/ 633984 h 1987296"/>
              <a:gd name="connsiteX43" fmla="*/ 1072942 w 1743502"/>
              <a:gd name="connsiteY43" fmla="*/ 609600 h 1987296"/>
              <a:gd name="connsiteX44" fmla="*/ 1036366 w 1743502"/>
              <a:gd name="connsiteY44" fmla="*/ 573024 h 1987296"/>
              <a:gd name="connsiteX45" fmla="*/ 999790 w 1743502"/>
              <a:gd name="connsiteY45" fmla="*/ 560832 h 1987296"/>
              <a:gd name="connsiteX46" fmla="*/ 926638 w 1743502"/>
              <a:gd name="connsiteY46" fmla="*/ 512064 h 1987296"/>
              <a:gd name="connsiteX47" fmla="*/ 890062 w 1743502"/>
              <a:gd name="connsiteY47" fmla="*/ 487680 h 1987296"/>
              <a:gd name="connsiteX48" fmla="*/ 816910 w 1743502"/>
              <a:gd name="connsiteY48" fmla="*/ 414528 h 1987296"/>
              <a:gd name="connsiteX49" fmla="*/ 743758 w 1743502"/>
              <a:gd name="connsiteY49" fmla="*/ 365760 h 1987296"/>
              <a:gd name="connsiteX50" fmla="*/ 694990 w 1743502"/>
              <a:gd name="connsiteY50" fmla="*/ 292608 h 1987296"/>
              <a:gd name="connsiteX51" fmla="*/ 670606 w 1743502"/>
              <a:gd name="connsiteY51" fmla="*/ 256032 h 1987296"/>
              <a:gd name="connsiteX52" fmla="*/ 658414 w 1743502"/>
              <a:gd name="connsiteY52" fmla="*/ 219456 h 1987296"/>
              <a:gd name="connsiteX53" fmla="*/ 621838 w 1743502"/>
              <a:gd name="connsiteY53" fmla="*/ 195072 h 1987296"/>
              <a:gd name="connsiteX54" fmla="*/ 573070 w 1743502"/>
              <a:gd name="connsiteY54" fmla="*/ 134112 h 1987296"/>
              <a:gd name="connsiteX55" fmla="*/ 499918 w 1743502"/>
              <a:gd name="connsiteY55" fmla="*/ 60960 h 1987296"/>
              <a:gd name="connsiteX56" fmla="*/ 426766 w 1743502"/>
              <a:gd name="connsiteY56" fmla="*/ 24384 h 1987296"/>
              <a:gd name="connsiteX57" fmla="*/ 341422 w 1743502"/>
              <a:gd name="connsiteY57" fmla="*/ 0 h 1987296"/>
              <a:gd name="connsiteX58" fmla="*/ 121966 w 1743502"/>
              <a:gd name="connsiteY58" fmla="*/ 12192 h 1987296"/>
              <a:gd name="connsiteX0" fmla="*/ 109774 w 1743502"/>
              <a:gd name="connsiteY0" fmla="*/ 60960 h 1987296"/>
              <a:gd name="connsiteX1" fmla="*/ 46 w 1743502"/>
              <a:gd name="connsiteY1" fmla="*/ 865632 h 1987296"/>
              <a:gd name="connsiteX2" fmla="*/ 48814 w 1743502"/>
              <a:gd name="connsiteY2" fmla="*/ 902208 h 1987296"/>
              <a:gd name="connsiteX3" fmla="*/ 158542 w 1743502"/>
              <a:gd name="connsiteY3" fmla="*/ 950976 h 1987296"/>
              <a:gd name="connsiteX4" fmla="*/ 207310 w 1743502"/>
              <a:gd name="connsiteY4" fmla="*/ 975360 h 1987296"/>
              <a:gd name="connsiteX5" fmla="*/ 304846 w 1743502"/>
              <a:gd name="connsiteY5" fmla="*/ 999744 h 1987296"/>
              <a:gd name="connsiteX6" fmla="*/ 377998 w 1743502"/>
              <a:gd name="connsiteY6" fmla="*/ 1072896 h 1987296"/>
              <a:gd name="connsiteX7" fmla="*/ 426766 w 1743502"/>
              <a:gd name="connsiteY7" fmla="*/ 1146048 h 1987296"/>
              <a:gd name="connsiteX8" fmla="*/ 438958 w 1743502"/>
              <a:gd name="connsiteY8" fmla="*/ 1182624 h 1987296"/>
              <a:gd name="connsiteX9" fmla="*/ 499918 w 1743502"/>
              <a:gd name="connsiteY9" fmla="*/ 1267968 h 1987296"/>
              <a:gd name="connsiteX10" fmla="*/ 841294 w 1743502"/>
              <a:gd name="connsiteY10" fmla="*/ 1280160 h 1987296"/>
              <a:gd name="connsiteX11" fmla="*/ 634030 w 1743502"/>
              <a:gd name="connsiteY11" fmla="*/ 1524000 h 1987296"/>
              <a:gd name="connsiteX12" fmla="*/ 634030 w 1743502"/>
              <a:gd name="connsiteY12" fmla="*/ 1499616 h 1987296"/>
              <a:gd name="connsiteX13" fmla="*/ 707182 w 1743502"/>
              <a:gd name="connsiteY13" fmla="*/ 1609344 h 1987296"/>
              <a:gd name="connsiteX14" fmla="*/ 731566 w 1743502"/>
              <a:gd name="connsiteY14" fmla="*/ 1645920 h 1987296"/>
              <a:gd name="connsiteX15" fmla="*/ 792526 w 1743502"/>
              <a:gd name="connsiteY15" fmla="*/ 1743456 h 1987296"/>
              <a:gd name="connsiteX16" fmla="*/ 877870 w 1743502"/>
              <a:gd name="connsiteY16" fmla="*/ 1816608 h 1987296"/>
              <a:gd name="connsiteX17" fmla="*/ 914446 w 1743502"/>
              <a:gd name="connsiteY17" fmla="*/ 1853184 h 1987296"/>
              <a:gd name="connsiteX18" fmla="*/ 1024174 w 1743502"/>
              <a:gd name="connsiteY18" fmla="*/ 1938528 h 1987296"/>
              <a:gd name="connsiteX19" fmla="*/ 1060750 w 1743502"/>
              <a:gd name="connsiteY19" fmla="*/ 1962912 h 1987296"/>
              <a:gd name="connsiteX20" fmla="*/ 1133902 w 1743502"/>
              <a:gd name="connsiteY20" fmla="*/ 1987296 h 1987296"/>
              <a:gd name="connsiteX21" fmla="*/ 1268014 w 1743502"/>
              <a:gd name="connsiteY21" fmla="*/ 1950720 h 1987296"/>
              <a:gd name="connsiteX22" fmla="*/ 1268014 w 1743502"/>
              <a:gd name="connsiteY22" fmla="*/ 1950720 h 1987296"/>
              <a:gd name="connsiteX23" fmla="*/ 1353358 w 1743502"/>
              <a:gd name="connsiteY23" fmla="*/ 1926336 h 1987296"/>
              <a:gd name="connsiteX24" fmla="*/ 1463086 w 1743502"/>
              <a:gd name="connsiteY24" fmla="*/ 1865376 h 1987296"/>
              <a:gd name="connsiteX25" fmla="*/ 1499662 w 1743502"/>
              <a:gd name="connsiteY25" fmla="*/ 1780032 h 1987296"/>
              <a:gd name="connsiteX26" fmla="*/ 1511854 w 1743502"/>
              <a:gd name="connsiteY26" fmla="*/ 1743456 h 1987296"/>
              <a:gd name="connsiteX27" fmla="*/ 1585006 w 1743502"/>
              <a:gd name="connsiteY27" fmla="*/ 1670304 h 1987296"/>
              <a:gd name="connsiteX28" fmla="*/ 1621582 w 1743502"/>
              <a:gd name="connsiteY28" fmla="*/ 1633728 h 1987296"/>
              <a:gd name="connsiteX29" fmla="*/ 1658158 w 1743502"/>
              <a:gd name="connsiteY29" fmla="*/ 1597152 h 1987296"/>
              <a:gd name="connsiteX30" fmla="*/ 1694734 w 1743502"/>
              <a:gd name="connsiteY30" fmla="*/ 1572768 h 1987296"/>
              <a:gd name="connsiteX31" fmla="*/ 1719118 w 1743502"/>
              <a:gd name="connsiteY31" fmla="*/ 1389888 h 1987296"/>
              <a:gd name="connsiteX32" fmla="*/ 1743502 w 1743502"/>
              <a:gd name="connsiteY32" fmla="*/ 1353312 h 1987296"/>
              <a:gd name="connsiteX33" fmla="*/ 1731310 w 1743502"/>
              <a:gd name="connsiteY33" fmla="*/ 1280160 h 1987296"/>
              <a:gd name="connsiteX34" fmla="*/ 1621582 w 1743502"/>
              <a:gd name="connsiteY34" fmla="*/ 1085088 h 1987296"/>
              <a:gd name="connsiteX35" fmla="*/ 1585006 w 1743502"/>
              <a:gd name="connsiteY35" fmla="*/ 1036320 h 1987296"/>
              <a:gd name="connsiteX36" fmla="*/ 1536238 w 1743502"/>
              <a:gd name="connsiteY36" fmla="*/ 963168 h 1987296"/>
              <a:gd name="connsiteX37" fmla="*/ 1426510 w 1743502"/>
              <a:gd name="connsiteY37" fmla="*/ 841248 h 1987296"/>
              <a:gd name="connsiteX38" fmla="*/ 1353358 w 1743502"/>
              <a:gd name="connsiteY38" fmla="*/ 792480 h 1987296"/>
              <a:gd name="connsiteX39" fmla="*/ 1280206 w 1743502"/>
              <a:gd name="connsiteY39" fmla="*/ 768096 h 1987296"/>
              <a:gd name="connsiteX40" fmla="*/ 1243630 w 1743502"/>
              <a:gd name="connsiteY40" fmla="*/ 731520 h 1987296"/>
              <a:gd name="connsiteX41" fmla="*/ 1170478 w 1743502"/>
              <a:gd name="connsiteY41" fmla="*/ 682752 h 1987296"/>
              <a:gd name="connsiteX42" fmla="*/ 1121710 w 1743502"/>
              <a:gd name="connsiteY42" fmla="*/ 633984 h 1987296"/>
              <a:gd name="connsiteX43" fmla="*/ 1072942 w 1743502"/>
              <a:gd name="connsiteY43" fmla="*/ 609600 h 1987296"/>
              <a:gd name="connsiteX44" fmla="*/ 1036366 w 1743502"/>
              <a:gd name="connsiteY44" fmla="*/ 573024 h 1987296"/>
              <a:gd name="connsiteX45" fmla="*/ 999790 w 1743502"/>
              <a:gd name="connsiteY45" fmla="*/ 560832 h 1987296"/>
              <a:gd name="connsiteX46" fmla="*/ 926638 w 1743502"/>
              <a:gd name="connsiteY46" fmla="*/ 512064 h 1987296"/>
              <a:gd name="connsiteX47" fmla="*/ 890062 w 1743502"/>
              <a:gd name="connsiteY47" fmla="*/ 487680 h 1987296"/>
              <a:gd name="connsiteX48" fmla="*/ 816910 w 1743502"/>
              <a:gd name="connsiteY48" fmla="*/ 414528 h 1987296"/>
              <a:gd name="connsiteX49" fmla="*/ 743758 w 1743502"/>
              <a:gd name="connsiteY49" fmla="*/ 365760 h 1987296"/>
              <a:gd name="connsiteX50" fmla="*/ 694990 w 1743502"/>
              <a:gd name="connsiteY50" fmla="*/ 292608 h 1987296"/>
              <a:gd name="connsiteX51" fmla="*/ 670606 w 1743502"/>
              <a:gd name="connsiteY51" fmla="*/ 256032 h 1987296"/>
              <a:gd name="connsiteX52" fmla="*/ 658414 w 1743502"/>
              <a:gd name="connsiteY52" fmla="*/ 219456 h 1987296"/>
              <a:gd name="connsiteX53" fmla="*/ 621838 w 1743502"/>
              <a:gd name="connsiteY53" fmla="*/ 195072 h 1987296"/>
              <a:gd name="connsiteX54" fmla="*/ 573070 w 1743502"/>
              <a:gd name="connsiteY54" fmla="*/ 134112 h 1987296"/>
              <a:gd name="connsiteX55" fmla="*/ 499918 w 1743502"/>
              <a:gd name="connsiteY55" fmla="*/ 60960 h 1987296"/>
              <a:gd name="connsiteX56" fmla="*/ 426766 w 1743502"/>
              <a:gd name="connsiteY56" fmla="*/ 24384 h 1987296"/>
              <a:gd name="connsiteX57" fmla="*/ 341422 w 1743502"/>
              <a:gd name="connsiteY57" fmla="*/ 0 h 1987296"/>
              <a:gd name="connsiteX58" fmla="*/ 121966 w 1743502"/>
              <a:gd name="connsiteY58" fmla="*/ 12192 h 198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43502" h="1987296">
                <a:moveTo>
                  <a:pt x="109774" y="60960"/>
                </a:moveTo>
                <a:cubicBezTo>
                  <a:pt x="73198" y="329184"/>
                  <a:pt x="19611" y="595634"/>
                  <a:pt x="46" y="865632"/>
                </a:cubicBezTo>
                <a:cubicBezTo>
                  <a:pt x="-1423" y="885899"/>
                  <a:pt x="32279" y="890397"/>
                  <a:pt x="48814" y="902208"/>
                </a:cubicBezTo>
                <a:cubicBezTo>
                  <a:pt x="132495" y="961980"/>
                  <a:pt x="26375" y="884892"/>
                  <a:pt x="158542" y="950976"/>
                </a:cubicBezTo>
                <a:cubicBezTo>
                  <a:pt x="174798" y="959104"/>
                  <a:pt x="190068" y="969613"/>
                  <a:pt x="207310" y="975360"/>
                </a:cubicBezTo>
                <a:cubicBezTo>
                  <a:pt x="239103" y="985958"/>
                  <a:pt x="304846" y="999744"/>
                  <a:pt x="304846" y="999744"/>
                </a:cubicBezTo>
                <a:cubicBezTo>
                  <a:pt x="329230" y="1024128"/>
                  <a:pt x="358870" y="1044203"/>
                  <a:pt x="377998" y="1072896"/>
                </a:cubicBezTo>
                <a:lnTo>
                  <a:pt x="426766" y="1146048"/>
                </a:lnTo>
                <a:cubicBezTo>
                  <a:pt x="433895" y="1156741"/>
                  <a:pt x="433211" y="1171129"/>
                  <a:pt x="438958" y="1182624"/>
                </a:cubicBezTo>
                <a:cubicBezTo>
                  <a:pt x="446677" y="1198062"/>
                  <a:pt x="432862" y="1251712"/>
                  <a:pt x="499918" y="1267968"/>
                </a:cubicBezTo>
                <a:cubicBezTo>
                  <a:pt x="566974" y="1284224"/>
                  <a:pt x="818942" y="1237488"/>
                  <a:pt x="841294" y="1280160"/>
                </a:cubicBezTo>
                <a:cubicBezTo>
                  <a:pt x="863646" y="1322832"/>
                  <a:pt x="550992" y="1440962"/>
                  <a:pt x="634030" y="1524000"/>
                </a:cubicBezTo>
                <a:cubicBezTo>
                  <a:pt x="638094" y="1552448"/>
                  <a:pt x="621838" y="1485392"/>
                  <a:pt x="634030" y="1499616"/>
                </a:cubicBezTo>
                <a:cubicBezTo>
                  <a:pt x="646222" y="1513840"/>
                  <a:pt x="682798" y="1572768"/>
                  <a:pt x="707182" y="1609344"/>
                </a:cubicBezTo>
                <a:cubicBezTo>
                  <a:pt x="715310" y="1621536"/>
                  <a:pt x="725013" y="1632814"/>
                  <a:pt x="731566" y="1645920"/>
                </a:cubicBezTo>
                <a:cubicBezTo>
                  <a:pt x="756544" y="1695875"/>
                  <a:pt x="754541" y="1699141"/>
                  <a:pt x="792526" y="1743456"/>
                </a:cubicBezTo>
                <a:cubicBezTo>
                  <a:pt x="834414" y="1792326"/>
                  <a:pt x="825981" y="1772132"/>
                  <a:pt x="877870" y="1816608"/>
                </a:cubicBezTo>
                <a:cubicBezTo>
                  <a:pt x="890961" y="1827829"/>
                  <a:pt x="901200" y="1842146"/>
                  <a:pt x="914446" y="1853184"/>
                </a:cubicBezTo>
                <a:cubicBezTo>
                  <a:pt x="950043" y="1882848"/>
                  <a:pt x="985620" y="1912825"/>
                  <a:pt x="1024174" y="1938528"/>
                </a:cubicBezTo>
                <a:cubicBezTo>
                  <a:pt x="1036366" y="1946656"/>
                  <a:pt x="1047360" y="1956961"/>
                  <a:pt x="1060750" y="1962912"/>
                </a:cubicBezTo>
                <a:cubicBezTo>
                  <a:pt x="1084238" y="1973351"/>
                  <a:pt x="1133902" y="1987296"/>
                  <a:pt x="1133902" y="1987296"/>
                </a:cubicBezTo>
                <a:cubicBezTo>
                  <a:pt x="1220066" y="1970063"/>
                  <a:pt x="1175203" y="1981657"/>
                  <a:pt x="1268014" y="1950720"/>
                </a:cubicBezTo>
                <a:lnTo>
                  <a:pt x="1268014" y="1950720"/>
                </a:lnTo>
                <a:cubicBezTo>
                  <a:pt x="1279493" y="1947850"/>
                  <a:pt x="1339047" y="1934286"/>
                  <a:pt x="1353358" y="1926336"/>
                </a:cubicBezTo>
                <a:cubicBezTo>
                  <a:pt x="1479126" y="1856465"/>
                  <a:pt x="1380324" y="1892963"/>
                  <a:pt x="1463086" y="1865376"/>
                </a:cubicBezTo>
                <a:cubicBezTo>
                  <a:pt x="1488460" y="1763879"/>
                  <a:pt x="1457564" y="1864229"/>
                  <a:pt x="1499662" y="1780032"/>
                </a:cubicBezTo>
                <a:cubicBezTo>
                  <a:pt x="1505409" y="1768537"/>
                  <a:pt x="1503964" y="1753600"/>
                  <a:pt x="1511854" y="1743456"/>
                </a:cubicBezTo>
                <a:cubicBezTo>
                  <a:pt x="1533025" y="1716236"/>
                  <a:pt x="1560622" y="1694688"/>
                  <a:pt x="1585006" y="1670304"/>
                </a:cubicBezTo>
                <a:lnTo>
                  <a:pt x="1621582" y="1633728"/>
                </a:lnTo>
                <a:cubicBezTo>
                  <a:pt x="1633774" y="1621536"/>
                  <a:pt x="1643812" y="1606716"/>
                  <a:pt x="1658158" y="1597152"/>
                </a:cubicBezTo>
                <a:lnTo>
                  <a:pt x="1694734" y="1572768"/>
                </a:lnTo>
                <a:cubicBezTo>
                  <a:pt x="1696319" y="1556918"/>
                  <a:pt x="1705344" y="1426619"/>
                  <a:pt x="1719118" y="1389888"/>
                </a:cubicBezTo>
                <a:cubicBezTo>
                  <a:pt x="1724263" y="1376168"/>
                  <a:pt x="1735374" y="1365504"/>
                  <a:pt x="1743502" y="1353312"/>
                </a:cubicBezTo>
                <a:cubicBezTo>
                  <a:pt x="1739438" y="1328928"/>
                  <a:pt x="1739990" y="1303306"/>
                  <a:pt x="1731310" y="1280160"/>
                </a:cubicBezTo>
                <a:cubicBezTo>
                  <a:pt x="1708613" y="1219635"/>
                  <a:pt x="1662422" y="1139541"/>
                  <a:pt x="1621582" y="1085088"/>
                </a:cubicBezTo>
                <a:lnTo>
                  <a:pt x="1585006" y="1036320"/>
                </a:lnTo>
                <a:cubicBezTo>
                  <a:pt x="1563580" y="972042"/>
                  <a:pt x="1586975" y="1024053"/>
                  <a:pt x="1536238" y="963168"/>
                </a:cubicBezTo>
                <a:cubicBezTo>
                  <a:pt x="1485054" y="901748"/>
                  <a:pt x="1534524" y="913258"/>
                  <a:pt x="1426510" y="841248"/>
                </a:cubicBezTo>
                <a:cubicBezTo>
                  <a:pt x="1402126" y="824992"/>
                  <a:pt x="1381160" y="801747"/>
                  <a:pt x="1353358" y="792480"/>
                </a:cubicBezTo>
                <a:lnTo>
                  <a:pt x="1280206" y="768096"/>
                </a:lnTo>
                <a:cubicBezTo>
                  <a:pt x="1268014" y="755904"/>
                  <a:pt x="1257240" y="742106"/>
                  <a:pt x="1243630" y="731520"/>
                </a:cubicBezTo>
                <a:cubicBezTo>
                  <a:pt x="1220497" y="713528"/>
                  <a:pt x="1191200" y="703474"/>
                  <a:pt x="1170478" y="682752"/>
                </a:cubicBezTo>
                <a:cubicBezTo>
                  <a:pt x="1154222" y="666496"/>
                  <a:pt x="1140102" y="647778"/>
                  <a:pt x="1121710" y="633984"/>
                </a:cubicBezTo>
                <a:cubicBezTo>
                  <a:pt x="1107170" y="623079"/>
                  <a:pt x="1087731" y="620164"/>
                  <a:pt x="1072942" y="609600"/>
                </a:cubicBezTo>
                <a:cubicBezTo>
                  <a:pt x="1058912" y="599578"/>
                  <a:pt x="1050712" y="582588"/>
                  <a:pt x="1036366" y="573024"/>
                </a:cubicBezTo>
                <a:cubicBezTo>
                  <a:pt x="1025673" y="565895"/>
                  <a:pt x="1011024" y="567073"/>
                  <a:pt x="999790" y="560832"/>
                </a:cubicBezTo>
                <a:cubicBezTo>
                  <a:pt x="974172" y="546600"/>
                  <a:pt x="951022" y="528320"/>
                  <a:pt x="926638" y="512064"/>
                </a:cubicBezTo>
                <a:cubicBezTo>
                  <a:pt x="914446" y="503936"/>
                  <a:pt x="900423" y="498041"/>
                  <a:pt x="890062" y="487680"/>
                </a:cubicBezTo>
                <a:cubicBezTo>
                  <a:pt x="865678" y="463296"/>
                  <a:pt x="845603" y="433656"/>
                  <a:pt x="816910" y="414528"/>
                </a:cubicBezTo>
                <a:lnTo>
                  <a:pt x="743758" y="365760"/>
                </a:lnTo>
                <a:lnTo>
                  <a:pt x="694990" y="292608"/>
                </a:lnTo>
                <a:cubicBezTo>
                  <a:pt x="686862" y="280416"/>
                  <a:pt x="675240" y="269933"/>
                  <a:pt x="670606" y="256032"/>
                </a:cubicBezTo>
                <a:cubicBezTo>
                  <a:pt x="666542" y="243840"/>
                  <a:pt x="666442" y="229491"/>
                  <a:pt x="658414" y="219456"/>
                </a:cubicBezTo>
                <a:cubicBezTo>
                  <a:pt x="649260" y="208014"/>
                  <a:pt x="634030" y="203200"/>
                  <a:pt x="621838" y="195072"/>
                </a:cubicBezTo>
                <a:cubicBezTo>
                  <a:pt x="600648" y="131503"/>
                  <a:pt x="625315" y="180552"/>
                  <a:pt x="573070" y="134112"/>
                </a:cubicBezTo>
                <a:cubicBezTo>
                  <a:pt x="547296" y="111202"/>
                  <a:pt x="532633" y="71865"/>
                  <a:pt x="499918" y="60960"/>
                </a:cubicBezTo>
                <a:cubicBezTo>
                  <a:pt x="407983" y="30315"/>
                  <a:pt x="521304" y="71653"/>
                  <a:pt x="426766" y="24384"/>
                </a:cubicBezTo>
                <a:cubicBezTo>
                  <a:pt x="409275" y="15639"/>
                  <a:pt x="357047" y="3906"/>
                  <a:pt x="341422" y="0"/>
                </a:cubicBezTo>
                <a:cubicBezTo>
                  <a:pt x="130101" y="12431"/>
                  <a:pt x="203365" y="12192"/>
                  <a:pt x="121966" y="12192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B0CAC4A6-7268-4A8B-B9D7-7D0CB4E1D1E4}"/>
              </a:ext>
            </a:extLst>
          </p:cNvPr>
          <p:cNvSpPr/>
          <p:nvPr/>
        </p:nvSpPr>
        <p:spPr>
          <a:xfrm>
            <a:off x="6359471" y="1186865"/>
            <a:ext cx="1805350" cy="3032669"/>
          </a:xfrm>
          <a:custGeom>
            <a:avLst/>
            <a:gdLst>
              <a:gd name="connsiteX0" fmla="*/ 146304 w 2073355"/>
              <a:gd name="connsiteY0" fmla="*/ 3779520 h 3779520"/>
              <a:gd name="connsiteX1" fmla="*/ 633984 w 2073355"/>
              <a:gd name="connsiteY1" fmla="*/ 3572256 h 3779520"/>
              <a:gd name="connsiteX2" fmla="*/ 658368 w 2073355"/>
              <a:gd name="connsiteY2" fmla="*/ 3535680 h 3779520"/>
              <a:gd name="connsiteX3" fmla="*/ 707136 w 2073355"/>
              <a:gd name="connsiteY3" fmla="*/ 3511296 h 3779520"/>
              <a:gd name="connsiteX4" fmla="*/ 731520 w 2073355"/>
              <a:gd name="connsiteY4" fmla="*/ 3474720 h 3779520"/>
              <a:gd name="connsiteX5" fmla="*/ 743712 w 2073355"/>
              <a:gd name="connsiteY5" fmla="*/ 3438144 h 3779520"/>
              <a:gd name="connsiteX6" fmla="*/ 780288 w 2073355"/>
              <a:gd name="connsiteY6" fmla="*/ 3413760 h 3779520"/>
              <a:gd name="connsiteX7" fmla="*/ 804672 w 2073355"/>
              <a:gd name="connsiteY7" fmla="*/ 3340608 h 3779520"/>
              <a:gd name="connsiteX8" fmla="*/ 816864 w 2073355"/>
              <a:gd name="connsiteY8" fmla="*/ 3304032 h 3779520"/>
              <a:gd name="connsiteX9" fmla="*/ 853440 w 2073355"/>
              <a:gd name="connsiteY9" fmla="*/ 3182112 h 3779520"/>
              <a:gd name="connsiteX10" fmla="*/ 902208 w 2073355"/>
              <a:gd name="connsiteY10" fmla="*/ 3084576 h 3779520"/>
              <a:gd name="connsiteX11" fmla="*/ 926592 w 2073355"/>
              <a:gd name="connsiteY11" fmla="*/ 3035808 h 3779520"/>
              <a:gd name="connsiteX12" fmla="*/ 999744 w 2073355"/>
              <a:gd name="connsiteY12" fmla="*/ 2974848 h 3779520"/>
              <a:gd name="connsiteX13" fmla="*/ 1036320 w 2073355"/>
              <a:gd name="connsiteY13" fmla="*/ 2938272 h 3779520"/>
              <a:gd name="connsiteX14" fmla="*/ 1133856 w 2073355"/>
              <a:gd name="connsiteY14" fmla="*/ 2913888 h 3779520"/>
              <a:gd name="connsiteX15" fmla="*/ 1170432 w 2073355"/>
              <a:gd name="connsiteY15" fmla="*/ 2901696 h 3779520"/>
              <a:gd name="connsiteX16" fmla="*/ 1353312 w 2073355"/>
              <a:gd name="connsiteY16" fmla="*/ 2877312 h 3779520"/>
              <a:gd name="connsiteX17" fmla="*/ 1377696 w 2073355"/>
              <a:gd name="connsiteY17" fmla="*/ 2840736 h 3779520"/>
              <a:gd name="connsiteX18" fmla="*/ 1402080 w 2073355"/>
              <a:gd name="connsiteY18" fmla="*/ 2767584 h 3779520"/>
              <a:gd name="connsiteX19" fmla="*/ 1426464 w 2073355"/>
              <a:gd name="connsiteY19" fmla="*/ 2731008 h 3779520"/>
              <a:gd name="connsiteX20" fmla="*/ 1438656 w 2073355"/>
              <a:gd name="connsiteY20" fmla="*/ 2694432 h 3779520"/>
              <a:gd name="connsiteX21" fmla="*/ 1487424 w 2073355"/>
              <a:gd name="connsiteY21" fmla="*/ 2621280 h 3779520"/>
              <a:gd name="connsiteX22" fmla="*/ 1511808 w 2073355"/>
              <a:gd name="connsiteY22" fmla="*/ 2584704 h 3779520"/>
              <a:gd name="connsiteX23" fmla="*/ 1548384 w 2073355"/>
              <a:gd name="connsiteY23" fmla="*/ 2535936 h 3779520"/>
              <a:gd name="connsiteX24" fmla="*/ 1584960 w 2073355"/>
              <a:gd name="connsiteY24" fmla="*/ 2511552 h 3779520"/>
              <a:gd name="connsiteX25" fmla="*/ 1670304 w 2073355"/>
              <a:gd name="connsiteY25" fmla="*/ 2438400 h 3779520"/>
              <a:gd name="connsiteX26" fmla="*/ 1719072 w 2073355"/>
              <a:gd name="connsiteY26" fmla="*/ 2365248 h 3779520"/>
              <a:gd name="connsiteX27" fmla="*/ 1743456 w 2073355"/>
              <a:gd name="connsiteY27" fmla="*/ 2328672 h 3779520"/>
              <a:gd name="connsiteX28" fmla="*/ 1780032 w 2073355"/>
              <a:gd name="connsiteY28" fmla="*/ 2255520 h 3779520"/>
              <a:gd name="connsiteX29" fmla="*/ 1804416 w 2073355"/>
              <a:gd name="connsiteY29" fmla="*/ 1828800 h 3779520"/>
              <a:gd name="connsiteX30" fmla="*/ 1840992 w 2073355"/>
              <a:gd name="connsiteY30" fmla="*/ 1755648 h 3779520"/>
              <a:gd name="connsiteX31" fmla="*/ 1877568 w 2073355"/>
              <a:gd name="connsiteY31" fmla="*/ 1731264 h 3779520"/>
              <a:gd name="connsiteX32" fmla="*/ 1901952 w 2073355"/>
              <a:gd name="connsiteY32" fmla="*/ 1694688 h 3779520"/>
              <a:gd name="connsiteX33" fmla="*/ 1938528 w 2073355"/>
              <a:gd name="connsiteY33" fmla="*/ 1658112 h 3779520"/>
              <a:gd name="connsiteX34" fmla="*/ 1999488 w 2073355"/>
              <a:gd name="connsiteY34" fmla="*/ 1572768 h 3779520"/>
              <a:gd name="connsiteX35" fmla="*/ 2023872 w 2073355"/>
              <a:gd name="connsiteY35" fmla="*/ 1499616 h 3779520"/>
              <a:gd name="connsiteX36" fmla="*/ 2036064 w 2073355"/>
              <a:gd name="connsiteY36" fmla="*/ 1463040 h 3779520"/>
              <a:gd name="connsiteX37" fmla="*/ 2060448 w 2073355"/>
              <a:gd name="connsiteY37" fmla="*/ 1365504 h 3779520"/>
              <a:gd name="connsiteX38" fmla="*/ 2060448 w 2073355"/>
              <a:gd name="connsiteY38" fmla="*/ 1072896 h 3779520"/>
              <a:gd name="connsiteX39" fmla="*/ 2048256 w 2073355"/>
              <a:gd name="connsiteY39" fmla="*/ 1036320 h 3779520"/>
              <a:gd name="connsiteX40" fmla="*/ 2036064 w 2073355"/>
              <a:gd name="connsiteY40" fmla="*/ 975360 h 3779520"/>
              <a:gd name="connsiteX41" fmla="*/ 1975104 w 2073355"/>
              <a:gd name="connsiteY41" fmla="*/ 902208 h 3779520"/>
              <a:gd name="connsiteX42" fmla="*/ 1962912 w 2073355"/>
              <a:gd name="connsiteY42" fmla="*/ 865632 h 3779520"/>
              <a:gd name="connsiteX43" fmla="*/ 1914144 w 2073355"/>
              <a:gd name="connsiteY43" fmla="*/ 792480 h 3779520"/>
              <a:gd name="connsiteX44" fmla="*/ 1865376 w 2073355"/>
              <a:gd name="connsiteY44" fmla="*/ 719328 h 3779520"/>
              <a:gd name="connsiteX45" fmla="*/ 1840992 w 2073355"/>
              <a:gd name="connsiteY45" fmla="*/ 682752 h 3779520"/>
              <a:gd name="connsiteX46" fmla="*/ 1816608 w 2073355"/>
              <a:gd name="connsiteY46" fmla="*/ 609600 h 3779520"/>
              <a:gd name="connsiteX47" fmla="*/ 1840992 w 2073355"/>
              <a:gd name="connsiteY47" fmla="*/ 292608 h 3779520"/>
              <a:gd name="connsiteX48" fmla="*/ 1853184 w 2073355"/>
              <a:gd name="connsiteY48" fmla="*/ 256032 h 3779520"/>
              <a:gd name="connsiteX49" fmla="*/ 1828800 w 2073355"/>
              <a:gd name="connsiteY49" fmla="*/ 121920 h 3779520"/>
              <a:gd name="connsiteX50" fmla="*/ 1731264 w 2073355"/>
              <a:gd name="connsiteY50" fmla="*/ 36576 h 3779520"/>
              <a:gd name="connsiteX51" fmla="*/ 1682496 w 2073355"/>
              <a:gd name="connsiteY51" fmla="*/ 24384 h 3779520"/>
              <a:gd name="connsiteX52" fmla="*/ 1560576 w 2073355"/>
              <a:gd name="connsiteY52" fmla="*/ 0 h 3779520"/>
              <a:gd name="connsiteX53" fmla="*/ 1231392 w 2073355"/>
              <a:gd name="connsiteY53" fmla="*/ 12192 h 3779520"/>
              <a:gd name="connsiteX54" fmla="*/ 1170432 w 2073355"/>
              <a:gd name="connsiteY54" fmla="*/ 36576 h 3779520"/>
              <a:gd name="connsiteX55" fmla="*/ 1048512 w 2073355"/>
              <a:gd name="connsiteY55" fmla="*/ 73152 h 3779520"/>
              <a:gd name="connsiteX56" fmla="*/ 999744 w 2073355"/>
              <a:gd name="connsiteY56" fmla="*/ 109728 h 3779520"/>
              <a:gd name="connsiteX57" fmla="*/ 890016 w 2073355"/>
              <a:gd name="connsiteY57" fmla="*/ 134112 h 3779520"/>
              <a:gd name="connsiteX58" fmla="*/ 816864 w 2073355"/>
              <a:gd name="connsiteY58" fmla="*/ 207264 h 3779520"/>
              <a:gd name="connsiteX59" fmla="*/ 780288 w 2073355"/>
              <a:gd name="connsiteY59" fmla="*/ 243840 h 3779520"/>
              <a:gd name="connsiteX60" fmla="*/ 755904 w 2073355"/>
              <a:gd name="connsiteY60" fmla="*/ 280416 h 3779520"/>
              <a:gd name="connsiteX61" fmla="*/ 743712 w 2073355"/>
              <a:gd name="connsiteY61" fmla="*/ 329184 h 3779520"/>
              <a:gd name="connsiteX62" fmla="*/ 719328 w 2073355"/>
              <a:gd name="connsiteY62" fmla="*/ 365760 h 3779520"/>
              <a:gd name="connsiteX63" fmla="*/ 682752 w 2073355"/>
              <a:gd name="connsiteY63" fmla="*/ 426720 h 3779520"/>
              <a:gd name="connsiteX64" fmla="*/ 621792 w 2073355"/>
              <a:gd name="connsiteY64" fmla="*/ 524256 h 3779520"/>
              <a:gd name="connsiteX65" fmla="*/ 597408 w 2073355"/>
              <a:gd name="connsiteY65" fmla="*/ 609600 h 3779520"/>
              <a:gd name="connsiteX66" fmla="*/ 585216 w 2073355"/>
              <a:gd name="connsiteY66" fmla="*/ 646176 h 3779520"/>
              <a:gd name="connsiteX67" fmla="*/ 609600 w 2073355"/>
              <a:gd name="connsiteY67" fmla="*/ 1036320 h 3779520"/>
              <a:gd name="connsiteX68" fmla="*/ 621792 w 2073355"/>
              <a:gd name="connsiteY68" fmla="*/ 1085088 h 3779520"/>
              <a:gd name="connsiteX69" fmla="*/ 646176 w 2073355"/>
              <a:gd name="connsiteY69" fmla="*/ 1133856 h 3779520"/>
              <a:gd name="connsiteX70" fmla="*/ 658368 w 2073355"/>
              <a:gd name="connsiteY70" fmla="*/ 1194816 h 3779520"/>
              <a:gd name="connsiteX71" fmla="*/ 670560 w 2073355"/>
              <a:gd name="connsiteY71" fmla="*/ 1243584 h 3779520"/>
              <a:gd name="connsiteX72" fmla="*/ 658368 w 2073355"/>
              <a:gd name="connsiteY72" fmla="*/ 1463040 h 3779520"/>
              <a:gd name="connsiteX73" fmla="*/ 633984 w 2073355"/>
              <a:gd name="connsiteY73" fmla="*/ 1499616 h 3779520"/>
              <a:gd name="connsiteX74" fmla="*/ 548640 w 2073355"/>
              <a:gd name="connsiteY74" fmla="*/ 1536192 h 3779520"/>
              <a:gd name="connsiteX75" fmla="*/ 146304 w 2073355"/>
              <a:gd name="connsiteY75" fmla="*/ 1548384 h 3779520"/>
              <a:gd name="connsiteX76" fmla="*/ 109728 w 2073355"/>
              <a:gd name="connsiteY76" fmla="*/ 1560576 h 3779520"/>
              <a:gd name="connsiteX77" fmla="*/ 73152 w 2073355"/>
              <a:gd name="connsiteY77" fmla="*/ 1597152 h 3779520"/>
              <a:gd name="connsiteX78" fmla="*/ 36576 w 2073355"/>
              <a:gd name="connsiteY78" fmla="*/ 1621536 h 3779520"/>
              <a:gd name="connsiteX79" fmla="*/ 24384 w 2073355"/>
              <a:gd name="connsiteY79" fmla="*/ 1670304 h 3779520"/>
              <a:gd name="connsiteX80" fmla="*/ 0 w 2073355"/>
              <a:gd name="connsiteY80" fmla="*/ 1743456 h 3779520"/>
              <a:gd name="connsiteX81" fmla="*/ 12192 w 2073355"/>
              <a:gd name="connsiteY81" fmla="*/ 1926336 h 3779520"/>
              <a:gd name="connsiteX82" fmla="*/ 24384 w 2073355"/>
              <a:gd name="connsiteY82" fmla="*/ 1962912 h 3779520"/>
              <a:gd name="connsiteX83" fmla="*/ 36576 w 2073355"/>
              <a:gd name="connsiteY83" fmla="*/ 2097024 h 3779520"/>
              <a:gd name="connsiteX84" fmla="*/ 85344 w 2073355"/>
              <a:gd name="connsiteY84" fmla="*/ 2170176 h 3779520"/>
              <a:gd name="connsiteX85" fmla="*/ 109728 w 2073355"/>
              <a:gd name="connsiteY85" fmla="*/ 2206752 h 3779520"/>
              <a:gd name="connsiteX86" fmla="*/ 146304 w 2073355"/>
              <a:gd name="connsiteY86" fmla="*/ 2316480 h 3779520"/>
              <a:gd name="connsiteX87" fmla="*/ 195072 w 2073355"/>
              <a:gd name="connsiteY87" fmla="*/ 2389632 h 3779520"/>
              <a:gd name="connsiteX88" fmla="*/ 243840 w 2073355"/>
              <a:gd name="connsiteY88" fmla="*/ 2462784 h 3779520"/>
              <a:gd name="connsiteX89" fmla="*/ 268224 w 2073355"/>
              <a:gd name="connsiteY89" fmla="*/ 2499360 h 3779520"/>
              <a:gd name="connsiteX90" fmla="*/ 292608 w 2073355"/>
              <a:gd name="connsiteY90" fmla="*/ 2535936 h 3779520"/>
              <a:gd name="connsiteX91" fmla="*/ 304800 w 2073355"/>
              <a:gd name="connsiteY91" fmla="*/ 2706624 h 3779520"/>
              <a:gd name="connsiteX92" fmla="*/ 304800 w 2073355"/>
              <a:gd name="connsiteY92" fmla="*/ 2987040 h 3779520"/>
              <a:gd name="connsiteX93" fmla="*/ 280416 w 2073355"/>
              <a:gd name="connsiteY93" fmla="*/ 3060192 h 3779520"/>
              <a:gd name="connsiteX94" fmla="*/ 243840 w 2073355"/>
              <a:gd name="connsiteY94" fmla="*/ 3096768 h 3779520"/>
              <a:gd name="connsiteX95" fmla="*/ 207264 w 2073355"/>
              <a:gd name="connsiteY95" fmla="*/ 3169920 h 3779520"/>
              <a:gd name="connsiteX96" fmla="*/ 182880 w 2073355"/>
              <a:gd name="connsiteY96" fmla="*/ 3243072 h 3779520"/>
              <a:gd name="connsiteX97" fmla="*/ 170688 w 2073355"/>
              <a:gd name="connsiteY97" fmla="*/ 3279648 h 3779520"/>
              <a:gd name="connsiteX98" fmla="*/ 121920 w 2073355"/>
              <a:gd name="connsiteY98" fmla="*/ 3352800 h 3779520"/>
              <a:gd name="connsiteX99" fmla="*/ 97536 w 2073355"/>
              <a:gd name="connsiteY99" fmla="*/ 3425952 h 3779520"/>
              <a:gd name="connsiteX100" fmla="*/ 85344 w 2073355"/>
              <a:gd name="connsiteY100" fmla="*/ 3462528 h 3779520"/>
              <a:gd name="connsiteX101" fmla="*/ 97536 w 2073355"/>
              <a:gd name="connsiteY101" fmla="*/ 3608832 h 3779520"/>
              <a:gd name="connsiteX102" fmla="*/ 109728 w 2073355"/>
              <a:gd name="connsiteY102" fmla="*/ 3657600 h 3779520"/>
              <a:gd name="connsiteX103" fmla="*/ 158496 w 2073355"/>
              <a:gd name="connsiteY103" fmla="*/ 3730752 h 3779520"/>
              <a:gd name="connsiteX104" fmla="*/ 195072 w 2073355"/>
              <a:gd name="connsiteY104" fmla="*/ 3767328 h 377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073355" h="3779520">
                <a:moveTo>
                  <a:pt x="146304" y="3779520"/>
                </a:moveTo>
                <a:cubicBezTo>
                  <a:pt x="308864" y="3710432"/>
                  <a:pt x="474510" y="3648196"/>
                  <a:pt x="633984" y="3572256"/>
                </a:cubicBezTo>
                <a:cubicBezTo>
                  <a:pt x="647214" y="3565956"/>
                  <a:pt x="647111" y="3545061"/>
                  <a:pt x="658368" y="3535680"/>
                </a:cubicBezTo>
                <a:cubicBezTo>
                  <a:pt x="672330" y="3524045"/>
                  <a:pt x="690880" y="3519424"/>
                  <a:pt x="707136" y="3511296"/>
                </a:cubicBezTo>
                <a:cubicBezTo>
                  <a:pt x="715264" y="3499104"/>
                  <a:pt x="724967" y="3487826"/>
                  <a:pt x="731520" y="3474720"/>
                </a:cubicBezTo>
                <a:cubicBezTo>
                  <a:pt x="737267" y="3463225"/>
                  <a:pt x="735684" y="3448179"/>
                  <a:pt x="743712" y="3438144"/>
                </a:cubicBezTo>
                <a:cubicBezTo>
                  <a:pt x="752866" y="3426702"/>
                  <a:pt x="768096" y="3421888"/>
                  <a:pt x="780288" y="3413760"/>
                </a:cubicBezTo>
                <a:lnTo>
                  <a:pt x="804672" y="3340608"/>
                </a:lnTo>
                <a:cubicBezTo>
                  <a:pt x="808736" y="3328416"/>
                  <a:pt x="813747" y="3316500"/>
                  <a:pt x="816864" y="3304032"/>
                </a:cubicBezTo>
                <a:cubicBezTo>
                  <a:pt x="825614" y="3269030"/>
                  <a:pt x="838599" y="3211795"/>
                  <a:pt x="853440" y="3182112"/>
                </a:cubicBezTo>
                <a:lnTo>
                  <a:pt x="902208" y="3084576"/>
                </a:lnTo>
                <a:cubicBezTo>
                  <a:pt x="910336" y="3068320"/>
                  <a:pt x="913741" y="3048659"/>
                  <a:pt x="926592" y="3035808"/>
                </a:cubicBezTo>
                <a:cubicBezTo>
                  <a:pt x="1033449" y="2928951"/>
                  <a:pt x="897899" y="3059718"/>
                  <a:pt x="999744" y="2974848"/>
                </a:cubicBezTo>
                <a:cubicBezTo>
                  <a:pt x="1012990" y="2963810"/>
                  <a:pt x="1020623" y="2945407"/>
                  <a:pt x="1036320" y="2938272"/>
                </a:cubicBezTo>
                <a:cubicBezTo>
                  <a:pt x="1066829" y="2924404"/>
                  <a:pt x="1102063" y="2924486"/>
                  <a:pt x="1133856" y="2913888"/>
                </a:cubicBezTo>
                <a:cubicBezTo>
                  <a:pt x="1146048" y="2909824"/>
                  <a:pt x="1157964" y="2904813"/>
                  <a:pt x="1170432" y="2901696"/>
                </a:cubicBezTo>
                <a:cubicBezTo>
                  <a:pt x="1237772" y="2884861"/>
                  <a:pt x="1277134" y="2884930"/>
                  <a:pt x="1353312" y="2877312"/>
                </a:cubicBezTo>
                <a:cubicBezTo>
                  <a:pt x="1361440" y="2865120"/>
                  <a:pt x="1371745" y="2854126"/>
                  <a:pt x="1377696" y="2840736"/>
                </a:cubicBezTo>
                <a:cubicBezTo>
                  <a:pt x="1388135" y="2817248"/>
                  <a:pt x="1387823" y="2788970"/>
                  <a:pt x="1402080" y="2767584"/>
                </a:cubicBezTo>
                <a:cubicBezTo>
                  <a:pt x="1410208" y="2755392"/>
                  <a:pt x="1419911" y="2744114"/>
                  <a:pt x="1426464" y="2731008"/>
                </a:cubicBezTo>
                <a:cubicBezTo>
                  <a:pt x="1432211" y="2719513"/>
                  <a:pt x="1432415" y="2705666"/>
                  <a:pt x="1438656" y="2694432"/>
                </a:cubicBezTo>
                <a:cubicBezTo>
                  <a:pt x="1452888" y="2668814"/>
                  <a:pt x="1471168" y="2645664"/>
                  <a:pt x="1487424" y="2621280"/>
                </a:cubicBezTo>
                <a:cubicBezTo>
                  <a:pt x="1495552" y="2609088"/>
                  <a:pt x="1503016" y="2596426"/>
                  <a:pt x="1511808" y="2584704"/>
                </a:cubicBezTo>
                <a:cubicBezTo>
                  <a:pt x="1524000" y="2568448"/>
                  <a:pt x="1534016" y="2550304"/>
                  <a:pt x="1548384" y="2535936"/>
                </a:cubicBezTo>
                <a:cubicBezTo>
                  <a:pt x="1558745" y="2525575"/>
                  <a:pt x="1573036" y="2520069"/>
                  <a:pt x="1584960" y="2511552"/>
                </a:cubicBezTo>
                <a:cubicBezTo>
                  <a:pt x="1613592" y="2491100"/>
                  <a:pt x="1648150" y="2466884"/>
                  <a:pt x="1670304" y="2438400"/>
                </a:cubicBezTo>
                <a:cubicBezTo>
                  <a:pt x="1688296" y="2415267"/>
                  <a:pt x="1702816" y="2389632"/>
                  <a:pt x="1719072" y="2365248"/>
                </a:cubicBezTo>
                <a:cubicBezTo>
                  <a:pt x="1727200" y="2353056"/>
                  <a:pt x="1738822" y="2342573"/>
                  <a:pt x="1743456" y="2328672"/>
                </a:cubicBezTo>
                <a:cubicBezTo>
                  <a:pt x="1760282" y="2278195"/>
                  <a:pt x="1748519" y="2302789"/>
                  <a:pt x="1780032" y="2255520"/>
                </a:cubicBezTo>
                <a:cubicBezTo>
                  <a:pt x="1824618" y="2077175"/>
                  <a:pt x="1777972" y="2278346"/>
                  <a:pt x="1804416" y="1828800"/>
                </a:cubicBezTo>
                <a:cubicBezTo>
                  <a:pt x="1805656" y="1807728"/>
                  <a:pt x="1827250" y="1769390"/>
                  <a:pt x="1840992" y="1755648"/>
                </a:cubicBezTo>
                <a:cubicBezTo>
                  <a:pt x="1851353" y="1745287"/>
                  <a:pt x="1865376" y="1739392"/>
                  <a:pt x="1877568" y="1731264"/>
                </a:cubicBezTo>
                <a:cubicBezTo>
                  <a:pt x="1885696" y="1719072"/>
                  <a:pt x="1892571" y="1705945"/>
                  <a:pt x="1901952" y="1694688"/>
                </a:cubicBezTo>
                <a:cubicBezTo>
                  <a:pt x="1912990" y="1681442"/>
                  <a:pt x="1927307" y="1671203"/>
                  <a:pt x="1938528" y="1658112"/>
                </a:cubicBezTo>
                <a:cubicBezTo>
                  <a:pt x="1942685" y="1653262"/>
                  <a:pt x="1993550" y="1586128"/>
                  <a:pt x="1999488" y="1572768"/>
                </a:cubicBezTo>
                <a:cubicBezTo>
                  <a:pt x="2009927" y="1549280"/>
                  <a:pt x="2015744" y="1524000"/>
                  <a:pt x="2023872" y="1499616"/>
                </a:cubicBezTo>
                <a:cubicBezTo>
                  <a:pt x="2027936" y="1487424"/>
                  <a:pt x="2032947" y="1475508"/>
                  <a:pt x="2036064" y="1463040"/>
                </a:cubicBezTo>
                <a:lnTo>
                  <a:pt x="2060448" y="1365504"/>
                </a:lnTo>
                <a:cubicBezTo>
                  <a:pt x="2075101" y="1218974"/>
                  <a:pt x="2080040" y="1239425"/>
                  <a:pt x="2060448" y="1072896"/>
                </a:cubicBezTo>
                <a:cubicBezTo>
                  <a:pt x="2058946" y="1060133"/>
                  <a:pt x="2051373" y="1048788"/>
                  <a:pt x="2048256" y="1036320"/>
                </a:cubicBezTo>
                <a:cubicBezTo>
                  <a:pt x="2043230" y="1016216"/>
                  <a:pt x="2043340" y="994763"/>
                  <a:pt x="2036064" y="975360"/>
                </a:cubicBezTo>
                <a:cubicBezTo>
                  <a:pt x="2025880" y="948201"/>
                  <a:pt x="1994078" y="921182"/>
                  <a:pt x="1975104" y="902208"/>
                </a:cubicBezTo>
                <a:cubicBezTo>
                  <a:pt x="1971040" y="890016"/>
                  <a:pt x="1969153" y="876866"/>
                  <a:pt x="1962912" y="865632"/>
                </a:cubicBezTo>
                <a:cubicBezTo>
                  <a:pt x="1948680" y="840014"/>
                  <a:pt x="1930400" y="816864"/>
                  <a:pt x="1914144" y="792480"/>
                </a:cubicBezTo>
                <a:lnTo>
                  <a:pt x="1865376" y="719328"/>
                </a:lnTo>
                <a:cubicBezTo>
                  <a:pt x="1857248" y="707136"/>
                  <a:pt x="1845626" y="696653"/>
                  <a:pt x="1840992" y="682752"/>
                </a:cubicBezTo>
                <a:lnTo>
                  <a:pt x="1816608" y="609600"/>
                </a:lnTo>
                <a:cubicBezTo>
                  <a:pt x="1821421" y="518161"/>
                  <a:pt x="1821169" y="391724"/>
                  <a:pt x="1840992" y="292608"/>
                </a:cubicBezTo>
                <a:cubicBezTo>
                  <a:pt x="1843512" y="280006"/>
                  <a:pt x="1849120" y="268224"/>
                  <a:pt x="1853184" y="256032"/>
                </a:cubicBezTo>
                <a:cubicBezTo>
                  <a:pt x="1848981" y="222410"/>
                  <a:pt x="1847594" y="159509"/>
                  <a:pt x="1828800" y="121920"/>
                </a:cubicBezTo>
                <a:cubicBezTo>
                  <a:pt x="1809931" y="84183"/>
                  <a:pt x="1773065" y="47026"/>
                  <a:pt x="1731264" y="36576"/>
                </a:cubicBezTo>
                <a:cubicBezTo>
                  <a:pt x="1715008" y="32512"/>
                  <a:pt x="1698608" y="28987"/>
                  <a:pt x="1682496" y="24384"/>
                </a:cubicBezTo>
                <a:cubicBezTo>
                  <a:pt x="1597378" y="65"/>
                  <a:pt x="1706224" y="20807"/>
                  <a:pt x="1560576" y="0"/>
                </a:cubicBezTo>
                <a:cubicBezTo>
                  <a:pt x="1450848" y="4064"/>
                  <a:pt x="1340716" y="1943"/>
                  <a:pt x="1231392" y="12192"/>
                </a:cubicBezTo>
                <a:cubicBezTo>
                  <a:pt x="1209602" y="14235"/>
                  <a:pt x="1191000" y="29097"/>
                  <a:pt x="1170432" y="36576"/>
                </a:cubicBezTo>
                <a:cubicBezTo>
                  <a:pt x="1105130" y="60322"/>
                  <a:pt x="1106735" y="58596"/>
                  <a:pt x="1048512" y="73152"/>
                </a:cubicBezTo>
                <a:cubicBezTo>
                  <a:pt x="1032256" y="85344"/>
                  <a:pt x="1017387" y="99646"/>
                  <a:pt x="999744" y="109728"/>
                </a:cubicBezTo>
                <a:cubicBezTo>
                  <a:pt x="975027" y="123852"/>
                  <a:pt x="907924" y="131127"/>
                  <a:pt x="890016" y="134112"/>
                </a:cubicBezTo>
                <a:lnTo>
                  <a:pt x="816864" y="207264"/>
                </a:lnTo>
                <a:cubicBezTo>
                  <a:pt x="804672" y="219456"/>
                  <a:pt x="789852" y="229494"/>
                  <a:pt x="780288" y="243840"/>
                </a:cubicBezTo>
                <a:lnTo>
                  <a:pt x="755904" y="280416"/>
                </a:lnTo>
                <a:cubicBezTo>
                  <a:pt x="751840" y="296672"/>
                  <a:pt x="750313" y="313783"/>
                  <a:pt x="743712" y="329184"/>
                </a:cubicBezTo>
                <a:cubicBezTo>
                  <a:pt x="737940" y="342652"/>
                  <a:pt x="727094" y="353334"/>
                  <a:pt x="719328" y="365760"/>
                </a:cubicBezTo>
                <a:cubicBezTo>
                  <a:pt x="706769" y="385855"/>
                  <a:pt x="695311" y="406625"/>
                  <a:pt x="682752" y="426720"/>
                </a:cubicBezTo>
                <a:cubicBezTo>
                  <a:pt x="658573" y="465406"/>
                  <a:pt x="644317" y="479205"/>
                  <a:pt x="621792" y="524256"/>
                </a:cubicBezTo>
                <a:cubicBezTo>
                  <a:pt x="612048" y="543744"/>
                  <a:pt x="602616" y="591370"/>
                  <a:pt x="597408" y="609600"/>
                </a:cubicBezTo>
                <a:cubicBezTo>
                  <a:pt x="593877" y="621957"/>
                  <a:pt x="589280" y="633984"/>
                  <a:pt x="585216" y="646176"/>
                </a:cubicBezTo>
                <a:cubicBezTo>
                  <a:pt x="594204" y="888844"/>
                  <a:pt x="576623" y="887925"/>
                  <a:pt x="609600" y="1036320"/>
                </a:cubicBezTo>
                <a:cubicBezTo>
                  <a:pt x="613235" y="1052677"/>
                  <a:pt x="615908" y="1069399"/>
                  <a:pt x="621792" y="1085088"/>
                </a:cubicBezTo>
                <a:cubicBezTo>
                  <a:pt x="628174" y="1102106"/>
                  <a:pt x="638048" y="1117600"/>
                  <a:pt x="646176" y="1133856"/>
                </a:cubicBezTo>
                <a:cubicBezTo>
                  <a:pt x="650240" y="1154176"/>
                  <a:pt x="653873" y="1174587"/>
                  <a:pt x="658368" y="1194816"/>
                </a:cubicBezTo>
                <a:cubicBezTo>
                  <a:pt x="662003" y="1211173"/>
                  <a:pt x="670560" y="1226828"/>
                  <a:pt x="670560" y="1243584"/>
                </a:cubicBezTo>
                <a:cubicBezTo>
                  <a:pt x="670560" y="1316849"/>
                  <a:pt x="668729" y="1390512"/>
                  <a:pt x="658368" y="1463040"/>
                </a:cubicBezTo>
                <a:cubicBezTo>
                  <a:pt x="656296" y="1477546"/>
                  <a:pt x="644345" y="1489255"/>
                  <a:pt x="633984" y="1499616"/>
                </a:cubicBezTo>
                <a:cubicBezTo>
                  <a:pt x="612676" y="1520924"/>
                  <a:pt x="578220" y="1534593"/>
                  <a:pt x="548640" y="1536192"/>
                </a:cubicBezTo>
                <a:cubicBezTo>
                  <a:pt x="414662" y="1543434"/>
                  <a:pt x="280416" y="1544320"/>
                  <a:pt x="146304" y="1548384"/>
                </a:cubicBezTo>
                <a:cubicBezTo>
                  <a:pt x="134112" y="1552448"/>
                  <a:pt x="120421" y="1553447"/>
                  <a:pt x="109728" y="1560576"/>
                </a:cubicBezTo>
                <a:cubicBezTo>
                  <a:pt x="95382" y="1570140"/>
                  <a:pt x="86398" y="1586114"/>
                  <a:pt x="73152" y="1597152"/>
                </a:cubicBezTo>
                <a:cubicBezTo>
                  <a:pt x="61895" y="1606533"/>
                  <a:pt x="48768" y="1613408"/>
                  <a:pt x="36576" y="1621536"/>
                </a:cubicBezTo>
                <a:cubicBezTo>
                  <a:pt x="32512" y="1637792"/>
                  <a:pt x="29199" y="1654254"/>
                  <a:pt x="24384" y="1670304"/>
                </a:cubicBezTo>
                <a:cubicBezTo>
                  <a:pt x="16998" y="1694923"/>
                  <a:pt x="0" y="1743456"/>
                  <a:pt x="0" y="1743456"/>
                </a:cubicBezTo>
                <a:cubicBezTo>
                  <a:pt x="4064" y="1804416"/>
                  <a:pt x="5445" y="1865614"/>
                  <a:pt x="12192" y="1926336"/>
                </a:cubicBezTo>
                <a:cubicBezTo>
                  <a:pt x="13611" y="1939109"/>
                  <a:pt x="22567" y="1950190"/>
                  <a:pt x="24384" y="1962912"/>
                </a:cubicBezTo>
                <a:cubicBezTo>
                  <a:pt x="30732" y="2007349"/>
                  <a:pt x="23910" y="2053960"/>
                  <a:pt x="36576" y="2097024"/>
                </a:cubicBezTo>
                <a:cubicBezTo>
                  <a:pt x="44845" y="2125139"/>
                  <a:pt x="69088" y="2145792"/>
                  <a:pt x="85344" y="2170176"/>
                </a:cubicBezTo>
                <a:cubicBezTo>
                  <a:pt x="93472" y="2182368"/>
                  <a:pt x="105094" y="2192851"/>
                  <a:pt x="109728" y="2206752"/>
                </a:cubicBezTo>
                <a:lnTo>
                  <a:pt x="146304" y="2316480"/>
                </a:lnTo>
                <a:cubicBezTo>
                  <a:pt x="169621" y="2386431"/>
                  <a:pt x="141798" y="2321137"/>
                  <a:pt x="195072" y="2389632"/>
                </a:cubicBezTo>
                <a:cubicBezTo>
                  <a:pt x="213064" y="2412765"/>
                  <a:pt x="227584" y="2438400"/>
                  <a:pt x="243840" y="2462784"/>
                </a:cubicBezTo>
                <a:lnTo>
                  <a:pt x="268224" y="2499360"/>
                </a:lnTo>
                <a:lnTo>
                  <a:pt x="292608" y="2535936"/>
                </a:lnTo>
                <a:cubicBezTo>
                  <a:pt x="296672" y="2592832"/>
                  <a:pt x="299636" y="2649817"/>
                  <a:pt x="304800" y="2706624"/>
                </a:cubicBezTo>
                <a:cubicBezTo>
                  <a:pt x="317849" y="2850168"/>
                  <a:pt x="331703" y="2798720"/>
                  <a:pt x="304800" y="2987040"/>
                </a:cubicBezTo>
                <a:cubicBezTo>
                  <a:pt x="301165" y="3012485"/>
                  <a:pt x="298591" y="3042017"/>
                  <a:pt x="280416" y="3060192"/>
                </a:cubicBezTo>
                <a:lnTo>
                  <a:pt x="243840" y="3096768"/>
                </a:lnTo>
                <a:cubicBezTo>
                  <a:pt x="199376" y="3230160"/>
                  <a:pt x="270289" y="3028113"/>
                  <a:pt x="207264" y="3169920"/>
                </a:cubicBezTo>
                <a:cubicBezTo>
                  <a:pt x="196825" y="3193408"/>
                  <a:pt x="191008" y="3218688"/>
                  <a:pt x="182880" y="3243072"/>
                </a:cubicBezTo>
                <a:cubicBezTo>
                  <a:pt x="178816" y="3255264"/>
                  <a:pt x="177817" y="3268955"/>
                  <a:pt x="170688" y="3279648"/>
                </a:cubicBezTo>
                <a:cubicBezTo>
                  <a:pt x="154432" y="3304032"/>
                  <a:pt x="131187" y="3324998"/>
                  <a:pt x="121920" y="3352800"/>
                </a:cubicBezTo>
                <a:lnTo>
                  <a:pt x="97536" y="3425952"/>
                </a:lnTo>
                <a:lnTo>
                  <a:pt x="85344" y="3462528"/>
                </a:lnTo>
                <a:cubicBezTo>
                  <a:pt x="89408" y="3511296"/>
                  <a:pt x="91466" y="3560273"/>
                  <a:pt x="97536" y="3608832"/>
                </a:cubicBezTo>
                <a:cubicBezTo>
                  <a:pt x="99614" y="3625459"/>
                  <a:pt x="102234" y="3642613"/>
                  <a:pt x="109728" y="3657600"/>
                </a:cubicBezTo>
                <a:cubicBezTo>
                  <a:pt x="122834" y="3683812"/>
                  <a:pt x="142240" y="3706368"/>
                  <a:pt x="158496" y="3730752"/>
                </a:cubicBezTo>
                <a:cubicBezTo>
                  <a:pt x="185134" y="3770709"/>
                  <a:pt x="168227" y="3767328"/>
                  <a:pt x="195072" y="3767328"/>
                </a:cubicBez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1A85FE9B-3A6A-416E-8CA3-5F47F557EBAB}"/>
              </a:ext>
            </a:extLst>
          </p:cNvPr>
          <p:cNvSpPr/>
          <p:nvPr/>
        </p:nvSpPr>
        <p:spPr>
          <a:xfrm>
            <a:off x="1454467" y="1164324"/>
            <a:ext cx="5042622" cy="3257673"/>
          </a:xfrm>
          <a:custGeom>
            <a:avLst/>
            <a:gdLst>
              <a:gd name="connsiteX0" fmla="*/ 5596128 w 5791200"/>
              <a:gd name="connsiteY0" fmla="*/ 3962400 h 4059936"/>
              <a:gd name="connsiteX1" fmla="*/ 5644896 w 5791200"/>
              <a:gd name="connsiteY1" fmla="*/ 3901440 h 4059936"/>
              <a:gd name="connsiteX2" fmla="*/ 5669280 w 5791200"/>
              <a:gd name="connsiteY2" fmla="*/ 3852672 h 4059936"/>
              <a:gd name="connsiteX3" fmla="*/ 5705856 w 5791200"/>
              <a:gd name="connsiteY3" fmla="*/ 3791712 h 4059936"/>
              <a:gd name="connsiteX4" fmla="*/ 5754624 w 5791200"/>
              <a:gd name="connsiteY4" fmla="*/ 3718560 h 4059936"/>
              <a:gd name="connsiteX5" fmla="*/ 5779008 w 5791200"/>
              <a:gd name="connsiteY5" fmla="*/ 3645408 h 4059936"/>
              <a:gd name="connsiteX6" fmla="*/ 5766816 w 5791200"/>
              <a:gd name="connsiteY6" fmla="*/ 3474720 h 4059936"/>
              <a:gd name="connsiteX7" fmla="*/ 5791200 w 5791200"/>
              <a:gd name="connsiteY7" fmla="*/ 3060192 h 4059936"/>
              <a:gd name="connsiteX8" fmla="*/ 5779008 w 5791200"/>
              <a:gd name="connsiteY8" fmla="*/ 2987040 h 4059936"/>
              <a:gd name="connsiteX9" fmla="*/ 5766816 w 5791200"/>
              <a:gd name="connsiteY9" fmla="*/ 2950464 h 4059936"/>
              <a:gd name="connsiteX10" fmla="*/ 5754624 w 5791200"/>
              <a:gd name="connsiteY10" fmla="*/ 2889504 h 4059936"/>
              <a:gd name="connsiteX11" fmla="*/ 5742432 w 5791200"/>
              <a:gd name="connsiteY11" fmla="*/ 2462784 h 4059936"/>
              <a:gd name="connsiteX12" fmla="*/ 5705856 w 5791200"/>
              <a:gd name="connsiteY12" fmla="*/ 2365248 h 4059936"/>
              <a:gd name="connsiteX13" fmla="*/ 5681472 w 5791200"/>
              <a:gd name="connsiteY13" fmla="*/ 2292096 h 4059936"/>
              <a:gd name="connsiteX14" fmla="*/ 5583936 w 5791200"/>
              <a:gd name="connsiteY14" fmla="*/ 2182368 h 4059936"/>
              <a:gd name="connsiteX15" fmla="*/ 5547360 w 5791200"/>
              <a:gd name="connsiteY15" fmla="*/ 2145792 h 4059936"/>
              <a:gd name="connsiteX16" fmla="*/ 5510784 w 5791200"/>
              <a:gd name="connsiteY16" fmla="*/ 2133600 h 4059936"/>
              <a:gd name="connsiteX17" fmla="*/ 5437632 w 5791200"/>
              <a:gd name="connsiteY17" fmla="*/ 2097024 h 4059936"/>
              <a:gd name="connsiteX18" fmla="*/ 5401056 w 5791200"/>
              <a:gd name="connsiteY18" fmla="*/ 2060448 h 4059936"/>
              <a:gd name="connsiteX19" fmla="*/ 5364480 w 5791200"/>
              <a:gd name="connsiteY19" fmla="*/ 2048256 h 4059936"/>
              <a:gd name="connsiteX20" fmla="*/ 5327904 w 5791200"/>
              <a:gd name="connsiteY20" fmla="*/ 2023872 h 4059936"/>
              <a:gd name="connsiteX21" fmla="*/ 5291328 w 5791200"/>
              <a:gd name="connsiteY21" fmla="*/ 2011680 h 4059936"/>
              <a:gd name="connsiteX22" fmla="*/ 5254752 w 5791200"/>
              <a:gd name="connsiteY22" fmla="*/ 1987296 h 4059936"/>
              <a:gd name="connsiteX23" fmla="*/ 5181600 w 5791200"/>
              <a:gd name="connsiteY23" fmla="*/ 1975104 h 4059936"/>
              <a:gd name="connsiteX24" fmla="*/ 5108448 w 5791200"/>
              <a:gd name="connsiteY24" fmla="*/ 1950720 h 4059936"/>
              <a:gd name="connsiteX25" fmla="*/ 5071872 w 5791200"/>
              <a:gd name="connsiteY25" fmla="*/ 1938528 h 4059936"/>
              <a:gd name="connsiteX26" fmla="*/ 5023104 w 5791200"/>
              <a:gd name="connsiteY26" fmla="*/ 1926336 h 4059936"/>
              <a:gd name="connsiteX27" fmla="*/ 4949952 w 5791200"/>
              <a:gd name="connsiteY27" fmla="*/ 1914144 h 4059936"/>
              <a:gd name="connsiteX28" fmla="*/ 4828032 w 5791200"/>
              <a:gd name="connsiteY28" fmla="*/ 1889760 h 4059936"/>
              <a:gd name="connsiteX29" fmla="*/ 4608576 w 5791200"/>
              <a:gd name="connsiteY29" fmla="*/ 1865376 h 4059936"/>
              <a:gd name="connsiteX30" fmla="*/ 4486656 w 5791200"/>
              <a:gd name="connsiteY30" fmla="*/ 1853184 h 4059936"/>
              <a:gd name="connsiteX31" fmla="*/ 4267200 w 5791200"/>
              <a:gd name="connsiteY31" fmla="*/ 1865376 h 4059936"/>
              <a:gd name="connsiteX32" fmla="*/ 4133088 w 5791200"/>
              <a:gd name="connsiteY32" fmla="*/ 1889760 h 4059936"/>
              <a:gd name="connsiteX33" fmla="*/ 3645408 w 5791200"/>
              <a:gd name="connsiteY33" fmla="*/ 1877568 h 4059936"/>
              <a:gd name="connsiteX34" fmla="*/ 3596640 w 5791200"/>
              <a:gd name="connsiteY34" fmla="*/ 1816608 h 4059936"/>
              <a:gd name="connsiteX35" fmla="*/ 3560064 w 5791200"/>
              <a:gd name="connsiteY35" fmla="*/ 1804416 h 4059936"/>
              <a:gd name="connsiteX36" fmla="*/ 3486912 w 5791200"/>
              <a:gd name="connsiteY36" fmla="*/ 1633728 h 4059936"/>
              <a:gd name="connsiteX37" fmla="*/ 3486912 w 5791200"/>
              <a:gd name="connsiteY37" fmla="*/ 1633728 h 4059936"/>
              <a:gd name="connsiteX38" fmla="*/ 3462528 w 5791200"/>
              <a:gd name="connsiteY38" fmla="*/ 1548384 h 4059936"/>
              <a:gd name="connsiteX39" fmla="*/ 3450336 w 5791200"/>
              <a:gd name="connsiteY39" fmla="*/ 1487424 h 4059936"/>
              <a:gd name="connsiteX40" fmla="*/ 3438144 w 5791200"/>
              <a:gd name="connsiteY40" fmla="*/ 1450848 h 4059936"/>
              <a:gd name="connsiteX41" fmla="*/ 3413760 w 5791200"/>
              <a:gd name="connsiteY41" fmla="*/ 1365504 h 4059936"/>
              <a:gd name="connsiteX42" fmla="*/ 3401568 w 5791200"/>
              <a:gd name="connsiteY42" fmla="*/ 1280160 h 4059936"/>
              <a:gd name="connsiteX43" fmla="*/ 3364992 w 5791200"/>
              <a:gd name="connsiteY43" fmla="*/ 1170432 h 4059936"/>
              <a:gd name="connsiteX44" fmla="*/ 3340608 w 5791200"/>
              <a:gd name="connsiteY44" fmla="*/ 1085088 h 4059936"/>
              <a:gd name="connsiteX45" fmla="*/ 3328416 w 5791200"/>
              <a:gd name="connsiteY45" fmla="*/ 1048512 h 4059936"/>
              <a:gd name="connsiteX46" fmla="*/ 3304032 w 5791200"/>
              <a:gd name="connsiteY46" fmla="*/ 914400 h 4059936"/>
              <a:gd name="connsiteX47" fmla="*/ 3291840 w 5791200"/>
              <a:gd name="connsiteY47" fmla="*/ 829056 h 4059936"/>
              <a:gd name="connsiteX48" fmla="*/ 3255264 w 5791200"/>
              <a:gd name="connsiteY48" fmla="*/ 707136 h 4059936"/>
              <a:gd name="connsiteX49" fmla="*/ 3230880 w 5791200"/>
              <a:gd name="connsiteY49" fmla="*/ 633984 h 4059936"/>
              <a:gd name="connsiteX50" fmla="*/ 3182112 w 5791200"/>
              <a:gd name="connsiteY50" fmla="*/ 499872 h 4059936"/>
              <a:gd name="connsiteX51" fmla="*/ 3145536 w 5791200"/>
              <a:gd name="connsiteY51" fmla="*/ 451104 h 4059936"/>
              <a:gd name="connsiteX52" fmla="*/ 3108960 w 5791200"/>
              <a:gd name="connsiteY52" fmla="*/ 426720 h 4059936"/>
              <a:gd name="connsiteX53" fmla="*/ 2987040 w 5791200"/>
              <a:gd name="connsiteY53" fmla="*/ 341376 h 4059936"/>
              <a:gd name="connsiteX54" fmla="*/ 2926080 w 5791200"/>
              <a:gd name="connsiteY54" fmla="*/ 304800 h 4059936"/>
              <a:gd name="connsiteX55" fmla="*/ 2828544 w 5791200"/>
              <a:gd name="connsiteY55" fmla="*/ 243840 h 4059936"/>
              <a:gd name="connsiteX56" fmla="*/ 2791968 w 5791200"/>
              <a:gd name="connsiteY56" fmla="*/ 219456 h 4059936"/>
              <a:gd name="connsiteX57" fmla="*/ 2609088 w 5791200"/>
              <a:gd name="connsiteY57" fmla="*/ 73152 h 4059936"/>
              <a:gd name="connsiteX58" fmla="*/ 2535936 w 5791200"/>
              <a:gd name="connsiteY58" fmla="*/ 48768 h 4059936"/>
              <a:gd name="connsiteX59" fmla="*/ 2487168 w 5791200"/>
              <a:gd name="connsiteY59" fmla="*/ 12192 h 4059936"/>
              <a:gd name="connsiteX60" fmla="*/ 2426208 w 5791200"/>
              <a:gd name="connsiteY60" fmla="*/ 0 h 4059936"/>
              <a:gd name="connsiteX61" fmla="*/ 2072640 w 5791200"/>
              <a:gd name="connsiteY61" fmla="*/ 12192 h 4059936"/>
              <a:gd name="connsiteX62" fmla="*/ 1987296 w 5791200"/>
              <a:gd name="connsiteY62" fmla="*/ 24384 h 4059936"/>
              <a:gd name="connsiteX63" fmla="*/ 1840992 w 5791200"/>
              <a:gd name="connsiteY63" fmla="*/ 60960 h 4059936"/>
              <a:gd name="connsiteX64" fmla="*/ 1609344 w 5791200"/>
              <a:gd name="connsiteY64" fmla="*/ 85344 h 4059936"/>
              <a:gd name="connsiteX65" fmla="*/ 1377696 w 5791200"/>
              <a:gd name="connsiteY65" fmla="*/ 121920 h 4059936"/>
              <a:gd name="connsiteX66" fmla="*/ 853440 w 5791200"/>
              <a:gd name="connsiteY66" fmla="*/ 146304 h 4059936"/>
              <a:gd name="connsiteX67" fmla="*/ 816864 w 5791200"/>
              <a:gd name="connsiteY67" fmla="*/ 158496 h 4059936"/>
              <a:gd name="connsiteX68" fmla="*/ 731520 w 5791200"/>
              <a:gd name="connsiteY68" fmla="*/ 170688 h 4059936"/>
              <a:gd name="connsiteX69" fmla="*/ 646176 w 5791200"/>
              <a:gd name="connsiteY69" fmla="*/ 231648 h 4059936"/>
              <a:gd name="connsiteX70" fmla="*/ 621792 w 5791200"/>
              <a:gd name="connsiteY70" fmla="*/ 268224 h 4059936"/>
              <a:gd name="connsiteX71" fmla="*/ 560832 w 5791200"/>
              <a:gd name="connsiteY71" fmla="*/ 329184 h 4059936"/>
              <a:gd name="connsiteX72" fmla="*/ 499872 w 5791200"/>
              <a:gd name="connsiteY72" fmla="*/ 402336 h 4059936"/>
              <a:gd name="connsiteX73" fmla="*/ 438912 w 5791200"/>
              <a:gd name="connsiteY73" fmla="*/ 463296 h 4059936"/>
              <a:gd name="connsiteX74" fmla="*/ 426720 w 5791200"/>
              <a:gd name="connsiteY74" fmla="*/ 499872 h 4059936"/>
              <a:gd name="connsiteX75" fmla="*/ 390144 w 5791200"/>
              <a:gd name="connsiteY75" fmla="*/ 536448 h 4059936"/>
              <a:gd name="connsiteX76" fmla="*/ 353568 w 5791200"/>
              <a:gd name="connsiteY76" fmla="*/ 621792 h 4059936"/>
              <a:gd name="connsiteX77" fmla="*/ 329184 w 5791200"/>
              <a:gd name="connsiteY77" fmla="*/ 658368 h 4059936"/>
              <a:gd name="connsiteX78" fmla="*/ 292608 w 5791200"/>
              <a:gd name="connsiteY78" fmla="*/ 719328 h 4059936"/>
              <a:gd name="connsiteX79" fmla="*/ 256032 w 5791200"/>
              <a:gd name="connsiteY79" fmla="*/ 792480 h 4059936"/>
              <a:gd name="connsiteX80" fmla="*/ 170688 w 5791200"/>
              <a:gd name="connsiteY80" fmla="*/ 914400 h 4059936"/>
              <a:gd name="connsiteX81" fmla="*/ 109728 w 5791200"/>
              <a:gd name="connsiteY81" fmla="*/ 1036320 h 4059936"/>
              <a:gd name="connsiteX82" fmla="*/ 36576 w 5791200"/>
              <a:gd name="connsiteY82" fmla="*/ 1158240 h 4059936"/>
              <a:gd name="connsiteX83" fmla="*/ 12192 w 5791200"/>
              <a:gd name="connsiteY83" fmla="*/ 1231392 h 4059936"/>
              <a:gd name="connsiteX84" fmla="*/ 0 w 5791200"/>
              <a:gd name="connsiteY84" fmla="*/ 1267968 h 4059936"/>
              <a:gd name="connsiteX85" fmla="*/ 12192 w 5791200"/>
              <a:gd name="connsiteY85" fmla="*/ 1621536 h 4059936"/>
              <a:gd name="connsiteX86" fmla="*/ 36576 w 5791200"/>
              <a:gd name="connsiteY86" fmla="*/ 1743456 h 4059936"/>
              <a:gd name="connsiteX87" fmla="*/ 60960 w 5791200"/>
              <a:gd name="connsiteY87" fmla="*/ 2036064 h 4059936"/>
              <a:gd name="connsiteX88" fmla="*/ 73152 w 5791200"/>
              <a:gd name="connsiteY88" fmla="*/ 2121408 h 4059936"/>
              <a:gd name="connsiteX89" fmla="*/ 134112 w 5791200"/>
              <a:gd name="connsiteY89" fmla="*/ 2279904 h 4059936"/>
              <a:gd name="connsiteX90" fmla="*/ 182880 w 5791200"/>
              <a:gd name="connsiteY90" fmla="*/ 2377440 h 4059936"/>
              <a:gd name="connsiteX91" fmla="*/ 256032 w 5791200"/>
              <a:gd name="connsiteY91" fmla="*/ 2474976 h 4059936"/>
              <a:gd name="connsiteX92" fmla="*/ 280416 w 5791200"/>
              <a:gd name="connsiteY92" fmla="*/ 2511552 h 4059936"/>
              <a:gd name="connsiteX93" fmla="*/ 316992 w 5791200"/>
              <a:gd name="connsiteY93" fmla="*/ 2560320 h 4059936"/>
              <a:gd name="connsiteX94" fmla="*/ 353568 w 5791200"/>
              <a:gd name="connsiteY94" fmla="*/ 2621280 h 4059936"/>
              <a:gd name="connsiteX95" fmla="*/ 402336 w 5791200"/>
              <a:gd name="connsiteY95" fmla="*/ 2657856 h 4059936"/>
              <a:gd name="connsiteX96" fmla="*/ 475488 w 5791200"/>
              <a:gd name="connsiteY96" fmla="*/ 2755392 h 4059936"/>
              <a:gd name="connsiteX97" fmla="*/ 524256 w 5791200"/>
              <a:gd name="connsiteY97" fmla="*/ 2816352 h 4059936"/>
              <a:gd name="connsiteX98" fmla="*/ 621792 w 5791200"/>
              <a:gd name="connsiteY98" fmla="*/ 2901696 h 4059936"/>
              <a:gd name="connsiteX99" fmla="*/ 682752 w 5791200"/>
              <a:gd name="connsiteY99" fmla="*/ 2974848 h 4059936"/>
              <a:gd name="connsiteX100" fmla="*/ 780288 w 5791200"/>
              <a:gd name="connsiteY100" fmla="*/ 3060192 h 4059936"/>
              <a:gd name="connsiteX101" fmla="*/ 877824 w 5791200"/>
              <a:gd name="connsiteY101" fmla="*/ 3145536 h 4059936"/>
              <a:gd name="connsiteX102" fmla="*/ 963168 w 5791200"/>
              <a:gd name="connsiteY102" fmla="*/ 3194304 h 4059936"/>
              <a:gd name="connsiteX103" fmla="*/ 1036320 w 5791200"/>
              <a:gd name="connsiteY103" fmla="*/ 3218688 h 4059936"/>
              <a:gd name="connsiteX104" fmla="*/ 1133856 w 5791200"/>
              <a:gd name="connsiteY104" fmla="*/ 3267456 h 4059936"/>
              <a:gd name="connsiteX105" fmla="*/ 1170432 w 5791200"/>
              <a:gd name="connsiteY105" fmla="*/ 3304032 h 4059936"/>
              <a:gd name="connsiteX106" fmla="*/ 1255776 w 5791200"/>
              <a:gd name="connsiteY106" fmla="*/ 3352800 h 4059936"/>
              <a:gd name="connsiteX107" fmla="*/ 1316736 w 5791200"/>
              <a:gd name="connsiteY107" fmla="*/ 3389376 h 4059936"/>
              <a:gd name="connsiteX108" fmla="*/ 1389888 w 5791200"/>
              <a:gd name="connsiteY108" fmla="*/ 3401568 h 4059936"/>
              <a:gd name="connsiteX109" fmla="*/ 1487424 w 5791200"/>
              <a:gd name="connsiteY109" fmla="*/ 3450336 h 4059936"/>
              <a:gd name="connsiteX110" fmla="*/ 1548384 w 5791200"/>
              <a:gd name="connsiteY110" fmla="*/ 3474720 h 4059936"/>
              <a:gd name="connsiteX111" fmla="*/ 1609344 w 5791200"/>
              <a:gd name="connsiteY111" fmla="*/ 3511296 h 4059936"/>
              <a:gd name="connsiteX112" fmla="*/ 1694688 w 5791200"/>
              <a:gd name="connsiteY112" fmla="*/ 3535680 h 4059936"/>
              <a:gd name="connsiteX113" fmla="*/ 1840992 w 5791200"/>
              <a:gd name="connsiteY113" fmla="*/ 3572256 h 4059936"/>
              <a:gd name="connsiteX114" fmla="*/ 2499360 w 5791200"/>
              <a:gd name="connsiteY114" fmla="*/ 3560064 h 4059936"/>
              <a:gd name="connsiteX115" fmla="*/ 2657856 w 5791200"/>
              <a:gd name="connsiteY115" fmla="*/ 3535680 h 4059936"/>
              <a:gd name="connsiteX116" fmla="*/ 2816352 w 5791200"/>
              <a:gd name="connsiteY116" fmla="*/ 3511296 h 4059936"/>
              <a:gd name="connsiteX117" fmla="*/ 3304032 w 5791200"/>
              <a:gd name="connsiteY117" fmla="*/ 3523488 h 4059936"/>
              <a:gd name="connsiteX118" fmla="*/ 3352800 w 5791200"/>
              <a:gd name="connsiteY118" fmla="*/ 3535680 h 4059936"/>
              <a:gd name="connsiteX119" fmla="*/ 3450336 w 5791200"/>
              <a:gd name="connsiteY119" fmla="*/ 3547872 h 4059936"/>
              <a:gd name="connsiteX120" fmla="*/ 3511296 w 5791200"/>
              <a:gd name="connsiteY120" fmla="*/ 3584448 h 4059936"/>
              <a:gd name="connsiteX121" fmla="*/ 3608832 w 5791200"/>
              <a:gd name="connsiteY121" fmla="*/ 3633216 h 4059936"/>
              <a:gd name="connsiteX122" fmla="*/ 3645408 w 5791200"/>
              <a:gd name="connsiteY122" fmla="*/ 3657600 h 4059936"/>
              <a:gd name="connsiteX123" fmla="*/ 3694176 w 5791200"/>
              <a:gd name="connsiteY123" fmla="*/ 3694176 h 4059936"/>
              <a:gd name="connsiteX124" fmla="*/ 3779520 w 5791200"/>
              <a:gd name="connsiteY124" fmla="*/ 3730752 h 4059936"/>
              <a:gd name="connsiteX125" fmla="*/ 3828288 w 5791200"/>
              <a:gd name="connsiteY125" fmla="*/ 3742944 h 4059936"/>
              <a:gd name="connsiteX126" fmla="*/ 3925824 w 5791200"/>
              <a:gd name="connsiteY126" fmla="*/ 3779520 h 4059936"/>
              <a:gd name="connsiteX127" fmla="*/ 3974592 w 5791200"/>
              <a:gd name="connsiteY127" fmla="*/ 3791712 h 4059936"/>
              <a:gd name="connsiteX128" fmla="*/ 4145280 w 5791200"/>
              <a:gd name="connsiteY128" fmla="*/ 3816096 h 4059936"/>
              <a:gd name="connsiteX129" fmla="*/ 4328160 w 5791200"/>
              <a:gd name="connsiteY129" fmla="*/ 3828288 h 4059936"/>
              <a:gd name="connsiteX130" fmla="*/ 4511040 w 5791200"/>
              <a:gd name="connsiteY130" fmla="*/ 3852672 h 4059936"/>
              <a:gd name="connsiteX131" fmla="*/ 4584192 w 5791200"/>
              <a:gd name="connsiteY131" fmla="*/ 3877056 h 4059936"/>
              <a:gd name="connsiteX132" fmla="*/ 4657344 w 5791200"/>
              <a:gd name="connsiteY132" fmla="*/ 3925824 h 4059936"/>
              <a:gd name="connsiteX133" fmla="*/ 4693920 w 5791200"/>
              <a:gd name="connsiteY133" fmla="*/ 3962400 h 4059936"/>
              <a:gd name="connsiteX134" fmla="*/ 4730496 w 5791200"/>
              <a:gd name="connsiteY134" fmla="*/ 3974592 h 4059936"/>
              <a:gd name="connsiteX135" fmla="*/ 4767072 w 5791200"/>
              <a:gd name="connsiteY135" fmla="*/ 3998976 h 4059936"/>
              <a:gd name="connsiteX136" fmla="*/ 4803648 w 5791200"/>
              <a:gd name="connsiteY136" fmla="*/ 4011168 h 4059936"/>
              <a:gd name="connsiteX137" fmla="*/ 4888992 w 5791200"/>
              <a:gd name="connsiteY137" fmla="*/ 4035552 h 4059936"/>
              <a:gd name="connsiteX138" fmla="*/ 4962144 w 5791200"/>
              <a:gd name="connsiteY138" fmla="*/ 4059936 h 4059936"/>
              <a:gd name="connsiteX139" fmla="*/ 5266944 w 5791200"/>
              <a:gd name="connsiteY139" fmla="*/ 4047744 h 4059936"/>
              <a:gd name="connsiteX140" fmla="*/ 5315712 w 5791200"/>
              <a:gd name="connsiteY140" fmla="*/ 4035552 h 4059936"/>
              <a:gd name="connsiteX141" fmla="*/ 5425440 w 5791200"/>
              <a:gd name="connsiteY141" fmla="*/ 4023360 h 4059936"/>
              <a:gd name="connsiteX142" fmla="*/ 5498592 w 5791200"/>
              <a:gd name="connsiteY142" fmla="*/ 3998976 h 4059936"/>
              <a:gd name="connsiteX143" fmla="*/ 5535168 w 5791200"/>
              <a:gd name="connsiteY143" fmla="*/ 3986784 h 4059936"/>
              <a:gd name="connsiteX144" fmla="*/ 5583936 w 5791200"/>
              <a:gd name="connsiteY144" fmla="*/ 3974592 h 4059936"/>
              <a:gd name="connsiteX145" fmla="*/ 5620512 w 5791200"/>
              <a:gd name="connsiteY145" fmla="*/ 3962400 h 4059936"/>
              <a:gd name="connsiteX146" fmla="*/ 5620512 w 5791200"/>
              <a:gd name="connsiteY146" fmla="*/ 3828288 h 405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791200" h="4059936">
                <a:moveTo>
                  <a:pt x="5596128" y="3962400"/>
                </a:moveTo>
                <a:cubicBezTo>
                  <a:pt x="5612384" y="3942080"/>
                  <a:pt x="5630461" y="3923092"/>
                  <a:pt x="5644896" y="3901440"/>
                </a:cubicBezTo>
                <a:cubicBezTo>
                  <a:pt x="5654978" y="3886318"/>
                  <a:pt x="5660454" y="3868560"/>
                  <a:pt x="5669280" y="3852672"/>
                </a:cubicBezTo>
                <a:cubicBezTo>
                  <a:pt x="5680788" y="3831957"/>
                  <a:pt x="5693134" y="3811704"/>
                  <a:pt x="5705856" y="3791712"/>
                </a:cubicBezTo>
                <a:cubicBezTo>
                  <a:pt x="5721590" y="3766988"/>
                  <a:pt x="5745357" y="3746362"/>
                  <a:pt x="5754624" y="3718560"/>
                </a:cubicBezTo>
                <a:lnTo>
                  <a:pt x="5779008" y="3645408"/>
                </a:lnTo>
                <a:cubicBezTo>
                  <a:pt x="5774944" y="3588512"/>
                  <a:pt x="5766816" y="3531761"/>
                  <a:pt x="5766816" y="3474720"/>
                </a:cubicBezTo>
                <a:cubicBezTo>
                  <a:pt x="5766816" y="3232597"/>
                  <a:pt x="5770060" y="3229310"/>
                  <a:pt x="5791200" y="3060192"/>
                </a:cubicBezTo>
                <a:cubicBezTo>
                  <a:pt x="5787136" y="3035808"/>
                  <a:pt x="5784371" y="3011172"/>
                  <a:pt x="5779008" y="2987040"/>
                </a:cubicBezTo>
                <a:cubicBezTo>
                  <a:pt x="5776220" y="2974495"/>
                  <a:pt x="5769933" y="2962932"/>
                  <a:pt x="5766816" y="2950464"/>
                </a:cubicBezTo>
                <a:cubicBezTo>
                  <a:pt x="5761790" y="2930360"/>
                  <a:pt x="5758688" y="2909824"/>
                  <a:pt x="5754624" y="2889504"/>
                </a:cubicBezTo>
                <a:cubicBezTo>
                  <a:pt x="5750560" y="2747264"/>
                  <a:pt x="5749720" y="2604895"/>
                  <a:pt x="5742432" y="2462784"/>
                </a:cubicBezTo>
                <a:cubicBezTo>
                  <a:pt x="5740103" y="2417366"/>
                  <a:pt x="5722255" y="2406245"/>
                  <a:pt x="5705856" y="2365248"/>
                </a:cubicBezTo>
                <a:cubicBezTo>
                  <a:pt x="5696310" y="2341383"/>
                  <a:pt x="5695729" y="2313482"/>
                  <a:pt x="5681472" y="2292096"/>
                </a:cubicBezTo>
                <a:cubicBezTo>
                  <a:pt x="5637960" y="2226827"/>
                  <a:pt x="5667449" y="2265881"/>
                  <a:pt x="5583936" y="2182368"/>
                </a:cubicBezTo>
                <a:cubicBezTo>
                  <a:pt x="5571744" y="2170176"/>
                  <a:pt x="5563717" y="2151244"/>
                  <a:pt x="5547360" y="2145792"/>
                </a:cubicBezTo>
                <a:cubicBezTo>
                  <a:pt x="5535168" y="2141728"/>
                  <a:pt x="5522279" y="2139347"/>
                  <a:pt x="5510784" y="2133600"/>
                </a:cubicBezTo>
                <a:cubicBezTo>
                  <a:pt x="5416246" y="2086331"/>
                  <a:pt x="5529567" y="2127669"/>
                  <a:pt x="5437632" y="2097024"/>
                </a:cubicBezTo>
                <a:cubicBezTo>
                  <a:pt x="5425440" y="2084832"/>
                  <a:pt x="5415402" y="2070012"/>
                  <a:pt x="5401056" y="2060448"/>
                </a:cubicBezTo>
                <a:cubicBezTo>
                  <a:pt x="5390363" y="2053319"/>
                  <a:pt x="5375975" y="2054003"/>
                  <a:pt x="5364480" y="2048256"/>
                </a:cubicBezTo>
                <a:cubicBezTo>
                  <a:pt x="5351374" y="2041703"/>
                  <a:pt x="5341010" y="2030425"/>
                  <a:pt x="5327904" y="2023872"/>
                </a:cubicBezTo>
                <a:cubicBezTo>
                  <a:pt x="5316409" y="2018125"/>
                  <a:pt x="5302823" y="2017427"/>
                  <a:pt x="5291328" y="2011680"/>
                </a:cubicBezTo>
                <a:cubicBezTo>
                  <a:pt x="5278222" y="2005127"/>
                  <a:pt x="5268653" y="1991930"/>
                  <a:pt x="5254752" y="1987296"/>
                </a:cubicBezTo>
                <a:cubicBezTo>
                  <a:pt x="5231300" y="1979479"/>
                  <a:pt x="5205582" y="1981100"/>
                  <a:pt x="5181600" y="1975104"/>
                </a:cubicBezTo>
                <a:cubicBezTo>
                  <a:pt x="5156664" y="1968870"/>
                  <a:pt x="5132832" y="1958848"/>
                  <a:pt x="5108448" y="1950720"/>
                </a:cubicBezTo>
                <a:cubicBezTo>
                  <a:pt x="5096256" y="1946656"/>
                  <a:pt x="5084340" y="1941645"/>
                  <a:pt x="5071872" y="1938528"/>
                </a:cubicBezTo>
                <a:cubicBezTo>
                  <a:pt x="5055616" y="1934464"/>
                  <a:pt x="5039535" y="1929622"/>
                  <a:pt x="5023104" y="1926336"/>
                </a:cubicBezTo>
                <a:cubicBezTo>
                  <a:pt x="4998864" y="1921488"/>
                  <a:pt x="4974084" y="1919507"/>
                  <a:pt x="4949952" y="1914144"/>
                </a:cubicBezTo>
                <a:cubicBezTo>
                  <a:pt x="4826531" y="1886717"/>
                  <a:pt x="5059330" y="1917516"/>
                  <a:pt x="4828032" y="1889760"/>
                </a:cubicBezTo>
                <a:lnTo>
                  <a:pt x="4608576" y="1865376"/>
                </a:lnTo>
                <a:lnTo>
                  <a:pt x="4486656" y="1853184"/>
                </a:lnTo>
                <a:cubicBezTo>
                  <a:pt x="4413504" y="1857248"/>
                  <a:pt x="4340212" y="1859292"/>
                  <a:pt x="4267200" y="1865376"/>
                </a:cubicBezTo>
                <a:cubicBezTo>
                  <a:pt x="4240459" y="1867604"/>
                  <a:pt x="4162248" y="1883928"/>
                  <a:pt x="4133088" y="1889760"/>
                </a:cubicBezTo>
                <a:cubicBezTo>
                  <a:pt x="3970528" y="1885696"/>
                  <a:pt x="3807624" y="1888885"/>
                  <a:pt x="3645408" y="1877568"/>
                </a:cubicBezTo>
                <a:cubicBezTo>
                  <a:pt x="3587224" y="1873509"/>
                  <a:pt x="3623039" y="1843007"/>
                  <a:pt x="3596640" y="1816608"/>
                </a:cubicBezTo>
                <a:cubicBezTo>
                  <a:pt x="3587553" y="1807521"/>
                  <a:pt x="3572256" y="1808480"/>
                  <a:pt x="3560064" y="1804416"/>
                </a:cubicBezTo>
                <a:cubicBezTo>
                  <a:pt x="3536852" y="1711568"/>
                  <a:pt x="3555366" y="1770635"/>
                  <a:pt x="3486912" y="1633728"/>
                </a:cubicBezTo>
                <a:lnTo>
                  <a:pt x="3486912" y="1633728"/>
                </a:lnTo>
                <a:cubicBezTo>
                  <a:pt x="3473335" y="1592997"/>
                  <a:pt x="3472734" y="1594311"/>
                  <a:pt x="3462528" y="1548384"/>
                </a:cubicBezTo>
                <a:cubicBezTo>
                  <a:pt x="3458033" y="1528155"/>
                  <a:pt x="3455362" y="1507528"/>
                  <a:pt x="3450336" y="1487424"/>
                </a:cubicBezTo>
                <a:cubicBezTo>
                  <a:pt x="3447219" y="1474956"/>
                  <a:pt x="3441675" y="1463205"/>
                  <a:pt x="3438144" y="1450848"/>
                </a:cubicBezTo>
                <a:cubicBezTo>
                  <a:pt x="3407526" y="1343685"/>
                  <a:pt x="3442992" y="1453201"/>
                  <a:pt x="3413760" y="1365504"/>
                </a:cubicBezTo>
                <a:cubicBezTo>
                  <a:pt x="3409696" y="1337056"/>
                  <a:pt x="3408538" y="1308039"/>
                  <a:pt x="3401568" y="1280160"/>
                </a:cubicBezTo>
                <a:cubicBezTo>
                  <a:pt x="3392217" y="1242757"/>
                  <a:pt x="3377184" y="1207008"/>
                  <a:pt x="3364992" y="1170432"/>
                </a:cubicBezTo>
                <a:cubicBezTo>
                  <a:pt x="3335760" y="1082735"/>
                  <a:pt x="3371226" y="1192251"/>
                  <a:pt x="3340608" y="1085088"/>
                </a:cubicBezTo>
                <a:cubicBezTo>
                  <a:pt x="3337077" y="1072731"/>
                  <a:pt x="3331533" y="1060980"/>
                  <a:pt x="3328416" y="1048512"/>
                </a:cubicBezTo>
                <a:cubicBezTo>
                  <a:pt x="3320807" y="1018077"/>
                  <a:pt x="3308380" y="942662"/>
                  <a:pt x="3304032" y="914400"/>
                </a:cubicBezTo>
                <a:cubicBezTo>
                  <a:pt x="3299662" y="885997"/>
                  <a:pt x="3296981" y="857329"/>
                  <a:pt x="3291840" y="829056"/>
                </a:cubicBezTo>
                <a:cubicBezTo>
                  <a:pt x="3284470" y="788519"/>
                  <a:pt x="3267988" y="745309"/>
                  <a:pt x="3255264" y="707136"/>
                </a:cubicBezTo>
                <a:cubicBezTo>
                  <a:pt x="3247136" y="682752"/>
                  <a:pt x="3237114" y="658920"/>
                  <a:pt x="3230880" y="633984"/>
                </a:cubicBezTo>
                <a:cubicBezTo>
                  <a:pt x="3206722" y="537353"/>
                  <a:pt x="3223433" y="557721"/>
                  <a:pt x="3182112" y="499872"/>
                </a:cubicBezTo>
                <a:cubicBezTo>
                  <a:pt x="3170301" y="483337"/>
                  <a:pt x="3159904" y="465472"/>
                  <a:pt x="3145536" y="451104"/>
                </a:cubicBezTo>
                <a:cubicBezTo>
                  <a:pt x="3135175" y="440743"/>
                  <a:pt x="3120884" y="435237"/>
                  <a:pt x="3108960" y="426720"/>
                </a:cubicBezTo>
                <a:cubicBezTo>
                  <a:pt x="3027934" y="368844"/>
                  <a:pt x="3089810" y="406775"/>
                  <a:pt x="2987040" y="341376"/>
                </a:cubicBezTo>
                <a:cubicBezTo>
                  <a:pt x="2967048" y="328654"/>
                  <a:pt x="2947275" y="315398"/>
                  <a:pt x="2926080" y="304800"/>
                </a:cubicBezTo>
                <a:cubicBezTo>
                  <a:pt x="2849700" y="266610"/>
                  <a:pt x="2902403" y="296597"/>
                  <a:pt x="2828544" y="243840"/>
                </a:cubicBezTo>
                <a:cubicBezTo>
                  <a:pt x="2816620" y="235323"/>
                  <a:pt x="2803154" y="228921"/>
                  <a:pt x="2791968" y="219456"/>
                </a:cubicBezTo>
                <a:cubicBezTo>
                  <a:pt x="2725669" y="163357"/>
                  <a:pt x="2685191" y="107744"/>
                  <a:pt x="2609088" y="73152"/>
                </a:cubicBezTo>
                <a:cubicBezTo>
                  <a:pt x="2585689" y="62516"/>
                  <a:pt x="2535936" y="48768"/>
                  <a:pt x="2535936" y="48768"/>
                </a:cubicBezTo>
                <a:cubicBezTo>
                  <a:pt x="2519680" y="36576"/>
                  <a:pt x="2505737" y="20445"/>
                  <a:pt x="2487168" y="12192"/>
                </a:cubicBezTo>
                <a:cubicBezTo>
                  <a:pt x="2468232" y="3776"/>
                  <a:pt x="2446930" y="0"/>
                  <a:pt x="2426208" y="0"/>
                </a:cubicBezTo>
                <a:cubicBezTo>
                  <a:pt x="2308282" y="0"/>
                  <a:pt x="2190496" y="8128"/>
                  <a:pt x="2072640" y="12192"/>
                </a:cubicBezTo>
                <a:cubicBezTo>
                  <a:pt x="2044192" y="16256"/>
                  <a:pt x="2015416" y="18464"/>
                  <a:pt x="1987296" y="24384"/>
                </a:cubicBezTo>
                <a:cubicBezTo>
                  <a:pt x="1938105" y="34740"/>
                  <a:pt x="1891054" y="56409"/>
                  <a:pt x="1840992" y="60960"/>
                </a:cubicBezTo>
                <a:cubicBezTo>
                  <a:pt x="1674250" y="76118"/>
                  <a:pt x="1751422" y="67584"/>
                  <a:pt x="1609344" y="85344"/>
                </a:cubicBezTo>
                <a:cubicBezTo>
                  <a:pt x="1506994" y="136519"/>
                  <a:pt x="1575137" y="110306"/>
                  <a:pt x="1377696" y="121920"/>
                </a:cubicBezTo>
                <a:cubicBezTo>
                  <a:pt x="1167347" y="134293"/>
                  <a:pt x="1073337" y="137142"/>
                  <a:pt x="853440" y="146304"/>
                </a:cubicBezTo>
                <a:cubicBezTo>
                  <a:pt x="841248" y="150368"/>
                  <a:pt x="829466" y="155976"/>
                  <a:pt x="816864" y="158496"/>
                </a:cubicBezTo>
                <a:cubicBezTo>
                  <a:pt x="788685" y="164132"/>
                  <a:pt x="759045" y="162431"/>
                  <a:pt x="731520" y="170688"/>
                </a:cubicBezTo>
                <a:cubicBezTo>
                  <a:pt x="721630" y="173655"/>
                  <a:pt x="646213" y="231611"/>
                  <a:pt x="646176" y="231648"/>
                </a:cubicBezTo>
                <a:cubicBezTo>
                  <a:pt x="635815" y="242009"/>
                  <a:pt x="631441" y="257197"/>
                  <a:pt x="621792" y="268224"/>
                </a:cubicBezTo>
                <a:cubicBezTo>
                  <a:pt x="602869" y="289851"/>
                  <a:pt x="579755" y="307557"/>
                  <a:pt x="560832" y="329184"/>
                </a:cubicBezTo>
                <a:cubicBezTo>
                  <a:pt x="442013" y="464977"/>
                  <a:pt x="646676" y="255532"/>
                  <a:pt x="499872" y="402336"/>
                </a:cubicBezTo>
                <a:cubicBezTo>
                  <a:pt x="471280" y="488113"/>
                  <a:pt x="514240" y="387968"/>
                  <a:pt x="438912" y="463296"/>
                </a:cubicBezTo>
                <a:cubicBezTo>
                  <a:pt x="429825" y="472383"/>
                  <a:pt x="433849" y="489179"/>
                  <a:pt x="426720" y="499872"/>
                </a:cubicBezTo>
                <a:cubicBezTo>
                  <a:pt x="417156" y="514218"/>
                  <a:pt x="400166" y="522418"/>
                  <a:pt x="390144" y="536448"/>
                </a:cubicBezTo>
                <a:cubicBezTo>
                  <a:pt x="347861" y="595645"/>
                  <a:pt x="380100" y="568728"/>
                  <a:pt x="353568" y="621792"/>
                </a:cubicBezTo>
                <a:cubicBezTo>
                  <a:pt x="347015" y="634898"/>
                  <a:pt x="336950" y="645942"/>
                  <a:pt x="329184" y="658368"/>
                </a:cubicBezTo>
                <a:cubicBezTo>
                  <a:pt x="316625" y="678463"/>
                  <a:pt x="303955" y="698525"/>
                  <a:pt x="292608" y="719328"/>
                </a:cubicBezTo>
                <a:cubicBezTo>
                  <a:pt x="279553" y="743261"/>
                  <a:pt x="270058" y="769103"/>
                  <a:pt x="256032" y="792480"/>
                </a:cubicBezTo>
                <a:cubicBezTo>
                  <a:pt x="230165" y="835592"/>
                  <a:pt x="189924" y="866310"/>
                  <a:pt x="170688" y="914400"/>
                </a:cubicBezTo>
                <a:cubicBezTo>
                  <a:pt x="108051" y="1070993"/>
                  <a:pt x="189454" y="876867"/>
                  <a:pt x="109728" y="1036320"/>
                </a:cubicBezTo>
                <a:cubicBezTo>
                  <a:pt x="52981" y="1149815"/>
                  <a:pt x="126005" y="1046453"/>
                  <a:pt x="36576" y="1158240"/>
                </a:cubicBezTo>
                <a:lnTo>
                  <a:pt x="12192" y="1231392"/>
                </a:lnTo>
                <a:lnTo>
                  <a:pt x="0" y="1267968"/>
                </a:lnTo>
                <a:cubicBezTo>
                  <a:pt x="4064" y="1385824"/>
                  <a:pt x="3147" y="1503957"/>
                  <a:pt x="12192" y="1621536"/>
                </a:cubicBezTo>
                <a:cubicBezTo>
                  <a:pt x="15371" y="1662859"/>
                  <a:pt x="36576" y="1743456"/>
                  <a:pt x="36576" y="1743456"/>
                </a:cubicBezTo>
                <a:cubicBezTo>
                  <a:pt x="53262" y="2043810"/>
                  <a:pt x="35670" y="1871676"/>
                  <a:pt x="60960" y="2036064"/>
                </a:cubicBezTo>
                <a:cubicBezTo>
                  <a:pt x="65330" y="2064467"/>
                  <a:pt x="66690" y="2093407"/>
                  <a:pt x="73152" y="2121408"/>
                </a:cubicBezTo>
                <a:cubicBezTo>
                  <a:pt x="83151" y="2164737"/>
                  <a:pt x="116519" y="2242204"/>
                  <a:pt x="134112" y="2279904"/>
                </a:cubicBezTo>
                <a:cubicBezTo>
                  <a:pt x="149484" y="2312843"/>
                  <a:pt x="161070" y="2348360"/>
                  <a:pt x="182880" y="2377440"/>
                </a:cubicBezTo>
                <a:cubicBezTo>
                  <a:pt x="207264" y="2409952"/>
                  <a:pt x="233489" y="2441161"/>
                  <a:pt x="256032" y="2474976"/>
                </a:cubicBezTo>
                <a:cubicBezTo>
                  <a:pt x="264160" y="2487168"/>
                  <a:pt x="271899" y="2499628"/>
                  <a:pt x="280416" y="2511552"/>
                </a:cubicBezTo>
                <a:cubicBezTo>
                  <a:pt x="292227" y="2528087"/>
                  <a:pt x="305720" y="2543413"/>
                  <a:pt x="316992" y="2560320"/>
                </a:cubicBezTo>
                <a:cubicBezTo>
                  <a:pt x="330137" y="2580037"/>
                  <a:pt x="337963" y="2603446"/>
                  <a:pt x="353568" y="2621280"/>
                </a:cubicBezTo>
                <a:cubicBezTo>
                  <a:pt x="366949" y="2636572"/>
                  <a:pt x="386080" y="2645664"/>
                  <a:pt x="402336" y="2657856"/>
                </a:cubicBezTo>
                <a:cubicBezTo>
                  <a:pt x="467773" y="2766918"/>
                  <a:pt x="407611" y="2677818"/>
                  <a:pt x="475488" y="2755392"/>
                </a:cubicBezTo>
                <a:cubicBezTo>
                  <a:pt x="492624" y="2774976"/>
                  <a:pt x="505855" y="2797951"/>
                  <a:pt x="524256" y="2816352"/>
                </a:cubicBezTo>
                <a:cubicBezTo>
                  <a:pt x="686719" y="2978815"/>
                  <a:pt x="450832" y="2711740"/>
                  <a:pt x="621792" y="2901696"/>
                </a:cubicBezTo>
                <a:cubicBezTo>
                  <a:pt x="643026" y="2925289"/>
                  <a:pt x="661401" y="2951362"/>
                  <a:pt x="682752" y="2974848"/>
                </a:cubicBezTo>
                <a:cubicBezTo>
                  <a:pt x="817744" y="3123339"/>
                  <a:pt x="687336" y="2980519"/>
                  <a:pt x="780288" y="3060192"/>
                </a:cubicBezTo>
                <a:cubicBezTo>
                  <a:pt x="887565" y="3152144"/>
                  <a:pt x="771649" y="3069697"/>
                  <a:pt x="877824" y="3145536"/>
                </a:cubicBezTo>
                <a:cubicBezTo>
                  <a:pt x="905817" y="3165531"/>
                  <a:pt x="930697" y="3181316"/>
                  <a:pt x="963168" y="3194304"/>
                </a:cubicBezTo>
                <a:cubicBezTo>
                  <a:pt x="987033" y="3203850"/>
                  <a:pt x="1013331" y="3207193"/>
                  <a:pt x="1036320" y="3218688"/>
                </a:cubicBezTo>
                <a:cubicBezTo>
                  <a:pt x="1068832" y="3234944"/>
                  <a:pt x="1108153" y="3241753"/>
                  <a:pt x="1133856" y="3267456"/>
                </a:cubicBezTo>
                <a:cubicBezTo>
                  <a:pt x="1146048" y="3279648"/>
                  <a:pt x="1157186" y="3292994"/>
                  <a:pt x="1170432" y="3304032"/>
                </a:cubicBezTo>
                <a:cubicBezTo>
                  <a:pt x="1201088" y="3329579"/>
                  <a:pt x="1220002" y="3332925"/>
                  <a:pt x="1255776" y="3352800"/>
                </a:cubicBezTo>
                <a:cubicBezTo>
                  <a:pt x="1276491" y="3364308"/>
                  <a:pt x="1294466" y="3381278"/>
                  <a:pt x="1316736" y="3389376"/>
                </a:cubicBezTo>
                <a:cubicBezTo>
                  <a:pt x="1339968" y="3397824"/>
                  <a:pt x="1365504" y="3397504"/>
                  <a:pt x="1389888" y="3401568"/>
                </a:cubicBezTo>
                <a:cubicBezTo>
                  <a:pt x="1422400" y="3417824"/>
                  <a:pt x="1453674" y="3436836"/>
                  <a:pt x="1487424" y="3450336"/>
                </a:cubicBezTo>
                <a:cubicBezTo>
                  <a:pt x="1507744" y="3458464"/>
                  <a:pt x="1528809" y="3464933"/>
                  <a:pt x="1548384" y="3474720"/>
                </a:cubicBezTo>
                <a:cubicBezTo>
                  <a:pt x="1569579" y="3485318"/>
                  <a:pt x="1587470" y="3502182"/>
                  <a:pt x="1609344" y="3511296"/>
                </a:cubicBezTo>
                <a:cubicBezTo>
                  <a:pt x="1636654" y="3522675"/>
                  <a:pt x="1666410" y="3526979"/>
                  <a:pt x="1694688" y="3535680"/>
                </a:cubicBezTo>
                <a:cubicBezTo>
                  <a:pt x="1808856" y="3570809"/>
                  <a:pt x="1725594" y="3553023"/>
                  <a:pt x="1840992" y="3572256"/>
                </a:cubicBezTo>
                <a:lnTo>
                  <a:pt x="2499360" y="3560064"/>
                </a:lnTo>
                <a:cubicBezTo>
                  <a:pt x="2524882" y="3559227"/>
                  <a:pt x="2628870" y="3539821"/>
                  <a:pt x="2657856" y="3535680"/>
                </a:cubicBezTo>
                <a:cubicBezTo>
                  <a:pt x="2812860" y="3513537"/>
                  <a:pt x="2699922" y="3534582"/>
                  <a:pt x="2816352" y="3511296"/>
                </a:cubicBezTo>
                <a:cubicBezTo>
                  <a:pt x="2978912" y="3515360"/>
                  <a:pt x="3141589" y="3516104"/>
                  <a:pt x="3304032" y="3523488"/>
                </a:cubicBezTo>
                <a:cubicBezTo>
                  <a:pt x="3320771" y="3524249"/>
                  <a:pt x="3336272" y="3532925"/>
                  <a:pt x="3352800" y="3535680"/>
                </a:cubicBezTo>
                <a:cubicBezTo>
                  <a:pt x="3385119" y="3541067"/>
                  <a:pt x="3417824" y="3543808"/>
                  <a:pt x="3450336" y="3547872"/>
                </a:cubicBezTo>
                <a:cubicBezTo>
                  <a:pt x="3470656" y="3560064"/>
                  <a:pt x="3490431" y="3573213"/>
                  <a:pt x="3511296" y="3584448"/>
                </a:cubicBezTo>
                <a:cubicBezTo>
                  <a:pt x="3543301" y="3601681"/>
                  <a:pt x="3578587" y="3613053"/>
                  <a:pt x="3608832" y="3633216"/>
                </a:cubicBezTo>
                <a:cubicBezTo>
                  <a:pt x="3621024" y="3641344"/>
                  <a:pt x="3633484" y="3649083"/>
                  <a:pt x="3645408" y="3657600"/>
                </a:cubicBezTo>
                <a:cubicBezTo>
                  <a:pt x="3661943" y="3669411"/>
                  <a:pt x="3676945" y="3683406"/>
                  <a:pt x="3694176" y="3694176"/>
                </a:cubicBezTo>
                <a:cubicBezTo>
                  <a:pt x="3721555" y="3711288"/>
                  <a:pt x="3748955" y="3722019"/>
                  <a:pt x="3779520" y="3730752"/>
                </a:cubicBezTo>
                <a:cubicBezTo>
                  <a:pt x="3795632" y="3735355"/>
                  <a:pt x="3812176" y="3738341"/>
                  <a:pt x="3828288" y="3742944"/>
                </a:cubicBezTo>
                <a:cubicBezTo>
                  <a:pt x="3888213" y="3760066"/>
                  <a:pt x="3848526" y="3753754"/>
                  <a:pt x="3925824" y="3779520"/>
                </a:cubicBezTo>
                <a:cubicBezTo>
                  <a:pt x="3941720" y="3784819"/>
                  <a:pt x="3958161" y="3788426"/>
                  <a:pt x="3974592" y="3791712"/>
                </a:cubicBezTo>
                <a:cubicBezTo>
                  <a:pt x="4017969" y="3800387"/>
                  <a:pt x="4105516" y="3812638"/>
                  <a:pt x="4145280" y="3816096"/>
                </a:cubicBezTo>
                <a:cubicBezTo>
                  <a:pt x="4206146" y="3821389"/>
                  <a:pt x="4267368" y="3822209"/>
                  <a:pt x="4328160" y="3828288"/>
                </a:cubicBezTo>
                <a:cubicBezTo>
                  <a:pt x="4389354" y="3834407"/>
                  <a:pt x="4450080" y="3844544"/>
                  <a:pt x="4511040" y="3852672"/>
                </a:cubicBezTo>
                <a:cubicBezTo>
                  <a:pt x="4535424" y="3860800"/>
                  <a:pt x="4562806" y="3862799"/>
                  <a:pt x="4584192" y="3877056"/>
                </a:cubicBezTo>
                <a:cubicBezTo>
                  <a:pt x="4608576" y="3893312"/>
                  <a:pt x="4636622" y="3905102"/>
                  <a:pt x="4657344" y="3925824"/>
                </a:cubicBezTo>
                <a:cubicBezTo>
                  <a:pt x="4669536" y="3938016"/>
                  <a:pt x="4679574" y="3952836"/>
                  <a:pt x="4693920" y="3962400"/>
                </a:cubicBezTo>
                <a:cubicBezTo>
                  <a:pt x="4704613" y="3969529"/>
                  <a:pt x="4719001" y="3968845"/>
                  <a:pt x="4730496" y="3974592"/>
                </a:cubicBezTo>
                <a:cubicBezTo>
                  <a:pt x="4743602" y="3981145"/>
                  <a:pt x="4753966" y="3992423"/>
                  <a:pt x="4767072" y="3998976"/>
                </a:cubicBezTo>
                <a:cubicBezTo>
                  <a:pt x="4778567" y="4004723"/>
                  <a:pt x="4791338" y="4007475"/>
                  <a:pt x="4803648" y="4011168"/>
                </a:cubicBezTo>
                <a:cubicBezTo>
                  <a:pt x="4831987" y="4019670"/>
                  <a:pt x="4860714" y="4026851"/>
                  <a:pt x="4888992" y="4035552"/>
                </a:cubicBezTo>
                <a:cubicBezTo>
                  <a:pt x="4913558" y="4043111"/>
                  <a:pt x="4962144" y="4059936"/>
                  <a:pt x="4962144" y="4059936"/>
                </a:cubicBezTo>
                <a:cubicBezTo>
                  <a:pt x="5063744" y="4055872"/>
                  <a:pt x="5165504" y="4054740"/>
                  <a:pt x="5266944" y="4047744"/>
                </a:cubicBezTo>
                <a:cubicBezTo>
                  <a:pt x="5283661" y="4046591"/>
                  <a:pt x="5299151" y="4038100"/>
                  <a:pt x="5315712" y="4035552"/>
                </a:cubicBezTo>
                <a:cubicBezTo>
                  <a:pt x="5352085" y="4029956"/>
                  <a:pt x="5388864" y="4027424"/>
                  <a:pt x="5425440" y="4023360"/>
                </a:cubicBezTo>
                <a:lnTo>
                  <a:pt x="5498592" y="3998976"/>
                </a:lnTo>
                <a:cubicBezTo>
                  <a:pt x="5510784" y="3994912"/>
                  <a:pt x="5522700" y="3989901"/>
                  <a:pt x="5535168" y="3986784"/>
                </a:cubicBezTo>
                <a:cubicBezTo>
                  <a:pt x="5551424" y="3982720"/>
                  <a:pt x="5567824" y="3979195"/>
                  <a:pt x="5583936" y="3974592"/>
                </a:cubicBezTo>
                <a:cubicBezTo>
                  <a:pt x="5596293" y="3971061"/>
                  <a:pt x="5617395" y="3974868"/>
                  <a:pt x="5620512" y="3962400"/>
                </a:cubicBezTo>
                <a:cubicBezTo>
                  <a:pt x="5631354" y="3919031"/>
                  <a:pt x="5620512" y="3872992"/>
                  <a:pt x="5620512" y="3828288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DD5A392-7D7D-4250-825E-50282451D969}"/>
              </a:ext>
            </a:extLst>
          </p:cNvPr>
          <p:cNvSpPr/>
          <p:nvPr/>
        </p:nvSpPr>
        <p:spPr>
          <a:xfrm>
            <a:off x="2134285" y="1695571"/>
            <a:ext cx="1093453" cy="772841"/>
          </a:xfrm>
          <a:custGeom>
            <a:avLst/>
            <a:gdLst>
              <a:gd name="connsiteX0" fmla="*/ 0 w 1255776"/>
              <a:gd name="connsiteY0" fmla="*/ 97536 h 963168"/>
              <a:gd name="connsiteX1" fmla="*/ 60960 w 1255776"/>
              <a:gd name="connsiteY1" fmla="*/ 60960 h 963168"/>
              <a:gd name="connsiteX2" fmla="*/ 97536 w 1255776"/>
              <a:gd name="connsiteY2" fmla="*/ 36576 h 963168"/>
              <a:gd name="connsiteX3" fmla="*/ 256032 w 1255776"/>
              <a:gd name="connsiteY3" fmla="*/ 0 h 963168"/>
              <a:gd name="connsiteX4" fmla="*/ 451104 w 1255776"/>
              <a:gd name="connsiteY4" fmla="*/ 12192 h 963168"/>
              <a:gd name="connsiteX5" fmla="*/ 487680 w 1255776"/>
              <a:gd name="connsiteY5" fmla="*/ 36576 h 963168"/>
              <a:gd name="connsiteX6" fmla="*/ 524256 w 1255776"/>
              <a:gd name="connsiteY6" fmla="*/ 48768 h 963168"/>
              <a:gd name="connsiteX7" fmla="*/ 573024 w 1255776"/>
              <a:gd name="connsiteY7" fmla="*/ 121920 h 963168"/>
              <a:gd name="connsiteX8" fmla="*/ 609600 w 1255776"/>
              <a:gd name="connsiteY8" fmla="*/ 231648 h 963168"/>
              <a:gd name="connsiteX9" fmla="*/ 621792 w 1255776"/>
              <a:gd name="connsiteY9" fmla="*/ 268224 h 963168"/>
              <a:gd name="connsiteX10" fmla="*/ 633984 w 1255776"/>
              <a:gd name="connsiteY10" fmla="*/ 304800 h 963168"/>
              <a:gd name="connsiteX11" fmla="*/ 658368 w 1255776"/>
              <a:gd name="connsiteY11" fmla="*/ 438912 h 963168"/>
              <a:gd name="connsiteX12" fmla="*/ 670560 w 1255776"/>
              <a:gd name="connsiteY12" fmla="*/ 475488 h 963168"/>
              <a:gd name="connsiteX13" fmla="*/ 694944 w 1255776"/>
              <a:gd name="connsiteY13" fmla="*/ 633984 h 963168"/>
              <a:gd name="connsiteX14" fmla="*/ 719328 w 1255776"/>
              <a:gd name="connsiteY14" fmla="*/ 707136 h 963168"/>
              <a:gd name="connsiteX15" fmla="*/ 780288 w 1255776"/>
              <a:gd name="connsiteY15" fmla="*/ 780288 h 963168"/>
              <a:gd name="connsiteX16" fmla="*/ 829056 w 1255776"/>
              <a:gd name="connsiteY16" fmla="*/ 841248 h 963168"/>
              <a:gd name="connsiteX17" fmla="*/ 938784 w 1255776"/>
              <a:gd name="connsiteY17" fmla="*/ 926592 h 963168"/>
              <a:gd name="connsiteX18" fmla="*/ 1085088 w 1255776"/>
              <a:gd name="connsiteY18" fmla="*/ 950976 h 963168"/>
              <a:gd name="connsiteX19" fmla="*/ 1158240 w 1255776"/>
              <a:gd name="connsiteY19" fmla="*/ 963168 h 963168"/>
              <a:gd name="connsiteX20" fmla="*/ 1255776 w 1255776"/>
              <a:gd name="connsiteY20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55776" h="963168">
                <a:moveTo>
                  <a:pt x="0" y="97536"/>
                </a:moveTo>
                <a:cubicBezTo>
                  <a:pt x="20320" y="85344"/>
                  <a:pt x="40865" y="73519"/>
                  <a:pt x="60960" y="60960"/>
                </a:cubicBezTo>
                <a:cubicBezTo>
                  <a:pt x="73386" y="53194"/>
                  <a:pt x="84146" y="42527"/>
                  <a:pt x="97536" y="36576"/>
                </a:cubicBezTo>
                <a:cubicBezTo>
                  <a:pt x="160955" y="8390"/>
                  <a:pt x="186605" y="9918"/>
                  <a:pt x="256032" y="0"/>
                </a:cubicBezTo>
                <a:cubicBezTo>
                  <a:pt x="321056" y="4064"/>
                  <a:pt x="386750" y="2031"/>
                  <a:pt x="451104" y="12192"/>
                </a:cubicBezTo>
                <a:cubicBezTo>
                  <a:pt x="465578" y="14477"/>
                  <a:pt x="474574" y="30023"/>
                  <a:pt x="487680" y="36576"/>
                </a:cubicBezTo>
                <a:cubicBezTo>
                  <a:pt x="499175" y="42323"/>
                  <a:pt x="512064" y="44704"/>
                  <a:pt x="524256" y="48768"/>
                </a:cubicBezTo>
                <a:cubicBezTo>
                  <a:pt x="540512" y="73152"/>
                  <a:pt x="563757" y="94118"/>
                  <a:pt x="573024" y="121920"/>
                </a:cubicBezTo>
                <a:lnTo>
                  <a:pt x="609600" y="231648"/>
                </a:lnTo>
                <a:lnTo>
                  <a:pt x="621792" y="268224"/>
                </a:lnTo>
                <a:cubicBezTo>
                  <a:pt x="625856" y="280416"/>
                  <a:pt x="630867" y="292332"/>
                  <a:pt x="633984" y="304800"/>
                </a:cubicBezTo>
                <a:cubicBezTo>
                  <a:pt x="670127" y="449374"/>
                  <a:pt x="614683" y="220487"/>
                  <a:pt x="658368" y="438912"/>
                </a:cubicBezTo>
                <a:cubicBezTo>
                  <a:pt x="660888" y="451514"/>
                  <a:pt x="667443" y="463020"/>
                  <a:pt x="670560" y="475488"/>
                </a:cubicBezTo>
                <a:cubicBezTo>
                  <a:pt x="707934" y="624982"/>
                  <a:pt x="650526" y="426700"/>
                  <a:pt x="694944" y="633984"/>
                </a:cubicBezTo>
                <a:cubicBezTo>
                  <a:pt x="700330" y="659116"/>
                  <a:pt x="705071" y="685750"/>
                  <a:pt x="719328" y="707136"/>
                </a:cubicBezTo>
                <a:cubicBezTo>
                  <a:pt x="753276" y="758058"/>
                  <a:pt x="733351" y="733351"/>
                  <a:pt x="780288" y="780288"/>
                </a:cubicBezTo>
                <a:cubicBezTo>
                  <a:pt x="800303" y="840332"/>
                  <a:pt x="778151" y="798827"/>
                  <a:pt x="829056" y="841248"/>
                </a:cubicBezTo>
                <a:cubicBezTo>
                  <a:pt x="862069" y="868759"/>
                  <a:pt x="892562" y="918888"/>
                  <a:pt x="938784" y="926592"/>
                </a:cubicBezTo>
                <a:lnTo>
                  <a:pt x="1085088" y="950976"/>
                </a:lnTo>
                <a:cubicBezTo>
                  <a:pt x="1109472" y="955040"/>
                  <a:pt x="1133520" y="963168"/>
                  <a:pt x="1158240" y="963168"/>
                </a:cubicBezTo>
                <a:lnTo>
                  <a:pt x="1255776" y="963168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8C5D99A6-411D-4E46-863F-5D6642F1DDE9}"/>
              </a:ext>
            </a:extLst>
          </p:cNvPr>
          <p:cNvSpPr/>
          <p:nvPr/>
        </p:nvSpPr>
        <p:spPr>
          <a:xfrm>
            <a:off x="3238354" y="2497761"/>
            <a:ext cx="3152966" cy="1741339"/>
          </a:xfrm>
          <a:custGeom>
            <a:avLst/>
            <a:gdLst>
              <a:gd name="connsiteX0" fmla="*/ 0 w 3621024"/>
              <a:gd name="connsiteY0" fmla="*/ 0 h 2170176"/>
              <a:gd name="connsiteX1" fmla="*/ 60960 w 3621024"/>
              <a:gd name="connsiteY1" fmla="*/ 316992 h 2170176"/>
              <a:gd name="connsiteX2" fmla="*/ 73152 w 3621024"/>
              <a:gd name="connsiteY2" fmla="*/ 890016 h 2170176"/>
              <a:gd name="connsiteX3" fmla="*/ 121920 w 3621024"/>
              <a:gd name="connsiteY3" fmla="*/ 987552 h 2170176"/>
              <a:gd name="connsiteX4" fmla="*/ 195072 w 3621024"/>
              <a:gd name="connsiteY4" fmla="*/ 1109472 h 2170176"/>
              <a:gd name="connsiteX5" fmla="*/ 219456 w 3621024"/>
              <a:gd name="connsiteY5" fmla="*/ 1146048 h 2170176"/>
              <a:gd name="connsiteX6" fmla="*/ 256032 w 3621024"/>
              <a:gd name="connsiteY6" fmla="*/ 1170432 h 2170176"/>
              <a:gd name="connsiteX7" fmla="*/ 316992 w 3621024"/>
              <a:gd name="connsiteY7" fmla="*/ 1219200 h 2170176"/>
              <a:gd name="connsiteX8" fmla="*/ 377952 w 3621024"/>
              <a:gd name="connsiteY8" fmla="*/ 1255776 h 2170176"/>
              <a:gd name="connsiteX9" fmla="*/ 536448 w 3621024"/>
              <a:gd name="connsiteY9" fmla="*/ 1292352 h 2170176"/>
              <a:gd name="connsiteX10" fmla="*/ 585216 w 3621024"/>
              <a:gd name="connsiteY10" fmla="*/ 1304544 h 2170176"/>
              <a:gd name="connsiteX11" fmla="*/ 670560 w 3621024"/>
              <a:gd name="connsiteY11" fmla="*/ 1292352 h 2170176"/>
              <a:gd name="connsiteX12" fmla="*/ 707136 w 3621024"/>
              <a:gd name="connsiteY12" fmla="*/ 1280160 h 2170176"/>
              <a:gd name="connsiteX13" fmla="*/ 780288 w 3621024"/>
              <a:gd name="connsiteY13" fmla="*/ 1267968 h 2170176"/>
              <a:gd name="connsiteX14" fmla="*/ 877824 w 3621024"/>
              <a:gd name="connsiteY14" fmla="*/ 1231392 h 2170176"/>
              <a:gd name="connsiteX15" fmla="*/ 1011936 w 3621024"/>
              <a:gd name="connsiteY15" fmla="*/ 1207008 h 2170176"/>
              <a:gd name="connsiteX16" fmla="*/ 1048512 w 3621024"/>
              <a:gd name="connsiteY16" fmla="*/ 1194816 h 2170176"/>
              <a:gd name="connsiteX17" fmla="*/ 1170432 w 3621024"/>
              <a:gd name="connsiteY17" fmla="*/ 1158240 h 2170176"/>
              <a:gd name="connsiteX18" fmla="*/ 1207008 w 3621024"/>
              <a:gd name="connsiteY18" fmla="*/ 1146048 h 2170176"/>
              <a:gd name="connsiteX19" fmla="*/ 1243584 w 3621024"/>
              <a:gd name="connsiteY19" fmla="*/ 1133856 h 2170176"/>
              <a:gd name="connsiteX20" fmla="*/ 1316736 w 3621024"/>
              <a:gd name="connsiteY20" fmla="*/ 1121664 h 2170176"/>
              <a:gd name="connsiteX21" fmla="*/ 1609344 w 3621024"/>
              <a:gd name="connsiteY21" fmla="*/ 1109472 h 2170176"/>
              <a:gd name="connsiteX22" fmla="*/ 2072640 w 3621024"/>
              <a:gd name="connsiteY22" fmla="*/ 1121664 h 2170176"/>
              <a:gd name="connsiteX23" fmla="*/ 2109216 w 3621024"/>
              <a:gd name="connsiteY23" fmla="*/ 1133856 h 2170176"/>
              <a:gd name="connsiteX24" fmla="*/ 2218944 w 3621024"/>
              <a:gd name="connsiteY24" fmla="*/ 1170432 h 2170176"/>
              <a:gd name="connsiteX25" fmla="*/ 2316480 w 3621024"/>
              <a:gd name="connsiteY25" fmla="*/ 1219200 h 2170176"/>
              <a:gd name="connsiteX26" fmla="*/ 2353056 w 3621024"/>
              <a:gd name="connsiteY26" fmla="*/ 1243584 h 2170176"/>
              <a:gd name="connsiteX27" fmla="*/ 2621280 w 3621024"/>
              <a:gd name="connsiteY27" fmla="*/ 1243584 h 2170176"/>
              <a:gd name="connsiteX28" fmla="*/ 2657856 w 3621024"/>
              <a:gd name="connsiteY28" fmla="*/ 1194816 h 2170176"/>
              <a:gd name="connsiteX29" fmla="*/ 2694432 w 3621024"/>
              <a:gd name="connsiteY29" fmla="*/ 1158240 h 2170176"/>
              <a:gd name="connsiteX30" fmla="*/ 2743200 w 3621024"/>
              <a:gd name="connsiteY30" fmla="*/ 1072896 h 2170176"/>
              <a:gd name="connsiteX31" fmla="*/ 2767584 w 3621024"/>
              <a:gd name="connsiteY31" fmla="*/ 1036320 h 2170176"/>
              <a:gd name="connsiteX32" fmla="*/ 2804160 w 3621024"/>
              <a:gd name="connsiteY32" fmla="*/ 975360 h 2170176"/>
              <a:gd name="connsiteX33" fmla="*/ 2828544 w 3621024"/>
              <a:gd name="connsiteY33" fmla="*/ 926592 h 2170176"/>
              <a:gd name="connsiteX34" fmla="*/ 2865120 w 3621024"/>
              <a:gd name="connsiteY34" fmla="*/ 865632 h 2170176"/>
              <a:gd name="connsiteX35" fmla="*/ 2889504 w 3621024"/>
              <a:gd name="connsiteY35" fmla="*/ 816864 h 2170176"/>
              <a:gd name="connsiteX36" fmla="*/ 2913888 w 3621024"/>
              <a:gd name="connsiteY36" fmla="*/ 719328 h 2170176"/>
              <a:gd name="connsiteX37" fmla="*/ 2938272 w 3621024"/>
              <a:gd name="connsiteY37" fmla="*/ 682752 h 2170176"/>
              <a:gd name="connsiteX38" fmla="*/ 2950464 w 3621024"/>
              <a:gd name="connsiteY38" fmla="*/ 646176 h 2170176"/>
              <a:gd name="connsiteX39" fmla="*/ 2999232 w 3621024"/>
              <a:gd name="connsiteY39" fmla="*/ 633984 h 2170176"/>
              <a:gd name="connsiteX40" fmla="*/ 3035808 w 3621024"/>
              <a:gd name="connsiteY40" fmla="*/ 621792 h 2170176"/>
              <a:gd name="connsiteX41" fmla="*/ 3108960 w 3621024"/>
              <a:gd name="connsiteY41" fmla="*/ 633984 h 2170176"/>
              <a:gd name="connsiteX42" fmla="*/ 3194304 w 3621024"/>
              <a:gd name="connsiteY42" fmla="*/ 682752 h 2170176"/>
              <a:gd name="connsiteX43" fmla="*/ 3230880 w 3621024"/>
              <a:gd name="connsiteY43" fmla="*/ 694944 h 2170176"/>
              <a:gd name="connsiteX44" fmla="*/ 3304032 w 3621024"/>
              <a:gd name="connsiteY44" fmla="*/ 743712 h 2170176"/>
              <a:gd name="connsiteX45" fmla="*/ 3340608 w 3621024"/>
              <a:gd name="connsiteY45" fmla="*/ 768096 h 2170176"/>
              <a:gd name="connsiteX46" fmla="*/ 3389376 w 3621024"/>
              <a:gd name="connsiteY46" fmla="*/ 853440 h 2170176"/>
              <a:gd name="connsiteX47" fmla="*/ 3413760 w 3621024"/>
              <a:gd name="connsiteY47" fmla="*/ 938784 h 2170176"/>
              <a:gd name="connsiteX48" fmla="*/ 3438144 w 3621024"/>
              <a:gd name="connsiteY48" fmla="*/ 975360 h 2170176"/>
              <a:gd name="connsiteX49" fmla="*/ 3462528 w 3621024"/>
              <a:gd name="connsiteY49" fmla="*/ 1133856 h 2170176"/>
              <a:gd name="connsiteX50" fmla="*/ 3450336 w 3621024"/>
              <a:gd name="connsiteY50" fmla="*/ 1621536 h 2170176"/>
              <a:gd name="connsiteX51" fmla="*/ 3474720 w 3621024"/>
              <a:gd name="connsiteY51" fmla="*/ 1877568 h 2170176"/>
              <a:gd name="connsiteX52" fmla="*/ 3486912 w 3621024"/>
              <a:gd name="connsiteY52" fmla="*/ 1926336 h 2170176"/>
              <a:gd name="connsiteX53" fmla="*/ 3511296 w 3621024"/>
              <a:gd name="connsiteY53" fmla="*/ 1962912 h 2170176"/>
              <a:gd name="connsiteX54" fmla="*/ 3535680 w 3621024"/>
              <a:gd name="connsiteY54" fmla="*/ 2036064 h 2170176"/>
              <a:gd name="connsiteX55" fmla="*/ 3547872 w 3621024"/>
              <a:gd name="connsiteY55" fmla="*/ 2072640 h 2170176"/>
              <a:gd name="connsiteX56" fmla="*/ 3584448 w 3621024"/>
              <a:gd name="connsiteY56" fmla="*/ 2109216 h 2170176"/>
              <a:gd name="connsiteX57" fmla="*/ 3621024 w 3621024"/>
              <a:gd name="connsiteY57" fmla="*/ 2170176 h 217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621024" h="2170176">
                <a:moveTo>
                  <a:pt x="0" y="0"/>
                </a:moveTo>
                <a:cubicBezTo>
                  <a:pt x="20320" y="105664"/>
                  <a:pt x="52146" y="209754"/>
                  <a:pt x="60960" y="316992"/>
                </a:cubicBezTo>
                <a:cubicBezTo>
                  <a:pt x="76610" y="507401"/>
                  <a:pt x="55855" y="699749"/>
                  <a:pt x="73152" y="890016"/>
                </a:cubicBezTo>
                <a:cubicBezTo>
                  <a:pt x="76443" y="926216"/>
                  <a:pt x="105664" y="955040"/>
                  <a:pt x="121920" y="987552"/>
                </a:cubicBezTo>
                <a:cubicBezTo>
                  <a:pt x="159410" y="1062532"/>
                  <a:pt x="136222" y="1021198"/>
                  <a:pt x="195072" y="1109472"/>
                </a:cubicBezTo>
                <a:cubicBezTo>
                  <a:pt x="203200" y="1121664"/>
                  <a:pt x="207264" y="1137920"/>
                  <a:pt x="219456" y="1146048"/>
                </a:cubicBezTo>
                <a:lnTo>
                  <a:pt x="256032" y="1170432"/>
                </a:lnTo>
                <a:cubicBezTo>
                  <a:pt x="297137" y="1232089"/>
                  <a:pt x="258102" y="1189755"/>
                  <a:pt x="316992" y="1219200"/>
                </a:cubicBezTo>
                <a:cubicBezTo>
                  <a:pt x="338187" y="1229798"/>
                  <a:pt x="356379" y="1245970"/>
                  <a:pt x="377952" y="1255776"/>
                </a:cubicBezTo>
                <a:cubicBezTo>
                  <a:pt x="447894" y="1287568"/>
                  <a:pt x="459729" y="1278403"/>
                  <a:pt x="536448" y="1292352"/>
                </a:cubicBezTo>
                <a:cubicBezTo>
                  <a:pt x="552934" y="1295349"/>
                  <a:pt x="568960" y="1300480"/>
                  <a:pt x="585216" y="1304544"/>
                </a:cubicBezTo>
                <a:cubicBezTo>
                  <a:pt x="613664" y="1300480"/>
                  <a:pt x="642381" y="1297988"/>
                  <a:pt x="670560" y="1292352"/>
                </a:cubicBezTo>
                <a:cubicBezTo>
                  <a:pt x="683162" y="1289832"/>
                  <a:pt x="694591" y="1282948"/>
                  <a:pt x="707136" y="1280160"/>
                </a:cubicBezTo>
                <a:cubicBezTo>
                  <a:pt x="731268" y="1274797"/>
                  <a:pt x="755904" y="1272032"/>
                  <a:pt x="780288" y="1267968"/>
                </a:cubicBezTo>
                <a:cubicBezTo>
                  <a:pt x="792153" y="1263222"/>
                  <a:pt x="856322" y="1236170"/>
                  <a:pt x="877824" y="1231392"/>
                </a:cubicBezTo>
                <a:cubicBezTo>
                  <a:pt x="975653" y="1209652"/>
                  <a:pt x="923184" y="1229196"/>
                  <a:pt x="1011936" y="1207008"/>
                </a:cubicBezTo>
                <a:cubicBezTo>
                  <a:pt x="1024404" y="1203891"/>
                  <a:pt x="1036155" y="1198347"/>
                  <a:pt x="1048512" y="1194816"/>
                </a:cubicBezTo>
                <a:cubicBezTo>
                  <a:pt x="1177493" y="1157964"/>
                  <a:pt x="996591" y="1216187"/>
                  <a:pt x="1170432" y="1158240"/>
                </a:cubicBezTo>
                <a:lnTo>
                  <a:pt x="1207008" y="1146048"/>
                </a:lnTo>
                <a:cubicBezTo>
                  <a:pt x="1219200" y="1141984"/>
                  <a:pt x="1230907" y="1135969"/>
                  <a:pt x="1243584" y="1133856"/>
                </a:cubicBezTo>
                <a:cubicBezTo>
                  <a:pt x="1267968" y="1129792"/>
                  <a:pt x="1292070" y="1123308"/>
                  <a:pt x="1316736" y="1121664"/>
                </a:cubicBezTo>
                <a:cubicBezTo>
                  <a:pt x="1414140" y="1115170"/>
                  <a:pt x="1511808" y="1113536"/>
                  <a:pt x="1609344" y="1109472"/>
                </a:cubicBezTo>
                <a:cubicBezTo>
                  <a:pt x="1763776" y="1113536"/>
                  <a:pt x="1918338" y="1114137"/>
                  <a:pt x="2072640" y="1121664"/>
                </a:cubicBezTo>
                <a:cubicBezTo>
                  <a:pt x="2085476" y="1122290"/>
                  <a:pt x="2096859" y="1130325"/>
                  <a:pt x="2109216" y="1133856"/>
                </a:cubicBezTo>
                <a:cubicBezTo>
                  <a:pt x="2154708" y="1146854"/>
                  <a:pt x="2174436" y="1145705"/>
                  <a:pt x="2218944" y="1170432"/>
                </a:cubicBezTo>
                <a:cubicBezTo>
                  <a:pt x="2320682" y="1226953"/>
                  <a:pt x="2215373" y="1193923"/>
                  <a:pt x="2316480" y="1219200"/>
                </a:cubicBezTo>
                <a:cubicBezTo>
                  <a:pt x="2328672" y="1227328"/>
                  <a:pt x="2339950" y="1237031"/>
                  <a:pt x="2353056" y="1243584"/>
                </a:cubicBezTo>
                <a:cubicBezTo>
                  <a:pt x="2429833" y="1281973"/>
                  <a:pt x="2576273" y="1245953"/>
                  <a:pt x="2621280" y="1243584"/>
                </a:cubicBezTo>
                <a:cubicBezTo>
                  <a:pt x="2633472" y="1227328"/>
                  <a:pt x="2644632" y="1210244"/>
                  <a:pt x="2657856" y="1194816"/>
                </a:cubicBezTo>
                <a:cubicBezTo>
                  <a:pt x="2669077" y="1181725"/>
                  <a:pt x="2683394" y="1171486"/>
                  <a:pt x="2694432" y="1158240"/>
                </a:cubicBezTo>
                <a:cubicBezTo>
                  <a:pt x="2721436" y="1125836"/>
                  <a:pt x="2721518" y="1110839"/>
                  <a:pt x="2743200" y="1072896"/>
                </a:cubicBezTo>
                <a:cubicBezTo>
                  <a:pt x="2750470" y="1060174"/>
                  <a:pt x="2759818" y="1048746"/>
                  <a:pt x="2767584" y="1036320"/>
                </a:cubicBezTo>
                <a:cubicBezTo>
                  <a:pt x="2780143" y="1016225"/>
                  <a:pt x="2792652" y="996075"/>
                  <a:pt x="2804160" y="975360"/>
                </a:cubicBezTo>
                <a:cubicBezTo>
                  <a:pt x="2812986" y="959472"/>
                  <a:pt x="2819718" y="942480"/>
                  <a:pt x="2828544" y="926592"/>
                </a:cubicBezTo>
                <a:cubicBezTo>
                  <a:pt x="2840052" y="905877"/>
                  <a:pt x="2853612" y="886347"/>
                  <a:pt x="2865120" y="865632"/>
                </a:cubicBezTo>
                <a:cubicBezTo>
                  <a:pt x="2873946" y="849744"/>
                  <a:pt x="2883757" y="834106"/>
                  <a:pt x="2889504" y="816864"/>
                </a:cubicBezTo>
                <a:cubicBezTo>
                  <a:pt x="2900102" y="785071"/>
                  <a:pt x="2895299" y="747212"/>
                  <a:pt x="2913888" y="719328"/>
                </a:cubicBezTo>
                <a:cubicBezTo>
                  <a:pt x="2922016" y="707136"/>
                  <a:pt x="2931719" y="695858"/>
                  <a:pt x="2938272" y="682752"/>
                </a:cubicBezTo>
                <a:cubicBezTo>
                  <a:pt x="2944019" y="671257"/>
                  <a:pt x="2940429" y="654204"/>
                  <a:pt x="2950464" y="646176"/>
                </a:cubicBezTo>
                <a:cubicBezTo>
                  <a:pt x="2963548" y="635708"/>
                  <a:pt x="2983120" y="638587"/>
                  <a:pt x="2999232" y="633984"/>
                </a:cubicBezTo>
                <a:cubicBezTo>
                  <a:pt x="3011589" y="630453"/>
                  <a:pt x="3023616" y="625856"/>
                  <a:pt x="3035808" y="621792"/>
                </a:cubicBezTo>
                <a:cubicBezTo>
                  <a:pt x="3060192" y="625856"/>
                  <a:pt x="3085282" y="626881"/>
                  <a:pt x="3108960" y="633984"/>
                </a:cubicBezTo>
                <a:cubicBezTo>
                  <a:pt x="3162397" y="650015"/>
                  <a:pt x="3149408" y="660304"/>
                  <a:pt x="3194304" y="682752"/>
                </a:cubicBezTo>
                <a:cubicBezTo>
                  <a:pt x="3205799" y="688499"/>
                  <a:pt x="3219646" y="688703"/>
                  <a:pt x="3230880" y="694944"/>
                </a:cubicBezTo>
                <a:cubicBezTo>
                  <a:pt x="3256498" y="709176"/>
                  <a:pt x="3279648" y="727456"/>
                  <a:pt x="3304032" y="743712"/>
                </a:cubicBezTo>
                <a:lnTo>
                  <a:pt x="3340608" y="768096"/>
                </a:lnTo>
                <a:cubicBezTo>
                  <a:pt x="3368562" y="851959"/>
                  <a:pt x="3330327" y="750104"/>
                  <a:pt x="3389376" y="853440"/>
                </a:cubicBezTo>
                <a:cubicBezTo>
                  <a:pt x="3402933" y="877166"/>
                  <a:pt x="3403580" y="915030"/>
                  <a:pt x="3413760" y="938784"/>
                </a:cubicBezTo>
                <a:cubicBezTo>
                  <a:pt x="3419532" y="952252"/>
                  <a:pt x="3430016" y="963168"/>
                  <a:pt x="3438144" y="975360"/>
                </a:cubicBezTo>
                <a:cubicBezTo>
                  <a:pt x="3447425" y="1021766"/>
                  <a:pt x="3462528" y="1089569"/>
                  <a:pt x="3462528" y="1133856"/>
                </a:cubicBezTo>
                <a:cubicBezTo>
                  <a:pt x="3462528" y="1296467"/>
                  <a:pt x="3454400" y="1458976"/>
                  <a:pt x="3450336" y="1621536"/>
                </a:cubicBezTo>
                <a:cubicBezTo>
                  <a:pt x="3458677" y="1746649"/>
                  <a:pt x="3454708" y="1777506"/>
                  <a:pt x="3474720" y="1877568"/>
                </a:cubicBezTo>
                <a:cubicBezTo>
                  <a:pt x="3478006" y="1893999"/>
                  <a:pt x="3480311" y="1910935"/>
                  <a:pt x="3486912" y="1926336"/>
                </a:cubicBezTo>
                <a:cubicBezTo>
                  <a:pt x="3492684" y="1939804"/>
                  <a:pt x="3505345" y="1949522"/>
                  <a:pt x="3511296" y="1962912"/>
                </a:cubicBezTo>
                <a:cubicBezTo>
                  <a:pt x="3521735" y="1986400"/>
                  <a:pt x="3527552" y="2011680"/>
                  <a:pt x="3535680" y="2036064"/>
                </a:cubicBezTo>
                <a:cubicBezTo>
                  <a:pt x="3539744" y="2048256"/>
                  <a:pt x="3538785" y="2063553"/>
                  <a:pt x="3547872" y="2072640"/>
                </a:cubicBezTo>
                <a:cubicBezTo>
                  <a:pt x="3560064" y="2084832"/>
                  <a:pt x="3573410" y="2095970"/>
                  <a:pt x="3584448" y="2109216"/>
                </a:cubicBezTo>
                <a:cubicBezTo>
                  <a:pt x="3602838" y="2131285"/>
                  <a:pt x="3609122" y="2146372"/>
                  <a:pt x="3621024" y="2170176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768DB6C-8A71-401C-8EE3-37B70300A61C}"/>
              </a:ext>
            </a:extLst>
          </p:cNvPr>
          <p:cNvSpPr/>
          <p:nvPr/>
        </p:nvSpPr>
        <p:spPr>
          <a:xfrm>
            <a:off x="3227611" y="1548829"/>
            <a:ext cx="223063" cy="1007629"/>
          </a:xfrm>
          <a:custGeom>
            <a:avLst/>
            <a:gdLst>
              <a:gd name="connsiteX0" fmla="*/ 256177 w 256177"/>
              <a:gd name="connsiteY0" fmla="*/ 0 h 1255776"/>
              <a:gd name="connsiteX1" fmla="*/ 61105 w 256177"/>
              <a:gd name="connsiteY1" fmla="*/ 853440 h 1255776"/>
              <a:gd name="connsiteX2" fmla="*/ 73297 w 256177"/>
              <a:gd name="connsiteY2" fmla="*/ 890016 h 1255776"/>
              <a:gd name="connsiteX3" fmla="*/ 61105 w 256177"/>
              <a:gd name="connsiteY3" fmla="*/ 1048512 h 1255776"/>
              <a:gd name="connsiteX4" fmla="*/ 24529 w 256177"/>
              <a:gd name="connsiteY4" fmla="*/ 1121664 h 1255776"/>
              <a:gd name="connsiteX5" fmla="*/ 12337 w 256177"/>
              <a:gd name="connsiteY5" fmla="*/ 1158240 h 1255776"/>
              <a:gd name="connsiteX6" fmla="*/ 145 w 256177"/>
              <a:gd name="connsiteY6" fmla="*/ 1255776 h 12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177" h="1255776">
                <a:moveTo>
                  <a:pt x="256177" y="0"/>
                </a:moveTo>
                <a:cubicBezTo>
                  <a:pt x="191153" y="284480"/>
                  <a:pt x="119840" y="567595"/>
                  <a:pt x="61105" y="853440"/>
                </a:cubicBezTo>
                <a:cubicBezTo>
                  <a:pt x="58518" y="866028"/>
                  <a:pt x="73297" y="877165"/>
                  <a:pt x="73297" y="890016"/>
                </a:cubicBezTo>
                <a:cubicBezTo>
                  <a:pt x="73297" y="943004"/>
                  <a:pt x="67677" y="995933"/>
                  <a:pt x="61105" y="1048512"/>
                </a:cubicBezTo>
                <a:cubicBezTo>
                  <a:pt x="55998" y="1089372"/>
                  <a:pt x="42681" y="1085360"/>
                  <a:pt x="24529" y="1121664"/>
                </a:cubicBezTo>
                <a:cubicBezTo>
                  <a:pt x="18782" y="1133159"/>
                  <a:pt x="15454" y="1145772"/>
                  <a:pt x="12337" y="1158240"/>
                </a:cubicBezTo>
                <a:cubicBezTo>
                  <a:pt x="-2246" y="1216572"/>
                  <a:pt x="145" y="1207057"/>
                  <a:pt x="145" y="1255776"/>
                </a:cubicBezTo>
              </a:path>
            </a:pathLst>
          </a:custGeom>
          <a:noFill/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00C73A6-11A7-4619-8BBD-6AA48D9B774D}"/>
              </a:ext>
            </a:extLst>
          </p:cNvPr>
          <p:cNvSpPr/>
          <p:nvPr/>
        </p:nvSpPr>
        <p:spPr>
          <a:xfrm>
            <a:off x="1730875" y="2204277"/>
            <a:ext cx="1465014" cy="763059"/>
          </a:xfrm>
          <a:custGeom>
            <a:avLst/>
            <a:gdLst>
              <a:gd name="connsiteX0" fmla="*/ 0 w 1682496"/>
              <a:gd name="connsiteY0" fmla="*/ 0 h 950976"/>
              <a:gd name="connsiteX1" fmla="*/ 633984 w 1682496"/>
              <a:gd name="connsiteY1" fmla="*/ 499872 h 950976"/>
              <a:gd name="connsiteX2" fmla="*/ 670560 w 1682496"/>
              <a:gd name="connsiteY2" fmla="*/ 475488 h 950976"/>
              <a:gd name="connsiteX3" fmla="*/ 707136 w 1682496"/>
              <a:gd name="connsiteY3" fmla="*/ 463296 h 950976"/>
              <a:gd name="connsiteX4" fmla="*/ 755904 w 1682496"/>
              <a:gd name="connsiteY4" fmla="*/ 475488 h 950976"/>
              <a:gd name="connsiteX5" fmla="*/ 804672 w 1682496"/>
              <a:gd name="connsiteY5" fmla="*/ 560832 h 950976"/>
              <a:gd name="connsiteX6" fmla="*/ 853440 w 1682496"/>
              <a:gd name="connsiteY6" fmla="*/ 633984 h 950976"/>
              <a:gd name="connsiteX7" fmla="*/ 890016 w 1682496"/>
              <a:gd name="connsiteY7" fmla="*/ 707136 h 950976"/>
              <a:gd name="connsiteX8" fmla="*/ 963168 w 1682496"/>
              <a:gd name="connsiteY8" fmla="*/ 865632 h 950976"/>
              <a:gd name="connsiteX9" fmla="*/ 975360 w 1682496"/>
              <a:gd name="connsiteY9" fmla="*/ 902208 h 950976"/>
              <a:gd name="connsiteX10" fmla="*/ 1048512 w 1682496"/>
              <a:gd name="connsiteY10" fmla="*/ 950976 h 950976"/>
              <a:gd name="connsiteX11" fmla="*/ 1133856 w 1682496"/>
              <a:gd name="connsiteY11" fmla="*/ 938784 h 950976"/>
              <a:gd name="connsiteX12" fmla="*/ 1182624 w 1682496"/>
              <a:gd name="connsiteY12" fmla="*/ 902208 h 950976"/>
              <a:gd name="connsiteX13" fmla="*/ 1219200 w 1682496"/>
              <a:gd name="connsiteY13" fmla="*/ 890016 h 950976"/>
              <a:gd name="connsiteX14" fmla="*/ 1255776 w 1682496"/>
              <a:gd name="connsiteY14" fmla="*/ 865632 h 950976"/>
              <a:gd name="connsiteX15" fmla="*/ 1341120 w 1682496"/>
              <a:gd name="connsiteY15" fmla="*/ 829056 h 950976"/>
              <a:gd name="connsiteX16" fmla="*/ 1402080 w 1682496"/>
              <a:gd name="connsiteY16" fmla="*/ 646176 h 950976"/>
              <a:gd name="connsiteX17" fmla="*/ 1414272 w 1682496"/>
              <a:gd name="connsiteY17" fmla="*/ 609600 h 950976"/>
              <a:gd name="connsiteX18" fmla="*/ 1450848 w 1682496"/>
              <a:gd name="connsiteY18" fmla="*/ 536448 h 950976"/>
              <a:gd name="connsiteX19" fmla="*/ 1524000 w 1682496"/>
              <a:gd name="connsiteY19" fmla="*/ 499872 h 950976"/>
              <a:gd name="connsiteX20" fmla="*/ 1560576 w 1682496"/>
              <a:gd name="connsiteY20" fmla="*/ 475488 h 950976"/>
              <a:gd name="connsiteX21" fmla="*/ 1658112 w 1682496"/>
              <a:gd name="connsiteY21" fmla="*/ 463296 h 950976"/>
              <a:gd name="connsiteX22" fmla="*/ 1682496 w 1682496"/>
              <a:gd name="connsiteY22" fmla="*/ 390144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82496" h="950976">
                <a:moveTo>
                  <a:pt x="0" y="0"/>
                </a:moveTo>
                <a:cubicBezTo>
                  <a:pt x="211328" y="166624"/>
                  <a:pt x="414458" y="344208"/>
                  <a:pt x="633984" y="499872"/>
                </a:cubicBezTo>
                <a:cubicBezTo>
                  <a:pt x="645937" y="508348"/>
                  <a:pt x="657454" y="482041"/>
                  <a:pt x="670560" y="475488"/>
                </a:cubicBezTo>
                <a:cubicBezTo>
                  <a:pt x="682055" y="469741"/>
                  <a:pt x="694944" y="467360"/>
                  <a:pt x="707136" y="463296"/>
                </a:cubicBezTo>
                <a:cubicBezTo>
                  <a:pt x="723392" y="467360"/>
                  <a:pt x="742269" y="465749"/>
                  <a:pt x="755904" y="475488"/>
                </a:cubicBezTo>
                <a:cubicBezTo>
                  <a:pt x="807475" y="512325"/>
                  <a:pt x="781447" y="519027"/>
                  <a:pt x="804672" y="560832"/>
                </a:cubicBezTo>
                <a:cubicBezTo>
                  <a:pt x="818904" y="586450"/>
                  <a:pt x="844173" y="606182"/>
                  <a:pt x="853440" y="633984"/>
                </a:cubicBezTo>
                <a:cubicBezTo>
                  <a:pt x="870266" y="684461"/>
                  <a:pt x="858503" y="659867"/>
                  <a:pt x="890016" y="707136"/>
                </a:cubicBezTo>
                <a:cubicBezTo>
                  <a:pt x="918385" y="848981"/>
                  <a:pt x="881244" y="804189"/>
                  <a:pt x="963168" y="865632"/>
                </a:cubicBezTo>
                <a:cubicBezTo>
                  <a:pt x="967232" y="877824"/>
                  <a:pt x="966273" y="893121"/>
                  <a:pt x="975360" y="902208"/>
                </a:cubicBezTo>
                <a:cubicBezTo>
                  <a:pt x="996082" y="922930"/>
                  <a:pt x="1048512" y="950976"/>
                  <a:pt x="1048512" y="950976"/>
                </a:cubicBezTo>
                <a:cubicBezTo>
                  <a:pt x="1076960" y="946912"/>
                  <a:pt x="1106849" y="948605"/>
                  <a:pt x="1133856" y="938784"/>
                </a:cubicBezTo>
                <a:cubicBezTo>
                  <a:pt x="1152953" y="931840"/>
                  <a:pt x="1164981" y="912290"/>
                  <a:pt x="1182624" y="902208"/>
                </a:cubicBezTo>
                <a:cubicBezTo>
                  <a:pt x="1193782" y="895832"/>
                  <a:pt x="1207705" y="895763"/>
                  <a:pt x="1219200" y="890016"/>
                </a:cubicBezTo>
                <a:cubicBezTo>
                  <a:pt x="1232306" y="883463"/>
                  <a:pt x="1243054" y="872902"/>
                  <a:pt x="1255776" y="865632"/>
                </a:cubicBezTo>
                <a:cubicBezTo>
                  <a:pt x="1297960" y="841527"/>
                  <a:pt x="1300086" y="842734"/>
                  <a:pt x="1341120" y="829056"/>
                </a:cubicBezTo>
                <a:lnTo>
                  <a:pt x="1402080" y="646176"/>
                </a:lnTo>
                <a:lnTo>
                  <a:pt x="1414272" y="609600"/>
                </a:lnTo>
                <a:cubicBezTo>
                  <a:pt x="1424188" y="579852"/>
                  <a:pt x="1427213" y="560083"/>
                  <a:pt x="1450848" y="536448"/>
                </a:cubicBezTo>
                <a:cubicBezTo>
                  <a:pt x="1485789" y="501507"/>
                  <a:pt x="1484336" y="519704"/>
                  <a:pt x="1524000" y="499872"/>
                </a:cubicBezTo>
                <a:cubicBezTo>
                  <a:pt x="1537106" y="493319"/>
                  <a:pt x="1546439" y="479343"/>
                  <a:pt x="1560576" y="475488"/>
                </a:cubicBezTo>
                <a:cubicBezTo>
                  <a:pt x="1592187" y="466867"/>
                  <a:pt x="1625600" y="467360"/>
                  <a:pt x="1658112" y="463296"/>
                </a:cubicBezTo>
                <a:cubicBezTo>
                  <a:pt x="1671431" y="396700"/>
                  <a:pt x="1655651" y="416989"/>
                  <a:pt x="1682496" y="390144"/>
                </a:cubicBezTo>
              </a:path>
            </a:pathLst>
          </a:custGeom>
          <a:noFill/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CA5966C-29A1-4D26-9BE5-B35F76BC7981}"/>
              </a:ext>
            </a:extLst>
          </p:cNvPr>
          <p:cNvSpPr/>
          <p:nvPr/>
        </p:nvSpPr>
        <p:spPr>
          <a:xfrm>
            <a:off x="6401935" y="3329299"/>
            <a:ext cx="753739" cy="929366"/>
          </a:xfrm>
          <a:custGeom>
            <a:avLst/>
            <a:gdLst>
              <a:gd name="connsiteX0" fmla="*/ 0 w 865632"/>
              <a:gd name="connsiteY0" fmla="*/ 1158240 h 1158240"/>
              <a:gd name="connsiteX1" fmla="*/ 73152 w 865632"/>
              <a:gd name="connsiteY1" fmla="*/ 768096 h 1158240"/>
              <a:gd name="connsiteX2" fmla="*/ 97536 w 865632"/>
              <a:gd name="connsiteY2" fmla="*/ 731520 h 1158240"/>
              <a:gd name="connsiteX3" fmla="*/ 109728 w 865632"/>
              <a:gd name="connsiteY3" fmla="*/ 694944 h 1158240"/>
              <a:gd name="connsiteX4" fmla="*/ 146304 w 865632"/>
              <a:gd name="connsiteY4" fmla="*/ 670560 h 1158240"/>
              <a:gd name="connsiteX5" fmla="*/ 377952 w 865632"/>
              <a:gd name="connsiteY5" fmla="*/ 646176 h 1158240"/>
              <a:gd name="connsiteX6" fmla="*/ 426720 w 865632"/>
              <a:gd name="connsiteY6" fmla="*/ 585216 h 1158240"/>
              <a:gd name="connsiteX7" fmla="*/ 475488 w 865632"/>
              <a:gd name="connsiteY7" fmla="*/ 548640 h 1158240"/>
              <a:gd name="connsiteX8" fmla="*/ 512064 w 865632"/>
              <a:gd name="connsiteY8" fmla="*/ 475488 h 1158240"/>
              <a:gd name="connsiteX9" fmla="*/ 536448 w 865632"/>
              <a:gd name="connsiteY9" fmla="*/ 365760 h 1158240"/>
              <a:gd name="connsiteX10" fmla="*/ 548640 w 865632"/>
              <a:gd name="connsiteY10" fmla="*/ 329184 h 1158240"/>
              <a:gd name="connsiteX11" fmla="*/ 585216 w 865632"/>
              <a:gd name="connsiteY11" fmla="*/ 170688 h 1158240"/>
              <a:gd name="connsiteX12" fmla="*/ 658368 w 865632"/>
              <a:gd name="connsiteY12" fmla="*/ 134112 h 1158240"/>
              <a:gd name="connsiteX13" fmla="*/ 694944 w 865632"/>
              <a:gd name="connsiteY13" fmla="*/ 109728 h 1158240"/>
              <a:gd name="connsiteX14" fmla="*/ 816864 w 865632"/>
              <a:gd name="connsiteY14" fmla="*/ 97536 h 1158240"/>
              <a:gd name="connsiteX15" fmla="*/ 841248 w 865632"/>
              <a:gd name="connsiteY15" fmla="*/ 60960 h 1158240"/>
              <a:gd name="connsiteX16" fmla="*/ 865632 w 865632"/>
              <a:gd name="connsiteY16" fmla="*/ 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5632" h="1158240">
                <a:moveTo>
                  <a:pt x="0" y="1158240"/>
                </a:moveTo>
                <a:cubicBezTo>
                  <a:pt x="188296" y="1120581"/>
                  <a:pt x="37575" y="1171303"/>
                  <a:pt x="73152" y="768096"/>
                </a:cubicBezTo>
                <a:cubicBezTo>
                  <a:pt x="74440" y="753500"/>
                  <a:pt x="90983" y="744626"/>
                  <a:pt x="97536" y="731520"/>
                </a:cubicBezTo>
                <a:cubicBezTo>
                  <a:pt x="103283" y="720025"/>
                  <a:pt x="101700" y="704979"/>
                  <a:pt x="109728" y="694944"/>
                </a:cubicBezTo>
                <a:cubicBezTo>
                  <a:pt x="118882" y="683502"/>
                  <a:pt x="132836" y="676332"/>
                  <a:pt x="146304" y="670560"/>
                </a:cubicBezTo>
                <a:cubicBezTo>
                  <a:pt x="201034" y="647104"/>
                  <a:pt x="372723" y="646525"/>
                  <a:pt x="377952" y="646176"/>
                </a:cubicBezTo>
                <a:cubicBezTo>
                  <a:pt x="489968" y="571499"/>
                  <a:pt x="353108" y="673551"/>
                  <a:pt x="426720" y="585216"/>
                </a:cubicBezTo>
                <a:cubicBezTo>
                  <a:pt x="439729" y="569606"/>
                  <a:pt x="459232" y="560832"/>
                  <a:pt x="475488" y="548640"/>
                </a:cubicBezTo>
                <a:cubicBezTo>
                  <a:pt x="506133" y="456705"/>
                  <a:pt x="464795" y="570026"/>
                  <a:pt x="512064" y="475488"/>
                </a:cubicBezTo>
                <a:cubicBezTo>
                  <a:pt x="528532" y="442553"/>
                  <a:pt x="528956" y="399475"/>
                  <a:pt x="536448" y="365760"/>
                </a:cubicBezTo>
                <a:cubicBezTo>
                  <a:pt x="539236" y="353215"/>
                  <a:pt x="544576" y="341376"/>
                  <a:pt x="548640" y="329184"/>
                </a:cubicBezTo>
                <a:cubicBezTo>
                  <a:pt x="550680" y="314905"/>
                  <a:pt x="564076" y="184781"/>
                  <a:pt x="585216" y="170688"/>
                </a:cubicBezTo>
                <a:cubicBezTo>
                  <a:pt x="690038" y="100807"/>
                  <a:pt x="557414" y="184589"/>
                  <a:pt x="658368" y="134112"/>
                </a:cubicBezTo>
                <a:cubicBezTo>
                  <a:pt x="671474" y="127559"/>
                  <a:pt x="680666" y="113023"/>
                  <a:pt x="694944" y="109728"/>
                </a:cubicBezTo>
                <a:cubicBezTo>
                  <a:pt x="734741" y="100544"/>
                  <a:pt x="776224" y="101600"/>
                  <a:pt x="816864" y="97536"/>
                </a:cubicBezTo>
                <a:cubicBezTo>
                  <a:pt x="824992" y="85344"/>
                  <a:pt x="835476" y="74428"/>
                  <a:pt x="841248" y="60960"/>
                </a:cubicBezTo>
                <a:cubicBezTo>
                  <a:pt x="871816" y="-10366"/>
                  <a:pt x="835767" y="29865"/>
                  <a:pt x="865632" y="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5A343514-D733-47DB-BF65-766D35168316}"/>
              </a:ext>
            </a:extLst>
          </p:cNvPr>
          <p:cNvSpPr/>
          <p:nvPr/>
        </p:nvSpPr>
        <p:spPr>
          <a:xfrm>
            <a:off x="6486864" y="2693417"/>
            <a:ext cx="711275" cy="675013"/>
          </a:xfrm>
          <a:custGeom>
            <a:avLst/>
            <a:gdLst>
              <a:gd name="connsiteX0" fmla="*/ 0 w 816864"/>
              <a:gd name="connsiteY0" fmla="*/ 0 h 841248"/>
              <a:gd name="connsiteX1" fmla="*/ 207264 w 816864"/>
              <a:gd name="connsiteY1" fmla="*/ 499872 h 841248"/>
              <a:gd name="connsiteX2" fmla="*/ 243840 w 816864"/>
              <a:gd name="connsiteY2" fmla="*/ 524256 h 841248"/>
              <a:gd name="connsiteX3" fmla="*/ 329184 w 816864"/>
              <a:gd name="connsiteY3" fmla="*/ 560832 h 841248"/>
              <a:gd name="connsiteX4" fmla="*/ 438912 w 816864"/>
              <a:gd name="connsiteY4" fmla="*/ 548640 h 841248"/>
              <a:gd name="connsiteX5" fmla="*/ 475488 w 816864"/>
              <a:gd name="connsiteY5" fmla="*/ 536448 h 841248"/>
              <a:gd name="connsiteX6" fmla="*/ 524256 w 816864"/>
              <a:gd name="connsiteY6" fmla="*/ 548640 h 841248"/>
              <a:gd name="connsiteX7" fmla="*/ 609600 w 816864"/>
              <a:gd name="connsiteY7" fmla="*/ 597408 h 841248"/>
              <a:gd name="connsiteX8" fmla="*/ 621792 w 816864"/>
              <a:gd name="connsiteY8" fmla="*/ 633984 h 841248"/>
              <a:gd name="connsiteX9" fmla="*/ 646176 w 816864"/>
              <a:gd name="connsiteY9" fmla="*/ 670560 h 841248"/>
              <a:gd name="connsiteX10" fmla="*/ 682752 w 816864"/>
              <a:gd name="connsiteY10" fmla="*/ 804672 h 841248"/>
              <a:gd name="connsiteX11" fmla="*/ 755904 w 816864"/>
              <a:gd name="connsiteY11" fmla="*/ 829056 h 841248"/>
              <a:gd name="connsiteX12" fmla="*/ 816864 w 816864"/>
              <a:gd name="connsiteY12" fmla="*/ 841248 h 84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6864" h="841248">
                <a:moveTo>
                  <a:pt x="0" y="0"/>
                </a:moveTo>
                <a:cubicBezTo>
                  <a:pt x="47286" y="128347"/>
                  <a:pt x="67865" y="383706"/>
                  <a:pt x="207264" y="499872"/>
                </a:cubicBezTo>
                <a:cubicBezTo>
                  <a:pt x="218521" y="509253"/>
                  <a:pt x="231118" y="516986"/>
                  <a:pt x="243840" y="524256"/>
                </a:cubicBezTo>
                <a:cubicBezTo>
                  <a:pt x="286024" y="548361"/>
                  <a:pt x="288150" y="547154"/>
                  <a:pt x="329184" y="560832"/>
                </a:cubicBezTo>
                <a:cubicBezTo>
                  <a:pt x="365760" y="556768"/>
                  <a:pt x="402612" y="554690"/>
                  <a:pt x="438912" y="548640"/>
                </a:cubicBezTo>
                <a:cubicBezTo>
                  <a:pt x="451589" y="546527"/>
                  <a:pt x="462637" y="536448"/>
                  <a:pt x="475488" y="536448"/>
                </a:cubicBezTo>
                <a:cubicBezTo>
                  <a:pt x="492244" y="536448"/>
                  <a:pt x="508567" y="542756"/>
                  <a:pt x="524256" y="548640"/>
                </a:cubicBezTo>
                <a:cubicBezTo>
                  <a:pt x="559613" y="561899"/>
                  <a:pt x="579281" y="577195"/>
                  <a:pt x="609600" y="597408"/>
                </a:cubicBezTo>
                <a:cubicBezTo>
                  <a:pt x="613664" y="609600"/>
                  <a:pt x="616045" y="622489"/>
                  <a:pt x="621792" y="633984"/>
                </a:cubicBezTo>
                <a:cubicBezTo>
                  <a:pt x="628345" y="647090"/>
                  <a:pt x="642321" y="656423"/>
                  <a:pt x="646176" y="670560"/>
                </a:cubicBezTo>
                <a:cubicBezTo>
                  <a:pt x="652768" y="694731"/>
                  <a:pt x="643510" y="780146"/>
                  <a:pt x="682752" y="804672"/>
                </a:cubicBezTo>
                <a:cubicBezTo>
                  <a:pt x="704548" y="818295"/>
                  <a:pt x="730700" y="824015"/>
                  <a:pt x="755904" y="829056"/>
                </a:cubicBezTo>
                <a:lnTo>
                  <a:pt x="816864" y="841248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613E36D7-A159-4514-8786-CDFC5F63F433}"/>
              </a:ext>
            </a:extLst>
          </p:cNvPr>
          <p:cNvSpPr/>
          <p:nvPr/>
        </p:nvSpPr>
        <p:spPr>
          <a:xfrm>
            <a:off x="7219371" y="2067317"/>
            <a:ext cx="648199" cy="1359810"/>
          </a:xfrm>
          <a:custGeom>
            <a:avLst/>
            <a:gdLst>
              <a:gd name="connsiteX0" fmla="*/ 0 w 744424"/>
              <a:gd name="connsiteY0" fmla="*/ 1694688 h 1694688"/>
              <a:gd name="connsiteX1" fmla="*/ 463296 w 744424"/>
              <a:gd name="connsiteY1" fmla="*/ 865632 h 1694688"/>
              <a:gd name="connsiteX2" fmla="*/ 524256 w 744424"/>
              <a:gd name="connsiteY2" fmla="*/ 792480 h 1694688"/>
              <a:gd name="connsiteX3" fmla="*/ 548640 w 744424"/>
              <a:gd name="connsiteY3" fmla="*/ 755904 h 1694688"/>
              <a:gd name="connsiteX4" fmla="*/ 560832 w 744424"/>
              <a:gd name="connsiteY4" fmla="*/ 694944 h 1694688"/>
              <a:gd name="connsiteX5" fmla="*/ 573024 w 744424"/>
              <a:gd name="connsiteY5" fmla="*/ 658368 h 1694688"/>
              <a:gd name="connsiteX6" fmla="*/ 609600 w 744424"/>
              <a:gd name="connsiteY6" fmla="*/ 329184 h 1694688"/>
              <a:gd name="connsiteX7" fmla="*/ 646176 w 744424"/>
              <a:gd name="connsiteY7" fmla="*/ 304800 h 1694688"/>
              <a:gd name="connsiteX8" fmla="*/ 694944 w 744424"/>
              <a:gd name="connsiteY8" fmla="*/ 231648 h 1694688"/>
              <a:gd name="connsiteX9" fmla="*/ 719328 w 744424"/>
              <a:gd name="connsiteY9" fmla="*/ 195072 h 1694688"/>
              <a:gd name="connsiteX10" fmla="*/ 731520 w 744424"/>
              <a:gd name="connsiteY10" fmla="*/ 85344 h 1694688"/>
              <a:gd name="connsiteX11" fmla="*/ 743712 w 744424"/>
              <a:gd name="connsiteY11" fmla="*/ 0 h 169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4424" h="1694688">
                <a:moveTo>
                  <a:pt x="0" y="1694688"/>
                </a:moveTo>
                <a:lnTo>
                  <a:pt x="463296" y="865632"/>
                </a:lnTo>
                <a:cubicBezTo>
                  <a:pt x="494883" y="809566"/>
                  <a:pt x="480098" y="845470"/>
                  <a:pt x="524256" y="792480"/>
                </a:cubicBezTo>
                <a:cubicBezTo>
                  <a:pt x="533637" y="781223"/>
                  <a:pt x="540512" y="768096"/>
                  <a:pt x="548640" y="755904"/>
                </a:cubicBezTo>
                <a:cubicBezTo>
                  <a:pt x="552704" y="735584"/>
                  <a:pt x="555806" y="715048"/>
                  <a:pt x="560832" y="694944"/>
                </a:cubicBezTo>
                <a:cubicBezTo>
                  <a:pt x="563949" y="682476"/>
                  <a:pt x="572075" y="671184"/>
                  <a:pt x="573024" y="658368"/>
                </a:cubicBezTo>
                <a:cubicBezTo>
                  <a:pt x="575651" y="622899"/>
                  <a:pt x="532593" y="406191"/>
                  <a:pt x="609600" y="329184"/>
                </a:cubicBezTo>
                <a:cubicBezTo>
                  <a:pt x="619961" y="318823"/>
                  <a:pt x="633984" y="312928"/>
                  <a:pt x="646176" y="304800"/>
                </a:cubicBezTo>
                <a:lnTo>
                  <a:pt x="694944" y="231648"/>
                </a:lnTo>
                <a:lnTo>
                  <a:pt x="719328" y="195072"/>
                </a:lnTo>
                <a:cubicBezTo>
                  <a:pt x="723392" y="158496"/>
                  <a:pt x="725470" y="121644"/>
                  <a:pt x="731520" y="85344"/>
                </a:cubicBezTo>
                <a:cubicBezTo>
                  <a:pt x="748853" y="-18652"/>
                  <a:pt x="743712" y="127392"/>
                  <a:pt x="743712" y="0"/>
                </a:cubicBez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C0DE887-251E-46CA-B16F-AE0E31EFBD0F}"/>
              </a:ext>
            </a:extLst>
          </p:cNvPr>
          <p:cNvSpPr/>
          <p:nvPr/>
        </p:nvSpPr>
        <p:spPr>
          <a:xfrm>
            <a:off x="7155674" y="1402087"/>
            <a:ext cx="583883" cy="2015257"/>
          </a:xfrm>
          <a:custGeom>
            <a:avLst/>
            <a:gdLst>
              <a:gd name="connsiteX0" fmla="*/ 24384 w 670560"/>
              <a:gd name="connsiteY0" fmla="*/ 2511552 h 2511552"/>
              <a:gd name="connsiteX1" fmla="*/ 73152 w 670560"/>
              <a:gd name="connsiteY1" fmla="*/ 1719072 h 2511552"/>
              <a:gd name="connsiteX2" fmla="*/ 85344 w 670560"/>
              <a:gd name="connsiteY2" fmla="*/ 1682496 h 2511552"/>
              <a:gd name="connsiteX3" fmla="*/ 134112 w 670560"/>
              <a:gd name="connsiteY3" fmla="*/ 1584960 h 2511552"/>
              <a:gd name="connsiteX4" fmla="*/ 146304 w 670560"/>
              <a:gd name="connsiteY4" fmla="*/ 1499616 h 2511552"/>
              <a:gd name="connsiteX5" fmla="*/ 121920 w 670560"/>
              <a:gd name="connsiteY5" fmla="*/ 1267968 h 2511552"/>
              <a:gd name="connsiteX6" fmla="*/ 85344 w 670560"/>
              <a:gd name="connsiteY6" fmla="*/ 1158240 h 2511552"/>
              <a:gd name="connsiteX7" fmla="*/ 73152 w 670560"/>
              <a:gd name="connsiteY7" fmla="*/ 1121664 h 2511552"/>
              <a:gd name="connsiteX8" fmla="*/ 60960 w 670560"/>
              <a:gd name="connsiteY8" fmla="*/ 926592 h 2511552"/>
              <a:gd name="connsiteX9" fmla="*/ 36576 w 670560"/>
              <a:gd name="connsiteY9" fmla="*/ 890016 h 2511552"/>
              <a:gd name="connsiteX10" fmla="*/ 12192 w 670560"/>
              <a:gd name="connsiteY10" fmla="*/ 816864 h 2511552"/>
              <a:gd name="connsiteX11" fmla="*/ 0 w 670560"/>
              <a:gd name="connsiteY11" fmla="*/ 780288 h 2511552"/>
              <a:gd name="connsiteX12" fmla="*/ 12192 w 670560"/>
              <a:gd name="connsiteY12" fmla="*/ 731520 h 2511552"/>
              <a:gd name="connsiteX13" fmla="*/ 121920 w 670560"/>
              <a:gd name="connsiteY13" fmla="*/ 633984 h 2511552"/>
              <a:gd name="connsiteX14" fmla="*/ 207264 w 670560"/>
              <a:gd name="connsiteY14" fmla="*/ 609600 h 2511552"/>
              <a:gd name="connsiteX15" fmla="*/ 243840 w 670560"/>
              <a:gd name="connsiteY15" fmla="*/ 585216 h 2511552"/>
              <a:gd name="connsiteX16" fmla="*/ 292608 w 670560"/>
              <a:gd name="connsiteY16" fmla="*/ 512064 h 2511552"/>
              <a:gd name="connsiteX17" fmla="*/ 304800 w 670560"/>
              <a:gd name="connsiteY17" fmla="*/ 475488 h 2511552"/>
              <a:gd name="connsiteX18" fmla="*/ 341376 w 670560"/>
              <a:gd name="connsiteY18" fmla="*/ 402336 h 2511552"/>
              <a:gd name="connsiteX19" fmla="*/ 341376 w 670560"/>
              <a:gd name="connsiteY19" fmla="*/ 158496 h 2511552"/>
              <a:gd name="connsiteX20" fmla="*/ 390144 w 670560"/>
              <a:gd name="connsiteY20" fmla="*/ 146304 h 2511552"/>
              <a:gd name="connsiteX21" fmla="*/ 512064 w 670560"/>
              <a:gd name="connsiteY21" fmla="*/ 121920 h 2511552"/>
              <a:gd name="connsiteX22" fmla="*/ 560832 w 670560"/>
              <a:gd name="connsiteY22" fmla="*/ 97536 h 2511552"/>
              <a:gd name="connsiteX23" fmla="*/ 609600 w 670560"/>
              <a:gd name="connsiteY23" fmla="*/ 85344 h 2511552"/>
              <a:gd name="connsiteX24" fmla="*/ 646176 w 670560"/>
              <a:gd name="connsiteY24" fmla="*/ 60960 h 2511552"/>
              <a:gd name="connsiteX25" fmla="*/ 670560 w 670560"/>
              <a:gd name="connsiteY25" fmla="*/ 0 h 251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70560" h="2511552">
                <a:moveTo>
                  <a:pt x="24384" y="2511552"/>
                </a:moveTo>
                <a:cubicBezTo>
                  <a:pt x="40640" y="2247392"/>
                  <a:pt x="53744" y="1983019"/>
                  <a:pt x="73152" y="1719072"/>
                </a:cubicBezTo>
                <a:cubicBezTo>
                  <a:pt x="74094" y="1706255"/>
                  <a:pt x="80026" y="1694196"/>
                  <a:pt x="85344" y="1682496"/>
                </a:cubicBezTo>
                <a:cubicBezTo>
                  <a:pt x="100386" y="1649405"/>
                  <a:pt x="134112" y="1584960"/>
                  <a:pt x="134112" y="1584960"/>
                </a:cubicBezTo>
                <a:cubicBezTo>
                  <a:pt x="138176" y="1556512"/>
                  <a:pt x="146304" y="1528353"/>
                  <a:pt x="146304" y="1499616"/>
                </a:cubicBezTo>
                <a:cubicBezTo>
                  <a:pt x="146304" y="1410026"/>
                  <a:pt x="145280" y="1345836"/>
                  <a:pt x="121920" y="1267968"/>
                </a:cubicBezTo>
                <a:lnTo>
                  <a:pt x="85344" y="1158240"/>
                </a:lnTo>
                <a:lnTo>
                  <a:pt x="73152" y="1121664"/>
                </a:lnTo>
                <a:cubicBezTo>
                  <a:pt x="69088" y="1056640"/>
                  <a:pt x="71121" y="990946"/>
                  <a:pt x="60960" y="926592"/>
                </a:cubicBezTo>
                <a:cubicBezTo>
                  <a:pt x="58675" y="912118"/>
                  <a:pt x="42527" y="903406"/>
                  <a:pt x="36576" y="890016"/>
                </a:cubicBezTo>
                <a:cubicBezTo>
                  <a:pt x="26137" y="866528"/>
                  <a:pt x="20320" y="841248"/>
                  <a:pt x="12192" y="816864"/>
                </a:cubicBezTo>
                <a:lnTo>
                  <a:pt x="0" y="780288"/>
                </a:lnTo>
                <a:cubicBezTo>
                  <a:pt x="4064" y="764032"/>
                  <a:pt x="2583" y="745247"/>
                  <a:pt x="12192" y="731520"/>
                </a:cubicBezTo>
                <a:cubicBezTo>
                  <a:pt x="23342" y="715592"/>
                  <a:pt x="87400" y="648778"/>
                  <a:pt x="121920" y="633984"/>
                </a:cubicBezTo>
                <a:cubicBezTo>
                  <a:pt x="176609" y="610546"/>
                  <a:pt x="159813" y="633326"/>
                  <a:pt x="207264" y="609600"/>
                </a:cubicBezTo>
                <a:cubicBezTo>
                  <a:pt x="220370" y="603047"/>
                  <a:pt x="231648" y="593344"/>
                  <a:pt x="243840" y="585216"/>
                </a:cubicBezTo>
                <a:cubicBezTo>
                  <a:pt x="260096" y="560832"/>
                  <a:pt x="283341" y="539866"/>
                  <a:pt x="292608" y="512064"/>
                </a:cubicBezTo>
                <a:cubicBezTo>
                  <a:pt x="296672" y="499872"/>
                  <a:pt x="299053" y="486983"/>
                  <a:pt x="304800" y="475488"/>
                </a:cubicBezTo>
                <a:cubicBezTo>
                  <a:pt x="352069" y="380950"/>
                  <a:pt x="310731" y="494271"/>
                  <a:pt x="341376" y="402336"/>
                </a:cubicBezTo>
                <a:cubicBezTo>
                  <a:pt x="340405" y="389719"/>
                  <a:pt x="314409" y="201643"/>
                  <a:pt x="341376" y="158496"/>
                </a:cubicBezTo>
                <a:cubicBezTo>
                  <a:pt x="350257" y="144287"/>
                  <a:pt x="374032" y="150907"/>
                  <a:pt x="390144" y="146304"/>
                </a:cubicBezTo>
                <a:cubicBezTo>
                  <a:pt x="475262" y="121985"/>
                  <a:pt x="366416" y="142727"/>
                  <a:pt x="512064" y="121920"/>
                </a:cubicBezTo>
                <a:cubicBezTo>
                  <a:pt x="528320" y="113792"/>
                  <a:pt x="543814" y="103918"/>
                  <a:pt x="560832" y="97536"/>
                </a:cubicBezTo>
                <a:cubicBezTo>
                  <a:pt x="576521" y="91652"/>
                  <a:pt x="594199" y="91945"/>
                  <a:pt x="609600" y="85344"/>
                </a:cubicBezTo>
                <a:cubicBezTo>
                  <a:pt x="623068" y="79572"/>
                  <a:pt x="633984" y="69088"/>
                  <a:pt x="646176" y="60960"/>
                </a:cubicBezTo>
                <a:cubicBezTo>
                  <a:pt x="661242" y="15763"/>
                  <a:pt x="652621" y="35879"/>
                  <a:pt x="670560" y="0"/>
                </a:cubicBezTo>
              </a:path>
            </a:pathLst>
          </a:custGeom>
          <a:noFill/>
          <a:ln w="38100">
            <a:solidFill>
              <a:srgbClr val="43FF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C906578F-8D1F-44BE-BBD6-A482046EBDD6}"/>
              </a:ext>
            </a:extLst>
          </p:cNvPr>
          <p:cNvSpPr/>
          <p:nvPr/>
        </p:nvSpPr>
        <p:spPr>
          <a:xfrm>
            <a:off x="6423167" y="4297796"/>
            <a:ext cx="679427" cy="978280"/>
          </a:xfrm>
          <a:custGeom>
            <a:avLst/>
            <a:gdLst>
              <a:gd name="connsiteX0" fmla="*/ 0 w 780288"/>
              <a:gd name="connsiteY0" fmla="*/ 0 h 1219200"/>
              <a:gd name="connsiteX1" fmla="*/ 73152 w 780288"/>
              <a:gd name="connsiteY1" fmla="*/ 97536 h 1219200"/>
              <a:gd name="connsiteX2" fmla="*/ 97536 w 780288"/>
              <a:gd name="connsiteY2" fmla="*/ 195072 h 1219200"/>
              <a:gd name="connsiteX3" fmla="*/ 97536 w 780288"/>
              <a:gd name="connsiteY3" fmla="*/ 548640 h 1219200"/>
              <a:gd name="connsiteX4" fmla="*/ 134112 w 780288"/>
              <a:gd name="connsiteY4" fmla="*/ 621792 h 1219200"/>
              <a:gd name="connsiteX5" fmla="*/ 219456 w 780288"/>
              <a:gd name="connsiteY5" fmla="*/ 633984 h 1219200"/>
              <a:gd name="connsiteX6" fmla="*/ 256032 w 780288"/>
              <a:gd name="connsiteY6" fmla="*/ 658368 h 1219200"/>
              <a:gd name="connsiteX7" fmla="*/ 329184 w 780288"/>
              <a:gd name="connsiteY7" fmla="*/ 682752 h 1219200"/>
              <a:gd name="connsiteX8" fmla="*/ 365760 w 780288"/>
              <a:gd name="connsiteY8" fmla="*/ 694944 h 1219200"/>
              <a:gd name="connsiteX9" fmla="*/ 402336 w 780288"/>
              <a:gd name="connsiteY9" fmla="*/ 719328 h 1219200"/>
              <a:gd name="connsiteX10" fmla="*/ 438912 w 780288"/>
              <a:gd name="connsiteY10" fmla="*/ 755904 h 1219200"/>
              <a:gd name="connsiteX11" fmla="*/ 487680 w 780288"/>
              <a:gd name="connsiteY11" fmla="*/ 829056 h 1219200"/>
              <a:gd name="connsiteX12" fmla="*/ 499872 w 780288"/>
              <a:gd name="connsiteY12" fmla="*/ 877824 h 1219200"/>
              <a:gd name="connsiteX13" fmla="*/ 536448 w 780288"/>
              <a:gd name="connsiteY13" fmla="*/ 963168 h 1219200"/>
              <a:gd name="connsiteX14" fmla="*/ 585216 w 780288"/>
              <a:gd name="connsiteY14" fmla="*/ 1121664 h 1219200"/>
              <a:gd name="connsiteX15" fmla="*/ 658368 w 780288"/>
              <a:gd name="connsiteY15" fmla="*/ 1170432 h 1219200"/>
              <a:gd name="connsiteX16" fmla="*/ 694944 w 780288"/>
              <a:gd name="connsiteY16" fmla="*/ 1194816 h 1219200"/>
              <a:gd name="connsiteX17" fmla="*/ 743712 w 780288"/>
              <a:gd name="connsiteY17" fmla="*/ 1207008 h 1219200"/>
              <a:gd name="connsiteX18" fmla="*/ 780288 w 780288"/>
              <a:gd name="connsiteY18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0288" h="1219200">
                <a:moveTo>
                  <a:pt x="0" y="0"/>
                </a:moveTo>
                <a:cubicBezTo>
                  <a:pt x="58152" y="58152"/>
                  <a:pt x="57192" y="39018"/>
                  <a:pt x="73152" y="97536"/>
                </a:cubicBezTo>
                <a:cubicBezTo>
                  <a:pt x="81970" y="129868"/>
                  <a:pt x="97536" y="195072"/>
                  <a:pt x="97536" y="195072"/>
                </a:cubicBezTo>
                <a:cubicBezTo>
                  <a:pt x="80535" y="365079"/>
                  <a:pt x="77735" y="330829"/>
                  <a:pt x="97536" y="548640"/>
                </a:cubicBezTo>
                <a:cubicBezTo>
                  <a:pt x="98846" y="563047"/>
                  <a:pt x="120290" y="615649"/>
                  <a:pt x="134112" y="621792"/>
                </a:cubicBezTo>
                <a:cubicBezTo>
                  <a:pt x="160372" y="633463"/>
                  <a:pt x="191008" y="629920"/>
                  <a:pt x="219456" y="633984"/>
                </a:cubicBezTo>
                <a:cubicBezTo>
                  <a:pt x="231648" y="642112"/>
                  <a:pt x="242642" y="652417"/>
                  <a:pt x="256032" y="658368"/>
                </a:cubicBezTo>
                <a:cubicBezTo>
                  <a:pt x="279520" y="668807"/>
                  <a:pt x="304800" y="674624"/>
                  <a:pt x="329184" y="682752"/>
                </a:cubicBezTo>
                <a:cubicBezTo>
                  <a:pt x="341376" y="686816"/>
                  <a:pt x="355067" y="687815"/>
                  <a:pt x="365760" y="694944"/>
                </a:cubicBezTo>
                <a:cubicBezTo>
                  <a:pt x="377952" y="703072"/>
                  <a:pt x="391079" y="709947"/>
                  <a:pt x="402336" y="719328"/>
                </a:cubicBezTo>
                <a:cubicBezTo>
                  <a:pt x="415582" y="730366"/>
                  <a:pt x="428326" y="742294"/>
                  <a:pt x="438912" y="755904"/>
                </a:cubicBezTo>
                <a:cubicBezTo>
                  <a:pt x="456904" y="779037"/>
                  <a:pt x="487680" y="829056"/>
                  <a:pt x="487680" y="829056"/>
                </a:cubicBezTo>
                <a:cubicBezTo>
                  <a:pt x="491744" y="845312"/>
                  <a:pt x="493271" y="862423"/>
                  <a:pt x="499872" y="877824"/>
                </a:cubicBezTo>
                <a:cubicBezTo>
                  <a:pt x="541645" y="975294"/>
                  <a:pt x="511446" y="846493"/>
                  <a:pt x="536448" y="963168"/>
                </a:cubicBezTo>
                <a:cubicBezTo>
                  <a:pt x="544015" y="998482"/>
                  <a:pt x="544804" y="1086304"/>
                  <a:pt x="585216" y="1121664"/>
                </a:cubicBezTo>
                <a:cubicBezTo>
                  <a:pt x="607271" y="1140962"/>
                  <a:pt x="633984" y="1154176"/>
                  <a:pt x="658368" y="1170432"/>
                </a:cubicBezTo>
                <a:cubicBezTo>
                  <a:pt x="670560" y="1178560"/>
                  <a:pt x="680729" y="1191262"/>
                  <a:pt x="694944" y="1194816"/>
                </a:cubicBezTo>
                <a:cubicBezTo>
                  <a:pt x="711200" y="1198880"/>
                  <a:pt x="727600" y="1202405"/>
                  <a:pt x="743712" y="1207008"/>
                </a:cubicBezTo>
                <a:cubicBezTo>
                  <a:pt x="756069" y="1210539"/>
                  <a:pt x="780288" y="1219200"/>
                  <a:pt x="780288" y="1219200"/>
                </a:cubicBezTo>
              </a:path>
            </a:pathLst>
          </a:custGeom>
          <a:noFill/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0EBEF2C0-5399-4DE5-9A02-6CC25C1E5C98}"/>
              </a:ext>
            </a:extLst>
          </p:cNvPr>
          <p:cNvSpPr/>
          <p:nvPr/>
        </p:nvSpPr>
        <p:spPr>
          <a:xfrm>
            <a:off x="3949629" y="4561932"/>
            <a:ext cx="3131733" cy="782624"/>
          </a:xfrm>
          <a:custGeom>
            <a:avLst/>
            <a:gdLst>
              <a:gd name="connsiteX0" fmla="*/ 0 w 3596640"/>
              <a:gd name="connsiteY0" fmla="*/ 0 h 975360"/>
              <a:gd name="connsiteX1" fmla="*/ 1060704 w 3596640"/>
              <a:gd name="connsiteY1" fmla="*/ 609600 h 975360"/>
              <a:gd name="connsiteX2" fmla="*/ 1133856 w 3596640"/>
              <a:gd name="connsiteY2" fmla="*/ 682752 h 975360"/>
              <a:gd name="connsiteX3" fmla="*/ 1219200 w 3596640"/>
              <a:gd name="connsiteY3" fmla="*/ 719328 h 975360"/>
              <a:gd name="connsiteX4" fmla="*/ 1267968 w 3596640"/>
              <a:gd name="connsiteY4" fmla="*/ 743712 h 975360"/>
              <a:gd name="connsiteX5" fmla="*/ 1328928 w 3596640"/>
              <a:gd name="connsiteY5" fmla="*/ 755904 h 975360"/>
              <a:gd name="connsiteX6" fmla="*/ 1365504 w 3596640"/>
              <a:gd name="connsiteY6" fmla="*/ 768096 h 975360"/>
              <a:gd name="connsiteX7" fmla="*/ 1487424 w 3596640"/>
              <a:gd name="connsiteY7" fmla="*/ 755904 h 975360"/>
              <a:gd name="connsiteX8" fmla="*/ 1536192 w 3596640"/>
              <a:gd name="connsiteY8" fmla="*/ 646176 h 975360"/>
              <a:gd name="connsiteX9" fmla="*/ 1584960 w 3596640"/>
              <a:gd name="connsiteY9" fmla="*/ 475488 h 975360"/>
              <a:gd name="connsiteX10" fmla="*/ 1597152 w 3596640"/>
              <a:gd name="connsiteY10" fmla="*/ 438912 h 975360"/>
              <a:gd name="connsiteX11" fmla="*/ 1682496 w 3596640"/>
              <a:gd name="connsiteY11" fmla="*/ 377952 h 975360"/>
              <a:gd name="connsiteX12" fmla="*/ 1767840 w 3596640"/>
              <a:gd name="connsiteY12" fmla="*/ 390144 h 975360"/>
              <a:gd name="connsiteX13" fmla="*/ 1840992 w 3596640"/>
              <a:gd name="connsiteY13" fmla="*/ 451104 h 975360"/>
              <a:gd name="connsiteX14" fmla="*/ 1877568 w 3596640"/>
              <a:gd name="connsiteY14" fmla="*/ 475488 h 975360"/>
              <a:gd name="connsiteX15" fmla="*/ 1926336 w 3596640"/>
              <a:gd name="connsiteY15" fmla="*/ 548640 h 975360"/>
              <a:gd name="connsiteX16" fmla="*/ 1962912 w 3596640"/>
              <a:gd name="connsiteY16" fmla="*/ 670560 h 975360"/>
              <a:gd name="connsiteX17" fmla="*/ 1987296 w 3596640"/>
              <a:gd name="connsiteY17" fmla="*/ 707136 h 975360"/>
              <a:gd name="connsiteX18" fmla="*/ 1999488 w 3596640"/>
              <a:gd name="connsiteY18" fmla="*/ 743712 h 975360"/>
              <a:gd name="connsiteX19" fmla="*/ 2036064 w 3596640"/>
              <a:gd name="connsiteY19" fmla="*/ 768096 h 975360"/>
              <a:gd name="connsiteX20" fmla="*/ 2048256 w 3596640"/>
              <a:gd name="connsiteY20" fmla="*/ 804672 h 975360"/>
              <a:gd name="connsiteX21" fmla="*/ 2084832 w 3596640"/>
              <a:gd name="connsiteY21" fmla="*/ 841248 h 975360"/>
              <a:gd name="connsiteX22" fmla="*/ 2133600 w 3596640"/>
              <a:gd name="connsiteY22" fmla="*/ 853440 h 975360"/>
              <a:gd name="connsiteX23" fmla="*/ 2170176 w 3596640"/>
              <a:gd name="connsiteY23" fmla="*/ 865632 h 975360"/>
              <a:gd name="connsiteX24" fmla="*/ 2353056 w 3596640"/>
              <a:gd name="connsiteY24" fmla="*/ 853440 h 975360"/>
              <a:gd name="connsiteX25" fmla="*/ 2438400 w 3596640"/>
              <a:gd name="connsiteY25" fmla="*/ 829056 h 975360"/>
              <a:gd name="connsiteX26" fmla="*/ 2511552 w 3596640"/>
              <a:gd name="connsiteY26" fmla="*/ 865632 h 975360"/>
              <a:gd name="connsiteX27" fmla="*/ 2548128 w 3596640"/>
              <a:gd name="connsiteY27" fmla="*/ 877824 h 975360"/>
              <a:gd name="connsiteX28" fmla="*/ 2584704 w 3596640"/>
              <a:gd name="connsiteY28" fmla="*/ 902208 h 975360"/>
              <a:gd name="connsiteX29" fmla="*/ 2621280 w 3596640"/>
              <a:gd name="connsiteY29" fmla="*/ 914400 h 975360"/>
              <a:gd name="connsiteX30" fmla="*/ 2657856 w 3596640"/>
              <a:gd name="connsiteY30" fmla="*/ 938784 h 975360"/>
              <a:gd name="connsiteX31" fmla="*/ 2779776 w 3596640"/>
              <a:gd name="connsiteY31" fmla="*/ 975360 h 975360"/>
              <a:gd name="connsiteX32" fmla="*/ 2901696 w 3596640"/>
              <a:gd name="connsiteY32" fmla="*/ 963168 h 975360"/>
              <a:gd name="connsiteX33" fmla="*/ 2974848 w 3596640"/>
              <a:gd name="connsiteY33" fmla="*/ 902208 h 975360"/>
              <a:gd name="connsiteX34" fmla="*/ 3048000 w 3596640"/>
              <a:gd name="connsiteY34" fmla="*/ 865632 h 975360"/>
              <a:gd name="connsiteX35" fmla="*/ 3145536 w 3596640"/>
              <a:gd name="connsiteY35" fmla="*/ 877824 h 975360"/>
              <a:gd name="connsiteX36" fmla="*/ 3218688 w 3596640"/>
              <a:gd name="connsiteY36" fmla="*/ 902208 h 975360"/>
              <a:gd name="connsiteX37" fmla="*/ 3291840 w 3596640"/>
              <a:gd name="connsiteY37" fmla="*/ 926592 h 975360"/>
              <a:gd name="connsiteX38" fmla="*/ 3328416 w 3596640"/>
              <a:gd name="connsiteY38" fmla="*/ 938784 h 975360"/>
              <a:gd name="connsiteX39" fmla="*/ 3377184 w 3596640"/>
              <a:gd name="connsiteY39" fmla="*/ 950976 h 975360"/>
              <a:gd name="connsiteX40" fmla="*/ 3511296 w 3596640"/>
              <a:gd name="connsiteY40" fmla="*/ 938784 h 975360"/>
              <a:gd name="connsiteX41" fmla="*/ 3596640 w 3596640"/>
              <a:gd name="connsiteY41" fmla="*/ 91440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96640" h="975360">
                <a:moveTo>
                  <a:pt x="0" y="0"/>
                </a:moveTo>
                <a:cubicBezTo>
                  <a:pt x="353568" y="203200"/>
                  <a:pt x="711351" y="399237"/>
                  <a:pt x="1060704" y="609600"/>
                </a:cubicBezTo>
                <a:cubicBezTo>
                  <a:pt x="1090246" y="627389"/>
                  <a:pt x="1103012" y="667330"/>
                  <a:pt x="1133856" y="682752"/>
                </a:cubicBezTo>
                <a:cubicBezTo>
                  <a:pt x="1295599" y="763624"/>
                  <a:pt x="1093624" y="665510"/>
                  <a:pt x="1219200" y="719328"/>
                </a:cubicBezTo>
                <a:cubicBezTo>
                  <a:pt x="1235905" y="726487"/>
                  <a:pt x="1250726" y="737965"/>
                  <a:pt x="1267968" y="743712"/>
                </a:cubicBezTo>
                <a:cubicBezTo>
                  <a:pt x="1287627" y="750265"/>
                  <a:pt x="1308824" y="750878"/>
                  <a:pt x="1328928" y="755904"/>
                </a:cubicBezTo>
                <a:cubicBezTo>
                  <a:pt x="1341396" y="759021"/>
                  <a:pt x="1353312" y="764032"/>
                  <a:pt x="1365504" y="768096"/>
                </a:cubicBezTo>
                <a:cubicBezTo>
                  <a:pt x="1406144" y="764032"/>
                  <a:pt x="1448387" y="767915"/>
                  <a:pt x="1487424" y="755904"/>
                </a:cubicBezTo>
                <a:cubicBezTo>
                  <a:pt x="1536100" y="740927"/>
                  <a:pt x="1528878" y="680308"/>
                  <a:pt x="1536192" y="646176"/>
                </a:cubicBezTo>
                <a:cubicBezTo>
                  <a:pt x="1554563" y="560446"/>
                  <a:pt x="1559372" y="552253"/>
                  <a:pt x="1584960" y="475488"/>
                </a:cubicBezTo>
                <a:cubicBezTo>
                  <a:pt x="1589024" y="463296"/>
                  <a:pt x="1588065" y="447999"/>
                  <a:pt x="1597152" y="438912"/>
                </a:cubicBezTo>
                <a:cubicBezTo>
                  <a:pt x="1646579" y="389485"/>
                  <a:pt x="1618306" y="410047"/>
                  <a:pt x="1682496" y="377952"/>
                </a:cubicBezTo>
                <a:cubicBezTo>
                  <a:pt x="1710944" y="382016"/>
                  <a:pt x="1740315" y="381887"/>
                  <a:pt x="1767840" y="390144"/>
                </a:cubicBezTo>
                <a:cubicBezTo>
                  <a:pt x="1796219" y="398658"/>
                  <a:pt x="1820582" y="434096"/>
                  <a:pt x="1840992" y="451104"/>
                </a:cubicBezTo>
                <a:cubicBezTo>
                  <a:pt x="1852249" y="460485"/>
                  <a:pt x="1865376" y="467360"/>
                  <a:pt x="1877568" y="475488"/>
                </a:cubicBezTo>
                <a:cubicBezTo>
                  <a:pt x="1893824" y="499872"/>
                  <a:pt x="1919228" y="520209"/>
                  <a:pt x="1926336" y="548640"/>
                </a:cubicBezTo>
                <a:cubicBezTo>
                  <a:pt x="1933151" y="575902"/>
                  <a:pt x="1951039" y="652750"/>
                  <a:pt x="1962912" y="670560"/>
                </a:cubicBezTo>
                <a:cubicBezTo>
                  <a:pt x="1971040" y="682752"/>
                  <a:pt x="1980743" y="694030"/>
                  <a:pt x="1987296" y="707136"/>
                </a:cubicBezTo>
                <a:cubicBezTo>
                  <a:pt x="1993043" y="718631"/>
                  <a:pt x="1991460" y="733677"/>
                  <a:pt x="1999488" y="743712"/>
                </a:cubicBezTo>
                <a:cubicBezTo>
                  <a:pt x="2008642" y="755154"/>
                  <a:pt x="2023872" y="759968"/>
                  <a:pt x="2036064" y="768096"/>
                </a:cubicBezTo>
                <a:cubicBezTo>
                  <a:pt x="2040128" y="780288"/>
                  <a:pt x="2041127" y="793979"/>
                  <a:pt x="2048256" y="804672"/>
                </a:cubicBezTo>
                <a:cubicBezTo>
                  <a:pt x="2057820" y="819018"/>
                  <a:pt x="2069862" y="832694"/>
                  <a:pt x="2084832" y="841248"/>
                </a:cubicBezTo>
                <a:cubicBezTo>
                  <a:pt x="2099381" y="849561"/>
                  <a:pt x="2117488" y="848837"/>
                  <a:pt x="2133600" y="853440"/>
                </a:cubicBezTo>
                <a:cubicBezTo>
                  <a:pt x="2145957" y="856971"/>
                  <a:pt x="2157984" y="861568"/>
                  <a:pt x="2170176" y="865632"/>
                </a:cubicBezTo>
                <a:cubicBezTo>
                  <a:pt x="2231136" y="861568"/>
                  <a:pt x="2292296" y="859836"/>
                  <a:pt x="2353056" y="853440"/>
                </a:cubicBezTo>
                <a:cubicBezTo>
                  <a:pt x="2375431" y="851085"/>
                  <a:pt x="2415733" y="836612"/>
                  <a:pt x="2438400" y="829056"/>
                </a:cubicBezTo>
                <a:cubicBezTo>
                  <a:pt x="2530335" y="859701"/>
                  <a:pt x="2417014" y="818363"/>
                  <a:pt x="2511552" y="865632"/>
                </a:cubicBezTo>
                <a:cubicBezTo>
                  <a:pt x="2523047" y="871379"/>
                  <a:pt x="2536633" y="872077"/>
                  <a:pt x="2548128" y="877824"/>
                </a:cubicBezTo>
                <a:cubicBezTo>
                  <a:pt x="2561234" y="884377"/>
                  <a:pt x="2571598" y="895655"/>
                  <a:pt x="2584704" y="902208"/>
                </a:cubicBezTo>
                <a:cubicBezTo>
                  <a:pt x="2596199" y="907955"/>
                  <a:pt x="2609785" y="908653"/>
                  <a:pt x="2621280" y="914400"/>
                </a:cubicBezTo>
                <a:cubicBezTo>
                  <a:pt x="2634386" y="920953"/>
                  <a:pt x="2644466" y="932833"/>
                  <a:pt x="2657856" y="938784"/>
                </a:cubicBezTo>
                <a:cubicBezTo>
                  <a:pt x="2696020" y="955746"/>
                  <a:pt x="2739245" y="965227"/>
                  <a:pt x="2779776" y="975360"/>
                </a:cubicBezTo>
                <a:cubicBezTo>
                  <a:pt x="2820416" y="971296"/>
                  <a:pt x="2861899" y="972352"/>
                  <a:pt x="2901696" y="963168"/>
                </a:cubicBezTo>
                <a:cubicBezTo>
                  <a:pt x="2926814" y="957372"/>
                  <a:pt x="2958275" y="916019"/>
                  <a:pt x="2974848" y="902208"/>
                </a:cubicBezTo>
                <a:cubicBezTo>
                  <a:pt x="3006361" y="875947"/>
                  <a:pt x="3011342" y="877851"/>
                  <a:pt x="3048000" y="865632"/>
                </a:cubicBezTo>
                <a:cubicBezTo>
                  <a:pt x="3080512" y="869696"/>
                  <a:pt x="3113498" y="870959"/>
                  <a:pt x="3145536" y="877824"/>
                </a:cubicBezTo>
                <a:cubicBezTo>
                  <a:pt x="3170668" y="883210"/>
                  <a:pt x="3194304" y="894080"/>
                  <a:pt x="3218688" y="902208"/>
                </a:cubicBezTo>
                <a:lnTo>
                  <a:pt x="3291840" y="926592"/>
                </a:lnTo>
                <a:cubicBezTo>
                  <a:pt x="3304032" y="930656"/>
                  <a:pt x="3315948" y="935667"/>
                  <a:pt x="3328416" y="938784"/>
                </a:cubicBezTo>
                <a:lnTo>
                  <a:pt x="3377184" y="950976"/>
                </a:lnTo>
                <a:cubicBezTo>
                  <a:pt x="3421888" y="946912"/>
                  <a:pt x="3467091" y="946585"/>
                  <a:pt x="3511296" y="938784"/>
                </a:cubicBezTo>
                <a:cubicBezTo>
                  <a:pt x="3656755" y="913115"/>
                  <a:pt x="3547922" y="914400"/>
                  <a:pt x="3596640" y="914400"/>
                </a:cubicBezTo>
              </a:path>
            </a:pathLst>
          </a:custGeom>
          <a:noFill/>
          <a:ln w="38100">
            <a:solidFill>
              <a:srgbClr val="33CC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AFB852E-CD5E-4009-889C-36E032EDE455}"/>
              </a:ext>
            </a:extLst>
          </p:cNvPr>
          <p:cNvSpPr/>
          <p:nvPr/>
        </p:nvSpPr>
        <p:spPr>
          <a:xfrm>
            <a:off x="7750173" y="3857570"/>
            <a:ext cx="1178381" cy="2191348"/>
          </a:xfrm>
          <a:custGeom>
            <a:avLst/>
            <a:gdLst>
              <a:gd name="connsiteX0" fmla="*/ 694944 w 694944"/>
              <a:gd name="connsiteY0" fmla="*/ 0 h 1231392"/>
              <a:gd name="connsiteX1" fmla="*/ 597408 w 694944"/>
              <a:gd name="connsiteY1" fmla="*/ 585216 h 1231392"/>
              <a:gd name="connsiteX2" fmla="*/ 585216 w 694944"/>
              <a:gd name="connsiteY2" fmla="*/ 670560 h 1231392"/>
              <a:gd name="connsiteX3" fmla="*/ 560832 w 694944"/>
              <a:gd name="connsiteY3" fmla="*/ 707136 h 1231392"/>
              <a:gd name="connsiteX4" fmla="*/ 512064 w 694944"/>
              <a:gd name="connsiteY4" fmla="*/ 780288 h 1231392"/>
              <a:gd name="connsiteX5" fmla="*/ 487680 w 694944"/>
              <a:gd name="connsiteY5" fmla="*/ 853440 h 1231392"/>
              <a:gd name="connsiteX6" fmla="*/ 475488 w 694944"/>
              <a:gd name="connsiteY6" fmla="*/ 890016 h 1231392"/>
              <a:gd name="connsiteX7" fmla="*/ 487680 w 694944"/>
              <a:gd name="connsiteY7" fmla="*/ 975360 h 1231392"/>
              <a:gd name="connsiteX8" fmla="*/ 414528 w 694944"/>
              <a:gd name="connsiteY8" fmla="*/ 999744 h 1231392"/>
              <a:gd name="connsiteX9" fmla="*/ 377952 w 694944"/>
              <a:gd name="connsiteY9" fmla="*/ 1024128 h 1231392"/>
              <a:gd name="connsiteX10" fmla="*/ 304800 w 694944"/>
              <a:gd name="connsiteY10" fmla="*/ 1097280 h 1231392"/>
              <a:gd name="connsiteX11" fmla="*/ 231648 w 694944"/>
              <a:gd name="connsiteY11" fmla="*/ 1146048 h 1231392"/>
              <a:gd name="connsiteX12" fmla="*/ 182880 w 694944"/>
              <a:gd name="connsiteY12" fmla="*/ 1182624 h 1231392"/>
              <a:gd name="connsiteX13" fmla="*/ 134112 w 694944"/>
              <a:gd name="connsiteY13" fmla="*/ 1194816 h 1231392"/>
              <a:gd name="connsiteX14" fmla="*/ 97536 w 694944"/>
              <a:gd name="connsiteY14" fmla="*/ 1219200 h 1231392"/>
              <a:gd name="connsiteX15" fmla="*/ 0 w 694944"/>
              <a:gd name="connsiteY15" fmla="*/ 1231392 h 1231392"/>
              <a:gd name="connsiteX0" fmla="*/ 1353312 w 1353312"/>
              <a:gd name="connsiteY0" fmla="*/ 0 h 2731008"/>
              <a:gd name="connsiteX1" fmla="*/ 597408 w 1353312"/>
              <a:gd name="connsiteY1" fmla="*/ 2084832 h 2731008"/>
              <a:gd name="connsiteX2" fmla="*/ 585216 w 1353312"/>
              <a:gd name="connsiteY2" fmla="*/ 2170176 h 2731008"/>
              <a:gd name="connsiteX3" fmla="*/ 560832 w 1353312"/>
              <a:gd name="connsiteY3" fmla="*/ 2206752 h 2731008"/>
              <a:gd name="connsiteX4" fmla="*/ 512064 w 1353312"/>
              <a:gd name="connsiteY4" fmla="*/ 2279904 h 2731008"/>
              <a:gd name="connsiteX5" fmla="*/ 487680 w 1353312"/>
              <a:gd name="connsiteY5" fmla="*/ 2353056 h 2731008"/>
              <a:gd name="connsiteX6" fmla="*/ 475488 w 1353312"/>
              <a:gd name="connsiteY6" fmla="*/ 2389632 h 2731008"/>
              <a:gd name="connsiteX7" fmla="*/ 487680 w 1353312"/>
              <a:gd name="connsiteY7" fmla="*/ 2474976 h 2731008"/>
              <a:gd name="connsiteX8" fmla="*/ 414528 w 1353312"/>
              <a:gd name="connsiteY8" fmla="*/ 2499360 h 2731008"/>
              <a:gd name="connsiteX9" fmla="*/ 377952 w 1353312"/>
              <a:gd name="connsiteY9" fmla="*/ 2523744 h 2731008"/>
              <a:gd name="connsiteX10" fmla="*/ 304800 w 1353312"/>
              <a:gd name="connsiteY10" fmla="*/ 2596896 h 2731008"/>
              <a:gd name="connsiteX11" fmla="*/ 231648 w 1353312"/>
              <a:gd name="connsiteY11" fmla="*/ 2645664 h 2731008"/>
              <a:gd name="connsiteX12" fmla="*/ 182880 w 1353312"/>
              <a:gd name="connsiteY12" fmla="*/ 2682240 h 2731008"/>
              <a:gd name="connsiteX13" fmla="*/ 134112 w 1353312"/>
              <a:gd name="connsiteY13" fmla="*/ 2694432 h 2731008"/>
              <a:gd name="connsiteX14" fmla="*/ 97536 w 1353312"/>
              <a:gd name="connsiteY14" fmla="*/ 2718816 h 2731008"/>
              <a:gd name="connsiteX15" fmla="*/ 0 w 1353312"/>
              <a:gd name="connsiteY15" fmla="*/ 2731008 h 2731008"/>
              <a:gd name="connsiteX0" fmla="*/ 1353312 w 1353312"/>
              <a:gd name="connsiteY0" fmla="*/ 0 h 2731008"/>
              <a:gd name="connsiteX1" fmla="*/ 999744 w 1353312"/>
              <a:gd name="connsiteY1" fmla="*/ 1060704 h 2731008"/>
              <a:gd name="connsiteX2" fmla="*/ 597408 w 1353312"/>
              <a:gd name="connsiteY2" fmla="*/ 2084832 h 2731008"/>
              <a:gd name="connsiteX3" fmla="*/ 585216 w 1353312"/>
              <a:gd name="connsiteY3" fmla="*/ 2170176 h 2731008"/>
              <a:gd name="connsiteX4" fmla="*/ 560832 w 1353312"/>
              <a:gd name="connsiteY4" fmla="*/ 2206752 h 2731008"/>
              <a:gd name="connsiteX5" fmla="*/ 512064 w 1353312"/>
              <a:gd name="connsiteY5" fmla="*/ 2279904 h 2731008"/>
              <a:gd name="connsiteX6" fmla="*/ 487680 w 1353312"/>
              <a:gd name="connsiteY6" fmla="*/ 2353056 h 2731008"/>
              <a:gd name="connsiteX7" fmla="*/ 475488 w 1353312"/>
              <a:gd name="connsiteY7" fmla="*/ 2389632 h 2731008"/>
              <a:gd name="connsiteX8" fmla="*/ 487680 w 1353312"/>
              <a:gd name="connsiteY8" fmla="*/ 2474976 h 2731008"/>
              <a:gd name="connsiteX9" fmla="*/ 414528 w 1353312"/>
              <a:gd name="connsiteY9" fmla="*/ 2499360 h 2731008"/>
              <a:gd name="connsiteX10" fmla="*/ 377952 w 1353312"/>
              <a:gd name="connsiteY10" fmla="*/ 2523744 h 2731008"/>
              <a:gd name="connsiteX11" fmla="*/ 304800 w 1353312"/>
              <a:gd name="connsiteY11" fmla="*/ 2596896 h 2731008"/>
              <a:gd name="connsiteX12" fmla="*/ 231648 w 1353312"/>
              <a:gd name="connsiteY12" fmla="*/ 2645664 h 2731008"/>
              <a:gd name="connsiteX13" fmla="*/ 182880 w 1353312"/>
              <a:gd name="connsiteY13" fmla="*/ 2682240 h 2731008"/>
              <a:gd name="connsiteX14" fmla="*/ 134112 w 1353312"/>
              <a:gd name="connsiteY14" fmla="*/ 2694432 h 2731008"/>
              <a:gd name="connsiteX15" fmla="*/ 97536 w 1353312"/>
              <a:gd name="connsiteY15" fmla="*/ 2718816 h 2731008"/>
              <a:gd name="connsiteX16" fmla="*/ 0 w 1353312"/>
              <a:gd name="connsiteY16" fmla="*/ 2731008 h 2731008"/>
              <a:gd name="connsiteX0" fmla="*/ 1353312 w 1353312"/>
              <a:gd name="connsiteY0" fmla="*/ 0 h 2731008"/>
              <a:gd name="connsiteX1" fmla="*/ 719328 w 1353312"/>
              <a:gd name="connsiteY1" fmla="*/ 877824 h 2731008"/>
              <a:gd name="connsiteX2" fmla="*/ 597408 w 1353312"/>
              <a:gd name="connsiteY2" fmla="*/ 2084832 h 2731008"/>
              <a:gd name="connsiteX3" fmla="*/ 585216 w 1353312"/>
              <a:gd name="connsiteY3" fmla="*/ 2170176 h 2731008"/>
              <a:gd name="connsiteX4" fmla="*/ 560832 w 1353312"/>
              <a:gd name="connsiteY4" fmla="*/ 2206752 h 2731008"/>
              <a:gd name="connsiteX5" fmla="*/ 512064 w 1353312"/>
              <a:gd name="connsiteY5" fmla="*/ 2279904 h 2731008"/>
              <a:gd name="connsiteX6" fmla="*/ 487680 w 1353312"/>
              <a:gd name="connsiteY6" fmla="*/ 2353056 h 2731008"/>
              <a:gd name="connsiteX7" fmla="*/ 475488 w 1353312"/>
              <a:gd name="connsiteY7" fmla="*/ 2389632 h 2731008"/>
              <a:gd name="connsiteX8" fmla="*/ 487680 w 1353312"/>
              <a:gd name="connsiteY8" fmla="*/ 2474976 h 2731008"/>
              <a:gd name="connsiteX9" fmla="*/ 414528 w 1353312"/>
              <a:gd name="connsiteY9" fmla="*/ 2499360 h 2731008"/>
              <a:gd name="connsiteX10" fmla="*/ 377952 w 1353312"/>
              <a:gd name="connsiteY10" fmla="*/ 2523744 h 2731008"/>
              <a:gd name="connsiteX11" fmla="*/ 304800 w 1353312"/>
              <a:gd name="connsiteY11" fmla="*/ 2596896 h 2731008"/>
              <a:gd name="connsiteX12" fmla="*/ 231648 w 1353312"/>
              <a:gd name="connsiteY12" fmla="*/ 2645664 h 2731008"/>
              <a:gd name="connsiteX13" fmla="*/ 182880 w 1353312"/>
              <a:gd name="connsiteY13" fmla="*/ 2682240 h 2731008"/>
              <a:gd name="connsiteX14" fmla="*/ 134112 w 1353312"/>
              <a:gd name="connsiteY14" fmla="*/ 2694432 h 2731008"/>
              <a:gd name="connsiteX15" fmla="*/ 97536 w 1353312"/>
              <a:gd name="connsiteY15" fmla="*/ 2718816 h 2731008"/>
              <a:gd name="connsiteX16" fmla="*/ 0 w 1353312"/>
              <a:gd name="connsiteY16" fmla="*/ 2731008 h 273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3312" h="2731008">
                <a:moveTo>
                  <a:pt x="1353312" y="0"/>
                </a:moveTo>
                <a:cubicBezTo>
                  <a:pt x="1294384" y="176784"/>
                  <a:pt x="845312" y="530352"/>
                  <a:pt x="719328" y="877824"/>
                </a:cubicBezTo>
                <a:cubicBezTo>
                  <a:pt x="593344" y="1225296"/>
                  <a:pt x="619760" y="1869440"/>
                  <a:pt x="597408" y="2084832"/>
                </a:cubicBezTo>
                <a:cubicBezTo>
                  <a:pt x="575056" y="2300224"/>
                  <a:pt x="593473" y="2142651"/>
                  <a:pt x="585216" y="2170176"/>
                </a:cubicBezTo>
                <a:cubicBezTo>
                  <a:pt x="581006" y="2184211"/>
                  <a:pt x="567385" y="2193646"/>
                  <a:pt x="560832" y="2206752"/>
                </a:cubicBezTo>
                <a:cubicBezTo>
                  <a:pt x="525543" y="2277330"/>
                  <a:pt x="581400" y="2210568"/>
                  <a:pt x="512064" y="2279904"/>
                </a:cubicBezTo>
                <a:lnTo>
                  <a:pt x="487680" y="2353056"/>
                </a:lnTo>
                <a:lnTo>
                  <a:pt x="475488" y="2389632"/>
                </a:lnTo>
                <a:cubicBezTo>
                  <a:pt x="490808" y="2412611"/>
                  <a:pt x="524420" y="2443484"/>
                  <a:pt x="487680" y="2474976"/>
                </a:cubicBezTo>
                <a:cubicBezTo>
                  <a:pt x="468165" y="2491703"/>
                  <a:pt x="435914" y="2485103"/>
                  <a:pt x="414528" y="2499360"/>
                </a:cubicBezTo>
                <a:cubicBezTo>
                  <a:pt x="402336" y="2507488"/>
                  <a:pt x="388904" y="2514009"/>
                  <a:pt x="377952" y="2523744"/>
                </a:cubicBezTo>
                <a:cubicBezTo>
                  <a:pt x="352178" y="2546654"/>
                  <a:pt x="333493" y="2577768"/>
                  <a:pt x="304800" y="2596896"/>
                </a:cubicBezTo>
                <a:cubicBezTo>
                  <a:pt x="280416" y="2613152"/>
                  <a:pt x="255093" y="2628080"/>
                  <a:pt x="231648" y="2645664"/>
                </a:cubicBezTo>
                <a:cubicBezTo>
                  <a:pt x="215392" y="2657856"/>
                  <a:pt x="201055" y="2673153"/>
                  <a:pt x="182880" y="2682240"/>
                </a:cubicBezTo>
                <a:cubicBezTo>
                  <a:pt x="167893" y="2689734"/>
                  <a:pt x="150368" y="2690368"/>
                  <a:pt x="134112" y="2694432"/>
                </a:cubicBezTo>
                <a:cubicBezTo>
                  <a:pt x="121920" y="2702560"/>
                  <a:pt x="111673" y="2714961"/>
                  <a:pt x="97536" y="2718816"/>
                </a:cubicBezTo>
                <a:cubicBezTo>
                  <a:pt x="65925" y="2727437"/>
                  <a:pt x="0" y="2731008"/>
                  <a:pt x="0" y="273100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F7640F6-DEAE-4A23-8DAC-16581D7EE01C}"/>
              </a:ext>
            </a:extLst>
          </p:cNvPr>
          <p:cNvSpPr/>
          <p:nvPr/>
        </p:nvSpPr>
        <p:spPr>
          <a:xfrm rot="16200000">
            <a:off x="7851969" y="5448821"/>
            <a:ext cx="322832" cy="407788"/>
          </a:xfrm>
          <a:prstGeom prst="triangle">
            <a:avLst>
              <a:gd name="adj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5CC128-C563-4D34-8CCD-DEE124C87070}"/>
              </a:ext>
            </a:extLst>
          </p:cNvPr>
          <p:cNvSpPr/>
          <p:nvPr/>
        </p:nvSpPr>
        <p:spPr>
          <a:xfrm>
            <a:off x="7038898" y="5295642"/>
            <a:ext cx="764355" cy="285234"/>
          </a:xfrm>
          <a:custGeom>
            <a:avLst/>
            <a:gdLst>
              <a:gd name="connsiteX0" fmla="*/ 0 w 877824"/>
              <a:gd name="connsiteY0" fmla="*/ 0 h 355478"/>
              <a:gd name="connsiteX1" fmla="*/ 524256 w 877824"/>
              <a:gd name="connsiteY1" fmla="*/ 353568 h 355478"/>
              <a:gd name="connsiteX2" fmla="*/ 560832 w 877824"/>
              <a:gd name="connsiteY2" fmla="*/ 341376 h 355478"/>
              <a:gd name="connsiteX3" fmla="*/ 609600 w 877824"/>
              <a:gd name="connsiteY3" fmla="*/ 304800 h 355478"/>
              <a:gd name="connsiteX4" fmla="*/ 682752 w 877824"/>
              <a:gd name="connsiteY4" fmla="*/ 268224 h 355478"/>
              <a:gd name="connsiteX5" fmla="*/ 707136 w 877824"/>
              <a:gd name="connsiteY5" fmla="*/ 231648 h 355478"/>
              <a:gd name="connsiteX6" fmla="*/ 731520 w 877824"/>
              <a:gd name="connsiteY6" fmla="*/ 146304 h 355478"/>
              <a:gd name="connsiteX7" fmla="*/ 841248 w 877824"/>
              <a:gd name="connsiteY7" fmla="*/ 195072 h 355478"/>
              <a:gd name="connsiteX8" fmla="*/ 853440 w 877824"/>
              <a:gd name="connsiteY8" fmla="*/ 231648 h 355478"/>
              <a:gd name="connsiteX9" fmla="*/ 877824 w 877824"/>
              <a:gd name="connsiteY9" fmla="*/ 268224 h 35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824" h="355478">
                <a:moveTo>
                  <a:pt x="0" y="0"/>
                </a:moveTo>
                <a:cubicBezTo>
                  <a:pt x="174752" y="117856"/>
                  <a:pt x="344208" y="243973"/>
                  <a:pt x="524256" y="353568"/>
                </a:cubicBezTo>
                <a:cubicBezTo>
                  <a:pt x="535234" y="360250"/>
                  <a:pt x="549674" y="347752"/>
                  <a:pt x="560832" y="341376"/>
                </a:cubicBezTo>
                <a:cubicBezTo>
                  <a:pt x="578475" y="331294"/>
                  <a:pt x="591957" y="314882"/>
                  <a:pt x="609600" y="304800"/>
                </a:cubicBezTo>
                <a:cubicBezTo>
                  <a:pt x="786270" y="203846"/>
                  <a:pt x="491601" y="395658"/>
                  <a:pt x="682752" y="268224"/>
                </a:cubicBezTo>
                <a:cubicBezTo>
                  <a:pt x="690880" y="256032"/>
                  <a:pt x="700583" y="244754"/>
                  <a:pt x="707136" y="231648"/>
                </a:cubicBezTo>
                <a:cubicBezTo>
                  <a:pt x="715881" y="214157"/>
                  <a:pt x="727614" y="161929"/>
                  <a:pt x="731520" y="146304"/>
                </a:cubicBezTo>
                <a:cubicBezTo>
                  <a:pt x="792617" y="156487"/>
                  <a:pt x="807463" y="144395"/>
                  <a:pt x="841248" y="195072"/>
                </a:cubicBezTo>
                <a:cubicBezTo>
                  <a:pt x="848377" y="205765"/>
                  <a:pt x="847693" y="220153"/>
                  <a:pt x="853440" y="231648"/>
                </a:cubicBezTo>
                <a:cubicBezTo>
                  <a:pt x="859993" y="244754"/>
                  <a:pt x="877824" y="268224"/>
                  <a:pt x="877824" y="268224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39C21686-5252-46E6-9124-328223AF46F1}"/>
              </a:ext>
            </a:extLst>
          </p:cNvPr>
          <p:cNvSpPr txBox="1">
            <a:spLocks noChangeArrowheads="1"/>
          </p:cNvSpPr>
          <p:nvPr/>
        </p:nvSpPr>
        <p:spPr>
          <a:xfrm>
            <a:off x="1454467" y="73784"/>
            <a:ext cx="7675124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 err="1"/>
              <a:t>IUAs</a:t>
            </a:r>
            <a:r>
              <a:rPr lang="en-ZA" dirty="0"/>
              <a:t> &amp; CATCHMENT CONFIGURATION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F15FA1-8184-4A99-9928-AEFFCF939C67}"/>
              </a:ext>
            </a:extLst>
          </p:cNvPr>
          <p:cNvSpPr txBox="1"/>
          <p:nvPr/>
        </p:nvSpPr>
        <p:spPr>
          <a:xfrm>
            <a:off x="3759146" y="2501046"/>
            <a:ext cx="9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Futura Md BT" panose="020B0602020204020303" pitchFamily="34" charset="0"/>
              </a:rPr>
              <a:t>IUA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159FD3-A0BA-4FE9-9769-5C0274C69B89}"/>
              </a:ext>
            </a:extLst>
          </p:cNvPr>
          <p:cNvSpPr txBox="1"/>
          <p:nvPr/>
        </p:nvSpPr>
        <p:spPr>
          <a:xfrm>
            <a:off x="7537897" y="1609940"/>
            <a:ext cx="9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Futura Md BT" panose="020B0602020204020303" pitchFamily="34" charset="0"/>
              </a:rPr>
              <a:t>IUA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EA6492-1C3F-44C9-91CE-94E58F85E1DF}"/>
              </a:ext>
            </a:extLst>
          </p:cNvPr>
          <p:cNvSpPr txBox="1"/>
          <p:nvPr/>
        </p:nvSpPr>
        <p:spPr>
          <a:xfrm>
            <a:off x="6683581" y="4475094"/>
            <a:ext cx="9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Futura Md BT" panose="020B0602020204020303" pitchFamily="34" charset="0"/>
              </a:rPr>
              <a:t>IUA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7D33D1-0E3F-4D5D-BEA3-3868C985C7B5}"/>
              </a:ext>
            </a:extLst>
          </p:cNvPr>
          <p:cNvSpPr txBox="1"/>
          <p:nvPr/>
        </p:nvSpPr>
        <p:spPr>
          <a:xfrm>
            <a:off x="4272541" y="4444538"/>
            <a:ext cx="9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Futura Md BT" panose="020B0602020204020303" pitchFamily="34" charset="0"/>
              </a:rPr>
              <a:t>IUA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F51C68-1DDF-44DE-8051-5EB7D7363195}"/>
              </a:ext>
            </a:extLst>
          </p:cNvPr>
          <p:cNvSpPr txBox="1"/>
          <p:nvPr/>
        </p:nvSpPr>
        <p:spPr>
          <a:xfrm>
            <a:off x="3370088" y="1811695"/>
            <a:ext cx="9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Futura Md BT" panose="020B0602020204020303" pitchFamily="34" charset="0"/>
              </a:rPr>
              <a:t>RU 1_1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48D855-F866-478A-A87D-BD09BD287111}"/>
              </a:ext>
            </a:extLst>
          </p:cNvPr>
          <p:cNvSpPr txBox="1"/>
          <p:nvPr/>
        </p:nvSpPr>
        <p:spPr>
          <a:xfrm>
            <a:off x="2125112" y="1262473"/>
            <a:ext cx="9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Futura Md BT" panose="020B0602020204020303" pitchFamily="34" charset="0"/>
              </a:rPr>
              <a:t>RU 1_2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EC93A7-D6A0-4671-8949-A10CC3F83D3A}"/>
              </a:ext>
            </a:extLst>
          </p:cNvPr>
          <p:cNvSpPr txBox="1"/>
          <p:nvPr/>
        </p:nvSpPr>
        <p:spPr>
          <a:xfrm>
            <a:off x="1723362" y="3011076"/>
            <a:ext cx="9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Futura Md BT" panose="020B0602020204020303" pitchFamily="34" charset="0"/>
              </a:rPr>
              <a:t>RU 1_3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DA40AD-33BF-4A93-BB77-24BD97D8F2E9}"/>
              </a:ext>
            </a:extLst>
          </p:cNvPr>
          <p:cNvSpPr txBox="1"/>
          <p:nvPr/>
        </p:nvSpPr>
        <p:spPr>
          <a:xfrm>
            <a:off x="4421769" y="2946414"/>
            <a:ext cx="9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Futura Md BT" panose="020B0602020204020303" pitchFamily="34" charset="0"/>
              </a:rPr>
              <a:t>RU 1_4</a:t>
            </a:r>
          </a:p>
        </p:txBody>
      </p:sp>
    </p:spTree>
    <p:extLst>
      <p:ext uri="{BB962C8B-B14F-4D97-AF65-F5344CB8AC3E}">
        <p14:creationId xmlns:p14="http://schemas.microsoft.com/office/powerpoint/2010/main" val="59615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F193ED7-B705-4340-83AC-1D6C5FB0AA55}"/>
              </a:ext>
            </a:extLst>
          </p:cNvPr>
          <p:cNvSpPr txBox="1">
            <a:spLocks noChangeArrowheads="1"/>
          </p:cNvSpPr>
          <p:nvPr/>
        </p:nvSpPr>
        <p:spPr>
          <a:xfrm>
            <a:off x="1511808" y="313134"/>
            <a:ext cx="76321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800" b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defRPr>
            </a:lvl1pPr>
            <a:lvl2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377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566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754" algn="ctr" defTabSz="457189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HOW DO WE CLASSIFY?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CBD01-E36F-48EF-86C8-FDEF799C62A0}"/>
              </a:ext>
            </a:extLst>
          </p:cNvPr>
          <p:cNvSpPr txBox="1"/>
          <p:nvPr/>
        </p:nvSpPr>
        <p:spPr>
          <a:xfrm>
            <a:off x="1607763" y="1166842"/>
            <a:ext cx="74402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Gather relevant information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ZA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marL="450850" indent="-450850">
              <a:buFont typeface="Wingdings" panose="05000000000000000000" pitchFamily="2" charset="2"/>
              <a:buChar char="Ø"/>
              <a:tabLst>
                <a:tab pos="722313" algn="l"/>
              </a:tabLst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Build a step-by-step picture of the study area in terms of water resources:</a:t>
            </a:r>
          </a:p>
          <a:p>
            <a:pPr marL="895350" indent="-534988">
              <a:buFont typeface="Wingdings" panose="05000000000000000000" pitchFamily="2" charset="2"/>
              <a:buChar char="v"/>
              <a:tabLst>
                <a:tab pos="722313" algn="l"/>
              </a:tabLst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	present uses and implications</a:t>
            </a:r>
          </a:p>
          <a:p>
            <a:pPr marL="895350" indent="-534988">
              <a:buFont typeface="Wingdings" panose="05000000000000000000" pitchFamily="2" charset="2"/>
              <a:buChar char="v"/>
              <a:tabLst>
                <a:tab pos="722313" algn="l"/>
              </a:tabLst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	the ecological state and water 	requirements</a:t>
            </a:r>
          </a:p>
          <a:p>
            <a:pPr marL="895350" indent="-534988">
              <a:buFont typeface="Wingdings" panose="05000000000000000000" pitchFamily="2" charset="2"/>
              <a:buChar char="v"/>
              <a:tabLst>
                <a:tab pos="722313" algn="l"/>
              </a:tabLst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	future needs (ecological and user)</a:t>
            </a:r>
          </a:p>
          <a:p>
            <a:pPr marL="895350" indent="-534988">
              <a:buFont typeface="Wingdings" panose="05000000000000000000" pitchFamily="2" charset="2"/>
              <a:buChar char="v"/>
              <a:tabLst>
                <a:tab pos="722313" algn="l"/>
              </a:tabLst>
            </a:pPr>
            <a:endParaRPr lang="en-ZA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Determine a balance – and implications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ZA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Apply numerous analysis tools</a:t>
            </a:r>
          </a:p>
        </p:txBody>
      </p:sp>
    </p:spTree>
    <p:extLst>
      <p:ext uri="{BB962C8B-B14F-4D97-AF65-F5344CB8AC3E}">
        <p14:creationId xmlns:p14="http://schemas.microsoft.com/office/powerpoint/2010/main" val="188715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1965</Words>
  <Application>Microsoft Office PowerPoint</Application>
  <PresentationFormat>On-screen Show (4:3)</PresentationFormat>
  <Paragraphs>690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MS PGothic</vt:lpstr>
      <vt:lpstr>MS PGothic</vt:lpstr>
      <vt:lpstr>Yu Gothic UI Semibold</vt:lpstr>
      <vt:lpstr>Aharoni</vt:lpstr>
      <vt:lpstr>Arial</vt:lpstr>
      <vt:lpstr>Calibri</vt:lpstr>
      <vt:lpstr>Comic Sans MS</vt:lpstr>
      <vt:lpstr>Futura Md BT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</dc:creator>
  <cp:lastModifiedBy>Delana</cp:lastModifiedBy>
  <cp:revision>44</cp:revision>
  <cp:lastPrinted>2013-02-23T15:04:23Z</cp:lastPrinted>
  <dcterms:created xsi:type="dcterms:W3CDTF">2012-10-05T11:37:02Z</dcterms:created>
  <dcterms:modified xsi:type="dcterms:W3CDTF">2018-08-27T18:38:29Z</dcterms:modified>
</cp:coreProperties>
</file>