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88" r:id="rId3"/>
    <p:sldId id="324" r:id="rId4"/>
    <p:sldId id="314" r:id="rId5"/>
    <p:sldId id="292" r:id="rId6"/>
    <p:sldId id="312" r:id="rId7"/>
    <p:sldId id="304" r:id="rId8"/>
    <p:sldId id="307" r:id="rId9"/>
    <p:sldId id="308" r:id="rId10"/>
    <p:sldId id="305" r:id="rId11"/>
    <p:sldId id="313" r:id="rId12"/>
    <p:sldId id="306" r:id="rId13"/>
    <p:sldId id="274" r:id="rId14"/>
    <p:sldId id="275" r:id="rId15"/>
    <p:sldId id="309" r:id="rId16"/>
    <p:sldId id="325" r:id="rId17"/>
    <p:sldId id="293" r:id="rId18"/>
    <p:sldId id="295" r:id="rId19"/>
    <p:sldId id="297" r:id="rId20"/>
    <p:sldId id="298" r:id="rId21"/>
    <p:sldId id="299" r:id="rId22"/>
    <p:sldId id="300" r:id="rId23"/>
    <p:sldId id="301" r:id="rId24"/>
    <p:sldId id="302" r:id="rId25"/>
    <p:sldId id="315" r:id="rId26"/>
    <p:sldId id="316" r:id="rId27"/>
    <p:sldId id="317" r:id="rId28"/>
    <p:sldId id="319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ana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6061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4613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7675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2408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330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6499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409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358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9445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2894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352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00000">
              <a:schemeClr val="accent3">
                <a:lumMod val="20000"/>
                <a:lumOff val="80000"/>
                <a:alpha val="66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A1A1A-F4BD-45FC-B05F-2B626EE5BA55}" type="datetimeFigureOut">
              <a:rPr lang="en-ZA" smtClean="0"/>
              <a:t>2018/08/27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401FD-F7B7-4E2E-AEDA-55B8062F003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715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414" y="2291619"/>
            <a:ext cx="7891724" cy="10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</a:t>
            </a:r>
          </a:p>
          <a:p>
            <a:pPr algn="ctr">
              <a:lnSpc>
                <a:spcPct val="110000"/>
              </a:lnSpc>
            </a:pPr>
            <a:r>
              <a:rPr lang="en-GB" altLang="en-US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general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0EACD47-DEB7-4AC2-88AC-0E063424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336D47D-15EF-4583-BBA6-ED44E5F3C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18F42A-1746-47C5-ADC5-0CA3ABC1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908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32" descr="EFR2SMALL">
            <a:extLst>
              <a:ext uri="{FF2B5EF4-FFF2-40B4-BE49-F238E27FC236}">
                <a16:creationId xmlns:a16="http://schemas.microsoft.com/office/drawing/2014/main" id="{862CE5A7-761A-4C66-8FAE-B3F8C6686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6250"/>
            <a:ext cx="4133850" cy="5905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9" name="Text Box 45">
            <a:extLst>
              <a:ext uri="{FF2B5EF4-FFF2-40B4-BE49-F238E27FC236}">
                <a16:creationId xmlns:a16="http://schemas.microsoft.com/office/drawing/2014/main" id="{61C2AC0D-F084-48C7-A07A-E6335B1EA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765175"/>
            <a:ext cx="443246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Upstream dams, forestry, abstractions</a:t>
            </a:r>
          </a:p>
        </p:txBody>
      </p:sp>
      <p:sp>
        <p:nvSpPr>
          <p:cNvPr id="20" name="Line 46">
            <a:extLst>
              <a:ext uri="{FF2B5EF4-FFF2-40B4-BE49-F238E27FC236}">
                <a16:creationId xmlns:a16="http://schemas.microsoft.com/office/drawing/2014/main" id="{F6A24DBB-14A9-458B-80EB-A51A21565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1275" y="1125538"/>
            <a:ext cx="649288" cy="5032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47">
            <a:extLst>
              <a:ext uri="{FF2B5EF4-FFF2-40B4-BE49-F238E27FC236}">
                <a16:creationId xmlns:a16="http://schemas.microsoft.com/office/drawing/2014/main" id="{78449D62-500F-4A60-BCDE-8DE39604B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557338"/>
            <a:ext cx="187409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Nutrients, salts</a:t>
            </a:r>
          </a:p>
        </p:txBody>
      </p:sp>
      <p:sp>
        <p:nvSpPr>
          <p:cNvPr id="22" name="Line 48">
            <a:extLst>
              <a:ext uri="{FF2B5EF4-FFF2-40B4-BE49-F238E27FC236}">
                <a16:creationId xmlns:a16="http://schemas.microsoft.com/office/drawing/2014/main" id="{1BCB9585-BA5D-4CCE-B012-E8C46312D73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1773238"/>
            <a:ext cx="792162" cy="431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49">
            <a:extLst>
              <a:ext uri="{FF2B5EF4-FFF2-40B4-BE49-F238E27FC236}">
                <a16:creationId xmlns:a16="http://schemas.microsoft.com/office/drawing/2014/main" id="{D35C62EE-DF03-4675-AC00-3DE87726A6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2636838"/>
            <a:ext cx="576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50">
            <a:extLst>
              <a:ext uri="{FF2B5EF4-FFF2-40B4-BE49-F238E27FC236}">
                <a16:creationId xmlns:a16="http://schemas.microsoft.com/office/drawing/2014/main" id="{8BF6E5B5-D931-4FA2-AF9C-88195A5F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7" y="2349500"/>
            <a:ext cx="45705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Decreased sediment transport capacity, less floods</a:t>
            </a:r>
          </a:p>
        </p:txBody>
      </p:sp>
      <p:sp>
        <p:nvSpPr>
          <p:cNvPr id="25" name="Text Box 51">
            <a:extLst>
              <a:ext uri="{FF2B5EF4-FFF2-40B4-BE49-F238E27FC236}">
                <a16:creationId xmlns:a16="http://schemas.microsoft.com/office/drawing/2014/main" id="{32487165-1367-47F0-8D16-13A54E0C3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3573463"/>
            <a:ext cx="464198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Fish species missing, abundances, diseases, trout</a:t>
            </a:r>
          </a:p>
        </p:txBody>
      </p:sp>
      <p:sp>
        <p:nvSpPr>
          <p:cNvPr id="26" name="Line 52">
            <a:extLst>
              <a:ext uri="{FF2B5EF4-FFF2-40B4-BE49-F238E27FC236}">
                <a16:creationId xmlns:a16="http://schemas.microsoft.com/office/drawing/2014/main" id="{B83277AD-6DAC-454F-A91E-7E677E3D48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79838" y="3860800"/>
            <a:ext cx="57626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Box 53">
            <a:extLst>
              <a:ext uri="{FF2B5EF4-FFF2-40B4-BE49-F238E27FC236}">
                <a16:creationId xmlns:a16="http://schemas.microsoft.com/office/drawing/2014/main" id="{76097F1C-545A-4383-8F72-FB2A92577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365625"/>
            <a:ext cx="427682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Bugs missing, abundances, some sensitive groups</a:t>
            </a:r>
          </a:p>
        </p:txBody>
      </p:sp>
      <p:sp>
        <p:nvSpPr>
          <p:cNvPr id="28" name="Line 54">
            <a:extLst>
              <a:ext uri="{FF2B5EF4-FFF2-40B4-BE49-F238E27FC236}">
                <a16:creationId xmlns:a16="http://schemas.microsoft.com/office/drawing/2014/main" id="{A77C746E-B1F5-4D72-9134-A820C4549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4437063"/>
            <a:ext cx="792162" cy="1444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55">
            <a:extLst>
              <a:ext uri="{FF2B5EF4-FFF2-40B4-BE49-F238E27FC236}">
                <a16:creationId xmlns:a16="http://schemas.microsoft.com/office/drawing/2014/main" id="{A7DE29CF-616E-42E4-8534-E54A74D20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5661025"/>
            <a:ext cx="792162" cy="288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Box 56">
            <a:extLst>
              <a:ext uri="{FF2B5EF4-FFF2-40B4-BE49-F238E27FC236}">
                <a16:creationId xmlns:a16="http://schemas.microsoft.com/office/drawing/2014/main" id="{3C5C8676-EC9E-4D19-B6C8-50BD042A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5589588"/>
            <a:ext cx="435464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Exotic vegetation, erosion, grazing</a:t>
            </a:r>
          </a:p>
        </p:txBody>
      </p:sp>
      <p:sp>
        <p:nvSpPr>
          <p:cNvPr id="31" name="Text Box 57">
            <a:extLst>
              <a:ext uri="{FF2B5EF4-FFF2-40B4-BE49-F238E27FC236}">
                <a16:creationId xmlns:a16="http://schemas.microsoft.com/office/drawing/2014/main" id="{C10D47A2-7C89-4CF7-88A9-570523CF3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0"/>
            <a:ext cx="4967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EFR</a:t>
            </a:r>
            <a:r>
              <a:rPr lang="en-GB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2: </a:t>
            </a:r>
            <a:r>
              <a:rPr lang="en-GB" altLang="en-US" sz="2400" b="1" dirty="0" err="1">
                <a:solidFill>
                  <a:srgbClr val="00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ASSEGAAI</a:t>
            </a:r>
            <a:endParaRPr lang="en-GB" altLang="en-US" sz="2400" b="1" dirty="0">
              <a:solidFill>
                <a:srgbClr val="00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graphicFrame>
        <p:nvGraphicFramePr>
          <p:cNvPr id="32" name="Group 131">
            <a:extLst>
              <a:ext uri="{FF2B5EF4-FFF2-40B4-BE49-F238E27FC236}">
                <a16:creationId xmlns:a16="http://schemas.microsoft.com/office/drawing/2014/main" id="{1D0DE87B-0976-468D-8B04-8E2FDA4BE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753923"/>
              </p:ext>
            </p:extLst>
          </p:nvPr>
        </p:nvGraphicFramePr>
        <p:xfrm>
          <a:off x="395288" y="765175"/>
          <a:ext cx="3384550" cy="5700079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295853704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625993405"/>
                    </a:ext>
                  </a:extLst>
                </a:gridCol>
              </a:tblGrid>
              <a:tr h="538163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Driver Components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567393"/>
                  </a:ext>
                </a:extLst>
              </a:tr>
              <a:tr h="5397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HYDROLOGY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866878"/>
                  </a:ext>
                </a:extLst>
              </a:tr>
              <a:tr h="5413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QUALITY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100000">
                          <a:srgbClr val="66FF33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72091329"/>
                  </a:ext>
                </a:extLst>
              </a:tr>
              <a:tr h="5397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GEOMORPHOLOGY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830195"/>
                  </a:ext>
                </a:extLst>
              </a:tr>
              <a:tr h="5397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Response Components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1030"/>
                  </a:ext>
                </a:extLst>
              </a:tr>
              <a:tr h="5413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27754"/>
                  </a:ext>
                </a:extLst>
              </a:tr>
              <a:tr h="5397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AQUATIC INVERTEBRATES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100000">
                          <a:srgbClr val="66FF33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950517"/>
                  </a:ext>
                </a:extLst>
              </a:tr>
              <a:tr h="5397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INSTREAM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B/C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3399"/>
                        </a:gs>
                        <a:gs pos="100000">
                          <a:srgbClr val="66FF33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0621587"/>
                  </a:ext>
                </a:extLst>
              </a:tr>
              <a:tr h="54133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RIPARIAN VEGETATION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93380"/>
                  </a:ext>
                </a:extLst>
              </a:tr>
              <a:tr h="53975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ECOSTATUS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07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95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38C625-99F9-4ED5-A2BF-F92AA3C9D78A}"/>
              </a:ext>
            </a:extLst>
          </p:cNvPr>
          <p:cNvSpPr txBox="1">
            <a:spLocks/>
          </p:cNvSpPr>
          <p:nvPr/>
        </p:nvSpPr>
        <p:spPr>
          <a:xfrm>
            <a:off x="1500073" y="813831"/>
            <a:ext cx="7510189" cy="4927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Ecological Importance and Sensitivity (EIS) is evaluated using similar models to determine Very High, High, Moderate and Low Importance.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Based on the outcome of the EIS, the Recommended Ecological Category (REC) can be derived as follows: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kumimoji="0" lang="en-Z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If Importance is High or Very High – the REC should be improved if the PES is lower than a B.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ZA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NB: need an indication whether flow, water quality or land use/catchment activities must be improved.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ZA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 pitchFamily="34" charset="0"/>
              </a:rPr>
              <a:t>The PES assessment which identified the reasons is NB.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032D70-62AA-49B0-89A0-CB3B9EACCB5F}"/>
              </a:ext>
            </a:extLst>
          </p:cNvPr>
          <p:cNvSpPr txBox="1"/>
          <p:nvPr/>
        </p:nvSpPr>
        <p:spPr>
          <a:xfrm>
            <a:off x="1208599" y="102895"/>
            <a:ext cx="7891724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ECOCLASSIFICATION TOOLS (slide 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80551-3F46-4FCF-ACC2-CBF94AE0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7932D-B40D-4D63-8F9F-CE99C21BA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8133D7B-93C6-4C52-8A13-7422F4F66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141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>
            <a:extLst>
              <a:ext uri="{FF2B5EF4-FFF2-40B4-BE49-F238E27FC236}">
                <a16:creationId xmlns:a16="http://schemas.microsoft.com/office/drawing/2014/main" id="{194D435A-3AD3-4004-A678-39380B53E084}"/>
              </a:ext>
            </a:extLst>
          </p:cNvPr>
          <p:cNvGrpSpPr>
            <a:grpSpLocks/>
          </p:cNvGrpSpPr>
          <p:nvPr/>
        </p:nvGrpSpPr>
        <p:grpSpPr bwMode="auto">
          <a:xfrm>
            <a:off x="4109228" y="4775875"/>
            <a:ext cx="4643437" cy="800100"/>
            <a:chOff x="2073" y="2689"/>
            <a:chExt cx="2925" cy="504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329DD74F-7434-43BC-AB05-B8204AD81C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0" y="2761"/>
              <a:ext cx="2808" cy="432"/>
              <a:chOff x="2188" y="8574"/>
              <a:chExt cx="7020" cy="1080"/>
            </a:xfrm>
          </p:grpSpPr>
          <p:sp>
            <p:nvSpPr>
              <p:cNvPr id="6" name="Line 22">
                <a:extLst>
                  <a:ext uri="{FF2B5EF4-FFF2-40B4-BE49-F238E27FC236}">
                    <a16:creationId xmlns:a16="http://schemas.microsoft.com/office/drawing/2014/main" id="{2DA5AE50-960B-40BF-9B57-B13A256EE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8" y="9114"/>
                <a:ext cx="30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7" name="Text Box 21">
                <a:extLst>
                  <a:ext uri="{FF2B5EF4-FFF2-40B4-BE49-F238E27FC236}">
                    <a16:creationId xmlns:a16="http://schemas.microsoft.com/office/drawing/2014/main" id="{889AB0C7-103F-41C7-A867-EDD9DDD60B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8" y="8574"/>
                <a:ext cx="1980" cy="108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b="1">
                    <a:cs typeface="Times New Roman" panose="02020603050405020304" pitchFamily="18" charset="0"/>
                  </a:rPr>
                  <a:t>PES</a:t>
                </a:r>
                <a:endParaRPr lang="en-GB" altLang="en-US" sz="900"/>
              </a:p>
              <a:p>
                <a:pPr algn="ctr" eaLnBrk="0" hangingPunct="0"/>
                <a:r>
                  <a:rPr lang="en-GB" altLang="en-US" b="1">
                    <a:cs typeface="Times New Roman" panose="02020603050405020304" pitchFamily="18" charset="0"/>
                  </a:rPr>
                  <a:t>C</a:t>
                </a:r>
                <a:endParaRPr lang="en-GB" altLang="en-US"/>
              </a:p>
            </p:txBody>
          </p:sp>
          <p:sp>
            <p:nvSpPr>
              <p:cNvPr id="8" name="Text Box 20">
                <a:extLst>
                  <a:ext uri="{FF2B5EF4-FFF2-40B4-BE49-F238E27FC236}">
                    <a16:creationId xmlns:a16="http://schemas.microsoft.com/office/drawing/2014/main" id="{61FF519B-0533-4A42-AE48-8DA99ECEE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28" y="8574"/>
                <a:ext cx="1980" cy="108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b="1">
                    <a:cs typeface="Times New Roman" panose="02020603050405020304" pitchFamily="18" charset="0"/>
                  </a:rPr>
                  <a:t>REC</a:t>
                </a:r>
                <a:endParaRPr lang="en-GB" altLang="en-US" sz="900"/>
              </a:p>
              <a:p>
                <a:pPr algn="ctr" eaLnBrk="0" hangingPunct="0"/>
                <a:r>
                  <a:rPr lang="en-GB" altLang="en-US" b="1">
                    <a:cs typeface="Times New Roman" panose="02020603050405020304" pitchFamily="18" charset="0"/>
                  </a:rPr>
                  <a:t>C</a:t>
                </a:r>
                <a:endParaRPr lang="en-GB" altLang="en-US"/>
              </a:p>
            </p:txBody>
          </p:sp>
        </p:grpSp>
        <p:sp>
          <p:nvSpPr>
            <p:cNvPr id="4" name="Text Box 23">
              <a:extLst>
                <a:ext uri="{FF2B5EF4-FFF2-40B4-BE49-F238E27FC236}">
                  <a16:creationId xmlns:a16="http://schemas.microsoft.com/office/drawing/2014/main" id="{C90AEA3A-F937-4311-8325-C3E8BA7AB6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" y="2795"/>
              <a:ext cx="864" cy="1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/>
              <a:r>
                <a:rPr lang="en-GB" altLang="en-US" sz="1100" b="1">
                  <a:cs typeface="Times New Roman" panose="02020603050405020304" pitchFamily="18" charset="0"/>
                </a:rPr>
                <a:t>EIS - MODERATE</a:t>
              </a:r>
              <a:endParaRPr lang="en-GB" altLang="en-US" b="1"/>
            </a:p>
          </p:txBody>
        </p:sp>
        <p:sp>
          <p:nvSpPr>
            <p:cNvPr id="5" name="Rectangle 26">
              <a:extLst>
                <a:ext uri="{FF2B5EF4-FFF2-40B4-BE49-F238E27FC236}">
                  <a16:creationId xmlns:a16="http://schemas.microsoft.com/office/drawing/2014/main" id="{C5ACEE14-7FB2-4407-A03F-FF79C7012E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" y="2689"/>
              <a:ext cx="116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just"/>
              <a:endParaRPr lang="en-GB" altLang="en-US" sz="1100">
                <a:cs typeface="Times New Roman" panose="02020603050405020304" pitchFamily="18" charset="0"/>
              </a:endParaRPr>
            </a:p>
            <a:p>
              <a:pPr algn="just" eaLnBrk="0" hangingPunct="0"/>
              <a:br>
                <a:rPr lang="en-GB" altLang="en-US" sz="1100">
                  <a:cs typeface="Times New Roman" panose="02020603050405020304" pitchFamily="18" charset="0"/>
                </a:rPr>
              </a:br>
              <a:endParaRPr lang="en-GB" altLang="en-US"/>
            </a:p>
          </p:txBody>
        </p:sp>
      </p:grpSp>
      <p:grpSp>
        <p:nvGrpSpPr>
          <p:cNvPr id="9" name="Group 39">
            <a:extLst>
              <a:ext uri="{FF2B5EF4-FFF2-40B4-BE49-F238E27FC236}">
                <a16:creationId xmlns:a16="http://schemas.microsoft.com/office/drawing/2014/main" id="{13B82427-B3A3-4011-874D-5C9E9F10F9FE}"/>
              </a:ext>
            </a:extLst>
          </p:cNvPr>
          <p:cNvGrpSpPr>
            <a:grpSpLocks/>
          </p:cNvGrpSpPr>
          <p:nvPr/>
        </p:nvGrpSpPr>
        <p:grpSpPr bwMode="auto">
          <a:xfrm>
            <a:off x="3956828" y="3307438"/>
            <a:ext cx="5715000" cy="1028700"/>
            <a:chOff x="1938" y="1738"/>
            <a:chExt cx="3600" cy="648"/>
          </a:xfrm>
        </p:grpSpPr>
        <p:grpSp>
          <p:nvGrpSpPr>
            <p:cNvPr id="10" name="Group 30">
              <a:extLst>
                <a:ext uri="{FF2B5EF4-FFF2-40B4-BE49-F238E27FC236}">
                  <a16:creationId xmlns:a16="http://schemas.microsoft.com/office/drawing/2014/main" id="{23E2172D-FEBF-46E4-B524-91063B74DB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2" y="1830"/>
              <a:ext cx="2016" cy="432"/>
              <a:chOff x="1881" y="10911"/>
              <a:chExt cx="5040" cy="1080"/>
            </a:xfrm>
          </p:grpSpPr>
          <p:sp>
            <p:nvSpPr>
              <p:cNvPr id="17" name="Rectangle 31">
                <a:extLst>
                  <a:ext uri="{FF2B5EF4-FFF2-40B4-BE49-F238E27FC236}">
                    <a16:creationId xmlns:a16="http://schemas.microsoft.com/office/drawing/2014/main" id="{10A626C0-B2BB-476B-BC12-283773D2C1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" y="10911"/>
                <a:ext cx="1980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8" name="Line 32">
                <a:extLst>
                  <a:ext uri="{FF2B5EF4-FFF2-40B4-BE49-F238E27FC236}">
                    <a16:creationId xmlns:a16="http://schemas.microsoft.com/office/drawing/2014/main" id="{6C0B9E6B-5BF7-446B-9DE5-F12A1FC83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1" y="11545"/>
                <a:ext cx="30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</p:grpSp>
        <p:sp>
          <p:nvSpPr>
            <p:cNvPr id="11" name="AutoShape 33">
              <a:extLst>
                <a:ext uri="{FF2B5EF4-FFF2-40B4-BE49-F238E27FC236}">
                  <a16:creationId xmlns:a16="http://schemas.microsoft.com/office/drawing/2014/main" id="{C544D805-AD0C-4C54-BC22-5B58A9F3B6B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38" y="1738"/>
              <a:ext cx="360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grpSp>
          <p:nvGrpSpPr>
            <p:cNvPr id="12" name="Group 34">
              <a:extLst>
                <a:ext uri="{FF2B5EF4-FFF2-40B4-BE49-F238E27FC236}">
                  <a16:creationId xmlns:a16="http://schemas.microsoft.com/office/drawing/2014/main" id="{1A6DB803-9F2D-42A6-AC8A-AB8DD0B27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2" y="1826"/>
              <a:ext cx="2808" cy="436"/>
              <a:chOff x="1881" y="9432"/>
              <a:chExt cx="7020" cy="1089"/>
            </a:xfrm>
          </p:grpSpPr>
          <p:sp>
            <p:nvSpPr>
              <p:cNvPr id="14" name="Rectangle 35">
                <a:extLst>
                  <a:ext uri="{FF2B5EF4-FFF2-40B4-BE49-F238E27FC236}">
                    <a16:creationId xmlns:a16="http://schemas.microsoft.com/office/drawing/2014/main" id="{0E23B03B-D97F-4C6E-93C1-8625CF4C5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1" y="9441"/>
                <a:ext cx="1980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5" name="Text Box 36">
                <a:extLst>
                  <a:ext uri="{FF2B5EF4-FFF2-40B4-BE49-F238E27FC236}">
                    <a16:creationId xmlns:a16="http://schemas.microsoft.com/office/drawing/2014/main" id="{6E0D1353-54CD-48AA-A826-01742F0D1E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1" y="9432"/>
                <a:ext cx="1980" cy="108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b="1">
                    <a:cs typeface="Times New Roman" panose="02020603050405020304" pitchFamily="18" charset="0"/>
                  </a:rPr>
                  <a:t>PES</a:t>
                </a:r>
                <a:endParaRPr lang="en-GB" altLang="en-US" sz="900"/>
              </a:p>
              <a:p>
                <a:pPr algn="ctr" eaLnBrk="0" hangingPunct="0"/>
                <a:r>
                  <a:rPr lang="en-GB" altLang="en-US" b="1">
                    <a:cs typeface="Times New Roman" panose="02020603050405020304" pitchFamily="18" charset="0"/>
                  </a:rPr>
                  <a:t>C</a:t>
                </a:r>
                <a:endParaRPr lang="en-GB" altLang="en-US"/>
              </a:p>
            </p:txBody>
          </p:sp>
          <p:sp>
            <p:nvSpPr>
              <p:cNvPr id="16" name="Text Box 37">
                <a:extLst>
                  <a:ext uri="{FF2B5EF4-FFF2-40B4-BE49-F238E27FC236}">
                    <a16:creationId xmlns:a16="http://schemas.microsoft.com/office/drawing/2014/main" id="{C2217B31-F920-4D75-888B-09C18E2E0E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1" y="9432"/>
                <a:ext cx="1980" cy="108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b="1">
                    <a:cs typeface="Times New Roman" panose="02020603050405020304" pitchFamily="18" charset="0"/>
                  </a:rPr>
                  <a:t>REC</a:t>
                </a:r>
                <a:endParaRPr lang="en-GB" altLang="en-US" sz="900"/>
              </a:p>
              <a:p>
                <a:pPr algn="ctr" eaLnBrk="0" hangingPunct="0"/>
                <a:r>
                  <a:rPr lang="en-GB" altLang="en-US" b="1">
                    <a:cs typeface="Times New Roman" panose="02020603050405020304" pitchFamily="18" charset="0"/>
                  </a:rPr>
                  <a:t>B/C</a:t>
                </a:r>
                <a:endParaRPr lang="en-GB" altLang="en-US"/>
              </a:p>
            </p:txBody>
          </p:sp>
        </p:grpSp>
        <p:sp>
          <p:nvSpPr>
            <p:cNvPr id="13" name="Text Box 38">
              <a:extLst>
                <a:ext uri="{FF2B5EF4-FFF2-40B4-BE49-F238E27FC236}">
                  <a16:creationId xmlns:a16="http://schemas.microsoft.com/office/drawing/2014/main" id="{1F2D539F-4E21-4619-AA1E-811283004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1752"/>
              <a:ext cx="792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b="1">
                  <a:cs typeface="Times New Roman" panose="02020603050405020304" pitchFamily="18" charset="0"/>
                </a:rPr>
                <a:t>EIS = HIGH</a:t>
              </a:r>
              <a:endParaRPr lang="en-GB" altLang="en-US"/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D7DB9E76-E44D-4253-AD0E-6E462AD5C2E6}"/>
              </a:ext>
            </a:extLst>
          </p:cNvPr>
          <p:cNvGrpSpPr>
            <a:grpSpLocks/>
          </p:cNvGrpSpPr>
          <p:nvPr/>
        </p:nvGrpSpPr>
        <p:grpSpPr bwMode="auto">
          <a:xfrm>
            <a:off x="3956828" y="1839000"/>
            <a:ext cx="5715000" cy="1028700"/>
            <a:chOff x="2018" y="3339"/>
            <a:chExt cx="3600" cy="648"/>
          </a:xfrm>
        </p:grpSpPr>
        <p:grpSp>
          <p:nvGrpSpPr>
            <p:cNvPr id="20" name="Group 43">
              <a:extLst>
                <a:ext uri="{FF2B5EF4-FFF2-40B4-BE49-F238E27FC236}">
                  <a16:creationId xmlns:a16="http://schemas.microsoft.com/office/drawing/2014/main" id="{93029041-EA61-4AC3-B6EA-B5A6104A8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2" y="3431"/>
              <a:ext cx="2016" cy="432"/>
              <a:chOff x="1881" y="10911"/>
              <a:chExt cx="5040" cy="1080"/>
            </a:xfrm>
          </p:grpSpPr>
          <p:sp>
            <p:nvSpPr>
              <p:cNvPr id="27" name="Rectangle 44">
                <a:extLst>
                  <a:ext uri="{FF2B5EF4-FFF2-40B4-BE49-F238E27FC236}">
                    <a16:creationId xmlns:a16="http://schemas.microsoft.com/office/drawing/2014/main" id="{2A6E1C47-9240-4018-BA70-73AE6191E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1" y="10911"/>
                <a:ext cx="1980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8" name="Line 45">
                <a:extLst>
                  <a:ext uri="{FF2B5EF4-FFF2-40B4-BE49-F238E27FC236}">
                    <a16:creationId xmlns:a16="http://schemas.microsoft.com/office/drawing/2014/main" id="{80CA1BC9-67D7-4AA8-B92C-EB4AA0B8A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1" y="11545"/>
                <a:ext cx="30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</p:grpSp>
        <p:sp>
          <p:nvSpPr>
            <p:cNvPr id="21" name="AutoShape 46">
              <a:extLst>
                <a:ext uri="{FF2B5EF4-FFF2-40B4-BE49-F238E27FC236}">
                  <a16:creationId xmlns:a16="http://schemas.microsoft.com/office/drawing/2014/main" id="{648F72F5-848E-4519-A1C1-97D53FEE33A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18" y="3339"/>
              <a:ext cx="3600" cy="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/>
            </a:p>
          </p:txBody>
        </p:sp>
        <p:grpSp>
          <p:nvGrpSpPr>
            <p:cNvPr id="22" name="Group 47">
              <a:extLst>
                <a:ext uri="{FF2B5EF4-FFF2-40B4-BE49-F238E27FC236}">
                  <a16:creationId xmlns:a16="http://schemas.microsoft.com/office/drawing/2014/main" id="{B401C51B-6D53-4D9E-BE49-57B15C37E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2" y="3427"/>
              <a:ext cx="2808" cy="436"/>
              <a:chOff x="1881" y="9432"/>
              <a:chExt cx="7020" cy="1089"/>
            </a:xfrm>
          </p:grpSpPr>
          <p:sp>
            <p:nvSpPr>
              <p:cNvPr id="24" name="Rectangle 48">
                <a:extLst>
                  <a:ext uri="{FF2B5EF4-FFF2-40B4-BE49-F238E27FC236}">
                    <a16:creationId xmlns:a16="http://schemas.microsoft.com/office/drawing/2014/main" id="{EF9C2D02-247C-4B7D-A2BD-802E8A826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1" y="9441"/>
                <a:ext cx="1980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25" name="Text Box 49">
                <a:extLst>
                  <a:ext uri="{FF2B5EF4-FFF2-40B4-BE49-F238E27FC236}">
                    <a16:creationId xmlns:a16="http://schemas.microsoft.com/office/drawing/2014/main" id="{8D020805-354A-424F-94ED-70338F06B7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81" y="9432"/>
                <a:ext cx="1980" cy="1080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b="1">
                    <a:cs typeface="Times New Roman" panose="02020603050405020304" pitchFamily="18" charset="0"/>
                  </a:rPr>
                  <a:t>PES</a:t>
                </a:r>
                <a:endParaRPr lang="en-GB" altLang="en-US" sz="900"/>
              </a:p>
              <a:p>
                <a:pPr algn="ctr" eaLnBrk="0" hangingPunct="0"/>
                <a:r>
                  <a:rPr lang="en-GB" altLang="en-US" b="1">
                    <a:cs typeface="Times New Roman" panose="02020603050405020304" pitchFamily="18" charset="0"/>
                  </a:rPr>
                  <a:t>C</a:t>
                </a:r>
                <a:endParaRPr lang="en-GB" altLang="en-US"/>
              </a:p>
            </p:txBody>
          </p:sp>
          <p:sp>
            <p:nvSpPr>
              <p:cNvPr id="26" name="Text Box 50">
                <a:extLst>
                  <a:ext uri="{FF2B5EF4-FFF2-40B4-BE49-F238E27FC236}">
                    <a16:creationId xmlns:a16="http://schemas.microsoft.com/office/drawing/2014/main" id="{CD9A5C0E-A168-4D13-85E0-7C98E6F9A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21" y="9432"/>
                <a:ext cx="1980" cy="1080"/>
              </a:xfrm>
              <a:prstGeom prst="rect">
                <a:avLst/>
              </a:prstGeom>
              <a:gradFill rotWithShape="0">
                <a:gsLst>
                  <a:gs pos="0">
                    <a:srgbClr val="0000FF"/>
                  </a:gs>
                  <a:gs pos="100000">
                    <a:srgbClr val="00FF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tabLst>
                    <a:tab pos="215900" algn="l"/>
                    <a:tab pos="431800" algn="l"/>
                    <a:tab pos="647700" algn="l"/>
                    <a:tab pos="863600" algn="l"/>
                    <a:tab pos="1295400" algn="l"/>
                    <a:tab pos="1511300" algn="l"/>
                    <a:tab pos="1728788" algn="l"/>
                    <a:tab pos="1944688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b="1">
                    <a:cs typeface="Times New Roman" panose="02020603050405020304" pitchFamily="18" charset="0"/>
                  </a:rPr>
                  <a:t>REC</a:t>
                </a:r>
                <a:endParaRPr lang="en-GB" altLang="en-US" sz="900"/>
              </a:p>
              <a:p>
                <a:pPr algn="ctr" eaLnBrk="0" hangingPunct="0"/>
                <a:r>
                  <a:rPr lang="en-GB" altLang="en-US" b="1">
                    <a:cs typeface="Times New Roman" panose="02020603050405020304" pitchFamily="18" charset="0"/>
                  </a:rPr>
                  <a:t>B/C</a:t>
                </a:r>
                <a:endParaRPr lang="en-GB" altLang="en-US"/>
              </a:p>
            </p:txBody>
          </p:sp>
        </p:grpSp>
        <p:sp>
          <p:nvSpPr>
            <p:cNvPr id="23" name="Text Box 51">
              <a:extLst>
                <a:ext uri="{FF2B5EF4-FFF2-40B4-BE49-F238E27FC236}">
                  <a16:creationId xmlns:a16="http://schemas.microsoft.com/office/drawing/2014/main" id="{E265254F-77C3-4938-904D-A05E0A4D7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87" y="3353"/>
              <a:ext cx="792" cy="2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215900" algn="l"/>
                  <a:tab pos="431800" algn="l"/>
                  <a:tab pos="647700" algn="l"/>
                  <a:tab pos="863600" algn="l"/>
                  <a:tab pos="1295400" algn="l"/>
                  <a:tab pos="1511300" algn="l"/>
                  <a:tab pos="1728788" algn="l"/>
                  <a:tab pos="1944688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b="1">
                  <a:cs typeface="Times New Roman" panose="02020603050405020304" pitchFamily="18" charset="0"/>
                </a:rPr>
                <a:t>EIS = HIGH</a:t>
              </a:r>
              <a:endParaRPr lang="en-GB" altLang="en-US"/>
            </a:p>
          </p:txBody>
        </p:sp>
      </p:grpSp>
      <p:pic>
        <p:nvPicPr>
          <p:cNvPr id="29" name="Picture 52" descr="EFR1SMALL">
            <a:extLst>
              <a:ext uri="{FF2B5EF4-FFF2-40B4-BE49-F238E27FC236}">
                <a16:creationId xmlns:a16="http://schemas.microsoft.com/office/drawing/2014/main" id="{89CDBFAD-1BF5-4444-8EB6-27963560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03" y="1694538"/>
            <a:ext cx="1728787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3" descr="EFR2SMALL">
            <a:extLst>
              <a:ext uri="{FF2B5EF4-FFF2-40B4-BE49-F238E27FC236}">
                <a16:creationId xmlns:a16="http://schemas.microsoft.com/office/drawing/2014/main" id="{E3C33718-4BC9-4950-A0C6-0E7CC8CE7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865" y="3134400"/>
            <a:ext cx="957263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4" descr="efr3sMALL">
            <a:extLst>
              <a:ext uri="{FF2B5EF4-FFF2-40B4-BE49-F238E27FC236}">
                <a16:creationId xmlns:a16="http://schemas.microsoft.com/office/drawing/2014/main" id="{FCCDCF65-AF81-46CE-8DC7-3D35C321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528" y="4718725"/>
            <a:ext cx="165735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56">
            <a:extLst>
              <a:ext uri="{FF2B5EF4-FFF2-40B4-BE49-F238E27FC236}">
                <a16:creationId xmlns:a16="http://schemas.microsoft.com/office/drawing/2014/main" id="{BC18B640-068D-4819-A405-B9C89190C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915" y="1839000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latin typeface="Comic Sans MS" panose="030F0702030302020204" pitchFamily="66" charset="0"/>
              </a:rPr>
              <a:t>EFR1:  NGWEMPISI</a:t>
            </a:r>
          </a:p>
        </p:txBody>
      </p:sp>
      <p:sp>
        <p:nvSpPr>
          <p:cNvPr id="34" name="Text Box 57">
            <a:extLst>
              <a:ext uri="{FF2B5EF4-FFF2-40B4-BE49-F238E27FC236}">
                <a16:creationId xmlns:a16="http://schemas.microsoft.com/office/drawing/2014/main" id="{425A0C6C-6B13-48FA-AFE0-588E63FF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40" y="3494763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latin typeface="Comic Sans MS" panose="030F0702030302020204" pitchFamily="66" charset="0"/>
              </a:rPr>
              <a:t>EFR2:  ASSEGAAI</a:t>
            </a:r>
          </a:p>
        </p:txBody>
      </p:sp>
      <p:sp>
        <p:nvSpPr>
          <p:cNvPr id="35" name="Text Box 58">
            <a:extLst>
              <a:ext uri="{FF2B5EF4-FFF2-40B4-BE49-F238E27FC236}">
                <a16:creationId xmlns:a16="http://schemas.microsoft.com/office/drawing/2014/main" id="{EBD63921-7B6D-4CFF-BBD8-89DC5E14C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78" y="4934625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b="1">
                <a:latin typeface="Comic Sans MS" panose="030F0702030302020204" pitchFamily="66" charset="0"/>
              </a:rPr>
              <a:t>EFR3:  MHKONDVO</a:t>
            </a:r>
          </a:p>
        </p:txBody>
      </p:sp>
      <p:sp>
        <p:nvSpPr>
          <p:cNvPr id="37" name="Text Box 60">
            <a:extLst>
              <a:ext uri="{FF2B5EF4-FFF2-40B4-BE49-F238E27FC236}">
                <a16:creationId xmlns:a16="http://schemas.microsoft.com/office/drawing/2014/main" id="{78AEAE2C-3B51-40C3-9197-580F15F65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60350"/>
            <a:ext cx="669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>
                <a:latin typeface="Comic Sans MS" panose="030F0702030302020204" pitchFamily="66" charset="0"/>
              </a:rPr>
              <a:t>PES AND REC ECOSTATUS</a:t>
            </a:r>
          </a:p>
        </p:txBody>
      </p:sp>
    </p:spTree>
    <p:extLst>
      <p:ext uri="{BB962C8B-B14F-4D97-AF65-F5344CB8AC3E}">
        <p14:creationId xmlns:p14="http://schemas.microsoft.com/office/powerpoint/2010/main" val="3785599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>
            <a:extLst>
              <a:ext uri="{FF2B5EF4-FFF2-40B4-BE49-F238E27FC236}">
                <a16:creationId xmlns:a16="http://schemas.microsoft.com/office/drawing/2014/main" id="{494E124C-2B27-4224-A76A-894BBED3E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2131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Spekboom </a:t>
            </a:r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7478E5C3-EA70-41C5-A421-B1FE4960B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314007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Ingwavuma 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5EA5F35E-2327-45ED-B96A-4F9145C79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30872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Mhlathuze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EBFC5E24-C009-4B21-90E7-7F7070A5D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6308725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Lusushwane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83C4AEF6-CFA4-4149-BE2B-67EA7C24C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2" y="-56852"/>
            <a:ext cx="5616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Rivers with lots of problems</a:t>
            </a:r>
          </a:p>
        </p:txBody>
      </p:sp>
      <p:pic>
        <p:nvPicPr>
          <p:cNvPr id="20487" name="Picture 7" descr="Badsmall1">
            <a:extLst>
              <a:ext uri="{FF2B5EF4-FFF2-40B4-BE49-F238E27FC236}">
                <a16:creationId xmlns:a16="http://schemas.microsoft.com/office/drawing/2014/main" id="{6F814D93-D0CE-4D05-9AAD-0BFC2C937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48063"/>
            <a:ext cx="4033838" cy="269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badsmall2">
            <a:extLst>
              <a:ext uri="{FF2B5EF4-FFF2-40B4-BE49-F238E27FC236}">
                <a16:creationId xmlns:a16="http://schemas.microsoft.com/office/drawing/2014/main" id="{0C59FDFB-A881-4D82-BDED-636023025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4140200" cy="276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Badsmall3">
            <a:extLst>
              <a:ext uri="{FF2B5EF4-FFF2-40B4-BE49-F238E27FC236}">
                <a16:creationId xmlns:a16="http://schemas.microsoft.com/office/drawing/2014/main" id="{3E6BBE7C-BAF9-45F1-BD19-C46F9F0E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549650"/>
            <a:ext cx="4213225" cy="28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Badsmall4">
            <a:extLst>
              <a:ext uri="{FF2B5EF4-FFF2-40B4-BE49-F238E27FC236}">
                <a16:creationId xmlns:a16="http://schemas.microsoft.com/office/drawing/2014/main" id="{BF27E968-5C3D-4D12-AA9C-1CDB85385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410527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mallW56FLusush14">
            <a:extLst>
              <a:ext uri="{FF2B5EF4-FFF2-40B4-BE49-F238E27FC236}">
                <a16:creationId xmlns:a16="http://schemas.microsoft.com/office/drawing/2014/main" id="{F760B9C8-5262-4DEC-8C02-634089CC2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0713"/>
            <a:ext cx="4105275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smallEFR3MkondvDS3">
            <a:extLst>
              <a:ext uri="{FF2B5EF4-FFF2-40B4-BE49-F238E27FC236}">
                <a16:creationId xmlns:a16="http://schemas.microsoft.com/office/drawing/2014/main" id="{B8B9B7ED-E0DC-43F7-87BD-F4941CB4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49275"/>
            <a:ext cx="4140200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SmallEFR4MapAcUS">
            <a:extLst>
              <a:ext uri="{FF2B5EF4-FFF2-40B4-BE49-F238E27FC236}">
                <a16:creationId xmlns:a16="http://schemas.microsoft.com/office/drawing/2014/main" id="{3012702A-02BF-4C69-930E-38FE214D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33825"/>
            <a:ext cx="39243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SmallNgwempisi">
            <a:extLst>
              <a:ext uri="{FF2B5EF4-FFF2-40B4-BE49-F238E27FC236}">
                <a16:creationId xmlns:a16="http://schemas.microsoft.com/office/drawing/2014/main" id="{BE25C01F-46AE-42D6-B77D-492865CB4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860800"/>
            <a:ext cx="396081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A380A37B-12AB-47CC-9BA5-09835353D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4290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Lusushwane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7C6C751E-21F8-4950-9928-EE2AC0C4B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500438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Mkondvo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1692C007-6DA3-4414-B3D0-3B5A6592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491288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Maputo</a:t>
            </a: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D4BA38CA-3C20-47D0-A084-A25062281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6491288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Ngwempisi</a:t>
            </a: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DD45885F-7CE3-400E-893D-E5CFD9E76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553" y="0"/>
            <a:ext cx="84827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2400" b="1">
                <a:latin typeface="Comic Sans MS" panose="030F0702030302020204" pitchFamily="66" charset="0"/>
              </a:defRPr>
            </a:lvl1pPr>
          </a:lstStyle>
          <a:p>
            <a:r>
              <a:rPr lang="en-GB" altLang="en-US" dirty="0"/>
              <a:t>Rivers with less problems – reasonable condition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8A81BEE1-012E-4036-9B88-3620A89C1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6491288"/>
            <a:ext cx="53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/>
              <a:t>31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4F1131E-330E-4480-8A37-55FA3FF50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063" y="1054139"/>
            <a:ext cx="7634475" cy="524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omic Sans MS" panose="030F0702030302020204" pitchFamily="66" charset="0"/>
                <a:cs typeface="+mn-cs"/>
              </a:rPr>
              <a:t>EcoClassification is a process with associated tools.  EcoClassification can be used as a stand-alone process for other uses such as in </a:t>
            </a:r>
            <a:r>
              <a:rPr lang="en-GB" altLang="en-US" sz="2200" dirty="0" err="1">
                <a:latin typeface="Comic Sans MS" panose="030F0702030302020204" pitchFamily="66" charset="0"/>
                <a:cs typeface="+mn-cs"/>
              </a:rPr>
              <a:t>EIAs</a:t>
            </a:r>
            <a:r>
              <a:rPr lang="en-GB" altLang="en-US" sz="2200" dirty="0">
                <a:latin typeface="Comic Sans MS" panose="030F0702030302020204" pitchFamily="66" charset="0"/>
                <a:cs typeface="+mn-cs"/>
              </a:rPr>
              <a:t> etc.</a:t>
            </a:r>
          </a:p>
          <a:p>
            <a:pPr marL="0" indent="0"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The EWR process always includes EcoClassification and cannot stand on its own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Links in process as follows: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1.  Set flow requirements for different ECs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2. Test other flow requirements to determine impact on EC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3. Set monitoring objectives in terms of EC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4. Measure monitoring results against desired EC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9AAAE-3E75-4F46-8372-DF80D614194D}"/>
              </a:ext>
            </a:extLst>
          </p:cNvPr>
          <p:cNvSpPr txBox="1"/>
          <p:nvPr/>
        </p:nvSpPr>
        <p:spPr>
          <a:xfrm>
            <a:off x="1208599" y="102895"/>
            <a:ext cx="7891724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ECOCLASSIFICATION AND </a:t>
            </a:r>
            <a:r>
              <a:rPr lang="en-GB" altLang="en-US" sz="2700" b="1" dirty="0" err="1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EWRS</a:t>
            </a:r>
            <a:endParaRPr lang="en-GB" altLang="en-US" sz="2700" b="1" dirty="0">
              <a:ln w="22225">
                <a:solidFill>
                  <a:srgbClr val="0070C0"/>
                </a:solidFill>
                <a:prstDash val="solid"/>
              </a:ln>
              <a:latin typeface="Comic Sans MS" panose="030F0702030302020204" pitchFamily="66" charset="0"/>
              <a:ea typeface="Yu Gothic UI Semibold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AEF1F-8C8E-4ACD-ADC0-8A80A0D97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131BFC-E5F9-4504-BE17-D7263DDAD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FE56E5B-690B-4936-96DF-8B666DCB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215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414" y="2291619"/>
            <a:ext cx="7891724" cy="1011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</a:t>
            </a:r>
          </a:p>
          <a:p>
            <a:pPr algn="ctr">
              <a:lnSpc>
                <a:spcPct val="110000"/>
              </a:lnSpc>
            </a:pPr>
            <a:r>
              <a:rPr lang="en-GB" altLang="en-US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how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0EACD47-DEB7-4AC2-88AC-0E063424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336D47D-15EF-4583-BBA6-ED44E5F3C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18F42A-1746-47C5-ADC5-0CA3ABC1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3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45140" y="119369"/>
            <a:ext cx="7898860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 (slide 1)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70AE5C5-A519-4750-A169-98FDAA82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4495" y="948537"/>
            <a:ext cx="7675123" cy="60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en-GB" altLang="en-US" sz="2200" dirty="0">
                <a:latin typeface="Comic Sans MS" panose="030F0702030302020204" pitchFamily="66" charset="0"/>
              </a:rPr>
              <a:t>Now to know what state you want your river to be in and you need to know what you must do to keep or get your river in that state.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omic Sans MS" panose="030F0702030302020204" pitchFamily="66" charset="0"/>
              </a:rPr>
              <a:t>How much flow does your river need? 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Which flow regime will provide suitable habitat (water quality and geomorphology) for the animals and plants dependant on the river?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Will the above be suitable to maintain or improve the Goods and Services?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Are there other flow regimes that will also result in an acceptable state (and with less impact on the users)?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GB" altLang="en-US" sz="2200" dirty="0">
                <a:latin typeface="Comic Sans MS" panose="030F0702030302020204" pitchFamily="66" charset="0"/>
              </a:rPr>
              <a:t>Are there non-flow related problems that must be addressed at source so that you do not use water to mitigate those problem?</a:t>
            </a:r>
          </a:p>
        </p:txBody>
      </p:sp>
    </p:spTree>
    <p:extLst>
      <p:ext uri="{BB962C8B-B14F-4D97-AF65-F5344CB8AC3E}">
        <p14:creationId xmlns:p14="http://schemas.microsoft.com/office/powerpoint/2010/main" val="51692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08599" y="102895"/>
            <a:ext cx="789172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 (slide 2)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8C9A70F-C562-4F29-BE03-EFA6177E1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695" y="1046678"/>
            <a:ext cx="775362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How do we determine </a:t>
            </a:r>
            <a:r>
              <a:rPr lang="en-GB" altLang="en-US" sz="2400" dirty="0" err="1">
                <a:latin typeface="Comic Sans MS" panose="030F0702030302020204" pitchFamily="66" charset="0"/>
              </a:rPr>
              <a:t>EWRs</a:t>
            </a:r>
            <a:r>
              <a:rPr lang="en-GB" altLang="en-US" sz="2400" dirty="0">
                <a:latin typeface="Comic Sans MS" panose="030F0702030302020204" pitchFamily="66" charset="0"/>
              </a:rPr>
              <a:t>?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Determine low flows (base flows)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&amp; 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high flows (floods)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in different seasons and different conditions (droughts, normal, between etc)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8D123814-2FE2-4B6B-B255-AD77D7848B72}"/>
              </a:ext>
            </a:extLst>
          </p:cNvPr>
          <p:cNvSpPr>
            <a:spLocks/>
          </p:cNvSpPr>
          <p:nvPr/>
        </p:nvSpPr>
        <p:spPr bwMode="auto">
          <a:xfrm>
            <a:off x="1107260" y="4113879"/>
            <a:ext cx="7993063" cy="2122487"/>
          </a:xfrm>
          <a:custGeom>
            <a:avLst/>
            <a:gdLst>
              <a:gd name="T0" fmla="*/ 0 w 5035"/>
              <a:gd name="T1" fmla="*/ 1322 h 1337"/>
              <a:gd name="T2" fmla="*/ 318 w 5035"/>
              <a:gd name="T3" fmla="*/ 1322 h 1337"/>
              <a:gd name="T4" fmla="*/ 680 w 5035"/>
              <a:gd name="T5" fmla="*/ 1231 h 1337"/>
              <a:gd name="T6" fmla="*/ 927 w 5035"/>
              <a:gd name="T7" fmla="*/ 1212 h 1337"/>
              <a:gd name="T8" fmla="*/ 1071 w 5035"/>
              <a:gd name="T9" fmla="*/ 1053 h 1337"/>
              <a:gd name="T10" fmla="*/ 1179 w 5035"/>
              <a:gd name="T11" fmla="*/ 1186 h 1337"/>
              <a:gd name="T12" fmla="*/ 1270 w 5035"/>
              <a:gd name="T13" fmla="*/ 1095 h 1337"/>
              <a:gd name="T14" fmla="*/ 1406 w 5035"/>
              <a:gd name="T15" fmla="*/ 1141 h 1337"/>
              <a:gd name="T16" fmla="*/ 1497 w 5035"/>
              <a:gd name="T17" fmla="*/ 823 h 1337"/>
              <a:gd name="T18" fmla="*/ 1588 w 5035"/>
              <a:gd name="T19" fmla="*/ 1095 h 1337"/>
              <a:gd name="T20" fmla="*/ 1996 w 5035"/>
              <a:gd name="T21" fmla="*/ 505 h 1337"/>
              <a:gd name="T22" fmla="*/ 2268 w 5035"/>
              <a:gd name="T23" fmla="*/ 1095 h 1337"/>
              <a:gd name="T24" fmla="*/ 2449 w 5035"/>
              <a:gd name="T25" fmla="*/ 778 h 1337"/>
              <a:gd name="T26" fmla="*/ 2586 w 5035"/>
              <a:gd name="T27" fmla="*/ 1004 h 1337"/>
              <a:gd name="T28" fmla="*/ 3132 w 5035"/>
              <a:gd name="T29" fmla="*/ 0 h 1337"/>
              <a:gd name="T30" fmla="*/ 3629 w 5035"/>
              <a:gd name="T31" fmla="*/ 1004 h 1337"/>
              <a:gd name="T32" fmla="*/ 3852 w 5035"/>
              <a:gd name="T33" fmla="*/ 864 h 1337"/>
              <a:gd name="T34" fmla="*/ 4037 w 5035"/>
              <a:gd name="T35" fmla="*/ 1141 h 1337"/>
              <a:gd name="T36" fmla="*/ 4216 w 5035"/>
              <a:gd name="T37" fmla="*/ 993 h 1337"/>
              <a:gd name="T38" fmla="*/ 4307 w 5035"/>
              <a:gd name="T39" fmla="*/ 1121 h 1337"/>
              <a:gd name="T40" fmla="*/ 4400 w 5035"/>
              <a:gd name="T41" fmla="*/ 1231 h 1337"/>
              <a:gd name="T42" fmla="*/ 4672 w 5035"/>
              <a:gd name="T43" fmla="*/ 1231 h 1337"/>
              <a:gd name="T44" fmla="*/ 4777 w 5035"/>
              <a:gd name="T45" fmla="*/ 1068 h 1337"/>
              <a:gd name="T46" fmla="*/ 4899 w 5035"/>
              <a:gd name="T47" fmla="*/ 1277 h 1337"/>
              <a:gd name="T48" fmla="*/ 5035 w 5035"/>
              <a:gd name="T49" fmla="*/ 1277 h 1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35" h="1337">
                <a:moveTo>
                  <a:pt x="0" y="1322"/>
                </a:moveTo>
                <a:cubicBezTo>
                  <a:pt x="102" y="1329"/>
                  <a:pt x="205" y="1337"/>
                  <a:pt x="318" y="1322"/>
                </a:cubicBezTo>
                <a:cubicBezTo>
                  <a:pt x="431" y="1307"/>
                  <a:pt x="579" y="1249"/>
                  <a:pt x="680" y="1231"/>
                </a:cubicBezTo>
                <a:cubicBezTo>
                  <a:pt x="781" y="1213"/>
                  <a:pt x="862" y="1242"/>
                  <a:pt x="927" y="1212"/>
                </a:cubicBezTo>
                <a:cubicBezTo>
                  <a:pt x="992" y="1182"/>
                  <a:pt x="1029" y="1057"/>
                  <a:pt x="1071" y="1053"/>
                </a:cubicBezTo>
                <a:cubicBezTo>
                  <a:pt x="1113" y="1049"/>
                  <a:pt x="1146" y="1179"/>
                  <a:pt x="1179" y="1186"/>
                </a:cubicBezTo>
                <a:cubicBezTo>
                  <a:pt x="1212" y="1193"/>
                  <a:pt x="1232" y="1102"/>
                  <a:pt x="1270" y="1095"/>
                </a:cubicBezTo>
                <a:cubicBezTo>
                  <a:pt x="1308" y="1088"/>
                  <a:pt x="1368" y="1186"/>
                  <a:pt x="1406" y="1141"/>
                </a:cubicBezTo>
                <a:cubicBezTo>
                  <a:pt x="1444" y="1096"/>
                  <a:pt x="1467" y="831"/>
                  <a:pt x="1497" y="823"/>
                </a:cubicBezTo>
                <a:cubicBezTo>
                  <a:pt x="1527" y="815"/>
                  <a:pt x="1505" y="1148"/>
                  <a:pt x="1588" y="1095"/>
                </a:cubicBezTo>
                <a:cubicBezTo>
                  <a:pt x="1671" y="1042"/>
                  <a:pt x="1883" y="505"/>
                  <a:pt x="1996" y="505"/>
                </a:cubicBezTo>
                <a:cubicBezTo>
                  <a:pt x="2109" y="505"/>
                  <a:pt x="2192" y="1049"/>
                  <a:pt x="2268" y="1095"/>
                </a:cubicBezTo>
                <a:cubicBezTo>
                  <a:pt x="2344" y="1141"/>
                  <a:pt x="2396" y="793"/>
                  <a:pt x="2449" y="778"/>
                </a:cubicBezTo>
                <a:cubicBezTo>
                  <a:pt x="2502" y="763"/>
                  <a:pt x="2472" y="1134"/>
                  <a:pt x="2586" y="1004"/>
                </a:cubicBezTo>
                <a:cubicBezTo>
                  <a:pt x="2700" y="874"/>
                  <a:pt x="2958" y="0"/>
                  <a:pt x="3132" y="0"/>
                </a:cubicBezTo>
                <a:cubicBezTo>
                  <a:pt x="3306" y="0"/>
                  <a:pt x="3509" y="860"/>
                  <a:pt x="3629" y="1004"/>
                </a:cubicBezTo>
                <a:cubicBezTo>
                  <a:pt x="3749" y="1148"/>
                  <a:pt x="3784" y="841"/>
                  <a:pt x="3852" y="864"/>
                </a:cubicBezTo>
                <a:cubicBezTo>
                  <a:pt x="3920" y="887"/>
                  <a:pt x="3976" y="1120"/>
                  <a:pt x="4037" y="1141"/>
                </a:cubicBezTo>
                <a:cubicBezTo>
                  <a:pt x="4098" y="1162"/>
                  <a:pt x="4171" y="996"/>
                  <a:pt x="4216" y="993"/>
                </a:cubicBezTo>
                <a:cubicBezTo>
                  <a:pt x="4261" y="990"/>
                  <a:pt x="4276" y="1081"/>
                  <a:pt x="4307" y="1121"/>
                </a:cubicBezTo>
                <a:cubicBezTo>
                  <a:pt x="4338" y="1161"/>
                  <a:pt x="4339" y="1213"/>
                  <a:pt x="4400" y="1231"/>
                </a:cubicBezTo>
                <a:cubicBezTo>
                  <a:pt x="4461" y="1249"/>
                  <a:pt x="4609" y="1258"/>
                  <a:pt x="4672" y="1231"/>
                </a:cubicBezTo>
                <a:cubicBezTo>
                  <a:pt x="4735" y="1204"/>
                  <a:pt x="4739" y="1060"/>
                  <a:pt x="4777" y="1068"/>
                </a:cubicBezTo>
                <a:cubicBezTo>
                  <a:pt x="4815" y="1076"/>
                  <a:pt x="4856" y="1242"/>
                  <a:pt x="4899" y="1277"/>
                </a:cubicBezTo>
                <a:cubicBezTo>
                  <a:pt x="4942" y="1312"/>
                  <a:pt x="4997" y="1292"/>
                  <a:pt x="5035" y="127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5E47AFBB-53F4-4170-B844-3185A7121F6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91107" y="5257672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dirty="0"/>
              <a:t>flow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A7E310F6-AF4B-4C7B-9838-7E82A1FB1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148" y="6644354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/>
              <a:t>days</a:t>
            </a:r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A10772A-CD5D-4C5B-8711-5BF9FBF1321A}"/>
              </a:ext>
            </a:extLst>
          </p:cNvPr>
          <p:cNvSpPr>
            <a:spLocks/>
          </p:cNvSpPr>
          <p:nvPr/>
        </p:nvSpPr>
        <p:spPr bwMode="auto">
          <a:xfrm>
            <a:off x="1107260" y="5707729"/>
            <a:ext cx="7921625" cy="865187"/>
          </a:xfrm>
          <a:custGeom>
            <a:avLst/>
            <a:gdLst>
              <a:gd name="T0" fmla="*/ 0 w 4990"/>
              <a:gd name="T1" fmla="*/ 545 h 545"/>
              <a:gd name="T2" fmla="*/ 0 w 4990"/>
              <a:gd name="T3" fmla="*/ 318 h 545"/>
              <a:gd name="T4" fmla="*/ 318 w 4990"/>
              <a:gd name="T5" fmla="*/ 318 h 545"/>
              <a:gd name="T6" fmla="*/ 726 w 4990"/>
              <a:gd name="T7" fmla="*/ 227 h 545"/>
              <a:gd name="T8" fmla="*/ 998 w 4990"/>
              <a:gd name="T9" fmla="*/ 227 h 545"/>
              <a:gd name="T10" fmla="*/ 1225 w 4990"/>
              <a:gd name="T11" fmla="*/ 182 h 545"/>
              <a:gd name="T12" fmla="*/ 1406 w 4990"/>
              <a:gd name="T13" fmla="*/ 182 h 545"/>
              <a:gd name="T14" fmla="*/ 1588 w 4990"/>
              <a:gd name="T15" fmla="*/ 91 h 545"/>
              <a:gd name="T16" fmla="*/ 2313 w 4990"/>
              <a:gd name="T17" fmla="*/ 91 h 545"/>
              <a:gd name="T18" fmla="*/ 2631 w 4990"/>
              <a:gd name="T19" fmla="*/ 0 h 545"/>
              <a:gd name="T20" fmla="*/ 3720 w 4990"/>
              <a:gd name="T21" fmla="*/ 46 h 545"/>
              <a:gd name="T22" fmla="*/ 4128 w 4990"/>
              <a:gd name="T23" fmla="*/ 182 h 545"/>
              <a:gd name="T24" fmla="*/ 4496 w 4990"/>
              <a:gd name="T25" fmla="*/ 246 h 545"/>
              <a:gd name="T26" fmla="*/ 4990 w 4990"/>
              <a:gd name="T27" fmla="*/ 318 h 545"/>
              <a:gd name="T28" fmla="*/ 4990 w 4990"/>
              <a:gd name="T29" fmla="*/ 545 h 545"/>
              <a:gd name="T30" fmla="*/ 0 w 4990"/>
              <a:gd name="T3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90" h="545">
                <a:moveTo>
                  <a:pt x="0" y="545"/>
                </a:moveTo>
                <a:lnTo>
                  <a:pt x="0" y="318"/>
                </a:lnTo>
                <a:lnTo>
                  <a:pt x="318" y="318"/>
                </a:lnTo>
                <a:lnTo>
                  <a:pt x="726" y="227"/>
                </a:lnTo>
                <a:lnTo>
                  <a:pt x="998" y="227"/>
                </a:lnTo>
                <a:lnTo>
                  <a:pt x="1225" y="182"/>
                </a:lnTo>
                <a:lnTo>
                  <a:pt x="1406" y="182"/>
                </a:lnTo>
                <a:lnTo>
                  <a:pt x="1588" y="91"/>
                </a:lnTo>
                <a:lnTo>
                  <a:pt x="2313" y="91"/>
                </a:lnTo>
                <a:lnTo>
                  <a:pt x="2631" y="0"/>
                </a:lnTo>
                <a:lnTo>
                  <a:pt x="3720" y="46"/>
                </a:lnTo>
                <a:lnTo>
                  <a:pt x="4128" y="182"/>
                </a:lnTo>
                <a:lnTo>
                  <a:pt x="4496" y="246"/>
                </a:lnTo>
                <a:lnTo>
                  <a:pt x="4990" y="318"/>
                </a:lnTo>
                <a:lnTo>
                  <a:pt x="4990" y="545"/>
                </a:lnTo>
                <a:lnTo>
                  <a:pt x="0" y="54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508B0A1C-63E3-4286-AE2A-282B06BA508B}"/>
              </a:ext>
            </a:extLst>
          </p:cNvPr>
          <p:cNvSpPr>
            <a:spLocks/>
          </p:cNvSpPr>
          <p:nvPr/>
        </p:nvSpPr>
        <p:spPr bwMode="auto">
          <a:xfrm>
            <a:off x="2536010" y="4898104"/>
            <a:ext cx="2627313" cy="1181100"/>
          </a:xfrm>
          <a:custGeom>
            <a:avLst/>
            <a:gdLst>
              <a:gd name="T0" fmla="*/ 7 w 1655"/>
              <a:gd name="T1" fmla="*/ 737 h 744"/>
              <a:gd name="T2" fmla="*/ 53 w 1655"/>
              <a:gd name="T3" fmla="*/ 692 h 744"/>
              <a:gd name="T4" fmla="*/ 98 w 1655"/>
              <a:gd name="T5" fmla="*/ 647 h 744"/>
              <a:gd name="T6" fmla="*/ 150 w 1655"/>
              <a:gd name="T7" fmla="*/ 575 h 744"/>
              <a:gd name="T8" fmla="*/ 153 w 1655"/>
              <a:gd name="T9" fmla="*/ 557 h 744"/>
              <a:gd name="T10" fmla="*/ 192 w 1655"/>
              <a:gd name="T11" fmla="*/ 569 h 744"/>
              <a:gd name="T12" fmla="*/ 189 w 1655"/>
              <a:gd name="T13" fmla="*/ 556 h 744"/>
              <a:gd name="T14" fmla="*/ 234 w 1655"/>
              <a:gd name="T15" fmla="*/ 647 h 744"/>
              <a:gd name="T16" fmla="*/ 279 w 1655"/>
              <a:gd name="T17" fmla="*/ 692 h 744"/>
              <a:gd name="T18" fmla="*/ 325 w 1655"/>
              <a:gd name="T19" fmla="*/ 647 h 744"/>
              <a:gd name="T20" fmla="*/ 370 w 1655"/>
              <a:gd name="T21" fmla="*/ 601 h 744"/>
              <a:gd name="T22" fmla="*/ 415 w 1655"/>
              <a:gd name="T23" fmla="*/ 601 h 744"/>
              <a:gd name="T24" fmla="*/ 480 w 1655"/>
              <a:gd name="T25" fmla="*/ 671 h 744"/>
              <a:gd name="T26" fmla="*/ 461 w 1655"/>
              <a:gd name="T27" fmla="*/ 692 h 744"/>
              <a:gd name="T28" fmla="*/ 506 w 1655"/>
              <a:gd name="T29" fmla="*/ 601 h 744"/>
              <a:gd name="T30" fmla="*/ 552 w 1655"/>
              <a:gd name="T31" fmla="*/ 510 h 744"/>
              <a:gd name="T32" fmla="*/ 564 w 1655"/>
              <a:gd name="T33" fmla="*/ 383 h 744"/>
              <a:gd name="T34" fmla="*/ 594 w 1655"/>
              <a:gd name="T35" fmla="*/ 335 h 744"/>
              <a:gd name="T36" fmla="*/ 615 w 1655"/>
              <a:gd name="T37" fmla="*/ 374 h 744"/>
              <a:gd name="T38" fmla="*/ 615 w 1655"/>
              <a:gd name="T39" fmla="*/ 479 h 744"/>
              <a:gd name="T40" fmla="*/ 642 w 1655"/>
              <a:gd name="T41" fmla="*/ 556 h 744"/>
              <a:gd name="T42" fmla="*/ 688 w 1655"/>
              <a:gd name="T43" fmla="*/ 601 h 744"/>
              <a:gd name="T44" fmla="*/ 756 w 1655"/>
              <a:gd name="T45" fmla="*/ 512 h 744"/>
              <a:gd name="T46" fmla="*/ 843 w 1655"/>
              <a:gd name="T47" fmla="*/ 377 h 744"/>
              <a:gd name="T48" fmla="*/ 914 w 1655"/>
              <a:gd name="T49" fmla="*/ 238 h 744"/>
              <a:gd name="T50" fmla="*/ 1083 w 1655"/>
              <a:gd name="T51" fmla="*/ 23 h 744"/>
              <a:gd name="T52" fmla="*/ 1187 w 1655"/>
              <a:gd name="T53" fmla="*/ 102 h 744"/>
              <a:gd name="T54" fmla="*/ 1233 w 1655"/>
              <a:gd name="T55" fmla="*/ 278 h 744"/>
              <a:gd name="T56" fmla="*/ 1277 w 1655"/>
              <a:gd name="T57" fmla="*/ 420 h 744"/>
              <a:gd name="T58" fmla="*/ 1368 w 1655"/>
              <a:gd name="T59" fmla="*/ 601 h 744"/>
              <a:gd name="T60" fmla="*/ 1443 w 1655"/>
              <a:gd name="T61" fmla="*/ 527 h 744"/>
              <a:gd name="T62" fmla="*/ 1549 w 1655"/>
              <a:gd name="T63" fmla="*/ 284 h 744"/>
              <a:gd name="T64" fmla="*/ 1595 w 1655"/>
              <a:gd name="T65" fmla="*/ 465 h 744"/>
              <a:gd name="T66" fmla="*/ 1640 w 1655"/>
              <a:gd name="T67" fmla="*/ 556 h 744"/>
              <a:gd name="T68" fmla="*/ 1504 w 1655"/>
              <a:gd name="T69" fmla="*/ 601 h 744"/>
              <a:gd name="T70" fmla="*/ 1323 w 1655"/>
              <a:gd name="T71" fmla="*/ 601 h 744"/>
              <a:gd name="T72" fmla="*/ 1096 w 1655"/>
              <a:gd name="T73" fmla="*/ 601 h 744"/>
              <a:gd name="T74" fmla="*/ 778 w 1655"/>
              <a:gd name="T75" fmla="*/ 601 h 744"/>
              <a:gd name="T76" fmla="*/ 688 w 1655"/>
              <a:gd name="T77" fmla="*/ 601 h 744"/>
              <a:gd name="T78" fmla="*/ 573 w 1655"/>
              <a:gd name="T79" fmla="*/ 650 h 744"/>
              <a:gd name="T80" fmla="*/ 506 w 1655"/>
              <a:gd name="T81" fmla="*/ 692 h 744"/>
              <a:gd name="T82" fmla="*/ 325 w 1655"/>
              <a:gd name="T83" fmla="*/ 692 h 744"/>
              <a:gd name="T84" fmla="*/ 240 w 1655"/>
              <a:gd name="T85" fmla="*/ 713 h 744"/>
              <a:gd name="T86" fmla="*/ 98 w 1655"/>
              <a:gd name="T87" fmla="*/ 737 h 744"/>
              <a:gd name="T88" fmla="*/ 7 w 1655"/>
              <a:gd name="T89" fmla="*/ 737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55" h="744">
                <a:moveTo>
                  <a:pt x="7" y="737"/>
                </a:moveTo>
                <a:cubicBezTo>
                  <a:pt x="0" y="730"/>
                  <a:pt x="38" y="707"/>
                  <a:pt x="53" y="692"/>
                </a:cubicBezTo>
                <a:cubicBezTo>
                  <a:pt x="68" y="677"/>
                  <a:pt x="82" y="667"/>
                  <a:pt x="98" y="647"/>
                </a:cubicBezTo>
                <a:cubicBezTo>
                  <a:pt x="114" y="627"/>
                  <a:pt x="141" y="590"/>
                  <a:pt x="150" y="575"/>
                </a:cubicBezTo>
                <a:cubicBezTo>
                  <a:pt x="159" y="560"/>
                  <a:pt x="146" y="558"/>
                  <a:pt x="153" y="557"/>
                </a:cubicBezTo>
                <a:cubicBezTo>
                  <a:pt x="160" y="556"/>
                  <a:pt x="186" y="569"/>
                  <a:pt x="192" y="569"/>
                </a:cubicBezTo>
                <a:cubicBezTo>
                  <a:pt x="198" y="569"/>
                  <a:pt x="182" y="543"/>
                  <a:pt x="189" y="556"/>
                </a:cubicBezTo>
                <a:cubicBezTo>
                  <a:pt x="196" y="569"/>
                  <a:pt x="219" y="624"/>
                  <a:pt x="234" y="647"/>
                </a:cubicBezTo>
                <a:cubicBezTo>
                  <a:pt x="249" y="670"/>
                  <a:pt x="264" y="692"/>
                  <a:pt x="279" y="692"/>
                </a:cubicBezTo>
                <a:cubicBezTo>
                  <a:pt x="294" y="692"/>
                  <a:pt x="310" y="662"/>
                  <a:pt x="325" y="647"/>
                </a:cubicBezTo>
                <a:cubicBezTo>
                  <a:pt x="340" y="632"/>
                  <a:pt x="355" y="609"/>
                  <a:pt x="370" y="601"/>
                </a:cubicBezTo>
                <a:cubicBezTo>
                  <a:pt x="385" y="593"/>
                  <a:pt x="397" y="589"/>
                  <a:pt x="415" y="601"/>
                </a:cubicBezTo>
                <a:cubicBezTo>
                  <a:pt x="433" y="613"/>
                  <a:pt x="472" y="656"/>
                  <a:pt x="480" y="671"/>
                </a:cubicBezTo>
                <a:cubicBezTo>
                  <a:pt x="488" y="686"/>
                  <a:pt x="457" y="703"/>
                  <a:pt x="461" y="692"/>
                </a:cubicBezTo>
                <a:cubicBezTo>
                  <a:pt x="465" y="681"/>
                  <a:pt x="491" y="631"/>
                  <a:pt x="506" y="601"/>
                </a:cubicBezTo>
                <a:cubicBezTo>
                  <a:pt x="521" y="571"/>
                  <a:pt x="542" y="546"/>
                  <a:pt x="552" y="510"/>
                </a:cubicBezTo>
                <a:cubicBezTo>
                  <a:pt x="562" y="474"/>
                  <a:pt x="557" y="412"/>
                  <a:pt x="564" y="383"/>
                </a:cubicBezTo>
                <a:cubicBezTo>
                  <a:pt x="571" y="354"/>
                  <a:pt x="586" y="337"/>
                  <a:pt x="594" y="335"/>
                </a:cubicBezTo>
                <a:cubicBezTo>
                  <a:pt x="602" y="333"/>
                  <a:pt x="612" y="350"/>
                  <a:pt x="615" y="374"/>
                </a:cubicBezTo>
                <a:cubicBezTo>
                  <a:pt x="618" y="398"/>
                  <a:pt x="610" y="449"/>
                  <a:pt x="615" y="479"/>
                </a:cubicBezTo>
                <a:cubicBezTo>
                  <a:pt x="620" y="509"/>
                  <a:pt x="630" y="536"/>
                  <a:pt x="642" y="556"/>
                </a:cubicBezTo>
                <a:cubicBezTo>
                  <a:pt x="654" y="576"/>
                  <a:pt x="669" y="608"/>
                  <a:pt x="688" y="601"/>
                </a:cubicBezTo>
                <a:cubicBezTo>
                  <a:pt x="707" y="594"/>
                  <a:pt x="730" y="549"/>
                  <a:pt x="756" y="512"/>
                </a:cubicBezTo>
                <a:cubicBezTo>
                  <a:pt x="782" y="475"/>
                  <a:pt x="817" y="423"/>
                  <a:pt x="843" y="377"/>
                </a:cubicBezTo>
                <a:cubicBezTo>
                  <a:pt x="869" y="331"/>
                  <a:pt x="874" y="297"/>
                  <a:pt x="914" y="238"/>
                </a:cubicBezTo>
                <a:cubicBezTo>
                  <a:pt x="954" y="179"/>
                  <a:pt x="1038" y="46"/>
                  <a:pt x="1083" y="23"/>
                </a:cubicBezTo>
                <a:cubicBezTo>
                  <a:pt x="1128" y="0"/>
                  <a:pt x="1162" y="59"/>
                  <a:pt x="1187" y="102"/>
                </a:cubicBezTo>
                <a:cubicBezTo>
                  <a:pt x="1212" y="145"/>
                  <a:pt x="1218" y="225"/>
                  <a:pt x="1233" y="278"/>
                </a:cubicBezTo>
                <a:cubicBezTo>
                  <a:pt x="1248" y="331"/>
                  <a:pt x="1254" y="366"/>
                  <a:pt x="1277" y="420"/>
                </a:cubicBezTo>
                <a:cubicBezTo>
                  <a:pt x="1300" y="474"/>
                  <a:pt x="1340" y="583"/>
                  <a:pt x="1368" y="601"/>
                </a:cubicBezTo>
                <a:cubicBezTo>
                  <a:pt x="1396" y="619"/>
                  <a:pt x="1413" y="580"/>
                  <a:pt x="1443" y="527"/>
                </a:cubicBezTo>
                <a:cubicBezTo>
                  <a:pt x="1473" y="474"/>
                  <a:pt x="1524" y="294"/>
                  <a:pt x="1549" y="284"/>
                </a:cubicBezTo>
                <a:cubicBezTo>
                  <a:pt x="1574" y="274"/>
                  <a:pt x="1580" y="420"/>
                  <a:pt x="1595" y="465"/>
                </a:cubicBezTo>
                <a:cubicBezTo>
                  <a:pt x="1610" y="510"/>
                  <a:pt x="1655" y="533"/>
                  <a:pt x="1640" y="556"/>
                </a:cubicBezTo>
                <a:cubicBezTo>
                  <a:pt x="1625" y="579"/>
                  <a:pt x="1557" y="594"/>
                  <a:pt x="1504" y="601"/>
                </a:cubicBezTo>
                <a:cubicBezTo>
                  <a:pt x="1451" y="608"/>
                  <a:pt x="1391" y="601"/>
                  <a:pt x="1323" y="601"/>
                </a:cubicBezTo>
                <a:cubicBezTo>
                  <a:pt x="1255" y="601"/>
                  <a:pt x="1187" y="601"/>
                  <a:pt x="1096" y="601"/>
                </a:cubicBezTo>
                <a:cubicBezTo>
                  <a:pt x="1005" y="601"/>
                  <a:pt x="846" y="601"/>
                  <a:pt x="778" y="601"/>
                </a:cubicBezTo>
                <a:cubicBezTo>
                  <a:pt x="710" y="601"/>
                  <a:pt x="722" y="593"/>
                  <a:pt x="688" y="601"/>
                </a:cubicBezTo>
                <a:cubicBezTo>
                  <a:pt x="654" y="609"/>
                  <a:pt x="603" y="635"/>
                  <a:pt x="573" y="650"/>
                </a:cubicBezTo>
                <a:cubicBezTo>
                  <a:pt x="543" y="665"/>
                  <a:pt x="547" y="685"/>
                  <a:pt x="506" y="692"/>
                </a:cubicBezTo>
                <a:cubicBezTo>
                  <a:pt x="465" y="699"/>
                  <a:pt x="369" y="689"/>
                  <a:pt x="325" y="692"/>
                </a:cubicBezTo>
                <a:cubicBezTo>
                  <a:pt x="281" y="695"/>
                  <a:pt x="278" y="706"/>
                  <a:pt x="240" y="713"/>
                </a:cubicBezTo>
                <a:cubicBezTo>
                  <a:pt x="202" y="720"/>
                  <a:pt x="137" y="733"/>
                  <a:pt x="98" y="737"/>
                </a:cubicBezTo>
                <a:cubicBezTo>
                  <a:pt x="59" y="741"/>
                  <a:pt x="14" y="744"/>
                  <a:pt x="7" y="73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5E7E7F85-FAC5-4F72-8002-1199D894F378}"/>
              </a:ext>
            </a:extLst>
          </p:cNvPr>
          <p:cNvSpPr>
            <a:spLocks/>
          </p:cNvSpPr>
          <p:nvPr/>
        </p:nvSpPr>
        <p:spPr bwMode="auto">
          <a:xfrm>
            <a:off x="5036323" y="4118641"/>
            <a:ext cx="2832100" cy="1895475"/>
          </a:xfrm>
          <a:custGeom>
            <a:avLst/>
            <a:gdLst>
              <a:gd name="T0" fmla="*/ 186 w 1784"/>
              <a:gd name="T1" fmla="*/ 1035 h 1194"/>
              <a:gd name="T2" fmla="*/ 138 w 1784"/>
              <a:gd name="T3" fmla="*/ 976 h 1194"/>
              <a:gd name="T4" fmla="*/ 219 w 1784"/>
              <a:gd name="T5" fmla="*/ 775 h 1194"/>
              <a:gd name="T6" fmla="*/ 375 w 1784"/>
              <a:gd name="T7" fmla="*/ 439 h 1194"/>
              <a:gd name="T8" fmla="*/ 555 w 1784"/>
              <a:gd name="T9" fmla="*/ 79 h 1194"/>
              <a:gd name="T10" fmla="*/ 687 w 1784"/>
              <a:gd name="T11" fmla="*/ 1 h 1194"/>
              <a:gd name="T12" fmla="*/ 735 w 1784"/>
              <a:gd name="T13" fmla="*/ 70 h 1194"/>
              <a:gd name="T14" fmla="*/ 840 w 1784"/>
              <a:gd name="T15" fmla="*/ 247 h 1194"/>
              <a:gd name="T16" fmla="*/ 1074 w 1784"/>
              <a:gd name="T17" fmla="*/ 877 h 1194"/>
              <a:gd name="T18" fmla="*/ 1089 w 1784"/>
              <a:gd name="T19" fmla="*/ 910 h 1194"/>
              <a:gd name="T20" fmla="*/ 1212 w 1784"/>
              <a:gd name="T21" fmla="*/ 1042 h 1194"/>
              <a:gd name="T22" fmla="*/ 1320 w 1784"/>
              <a:gd name="T23" fmla="*/ 904 h 1194"/>
              <a:gd name="T24" fmla="*/ 1377 w 1784"/>
              <a:gd name="T25" fmla="*/ 868 h 1194"/>
              <a:gd name="T26" fmla="*/ 1428 w 1784"/>
              <a:gd name="T27" fmla="*/ 1090 h 1194"/>
              <a:gd name="T28" fmla="*/ 1563 w 1784"/>
              <a:gd name="T29" fmla="*/ 1150 h 1194"/>
              <a:gd name="T30" fmla="*/ 1557 w 1784"/>
              <a:gd name="T31" fmla="*/ 1141 h 1194"/>
              <a:gd name="T32" fmla="*/ 1599 w 1784"/>
              <a:gd name="T33" fmla="*/ 1174 h 1194"/>
              <a:gd name="T34" fmla="*/ 1659 w 1784"/>
              <a:gd name="T35" fmla="*/ 1186 h 1194"/>
              <a:gd name="T36" fmla="*/ 1761 w 1784"/>
              <a:gd name="T37" fmla="*/ 1126 h 1194"/>
              <a:gd name="T38" fmla="*/ 1755 w 1784"/>
              <a:gd name="T39" fmla="*/ 1137 h 1194"/>
              <a:gd name="T40" fmla="*/ 1587 w 1784"/>
              <a:gd name="T41" fmla="*/ 1165 h 1194"/>
              <a:gd name="T42" fmla="*/ 1329 w 1784"/>
              <a:gd name="T43" fmla="*/ 1048 h 1194"/>
              <a:gd name="T44" fmla="*/ 186 w 1784"/>
              <a:gd name="T45" fmla="*/ 1035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84" h="1194">
                <a:moveTo>
                  <a:pt x="186" y="1035"/>
                </a:moveTo>
                <a:cubicBezTo>
                  <a:pt x="0" y="1031"/>
                  <a:pt x="133" y="1019"/>
                  <a:pt x="138" y="976"/>
                </a:cubicBezTo>
                <a:cubicBezTo>
                  <a:pt x="143" y="933"/>
                  <a:pt x="179" y="865"/>
                  <a:pt x="219" y="775"/>
                </a:cubicBezTo>
                <a:cubicBezTo>
                  <a:pt x="259" y="685"/>
                  <a:pt x="319" y="555"/>
                  <a:pt x="375" y="439"/>
                </a:cubicBezTo>
                <a:cubicBezTo>
                  <a:pt x="431" y="323"/>
                  <a:pt x="503" y="152"/>
                  <a:pt x="555" y="79"/>
                </a:cubicBezTo>
                <a:cubicBezTo>
                  <a:pt x="607" y="6"/>
                  <a:pt x="657" y="2"/>
                  <a:pt x="687" y="1"/>
                </a:cubicBezTo>
                <a:cubicBezTo>
                  <a:pt x="717" y="0"/>
                  <a:pt x="710" y="29"/>
                  <a:pt x="735" y="70"/>
                </a:cubicBezTo>
                <a:cubicBezTo>
                  <a:pt x="760" y="111"/>
                  <a:pt x="784" y="113"/>
                  <a:pt x="840" y="247"/>
                </a:cubicBezTo>
                <a:cubicBezTo>
                  <a:pt x="896" y="381"/>
                  <a:pt x="1033" y="767"/>
                  <a:pt x="1074" y="877"/>
                </a:cubicBezTo>
                <a:cubicBezTo>
                  <a:pt x="1115" y="987"/>
                  <a:pt x="1066" y="883"/>
                  <a:pt x="1089" y="910"/>
                </a:cubicBezTo>
                <a:cubicBezTo>
                  <a:pt x="1112" y="937"/>
                  <a:pt x="1174" y="1043"/>
                  <a:pt x="1212" y="1042"/>
                </a:cubicBezTo>
                <a:cubicBezTo>
                  <a:pt x="1250" y="1041"/>
                  <a:pt x="1293" y="933"/>
                  <a:pt x="1320" y="904"/>
                </a:cubicBezTo>
                <a:cubicBezTo>
                  <a:pt x="1347" y="875"/>
                  <a:pt x="1359" y="837"/>
                  <a:pt x="1377" y="868"/>
                </a:cubicBezTo>
                <a:cubicBezTo>
                  <a:pt x="1395" y="899"/>
                  <a:pt x="1397" y="1043"/>
                  <a:pt x="1428" y="1090"/>
                </a:cubicBezTo>
                <a:cubicBezTo>
                  <a:pt x="1459" y="1137"/>
                  <a:pt x="1541" y="1142"/>
                  <a:pt x="1563" y="1150"/>
                </a:cubicBezTo>
                <a:cubicBezTo>
                  <a:pt x="1585" y="1158"/>
                  <a:pt x="1551" y="1137"/>
                  <a:pt x="1557" y="1141"/>
                </a:cubicBezTo>
                <a:cubicBezTo>
                  <a:pt x="1563" y="1145"/>
                  <a:pt x="1582" y="1167"/>
                  <a:pt x="1599" y="1174"/>
                </a:cubicBezTo>
                <a:cubicBezTo>
                  <a:pt x="1616" y="1181"/>
                  <a:pt x="1632" y="1194"/>
                  <a:pt x="1659" y="1186"/>
                </a:cubicBezTo>
                <a:cubicBezTo>
                  <a:pt x="1686" y="1178"/>
                  <a:pt x="1745" y="1134"/>
                  <a:pt x="1761" y="1126"/>
                </a:cubicBezTo>
                <a:cubicBezTo>
                  <a:pt x="1777" y="1118"/>
                  <a:pt x="1784" y="1130"/>
                  <a:pt x="1755" y="1137"/>
                </a:cubicBezTo>
                <a:cubicBezTo>
                  <a:pt x="1726" y="1144"/>
                  <a:pt x="1658" y="1180"/>
                  <a:pt x="1587" y="1165"/>
                </a:cubicBezTo>
                <a:cubicBezTo>
                  <a:pt x="1516" y="1150"/>
                  <a:pt x="1562" y="1070"/>
                  <a:pt x="1329" y="1048"/>
                </a:cubicBezTo>
                <a:cubicBezTo>
                  <a:pt x="1096" y="1026"/>
                  <a:pt x="424" y="1038"/>
                  <a:pt x="186" y="1035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1FBB01D9-1D34-4E9C-92EE-0C3CBAC6B2B4}"/>
              </a:ext>
            </a:extLst>
          </p:cNvPr>
          <p:cNvSpPr>
            <a:spLocks/>
          </p:cNvSpPr>
          <p:nvPr/>
        </p:nvSpPr>
        <p:spPr bwMode="auto">
          <a:xfrm>
            <a:off x="7011173" y="5441029"/>
            <a:ext cx="2112962" cy="808037"/>
          </a:xfrm>
          <a:custGeom>
            <a:avLst/>
            <a:gdLst>
              <a:gd name="T0" fmla="*/ 1 w 1331"/>
              <a:gd name="T1" fmla="*/ 237 h 509"/>
              <a:gd name="T2" fmla="*/ 130 w 1331"/>
              <a:gd name="T3" fmla="*/ 23 h 509"/>
              <a:gd name="T4" fmla="*/ 193 w 1331"/>
              <a:gd name="T5" fmla="*/ 98 h 509"/>
              <a:gd name="T6" fmla="*/ 244 w 1331"/>
              <a:gd name="T7" fmla="*/ 200 h 509"/>
              <a:gd name="T8" fmla="*/ 318 w 1331"/>
              <a:gd name="T9" fmla="*/ 328 h 509"/>
              <a:gd name="T10" fmla="*/ 406 w 1331"/>
              <a:gd name="T11" fmla="*/ 254 h 509"/>
              <a:gd name="T12" fmla="*/ 499 w 1331"/>
              <a:gd name="T13" fmla="*/ 161 h 509"/>
              <a:gd name="T14" fmla="*/ 610 w 1331"/>
              <a:gd name="T15" fmla="*/ 326 h 509"/>
              <a:gd name="T16" fmla="*/ 658 w 1331"/>
              <a:gd name="T17" fmla="*/ 389 h 509"/>
              <a:gd name="T18" fmla="*/ 901 w 1331"/>
              <a:gd name="T19" fmla="*/ 416 h 509"/>
              <a:gd name="T20" fmla="*/ 991 w 1331"/>
              <a:gd name="T21" fmla="*/ 371 h 509"/>
              <a:gd name="T22" fmla="*/ 998 w 1331"/>
              <a:gd name="T23" fmla="*/ 373 h 509"/>
              <a:gd name="T24" fmla="*/ 1044 w 1331"/>
              <a:gd name="T25" fmla="*/ 237 h 509"/>
              <a:gd name="T26" fmla="*/ 1134 w 1331"/>
              <a:gd name="T27" fmla="*/ 373 h 509"/>
              <a:gd name="T28" fmla="*/ 1198 w 1331"/>
              <a:gd name="T29" fmla="*/ 455 h 509"/>
              <a:gd name="T30" fmla="*/ 1271 w 1331"/>
              <a:gd name="T31" fmla="*/ 464 h 509"/>
              <a:gd name="T32" fmla="*/ 1271 w 1331"/>
              <a:gd name="T33" fmla="*/ 509 h 509"/>
              <a:gd name="T34" fmla="*/ 908 w 1331"/>
              <a:gd name="T35" fmla="*/ 464 h 509"/>
              <a:gd name="T36" fmla="*/ 499 w 1331"/>
              <a:gd name="T37" fmla="*/ 373 h 509"/>
              <a:gd name="T38" fmla="*/ 137 w 1331"/>
              <a:gd name="T39" fmla="*/ 282 h 509"/>
              <a:gd name="T40" fmla="*/ 1 w 1331"/>
              <a:gd name="T41" fmla="*/ 237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31" h="509">
                <a:moveTo>
                  <a:pt x="1" y="237"/>
                </a:moveTo>
                <a:cubicBezTo>
                  <a:pt x="0" y="194"/>
                  <a:pt x="98" y="46"/>
                  <a:pt x="130" y="23"/>
                </a:cubicBezTo>
                <a:cubicBezTo>
                  <a:pt x="162" y="0"/>
                  <a:pt x="174" y="69"/>
                  <a:pt x="193" y="98"/>
                </a:cubicBezTo>
                <a:cubicBezTo>
                  <a:pt x="212" y="127"/>
                  <a:pt x="223" y="162"/>
                  <a:pt x="244" y="200"/>
                </a:cubicBezTo>
                <a:cubicBezTo>
                  <a:pt x="265" y="238"/>
                  <a:pt x="291" y="319"/>
                  <a:pt x="318" y="328"/>
                </a:cubicBezTo>
                <a:cubicBezTo>
                  <a:pt x="345" y="337"/>
                  <a:pt x="376" y="282"/>
                  <a:pt x="406" y="254"/>
                </a:cubicBezTo>
                <a:cubicBezTo>
                  <a:pt x="436" y="226"/>
                  <a:pt x="465" y="149"/>
                  <a:pt x="499" y="161"/>
                </a:cubicBezTo>
                <a:cubicBezTo>
                  <a:pt x="533" y="173"/>
                  <a:pt x="584" y="288"/>
                  <a:pt x="610" y="326"/>
                </a:cubicBezTo>
                <a:cubicBezTo>
                  <a:pt x="636" y="364"/>
                  <a:pt x="609" y="374"/>
                  <a:pt x="658" y="389"/>
                </a:cubicBezTo>
                <a:cubicBezTo>
                  <a:pt x="707" y="404"/>
                  <a:pt x="846" y="419"/>
                  <a:pt x="901" y="416"/>
                </a:cubicBezTo>
                <a:cubicBezTo>
                  <a:pt x="956" y="413"/>
                  <a:pt x="975" y="378"/>
                  <a:pt x="991" y="371"/>
                </a:cubicBezTo>
                <a:cubicBezTo>
                  <a:pt x="1007" y="364"/>
                  <a:pt x="989" y="395"/>
                  <a:pt x="998" y="373"/>
                </a:cubicBezTo>
                <a:cubicBezTo>
                  <a:pt x="1007" y="351"/>
                  <a:pt x="1021" y="237"/>
                  <a:pt x="1044" y="237"/>
                </a:cubicBezTo>
                <a:cubicBezTo>
                  <a:pt x="1067" y="237"/>
                  <a:pt x="1108" y="337"/>
                  <a:pt x="1134" y="373"/>
                </a:cubicBezTo>
                <a:cubicBezTo>
                  <a:pt x="1160" y="409"/>
                  <a:pt x="1175" y="440"/>
                  <a:pt x="1198" y="455"/>
                </a:cubicBezTo>
                <a:cubicBezTo>
                  <a:pt x="1221" y="470"/>
                  <a:pt x="1259" y="455"/>
                  <a:pt x="1271" y="464"/>
                </a:cubicBezTo>
                <a:cubicBezTo>
                  <a:pt x="1283" y="473"/>
                  <a:pt x="1331" y="509"/>
                  <a:pt x="1271" y="509"/>
                </a:cubicBezTo>
                <a:cubicBezTo>
                  <a:pt x="1211" y="509"/>
                  <a:pt x="1037" y="487"/>
                  <a:pt x="908" y="464"/>
                </a:cubicBezTo>
                <a:cubicBezTo>
                  <a:pt x="779" y="441"/>
                  <a:pt x="627" y="403"/>
                  <a:pt x="499" y="373"/>
                </a:cubicBezTo>
                <a:cubicBezTo>
                  <a:pt x="371" y="343"/>
                  <a:pt x="220" y="305"/>
                  <a:pt x="137" y="282"/>
                </a:cubicBezTo>
                <a:cubicBezTo>
                  <a:pt x="54" y="259"/>
                  <a:pt x="1" y="275"/>
                  <a:pt x="1" y="237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/>
          <a:lstStyle/>
          <a:p>
            <a:endParaRPr lang="en-ZA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A11B7BF-3879-47F6-9B61-9C172E972284}"/>
              </a:ext>
            </a:extLst>
          </p:cNvPr>
          <p:cNvSpPr>
            <a:spLocks/>
          </p:cNvSpPr>
          <p:nvPr/>
        </p:nvSpPr>
        <p:spPr bwMode="auto">
          <a:xfrm>
            <a:off x="1107260" y="4483766"/>
            <a:ext cx="7921625" cy="2089150"/>
          </a:xfrm>
          <a:custGeom>
            <a:avLst/>
            <a:gdLst>
              <a:gd name="T0" fmla="*/ 0 w 4355"/>
              <a:gd name="T1" fmla="*/ 0 h 1316"/>
              <a:gd name="T2" fmla="*/ 0 w 4355"/>
              <a:gd name="T3" fmla="*/ 1316 h 1316"/>
              <a:gd name="T4" fmla="*/ 4355 w 4355"/>
              <a:gd name="T5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55" h="1316">
                <a:moveTo>
                  <a:pt x="0" y="0"/>
                </a:moveTo>
                <a:lnTo>
                  <a:pt x="0" y="1316"/>
                </a:lnTo>
                <a:lnTo>
                  <a:pt x="4355" y="13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8" name="Text Box 22">
            <a:extLst>
              <a:ext uri="{FF2B5EF4-FFF2-40B4-BE49-F238E27FC236}">
                <a16:creationId xmlns:a16="http://schemas.microsoft.com/office/drawing/2014/main" id="{86325458-5787-4F72-B0B2-004BCEF15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1448" y="6141116"/>
            <a:ext cx="223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Arial" panose="020B0604020202020204" pitchFamily="34" charset="0"/>
              </a:rPr>
              <a:t>LOW FLOWS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F311B6EC-9F32-414F-B8CF-D02411AE2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9373" y="4699666"/>
            <a:ext cx="223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Arial" panose="020B0604020202020204" pitchFamily="34" charset="0"/>
              </a:rPr>
              <a:t>HIGH FLOWS</a:t>
            </a:r>
          </a:p>
        </p:txBody>
      </p:sp>
      <p:sp>
        <p:nvSpPr>
          <p:cNvPr id="20" name="Text Box 24">
            <a:extLst>
              <a:ext uri="{FF2B5EF4-FFF2-40B4-BE49-F238E27FC236}">
                <a16:creationId xmlns:a16="http://schemas.microsoft.com/office/drawing/2014/main" id="{764D4119-9D11-41C8-9544-80345BC5F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5498" y="6682454"/>
            <a:ext cx="684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>
                <a:latin typeface="Arial" panose="020B0604020202020204" pitchFamily="34" charset="0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369555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97" y="286"/>
            <a:ext cx="9100323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 (slide 3)</a:t>
            </a: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8D342CF3-E6A2-47AB-9DE1-1351687C516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27503" y="1494631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/>
              <a:t>flow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6780592A-AF50-4280-908A-820F37AE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222" y="2901950"/>
            <a:ext cx="3600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b="1"/>
              <a:t>Dec to March</a:t>
            </a:r>
          </a:p>
          <a:p>
            <a:pPr algn="ctr"/>
            <a:r>
              <a:rPr lang="en-GB" altLang="en-US" sz="1600" b="1"/>
              <a:t>Wet season</a:t>
            </a:r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8FCCD45B-EAEC-48DF-8B3B-DB3E8AAB43BD}"/>
              </a:ext>
            </a:extLst>
          </p:cNvPr>
          <p:cNvSpPr>
            <a:spLocks/>
          </p:cNvSpPr>
          <p:nvPr/>
        </p:nvSpPr>
        <p:spPr bwMode="auto">
          <a:xfrm>
            <a:off x="836309" y="741363"/>
            <a:ext cx="7921625" cy="2089150"/>
          </a:xfrm>
          <a:custGeom>
            <a:avLst/>
            <a:gdLst>
              <a:gd name="T0" fmla="*/ 0 w 4355"/>
              <a:gd name="T1" fmla="*/ 0 h 1316"/>
              <a:gd name="T2" fmla="*/ 0 w 4355"/>
              <a:gd name="T3" fmla="*/ 1316 h 1316"/>
              <a:gd name="T4" fmla="*/ 4355 w 4355"/>
              <a:gd name="T5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55" h="1316">
                <a:moveTo>
                  <a:pt x="0" y="0"/>
                </a:moveTo>
                <a:lnTo>
                  <a:pt x="0" y="1316"/>
                </a:lnTo>
                <a:lnTo>
                  <a:pt x="4355" y="13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4" name="Freeform 17">
            <a:extLst>
              <a:ext uri="{FF2B5EF4-FFF2-40B4-BE49-F238E27FC236}">
                <a16:creationId xmlns:a16="http://schemas.microsoft.com/office/drawing/2014/main" id="{2C0F5ABE-E9A9-4456-A068-9A19FDAD1269}"/>
              </a:ext>
            </a:extLst>
          </p:cNvPr>
          <p:cNvSpPr>
            <a:spLocks/>
          </p:cNvSpPr>
          <p:nvPr/>
        </p:nvSpPr>
        <p:spPr bwMode="auto">
          <a:xfrm>
            <a:off x="825197" y="614363"/>
            <a:ext cx="7921625" cy="2063750"/>
          </a:xfrm>
          <a:custGeom>
            <a:avLst/>
            <a:gdLst>
              <a:gd name="T0" fmla="*/ 0 w 4990"/>
              <a:gd name="T1" fmla="*/ 1248 h 1300"/>
              <a:gd name="T2" fmla="*/ 272 w 4990"/>
              <a:gd name="T3" fmla="*/ 1248 h 1300"/>
              <a:gd name="T4" fmla="*/ 408 w 4990"/>
              <a:gd name="T5" fmla="*/ 1157 h 1300"/>
              <a:gd name="T6" fmla="*/ 499 w 4990"/>
              <a:gd name="T7" fmla="*/ 1248 h 1300"/>
              <a:gd name="T8" fmla="*/ 817 w 4990"/>
              <a:gd name="T9" fmla="*/ 1203 h 1300"/>
              <a:gd name="T10" fmla="*/ 907 w 4990"/>
              <a:gd name="T11" fmla="*/ 1112 h 1300"/>
              <a:gd name="T12" fmla="*/ 1089 w 4990"/>
              <a:gd name="T13" fmla="*/ 1112 h 1300"/>
              <a:gd name="T14" fmla="*/ 1180 w 4990"/>
              <a:gd name="T15" fmla="*/ 976 h 1300"/>
              <a:gd name="T16" fmla="*/ 1270 w 4990"/>
              <a:gd name="T17" fmla="*/ 1112 h 1300"/>
              <a:gd name="T18" fmla="*/ 1452 w 4990"/>
              <a:gd name="T19" fmla="*/ 794 h 1300"/>
              <a:gd name="T20" fmla="*/ 1724 w 4990"/>
              <a:gd name="T21" fmla="*/ 1203 h 1300"/>
              <a:gd name="T22" fmla="*/ 1860 w 4990"/>
              <a:gd name="T23" fmla="*/ 1021 h 1300"/>
              <a:gd name="T24" fmla="*/ 1951 w 4990"/>
              <a:gd name="T25" fmla="*/ 1157 h 1300"/>
              <a:gd name="T26" fmla="*/ 2177 w 4990"/>
              <a:gd name="T27" fmla="*/ 295 h 1300"/>
              <a:gd name="T28" fmla="*/ 2314 w 4990"/>
              <a:gd name="T29" fmla="*/ 522 h 1300"/>
              <a:gd name="T30" fmla="*/ 2540 w 4990"/>
              <a:gd name="T31" fmla="*/ 23 h 1300"/>
              <a:gd name="T32" fmla="*/ 2813 w 4990"/>
              <a:gd name="T33" fmla="*/ 658 h 1300"/>
              <a:gd name="T34" fmla="*/ 2903 w 4990"/>
              <a:gd name="T35" fmla="*/ 658 h 1300"/>
              <a:gd name="T36" fmla="*/ 2949 w 4990"/>
              <a:gd name="T37" fmla="*/ 840 h 1300"/>
              <a:gd name="T38" fmla="*/ 3085 w 4990"/>
              <a:gd name="T39" fmla="*/ 1021 h 1300"/>
              <a:gd name="T40" fmla="*/ 3130 w 4990"/>
              <a:gd name="T41" fmla="*/ 976 h 1300"/>
              <a:gd name="T42" fmla="*/ 3175 w 4990"/>
              <a:gd name="T43" fmla="*/ 840 h 1300"/>
              <a:gd name="T44" fmla="*/ 3402 w 4990"/>
              <a:gd name="T45" fmla="*/ 1203 h 1300"/>
              <a:gd name="T46" fmla="*/ 3584 w 4990"/>
              <a:gd name="T47" fmla="*/ 1157 h 1300"/>
              <a:gd name="T48" fmla="*/ 3720 w 4990"/>
              <a:gd name="T49" fmla="*/ 1203 h 1300"/>
              <a:gd name="T50" fmla="*/ 3947 w 4990"/>
              <a:gd name="T51" fmla="*/ 1248 h 1300"/>
              <a:gd name="T52" fmla="*/ 4355 w 4990"/>
              <a:gd name="T53" fmla="*/ 1293 h 1300"/>
              <a:gd name="T54" fmla="*/ 4400 w 4990"/>
              <a:gd name="T55" fmla="*/ 1248 h 1300"/>
              <a:gd name="T56" fmla="*/ 4491 w 4990"/>
              <a:gd name="T57" fmla="*/ 1293 h 1300"/>
              <a:gd name="T58" fmla="*/ 4899 w 4990"/>
              <a:gd name="T59" fmla="*/ 1293 h 1300"/>
              <a:gd name="T60" fmla="*/ 4990 w 4990"/>
              <a:gd name="T61" fmla="*/ 1293 h 1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90" h="1300">
                <a:moveTo>
                  <a:pt x="0" y="1248"/>
                </a:moveTo>
                <a:cubicBezTo>
                  <a:pt x="102" y="1255"/>
                  <a:pt x="204" y="1263"/>
                  <a:pt x="272" y="1248"/>
                </a:cubicBezTo>
                <a:cubicBezTo>
                  <a:pt x="340" y="1233"/>
                  <a:pt x="370" y="1157"/>
                  <a:pt x="408" y="1157"/>
                </a:cubicBezTo>
                <a:cubicBezTo>
                  <a:pt x="446" y="1157"/>
                  <a:pt x="431" y="1240"/>
                  <a:pt x="499" y="1248"/>
                </a:cubicBezTo>
                <a:cubicBezTo>
                  <a:pt x="567" y="1256"/>
                  <a:pt x="749" y="1226"/>
                  <a:pt x="817" y="1203"/>
                </a:cubicBezTo>
                <a:cubicBezTo>
                  <a:pt x="885" y="1180"/>
                  <a:pt x="862" y="1127"/>
                  <a:pt x="907" y="1112"/>
                </a:cubicBezTo>
                <a:cubicBezTo>
                  <a:pt x="952" y="1097"/>
                  <a:pt x="1043" y="1135"/>
                  <a:pt x="1089" y="1112"/>
                </a:cubicBezTo>
                <a:cubicBezTo>
                  <a:pt x="1135" y="1089"/>
                  <a:pt x="1150" y="976"/>
                  <a:pt x="1180" y="976"/>
                </a:cubicBezTo>
                <a:cubicBezTo>
                  <a:pt x="1210" y="976"/>
                  <a:pt x="1225" y="1142"/>
                  <a:pt x="1270" y="1112"/>
                </a:cubicBezTo>
                <a:cubicBezTo>
                  <a:pt x="1315" y="1082"/>
                  <a:pt x="1376" y="779"/>
                  <a:pt x="1452" y="794"/>
                </a:cubicBezTo>
                <a:cubicBezTo>
                  <a:pt x="1528" y="809"/>
                  <a:pt x="1656" y="1165"/>
                  <a:pt x="1724" y="1203"/>
                </a:cubicBezTo>
                <a:cubicBezTo>
                  <a:pt x="1792" y="1241"/>
                  <a:pt x="1822" y="1029"/>
                  <a:pt x="1860" y="1021"/>
                </a:cubicBezTo>
                <a:cubicBezTo>
                  <a:pt x="1898" y="1013"/>
                  <a:pt x="1898" y="1278"/>
                  <a:pt x="1951" y="1157"/>
                </a:cubicBezTo>
                <a:cubicBezTo>
                  <a:pt x="2004" y="1036"/>
                  <a:pt x="2117" y="401"/>
                  <a:pt x="2177" y="295"/>
                </a:cubicBezTo>
                <a:cubicBezTo>
                  <a:pt x="2237" y="189"/>
                  <a:pt x="2254" y="567"/>
                  <a:pt x="2314" y="522"/>
                </a:cubicBezTo>
                <a:cubicBezTo>
                  <a:pt x="2374" y="477"/>
                  <a:pt x="2457" y="0"/>
                  <a:pt x="2540" y="23"/>
                </a:cubicBezTo>
                <a:cubicBezTo>
                  <a:pt x="2623" y="46"/>
                  <a:pt x="2753" y="552"/>
                  <a:pt x="2813" y="658"/>
                </a:cubicBezTo>
                <a:cubicBezTo>
                  <a:pt x="2873" y="764"/>
                  <a:pt x="2880" y="628"/>
                  <a:pt x="2903" y="658"/>
                </a:cubicBezTo>
                <a:cubicBezTo>
                  <a:pt x="2926" y="688"/>
                  <a:pt x="2919" y="780"/>
                  <a:pt x="2949" y="840"/>
                </a:cubicBezTo>
                <a:cubicBezTo>
                  <a:pt x="2979" y="900"/>
                  <a:pt x="3055" y="998"/>
                  <a:pt x="3085" y="1021"/>
                </a:cubicBezTo>
                <a:cubicBezTo>
                  <a:pt x="3115" y="1044"/>
                  <a:pt x="3115" y="1006"/>
                  <a:pt x="3130" y="976"/>
                </a:cubicBezTo>
                <a:cubicBezTo>
                  <a:pt x="3145" y="946"/>
                  <a:pt x="3130" y="802"/>
                  <a:pt x="3175" y="840"/>
                </a:cubicBezTo>
                <a:cubicBezTo>
                  <a:pt x="3220" y="878"/>
                  <a:pt x="3334" y="1150"/>
                  <a:pt x="3402" y="1203"/>
                </a:cubicBezTo>
                <a:cubicBezTo>
                  <a:pt x="3470" y="1256"/>
                  <a:pt x="3531" y="1157"/>
                  <a:pt x="3584" y="1157"/>
                </a:cubicBezTo>
                <a:cubicBezTo>
                  <a:pt x="3637" y="1157"/>
                  <a:pt x="3660" y="1188"/>
                  <a:pt x="3720" y="1203"/>
                </a:cubicBezTo>
                <a:cubicBezTo>
                  <a:pt x="3780" y="1218"/>
                  <a:pt x="3841" y="1233"/>
                  <a:pt x="3947" y="1248"/>
                </a:cubicBezTo>
                <a:cubicBezTo>
                  <a:pt x="4053" y="1263"/>
                  <a:pt x="4280" y="1293"/>
                  <a:pt x="4355" y="1293"/>
                </a:cubicBezTo>
                <a:cubicBezTo>
                  <a:pt x="4430" y="1293"/>
                  <a:pt x="4377" y="1248"/>
                  <a:pt x="4400" y="1248"/>
                </a:cubicBezTo>
                <a:cubicBezTo>
                  <a:pt x="4423" y="1248"/>
                  <a:pt x="4408" y="1286"/>
                  <a:pt x="4491" y="1293"/>
                </a:cubicBezTo>
                <a:cubicBezTo>
                  <a:pt x="4574" y="1300"/>
                  <a:pt x="4816" y="1293"/>
                  <a:pt x="4899" y="1293"/>
                </a:cubicBezTo>
                <a:cubicBezTo>
                  <a:pt x="4982" y="1293"/>
                  <a:pt x="4986" y="1293"/>
                  <a:pt x="4990" y="129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5" name="Text Box 18">
            <a:extLst>
              <a:ext uri="{FF2B5EF4-FFF2-40B4-BE49-F238E27FC236}">
                <a16:creationId xmlns:a16="http://schemas.microsoft.com/office/drawing/2014/main" id="{A4247751-3CB3-46DB-9A28-774B18AF5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34" y="2955925"/>
            <a:ext cx="2016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b="1"/>
              <a:t>Oct</a:t>
            </a:r>
          </a:p>
          <a:p>
            <a:pPr algn="ctr"/>
            <a:r>
              <a:rPr lang="en-GB" altLang="en-US" sz="1600" b="1"/>
              <a:t>(end of dry season)</a:t>
            </a:r>
          </a:p>
        </p:txBody>
      </p:sp>
      <p:sp>
        <p:nvSpPr>
          <p:cNvPr id="26" name="Text Box 19">
            <a:extLst>
              <a:ext uri="{FF2B5EF4-FFF2-40B4-BE49-F238E27FC236}">
                <a16:creationId xmlns:a16="http://schemas.microsoft.com/office/drawing/2014/main" id="{09224589-1379-49B7-9736-61AA6A003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034" y="3027363"/>
            <a:ext cx="2305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b="1"/>
              <a:t>May to Sept</a:t>
            </a:r>
          </a:p>
          <a:p>
            <a:pPr algn="ctr"/>
            <a:r>
              <a:rPr lang="en-GB" altLang="en-US" sz="1600" b="1"/>
              <a:t>Dry season</a:t>
            </a: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C2113E4D-DEC0-4DC6-966B-F87044FF9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559" y="579438"/>
            <a:ext cx="3600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400" b="1" dirty="0"/>
              <a:t>NORMAL PERIOD</a:t>
            </a:r>
          </a:p>
          <a:p>
            <a:pPr algn="ctr"/>
            <a:r>
              <a:rPr lang="en-GB" altLang="en-US" sz="1400" b="1" dirty="0"/>
              <a:t>60%</a:t>
            </a:r>
          </a:p>
        </p:txBody>
      </p:sp>
      <p:sp>
        <p:nvSpPr>
          <p:cNvPr id="28" name="Text Box 21">
            <a:extLst>
              <a:ext uri="{FF2B5EF4-FFF2-40B4-BE49-F238E27FC236}">
                <a16:creationId xmlns:a16="http://schemas.microsoft.com/office/drawing/2014/main" id="{7B0BA4BE-2308-45A4-AD67-4DBCBBC8CD3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71965" y="4879182"/>
            <a:ext cx="720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 dirty="0"/>
              <a:t>flow</a:t>
            </a:r>
          </a:p>
        </p:txBody>
      </p:sp>
      <p:sp>
        <p:nvSpPr>
          <p:cNvPr id="29" name="Text Box 22">
            <a:extLst>
              <a:ext uri="{FF2B5EF4-FFF2-40B4-BE49-F238E27FC236}">
                <a16:creationId xmlns:a16="http://schemas.microsoft.com/office/drawing/2014/main" id="{DBEDD19F-8320-4F4E-9B49-DD96E14D7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684" y="6286500"/>
            <a:ext cx="36004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b="1"/>
              <a:t>Dec to March</a:t>
            </a:r>
          </a:p>
          <a:p>
            <a:pPr algn="ctr"/>
            <a:r>
              <a:rPr lang="en-GB" altLang="en-US" sz="1600" b="1"/>
              <a:t>Wet season</a:t>
            </a:r>
          </a:p>
        </p:txBody>
      </p:sp>
      <p:sp>
        <p:nvSpPr>
          <p:cNvPr id="30" name="Freeform 23">
            <a:extLst>
              <a:ext uri="{FF2B5EF4-FFF2-40B4-BE49-F238E27FC236}">
                <a16:creationId xmlns:a16="http://schemas.microsoft.com/office/drawing/2014/main" id="{86A346EB-82DE-4591-AB90-CB35B28FEB41}"/>
              </a:ext>
            </a:extLst>
          </p:cNvPr>
          <p:cNvSpPr>
            <a:spLocks/>
          </p:cNvSpPr>
          <p:nvPr/>
        </p:nvSpPr>
        <p:spPr bwMode="auto">
          <a:xfrm>
            <a:off x="980772" y="4125913"/>
            <a:ext cx="7921625" cy="2089150"/>
          </a:xfrm>
          <a:custGeom>
            <a:avLst/>
            <a:gdLst>
              <a:gd name="T0" fmla="*/ 0 w 4355"/>
              <a:gd name="T1" fmla="*/ 0 h 1316"/>
              <a:gd name="T2" fmla="*/ 0 w 4355"/>
              <a:gd name="T3" fmla="*/ 1316 h 1316"/>
              <a:gd name="T4" fmla="*/ 4355 w 4355"/>
              <a:gd name="T5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55" h="1316">
                <a:moveTo>
                  <a:pt x="0" y="0"/>
                </a:moveTo>
                <a:lnTo>
                  <a:pt x="0" y="1316"/>
                </a:lnTo>
                <a:lnTo>
                  <a:pt x="4355" y="13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1" name="Freeform 25">
            <a:extLst>
              <a:ext uri="{FF2B5EF4-FFF2-40B4-BE49-F238E27FC236}">
                <a16:creationId xmlns:a16="http://schemas.microsoft.com/office/drawing/2014/main" id="{A54B1E2E-EE65-45CB-A13D-8812C691E3A6}"/>
              </a:ext>
            </a:extLst>
          </p:cNvPr>
          <p:cNvSpPr>
            <a:spLocks/>
          </p:cNvSpPr>
          <p:nvPr/>
        </p:nvSpPr>
        <p:spPr bwMode="auto">
          <a:xfrm>
            <a:off x="963309" y="5268913"/>
            <a:ext cx="7937500" cy="887412"/>
          </a:xfrm>
          <a:custGeom>
            <a:avLst/>
            <a:gdLst>
              <a:gd name="T0" fmla="*/ 0 w 5000"/>
              <a:gd name="T1" fmla="*/ 519 h 559"/>
              <a:gd name="T2" fmla="*/ 288 w 5000"/>
              <a:gd name="T3" fmla="*/ 511 h 559"/>
              <a:gd name="T4" fmla="*/ 408 w 5000"/>
              <a:gd name="T5" fmla="*/ 551 h 559"/>
              <a:gd name="T6" fmla="*/ 632 w 5000"/>
              <a:gd name="T7" fmla="*/ 527 h 559"/>
              <a:gd name="T8" fmla="*/ 720 w 5000"/>
              <a:gd name="T9" fmla="*/ 503 h 559"/>
              <a:gd name="T10" fmla="*/ 856 w 5000"/>
              <a:gd name="T11" fmla="*/ 455 h 559"/>
              <a:gd name="T12" fmla="*/ 1040 w 5000"/>
              <a:gd name="T13" fmla="*/ 487 h 559"/>
              <a:gd name="T14" fmla="*/ 1160 w 5000"/>
              <a:gd name="T15" fmla="*/ 503 h 559"/>
              <a:gd name="T16" fmla="*/ 1264 w 5000"/>
              <a:gd name="T17" fmla="*/ 495 h 559"/>
              <a:gd name="T18" fmla="*/ 1384 w 5000"/>
              <a:gd name="T19" fmla="*/ 479 h 559"/>
              <a:gd name="T20" fmla="*/ 1512 w 5000"/>
              <a:gd name="T21" fmla="*/ 367 h 559"/>
              <a:gd name="T22" fmla="*/ 1632 w 5000"/>
              <a:gd name="T23" fmla="*/ 535 h 559"/>
              <a:gd name="T24" fmla="*/ 1728 w 5000"/>
              <a:gd name="T25" fmla="*/ 403 h 559"/>
              <a:gd name="T26" fmla="*/ 1864 w 5000"/>
              <a:gd name="T27" fmla="*/ 221 h 559"/>
              <a:gd name="T28" fmla="*/ 1955 w 5000"/>
              <a:gd name="T29" fmla="*/ 357 h 559"/>
              <a:gd name="T30" fmla="*/ 2256 w 5000"/>
              <a:gd name="T31" fmla="*/ 311 h 559"/>
              <a:gd name="T32" fmla="*/ 2472 w 5000"/>
              <a:gd name="T33" fmla="*/ 23 h 559"/>
              <a:gd name="T34" fmla="*/ 2656 w 5000"/>
              <a:gd name="T35" fmla="*/ 175 h 559"/>
              <a:gd name="T36" fmla="*/ 2904 w 5000"/>
              <a:gd name="T37" fmla="*/ 415 h 559"/>
              <a:gd name="T38" fmla="*/ 2992 w 5000"/>
              <a:gd name="T39" fmla="*/ 503 h 559"/>
              <a:gd name="T40" fmla="*/ 3040 w 5000"/>
              <a:gd name="T41" fmla="*/ 255 h 559"/>
              <a:gd name="T42" fmla="*/ 3080 w 5000"/>
              <a:gd name="T43" fmla="*/ 423 h 559"/>
              <a:gd name="T44" fmla="*/ 3176 w 5000"/>
              <a:gd name="T45" fmla="*/ 407 h 559"/>
              <a:gd name="T46" fmla="*/ 3296 w 5000"/>
              <a:gd name="T47" fmla="*/ 391 h 559"/>
              <a:gd name="T48" fmla="*/ 3408 w 5000"/>
              <a:gd name="T49" fmla="*/ 479 h 559"/>
              <a:gd name="T50" fmla="*/ 3648 w 5000"/>
              <a:gd name="T51" fmla="*/ 495 h 559"/>
              <a:gd name="T52" fmla="*/ 3792 w 5000"/>
              <a:gd name="T53" fmla="*/ 527 h 559"/>
              <a:gd name="T54" fmla="*/ 3992 w 5000"/>
              <a:gd name="T55" fmla="*/ 527 h 559"/>
              <a:gd name="T56" fmla="*/ 4359 w 5000"/>
              <a:gd name="T57" fmla="*/ 493 h 559"/>
              <a:gd name="T58" fmla="*/ 4408 w 5000"/>
              <a:gd name="T59" fmla="*/ 519 h 559"/>
              <a:gd name="T60" fmla="*/ 4520 w 5000"/>
              <a:gd name="T61" fmla="*/ 551 h 559"/>
              <a:gd name="T62" fmla="*/ 4896 w 5000"/>
              <a:gd name="T63" fmla="*/ 559 h 559"/>
              <a:gd name="T64" fmla="*/ 5000 w 5000"/>
              <a:gd name="T65" fmla="*/ 551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000" h="559">
                <a:moveTo>
                  <a:pt x="0" y="519"/>
                </a:moveTo>
                <a:cubicBezTo>
                  <a:pt x="48" y="518"/>
                  <a:pt x="220" y="506"/>
                  <a:pt x="288" y="511"/>
                </a:cubicBezTo>
                <a:cubicBezTo>
                  <a:pt x="356" y="516"/>
                  <a:pt x="351" y="548"/>
                  <a:pt x="408" y="551"/>
                </a:cubicBezTo>
                <a:cubicBezTo>
                  <a:pt x="465" y="554"/>
                  <a:pt x="580" y="535"/>
                  <a:pt x="632" y="527"/>
                </a:cubicBezTo>
                <a:cubicBezTo>
                  <a:pt x="684" y="519"/>
                  <a:pt x="683" y="515"/>
                  <a:pt x="720" y="503"/>
                </a:cubicBezTo>
                <a:cubicBezTo>
                  <a:pt x="757" y="491"/>
                  <a:pt x="803" y="458"/>
                  <a:pt x="856" y="455"/>
                </a:cubicBezTo>
                <a:cubicBezTo>
                  <a:pt x="909" y="452"/>
                  <a:pt x="989" y="479"/>
                  <a:pt x="1040" y="487"/>
                </a:cubicBezTo>
                <a:cubicBezTo>
                  <a:pt x="1091" y="495"/>
                  <a:pt x="1123" y="502"/>
                  <a:pt x="1160" y="503"/>
                </a:cubicBezTo>
                <a:cubicBezTo>
                  <a:pt x="1197" y="504"/>
                  <a:pt x="1227" y="499"/>
                  <a:pt x="1264" y="495"/>
                </a:cubicBezTo>
                <a:cubicBezTo>
                  <a:pt x="1301" y="491"/>
                  <a:pt x="1343" y="500"/>
                  <a:pt x="1384" y="479"/>
                </a:cubicBezTo>
                <a:cubicBezTo>
                  <a:pt x="1425" y="458"/>
                  <a:pt x="1471" y="358"/>
                  <a:pt x="1512" y="367"/>
                </a:cubicBezTo>
                <a:cubicBezTo>
                  <a:pt x="1553" y="376"/>
                  <a:pt x="1596" y="529"/>
                  <a:pt x="1632" y="535"/>
                </a:cubicBezTo>
                <a:cubicBezTo>
                  <a:pt x="1668" y="541"/>
                  <a:pt x="1689" y="455"/>
                  <a:pt x="1728" y="403"/>
                </a:cubicBezTo>
                <a:cubicBezTo>
                  <a:pt x="1767" y="351"/>
                  <a:pt x="1826" y="229"/>
                  <a:pt x="1864" y="221"/>
                </a:cubicBezTo>
                <a:cubicBezTo>
                  <a:pt x="1902" y="213"/>
                  <a:pt x="1890" y="342"/>
                  <a:pt x="1955" y="357"/>
                </a:cubicBezTo>
                <a:cubicBezTo>
                  <a:pt x="2020" y="372"/>
                  <a:pt x="2170" y="367"/>
                  <a:pt x="2256" y="311"/>
                </a:cubicBezTo>
                <a:cubicBezTo>
                  <a:pt x="2342" y="255"/>
                  <a:pt x="2405" y="46"/>
                  <a:pt x="2472" y="23"/>
                </a:cubicBezTo>
                <a:cubicBezTo>
                  <a:pt x="2539" y="0"/>
                  <a:pt x="2584" y="110"/>
                  <a:pt x="2656" y="175"/>
                </a:cubicBezTo>
                <a:cubicBezTo>
                  <a:pt x="2728" y="240"/>
                  <a:pt x="2848" y="360"/>
                  <a:pt x="2904" y="415"/>
                </a:cubicBezTo>
                <a:cubicBezTo>
                  <a:pt x="2960" y="470"/>
                  <a:pt x="2969" y="530"/>
                  <a:pt x="2992" y="503"/>
                </a:cubicBezTo>
                <a:cubicBezTo>
                  <a:pt x="3015" y="476"/>
                  <a:pt x="3025" y="268"/>
                  <a:pt x="3040" y="255"/>
                </a:cubicBezTo>
                <a:cubicBezTo>
                  <a:pt x="3055" y="242"/>
                  <a:pt x="3057" y="398"/>
                  <a:pt x="3080" y="423"/>
                </a:cubicBezTo>
                <a:cubicBezTo>
                  <a:pt x="3103" y="448"/>
                  <a:pt x="3140" y="412"/>
                  <a:pt x="3176" y="407"/>
                </a:cubicBezTo>
                <a:cubicBezTo>
                  <a:pt x="3212" y="402"/>
                  <a:pt x="3258" y="379"/>
                  <a:pt x="3296" y="391"/>
                </a:cubicBezTo>
                <a:cubicBezTo>
                  <a:pt x="3334" y="403"/>
                  <a:pt x="3349" y="462"/>
                  <a:pt x="3408" y="479"/>
                </a:cubicBezTo>
                <a:cubicBezTo>
                  <a:pt x="3467" y="496"/>
                  <a:pt x="3584" y="487"/>
                  <a:pt x="3648" y="495"/>
                </a:cubicBezTo>
                <a:cubicBezTo>
                  <a:pt x="3712" y="503"/>
                  <a:pt x="3735" y="522"/>
                  <a:pt x="3792" y="527"/>
                </a:cubicBezTo>
                <a:cubicBezTo>
                  <a:pt x="3849" y="532"/>
                  <a:pt x="3898" y="533"/>
                  <a:pt x="3992" y="527"/>
                </a:cubicBezTo>
                <a:cubicBezTo>
                  <a:pt x="4086" y="521"/>
                  <a:pt x="4290" y="494"/>
                  <a:pt x="4359" y="493"/>
                </a:cubicBezTo>
                <a:cubicBezTo>
                  <a:pt x="4428" y="492"/>
                  <a:pt x="4381" y="509"/>
                  <a:pt x="4408" y="519"/>
                </a:cubicBezTo>
                <a:cubicBezTo>
                  <a:pt x="4435" y="529"/>
                  <a:pt x="4439" y="544"/>
                  <a:pt x="4520" y="551"/>
                </a:cubicBezTo>
                <a:cubicBezTo>
                  <a:pt x="4601" y="558"/>
                  <a:pt x="4816" y="559"/>
                  <a:pt x="4896" y="559"/>
                </a:cubicBezTo>
                <a:cubicBezTo>
                  <a:pt x="4976" y="559"/>
                  <a:pt x="4978" y="553"/>
                  <a:pt x="5000" y="55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32" name="Text Box 26">
            <a:extLst>
              <a:ext uri="{FF2B5EF4-FFF2-40B4-BE49-F238E27FC236}">
                <a16:creationId xmlns:a16="http://schemas.microsoft.com/office/drawing/2014/main" id="{B420B208-870B-4143-B278-6A7FFBD5F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397" y="6340475"/>
            <a:ext cx="20161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b="1"/>
              <a:t>Oct</a:t>
            </a:r>
          </a:p>
          <a:p>
            <a:pPr algn="ctr"/>
            <a:r>
              <a:rPr lang="en-GB" altLang="en-US" sz="1600" b="1"/>
              <a:t>(end of dry season)</a:t>
            </a:r>
          </a:p>
        </p:txBody>
      </p:sp>
      <p:sp>
        <p:nvSpPr>
          <p:cNvPr id="33" name="Text Box 27">
            <a:extLst>
              <a:ext uri="{FF2B5EF4-FFF2-40B4-BE49-F238E27FC236}">
                <a16:creationId xmlns:a16="http://schemas.microsoft.com/office/drawing/2014/main" id="{2FE09394-32E3-4644-8EA7-CEF069EED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237288"/>
            <a:ext cx="23050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600" b="1"/>
              <a:t>May to Sept</a:t>
            </a:r>
          </a:p>
          <a:p>
            <a:pPr algn="ctr"/>
            <a:r>
              <a:rPr lang="en-GB" altLang="en-US" sz="1600" b="1"/>
              <a:t>Dry season</a:t>
            </a:r>
          </a:p>
        </p:txBody>
      </p:sp>
      <p:sp>
        <p:nvSpPr>
          <p:cNvPr id="34" name="Text Box 28">
            <a:extLst>
              <a:ext uri="{FF2B5EF4-FFF2-40B4-BE49-F238E27FC236}">
                <a16:creationId xmlns:a16="http://schemas.microsoft.com/office/drawing/2014/main" id="{D272BA62-03F7-4D1B-A332-23583D8FE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022" y="3963988"/>
            <a:ext cx="2016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400" b="1" dirty="0"/>
              <a:t>DROUGHT PERIOD</a:t>
            </a:r>
          </a:p>
          <a:p>
            <a:pPr algn="ctr"/>
            <a:r>
              <a:rPr lang="en-GB" altLang="en-US" sz="1400" b="1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360897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8599" y="102895"/>
            <a:ext cx="7891724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770AE5C5-A519-4750-A169-98FDAA82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695" y="678670"/>
            <a:ext cx="7753628" cy="5894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ZA" alt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Setting flow requirements that maintain HABITAT for instream and riparian biota at a specified state.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Very simply – flow &amp; its associated characteristics (water quality, sediment, patterns) that should be left or provided in the river system for biota dependant on it as well as any people dependant on a natural functioning river (Goods &amp; Services).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TWO PROCESSES: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EcoClassification: Determining Present state, importance and future state</a:t>
            </a:r>
          </a:p>
          <a:p>
            <a:pPr marL="0" indent="0">
              <a:lnSpc>
                <a:spcPct val="120000"/>
              </a:lnSpc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Quantifying the volume required</a:t>
            </a:r>
            <a:endParaRPr lang="en-ZA" alt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0EACD47-DEB7-4AC2-88AC-0E063424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336D47D-15EF-4583-BBA6-ED44E5F3C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18F42A-1746-47C5-ADC5-0CA3ABC1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7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838" y="0"/>
            <a:ext cx="9100323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 </a:t>
            </a:r>
          </a:p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LOW FLOWS (slide 4)</a:t>
            </a: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5C3C966A-550B-431F-B0BF-65FAA1823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446" y="1060814"/>
            <a:ext cx="756126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Determine the instantaneous flows for each month for normal years and drought years.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Based on the fish and bugs’ habitat requirements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Habitat requirements:  Depth, velocity, substrate, cover, marginal plants, overhanging plants.</a:t>
            </a:r>
          </a:p>
        </p:txBody>
      </p:sp>
      <p:pic>
        <p:nvPicPr>
          <p:cNvPr id="18" name="Picture 7" descr="CMOLLE">
            <a:extLst>
              <a:ext uri="{FF2B5EF4-FFF2-40B4-BE49-F238E27FC236}">
                <a16:creationId xmlns:a16="http://schemas.microsoft.com/office/drawing/2014/main" id="{388009FD-BCB9-4CB5-86E8-38D3BF01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41" y="4205761"/>
            <a:ext cx="1887538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SREEDS">
            <a:extLst>
              <a:ext uri="{FF2B5EF4-FFF2-40B4-BE49-F238E27FC236}">
                <a16:creationId xmlns:a16="http://schemas.microsoft.com/office/drawing/2014/main" id="{38142210-0D8B-4544-9B66-F6C5DFB92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29" y="5501161"/>
            <a:ext cx="439737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SREEDS">
            <a:extLst>
              <a:ext uri="{FF2B5EF4-FFF2-40B4-BE49-F238E27FC236}">
                <a16:creationId xmlns:a16="http://schemas.microsoft.com/office/drawing/2014/main" id="{F746CE52-9A1C-4C94-A9E4-3F8C8C72E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91" y="5140798"/>
            <a:ext cx="439738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SREEDS">
            <a:extLst>
              <a:ext uri="{FF2B5EF4-FFF2-40B4-BE49-F238E27FC236}">
                <a16:creationId xmlns:a16="http://schemas.microsoft.com/office/drawing/2014/main" id="{C3082BF6-4282-4E86-A32E-A3C64D392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54" y="5213823"/>
            <a:ext cx="439737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FSUR">
            <a:extLst>
              <a:ext uri="{FF2B5EF4-FFF2-40B4-BE49-F238E27FC236}">
                <a16:creationId xmlns:a16="http://schemas.microsoft.com/office/drawing/2014/main" id="{C3E167B0-F1A8-4508-867F-CB82C5E90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2643">
            <a:off x="6518579" y="4348636"/>
            <a:ext cx="2030412" cy="15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Line 14">
            <a:extLst>
              <a:ext uri="{FF2B5EF4-FFF2-40B4-BE49-F238E27FC236}">
                <a16:creationId xmlns:a16="http://schemas.microsoft.com/office/drawing/2014/main" id="{66E8BBCE-3497-4649-9708-8605EC28A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6329" y="6005986"/>
            <a:ext cx="4967287" cy="71437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38" name="Picture 11" descr="SREEDS">
            <a:extLst>
              <a:ext uri="{FF2B5EF4-FFF2-40B4-BE49-F238E27FC236}">
                <a16:creationId xmlns:a16="http://schemas.microsoft.com/office/drawing/2014/main" id="{CBFA4608-53C9-4A67-B108-24039508B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41" y="5429723"/>
            <a:ext cx="439738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5">
            <a:extLst>
              <a:ext uri="{FF2B5EF4-FFF2-40B4-BE49-F238E27FC236}">
                <a16:creationId xmlns:a16="http://schemas.microsoft.com/office/drawing/2014/main" id="{AD25D806-3CC4-4AA2-808D-E8506E57BAF7}"/>
              </a:ext>
            </a:extLst>
          </p:cNvPr>
          <p:cNvSpPr>
            <a:spLocks/>
          </p:cNvSpPr>
          <p:nvPr/>
        </p:nvSpPr>
        <p:spPr bwMode="auto">
          <a:xfrm>
            <a:off x="397179" y="4205761"/>
            <a:ext cx="8497887" cy="2028825"/>
          </a:xfrm>
          <a:custGeom>
            <a:avLst/>
            <a:gdLst>
              <a:gd name="T0" fmla="*/ 0 w 5353"/>
              <a:gd name="T1" fmla="*/ 408 h 1278"/>
              <a:gd name="T2" fmla="*/ 272 w 5353"/>
              <a:gd name="T3" fmla="*/ 408 h 1278"/>
              <a:gd name="T4" fmla="*/ 545 w 5353"/>
              <a:gd name="T5" fmla="*/ 635 h 1278"/>
              <a:gd name="T6" fmla="*/ 726 w 5353"/>
              <a:gd name="T7" fmla="*/ 816 h 1278"/>
              <a:gd name="T8" fmla="*/ 907 w 5353"/>
              <a:gd name="T9" fmla="*/ 862 h 1278"/>
              <a:gd name="T10" fmla="*/ 1180 w 5353"/>
              <a:gd name="T11" fmla="*/ 907 h 1278"/>
              <a:gd name="T12" fmla="*/ 1316 w 5353"/>
              <a:gd name="T13" fmla="*/ 1088 h 1278"/>
              <a:gd name="T14" fmla="*/ 1452 w 5353"/>
              <a:gd name="T15" fmla="*/ 1224 h 1278"/>
              <a:gd name="T16" fmla="*/ 1633 w 5353"/>
              <a:gd name="T17" fmla="*/ 1224 h 1278"/>
              <a:gd name="T18" fmla="*/ 1724 w 5353"/>
              <a:gd name="T19" fmla="*/ 1224 h 1278"/>
              <a:gd name="T20" fmla="*/ 1769 w 5353"/>
              <a:gd name="T21" fmla="*/ 1179 h 1278"/>
              <a:gd name="T22" fmla="*/ 1905 w 5353"/>
              <a:gd name="T23" fmla="*/ 1224 h 1278"/>
              <a:gd name="T24" fmla="*/ 1951 w 5353"/>
              <a:gd name="T25" fmla="*/ 1134 h 1278"/>
              <a:gd name="T26" fmla="*/ 2041 w 5353"/>
              <a:gd name="T27" fmla="*/ 1270 h 1278"/>
              <a:gd name="T28" fmla="*/ 2132 w 5353"/>
              <a:gd name="T29" fmla="*/ 1088 h 1278"/>
              <a:gd name="T30" fmla="*/ 2177 w 5353"/>
              <a:gd name="T31" fmla="*/ 1224 h 1278"/>
              <a:gd name="T32" fmla="*/ 2223 w 5353"/>
              <a:gd name="T33" fmla="*/ 1179 h 1278"/>
              <a:gd name="T34" fmla="*/ 2359 w 5353"/>
              <a:gd name="T35" fmla="*/ 1224 h 1278"/>
              <a:gd name="T36" fmla="*/ 2404 w 5353"/>
              <a:gd name="T37" fmla="*/ 1134 h 1278"/>
              <a:gd name="T38" fmla="*/ 2495 w 5353"/>
              <a:gd name="T39" fmla="*/ 1134 h 1278"/>
              <a:gd name="T40" fmla="*/ 2540 w 5353"/>
              <a:gd name="T41" fmla="*/ 1179 h 1278"/>
              <a:gd name="T42" fmla="*/ 2586 w 5353"/>
              <a:gd name="T43" fmla="*/ 1224 h 1278"/>
              <a:gd name="T44" fmla="*/ 2722 w 5353"/>
              <a:gd name="T45" fmla="*/ 1179 h 1278"/>
              <a:gd name="T46" fmla="*/ 2767 w 5353"/>
              <a:gd name="T47" fmla="*/ 1043 h 1278"/>
              <a:gd name="T48" fmla="*/ 2813 w 5353"/>
              <a:gd name="T49" fmla="*/ 998 h 1278"/>
              <a:gd name="T50" fmla="*/ 2949 w 5353"/>
              <a:gd name="T51" fmla="*/ 998 h 1278"/>
              <a:gd name="T52" fmla="*/ 3085 w 5353"/>
              <a:gd name="T53" fmla="*/ 998 h 1278"/>
              <a:gd name="T54" fmla="*/ 3221 w 5353"/>
              <a:gd name="T55" fmla="*/ 998 h 1278"/>
              <a:gd name="T56" fmla="*/ 3311 w 5353"/>
              <a:gd name="T57" fmla="*/ 998 h 1278"/>
              <a:gd name="T58" fmla="*/ 3357 w 5353"/>
              <a:gd name="T59" fmla="*/ 1134 h 1278"/>
              <a:gd name="T60" fmla="*/ 3402 w 5353"/>
              <a:gd name="T61" fmla="*/ 1224 h 1278"/>
              <a:gd name="T62" fmla="*/ 3493 w 5353"/>
              <a:gd name="T63" fmla="*/ 1179 h 1278"/>
              <a:gd name="T64" fmla="*/ 3538 w 5353"/>
              <a:gd name="T65" fmla="*/ 1134 h 1278"/>
              <a:gd name="T66" fmla="*/ 3720 w 5353"/>
              <a:gd name="T67" fmla="*/ 1224 h 1278"/>
              <a:gd name="T68" fmla="*/ 3810 w 5353"/>
              <a:gd name="T69" fmla="*/ 1088 h 1278"/>
              <a:gd name="T70" fmla="*/ 3856 w 5353"/>
              <a:gd name="T71" fmla="*/ 1134 h 1278"/>
              <a:gd name="T72" fmla="*/ 3947 w 5353"/>
              <a:gd name="T73" fmla="*/ 1224 h 1278"/>
              <a:gd name="T74" fmla="*/ 4128 w 5353"/>
              <a:gd name="T75" fmla="*/ 1224 h 1278"/>
              <a:gd name="T76" fmla="*/ 4309 w 5353"/>
              <a:gd name="T77" fmla="*/ 1224 h 1278"/>
              <a:gd name="T78" fmla="*/ 4400 w 5353"/>
              <a:gd name="T79" fmla="*/ 1224 h 1278"/>
              <a:gd name="T80" fmla="*/ 4536 w 5353"/>
              <a:gd name="T81" fmla="*/ 998 h 1278"/>
              <a:gd name="T82" fmla="*/ 4672 w 5353"/>
              <a:gd name="T83" fmla="*/ 998 h 1278"/>
              <a:gd name="T84" fmla="*/ 4763 w 5353"/>
              <a:gd name="T85" fmla="*/ 998 h 1278"/>
              <a:gd name="T86" fmla="*/ 4854 w 5353"/>
              <a:gd name="T87" fmla="*/ 680 h 1278"/>
              <a:gd name="T88" fmla="*/ 4944 w 5353"/>
              <a:gd name="T89" fmla="*/ 499 h 1278"/>
              <a:gd name="T90" fmla="*/ 5080 w 5353"/>
              <a:gd name="T91" fmla="*/ 272 h 1278"/>
              <a:gd name="T92" fmla="*/ 5217 w 5353"/>
              <a:gd name="T93" fmla="*/ 90 h 1278"/>
              <a:gd name="T94" fmla="*/ 5307 w 5353"/>
              <a:gd name="T95" fmla="*/ 45 h 1278"/>
              <a:gd name="T96" fmla="*/ 5353 w 5353"/>
              <a:gd name="T97" fmla="*/ 0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353" h="1278">
                <a:moveTo>
                  <a:pt x="0" y="408"/>
                </a:moveTo>
                <a:cubicBezTo>
                  <a:pt x="90" y="389"/>
                  <a:pt x="181" y="370"/>
                  <a:pt x="272" y="408"/>
                </a:cubicBezTo>
                <a:cubicBezTo>
                  <a:pt x="363" y="446"/>
                  <a:pt x="469" y="567"/>
                  <a:pt x="545" y="635"/>
                </a:cubicBezTo>
                <a:cubicBezTo>
                  <a:pt x="621" y="703"/>
                  <a:pt x="666" y="778"/>
                  <a:pt x="726" y="816"/>
                </a:cubicBezTo>
                <a:cubicBezTo>
                  <a:pt x="786" y="854"/>
                  <a:pt x="831" y="847"/>
                  <a:pt x="907" y="862"/>
                </a:cubicBezTo>
                <a:cubicBezTo>
                  <a:pt x="983" y="877"/>
                  <a:pt x="1112" y="869"/>
                  <a:pt x="1180" y="907"/>
                </a:cubicBezTo>
                <a:cubicBezTo>
                  <a:pt x="1248" y="945"/>
                  <a:pt x="1271" y="1035"/>
                  <a:pt x="1316" y="1088"/>
                </a:cubicBezTo>
                <a:cubicBezTo>
                  <a:pt x="1361" y="1141"/>
                  <a:pt x="1399" y="1201"/>
                  <a:pt x="1452" y="1224"/>
                </a:cubicBezTo>
                <a:cubicBezTo>
                  <a:pt x="1505" y="1247"/>
                  <a:pt x="1588" y="1224"/>
                  <a:pt x="1633" y="1224"/>
                </a:cubicBezTo>
                <a:cubicBezTo>
                  <a:pt x="1678" y="1224"/>
                  <a:pt x="1701" y="1231"/>
                  <a:pt x="1724" y="1224"/>
                </a:cubicBezTo>
                <a:cubicBezTo>
                  <a:pt x="1747" y="1217"/>
                  <a:pt x="1739" y="1179"/>
                  <a:pt x="1769" y="1179"/>
                </a:cubicBezTo>
                <a:cubicBezTo>
                  <a:pt x="1799" y="1179"/>
                  <a:pt x="1875" y="1231"/>
                  <a:pt x="1905" y="1224"/>
                </a:cubicBezTo>
                <a:cubicBezTo>
                  <a:pt x="1935" y="1217"/>
                  <a:pt x="1928" y="1126"/>
                  <a:pt x="1951" y="1134"/>
                </a:cubicBezTo>
                <a:cubicBezTo>
                  <a:pt x="1974" y="1142"/>
                  <a:pt x="2011" y="1278"/>
                  <a:pt x="2041" y="1270"/>
                </a:cubicBezTo>
                <a:cubicBezTo>
                  <a:pt x="2071" y="1262"/>
                  <a:pt x="2109" y="1096"/>
                  <a:pt x="2132" y="1088"/>
                </a:cubicBezTo>
                <a:cubicBezTo>
                  <a:pt x="2155" y="1080"/>
                  <a:pt x="2162" y="1209"/>
                  <a:pt x="2177" y="1224"/>
                </a:cubicBezTo>
                <a:cubicBezTo>
                  <a:pt x="2192" y="1239"/>
                  <a:pt x="2193" y="1179"/>
                  <a:pt x="2223" y="1179"/>
                </a:cubicBezTo>
                <a:cubicBezTo>
                  <a:pt x="2253" y="1179"/>
                  <a:pt x="2329" y="1231"/>
                  <a:pt x="2359" y="1224"/>
                </a:cubicBezTo>
                <a:cubicBezTo>
                  <a:pt x="2389" y="1217"/>
                  <a:pt x="2381" y="1149"/>
                  <a:pt x="2404" y="1134"/>
                </a:cubicBezTo>
                <a:cubicBezTo>
                  <a:pt x="2427" y="1119"/>
                  <a:pt x="2472" y="1127"/>
                  <a:pt x="2495" y="1134"/>
                </a:cubicBezTo>
                <a:cubicBezTo>
                  <a:pt x="2518" y="1141"/>
                  <a:pt x="2525" y="1164"/>
                  <a:pt x="2540" y="1179"/>
                </a:cubicBezTo>
                <a:cubicBezTo>
                  <a:pt x="2555" y="1194"/>
                  <a:pt x="2556" y="1224"/>
                  <a:pt x="2586" y="1224"/>
                </a:cubicBezTo>
                <a:cubicBezTo>
                  <a:pt x="2616" y="1224"/>
                  <a:pt x="2692" y="1209"/>
                  <a:pt x="2722" y="1179"/>
                </a:cubicBezTo>
                <a:cubicBezTo>
                  <a:pt x="2752" y="1149"/>
                  <a:pt x="2752" y="1073"/>
                  <a:pt x="2767" y="1043"/>
                </a:cubicBezTo>
                <a:cubicBezTo>
                  <a:pt x="2782" y="1013"/>
                  <a:pt x="2783" y="1005"/>
                  <a:pt x="2813" y="998"/>
                </a:cubicBezTo>
                <a:cubicBezTo>
                  <a:pt x="2843" y="991"/>
                  <a:pt x="2904" y="998"/>
                  <a:pt x="2949" y="998"/>
                </a:cubicBezTo>
                <a:cubicBezTo>
                  <a:pt x="2994" y="998"/>
                  <a:pt x="3040" y="998"/>
                  <a:pt x="3085" y="998"/>
                </a:cubicBezTo>
                <a:cubicBezTo>
                  <a:pt x="3130" y="998"/>
                  <a:pt x="3183" y="998"/>
                  <a:pt x="3221" y="998"/>
                </a:cubicBezTo>
                <a:cubicBezTo>
                  <a:pt x="3259" y="998"/>
                  <a:pt x="3288" y="975"/>
                  <a:pt x="3311" y="998"/>
                </a:cubicBezTo>
                <a:cubicBezTo>
                  <a:pt x="3334" y="1021"/>
                  <a:pt x="3342" y="1096"/>
                  <a:pt x="3357" y="1134"/>
                </a:cubicBezTo>
                <a:cubicBezTo>
                  <a:pt x="3372" y="1172"/>
                  <a:pt x="3379" y="1217"/>
                  <a:pt x="3402" y="1224"/>
                </a:cubicBezTo>
                <a:cubicBezTo>
                  <a:pt x="3425" y="1231"/>
                  <a:pt x="3470" y="1194"/>
                  <a:pt x="3493" y="1179"/>
                </a:cubicBezTo>
                <a:cubicBezTo>
                  <a:pt x="3516" y="1164"/>
                  <a:pt x="3500" y="1127"/>
                  <a:pt x="3538" y="1134"/>
                </a:cubicBezTo>
                <a:cubicBezTo>
                  <a:pt x="3576" y="1141"/>
                  <a:pt x="3675" y="1232"/>
                  <a:pt x="3720" y="1224"/>
                </a:cubicBezTo>
                <a:cubicBezTo>
                  <a:pt x="3765" y="1216"/>
                  <a:pt x="3787" y="1103"/>
                  <a:pt x="3810" y="1088"/>
                </a:cubicBezTo>
                <a:cubicBezTo>
                  <a:pt x="3833" y="1073"/>
                  <a:pt x="3833" y="1111"/>
                  <a:pt x="3856" y="1134"/>
                </a:cubicBezTo>
                <a:cubicBezTo>
                  <a:pt x="3879" y="1157"/>
                  <a:pt x="3902" y="1209"/>
                  <a:pt x="3947" y="1224"/>
                </a:cubicBezTo>
                <a:cubicBezTo>
                  <a:pt x="3992" y="1239"/>
                  <a:pt x="4068" y="1224"/>
                  <a:pt x="4128" y="1224"/>
                </a:cubicBezTo>
                <a:cubicBezTo>
                  <a:pt x="4188" y="1224"/>
                  <a:pt x="4264" y="1224"/>
                  <a:pt x="4309" y="1224"/>
                </a:cubicBezTo>
                <a:cubicBezTo>
                  <a:pt x="4354" y="1224"/>
                  <a:pt x="4362" y="1262"/>
                  <a:pt x="4400" y="1224"/>
                </a:cubicBezTo>
                <a:cubicBezTo>
                  <a:pt x="4438" y="1186"/>
                  <a:pt x="4491" y="1036"/>
                  <a:pt x="4536" y="998"/>
                </a:cubicBezTo>
                <a:cubicBezTo>
                  <a:pt x="4581" y="960"/>
                  <a:pt x="4634" y="998"/>
                  <a:pt x="4672" y="998"/>
                </a:cubicBezTo>
                <a:cubicBezTo>
                  <a:pt x="4710" y="998"/>
                  <a:pt x="4733" y="1051"/>
                  <a:pt x="4763" y="998"/>
                </a:cubicBezTo>
                <a:cubicBezTo>
                  <a:pt x="4793" y="945"/>
                  <a:pt x="4824" y="763"/>
                  <a:pt x="4854" y="680"/>
                </a:cubicBezTo>
                <a:cubicBezTo>
                  <a:pt x="4884" y="597"/>
                  <a:pt x="4906" y="567"/>
                  <a:pt x="4944" y="499"/>
                </a:cubicBezTo>
                <a:cubicBezTo>
                  <a:pt x="4982" y="431"/>
                  <a:pt x="5035" y="340"/>
                  <a:pt x="5080" y="272"/>
                </a:cubicBezTo>
                <a:cubicBezTo>
                  <a:pt x="5125" y="204"/>
                  <a:pt x="5179" y="128"/>
                  <a:pt x="5217" y="90"/>
                </a:cubicBezTo>
                <a:cubicBezTo>
                  <a:pt x="5255" y="52"/>
                  <a:pt x="5284" y="60"/>
                  <a:pt x="5307" y="45"/>
                </a:cubicBezTo>
                <a:cubicBezTo>
                  <a:pt x="5330" y="30"/>
                  <a:pt x="5341" y="15"/>
                  <a:pt x="5353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9F17CBC3-CCE6-4D40-AE71-9E3EC1207A23}"/>
              </a:ext>
            </a:extLst>
          </p:cNvPr>
          <p:cNvSpPr>
            <a:spLocks/>
          </p:cNvSpPr>
          <p:nvPr/>
        </p:nvSpPr>
        <p:spPr bwMode="auto">
          <a:xfrm>
            <a:off x="397179" y="4493098"/>
            <a:ext cx="8497887" cy="1800225"/>
          </a:xfrm>
          <a:custGeom>
            <a:avLst/>
            <a:gdLst>
              <a:gd name="T0" fmla="*/ 0 w 5353"/>
              <a:gd name="T1" fmla="*/ 0 h 1134"/>
              <a:gd name="T2" fmla="*/ 0 w 5353"/>
              <a:gd name="T3" fmla="*/ 1134 h 1134"/>
              <a:gd name="T4" fmla="*/ 5353 w 5353"/>
              <a:gd name="T5" fmla="*/ 1089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353" h="1134">
                <a:moveTo>
                  <a:pt x="0" y="0"/>
                </a:moveTo>
                <a:lnTo>
                  <a:pt x="0" y="1134"/>
                </a:lnTo>
                <a:lnTo>
                  <a:pt x="5353" y="1089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pic>
        <p:nvPicPr>
          <p:cNvPr id="41" name="Picture 17" descr="SREEDS">
            <a:extLst>
              <a:ext uri="{FF2B5EF4-FFF2-40B4-BE49-F238E27FC236}">
                <a16:creationId xmlns:a16="http://schemas.microsoft.com/office/drawing/2014/main" id="{C75D9B85-689F-4CF2-AE07-1B4D407DD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229" y="5717061"/>
            <a:ext cx="439737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943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386" y="286"/>
            <a:ext cx="778343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 LOW FLOWS (slide 5)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201B124D-41C7-4781-9193-BDEE78C3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885" y="1086341"/>
            <a:ext cx="7783434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FISH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Comic Sans MS" panose="030F0702030302020204" pitchFamily="66" charset="0"/>
              </a:rPr>
              <a:t>Some fish cannot live without flowing water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Comic Sans MS" panose="030F0702030302020204" pitchFamily="66" charset="0"/>
              </a:rPr>
              <a:t>-other fish can survive in pools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Comic Sans MS" panose="030F0702030302020204" pitchFamily="66" charset="0"/>
              </a:rPr>
              <a:t>-BUT need enough depth to move from one place to feed and to breed;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Comic Sans MS" panose="030F0702030302020204" pitchFamily="66" charset="0"/>
              </a:rPr>
              <a:t>Need place to hide from enemies (birds, other fish, anglers)</a:t>
            </a:r>
          </a:p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BUGS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Comic Sans MS" panose="030F0702030302020204" pitchFamily="66" charset="0"/>
              </a:rPr>
              <a:t>Depth not always as important; BUT need velocity and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Comic Sans MS" panose="030F0702030302020204" pitchFamily="66" charset="0"/>
              </a:rPr>
              <a:t>very specific substrate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Comic Sans MS" panose="030F0702030302020204" pitchFamily="66" charset="0"/>
              </a:rPr>
              <a:t>and</a:t>
            </a:r>
          </a:p>
          <a:p>
            <a:pPr>
              <a:spcAft>
                <a:spcPts val="600"/>
              </a:spcAft>
            </a:pPr>
            <a:r>
              <a:rPr lang="en-GB" altLang="en-US" sz="2400" dirty="0">
                <a:latin typeface="Comic Sans MS" panose="030F0702030302020204" pitchFamily="66" charset="0"/>
              </a:rPr>
              <a:t>marginal vegetation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D526A60-46E7-4395-B05A-DC22BB8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8" y="4863600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FA7377-6328-4AC9-96F9-F4112D6F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4950" y="168491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AD2DE57-68D3-4E5C-AC3B-A133BE6E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816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574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386" y="286"/>
            <a:ext cx="778343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 HIGH FLOWS (slide 6)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201B124D-41C7-4781-9193-BDEE78C3E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885" y="1086341"/>
            <a:ext cx="7783434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GEOMORPHOLOGY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Maintains the river channel.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Moves the rocks and sand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Cleans the rocks – open spaces for bugs and small fish to live in.</a:t>
            </a:r>
          </a:p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RIPARIAN VEGETATION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Needs floods to clear out rubbish and undergrowth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Deposits nutrients and sediments (soil)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Supplies moisture in the soil/groundwater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THEN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D526A60-46E7-4395-B05A-DC22BB8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8" y="4863600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FA7377-6328-4AC9-96F9-F4112D6F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4950" y="168491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AD2DE57-68D3-4E5C-AC3B-A133BE6E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816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808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386" y="286"/>
            <a:ext cx="778343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 RESULT (slide 7)</a:t>
            </a:r>
          </a:p>
        </p:txBody>
      </p:sp>
      <p:sp>
        <p:nvSpPr>
          <p:cNvPr id="8" name="Freeform 20">
            <a:extLst>
              <a:ext uri="{FF2B5EF4-FFF2-40B4-BE49-F238E27FC236}">
                <a16:creationId xmlns:a16="http://schemas.microsoft.com/office/drawing/2014/main" id="{08E981A7-8ADC-43AE-AB51-8E26DFD3AFE6}"/>
              </a:ext>
            </a:extLst>
          </p:cNvPr>
          <p:cNvSpPr>
            <a:spLocks/>
          </p:cNvSpPr>
          <p:nvPr/>
        </p:nvSpPr>
        <p:spPr bwMode="auto">
          <a:xfrm>
            <a:off x="647699" y="2222727"/>
            <a:ext cx="7993063" cy="2122488"/>
          </a:xfrm>
          <a:custGeom>
            <a:avLst/>
            <a:gdLst>
              <a:gd name="T0" fmla="*/ 0 w 5035"/>
              <a:gd name="T1" fmla="*/ 1322 h 1337"/>
              <a:gd name="T2" fmla="*/ 318 w 5035"/>
              <a:gd name="T3" fmla="*/ 1322 h 1337"/>
              <a:gd name="T4" fmla="*/ 680 w 5035"/>
              <a:gd name="T5" fmla="*/ 1231 h 1337"/>
              <a:gd name="T6" fmla="*/ 927 w 5035"/>
              <a:gd name="T7" fmla="*/ 1212 h 1337"/>
              <a:gd name="T8" fmla="*/ 1071 w 5035"/>
              <a:gd name="T9" fmla="*/ 1053 h 1337"/>
              <a:gd name="T10" fmla="*/ 1179 w 5035"/>
              <a:gd name="T11" fmla="*/ 1186 h 1337"/>
              <a:gd name="T12" fmla="*/ 1270 w 5035"/>
              <a:gd name="T13" fmla="*/ 1095 h 1337"/>
              <a:gd name="T14" fmla="*/ 1406 w 5035"/>
              <a:gd name="T15" fmla="*/ 1141 h 1337"/>
              <a:gd name="T16" fmla="*/ 1497 w 5035"/>
              <a:gd name="T17" fmla="*/ 823 h 1337"/>
              <a:gd name="T18" fmla="*/ 1588 w 5035"/>
              <a:gd name="T19" fmla="*/ 1095 h 1337"/>
              <a:gd name="T20" fmla="*/ 1996 w 5035"/>
              <a:gd name="T21" fmla="*/ 505 h 1337"/>
              <a:gd name="T22" fmla="*/ 2268 w 5035"/>
              <a:gd name="T23" fmla="*/ 1095 h 1337"/>
              <a:gd name="T24" fmla="*/ 2449 w 5035"/>
              <a:gd name="T25" fmla="*/ 778 h 1337"/>
              <a:gd name="T26" fmla="*/ 2586 w 5035"/>
              <a:gd name="T27" fmla="*/ 1004 h 1337"/>
              <a:gd name="T28" fmla="*/ 3132 w 5035"/>
              <a:gd name="T29" fmla="*/ 0 h 1337"/>
              <a:gd name="T30" fmla="*/ 3629 w 5035"/>
              <a:gd name="T31" fmla="*/ 1004 h 1337"/>
              <a:gd name="T32" fmla="*/ 3852 w 5035"/>
              <a:gd name="T33" fmla="*/ 864 h 1337"/>
              <a:gd name="T34" fmla="*/ 4037 w 5035"/>
              <a:gd name="T35" fmla="*/ 1141 h 1337"/>
              <a:gd name="T36" fmla="*/ 4216 w 5035"/>
              <a:gd name="T37" fmla="*/ 993 h 1337"/>
              <a:gd name="T38" fmla="*/ 4307 w 5035"/>
              <a:gd name="T39" fmla="*/ 1121 h 1337"/>
              <a:gd name="T40" fmla="*/ 4400 w 5035"/>
              <a:gd name="T41" fmla="*/ 1231 h 1337"/>
              <a:gd name="T42" fmla="*/ 4672 w 5035"/>
              <a:gd name="T43" fmla="*/ 1231 h 1337"/>
              <a:gd name="T44" fmla="*/ 4777 w 5035"/>
              <a:gd name="T45" fmla="*/ 1068 h 1337"/>
              <a:gd name="T46" fmla="*/ 4899 w 5035"/>
              <a:gd name="T47" fmla="*/ 1277 h 1337"/>
              <a:gd name="T48" fmla="*/ 5035 w 5035"/>
              <a:gd name="T49" fmla="*/ 1277 h 1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035" h="1337">
                <a:moveTo>
                  <a:pt x="0" y="1322"/>
                </a:moveTo>
                <a:cubicBezTo>
                  <a:pt x="102" y="1329"/>
                  <a:pt x="205" y="1337"/>
                  <a:pt x="318" y="1322"/>
                </a:cubicBezTo>
                <a:cubicBezTo>
                  <a:pt x="431" y="1307"/>
                  <a:pt x="579" y="1249"/>
                  <a:pt x="680" y="1231"/>
                </a:cubicBezTo>
                <a:cubicBezTo>
                  <a:pt x="781" y="1213"/>
                  <a:pt x="862" y="1242"/>
                  <a:pt x="927" y="1212"/>
                </a:cubicBezTo>
                <a:cubicBezTo>
                  <a:pt x="992" y="1182"/>
                  <a:pt x="1029" y="1057"/>
                  <a:pt x="1071" y="1053"/>
                </a:cubicBezTo>
                <a:cubicBezTo>
                  <a:pt x="1113" y="1049"/>
                  <a:pt x="1146" y="1179"/>
                  <a:pt x="1179" y="1186"/>
                </a:cubicBezTo>
                <a:cubicBezTo>
                  <a:pt x="1212" y="1193"/>
                  <a:pt x="1232" y="1102"/>
                  <a:pt x="1270" y="1095"/>
                </a:cubicBezTo>
                <a:cubicBezTo>
                  <a:pt x="1308" y="1088"/>
                  <a:pt x="1368" y="1186"/>
                  <a:pt x="1406" y="1141"/>
                </a:cubicBezTo>
                <a:cubicBezTo>
                  <a:pt x="1444" y="1096"/>
                  <a:pt x="1467" y="831"/>
                  <a:pt x="1497" y="823"/>
                </a:cubicBezTo>
                <a:cubicBezTo>
                  <a:pt x="1527" y="815"/>
                  <a:pt x="1505" y="1148"/>
                  <a:pt x="1588" y="1095"/>
                </a:cubicBezTo>
                <a:cubicBezTo>
                  <a:pt x="1671" y="1042"/>
                  <a:pt x="1883" y="505"/>
                  <a:pt x="1996" y="505"/>
                </a:cubicBezTo>
                <a:cubicBezTo>
                  <a:pt x="2109" y="505"/>
                  <a:pt x="2192" y="1049"/>
                  <a:pt x="2268" y="1095"/>
                </a:cubicBezTo>
                <a:cubicBezTo>
                  <a:pt x="2344" y="1141"/>
                  <a:pt x="2396" y="793"/>
                  <a:pt x="2449" y="778"/>
                </a:cubicBezTo>
                <a:cubicBezTo>
                  <a:pt x="2502" y="763"/>
                  <a:pt x="2472" y="1134"/>
                  <a:pt x="2586" y="1004"/>
                </a:cubicBezTo>
                <a:cubicBezTo>
                  <a:pt x="2700" y="874"/>
                  <a:pt x="2958" y="0"/>
                  <a:pt x="3132" y="0"/>
                </a:cubicBezTo>
                <a:cubicBezTo>
                  <a:pt x="3306" y="0"/>
                  <a:pt x="3509" y="860"/>
                  <a:pt x="3629" y="1004"/>
                </a:cubicBezTo>
                <a:cubicBezTo>
                  <a:pt x="3749" y="1148"/>
                  <a:pt x="3784" y="841"/>
                  <a:pt x="3852" y="864"/>
                </a:cubicBezTo>
                <a:cubicBezTo>
                  <a:pt x="3920" y="887"/>
                  <a:pt x="3976" y="1120"/>
                  <a:pt x="4037" y="1141"/>
                </a:cubicBezTo>
                <a:cubicBezTo>
                  <a:pt x="4098" y="1162"/>
                  <a:pt x="4171" y="996"/>
                  <a:pt x="4216" y="993"/>
                </a:cubicBezTo>
                <a:cubicBezTo>
                  <a:pt x="4261" y="990"/>
                  <a:pt x="4276" y="1081"/>
                  <a:pt x="4307" y="1121"/>
                </a:cubicBezTo>
                <a:cubicBezTo>
                  <a:pt x="4338" y="1161"/>
                  <a:pt x="4339" y="1213"/>
                  <a:pt x="4400" y="1231"/>
                </a:cubicBezTo>
                <a:cubicBezTo>
                  <a:pt x="4461" y="1249"/>
                  <a:pt x="4609" y="1258"/>
                  <a:pt x="4672" y="1231"/>
                </a:cubicBezTo>
                <a:cubicBezTo>
                  <a:pt x="4735" y="1204"/>
                  <a:pt x="4739" y="1060"/>
                  <a:pt x="4777" y="1068"/>
                </a:cubicBezTo>
                <a:cubicBezTo>
                  <a:pt x="4815" y="1076"/>
                  <a:pt x="4856" y="1242"/>
                  <a:pt x="4899" y="1277"/>
                </a:cubicBezTo>
                <a:cubicBezTo>
                  <a:pt x="4942" y="1312"/>
                  <a:pt x="4997" y="1292"/>
                  <a:pt x="5035" y="127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486CEAA1-E518-45F4-A342-FEE263976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7" y="4753202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800"/>
              <a:t>days</a:t>
            </a:r>
          </a:p>
        </p:txBody>
      </p:sp>
      <p:sp>
        <p:nvSpPr>
          <p:cNvPr id="10" name="Freeform 23">
            <a:extLst>
              <a:ext uri="{FF2B5EF4-FFF2-40B4-BE49-F238E27FC236}">
                <a16:creationId xmlns:a16="http://schemas.microsoft.com/office/drawing/2014/main" id="{B633166E-8C1B-4601-82AA-49B8A54BE417}"/>
              </a:ext>
            </a:extLst>
          </p:cNvPr>
          <p:cNvSpPr>
            <a:spLocks/>
          </p:cNvSpPr>
          <p:nvPr/>
        </p:nvSpPr>
        <p:spPr bwMode="auto">
          <a:xfrm>
            <a:off x="647699" y="3816577"/>
            <a:ext cx="7921625" cy="865188"/>
          </a:xfrm>
          <a:custGeom>
            <a:avLst/>
            <a:gdLst>
              <a:gd name="T0" fmla="*/ 0 w 4990"/>
              <a:gd name="T1" fmla="*/ 545 h 545"/>
              <a:gd name="T2" fmla="*/ 0 w 4990"/>
              <a:gd name="T3" fmla="*/ 318 h 545"/>
              <a:gd name="T4" fmla="*/ 318 w 4990"/>
              <a:gd name="T5" fmla="*/ 318 h 545"/>
              <a:gd name="T6" fmla="*/ 726 w 4990"/>
              <a:gd name="T7" fmla="*/ 227 h 545"/>
              <a:gd name="T8" fmla="*/ 998 w 4990"/>
              <a:gd name="T9" fmla="*/ 227 h 545"/>
              <a:gd name="T10" fmla="*/ 1225 w 4990"/>
              <a:gd name="T11" fmla="*/ 182 h 545"/>
              <a:gd name="T12" fmla="*/ 1406 w 4990"/>
              <a:gd name="T13" fmla="*/ 182 h 545"/>
              <a:gd name="T14" fmla="*/ 1588 w 4990"/>
              <a:gd name="T15" fmla="*/ 91 h 545"/>
              <a:gd name="T16" fmla="*/ 2313 w 4990"/>
              <a:gd name="T17" fmla="*/ 91 h 545"/>
              <a:gd name="T18" fmla="*/ 2631 w 4990"/>
              <a:gd name="T19" fmla="*/ 0 h 545"/>
              <a:gd name="T20" fmla="*/ 3720 w 4990"/>
              <a:gd name="T21" fmla="*/ 46 h 545"/>
              <a:gd name="T22" fmla="*/ 4128 w 4990"/>
              <a:gd name="T23" fmla="*/ 182 h 545"/>
              <a:gd name="T24" fmla="*/ 4496 w 4990"/>
              <a:gd name="T25" fmla="*/ 246 h 545"/>
              <a:gd name="T26" fmla="*/ 4990 w 4990"/>
              <a:gd name="T27" fmla="*/ 318 h 545"/>
              <a:gd name="T28" fmla="*/ 4990 w 4990"/>
              <a:gd name="T29" fmla="*/ 545 h 545"/>
              <a:gd name="T30" fmla="*/ 0 w 4990"/>
              <a:gd name="T3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90" h="545">
                <a:moveTo>
                  <a:pt x="0" y="545"/>
                </a:moveTo>
                <a:lnTo>
                  <a:pt x="0" y="318"/>
                </a:lnTo>
                <a:lnTo>
                  <a:pt x="318" y="318"/>
                </a:lnTo>
                <a:lnTo>
                  <a:pt x="726" y="227"/>
                </a:lnTo>
                <a:lnTo>
                  <a:pt x="998" y="227"/>
                </a:lnTo>
                <a:lnTo>
                  <a:pt x="1225" y="182"/>
                </a:lnTo>
                <a:lnTo>
                  <a:pt x="1406" y="182"/>
                </a:lnTo>
                <a:lnTo>
                  <a:pt x="1588" y="91"/>
                </a:lnTo>
                <a:lnTo>
                  <a:pt x="2313" y="91"/>
                </a:lnTo>
                <a:lnTo>
                  <a:pt x="2631" y="0"/>
                </a:lnTo>
                <a:lnTo>
                  <a:pt x="3720" y="46"/>
                </a:lnTo>
                <a:lnTo>
                  <a:pt x="4128" y="182"/>
                </a:lnTo>
                <a:lnTo>
                  <a:pt x="4496" y="246"/>
                </a:lnTo>
                <a:lnTo>
                  <a:pt x="4990" y="318"/>
                </a:lnTo>
                <a:lnTo>
                  <a:pt x="4990" y="545"/>
                </a:lnTo>
                <a:lnTo>
                  <a:pt x="0" y="54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F65D0B2C-251F-48A6-A87C-2410D92F556A}"/>
              </a:ext>
            </a:extLst>
          </p:cNvPr>
          <p:cNvSpPr>
            <a:spLocks/>
          </p:cNvSpPr>
          <p:nvPr/>
        </p:nvSpPr>
        <p:spPr bwMode="auto">
          <a:xfrm>
            <a:off x="2076449" y="3006952"/>
            <a:ext cx="2627313" cy="1181100"/>
          </a:xfrm>
          <a:custGeom>
            <a:avLst/>
            <a:gdLst>
              <a:gd name="T0" fmla="*/ 7 w 1655"/>
              <a:gd name="T1" fmla="*/ 737 h 744"/>
              <a:gd name="T2" fmla="*/ 53 w 1655"/>
              <a:gd name="T3" fmla="*/ 692 h 744"/>
              <a:gd name="T4" fmla="*/ 98 w 1655"/>
              <a:gd name="T5" fmla="*/ 647 h 744"/>
              <a:gd name="T6" fmla="*/ 150 w 1655"/>
              <a:gd name="T7" fmla="*/ 575 h 744"/>
              <a:gd name="T8" fmla="*/ 153 w 1655"/>
              <a:gd name="T9" fmla="*/ 557 h 744"/>
              <a:gd name="T10" fmla="*/ 192 w 1655"/>
              <a:gd name="T11" fmla="*/ 569 h 744"/>
              <a:gd name="T12" fmla="*/ 189 w 1655"/>
              <a:gd name="T13" fmla="*/ 556 h 744"/>
              <a:gd name="T14" fmla="*/ 234 w 1655"/>
              <a:gd name="T15" fmla="*/ 647 h 744"/>
              <a:gd name="T16" fmla="*/ 279 w 1655"/>
              <a:gd name="T17" fmla="*/ 692 h 744"/>
              <a:gd name="T18" fmla="*/ 325 w 1655"/>
              <a:gd name="T19" fmla="*/ 647 h 744"/>
              <a:gd name="T20" fmla="*/ 370 w 1655"/>
              <a:gd name="T21" fmla="*/ 601 h 744"/>
              <a:gd name="T22" fmla="*/ 415 w 1655"/>
              <a:gd name="T23" fmla="*/ 601 h 744"/>
              <a:gd name="T24" fmla="*/ 480 w 1655"/>
              <a:gd name="T25" fmla="*/ 671 h 744"/>
              <a:gd name="T26" fmla="*/ 461 w 1655"/>
              <a:gd name="T27" fmla="*/ 692 h 744"/>
              <a:gd name="T28" fmla="*/ 506 w 1655"/>
              <a:gd name="T29" fmla="*/ 601 h 744"/>
              <a:gd name="T30" fmla="*/ 552 w 1655"/>
              <a:gd name="T31" fmla="*/ 510 h 744"/>
              <a:gd name="T32" fmla="*/ 564 w 1655"/>
              <a:gd name="T33" fmla="*/ 383 h 744"/>
              <a:gd name="T34" fmla="*/ 594 w 1655"/>
              <a:gd name="T35" fmla="*/ 335 h 744"/>
              <a:gd name="T36" fmla="*/ 615 w 1655"/>
              <a:gd name="T37" fmla="*/ 374 h 744"/>
              <a:gd name="T38" fmla="*/ 615 w 1655"/>
              <a:gd name="T39" fmla="*/ 479 h 744"/>
              <a:gd name="T40" fmla="*/ 642 w 1655"/>
              <a:gd name="T41" fmla="*/ 556 h 744"/>
              <a:gd name="T42" fmla="*/ 688 w 1655"/>
              <a:gd name="T43" fmla="*/ 601 h 744"/>
              <a:gd name="T44" fmla="*/ 756 w 1655"/>
              <a:gd name="T45" fmla="*/ 512 h 744"/>
              <a:gd name="T46" fmla="*/ 843 w 1655"/>
              <a:gd name="T47" fmla="*/ 377 h 744"/>
              <a:gd name="T48" fmla="*/ 914 w 1655"/>
              <a:gd name="T49" fmla="*/ 238 h 744"/>
              <a:gd name="T50" fmla="*/ 1083 w 1655"/>
              <a:gd name="T51" fmla="*/ 23 h 744"/>
              <a:gd name="T52" fmla="*/ 1187 w 1655"/>
              <a:gd name="T53" fmla="*/ 102 h 744"/>
              <a:gd name="T54" fmla="*/ 1233 w 1655"/>
              <a:gd name="T55" fmla="*/ 278 h 744"/>
              <a:gd name="T56" fmla="*/ 1277 w 1655"/>
              <a:gd name="T57" fmla="*/ 420 h 744"/>
              <a:gd name="T58" fmla="*/ 1368 w 1655"/>
              <a:gd name="T59" fmla="*/ 601 h 744"/>
              <a:gd name="T60" fmla="*/ 1443 w 1655"/>
              <a:gd name="T61" fmla="*/ 527 h 744"/>
              <a:gd name="T62" fmla="*/ 1549 w 1655"/>
              <a:gd name="T63" fmla="*/ 284 h 744"/>
              <a:gd name="T64" fmla="*/ 1595 w 1655"/>
              <a:gd name="T65" fmla="*/ 465 h 744"/>
              <a:gd name="T66" fmla="*/ 1640 w 1655"/>
              <a:gd name="T67" fmla="*/ 556 h 744"/>
              <a:gd name="T68" fmla="*/ 1504 w 1655"/>
              <a:gd name="T69" fmla="*/ 601 h 744"/>
              <a:gd name="T70" fmla="*/ 1323 w 1655"/>
              <a:gd name="T71" fmla="*/ 601 h 744"/>
              <a:gd name="T72" fmla="*/ 1096 w 1655"/>
              <a:gd name="T73" fmla="*/ 601 h 744"/>
              <a:gd name="T74" fmla="*/ 778 w 1655"/>
              <a:gd name="T75" fmla="*/ 601 h 744"/>
              <a:gd name="T76" fmla="*/ 688 w 1655"/>
              <a:gd name="T77" fmla="*/ 601 h 744"/>
              <a:gd name="T78" fmla="*/ 573 w 1655"/>
              <a:gd name="T79" fmla="*/ 650 h 744"/>
              <a:gd name="T80" fmla="*/ 506 w 1655"/>
              <a:gd name="T81" fmla="*/ 692 h 744"/>
              <a:gd name="T82" fmla="*/ 325 w 1655"/>
              <a:gd name="T83" fmla="*/ 692 h 744"/>
              <a:gd name="T84" fmla="*/ 240 w 1655"/>
              <a:gd name="T85" fmla="*/ 713 h 744"/>
              <a:gd name="T86" fmla="*/ 98 w 1655"/>
              <a:gd name="T87" fmla="*/ 737 h 744"/>
              <a:gd name="T88" fmla="*/ 7 w 1655"/>
              <a:gd name="T89" fmla="*/ 737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55" h="744">
                <a:moveTo>
                  <a:pt x="7" y="737"/>
                </a:moveTo>
                <a:cubicBezTo>
                  <a:pt x="0" y="730"/>
                  <a:pt x="38" y="707"/>
                  <a:pt x="53" y="692"/>
                </a:cubicBezTo>
                <a:cubicBezTo>
                  <a:pt x="68" y="677"/>
                  <a:pt x="82" y="667"/>
                  <a:pt x="98" y="647"/>
                </a:cubicBezTo>
                <a:cubicBezTo>
                  <a:pt x="114" y="627"/>
                  <a:pt x="141" y="590"/>
                  <a:pt x="150" y="575"/>
                </a:cubicBezTo>
                <a:cubicBezTo>
                  <a:pt x="159" y="560"/>
                  <a:pt x="146" y="558"/>
                  <a:pt x="153" y="557"/>
                </a:cubicBezTo>
                <a:cubicBezTo>
                  <a:pt x="160" y="556"/>
                  <a:pt x="186" y="569"/>
                  <a:pt x="192" y="569"/>
                </a:cubicBezTo>
                <a:cubicBezTo>
                  <a:pt x="198" y="569"/>
                  <a:pt x="182" y="543"/>
                  <a:pt x="189" y="556"/>
                </a:cubicBezTo>
                <a:cubicBezTo>
                  <a:pt x="196" y="569"/>
                  <a:pt x="219" y="624"/>
                  <a:pt x="234" y="647"/>
                </a:cubicBezTo>
                <a:cubicBezTo>
                  <a:pt x="249" y="670"/>
                  <a:pt x="264" y="692"/>
                  <a:pt x="279" y="692"/>
                </a:cubicBezTo>
                <a:cubicBezTo>
                  <a:pt x="294" y="692"/>
                  <a:pt x="310" y="662"/>
                  <a:pt x="325" y="647"/>
                </a:cubicBezTo>
                <a:cubicBezTo>
                  <a:pt x="340" y="632"/>
                  <a:pt x="355" y="609"/>
                  <a:pt x="370" y="601"/>
                </a:cubicBezTo>
                <a:cubicBezTo>
                  <a:pt x="385" y="593"/>
                  <a:pt x="397" y="589"/>
                  <a:pt x="415" y="601"/>
                </a:cubicBezTo>
                <a:cubicBezTo>
                  <a:pt x="433" y="613"/>
                  <a:pt x="472" y="656"/>
                  <a:pt x="480" y="671"/>
                </a:cubicBezTo>
                <a:cubicBezTo>
                  <a:pt x="488" y="686"/>
                  <a:pt x="457" y="703"/>
                  <a:pt x="461" y="692"/>
                </a:cubicBezTo>
                <a:cubicBezTo>
                  <a:pt x="465" y="681"/>
                  <a:pt x="491" y="631"/>
                  <a:pt x="506" y="601"/>
                </a:cubicBezTo>
                <a:cubicBezTo>
                  <a:pt x="521" y="571"/>
                  <a:pt x="542" y="546"/>
                  <a:pt x="552" y="510"/>
                </a:cubicBezTo>
                <a:cubicBezTo>
                  <a:pt x="562" y="474"/>
                  <a:pt x="557" y="412"/>
                  <a:pt x="564" y="383"/>
                </a:cubicBezTo>
                <a:cubicBezTo>
                  <a:pt x="571" y="354"/>
                  <a:pt x="586" y="337"/>
                  <a:pt x="594" y="335"/>
                </a:cubicBezTo>
                <a:cubicBezTo>
                  <a:pt x="602" y="333"/>
                  <a:pt x="612" y="350"/>
                  <a:pt x="615" y="374"/>
                </a:cubicBezTo>
                <a:cubicBezTo>
                  <a:pt x="618" y="398"/>
                  <a:pt x="610" y="449"/>
                  <a:pt x="615" y="479"/>
                </a:cubicBezTo>
                <a:cubicBezTo>
                  <a:pt x="620" y="509"/>
                  <a:pt x="630" y="536"/>
                  <a:pt x="642" y="556"/>
                </a:cubicBezTo>
                <a:cubicBezTo>
                  <a:pt x="654" y="576"/>
                  <a:pt x="669" y="608"/>
                  <a:pt x="688" y="601"/>
                </a:cubicBezTo>
                <a:cubicBezTo>
                  <a:pt x="707" y="594"/>
                  <a:pt x="730" y="549"/>
                  <a:pt x="756" y="512"/>
                </a:cubicBezTo>
                <a:cubicBezTo>
                  <a:pt x="782" y="475"/>
                  <a:pt x="817" y="423"/>
                  <a:pt x="843" y="377"/>
                </a:cubicBezTo>
                <a:cubicBezTo>
                  <a:pt x="869" y="331"/>
                  <a:pt x="874" y="297"/>
                  <a:pt x="914" y="238"/>
                </a:cubicBezTo>
                <a:cubicBezTo>
                  <a:pt x="954" y="179"/>
                  <a:pt x="1038" y="46"/>
                  <a:pt x="1083" y="23"/>
                </a:cubicBezTo>
                <a:cubicBezTo>
                  <a:pt x="1128" y="0"/>
                  <a:pt x="1162" y="59"/>
                  <a:pt x="1187" y="102"/>
                </a:cubicBezTo>
                <a:cubicBezTo>
                  <a:pt x="1212" y="145"/>
                  <a:pt x="1218" y="225"/>
                  <a:pt x="1233" y="278"/>
                </a:cubicBezTo>
                <a:cubicBezTo>
                  <a:pt x="1248" y="331"/>
                  <a:pt x="1254" y="366"/>
                  <a:pt x="1277" y="420"/>
                </a:cubicBezTo>
                <a:cubicBezTo>
                  <a:pt x="1300" y="474"/>
                  <a:pt x="1340" y="583"/>
                  <a:pt x="1368" y="601"/>
                </a:cubicBezTo>
                <a:cubicBezTo>
                  <a:pt x="1396" y="619"/>
                  <a:pt x="1413" y="580"/>
                  <a:pt x="1443" y="527"/>
                </a:cubicBezTo>
                <a:cubicBezTo>
                  <a:pt x="1473" y="474"/>
                  <a:pt x="1524" y="294"/>
                  <a:pt x="1549" y="284"/>
                </a:cubicBezTo>
                <a:cubicBezTo>
                  <a:pt x="1574" y="274"/>
                  <a:pt x="1580" y="420"/>
                  <a:pt x="1595" y="465"/>
                </a:cubicBezTo>
                <a:cubicBezTo>
                  <a:pt x="1610" y="510"/>
                  <a:pt x="1655" y="533"/>
                  <a:pt x="1640" y="556"/>
                </a:cubicBezTo>
                <a:cubicBezTo>
                  <a:pt x="1625" y="579"/>
                  <a:pt x="1557" y="594"/>
                  <a:pt x="1504" y="601"/>
                </a:cubicBezTo>
                <a:cubicBezTo>
                  <a:pt x="1451" y="608"/>
                  <a:pt x="1391" y="601"/>
                  <a:pt x="1323" y="601"/>
                </a:cubicBezTo>
                <a:cubicBezTo>
                  <a:pt x="1255" y="601"/>
                  <a:pt x="1187" y="601"/>
                  <a:pt x="1096" y="601"/>
                </a:cubicBezTo>
                <a:cubicBezTo>
                  <a:pt x="1005" y="601"/>
                  <a:pt x="846" y="601"/>
                  <a:pt x="778" y="601"/>
                </a:cubicBezTo>
                <a:cubicBezTo>
                  <a:pt x="710" y="601"/>
                  <a:pt x="722" y="593"/>
                  <a:pt x="688" y="601"/>
                </a:cubicBezTo>
                <a:cubicBezTo>
                  <a:pt x="654" y="609"/>
                  <a:pt x="603" y="635"/>
                  <a:pt x="573" y="650"/>
                </a:cubicBezTo>
                <a:cubicBezTo>
                  <a:pt x="543" y="665"/>
                  <a:pt x="547" y="685"/>
                  <a:pt x="506" y="692"/>
                </a:cubicBezTo>
                <a:cubicBezTo>
                  <a:pt x="465" y="699"/>
                  <a:pt x="369" y="689"/>
                  <a:pt x="325" y="692"/>
                </a:cubicBezTo>
                <a:cubicBezTo>
                  <a:pt x="281" y="695"/>
                  <a:pt x="278" y="706"/>
                  <a:pt x="240" y="713"/>
                </a:cubicBezTo>
                <a:cubicBezTo>
                  <a:pt x="202" y="720"/>
                  <a:pt x="137" y="733"/>
                  <a:pt x="98" y="737"/>
                </a:cubicBezTo>
                <a:cubicBezTo>
                  <a:pt x="59" y="741"/>
                  <a:pt x="14" y="744"/>
                  <a:pt x="7" y="73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DF4094CE-E362-42A6-95EE-7C6E4DBB8EA7}"/>
              </a:ext>
            </a:extLst>
          </p:cNvPr>
          <p:cNvSpPr>
            <a:spLocks/>
          </p:cNvSpPr>
          <p:nvPr/>
        </p:nvSpPr>
        <p:spPr bwMode="auto">
          <a:xfrm>
            <a:off x="4576762" y="2227490"/>
            <a:ext cx="2832100" cy="1895475"/>
          </a:xfrm>
          <a:custGeom>
            <a:avLst/>
            <a:gdLst>
              <a:gd name="T0" fmla="*/ 186 w 1784"/>
              <a:gd name="T1" fmla="*/ 1035 h 1194"/>
              <a:gd name="T2" fmla="*/ 138 w 1784"/>
              <a:gd name="T3" fmla="*/ 976 h 1194"/>
              <a:gd name="T4" fmla="*/ 219 w 1784"/>
              <a:gd name="T5" fmla="*/ 775 h 1194"/>
              <a:gd name="T6" fmla="*/ 375 w 1784"/>
              <a:gd name="T7" fmla="*/ 439 h 1194"/>
              <a:gd name="T8" fmla="*/ 555 w 1784"/>
              <a:gd name="T9" fmla="*/ 79 h 1194"/>
              <a:gd name="T10" fmla="*/ 687 w 1784"/>
              <a:gd name="T11" fmla="*/ 1 h 1194"/>
              <a:gd name="T12" fmla="*/ 735 w 1784"/>
              <a:gd name="T13" fmla="*/ 70 h 1194"/>
              <a:gd name="T14" fmla="*/ 840 w 1784"/>
              <a:gd name="T15" fmla="*/ 247 h 1194"/>
              <a:gd name="T16" fmla="*/ 1074 w 1784"/>
              <a:gd name="T17" fmla="*/ 877 h 1194"/>
              <a:gd name="T18" fmla="*/ 1089 w 1784"/>
              <a:gd name="T19" fmla="*/ 910 h 1194"/>
              <a:gd name="T20" fmla="*/ 1212 w 1784"/>
              <a:gd name="T21" fmla="*/ 1042 h 1194"/>
              <a:gd name="T22" fmla="*/ 1320 w 1784"/>
              <a:gd name="T23" fmla="*/ 904 h 1194"/>
              <a:gd name="T24" fmla="*/ 1377 w 1784"/>
              <a:gd name="T25" fmla="*/ 868 h 1194"/>
              <a:gd name="T26" fmla="*/ 1428 w 1784"/>
              <a:gd name="T27" fmla="*/ 1090 h 1194"/>
              <a:gd name="T28" fmla="*/ 1563 w 1784"/>
              <a:gd name="T29" fmla="*/ 1150 h 1194"/>
              <a:gd name="T30" fmla="*/ 1557 w 1784"/>
              <a:gd name="T31" fmla="*/ 1141 h 1194"/>
              <a:gd name="T32" fmla="*/ 1599 w 1784"/>
              <a:gd name="T33" fmla="*/ 1174 h 1194"/>
              <a:gd name="T34" fmla="*/ 1659 w 1784"/>
              <a:gd name="T35" fmla="*/ 1186 h 1194"/>
              <a:gd name="T36" fmla="*/ 1761 w 1784"/>
              <a:gd name="T37" fmla="*/ 1126 h 1194"/>
              <a:gd name="T38" fmla="*/ 1755 w 1784"/>
              <a:gd name="T39" fmla="*/ 1137 h 1194"/>
              <a:gd name="T40" fmla="*/ 1587 w 1784"/>
              <a:gd name="T41" fmla="*/ 1165 h 1194"/>
              <a:gd name="T42" fmla="*/ 1329 w 1784"/>
              <a:gd name="T43" fmla="*/ 1048 h 1194"/>
              <a:gd name="T44" fmla="*/ 186 w 1784"/>
              <a:gd name="T45" fmla="*/ 1035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84" h="1194">
                <a:moveTo>
                  <a:pt x="186" y="1035"/>
                </a:moveTo>
                <a:cubicBezTo>
                  <a:pt x="0" y="1031"/>
                  <a:pt x="133" y="1019"/>
                  <a:pt x="138" y="976"/>
                </a:cubicBezTo>
                <a:cubicBezTo>
                  <a:pt x="143" y="933"/>
                  <a:pt x="179" y="865"/>
                  <a:pt x="219" y="775"/>
                </a:cubicBezTo>
                <a:cubicBezTo>
                  <a:pt x="259" y="685"/>
                  <a:pt x="319" y="555"/>
                  <a:pt x="375" y="439"/>
                </a:cubicBezTo>
                <a:cubicBezTo>
                  <a:pt x="431" y="323"/>
                  <a:pt x="503" y="152"/>
                  <a:pt x="555" y="79"/>
                </a:cubicBezTo>
                <a:cubicBezTo>
                  <a:pt x="607" y="6"/>
                  <a:pt x="657" y="2"/>
                  <a:pt x="687" y="1"/>
                </a:cubicBezTo>
                <a:cubicBezTo>
                  <a:pt x="717" y="0"/>
                  <a:pt x="710" y="29"/>
                  <a:pt x="735" y="70"/>
                </a:cubicBezTo>
                <a:cubicBezTo>
                  <a:pt x="760" y="111"/>
                  <a:pt x="784" y="113"/>
                  <a:pt x="840" y="247"/>
                </a:cubicBezTo>
                <a:cubicBezTo>
                  <a:pt x="896" y="381"/>
                  <a:pt x="1033" y="767"/>
                  <a:pt x="1074" y="877"/>
                </a:cubicBezTo>
                <a:cubicBezTo>
                  <a:pt x="1115" y="987"/>
                  <a:pt x="1066" y="883"/>
                  <a:pt x="1089" y="910"/>
                </a:cubicBezTo>
                <a:cubicBezTo>
                  <a:pt x="1112" y="937"/>
                  <a:pt x="1174" y="1043"/>
                  <a:pt x="1212" y="1042"/>
                </a:cubicBezTo>
                <a:cubicBezTo>
                  <a:pt x="1250" y="1041"/>
                  <a:pt x="1293" y="933"/>
                  <a:pt x="1320" y="904"/>
                </a:cubicBezTo>
                <a:cubicBezTo>
                  <a:pt x="1347" y="875"/>
                  <a:pt x="1359" y="837"/>
                  <a:pt x="1377" y="868"/>
                </a:cubicBezTo>
                <a:cubicBezTo>
                  <a:pt x="1395" y="899"/>
                  <a:pt x="1397" y="1043"/>
                  <a:pt x="1428" y="1090"/>
                </a:cubicBezTo>
                <a:cubicBezTo>
                  <a:pt x="1459" y="1137"/>
                  <a:pt x="1541" y="1142"/>
                  <a:pt x="1563" y="1150"/>
                </a:cubicBezTo>
                <a:cubicBezTo>
                  <a:pt x="1585" y="1158"/>
                  <a:pt x="1551" y="1137"/>
                  <a:pt x="1557" y="1141"/>
                </a:cubicBezTo>
                <a:cubicBezTo>
                  <a:pt x="1563" y="1145"/>
                  <a:pt x="1582" y="1167"/>
                  <a:pt x="1599" y="1174"/>
                </a:cubicBezTo>
                <a:cubicBezTo>
                  <a:pt x="1616" y="1181"/>
                  <a:pt x="1632" y="1194"/>
                  <a:pt x="1659" y="1186"/>
                </a:cubicBezTo>
                <a:cubicBezTo>
                  <a:pt x="1686" y="1178"/>
                  <a:pt x="1745" y="1134"/>
                  <a:pt x="1761" y="1126"/>
                </a:cubicBezTo>
                <a:cubicBezTo>
                  <a:pt x="1777" y="1118"/>
                  <a:pt x="1784" y="1130"/>
                  <a:pt x="1755" y="1137"/>
                </a:cubicBezTo>
                <a:cubicBezTo>
                  <a:pt x="1726" y="1144"/>
                  <a:pt x="1658" y="1180"/>
                  <a:pt x="1587" y="1165"/>
                </a:cubicBezTo>
                <a:cubicBezTo>
                  <a:pt x="1516" y="1150"/>
                  <a:pt x="1562" y="1070"/>
                  <a:pt x="1329" y="1048"/>
                </a:cubicBezTo>
                <a:cubicBezTo>
                  <a:pt x="1096" y="1026"/>
                  <a:pt x="424" y="1038"/>
                  <a:pt x="186" y="10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73D17788-5819-46C5-BA6E-7A71162E6FFF}"/>
              </a:ext>
            </a:extLst>
          </p:cNvPr>
          <p:cNvSpPr>
            <a:spLocks/>
          </p:cNvSpPr>
          <p:nvPr/>
        </p:nvSpPr>
        <p:spPr bwMode="auto">
          <a:xfrm>
            <a:off x="6551612" y="3532415"/>
            <a:ext cx="2112962" cy="825500"/>
          </a:xfrm>
          <a:custGeom>
            <a:avLst/>
            <a:gdLst>
              <a:gd name="T0" fmla="*/ 1 w 1331"/>
              <a:gd name="T1" fmla="*/ 248 h 520"/>
              <a:gd name="T2" fmla="*/ 130 w 1331"/>
              <a:gd name="T3" fmla="*/ 34 h 520"/>
              <a:gd name="T4" fmla="*/ 121 w 1331"/>
              <a:gd name="T5" fmla="*/ 43 h 520"/>
              <a:gd name="T6" fmla="*/ 193 w 1331"/>
              <a:gd name="T7" fmla="*/ 109 h 520"/>
              <a:gd name="T8" fmla="*/ 244 w 1331"/>
              <a:gd name="T9" fmla="*/ 211 h 520"/>
              <a:gd name="T10" fmla="*/ 318 w 1331"/>
              <a:gd name="T11" fmla="*/ 339 h 520"/>
              <a:gd name="T12" fmla="*/ 406 w 1331"/>
              <a:gd name="T13" fmla="*/ 265 h 520"/>
              <a:gd name="T14" fmla="*/ 499 w 1331"/>
              <a:gd name="T15" fmla="*/ 172 h 520"/>
              <a:gd name="T16" fmla="*/ 610 w 1331"/>
              <a:gd name="T17" fmla="*/ 337 h 520"/>
              <a:gd name="T18" fmla="*/ 658 w 1331"/>
              <a:gd name="T19" fmla="*/ 400 h 520"/>
              <a:gd name="T20" fmla="*/ 901 w 1331"/>
              <a:gd name="T21" fmla="*/ 427 h 520"/>
              <a:gd name="T22" fmla="*/ 991 w 1331"/>
              <a:gd name="T23" fmla="*/ 382 h 520"/>
              <a:gd name="T24" fmla="*/ 998 w 1331"/>
              <a:gd name="T25" fmla="*/ 384 h 520"/>
              <a:gd name="T26" fmla="*/ 1044 w 1331"/>
              <a:gd name="T27" fmla="*/ 248 h 520"/>
              <a:gd name="T28" fmla="*/ 1134 w 1331"/>
              <a:gd name="T29" fmla="*/ 384 h 520"/>
              <a:gd name="T30" fmla="*/ 1198 w 1331"/>
              <a:gd name="T31" fmla="*/ 466 h 520"/>
              <a:gd name="T32" fmla="*/ 1271 w 1331"/>
              <a:gd name="T33" fmla="*/ 475 h 520"/>
              <a:gd name="T34" fmla="*/ 1271 w 1331"/>
              <a:gd name="T35" fmla="*/ 520 h 520"/>
              <a:gd name="T36" fmla="*/ 908 w 1331"/>
              <a:gd name="T37" fmla="*/ 475 h 520"/>
              <a:gd name="T38" fmla="*/ 499 w 1331"/>
              <a:gd name="T39" fmla="*/ 384 h 520"/>
              <a:gd name="T40" fmla="*/ 137 w 1331"/>
              <a:gd name="T41" fmla="*/ 293 h 520"/>
              <a:gd name="T42" fmla="*/ 1 w 1331"/>
              <a:gd name="T43" fmla="*/ 248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31" h="520">
                <a:moveTo>
                  <a:pt x="1" y="248"/>
                </a:moveTo>
                <a:cubicBezTo>
                  <a:pt x="0" y="205"/>
                  <a:pt x="110" y="68"/>
                  <a:pt x="130" y="34"/>
                </a:cubicBezTo>
                <a:cubicBezTo>
                  <a:pt x="150" y="0"/>
                  <a:pt x="110" y="30"/>
                  <a:pt x="121" y="43"/>
                </a:cubicBezTo>
                <a:cubicBezTo>
                  <a:pt x="132" y="56"/>
                  <a:pt x="173" y="81"/>
                  <a:pt x="193" y="109"/>
                </a:cubicBezTo>
                <a:cubicBezTo>
                  <a:pt x="213" y="137"/>
                  <a:pt x="223" y="173"/>
                  <a:pt x="244" y="211"/>
                </a:cubicBezTo>
                <a:cubicBezTo>
                  <a:pt x="265" y="249"/>
                  <a:pt x="291" y="330"/>
                  <a:pt x="318" y="339"/>
                </a:cubicBezTo>
                <a:cubicBezTo>
                  <a:pt x="345" y="348"/>
                  <a:pt x="376" y="293"/>
                  <a:pt x="406" y="265"/>
                </a:cubicBezTo>
                <a:cubicBezTo>
                  <a:pt x="436" y="237"/>
                  <a:pt x="465" y="160"/>
                  <a:pt x="499" y="172"/>
                </a:cubicBezTo>
                <a:cubicBezTo>
                  <a:pt x="533" y="184"/>
                  <a:pt x="584" y="299"/>
                  <a:pt x="610" y="337"/>
                </a:cubicBezTo>
                <a:cubicBezTo>
                  <a:pt x="636" y="375"/>
                  <a:pt x="609" y="385"/>
                  <a:pt x="658" y="400"/>
                </a:cubicBezTo>
                <a:cubicBezTo>
                  <a:pt x="707" y="415"/>
                  <a:pt x="846" y="430"/>
                  <a:pt x="901" y="427"/>
                </a:cubicBezTo>
                <a:cubicBezTo>
                  <a:pt x="956" y="424"/>
                  <a:pt x="975" y="389"/>
                  <a:pt x="991" y="382"/>
                </a:cubicBezTo>
                <a:cubicBezTo>
                  <a:pt x="1007" y="375"/>
                  <a:pt x="989" y="406"/>
                  <a:pt x="998" y="384"/>
                </a:cubicBezTo>
                <a:cubicBezTo>
                  <a:pt x="1007" y="362"/>
                  <a:pt x="1021" y="248"/>
                  <a:pt x="1044" y="248"/>
                </a:cubicBezTo>
                <a:cubicBezTo>
                  <a:pt x="1067" y="248"/>
                  <a:pt x="1108" y="348"/>
                  <a:pt x="1134" y="384"/>
                </a:cubicBezTo>
                <a:cubicBezTo>
                  <a:pt x="1160" y="420"/>
                  <a:pt x="1175" y="451"/>
                  <a:pt x="1198" y="466"/>
                </a:cubicBezTo>
                <a:cubicBezTo>
                  <a:pt x="1221" y="481"/>
                  <a:pt x="1259" y="466"/>
                  <a:pt x="1271" y="475"/>
                </a:cubicBezTo>
                <a:cubicBezTo>
                  <a:pt x="1283" y="484"/>
                  <a:pt x="1331" y="520"/>
                  <a:pt x="1271" y="520"/>
                </a:cubicBezTo>
                <a:cubicBezTo>
                  <a:pt x="1211" y="520"/>
                  <a:pt x="1037" y="498"/>
                  <a:pt x="908" y="475"/>
                </a:cubicBezTo>
                <a:cubicBezTo>
                  <a:pt x="779" y="452"/>
                  <a:pt x="627" y="414"/>
                  <a:pt x="499" y="384"/>
                </a:cubicBezTo>
                <a:cubicBezTo>
                  <a:pt x="371" y="354"/>
                  <a:pt x="220" y="316"/>
                  <a:pt x="137" y="293"/>
                </a:cubicBezTo>
                <a:cubicBezTo>
                  <a:pt x="54" y="270"/>
                  <a:pt x="1" y="286"/>
                  <a:pt x="1" y="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7" name="Freeform 27">
            <a:extLst>
              <a:ext uri="{FF2B5EF4-FFF2-40B4-BE49-F238E27FC236}">
                <a16:creationId xmlns:a16="http://schemas.microsoft.com/office/drawing/2014/main" id="{57F1E339-2A77-472C-9A67-8DE55EC9A567}"/>
              </a:ext>
            </a:extLst>
          </p:cNvPr>
          <p:cNvSpPr>
            <a:spLocks/>
          </p:cNvSpPr>
          <p:nvPr/>
        </p:nvSpPr>
        <p:spPr bwMode="auto">
          <a:xfrm>
            <a:off x="647699" y="2592615"/>
            <a:ext cx="7921625" cy="2089150"/>
          </a:xfrm>
          <a:custGeom>
            <a:avLst/>
            <a:gdLst>
              <a:gd name="T0" fmla="*/ 0 w 4355"/>
              <a:gd name="T1" fmla="*/ 0 h 1316"/>
              <a:gd name="T2" fmla="*/ 0 w 4355"/>
              <a:gd name="T3" fmla="*/ 1316 h 1316"/>
              <a:gd name="T4" fmla="*/ 4355 w 4355"/>
              <a:gd name="T5" fmla="*/ 1316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55" h="1316">
                <a:moveTo>
                  <a:pt x="0" y="0"/>
                </a:moveTo>
                <a:lnTo>
                  <a:pt x="0" y="1316"/>
                </a:lnTo>
                <a:lnTo>
                  <a:pt x="4355" y="13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8" name="Text Box 28">
            <a:extLst>
              <a:ext uri="{FF2B5EF4-FFF2-40B4-BE49-F238E27FC236}">
                <a16:creationId xmlns:a16="http://schemas.microsoft.com/office/drawing/2014/main" id="{75B27BFB-92A4-45CC-AEB5-E0C4F1EE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7" y="4249965"/>
            <a:ext cx="223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Arial" panose="020B0604020202020204" pitchFamily="34" charset="0"/>
              </a:rPr>
              <a:t>LOW FLOWS</a:t>
            </a:r>
          </a:p>
        </p:txBody>
      </p:sp>
      <p:sp>
        <p:nvSpPr>
          <p:cNvPr id="19" name="Text Box 29">
            <a:extLst>
              <a:ext uri="{FF2B5EF4-FFF2-40B4-BE49-F238E27FC236}">
                <a16:creationId xmlns:a16="http://schemas.microsoft.com/office/drawing/2014/main" id="{A0967E8E-9744-4BC9-8C14-1B46CB0B6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499" y="2648177"/>
            <a:ext cx="2232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Arial" panose="020B0604020202020204" pitchFamily="34" charset="0"/>
              </a:rPr>
              <a:t>High flow EFR</a:t>
            </a:r>
          </a:p>
        </p:txBody>
      </p:sp>
      <p:sp>
        <p:nvSpPr>
          <p:cNvPr id="20" name="Freeform 30" descr="Wave">
            <a:extLst>
              <a:ext uri="{FF2B5EF4-FFF2-40B4-BE49-F238E27FC236}">
                <a16:creationId xmlns:a16="http://schemas.microsoft.com/office/drawing/2014/main" id="{0853EF30-1F67-456E-A457-93603BBB668F}"/>
              </a:ext>
            </a:extLst>
          </p:cNvPr>
          <p:cNvSpPr>
            <a:spLocks/>
          </p:cNvSpPr>
          <p:nvPr/>
        </p:nvSpPr>
        <p:spPr bwMode="auto">
          <a:xfrm>
            <a:off x="611187" y="4232502"/>
            <a:ext cx="7921625" cy="431800"/>
          </a:xfrm>
          <a:custGeom>
            <a:avLst/>
            <a:gdLst>
              <a:gd name="T0" fmla="*/ 0 w 4990"/>
              <a:gd name="T1" fmla="*/ 272 h 272"/>
              <a:gd name="T2" fmla="*/ 0 w 4990"/>
              <a:gd name="T3" fmla="*/ 136 h 272"/>
              <a:gd name="T4" fmla="*/ 590 w 4990"/>
              <a:gd name="T5" fmla="*/ 90 h 272"/>
              <a:gd name="T6" fmla="*/ 1225 w 4990"/>
              <a:gd name="T7" fmla="*/ 90 h 272"/>
              <a:gd name="T8" fmla="*/ 1815 w 4990"/>
              <a:gd name="T9" fmla="*/ 0 h 272"/>
              <a:gd name="T10" fmla="*/ 3266 w 4990"/>
              <a:gd name="T11" fmla="*/ 0 h 272"/>
              <a:gd name="T12" fmla="*/ 4173 w 4990"/>
              <a:gd name="T13" fmla="*/ 90 h 272"/>
              <a:gd name="T14" fmla="*/ 4990 w 4990"/>
              <a:gd name="T15" fmla="*/ 136 h 272"/>
              <a:gd name="T16" fmla="*/ 4990 w 4990"/>
              <a:gd name="T17" fmla="*/ 272 h 272"/>
              <a:gd name="T18" fmla="*/ 0 w 4990"/>
              <a:gd name="T19" fmla="*/ 272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90" h="272">
                <a:moveTo>
                  <a:pt x="0" y="272"/>
                </a:moveTo>
                <a:lnTo>
                  <a:pt x="0" y="136"/>
                </a:lnTo>
                <a:lnTo>
                  <a:pt x="590" y="90"/>
                </a:lnTo>
                <a:lnTo>
                  <a:pt x="1225" y="90"/>
                </a:lnTo>
                <a:lnTo>
                  <a:pt x="1815" y="0"/>
                </a:lnTo>
                <a:lnTo>
                  <a:pt x="3266" y="0"/>
                </a:lnTo>
                <a:lnTo>
                  <a:pt x="4173" y="90"/>
                </a:lnTo>
                <a:lnTo>
                  <a:pt x="4990" y="136"/>
                </a:lnTo>
                <a:lnTo>
                  <a:pt x="4990" y="272"/>
                </a:lnTo>
                <a:lnTo>
                  <a:pt x="0" y="272"/>
                </a:lnTo>
                <a:close/>
              </a:path>
            </a:pathLst>
          </a:custGeom>
          <a:pattFill prst="wave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4F864297-778E-46A5-B6D4-03D91268E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4" y="4375377"/>
            <a:ext cx="2376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latin typeface="Arial" panose="020B0604020202020204" pitchFamily="34" charset="0"/>
              </a:rPr>
              <a:t>Low flow EFR</a:t>
            </a:r>
          </a:p>
        </p:txBody>
      </p:sp>
      <p:sp>
        <p:nvSpPr>
          <p:cNvPr id="23" name="Freeform 32" descr="Zig zag">
            <a:extLst>
              <a:ext uri="{FF2B5EF4-FFF2-40B4-BE49-F238E27FC236}">
                <a16:creationId xmlns:a16="http://schemas.microsoft.com/office/drawing/2014/main" id="{DF7E0DA4-E91F-40BB-A992-31826CF6F7E4}"/>
              </a:ext>
            </a:extLst>
          </p:cNvPr>
          <p:cNvSpPr>
            <a:spLocks/>
          </p:cNvSpPr>
          <p:nvPr/>
        </p:nvSpPr>
        <p:spPr bwMode="auto">
          <a:xfrm>
            <a:off x="3130549" y="2925990"/>
            <a:ext cx="1152525" cy="1089025"/>
          </a:xfrm>
          <a:custGeom>
            <a:avLst/>
            <a:gdLst>
              <a:gd name="T0" fmla="*/ 0 w 635"/>
              <a:gd name="T1" fmla="*/ 641 h 641"/>
              <a:gd name="T2" fmla="*/ 222 w 635"/>
              <a:gd name="T3" fmla="*/ 249 h 641"/>
              <a:gd name="T4" fmla="*/ 406 w 635"/>
              <a:gd name="T5" fmla="*/ 65 h 641"/>
              <a:gd name="T6" fmla="*/ 635 w 635"/>
              <a:gd name="T7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5" h="641">
                <a:moveTo>
                  <a:pt x="0" y="641"/>
                </a:moveTo>
                <a:cubicBezTo>
                  <a:pt x="37" y="576"/>
                  <a:pt x="154" y="345"/>
                  <a:pt x="222" y="249"/>
                </a:cubicBezTo>
                <a:cubicBezTo>
                  <a:pt x="290" y="153"/>
                  <a:pt x="337" y="0"/>
                  <a:pt x="406" y="65"/>
                </a:cubicBezTo>
                <a:cubicBezTo>
                  <a:pt x="475" y="130"/>
                  <a:pt x="587" y="521"/>
                  <a:pt x="635" y="641"/>
                </a:cubicBezTo>
              </a:path>
            </a:pathLst>
          </a:custGeom>
          <a:pattFill prst="zigZ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4" name="Freeform 33" descr="Zig zag">
            <a:extLst>
              <a:ext uri="{FF2B5EF4-FFF2-40B4-BE49-F238E27FC236}">
                <a16:creationId xmlns:a16="http://schemas.microsoft.com/office/drawing/2014/main" id="{4106E59A-AB26-438E-9BE7-E5CE347CFD02}"/>
              </a:ext>
            </a:extLst>
          </p:cNvPr>
          <p:cNvSpPr>
            <a:spLocks/>
          </p:cNvSpPr>
          <p:nvPr/>
        </p:nvSpPr>
        <p:spPr bwMode="auto">
          <a:xfrm>
            <a:off x="6516687" y="3503840"/>
            <a:ext cx="503237" cy="584200"/>
          </a:xfrm>
          <a:custGeom>
            <a:avLst/>
            <a:gdLst>
              <a:gd name="T0" fmla="*/ 0 w 317"/>
              <a:gd name="T1" fmla="*/ 232 h 322"/>
              <a:gd name="T2" fmla="*/ 71 w 317"/>
              <a:gd name="T3" fmla="*/ 141 h 322"/>
              <a:gd name="T4" fmla="*/ 119 w 317"/>
              <a:gd name="T5" fmla="*/ 53 h 322"/>
              <a:gd name="T6" fmla="*/ 175 w 317"/>
              <a:gd name="T7" fmla="*/ 45 h 322"/>
              <a:gd name="T8" fmla="*/ 317 w 317"/>
              <a:gd name="T9" fmla="*/ 322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7" h="322">
                <a:moveTo>
                  <a:pt x="0" y="232"/>
                </a:moveTo>
                <a:cubicBezTo>
                  <a:pt x="12" y="217"/>
                  <a:pt x="51" y="171"/>
                  <a:pt x="71" y="141"/>
                </a:cubicBezTo>
                <a:cubicBezTo>
                  <a:pt x="91" y="111"/>
                  <a:pt x="102" y="69"/>
                  <a:pt x="119" y="53"/>
                </a:cubicBezTo>
                <a:cubicBezTo>
                  <a:pt x="136" y="37"/>
                  <a:pt x="142" y="0"/>
                  <a:pt x="175" y="45"/>
                </a:cubicBezTo>
                <a:cubicBezTo>
                  <a:pt x="208" y="90"/>
                  <a:pt x="288" y="264"/>
                  <a:pt x="317" y="322"/>
                </a:cubicBezTo>
              </a:path>
            </a:pathLst>
          </a:custGeom>
          <a:pattFill prst="zigZ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5" name="Freeform 34" descr="Zig zag">
            <a:extLst>
              <a:ext uri="{FF2B5EF4-FFF2-40B4-BE49-F238E27FC236}">
                <a16:creationId xmlns:a16="http://schemas.microsoft.com/office/drawing/2014/main" id="{5A7F7B37-94A1-4C5E-A3D3-CC6A0616C4D2}"/>
              </a:ext>
            </a:extLst>
          </p:cNvPr>
          <p:cNvSpPr>
            <a:spLocks/>
          </p:cNvSpPr>
          <p:nvPr/>
        </p:nvSpPr>
        <p:spPr bwMode="auto">
          <a:xfrm>
            <a:off x="2071687" y="3862615"/>
            <a:ext cx="415925" cy="369887"/>
          </a:xfrm>
          <a:custGeom>
            <a:avLst/>
            <a:gdLst>
              <a:gd name="T0" fmla="*/ 33 w 262"/>
              <a:gd name="T1" fmla="*/ 233 h 233"/>
              <a:gd name="T2" fmla="*/ 23 w 262"/>
              <a:gd name="T3" fmla="*/ 155 h 233"/>
              <a:gd name="T4" fmla="*/ 169 w 262"/>
              <a:gd name="T5" fmla="*/ 8 h 233"/>
              <a:gd name="T6" fmla="*/ 247 w 262"/>
              <a:gd name="T7" fmla="*/ 107 h 233"/>
              <a:gd name="T8" fmla="*/ 260 w 262"/>
              <a:gd name="T9" fmla="*/ 177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" h="233">
                <a:moveTo>
                  <a:pt x="33" y="233"/>
                </a:moveTo>
                <a:cubicBezTo>
                  <a:pt x="31" y="220"/>
                  <a:pt x="0" y="192"/>
                  <a:pt x="23" y="155"/>
                </a:cubicBezTo>
                <a:cubicBezTo>
                  <a:pt x="46" y="118"/>
                  <a:pt x="132" y="16"/>
                  <a:pt x="169" y="8"/>
                </a:cubicBezTo>
                <a:cubicBezTo>
                  <a:pt x="206" y="0"/>
                  <a:pt x="232" y="79"/>
                  <a:pt x="247" y="107"/>
                </a:cubicBezTo>
                <a:cubicBezTo>
                  <a:pt x="262" y="135"/>
                  <a:pt x="257" y="163"/>
                  <a:pt x="260" y="177"/>
                </a:cubicBezTo>
              </a:path>
            </a:pathLst>
          </a:custGeom>
          <a:pattFill prst="zigZ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26" name="Freeform 35" descr="Zig zag">
            <a:extLst>
              <a:ext uri="{FF2B5EF4-FFF2-40B4-BE49-F238E27FC236}">
                <a16:creationId xmlns:a16="http://schemas.microsoft.com/office/drawing/2014/main" id="{5B334764-2A93-4BFC-A8B5-6D42AFD16AA2}"/>
              </a:ext>
            </a:extLst>
          </p:cNvPr>
          <p:cNvSpPr>
            <a:spLocks/>
          </p:cNvSpPr>
          <p:nvPr/>
        </p:nvSpPr>
        <p:spPr bwMode="auto">
          <a:xfrm>
            <a:off x="7019924" y="3799115"/>
            <a:ext cx="576263" cy="360362"/>
          </a:xfrm>
          <a:custGeom>
            <a:avLst/>
            <a:gdLst>
              <a:gd name="T0" fmla="*/ 0 w 363"/>
              <a:gd name="T1" fmla="*/ 182 h 227"/>
              <a:gd name="T2" fmla="*/ 114 w 363"/>
              <a:gd name="T3" fmla="*/ 67 h 227"/>
              <a:gd name="T4" fmla="*/ 182 w 363"/>
              <a:gd name="T5" fmla="*/ 0 h 227"/>
              <a:gd name="T6" fmla="*/ 270 w 363"/>
              <a:gd name="T7" fmla="*/ 69 h 227"/>
              <a:gd name="T8" fmla="*/ 363 w 363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" h="227">
                <a:moveTo>
                  <a:pt x="0" y="182"/>
                </a:moveTo>
                <a:cubicBezTo>
                  <a:pt x="19" y="163"/>
                  <a:pt x="84" y="97"/>
                  <a:pt x="114" y="67"/>
                </a:cubicBezTo>
                <a:cubicBezTo>
                  <a:pt x="144" y="37"/>
                  <a:pt x="156" y="0"/>
                  <a:pt x="182" y="0"/>
                </a:cubicBezTo>
                <a:cubicBezTo>
                  <a:pt x="208" y="0"/>
                  <a:pt x="240" y="31"/>
                  <a:pt x="270" y="69"/>
                </a:cubicBezTo>
                <a:cubicBezTo>
                  <a:pt x="300" y="107"/>
                  <a:pt x="344" y="194"/>
                  <a:pt x="363" y="227"/>
                </a:cubicBezTo>
              </a:path>
            </a:pathLst>
          </a:custGeom>
          <a:pattFill prst="zigZag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9249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386" y="45768"/>
            <a:ext cx="778343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 (slide 8)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D526A60-46E7-4395-B05A-DC22BB8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8" y="4863600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FA7377-6328-4AC9-96F9-F4112D6F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4950" y="168491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AD2DE57-68D3-4E5C-AC3B-A133BE6E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816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C2B41279-6BAC-4942-A00C-E4E66923B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721" y="1364587"/>
            <a:ext cx="7714664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CHALLENGES WHEN DETERMINING </a:t>
            </a:r>
            <a:r>
              <a:rPr lang="en-GB" altLang="en-US" sz="2400" b="1" dirty="0" err="1">
                <a:latin typeface="Comic Sans MS" panose="030F0702030302020204" pitchFamily="66" charset="0"/>
              </a:rPr>
              <a:t>EWRs</a:t>
            </a:r>
            <a:endParaRPr lang="en-GB" altLang="en-US" sz="2400" b="1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Lack of information from hydrological and quality monitoring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Limited understanding of some species habitat requirements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 err="1">
                <a:latin typeface="Comic Sans MS" panose="030F0702030302020204" pitchFamily="66" charset="0"/>
              </a:rPr>
              <a:t>NBNB</a:t>
            </a:r>
            <a:r>
              <a:rPr lang="en-GB" altLang="en-US" sz="2400" dirty="0">
                <a:latin typeface="Comic Sans MS" panose="030F0702030302020204" pitchFamily="66" charset="0"/>
              </a:rPr>
              <a:t>:  know the habitat requirements, but do not know the duration it requires – or how often it can handle bad conditions before it cannot bounce back (</a:t>
            </a:r>
            <a:r>
              <a:rPr lang="en-GB" altLang="en-US" sz="2400" dirty="0" err="1">
                <a:latin typeface="Comic Sans MS" panose="030F0702030302020204" pitchFamily="66" charset="0"/>
              </a:rPr>
              <a:t>eg</a:t>
            </a:r>
            <a:r>
              <a:rPr lang="en-GB" altLang="en-US" sz="2400" dirty="0">
                <a:latin typeface="Comic Sans MS" panose="030F0702030302020204" pitchFamily="66" charset="0"/>
              </a:rPr>
              <a:t> drop a category)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All users’ flow requirements are provided as a volume linked to assurance of supply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Same for EWR – i.e. Compatible</a:t>
            </a:r>
          </a:p>
        </p:txBody>
      </p:sp>
    </p:spTree>
    <p:extLst>
      <p:ext uri="{BB962C8B-B14F-4D97-AF65-F5344CB8AC3E}">
        <p14:creationId xmlns:p14="http://schemas.microsoft.com/office/powerpoint/2010/main" val="1489261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386" y="286"/>
            <a:ext cx="778343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 (slide 9)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D526A60-46E7-4395-B05A-DC22BB8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8" y="4863600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FA7377-6328-4AC9-96F9-F4112D6F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4950" y="168491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AD2DE57-68D3-4E5C-AC3B-A133BE6E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816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A3442C-88D3-4E70-8D91-12E2E58811D5}"/>
              </a:ext>
            </a:extLst>
          </p:cNvPr>
          <p:cNvSpPr/>
          <p:nvPr/>
        </p:nvSpPr>
        <p:spPr>
          <a:xfrm>
            <a:off x="1575881" y="1443841"/>
            <a:ext cx="75231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altLang="en-US" sz="2400" b="1" dirty="0">
                <a:latin typeface="Comic Sans MS" panose="030F0702030302020204" pitchFamily="66" charset="0"/>
              </a:rPr>
              <a:t>Where do HYDRAULICS fit in?</a:t>
            </a:r>
          </a:p>
          <a:p>
            <a:endParaRPr lang="en-ZA" altLang="en-US" sz="2400" b="1" dirty="0">
              <a:latin typeface="Comic Sans MS" panose="030F0702030302020204" pitchFamily="66" charset="0"/>
            </a:endParaRPr>
          </a:p>
          <a:p>
            <a:r>
              <a:rPr lang="en-ZA" altLang="en-US" sz="2400" b="1" dirty="0">
                <a:latin typeface="Comic Sans MS" panose="030F0702030302020204" pitchFamily="66" charset="0"/>
              </a:rPr>
              <a:t>It has to do about flow RATE (not volume) and it is used to translate habitat requirements (expressed in terms of hydraulic parameters – width, depth, wetted perimeter, velocity) to FLOW.</a:t>
            </a:r>
          </a:p>
          <a:p>
            <a:endParaRPr lang="en-ZA" altLang="en-US" sz="2400" b="1" dirty="0">
              <a:latin typeface="Comic Sans MS" panose="030F0702030302020204" pitchFamily="66" charset="0"/>
            </a:endParaRPr>
          </a:p>
          <a:p>
            <a:r>
              <a:rPr lang="en-ZA" altLang="en-US" sz="2400" b="1" dirty="0">
                <a:latin typeface="Comic Sans MS" panose="030F0702030302020204" pitchFamily="66" charset="0"/>
              </a:rPr>
              <a:t>Get hydraulics wrong – everything = wrong</a:t>
            </a:r>
          </a:p>
        </p:txBody>
      </p:sp>
    </p:spTree>
    <p:extLst>
      <p:ext uri="{BB962C8B-B14F-4D97-AF65-F5344CB8AC3E}">
        <p14:creationId xmlns:p14="http://schemas.microsoft.com/office/powerpoint/2010/main" val="3851878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386" y="286"/>
            <a:ext cx="778343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</a:t>
            </a:r>
          </a:p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 ESTUARIES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D526A60-46E7-4395-B05A-DC22BB8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8" y="4863600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FA7377-6328-4AC9-96F9-F4112D6F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4950" y="168491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AD2DE57-68D3-4E5C-AC3B-A133BE6E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816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06C4F8A1-2FE4-4A9F-B76E-D705C1DC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342" y="872532"/>
            <a:ext cx="7967521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Principles are the same.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EcoClassification similar process for estuarine drivers and responses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EWR method top-down– i.e., respond to scenarios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Complex situation as one has thresholds with mouth opening and closing and marine conditions.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Problems with estuaries are often WWTW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Other problems are insufficient fresh water – mouth closing to much and then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ALL THE OTHER ANTHROPOGENIC ISSUES.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NB is link to DEA, DAFF etc regulations as well as Estuary Management Plans</a:t>
            </a:r>
          </a:p>
        </p:txBody>
      </p:sp>
    </p:spTree>
    <p:extLst>
      <p:ext uri="{BB962C8B-B14F-4D97-AF65-F5344CB8AC3E}">
        <p14:creationId xmlns:p14="http://schemas.microsoft.com/office/powerpoint/2010/main" val="1441311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386" y="286"/>
            <a:ext cx="778343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</a:t>
            </a:r>
          </a:p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WETLANDS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D526A60-46E7-4395-B05A-DC22BB8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8" y="4863600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FA7377-6328-4AC9-96F9-F4112D6F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4950" y="168491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AD2DE57-68D3-4E5C-AC3B-A133BE6E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816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06C4F8A1-2FE4-4A9F-B76E-D705C1DC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342" y="1166047"/>
            <a:ext cx="7967521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Principles are the same.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EcoClassification process not well developed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EWR methods not well developed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Catchment approaches problematic due to number of wetlands and different types.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Floodplain wetlands (</a:t>
            </a:r>
            <a:r>
              <a:rPr lang="en-GB" altLang="en-US" sz="2400" dirty="0" err="1">
                <a:latin typeface="Comic Sans MS" panose="030F0702030302020204" pitchFamily="66" charset="0"/>
              </a:rPr>
              <a:t>Nylsvlei</a:t>
            </a:r>
            <a:r>
              <a:rPr lang="en-GB" altLang="en-US" sz="2400" dirty="0">
                <a:latin typeface="Comic Sans MS" panose="030F0702030302020204" pitchFamily="66" charset="0"/>
              </a:rPr>
              <a:t>, </a:t>
            </a:r>
            <a:r>
              <a:rPr lang="en-GB" altLang="en-US" sz="2400" dirty="0" err="1">
                <a:latin typeface="Comic Sans MS" panose="030F0702030302020204" pitchFamily="66" charset="0"/>
              </a:rPr>
              <a:t>Pafuri</a:t>
            </a:r>
            <a:r>
              <a:rPr lang="en-GB" altLang="en-US" sz="2400" dirty="0">
                <a:latin typeface="Comic Sans MS" panose="030F0702030302020204" pitchFamily="66" charset="0"/>
              </a:rPr>
              <a:t> </a:t>
            </a:r>
            <a:r>
              <a:rPr lang="en-GB" altLang="en-US" sz="2400" dirty="0" err="1">
                <a:latin typeface="Comic Sans MS" panose="030F0702030302020204" pitchFamily="66" charset="0"/>
              </a:rPr>
              <a:t>eg</a:t>
            </a:r>
            <a:r>
              <a:rPr lang="en-GB" altLang="en-US" sz="2400" dirty="0">
                <a:latin typeface="Comic Sans MS" panose="030F0702030302020204" pitchFamily="66" charset="0"/>
              </a:rPr>
              <a:t>) follow river methods.  Hydrodynamics however complicated and expensive.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Important links to DEA regulations amongst others</a:t>
            </a:r>
          </a:p>
        </p:txBody>
      </p:sp>
    </p:spTree>
    <p:extLst>
      <p:ext uri="{BB962C8B-B14F-4D97-AF65-F5344CB8AC3E}">
        <p14:creationId xmlns:p14="http://schemas.microsoft.com/office/powerpoint/2010/main" val="226837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386" y="286"/>
            <a:ext cx="778343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</a:t>
            </a:r>
          </a:p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LAKES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D526A60-46E7-4395-B05A-DC22BB8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8" y="4863600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FA7377-6328-4AC9-96F9-F4112D6F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4950" y="168491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AD2DE57-68D3-4E5C-AC3B-A133BE6E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816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06C4F8A1-2FE4-4A9F-B76E-D705C1DC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342" y="1166047"/>
            <a:ext cx="79675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Few lakes in SA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Processes that do exist has rarely been used – linked to lake levels and frequency of inundation of riparian areas.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Many large lakes unique – needs specific approaches</a:t>
            </a:r>
          </a:p>
        </p:txBody>
      </p:sp>
    </p:spTree>
    <p:extLst>
      <p:ext uri="{BB962C8B-B14F-4D97-AF65-F5344CB8AC3E}">
        <p14:creationId xmlns:p14="http://schemas.microsoft.com/office/powerpoint/2010/main" val="272231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21386" y="286"/>
            <a:ext cx="7783434" cy="97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REQUIREMENTS:</a:t>
            </a:r>
          </a:p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GROUNDWATER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ED526A60-46E7-4395-B05A-DC22BB843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8" y="4863600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09FA7377-6328-4AC9-96F9-F4112D6F8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4950" y="168491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FAD2DE57-68D3-4E5C-AC3B-A133BE6E4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3816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06C4F8A1-2FE4-4A9F-B76E-D705C1DC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9342" y="1166047"/>
            <a:ext cx="7967521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Original intent was to determine the groundwater component of the Ecological Reserve, i.e.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Of the </a:t>
            </a:r>
            <a:r>
              <a:rPr lang="en-GB" altLang="en-US" sz="2400" dirty="0" err="1">
                <a:latin typeface="Comic Sans MS" panose="030F0702030302020204" pitchFamily="66" charset="0"/>
              </a:rPr>
              <a:t>EWRs</a:t>
            </a:r>
            <a:r>
              <a:rPr lang="en-GB" altLang="en-US" sz="2400" dirty="0">
                <a:latin typeface="Comic Sans MS" panose="030F0702030302020204" pitchFamily="66" charset="0"/>
              </a:rPr>
              <a:t>, how much comes from groundwater so as to protect that component from being abstracted via groundwater.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Accepted process exists – in some ways controversial as focusses somewhat on determining </a:t>
            </a:r>
            <a:r>
              <a:rPr lang="en-GB" altLang="en-US" sz="2400" dirty="0" err="1">
                <a:latin typeface="Comic Sans MS" panose="030F0702030302020204" pitchFamily="66" charset="0"/>
              </a:rPr>
              <a:t>allocatable</a:t>
            </a:r>
            <a:r>
              <a:rPr lang="en-GB" altLang="en-US" sz="2400" dirty="0">
                <a:latin typeface="Comic Sans MS" panose="030F0702030302020204" pitchFamily="66" charset="0"/>
              </a:rPr>
              <a:t> groundwater.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Lack of understanding of dependence of ecosystems on groundwater – especially the groundwater which is not traditional – vadose zone (unsaturated zone).  The vadose zone water often plays a major ecological role – but is not considered.</a:t>
            </a:r>
          </a:p>
        </p:txBody>
      </p:sp>
    </p:spTree>
    <p:extLst>
      <p:ext uri="{BB962C8B-B14F-4D97-AF65-F5344CB8AC3E}">
        <p14:creationId xmlns:p14="http://schemas.microsoft.com/office/powerpoint/2010/main" val="394344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42414" y="2291619"/>
            <a:ext cx="7891724" cy="148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ECOLOGICAL WATER REQUIREMENTS</a:t>
            </a:r>
          </a:p>
          <a:p>
            <a:pPr algn="ctr">
              <a:lnSpc>
                <a:spcPct val="110000"/>
              </a:lnSpc>
            </a:pPr>
            <a:endParaRPr lang="en-GB" altLang="en-US" sz="2800" b="1" dirty="0">
              <a:ln w="22225">
                <a:solidFill>
                  <a:srgbClr val="0070C0"/>
                </a:solidFill>
                <a:prstDash val="solid"/>
              </a:ln>
              <a:latin typeface="Comic Sans MS" panose="030F0702030302020204" pitchFamily="66" charset="0"/>
              <a:ea typeface="Yu Gothic UI Semibold" panose="020B0604020202020204" pitchFamily="34" charset="-128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GB" altLang="en-US" sz="28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EcoClassification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50EACD47-DEB7-4AC2-88AC-0E0634241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336D47D-15EF-4583-BBA6-ED44E5F3C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C18F42A-1746-47C5-ADC5-0CA3ABC1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4542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65063" y="156411"/>
            <a:ext cx="7619350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27061" y="49122"/>
            <a:ext cx="7153609" cy="53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algn="ctr" eaLnBrk="1" hangingPunct="1">
              <a:spcAft>
                <a:spcPts val="300"/>
              </a:spcAft>
            </a:pPr>
            <a:r>
              <a:rPr lang="en-ZA" altLang="en-US" sz="270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What</a:t>
            </a:r>
            <a:r>
              <a:rPr lang="en-ZA" alt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altLang="en-US" sz="2700" dirty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is Ecological Classification?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97356" y="876648"/>
            <a:ext cx="7846644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en-ZA" altLang="en-US" sz="2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EcoClassification consists of 3 processes: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ZA" altLang="en-US" sz="2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Present Ecological State (PES)</a:t>
            </a:r>
          </a:p>
          <a:p>
            <a:pPr eaLnBrk="1" hangingPunct="1">
              <a:spcAft>
                <a:spcPts val="1200"/>
              </a:spcAft>
            </a:pPr>
            <a:r>
              <a:rPr lang="en-ZA" sz="2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PES describes the river according to ecological status or health compared to natural conditions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ZA" altLang="en-US" sz="2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Ecological Importance</a:t>
            </a:r>
          </a:p>
          <a:p>
            <a:pPr eaLnBrk="1" hangingPunct="1">
              <a:spcAft>
                <a:spcPts val="1200"/>
              </a:spcAft>
            </a:pPr>
            <a:r>
              <a:rPr lang="en-ZA" sz="2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</a:t>
            </a:r>
            <a:r>
              <a:rPr lang="en-ZA" sz="2600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EIS</a:t>
            </a:r>
            <a:r>
              <a:rPr lang="en-ZA" sz="2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evaluates and rate a range of criteria to determine an overall importance (Low to Very High)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Ø"/>
            </a:pPr>
            <a:r>
              <a:rPr lang="en-ZA" altLang="en-US" sz="2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Recommended Ecological Category (REC)</a:t>
            </a:r>
          </a:p>
          <a:p>
            <a:pPr eaLnBrk="1" hangingPunct="1">
              <a:spcAft>
                <a:spcPts val="1200"/>
              </a:spcAft>
            </a:pPr>
            <a:r>
              <a:rPr lang="en-ZA" sz="26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The REC is an improved PES (if the PES is low) motived by a High of Very High importance</a:t>
            </a:r>
          </a:p>
        </p:txBody>
      </p:sp>
    </p:spTree>
    <p:extLst>
      <p:ext uri="{BB962C8B-B14F-4D97-AF65-F5344CB8AC3E}">
        <p14:creationId xmlns:p14="http://schemas.microsoft.com/office/powerpoint/2010/main" val="65201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>
            <a:extLst>
              <a:ext uri="{FF2B5EF4-FFF2-40B4-BE49-F238E27FC236}">
                <a16:creationId xmlns:a16="http://schemas.microsoft.com/office/drawing/2014/main" id="{770AE5C5-A519-4750-A169-98FDAA825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877" y="1327915"/>
            <a:ext cx="7675123" cy="485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The process can be described in terms of a range of questions: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What state do you want your river to be in future?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To answer this, you need to know: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What state it is in now?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Why is it in that state?</a:t>
            </a:r>
          </a:p>
          <a:p>
            <a:pPr marL="342900" indent="-342900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Comic Sans MS" panose="030F0702030302020204" pitchFamily="66" charset="0"/>
              </a:rPr>
              <a:t>What is important about your river (ecological and socio-cultural)?</a:t>
            </a:r>
          </a:p>
          <a:p>
            <a:pPr marL="0" indent="0" eaLnBrk="1" hangingPunct="1"/>
            <a:endParaRPr lang="en-ZA" altLang="en-US" sz="2400" b="1" dirty="0">
              <a:latin typeface="Comic Sans MS" panose="030F0702030302020204" pitchFamily="66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ZA" alt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ECEEB2A-443F-4703-801F-B9EF2A12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B3B1B17-99DD-4CAC-B592-B93D165CA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F18EFBB-E4D1-4D79-9801-532C723D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050B4C-881C-4C52-99EF-F3823564FD7B}"/>
              </a:ext>
            </a:extLst>
          </p:cNvPr>
          <p:cNvSpPr txBox="1"/>
          <p:nvPr/>
        </p:nvSpPr>
        <p:spPr>
          <a:xfrm>
            <a:off x="1078897" y="166551"/>
            <a:ext cx="7891724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ECOCLASSIFICATION (slide 2)</a:t>
            </a:r>
          </a:p>
        </p:txBody>
      </p:sp>
    </p:spTree>
    <p:extLst>
      <p:ext uri="{BB962C8B-B14F-4D97-AF65-F5344CB8AC3E}">
        <p14:creationId xmlns:p14="http://schemas.microsoft.com/office/powerpoint/2010/main" val="240827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65063" y="156411"/>
            <a:ext cx="7619350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n-GB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297356" y="1046678"/>
            <a:ext cx="7846644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1pPr>
            <a:lvl2pPr marL="742950" indent="-28575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2pPr>
            <a:lvl3pPr marL="11430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3pPr>
            <a:lvl4pPr marL="16002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4pPr>
            <a:lvl5pPr marL="2057400" indent="-228600" eaLnBrk="0" hangingPunct="0"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ZA" alt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Steps in EcoClassification:</a:t>
            </a:r>
          </a:p>
          <a:p>
            <a:pPr eaLnBrk="1" hangingPunct="1"/>
            <a:endParaRPr lang="en-ZA" altLang="en-US" sz="28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534988" lvl="1" indent="-534988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ZA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Estimate the natural condition (the “A”).</a:t>
            </a:r>
          </a:p>
          <a:p>
            <a:pPr marL="534988" lvl="1" indent="-534988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ZA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Evaluate human impacts &amp; describe how it has influenced the ecological state.  </a:t>
            </a:r>
          </a:p>
          <a:p>
            <a:pPr marL="534988" lvl="1" indent="-534988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ZA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Identify whether changes are related to flow or other factors.</a:t>
            </a:r>
          </a:p>
          <a:p>
            <a:pPr marL="534988" lvl="1" indent="-534988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ZA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Determine the Ecological Importance and Sensitivity (</a:t>
            </a:r>
            <a:r>
              <a:rPr lang="en-ZA" altLang="en-US" sz="2400" dirty="0" err="1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EIS</a:t>
            </a:r>
            <a:r>
              <a:rPr lang="en-ZA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).</a:t>
            </a:r>
          </a:p>
          <a:p>
            <a:pPr marL="534988" lvl="1" indent="-534988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ZA" altLang="en-US" sz="24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Recommend the Ecological Category to aim for (REC).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C7D9EC-0EBD-492A-ABCE-657692DB589F}"/>
              </a:ext>
            </a:extLst>
          </p:cNvPr>
          <p:cNvSpPr txBox="1"/>
          <p:nvPr/>
        </p:nvSpPr>
        <p:spPr>
          <a:xfrm>
            <a:off x="1078897" y="166551"/>
            <a:ext cx="7891724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ECOCLASSIFICATION (slide 3)</a:t>
            </a:r>
          </a:p>
        </p:txBody>
      </p:sp>
    </p:spTree>
    <p:extLst>
      <p:ext uri="{BB962C8B-B14F-4D97-AF65-F5344CB8AC3E}">
        <p14:creationId xmlns:p14="http://schemas.microsoft.com/office/powerpoint/2010/main" val="3382875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8599" y="102895"/>
            <a:ext cx="7891724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ECOCLASSIFICATION (slide 4)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ECEEB2A-443F-4703-801F-B9EF2A12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B3B1B17-99DD-4CAC-B592-B93D165CA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F18EFBB-E4D1-4D79-9801-532C723D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220B4BAC-83A2-4E8E-9AD9-F55F6F848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063" y="710442"/>
            <a:ext cx="792003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Detailed approach for each </a:t>
            </a:r>
            <a:r>
              <a:rPr lang="en-GB" altLang="en-US" sz="2400" dirty="0" err="1">
                <a:latin typeface="Comic Sans MS" panose="030F0702030302020204" pitchFamily="66" charset="0"/>
              </a:rPr>
              <a:t>EFR</a:t>
            </a:r>
            <a:r>
              <a:rPr lang="en-GB" altLang="en-US" sz="2400" dirty="0">
                <a:latin typeface="Comic Sans MS" panose="030F0702030302020204" pitchFamily="66" charset="0"/>
              </a:rPr>
              <a:t> site and reach	</a:t>
            </a:r>
          </a:p>
          <a:p>
            <a:pPr algn="ctr"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Present Ecological State: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FIRST:  Have to know what state your </a:t>
            </a:r>
            <a:r>
              <a:rPr lang="en-GB" altLang="en-US" sz="2400" b="1" dirty="0">
                <a:latin typeface="Comic Sans MS" panose="030F0702030302020204" pitchFamily="66" charset="0"/>
              </a:rPr>
              <a:t>system drivers</a:t>
            </a:r>
            <a:r>
              <a:rPr lang="en-GB" altLang="en-US" sz="2400" dirty="0">
                <a:latin typeface="Comic Sans MS" panose="030F0702030302020204" pitchFamily="66" charset="0"/>
              </a:rPr>
              <a:t> are in.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System drivers are hydrology (key), water quality, geomorphology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SECOND:  Need to know how the </a:t>
            </a:r>
            <a:r>
              <a:rPr lang="en-GB" altLang="en-US" sz="2400" b="1" dirty="0">
                <a:latin typeface="Comic Sans MS" panose="030F0702030302020204" pitchFamily="66" charset="0"/>
              </a:rPr>
              <a:t>response biota</a:t>
            </a:r>
            <a:r>
              <a:rPr lang="en-GB" altLang="en-US" sz="2400" dirty="0">
                <a:latin typeface="Comic Sans MS" panose="030F0702030302020204" pitchFamily="66" charset="0"/>
              </a:rPr>
              <a:t> respond to the changes in drivers.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Response biota for rivers are fish, bugs (invertebrates), riparian plants and diatoms</a:t>
            </a:r>
          </a:p>
          <a:p>
            <a:pPr algn="ctr"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THEN THE RESPONSES IS INTEGRATED TO GIVE THE ECOLOGICAL STATUS OF THE RIVER - </a:t>
            </a:r>
            <a:r>
              <a:rPr lang="en-GB" altLang="en-US" sz="2400" b="1" dirty="0" err="1">
                <a:latin typeface="Comic Sans MS" panose="030F0702030302020204" pitchFamily="66" charset="0"/>
              </a:rPr>
              <a:t>ECOSTATUS</a:t>
            </a:r>
            <a:endParaRPr lang="en-GB" alt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7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8599" y="102895"/>
            <a:ext cx="7891724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ECOCLASSIFICATION TOOLS (slide 4)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ECEEB2A-443F-4703-801F-B9EF2A12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B3B1B17-99DD-4CAC-B592-B93D165CA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F18EFBB-E4D1-4D79-9801-532C723D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25E75C77-B769-414B-9641-B18DA686B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599" y="819758"/>
            <a:ext cx="7754741" cy="611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Models that measure the state that each of the drivers and the response biota is in.</a:t>
            </a:r>
          </a:p>
          <a:p>
            <a:pPr>
              <a:spcBef>
                <a:spcPct val="50000"/>
              </a:spcBef>
            </a:pPr>
            <a:r>
              <a:rPr lang="en-GB" altLang="en-US" sz="2400" dirty="0">
                <a:latin typeface="Comic Sans MS" panose="030F0702030302020204" pitchFamily="66" charset="0"/>
              </a:rPr>
              <a:t>Models provide the state in terms of </a:t>
            </a:r>
            <a:r>
              <a:rPr lang="en-GB" altLang="en-US" sz="2400" b="1" dirty="0">
                <a:latin typeface="Comic Sans MS" panose="030F0702030302020204" pitchFamily="66" charset="0"/>
              </a:rPr>
              <a:t>A – F</a:t>
            </a:r>
          </a:p>
          <a:p>
            <a:pPr>
              <a:spcBef>
                <a:spcPct val="50000"/>
              </a:spcBef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100" dirty="0">
                <a:latin typeface="Comic Sans MS" panose="030F0702030302020204" pitchFamily="66" charset="0"/>
              </a:rPr>
              <a:t>Natural                  Changed                     </a:t>
            </a:r>
            <a:r>
              <a:rPr lang="en-GB" altLang="en-US" sz="2100" dirty="0" err="1">
                <a:latin typeface="Comic Sans MS" panose="030F0702030302020204" pitchFamily="66" charset="0"/>
              </a:rPr>
              <a:t>Changed</a:t>
            </a:r>
            <a:r>
              <a:rPr lang="en-GB" altLang="en-US" sz="2100" dirty="0">
                <a:latin typeface="Comic Sans MS" panose="030F0702030302020204" pitchFamily="66" charset="0"/>
              </a:rPr>
              <a:t> completely</a:t>
            </a:r>
          </a:p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Hydrology:</a:t>
            </a:r>
            <a:r>
              <a:rPr lang="en-GB" altLang="en-US" sz="2400" dirty="0">
                <a:latin typeface="Comic Sans MS" panose="030F0702030302020204" pitchFamily="66" charset="0"/>
              </a:rPr>
              <a:t>  Reference hydrology, present hydrology – how much has it changed.</a:t>
            </a:r>
          </a:p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Geomorphology:</a:t>
            </a:r>
            <a:r>
              <a:rPr lang="en-GB" altLang="en-US" sz="2400" dirty="0">
                <a:latin typeface="Comic Sans MS" panose="030F0702030302020204" pitchFamily="66" charset="0"/>
              </a:rPr>
              <a:t>  Reference substrate, shape of channel, sediment transport – how much has it changed.</a:t>
            </a:r>
          </a:p>
          <a:p>
            <a:pPr>
              <a:spcBef>
                <a:spcPct val="50000"/>
              </a:spcBef>
            </a:pPr>
            <a:r>
              <a:rPr lang="en-GB" altLang="en-US" sz="2400" b="1" dirty="0">
                <a:latin typeface="Comic Sans MS" panose="030F0702030302020204" pitchFamily="66" charset="0"/>
              </a:rPr>
              <a:t>Water quality:</a:t>
            </a:r>
            <a:r>
              <a:rPr lang="en-GB" altLang="en-US" sz="2400" dirty="0">
                <a:latin typeface="Comic Sans MS" panose="030F0702030302020204" pitchFamily="66" charset="0"/>
              </a:rPr>
              <a:t>  Nutrients, pH, Oxygen, Temperature, Salts etc.</a:t>
            </a: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9583F8B7-5956-42D0-8F36-FAAD9432D6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r="3826"/>
          <a:stretch/>
        </p:blipFill>
        <p:spPr bwMode="auto">
          <a:xfrm>
            <a:off x="1202025" y="1715483"/>
            <a:ext cx="7879404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ine 6">
            <a:extLst>
              <a:ext uri="{FF2B5EF4-FFF2-40B4-BE49-F238E27FC236}">
                <a16:creationId xmlns:a16="http://schemas.microsoft.com/office/drawing/2014/main" id="{8229EAC4-376C-4DA6-9E7B-8BFA813B80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9141" y="3561009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  <p:sp>
        <p:nvSpPr>
          <p:cNvPr id="15" name="Line 7">
            <a:extLst>
              <a:ext uri="{FF2B5EF4-FFF2-40B4-BE49-F238E27FC236}">
                <a16:creationId xmlns:a16="http://schemas.microsoft.com/office/drawing/2014/main" id="{D8C774BC-6E13-4F40-B897-C9AB1EFA3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550" y="3561009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080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8599" y="102895"/>
            <a:ext cx="7891724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en-US" sz="2700" b="1" dirty="0">
                <a:ln w="22225">
                  <a:solidFill>
                    <a:srgbClr val="0070C0"/>
                  </a:solidFill>
                  <a:prstDash val="solid"/>
                </a:ln>
                <a:latin typeface="Comic Sans MS" panose="030F0702030302020204" pitchFamily="66" charset="0"/>
                <a:ea typeface="Yu Gothic UI Semibold" panose="020B0604020202020204" pitchFamily="34" charset="-128"/>
                <a:cs typeface="Arial" panose="020B0604020202020204" pitchFamily="34" charset="0"/>
              </a:rPr>
              <a:t>ECOCLASSIFICATION TOOLS (slide 5)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ECEEB2A-443F-4703-801F-B9EF2A12C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95" y="4744231"/>
            <a:ext cx="1329600" cy="199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B3B1B17-99DD-4CAC-B592-B93D165CAB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6" r="26882"/>
          <a:stretch/>
        </p:blipFill>
        <p:spPr bwMode="auto">
          <a:xfrm>
            <a:off x="43677" y="49122"/>
            <a:ext cx="1276436" cy="1995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F18EFBB-E4D1-4D79-9801-532C723D4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3" y="2064447"/>
            <a:ext cx="1366336" cy="2659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C8FE3999-A985-4512-870D-260D54568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6695" y="751664"/>
            <a:ext cx="7599550" cy="59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200" b="1" dirty="0">
                <a:latin typeface="Comic Sans MS" panose="030F0702030302020204" pitchFamily="66" charset="0"/>
              </a:rPr>
              <a:t>Fish and invertebrates: 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omic Sans MS" panose="030F0702030302020204" pitchFamily="66" charset="0"/>
              </a:rPr>
              <a:t>Identify species that would be there under reference condition.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omic Sans MS" panose="030F0702030302020204" pitchFamily="66" charset="0"/>
              </a:rPr>
              <a:t>Identify species that is present now.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omic Sans MS" panose="030F0702030302020204" pitchFamily="66" charset="0"/>
              </a:rPr>
              <a:t>Identify how sensitive the species are to changes in flow, sediment and water quality – i.e. if only tough species are left and sensitive ones have disappeared, then one can assume that the drivers have been impacted on.</a:t>
            </a:r>
            <a:r>
              <a:rPr lang="en-GB" altLang="en-US" sz="2200" b="1" dirty="0">
                <a:latin typeface="Comic Sans MS" panose="030F0702030302020204" pitchFamily="66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GB" altLang="en-US" sz="2200" b="1" dirty="0">
                <a:latin typeface="Comic Sans MS" panose="030F0702030302020204" pitchFamily="66" charset="0"/>
              </a:rPr>
              <a:t>Riparian vegetation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omic Sans MS" panose="030F0702030302020204" pitchFamily="66" charset="0"/>
              </a:rPr>
              <a:t>Identify how riparian vegetation has changed from reference by looking at the impacts. 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omic Sans MS" panose="030F0702030302020204" pitchFamily="66" charset="0"/>
              </a:rPr>
              <a:t>Look at riparian vegetation in terms of cover, abundance, exotics.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200" dirty="0">
                <a:latin typeface="Comic Sans MS" panose="030F0702030302020204" pitchFamily="66" charset="0"/>
              </a:rPr>
              <a:t>Measure in terms of woody and non-woody and for marginal and non-marginal areas</a:t>
            </a:r>
          </a:p>
        </p:txBody>
      </p:sp>
    </p:spTree>
    <p:extLst>
      <p:ext uri="{BB962C8B-B14F-4D97-AF65-F5344CB8AC3E}">
        <p14:creationId xmlns:p14="http://schemas.microsoft.com/office/powerpoint/2010/main" val="362727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1683</Words>
  <Application>Microsoft Office PowerPoint</Application>
  <PresentationFormat>On-screen Show (4:3)</PresentationFormat>
  <Paragraphs>245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Yu Gothic UI Semibold</vt:lpstr>
      <vt:lpstr>Arial</vt:lpstr>
      <vt:lpstr>Calibri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Delana</dc:creator>
  <cp:lastModifiedBy>Delana</cp:lastModifiedBy>
  <cp:revision>52</cp:revision>
  <dcterms:created xsi:type="dcterms:W3CDTF">2014-06-15T12:17:43Z</dcterms:created>
  <dcterms:modified xsi:type="dcterms:W3CDTF">2018-08-27T18:32:11Z</dcterms:modified>
</cp:coreProperties>
</file>