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88" r:id="rId5"/>
    <p:sldId id="273" r:id="rId6"/>
    <p:sldId id="274" r:id="rId7"/>
    <p:sldId id="278" r:id="rId8"/>
    <p:sldId id="276" r:id="rId9"/>
    <p:sldId id="279" r:id="rId10"/>
    <p:sldId id="289" r:id="rId11"/>
    <p:sldId id="277" r:id="rId12"/>
    <p:sldId id="280" r:id="rId13"/>
    <p:sldId id="281" r:id="rId14"/>
    <p:sldId id="282" r:id="rId15"/>
    <p:sldId id="283" r:id="rId16"/>
    <p:sldId id="284" r:id="rId17"/>
    <p:sldId id="285" r:id="rId18"/>
    <p:sldId id="286"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ana"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varScale="1">
        <p:scale>
          <a:sx n="79" d="100"/>
          <a:sy n="79" d="100"/>
        </p:scale>
        <p:origin x="163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4FA1A1A-F4BD-45FC-B05F-2B626EE5BA55}" type="datetimeFigureOut">
              <a:rPr lang="en-ZA" smtClean="0"/>
              <a:t>2018/08/27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4401FD-F7B7-4E2E-AEDA-55B8062F0030}" type="slidenum">
              <a:rPr lang="en-ZA" smtClean="0"/>
              <a:t>‹#›</a:t>
            </a:fld>
            <a:endParaRPr lang="en-ZA"/>
          </a:p>
        </p:txBody>
      </p:sp>
    </p:spTree>
    <p:extLst>
      <p:ext uri="{BB962C8B-B14F-4D97-AF65-F5344CB8AC3E}">
        <p14:creationId xmlns:p14="http://schemas.microsoft.com/office/powerpoint/2010/main" val="186061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4FA1A1A-F4BD-45FC-B05F-2B626EE5BA55}" type="datetimeFigureOut">
              <a:rPr lang="en-ZA" smtClean="0"/>
              <a:t>2018/08/27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4401FD-F7B7-4E2E-AEDA-55B8062F0030}" type="slidenum">
              <a:rPr lang="en-ZA" smtClean="0"/>
              <a:t>‹#›</a:t>
            </a:fld>
            <a:endParaRPr lang="en-ZA"/>
          </a:p>
        </p:txBody>
      </p:sp>
    </p:spTree>
    <p:extLst>
      <p:ext uri="{BB962C8B-B14F-4D97-AF65-F5344CB8AC3E}">
        <p14:creationId xmlns:p14="http://schemas.microsoft.com/office/powerpoint/2010/main" val="344613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4FA1A1A-F4BD-45FC-B05F-2B626EE5BA55}" type="datetimeFigureOut">
              <a:rPr lang="en-ZA" smtClean="0"/>
              <a:t>2018/08/27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4401FD-F7B7-4E2E-AEDA-55B8062F0030}" type="slidenum">
              <a:rPr lang="en-ZA" smtClean="0"/>
              <a:t>‹#›</a:t>
            </a:fld>
            <a:endParaRPr lang="en-ZA"/>
          </a:p>
        </p:txBody>
      </p:sp>
    </p:spTree>
    <p:extLst>
      <p:ext uri="{BB962C8B-B14F-4D97-AF65-F5344CB8AC3E}">
        <p14:creationId xmlns:p14="http://schemas.microsoft.com/office/powerpoint/2010/main" val="315767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4FA1A1A-F4BD-45FC-B05F-2B626EE5BA55}" type="datetimeFigureOut">
              <a:rPr lang="en-ZA" smtClean="0"/>
              <a:t>2018/08/27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4401FD-F7B7-4E2E-AEDA-55B8062F0030}" type="slidenum">
              <a:rPr lang="en-ZA" smtClean="0"/>
              <a:t>‹#›</a:t>
            </a:fld>
            <a:endParaRPr lang="en-ZA"/>
          </a:p>
        </p:txBody>
      </p:sp>
    </p:spTree>
    <p:extLst>
      <p:ext uri="{BB962C8B-B14F-4D97-AF65-F5344CB8AC3E}">
        <p14:creationId xmlns:p14="http://schemas.microsoft.com/office/powerpoint/2010/main" val="202408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FA1A1A-F4BD-45FC-B05F-2B626EE5BA55}" type="datetimeFigureOut">
              <a:rPr lang="en-ZA" smtClean="0"/>
              <a:t>2018/08/27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4401FD-F7B7-4E2E-AEDA-55B8062F0030}" type="slidenum">
              <a:rPr lang="en-ZA" smtClean="0"/>
              <a:t>‹#›</a:t>
            </a:fld>
            <a:endParaRPr lang="en-ZA"/>
          </a:p>
        </p:txBody>
      </p:sp>
    </p:spTree>
    <p:extLst>
      <p:ext uri="{BB962C8B-B14F-4D97-AF65-F5344CB8AC3E}">
        <p14:creationId xmlns:p14="http://schemas.microsoft.com/office/powerpoint/2010/main" val="14330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4FA1A1A-F4BD-45FC-B05F-2B626EE5BA55}" type="datetimeFigureOut">
              <a:rPr lang="en-ZA" smtClean="0"/>
              <a:t>2018/08/27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64401FD-F7B7-4E2E-AEDA-55B8062F0030}" type="slidenum">
              <a:rPr lang="en-ZA" smtClean="0"/>
              <a:t>‹#›</a:t>
            </a:fld>
            <a:endParaRPr lang="en-ZA"/>
          </a:p>
        </p:txBody>
      </p:sp>
    </p:spTree>
    <p:extLst>
      <p:ext uri="{BB962C8B-B14F-4D97-AF65-F5344CB8AC3E}">
        <p14:creationId xmlns:p14="http://schemas.microsoft.com/office/powerpoint/2010/main" val="116499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4FA1A1A-F4BD-45FC-B05F-2B626EE5BA55}" type="datetimeFigureOut">
              <a:rPr lang="en-ZA" smtClean="0"/>
              <a:t>2018/08/27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64401FD-F7B7-4E2E-AEDA-55B8062F0030}" type="slidenum">
              <a:rPr lang="en-ZA" smtClean="0"/>
              <a:t>‹#›</a:t>
            </a:fld>
            <a:endParaRPr lang="en-ZA"/>
          </a:p>
        </p:txBody>
      </p:sp>
    </p:spTree>
    <p:extLst>
      <p:ext uri="{BB962C8B-B14F-4D97-AF65-F5344CB8AC3E}">
        <p14:creationId xmlns:p14="http://schemas.microsoft.com/office/powerpoint/2010/main" val="358409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4FA1A1A-F4BD-45FC-B05F-2B626EE5BA55}" type="datetimeFigureOut">
              <a:rPr lang="en-ZA" smtClean="0"/>
              <a:t>2018/08/27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64401FD-F7B7-4E2E-AEDA-55B8062F0030}" type="slidenum">
              <a:rPr lang="en-ZA" smtClean="0"/>
              <a:t>‹#›</a:t>
            </a:fld>
            <a:endParaRPr lang="en-ZA"/>
          </a:p>
        </p:txBody>
      </p:sp>
    </p:spTree>
    <p:extLst>
      <p:ext uri="{BB962C8B-B14F-4D97-AF65-F5344CB8AC3E}">
        <p14:creationId xmlns:p14="http://schemas.microsoft.com/office/powerpoint/2010/main" val="369358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A1A1A-F4BD-45FC-B05F-2B626EE5BA55}" type="datetimeFigureOut">
              <a:rPr lang="en-ZA" smtClean="0"/>
              <a:t>2018/08/27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64401FD-F7B7-4E2E-AEDA-55B8062F0030}" type="slidenum">
              <a:rPr lang="en-ZA" smtClean="0"/>
              <a:t>‹#›</a:t>
            </a:fld>
            <a:endParaRPr lang="en-ZA"/>
          </a:p>
        </p:txBody>
      </p:sp>
    </p:spTree>
    <p:extLst>
      <p:ext uri="{BB962C8B-B14F-4D97-AF65-F5344CB8AC3E}">
        <p14:creationId xmlns:p14="http://schemas.microsoft.com/office/powerpoint/2010/main" val="219944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FA1A1A-F4BD-45FC-B05F-2B626EE5BA55}" type="datetimeFigureOut">
              <a:rPr lang="en-ZA" smtClean="0"/>
              <a:t>2018/08/27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64401FD-F7B7-4E2E-AEDA-55B8062F0030}" type="slidenum">
              <a:rPr lang="en-ZA" smtClean="0"/>
              <a:t>‹#›</a:t>
            </a:fld>
            <a:endParaRPr lang="en-ZA"/>
          </a:p>
        </p:txBody>
      </p:sp>
    </p:spTree>
    <p:extLst>
      <p:ext uri="{BB962C8B-B14F-4D97-AF65-F5344CB8AC3E}">
        <p14:creationId xmlns:p14="http://schemas.microsoft.com/office/powerpoint/2010/main" val="147289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FA1A1A-F4BD-45FC-B05F-2B626EE5BA55}" type="datetimeFigureOut">
              <a:rPr lang="en-ZA" smtClean="0"/>
              <a:t>2018/08/27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64401FD-F7B7-4E2E-AEDA-55B8062F0030}" type="slidenum">
              <a:rPr lang="en-ZA" smtClean="0"/>
              <a:t>‹#›</a:t>
            </a:fld>
            <a:endParaRPr lang="en-ZA"/>
          </a:p>
        </p:txBody>
      </p:sp>
    </p:spTree>
    <p:extLst>
      <p:ext uri="{BB962C8B-B14F-4D97-AF65-F5344CB8AC3E}">
        <p14:creationId xmlns:p14="http://schemas.microsoft.com/office/powerpoint/2010/main" val="176352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A1A1A-F4BD-45FC-B05F-2B626EE5BA55}" type="datetimeFigureOut">
              <a:rPr lang="en-ZA" smtClean="0"/>
              <a:t>2018/08/27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401FD-F7B7-4E2E-AEDA-55B8062F0030}" type="slidenum">
              <a:rPr lang="en-ZA" smtClean="0"/>
              <a:t>‹#›</a:t>
            </a:fld>
            <a:endParaRPr lang="en-ZA"/>
          </a:p>
        </p:txBody>
      </p:sp>
    </p:spTree>
    <p:extLst>
      <p:ext uri="{BB962C8B-B14F-4D97-AF65-F5344CB8AC3E}">
        <p14:creationId xmlns:p14="http://schemas.microsoft.com/office/powerpoint/2010/main" val="471533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18DEDC-9240-4E45-A82E-7B9A20FE7D75}"/>
              </a:ext>
            </a:extLst>
          </p:cNvPr>
          <p:cNvSpPr txBox="1"/>
          <p:nvPr/>
        </p:nvSpPr>
        <p:spPr>
          <a:xfrm>
            <a:off x="914400" y="739302"/>
            <a:ext cx="7188740" cy="5262979"/>
          </a:xfrm>
          <a:prstGeom prst="rect">
            <a:avLst/>
          </a:prstGeom>
          <a:noFill/>
          <a:ln>
            <a:noFill/>
          </a:ln>
        </p:spPr>
        <p:txBody>
          <a:bodyPr wrap="square" rtlCol="0">
            <a:spAutoFit/>
          </a:bodyPr>
          <a:lstStyle/>
          <a:p>
            <a:pPr algn="ctr"/>
            <a:r>
              <a:rPr lang="en-ZA"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THE RESERVE:  WHY, HOW, LINKS, CONTEXT, LEGAL ISSUES –</a:t>
            </a:r>
            <a:r>
              <a:rPr lang="en-ZA" sz="2800" b="1" dirty="0">
                <a:ln w="22225">
                  <a:solidFill>
                    <a:schemeClr val="accent2"/>
                  </a:solidFill>
                  <a:prstDash val="solid"/>
                </a:ln>
                <a:latin typeface="Comic Sans MS" panose="030F0702030302020204" pitchFamily="66" charset="0"/>
                <a:ea typeface="Yu Gothic UI Semibold" panose="020B0604020202020204" pitchFamily="34" charset="-128"/>
                <a:cs typeface="Arial" panose="020B0604020202020204" pitchFamily="34" charset="0"/>
              </a:rPr>
              <a:t> </a:t>
            </a:r>
          </a:p>
          <a:p>
            <a:pPr algn="ctr"/>
            <a:endParaRPr lang="en-ZA" sz="2800" b="1" dirty="0">
              <a:latin typeface="Comic Sans MS" panose="030F0702030302020204" pitchFamily="66" charset="0"/>
              <a:ea typeface="Yu Gothic UI Semibold" panose="020B0604020202020204" pitchFamily="34" charset="-128"/>
              <a:cs typeface="Arial" panose="020B0604020202020204" pitchFamily="34" charset="0"/>
            </a:endParaRPr>
          </a:p>
          <a:p>
            <a:pPr algn="ctr"/>
            <a:r>
              <a:rPr lang="en-ZA" sz="2800" b="1" dirty="0">
                <a:latin typeface="Comic Sans MS" panose="030F0702030302020204" pitchFamily="66" charset="0"/>
                <a:ea typeface="Yu Gothic UI Semibold" panose="020B0604020202020204" pitchFamily="34" charset="-128"/>
                <a:cs typeface="Arial" panose="020B0604020202020204" pitchFamily="34" charset="0"/>
              </a:rPr>
              <a:t>ALL IN THE CONTEXT OF INTEGRATED WATER RESOURCES MANAGEMENT</a:t>
            </a:r>
          </a:p>
          <a:p>
            <a:pPr algn="ctr"/>
            <a:endParaRPr lang="en-ZA" sz="2800" b="1" dirty="0">
              <a:latin typeface="Comic Sans MS" panose="030F0702030302020204" pitchFamily="66" charset="0"/>
              <a:ea typeface="Yu Gothic UI Semibold" panose="020B0604020202020204" pitchFamily="34" charset="-128"/>
              <a:cs typeface="Arial" panose="020B0604020202020204" pitchFamily="34" charset="0"/>
            </a:endParaRPr>
          </a:p>
          <a:p>
            <a:pPr algn="ctr"/>
            <a:r>
              <a:rPr lang="en-ZA" sz="2800" b="1" dirty="0">
                <a:latin typeface="Comic Sans MS" panose="030F0702030302020204" pitchFamily="66" charset="0"/>
                <a:ea typeface="Yu Gothic UI Semibold" panose="020B0604020202020204" pitchFamily="34" charset="-128"/>
                <a:cs typeface="Arial" panose="020B0604020202020204" pitchFamily="34" charset="0"/>
              </a:rPr>
              <a:t>DELANA </a:t>
            </a:r>
            <a:r>
              <a:rPr lang="en-ZA" sz="2800" b="1" dirty="0" err="1">
                <a:latin typeface="Comic Sans MS" panose="030F0702030302020204" pitchFamily="66" charset="0"/>
                <a:ea typeface="Yu Gothic UI Semibold" panose="020B0604020202020204" pitchFamily="34" charset="-128"/>
                <a:cs typeface="Arial" panose="020B0604020202020204" pitchFamily="34" charset="0"/>
              </a:rPr>
              <a:t>LOUW</a:t>
            </a:r>
            <a:endParaRPr lang="en-ZA" sz="2800" b="1" dirty="0">
              <a:latin typeface="Comic Sans MS" panose="030F0702030302020204" pitchFamily="66" charset="0"/>
              <a:ea typeface="Yu Gothic UI Semibold" panose="020B0604020202020204" pitchFamily="34" charset="-128"/>
              <a:cs typeface="Arial" panose="020B0604020202020204" pitchFamily="34" charset="0"/>
            </a:endParaRPr>
          </a:p>
          <a:p>
            <a:pPr algn="ctr"/>
            <a:r>
              <a:rPr lang="en-ZA" sz="2800" b="1" dirty="0">
                <a:latin typeface="Comic Sans MS" panose="030F0702030302020204" pitchFamily="66" charset="0"/>
                <a:ea typeface="Yu Gothic UI Semibold" panose="020B0604020202020204" pitchFamily="34" charset="-128"/>
                <a:cs typeface="Arial" panose="020B0604020202020204" pitchFamily="34" charset="0"/>
              </a:rPr>
              <a:t>RIVERS FOR AFRICA </a:t>
            </a:r>
            <a:r>
              <a:rPr lang="en-ZA" sz="2800" b="1" dirty="0" err="1">
                <a:latin typeface="Comic Sans MS" panose="030F0702030302020204" pitchFamily="66" charset="0"/>
                <a:ea typeface="Yu Gothic UI Semibold" panose="020B0604020202020204" pitchFamily="34" charset="-128"/>
                <a:cs typeface="Arial" panose="020B0604020202020204" pitchFamily="34" charset="0"/>
              </a:rPr>
              <a:t>eFLOWS</a:t>
            </a:r>
            <a:r>
              <a:rPr lang="en-ZA" sz="2800" b="1" dirty="0">
                <a:latin typeface="Comic Sans MS" panose="030F0702030302020204" pitchFamily="66" charset="0"/>
                <a:ea typeface="Yu Gothic UI Semibold" panose="020B0604020202020204" pitchFamily="34" charset="-128"/>
                <a:cs typeface="Arial" panose="020B0604020202020204" pitchFamily="34" charset="0"/>
              </a:rPr>
              <a:t> CONSULTING</a:t>
            </a:r>
          </a:p>
          <a:p>
            <a:pPr algn="ctr"/>
            <a:endParaRPr lang="en-ZA" sz="2800" b="1" dirty="0">
              <a:latin typeface="Comic Sans MS" panose="030F0702030302020204" pitchFamily="66" charset="0"/>
              <a:ea typeface="Yu Gothic UI Semibold" panose="020B0604020202020204" pitchFamily="34" charset="-128"/>
              <a:cs typeface="Arial" panose="020B0604020202020204" pitchFamily="34" charset="0"/>
            </a:endParaRPr>
          </a:p>
          <a:p>
            <a:pPr algn="ctr"/>
            <a:r>
              <a:rPr lang="en-ZA" sz="2800" b="1" dirty="0">
                <a:latin typeface="Comic Sans MS" panose="030F0702030302020204" pitchFamily="66" charset="0"/>
                <a:ea typeface="Yu Gothic UI Semibold" panose="020B0604020202020204" pitchFamily="34" charset="-128"/>
                <a:cs typeface="Arial" panose="020B0604020202020204" pitchFamily="34" charset="0"/>
              </a:rPr>
              <a:t>AUGUST 2018</a:t>
            </a:r>
          </a:p>
        </p:txBody>
      </p:sp>
    </p:spTree>
    <p:extLst>
      <p:ext uri="{BB962C8B-B14F-4D97-AF65-F5344CB8AC3E}">
        <p14:creationId xmlns:p14="http://schemas.microsoft.com/office/powerpoint/2010/main" val="79709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15D3CB4B-D32C-4A4B-91BA-671528C56558}"/>
              </a:ext>
            </a:extLst>
          </p:cNvPr>
          <p:cNvSpPr txBox="1"/>
          <p:nvPr/>
        </p:nvSpPr>
        <p:spPr>
          <a:xfrm>
            <a:off x="1692614" y="3121094"/>
            <a:ext cx="7188740" cy="1384995"/>
          </a:xfrm>
          <a:prstGeom prst="rect">
            <a:avLst/>
          </a:prstGeom>
          <a:noFill/>
          <a:ln>
            <a:noFill/>
          </a:ln>
        </p:spPr>
        <p:txBody>
          <a:bodyPr wrap="square" rtlCol="0">
            <a:spAutoFit/>
          </a:bodyPr>
          <a:lstStyle/>
          <a:p>
            <a:pPr algn="ctr"/>
            <a:r>
              <a:rPr lang="en-ZA"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ECOLOGICAL RESERVE AND THE WATER ACT</a:t>
            </a:r>
            <a:endParaRPr lang="en-ZA" sz="2800" b="1" dirty="0">
              <a:ln w="22225">
                <a:solidFill>
                  <a:schemeClr val="accent2"/>
                </a:solidFill>
                <a:prstDash val="solid"/>
              </a:ln>
              <a:latin typeface="Comic Sans MS" panose="030F0702030302020204" pitchFamily="66" charset="0"/>
              <a:ea typeface="Yu Gothic UI Semibold" panose="020B0604020202020204" pitchFamily="34" charset="-128"/>
              <a:cs typeface="Arial" panose="020B0604020202020204" pitchFamily="34" charset="0"/>
            </a:endParaRPr>
          </a:p>
          <a:p>
            <a:pPr algn="ctr"/>
            <a:endParaRPr lang="en-ZA" sz="2800" b="1" dirty="0">
              <a:latin typeface="Comic Sans MS" panose="030F0702030302020204" pitchFamily="66" charset="0"/>
              <a:ea typeface="Yu Gothic UI Semibold" panose="020B0604020202020204" pitchFamily="34" charset="-128"/>
              <a:cs typeface="Arial" panose="020B0604020202020204" pitchFamily="34" charset="0"/>
            </a:endParaRPr>
          </a:p>
        </p:txBody>
      </p:sp>
    </p:spTree>
    <p:extLst>
      <p:ext uri="{BB962C8B-B14F-4D97-AF65-F5344CB8AC3E}">
        <p14:creationId xmlns:p14="http://schemas.microsoft.com/office/powerpoint/2010/main" val="300160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7450" y="168352"/>
            <a:ext cx="7619350" cy="537904"/>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BEFORE THE WATER ACT - 1998</a:t>
            </a:r>
          </a:p>
        </p:txBody>
      </p:sp>
      <p:sp>
        <p:nvSpPr>
          <p:cNvPr id="11" name="TextBox 10">
            <a:extLst>
              <a:ext uri="{FF2B5EF4-FFF2-40B4-BE49-F238E27FC236}">
                <a16:creationId xmlns:a16="http://schemas.microsoft.com/office/drawing/2014/main" id="{B9482F34-3E6A-40C1-8132-8EF53EF6F87B}"/>
              </a:ext>
            </a:extLst>
          </p:cNvPr>
          <p:cNvSpPr txBox="1"/>
          <p:nvPr/>
        </p:nvSpPr>
        <p:spPr>
          <a:xfrm>
            <a:off x="1408740" y="706256"/>
            <a:ext cx="7735260" cy="6186309"/>
          </a:xfrm>
          <a:prstGeom prst="rect">
            <a:avLst/>
          </a:prstGeom>
          <a:noFill/>
        </p:spPr>
        <p:txBody>
          <a:bodyPr wrap="square" rtlCol="0">
            <a:spAutoFit/>
          </a:bodyPr>
          <a:lstStyle/>
          <a:p>
            <a:pPr marL="342900" indent="-342900">
              <a:spcBef>
                <a:spcPct val="50000"/>
              </a:spcBef>
              <a:buFont typeface="Wingdings" panose="05000000000000000000" pitchFamily="2" charset="2"/>
              <a:buChar char="Ø"/>
            </a:pPr>
            <a:r>
              <a:rPr lang="en-ZA" sz="2400" dirty="0">
                <a:latin typeface="Comic Sans MS" panose="030F0702030302020204" pitchFamily="66" charset="0"/>
              </a:rPr>
              <a:t>Previous Water Act: Based on a principle that the right of people to use water was linked to land ownership.</a:t>
            </a:r>
          </a:p>
          <a:p>
            <a:pPr marL="342900" indent="-342900">
              <a:spcBef>
                <a:spcPct val="50000"/>
              </a:spcBef>
              <a:buFont typeface="Wingdings" panose="05000000000000000000" pitchFamily="2" charset="2"/>
              <a:buChar char="Ø"/>
            </a:pPr>
            <a:r>
              <a:rPr lang="en-ZA" sz="2400" dirty="0">
                <a:latin typeface="Comic Sans MS" panose="030F0702030302020204" pitchFamily="66" charset="0"/>
              </a:rPr>
              <a:t>However, Water Affairs started involvement with the universities, the Kruger National Park, Water Research Commission, etc in exploring flow requirements and its necessity as part of </a:t>
            </a:r>
            <a:r>
              <a:rPr lang="en-ZA" sz="2400" dirty="0" err="1">
                <a:latin typeface="Comic Sans MS" panose="030F0702030302020204" pitchFamily="66" charset="0"/>
              </a:rPr>
              <a:t>IWRM</a:t>
            </a:r>
            <a:r>
              <a:rPr lang="en-ZA" sz="2400" dirty="0">
                <a:latin typeface="Comic Sans MS" panose="030F0702030302020204" pitchFamily="66" charset="0"/>
              </a:rPr>
              <a:t>.</a:t>
            </a:r>
          </a:p>
          <a:p>
            <a:pPr marL="342900" indent="-342900">
              <a:spcBef>
                <a:spcPct val="50000"/>
              </a:spcBef>
              <a:buFont typeface="Wingdings" panose="05000000000000000000" pitchFamily="2" charset="2"/>
              <a:buChar char="Ø"/>
            </a:pPr>
            <a:r>
              <a:rPr lang="en-ZA" sz="2400" dirty="0">
                <a:latin typeface="Comic Sans MS" panose="030F0702030302020204" pitchFamily="66" charset="0"/>
              </a:rPr>
              <a:t>Important WRC study was to test international (American) method on the </a:t>
            </a:r>
            <a:r>
              <a:rPr lang="en-ZA" sz="2400" dirty="0" err="1">
                <a:latin typeface="Comic Sans MS" panose="030F0702030302020204" pitchFamily="66" charset="0"/>
              </a:rPr>
              <a:t>Olifants</a:t>
            </a:r>
            <a:r>
              <a:rPr lang="en-ZA" sz="2400" dirty="0">
                <a:latin typeface="Comic Sans MS" panose="030F0702030302020204" pitchFamily="66" charset="0"/>
              </a:rPr>
              <a:t> River – this led to South Africa developing its own methods and becoming a world leader at that stage in EWR determination.</a:t>
            </a:r>
          </a:p>
          <a:p>
            <a:pPr marL="342900" indent="-342900">
              <a:spcBef>
                <a:spcPct val="50000"/>
              </a:spcBef>
              <a:buFont typeface="Wingdings" panose="05000000000000000000" pitchFamily="2" charset="2"/>
              <a:buChar char="Ø"/>
            </a:pPr>
            <a:r>
              <a:rPr lang="en-ZA" sz="2400" dirty="0">
                <a:latin typeface="Comic Sans MS" panose="030F0702030302020204" pitchFamily="66" charset="0"/>
              </a:rPr>
              <a:t>Water Affairs even invited to participate with university institutes in demonstrating methods in Australia.</a:t>
            </a:r>
          </a:p>
        </p:txBody>
      </p:sp>
    </p:spTree>
    <p:extLst>
      <p:ext uri="{BB962C8B-B14F-4D97-AF65-F5344CB8AC3E}">
        <p14:creationId xmlns:p14="http://schemas.microsoft.com/office/powerpoint/2010/main" val="355704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7450" y="168352"/>
            <a:ext cx="7891724" cy="537904"/>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BEFORE THE WATER ACT – 1998 (slide 2)</a:t>
            </a:r>
          </a:p>
        </p:txBody>
      </p:sp>
      <p:sp>
        <p:nvSpPr>
          <p:cNvPr id="11" name="TextBox 10">
            <a:extLst>
              <a:ext uri="{FF2B5EF4-FFF2-40B4-BE49-F238E27FC236}">
                <a16:creationId xmlns:a16="http://schemas.microsoft.com/office/drawing/2014/main" id="{B9482F34-3E6A-40C1-8132-8EF53EF6F87B}"/>
              </a:ext>
            </a:extLst>
          </p:cNvPr>
          <p:cNvSpPr txBox="1"/>
          <p:nvPr/>
        </p:nvSpPr>
        <p:spPr>
          <a:xfrm>
            <a:off x="1320113" y="825486"/>
            <a:ext cx="7735260" cy="5447645"/>
          </a:xfrm>
          <a:prstGeom prst="rect">
            <a:avLst/>
          </a:prstGeom>
          <a:noFill/>
        </p:spPr>
        <p:txBody>
          <a:bodyPr wrap="square" rtlCol="0">
            <a:spAutoFit/>
          </a:bodyPr>
          <a:lstStyle/>
          <a:p>
            <a:pPr marL="342900" indent="-342900">
              <a:spcBef>
                <a:spcPct val="50000"/>
              </a:spcBef>
              <a:buFont typeface="Wingdings" panose="05000000000000000000" pitchFamily="2" charset="2"/>
              <a:buChar char="Ø"/>
            </a:pPr>
            <a:r>
              <a:rPr lang="en-ZA" sz="2400" dirty="0">
                <a:latin typeface="Comic Sans MS" panose="030F0702030302020204" pitchFamily="66" charset="0"/>
              </a:rPr>
              <a:t>The result was that when the then Minister of Water Affairs (Kadar </a:t>
            </a:r>
            <a:r>
              <a:rPr lang="en-ZA" sz="2400" dirty="0" err="1">
                <a:latin typeface="Comic Sans MS" panose="030F0702030302020204" pitchFamily="66" charset="0"/>
              </a:rPr>
              <a:t>Asmal</a:t>
            </a:r>
            <a:r>
              <a:rPr lang="en-ZA" sz="2400" dirty="0">
                <a:latin typeface="Comic Sans MS" panose="030F0702030302020204" pitchFamily="66" charset="0"/>
              </a:rPr>
              <a:t>) investigated whether the concept of </a:t>
            </a:r>
            <a:r>
              <a:rPr lang="en-ZA" sz="2400" dirty="0" err="1">
                <a:latin typeface="Comic Sans MS" panose="030F0702030302020204" pitchFamily="66" charset="0"/>
              </a:rPr>
              <a:t>EFRs</a:t>
            </a:r>
            <a:r>
              <a:rPr lang="en-ZA" sz="2400" dirty="0">
                <a:latin typeface="Comic Sans MS" panose="030F0702030302020204" pitchFamily="66" charset="0"/>
              </a:rPr>
              <a:t> could be incorporated into the new Water Act, processes were already in place.</a:t>
            </a:r>
          </a:p>
          <a:p>
            <a:pPr marL="342900" indent="-342900">
              <a:spcBef>
                <a:spcPct val="50000"/>
              </a:spcBef>
              <a:buFont typeface="Wingdings" panose="05000000000000000000" pitchFamily="2" charset="2"/>
              <a:buChar char="Ø"/>
            </a:pPr>
            <a:r>
              <a:rPr lang="en-ZA" sz="2400" dirty="0">
                <a:latin typeface="Comic Sans MS" panose="030F0702030302020204" pitchFamily="66" charset="0"/>
              </a:rPr>
              <a:t>Also, very important is that some officials of Water Affairs encouraged and made sure that even prior to the new Water Act, Instream Flow Requirements (as it was then called in South Africa) was considered and determined in all Reconnaissance, Pre-feasibility, </a:t>
            </a:r>
            <a:r>
              <a:rPr lang="en-ZA" sz="2400" dirty="0" err="1">
                <a:latin typeface="Comic Sans MS" panose="030F0702030302020204" pitchFamily="66" charset="0"/>
              </a:rPr>
              <a:t>Feasiblity</a:t>
            </a:r>
            <a:r>
              <a:rPr lang="en-ZA" sz="2400" dirty="0">
                <a:latin typeface="Comic Sans MS" panose="030F0702030302020204" pitchFamily="66" charset="0"/>
              </a:rPr>
              <a:t>, construction and strategic planning studies in Water Affairs – it therefore became the standard even before it became law.</a:t>
            </a:r>
          </a:p>
        </p:txBody>
      </p:sp>
    </p:spTree>
    <p:extLst>
      <p:ext uri="{BB962C8B-B14F-4D97-AF65-F5344CB8AC3E}">
        <p14:creationId xmlns:p14="http://schemas.microsoft.com/office/powerpoint/2010/main" val="199513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08599" y="102895"/>
            <a:ext cx="7891724" cy="1011880"/>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THE WATER ACT – 1998</a:t>
            </a:r>
          </a:p>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SOME FOR ALL FOR EVER</a:t>
            </a:r>
          </a:p>
        </p:txBody>
      </p:sp>
      <p:sp>
        <p:nvSpPr>
          <p:cNvPr id="11" name="TextBox 10">
            <a:extLst>
              <a:ext uri="{FF2B5EF4-FFF2-40B4-BE49-F238E27FC236}">
                <a16:creationId xmlns:a16="http://schemas.microsoft.com/office/drawing/2014/main" id="{B9482F34-3E6A-40C1-8132-8EF53EF6F87B}"/>
              </a:ext>
            </a:extLst>
          </p:cNvPr>
          <p:cNvSpPr txBox="1"/>
          <p:nvPr/>
        </p:nvSpPr>
        <p:spPr>
          <a:xfrm>
            <a:off x="1286831" y="1175127"/>
            <a:ext cx="7735260" cy="4524315"/>
          </a:xfrm>
          <a:prstGeom prst="rect">
            <a:avLst/>
          </a:prstGeom>
          <a:noFill/>
        </p:spPr>
        <p:txBody>
          <a:bodyPr wrap="square" rtlCol="0">
            <a:spAutoFit/>
          </a:bodyPr>
          <a:lstStyle/>
          <a:p>
            <a:pPr marL="342900" indent="-342900">
              <a:spcBef>
                <a:spcPct val="50000"/>
              </a:spcBef>
              <a:buFont typeface="Wingdings" panose="05000000000000000000" pitchFamily="2" charset="2"/>
              <a:buChar char="Ø"/>
            </a:pPr>
            <a:r>
              <a:rPr lang="en-ZA" sz="2400" dirty="0">
                <a:latin typeface="Comic Sans MS" panose="030F0702030302020204" pitchFamily="66" charset="0"/>
              </a:rPr>
              <a:t>The 2 main principles of the Water Act are:</a:t>
            </a:r>
          </a:p>
          <a:p>
            <a:pPr marL="703263" indent="-342900">
              <a:spcBef>
                <a:spcPct val="50000"/>
              </a:spcBef>
              <a:buFont typeface="Wingdings" panose="05000000000000000000" pitchFamily="2" charset="2"/>
              <a:buChar char="v"/>
            </a:pPr>
            <a:r>
              <a:rPr lang="en-ZA" sz="2400" dirty="0">
                <a:latin typeface="Comic Sans MS" panose="030F0702030302020204" pitchFamily="66" charset="0"/>
              </a:rPr>
              <a:t>Equity (fairness to people living now)</a:t>
            </a:r>
          </a:p>
          <a:p>
            <a:pPr marL="703263" indent="-342900">
              <a:spcBef>
                <a:spcPct val="50000"/>
              </a:spcBef>
              <a:buFont typeface="Wingdings" panose="05000000000000000000" pitchFamily="2" charset="2"/>
              <a:buChar char="v"/>
            </a:pPr>
            <a:r>
              <a:rPr lang="en-ZA" sz="2400" dirty="0">
                <a:latin typeface="Comic Sans MS" panose="030F0702030302020204" pitchFamily="66" charset="0"/>
              </a:rPr>
              <a:t>Sustainability (fairness to people in the future and to the environment)</a:t>
            </a:r>
          </a:p>
          <a:p>
            <a:pPr>
              <a:spcBef>
                <a:spcPct val="50000"/>
              </a:spcBef>
            </a:pPr>
            <a:r>
              <a:rPr lang="en-ZA" sz="2400" dirty="0">
                <a:latin typeface="Comic Sans MS" panose="030F0702030302020204" pitchFamily="66" charset="0"/>
              </a:rPr>
              <a:t>Equity: Water ecosystems (water resources) if damaged to much cannot sustain human water use.</a:t>
            </a:r>
          </a:p>
          <a:p>
            <a:pPr>
              <a:spcBef>
                <a:spcPct val="50000"/>
              </a:spcBef>
            </a:pPr>
            <a:r>
              <a:rPr lang="en-ZA" sz="2400" dirty="0">
                <a:latin typeface="Comic Sans MS" panose="030F0702030302020204" pitchFamily="66" charset="0"/>
              </a:rPr>
              <a:t>Sustainability: Use water ecosystems but watch out for distress signals and respond to them – then we and our grandchildren can go on using water and water ecosystems, now and on into the future.</a:t>
            </a:r>
          </a:p>
        </p:txBody>
      </p:sp>
    </p:spTree>
    <p:extLst>
      <p:ext uri="{BB962C8B-B14F-4D97-AF65-F5344CB8AC3E}">
        <p14:creationId xmlns:p14="http://schemas.microsoft.com/office/powerpoint/2010/main" val="225601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08599" y="102895"/>
            <a:ext cx="7891724" cy="1011880"/>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THE WATER ACT: WHITE PAPER ON A NATIONAL WATER POLICY (1997)</a:t>
            </a:r>
          </a:p>
        </p:txBody>
      </p:sp>
      <p:pic>
        <p:nvPicPr>
          <p:cNvPr id="4" name="Picture 3">
            <a:extLst>
              <a:ext uri="{FF2B5EF4-FFF2-40B4-BE49-F238E27FC236}">
                <a16:creationId xmlns:a16="http://schemas.microsoft.com/office/drawing/2014/main" id="{6DB120B6-DAFE-4BBD-BC0E-2B5CDADF74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2" t="6434" r="2093"/>
          <a:stretch/>
        </p:blipFill>
        <p:spPr>
          <a:xfrm>
            <a:off x="2529985" y="1046678"/>
            <a:ext cx="4387174" cy="5743225"/>
          </a:xfrm>
          <a:prstGeom prst="rect">
            <a:avLst/>
          </a:prstGeom>
        </p:spPr>
      </p:pic>
    </p:spTree>
    <p:extLst>
      <p:ext uri="{BB962C8B-B14F-4D97-AF65-F5344CB8AC3E}">
        <p14:creationId xmlns:p14="http://schemas.microsoft.com/office/powerpoint/2010/main" val="123838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08599" y="102895"/>
            <a:ext cx="7891724" cy="1011880"/>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THE WATER ACT: WHITE PAPER ON A NATIONAL WATER POLICY (1997)</a:t>
            </a:r>
          </a:p>
        </p:txBody>
      </p:sp>
      <p:sp>
        <p:nvSpPr>
          <p:cNvPr id="11" name="TextBox 10">
            <a:extLst>
              <a:ext uri="{FF2B5EF4-FFF2-40B4-BE49-F238E27FC236}">
                <a16:creationId xmlns:a16="http://schemas.microsoft.com/office/drawing/2014/main" id="{B9482F34-3E6A-40C1-8132-8EF53EF6F87B}"/>
              </a:ext>
            </a:extLst>
          </p:cNvPr>
          <p:cNvSpPr txBox="1"/>
          <p:nvPr/>
        </p:nvSpPr>
        <p:spPr>
          <a:xfrm>
            <a:off x="1286831" y="1573961"/>
            <a:ext cx="7735260" cy="4524315"/>
          </a:xfrm>
          <a:prstGeom prst="rect">
            <a:avLst/>
          </a:prstGeom>
          <a:noFill/>
        </p:spPr>
        <p:txBody>
          <a:bodyPr wrap="square" rtlCol="0">
            <a:spAutoFit/>
          </a:bodyPr>
          <a:lstStyle/>
          <a:p>
            <a:pPr>
              <a:spcBef>
                <a:spcPct val="50000"/>
              </a:spcBef>
            </a:pPr>
            <a:r>
              <a:rPr lang="en-ZA" sz="2400" dirty="0">
                <a:latin typeface="Comic Sans MS" panose="030F0702030302020204" pitchFamily="66" charset="0"/>
              </a:rPr>
              <a:t>Important aspect contained in the above document formed the basis of the New Act in terms of </a:t>
            </a:r>
            <a:r>
              <a:rPr lang="en-ZA" sz="2400" dirty="0" err="1">
                <a:latin typeface="Comic Sans MS" panose="030F0702030302020204" pitchFamily="66" charset="0"/>
              </a:rPr>
              <a:t>EFRs</a:t>
            </a:r>
            <a:endParaRPr lang="en-ZA" sz="2400" dirty="0">
              <a:latin typeface="Comic Sans MS" panose="030F0702030302020204" pitchFamily="66" charset="0"/>
            </a:endParaRPr>
          </a:p>
          <a:p>
            <a:pPr marL="342900" indent="-342900">
              <a:spcBef>
                <a:spcPct val="50000"/>
              </a:spcBef>
              <a:buFont typeface="Wingdings" panose="05000000000000000000" pitchFamily="2" charset="2"/>
              <a:buChar char="Ø"/>
            </a:pPr>
            <a:r>
              <a:rPr lang="en-ZA" sz="2400" dirty="0">
                <a:latin typeface="Comic Sans MS" panose="030F0702030302020204" pitchFamily="66" charset="0"/>
              </a:rPr>
              <a:t>Only that water required to meet basic human needs and maintain environmental sustainability will be guaranteed as a right.  This will be known as the Reserve.</a:t>
            </a:r>
          </a:p>
          <a:p>
            <a:pPr marL="342900" indent="-342900">
              <a:spcBef>
                <a:spcPct val="50000"/>
              </a:spcBef>
              <a:buFont typeface="Wingdings" panose="05000000000000000000" pitchFamily="2" charset="2"/>
              <a:buChar char="Ø"/>
            </a:pPr>
            <a:r>
              <a:rPr lang="en-ZA" sz="2400" dirty="0">
                <a:latin typeface="Comic Sans MS" panose="030F0702030302020204" pitchFamily="66" charset="0"/>
              </a:rPr>
              <a:t>The Bill of Rights also gives all South Africans the right to an environment that is “not harmful to their health or well-being” as well as the right to have the environment protected for the benefit of present and future generations.  </a:t>
            </a:r>
          </a:p>
        </p:txBody>
      </p:sp>
    </p:spTree>
    <p:extLst>
      <p:ext uri="{BB962C8B-B14F-4D97-AF65-F5344CB8AC3E}">
        <p14:creationId xmlns:p14="http://schemas.microsoft.com/office/powerpoint/2010/main" val="304026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08599" y="102895"/>
            <a:ext cx="7891724" cy="979051"/>
          </a:xfrm>
          <a:prstGeom prst="rect">
            <a:avLst/>
          </a:prstGeom>
          <a:noFill/>
        </p:spPr>
        <p:txBody>
          <a:bodyPr wrap="square" rtlCol="0">
            <a:spAutoFit/>
          </a:bodyPr>
          <a:lstStyle/>
          <a:p>
            <a:pPr algn="ctr">
              <a:lnSpc>
                <a:spcPct val="110000"/>
              </a:lnSpc>
            </a:pPr>
            <a:r>
              <a:rPr lang="en-GB" altLang="en-US" sz="27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THE WATER ACT: WHITE PAPER ON A NATIONAL WATER POLICY (1997) (slide 2)</a:t>
            </a:r>
          </a:p>
        </p:txBody>
      </p:sp>
      <p:sp>
        <p:nvSpPr>
          <p:cNvPr id="11" name="TextBox 10">
            <a:extLst>
              <a:ext uri="{FF2B5EF4-FFF2-40B4-BE49-F238E27FC236}">
                <a16:creationId xmlns:a16="http://schemas.microsoft.com/office/drawing/2014/main" id="{B9482F34-3E6A-40C1-8132-8EF53EF6F87B}"/>
              </a:ext>
            </a:extLst>
          </p:cNvPr>
          <p:cNvSpPr txBox="1"/>
          <p:nvPr/>
        </p:nvSpPr>
        <p:spPr>
          <a:xfrm>
            <a:off x="1286831" y="1175127"/>
            <a:ext cx="7735260" cy="5262979"/>
          </a:xfrm>
          <a:prstGeom prst="rect">
            <a:avLst/>
          </a:prstGeom>
          <a:noFill/>
        </p:spPr>
        <p:txBody>
          <a:bodyPr wrap="square" rtlCol="0">
            <a:spAutoFit/>
          </a:bodyPr>
          <a:lstStyle/>
          <a:p>
            <a:pPr marL="342900" indent="-342900">
              <a:spcBef>
                <a:spcPct val="50000"/>
              </a:spcBef>
              <a:buFont typeface="Wingdings" panose="05000000000000000000" pitchFamily="2" charset="2"/>
              <a:buChar char="Ø"/>
            </a:pPr>
            <a:r>
              <a:rPr lang="en-ZA" sz="2400" dirty="0">
                <a:latin typeface="Comic Sans MS" panose="030F0702030302020204" pitchFamily="66" charset="0"/>
              </a:rPr>
              <a:t>Duty of Government to make sure that water pollution is prevented, that there is sufficient water to maintain the ecological integrity of our water resources and that water conservation and sustainable, “justifiable economic and social development” are promoted.</a:t>
            </a:r>
          </a:p>
          <a:p>
            <a:pPr marL="342900" indent="-342900">
              <a:spcBef>
                <a:spcPct val="50000"/>
              </a:spcBef>
              <a:buFont typeface="Wingdings" panose="05000000000000000000" pitchFamily="2" charset="2"/>
              <a:buChar char="Ø"/>
            </a:pPr>
            <a:r>
              <a:rPr lang="en-ZA" sz="2400" dirty="0">
                <a:latin typeface="Comic Sans MS" panose="030F0702030302020204" pitchFamily="66" charset="0"/>
              </a:rPr>
              <a:t>The way we use or abuse our rivers has an effect on estuaries </a:t>
            </a:r>
            <a:r>
              <a:rPr lang="en-ZA" sz="2400" b="1" dirty="0">
                <a:solidFill>
                  <a:srgbClr val="FF0000"/>
                </a:solidFill>
                <a:latin typeface="Comic Sans MS" panose="030F0702030302020204" pitchFamily="66" charset="0"/>
              </a:rPr>
              <a:t>and the ocean around our coas</a:t>
            </a:r>
            <a:r>
              <a:rPr lang="en-ZA" sz="2400" dirty="0">
                <a:latin typeface="Comic Sans MS" panose="030F0702030302020204" pitchFamily="66" charset="0"/>
              </a:rPr>
              <a:t>t. </a:t>
            </a:r>
          </a:p>
          <a:p>
            <a:pPr marL="342900" indent="-342900">
              <a:spcBef>
                <a:spcPct val="50000"/>
              </a:spcBef>
              <a:buFont typeface="Wingdings" panose="05000000000000000000" pitchFamily="2" charset="2"/>
              <a:buChar char="Ø"/>
            </a:pPr>
            <a:r>
              <a:rPr lang="en-ZA" sz="2400" dirty="0">
                <a:latin typeface="Comic Sans MS" panose="030F0702030302020204" pitchFamily="66" charset="0"/>
              </a:rPr>
              <a:t>If the use of water resources remains within their capacity to recover that level of use can probably be sustained in the long term.  It is not necessary for a water resource to be left untouched to remain functional. </a:t>
            </a:r>
          </a:p>
        </p:txBody>
      </p:sp>
    </p:spTree>
    <p:extLst>
      <p:ext uri="{BB962C8B-B14F-4D97-AF65-F5344CB8AC3E}">
        <p14:creationId xmlns:p14="http://schemas.microsoft.com/office/powerpoint/2010/main" val="1080984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08599" y="102895"/>
            <a:ext cx="7891724" cy="979051"/>
          </a:xfrm>
          <a:prstGeom prst="rect">
            <a:avLst/>
          </a:prstGeom>
          <a:noFill/>
        </p:spPr>
        <p:txBody>
          <a:bodyPr wrap="square" rtlCol="0">
            <a:spAutoFit/>
          </a:bodyPr>
          <a:lstStyle/>
          <a:p>
            <a:pPr algn="ctr">
              <a:lnSpc>
                <a:spcPct val="110000"/>
              </a:lnSpc>
            </a:pPr>
            <a:r>
              <a:rPr lang="en-GB" altLang="en-US" sz="27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THE WATER ACT: WHITE PAPER ON A NATIONAL WATER POLICY (1997) (slide 3)</a:t>
            </a:r>
          </a:p>
        </p:txBody>
      </p:sp>
      <p:sp>
        <p:nvSpPr>
          <p:cNvPr id="11" name="TextBox 10">
            <a:extLst>
              <a:ext uri="{FF2B5EF4-FFF2-40B4-BE49-F238E27FC236}">
                <a16:creationId xmlns:a16="http://schemas.microsoft.com/office/drawing/2014/main" id="{B9482F34-3E6A-40C1-8132-8EF53EF6F87B}"/>
              </a:ext>
            </a:extLst>
          </p:cNvPr>
          <p:cNvSpPr txBox="1"/>
          <p:nvPr/>
        </p:nvSpPr>
        <p:spPr>
          <a:xfrm>
            <a:off x="1128410" y="1081946"/>
            <a:ext cx="7998496" cy="5847755"/>
          </a:xfrm>
          <a:prstGeom prst="rect">
            <a:avLst/>
          </a:prstGeom>
          <a:noFill/>
        </p:spPr>
        <p:txBody>
          <a:bodyPr wrap="square" rtlCol="0">
            <a:spAutoFit/>
          </a:bodyPr>
          <a:lstStyle/>
          <a:p>
            <a:pPr marL="342900" indent="-342900">
              <a:spcBef>
                <a:spcPct val="50000"/>
              </a:spcBef>
              <a:buFont typeface="Wingdings" panose="05000000000000000000" pitchFamily="2" charset="2"/>
              <a:buChar char="Ø"/>
            </a:pPr>
            <a:r>
              <a:rPr lang="en-ZA" sz="2200" dirty="0">
                <a:latin typeface="Comic Sans MS" panose="030F0702030302020204" pitchFamily="66" charset="0"/>
              </a:rPr>
              <a:t>The intention of “environmentally sustainable water use” is to balance water use with the protection of the resource in such a way that the resources are not degraded beyond recovery.</a:t>
            </a:r>
          </a:p>
          <a:p>
            <a:pPr marL="342900" indent="-342900">
              <a:spcBef>
                <a:spcPct val="50000"/>
              </a:spcBef>
              <a:buFont typeface="Wingdings" panose="05000000000000000000" pitchFamily="2" charset="2"/>
              <a:buChar char="Ø"/>
            </a:pPr>
            <a:r>
              <a:rPr lang="en-ZA" sz="2200" dirty="0">
                <a:latin typeface="Comic Sans MS" panose="030F0702030302020204" pitchFamily="66" charset="0"/>
              </a:rPr>
              <a:t>The sustainable use of water resources means that, even where the immediate demands for development are very high, society must find different development approaches which make sure that the use of water resources does not destroy their ability to recover.</a:t>
            </a:r>
          </a:p>
          <a:p>
            <a:pPr marL="342900" indent="-342900">
              <a:spcBef>
                <a:spcPct val="50000"/>
              </a:spcBef>
              <a:buFont typeface="Wingdings" panose="05000000000000000000" pitchFamily="2" charset="2"/>
              <a:buChar char="Ø"/>
            </a:pPr>
            <a:r>
              <a:rPr lang="en-ZA" sz="2200" dirty="0">
                <a:latin typeface="Comic Sans MS" panose="030F0702030302020204" pitchFamily="66" charset="0"/>
              </a:rPr>
              <a:t>The process of balancing social &amp; economic benefits as well as of determining environmental objectives should involve those affected in weighing up the options on an informed basis. Must take place within the guidelines of national policy and within a national framework.  The public trust role requires that Government establishes the system which achieves this result.</a:t>
            </a:r>
          </a:p>
        </p:txBody>
      </p:sp>
    </p:spTree>
    <p:extLst>
      <p:ext uri="{BB962C8B-B14F-4D97-AF65-F5344CB8AC3E}">
        <p14:creationId xmlns:p14="http://schemas.microsoft.com/office/powerpoint/2010/main" val="375879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08599" y="102895"/>
            <a:ext cx="7891724" cy="979051"/>
          </a:xfrm>
          <a:prstGeom prst="rect">
            <a:avLst/>
          </a:prstGeom>
          <a:noFill/>
        </p:spPr>
        <p:txBody>
          <a:bodyPr wrap="square" rtlCol="0">
            <a:spAutoFit/>
          </a:bodyPr>
          <a:lstStyle/>
          <a:p>
            <a:pPr algn="ctr">
              <a:lnSpc>
                <a:spcPct val="110000"/>
              </a:lnSpc>
            </a:pPr>
            <a:r>
              <a:rPr lang="en-GB" altLang="en-US" sz="27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THE WATER ACT 1998</a:t>
            </a:r>
          </a:p>
          <a:p>
            <a:pPr algn="ctr">
              <a:lnSpc>
                <a:spcPct val="110000"/>
              </a:lnSpc>
            </a:pPr>
            <a:r>
              <a:rPr lang="en-GB" altLang="en-US" sz="27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(environmental flows – the Reserve)</a:t>
            </a:r>
          </a:p>
        </p:txBody>
      </p:sp>
      <p:sp>
        <p:nvSpPr>
          <p:cNvPr id="11" name="TextBox 10">
            <a:extLst>
              <a:ext uri="{FF2B5EF4-FFF2-40B4-BE49-F238E27FC236}">
                <a16:creationId xmlns:a16="http://schemas.microsoft.com/office/drawing/2014/main" id="{B9482F34-3E6A-40C1-8132-8EF53EF6F87B}"/>
              </a:ext>
            </a:extLst>
          </p:cNvPr>
          <p:cNvSpPr txBox="1"/>
          <p:nvPr/>
        </p:nvSpPr>
        <p:spPr>
          <a:xfrm>
            <a:off x="1128410" y="1081946"/>
            <a:ext cx="7998496" cy="5678478"/>
          </a:xfrm>
          <a:prstGeom prst="rect">
            <a:avLst/>
          </a:prstGeom>
          <a:noFill/>
        </p:spPr>
        <p:txBody>
          <a:bodyPr wrap="square" rtlCol="0">
            <a:spAutoFit/>
          </a:bodyPr>
          <a:lstStyle/>
          <a:p>
            <a:pPr>
              <a:spcBef>
                <a:spcPct val="50000"/>
              </a:spcBef>
            </a:pPr>
            <a:r>
              <a:rPr lang="en-ZA" sz="2200" dirty="0">
                <a:latin typeface="Comic Sans MS" panose="030F0702030302020204" pitchFamily="66" charset="0"/>
              </a:rPr>
              <a:t>Chapter 3, Part 3: the Reserve</a:t>
            </a:r>
          </a:p>
          <a:p>
            <a:pPr marL="342900" indent="-342900">
              <a:spcBef>
                <a:spcPct val="50000"/>
              </a:spcBef>
              <a:buFont typeface="Wingdings" panose="05000000000000000000" pitchFamily="2" charset="2"/>
              <a:buChar char="Ø"/>
            </a:pPr>
            <a:r>
              <a:rPr lang="en-ZA" sz="2200" dirty="0">
                <a:latin typeface="Comic Sans MS" panose="030F0702030302020204" pitchFamily="66" charset="0"/>
              </a:rPr>
              <a:t>The Reserve  consists of two parts – </a:t>
            </a:r>
            <a:r>
              <a:rPr lang="en-ZA" sz="2200" b="1" dirty="0">
                <a:latin typeface="Comic Sans MS" panose="030F0702030302020204" pitchFamily="66" charset="0"/>
              </a:rPr>
              <a:t>the basic human needs reserve and the ecological reserve</a:t>
            </a:r>
            <a:r>
              <a:rPr lang="en-ZA" sz="2200" dirty="0">
                <a:latin typeface="Comic Sans MS" panose="030F0702030302020204" pitchFamily="66" charset="0"/>
              </a:rPr>
              <a:t>.  </a:t>
            </a:r>
          </a:p>
          <a:p>
            <a:pPr marL="342900" indent="-342900">
              <a:spcBef>
                <a:spcPct val="50000"/>
              </a:spcBef>
              <a:buFont typeface="Wingdings" panose="05000000000000000000" pitchFamily="2" charset="2"/>
              <a:buChar char="Ø"/>
            </a:pPr>
            <a:r>
              <a:rPr lang="en-ZA" sz="2200" dirty="0">
                <a:latin typeface="Comic Sans MS" panose="030F0702030302020204" pitchFamily="66" charset="0"/>
              </a:rPr>
              <a:t>The </a:t>
            </a:r>
            <a:r>
              <a:rPr lang="en-ZA" sz="2200" dirty="0" err="1">
                <a:latin typeface="Comic Sans MS" panose="030F0702030302020204" pitchFamily="66" charset="0"/>
              </a:rPr>
              <a:t>BHN</a:t>
            </a:r>
            <a:r>
              <a:rPr lang="en-ZA" sz="2200" dirty="0">
                <a:latin typeface="Comic Sans MS" panose="030F0702030302020204" pitchFamily="66" charset="0"/>
              </a:rPr>
              <a:t> provides for the essential needs of individuals served by the water recourse in question and includes water for drinking, for food preparation and for personal hygiene.</a:t>
            </a:r>
          </a:p>
          <a:p>
            <a:pPr marL="342900" indent="-342900">
              <a:spcBef>
                <a:spcPct val="50000"/>
              </a:spcBef>
              <a:buFont typeface="Wingdings" panose="05000000000000000000" pitchFamily="2" charset="2"/>
              <a:buChar char="Ø"/>
            </a:pPr>
            <a:r>
              <a:rPr lang="en-ZA" sz="2200" dirty="0">
                <a:latin typeface="Comic Sans MS" panose="030F0702030302020204" pitchFamily="66" charset="0"/>
              </a:rPr>
              <a:t>The ecological reserve relates to the water required to protect the aquatic ecosystems of the water resource.  </a:t>
            </a:r>
          </a:p>
          <a:p>
            <a:pPr marL="342900" indent="-342900">
              <a:spcBef>
                <a:spcPct val="50000"/>
              </a:spcBef>
              <a:buFont typeface="Wingdings" panose="05000000000000000000" pitchFamily="2" charset="2"/>
              <a:buChar char="Ø"/>
            </a:pPr>
            <a:r>
              <a:rPr lang="en-ZA" sz="2200" dirty="0">
                <a:latin typeface="Comic Sans MS" panose="030F0702030302020204" pitchFamily="66" charset="0"/>
              </a:rPr>
              <a:t>The Reserve refers to both the quantity and quality of the water in the resource and will vary depending on the class of the resource.</a:t>
            </a:r>
          </a:p>
          <a:p>
            <a:pPr marL="342900" indent="-342900">
              <a:spcBef>
                <a:spcPct val="50000"/>
              </a:spcBef>
              <a:buFont typeface="Wingdings" panose="05000000000000000000" pitchFamily="2" charset="2"/>
              <a:buChar char="Ø"/>
            </a:pPr>
            <a:r>
              <a:rPr lang="en-ZA" sz="2200" dirty="0">
                <a:latin typeface="Comic Sans MS" panose="030F0702030302020204" pitchFamily="66" charset="0"/>
              </a:rPr>
              <a:t>The Minister is required to determine the Reserve for all or part of any significant water resource</a:t>
            </a:r>
          </a:p>
        </p:txBody>
      </p:sp>
    </p:spTree>
    <p:extLst>
      <p:ext uri="{BB962C8B-B14F-4D97-AF65-F5344CB8AC3E}">
        <p14:creationId xmlns:p14="http://schemas.microsoft.com/office/powerpoint/2010/main" val="2512428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08599" y="102895"/>
            <a:ext cx="7891724" cy="979051"/>
          </a:xfrm>
          <a:prstGeom prst="rect">
            <a:avLst/>
          </a:prstGeom>
          <a:noFill/>
        </p:spPr>
        <p:txBody>
          <a:bodyPr wrap="square" rtlCol="0">
            <a:spAutoFit/>
          </a:bodyPr>
          <a:lstStyle/>
          <a:p>
            <a:pPr algn="ctr">
              <a:lnSpc>
                <a:spcPct val="110000"/>
              </a:lnSpc>
            </a:pPr>
            <a:r>
              <a:rPr lang="en-GB" altLang="en-US" sz="27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THE WATER ACT 1998</a:t>
            </a:r>
          </a:p>
          <a:p>
            <a:pPr algn="ctr">
              <a:lnSpc>
                <a:spcPct val="110000"/>
              </a:lnSpc>
            </a:pPr>
            <a:r>
              <a:rPr lang="en-GB" altLang="en-US" sz="27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(environmental flows – the Reserve) (slide 2)</a:t>
            </a:r>
          </a:p>
        </p:txBody>
      </p:sp>
      <p:sp>
        <p:nvSpPr>
          <p:cNvPr id="11" name="TextBox 10">
            <a:extLst>
              <a:ext uri="{FF2B5EF4-FFF2-40B4-BE49-F238E27FC236}">
                <a16:creationId xmlns:a16="http://schemas.microsoft.com/office/drawing/2014/main" id="{B9482F34-3E6A-40C1-8132-8EF53EF6F87B}"/>
              </a:ext>
            </a:extLst>
          </p:cNvPr>
          <p:cNvSpPr txBox="1"/>
          <p:nvPr/>
        </p:nvSpPr>
        <p:spPr>
          <a:xfrm>
            <a:off x="1128410" y="1081946"/>
            <a:ext cx="7998496" cy="5678478"/>
          </a:xfrm>
          <a:prstGeom prst="rect">
            <a:avLst/>
          </a:prstGeom>
          <a:noFill/>
        </p:spPr>
        <p:txBody>
          <a:bodyPr wrap="square" rtlCol="0">
            <a:spAutoFit/>
          </a:bodyPr>
          <a:lstStyle/>
          <a:p>
            <a:pPr>
              <a:spcBef>
                <a:spcPct val="50000"/>
              </a:spcBef>
            </a:pPr>
            <a:r>
              <a:rPr lang="en-ZA" sz="2200" dirty="0">
                <a:latin typeface="Comic Sans MS" panose="030F0702030302020204" pitchFamily="66" charset="0"/>
              </a:rPr>
              <a:t>Chapter 3, Part 3: the Reserve</a:t>
            </a:r>
          </a:p>
          <a:p>
            <a:pPr marL="342900" indent="-342900">
              <a:spcBef>
                <a:spcPct val="50000"/>
              </a:spcBef>
              <a:buFont typeface="Wingdings" panose="05000000000000000000" pitchFamily="2" charset="2"/>
              <a:buChar char="Ø"/>
            </a:pPr>
            <a:r>
              <a:rPr lang="en-ZA" sz="2200" dirty="0">
                <a:latin typeface="Comic Sans MS" panose="030F0702030302020204" pitchFamily="66" charset="0"/>
              </a:rPr>
              <a:t>If a resource has not yet been classified, a preliminary determination of the Reserve may be made and later superseded by a new one.</a:t>
            </a:r>
          </a:p>
          <a:p>
            <a:pPr marL="342900" indent="-342900">
              <a:spcBef>
                <a:spcPct val="50000"/>
              </a:spcBef>
              <a:buFont typeface="Wingdings" panose="05000000000000000000" pitchFamily="2" charset="2"/>
              <a:buChar char="Ø"/>
            </a:pPr>
            <a:r>
              <a:rPr lang="en-ZA" sz="2200" dirty="0">
                <a:latin typeface="Comic Sans MS" panose="030F0702030302020204" pitchFamily="66" charset="0"/>
              </a:rPr>
              <a:t>Once the Reserve is determined for a water resource it is binding in the same way as the class and the </a:t>
            </a:r>
            <a:r>
              <a:rPr lang="en-ZA" sz="2200" dirty="0" err="1">
                <a:latin typeface="Comic Sans MS" panose="030F0702030302020204" pitchFamily="66" charset="0"/>
              </a:rPr>
              <a:t>RQOs</a:t>
            </a:r>
            <a:r>
              <a:rPr lang="en-ZA" sz="2200" dirty="0">
                <a:latin typeface="Comic Sans MS" panose="030F0702030302020204" pitchFamily="66" charset="0"/>
              </a:rPr>
              <a:t>.</a:t>
            </a:r>
          </a:p>
          <a:p>
            <a:pPr>
              <a:spcBef>
                <a:spcPct val="50000"/>
              </a:spcBef>
            </a:pPr>
            <a:r>
              <a:rPr lang="en-ZA" sz="2200" dirty="0">
                <a:latin typeface="Comic Sans MS" panose="030F0702030302020204" pitchFamily="66" charset="0"/>
              </a:rPr>
              <a:t>Preliminary determination of the Reserve</a:t>
            </a:r>
          </a:p>
          <a:p>
            <a:pPr marL="342900" indent="-342900">
              <a:spcBef>
                <a:spcPct val="50000"/>
              </a:spcBef>
              <a:buFont typeface="Wingdings" panose="05000000000000000000" pitchFamily="2" charset="2"/>
              <a:buChar char="Ø"/>
            </a:pPr>
            <a:r>
              <a:rPr lang="en-ZA" sz="2200" dirty="0">
                <a:latin typeface="Comic Sans MS" panose="030F0702030302020204" pitchFamily="66" charset="0"/>
              </a:rPr>
              <a:t>Until a class has been determined, the minister </a:t>
            </a:r>
          </a:p>
          <a:p>
            <a:pPr marL="457200" indent="-457200">
              <a:spcBef>
                <a:spcPct val="50000"/>
              </a:spcBef>
              <a:buAutoNum type="alphaLcParenBoth"/>
            </a:pPr>
            <a:r>
              <a:rPr lang="en-ZA" sz="2200" dirty="0">
                <a:latin typeface="Comic Sans MS" panose="030F0702030302020204" pitchFamily="66" charset="0"/>
              </a:rPr>
              <a:t>may, for all or part of a water resource; and</a:t>
            </a:r>
          </a:p>
          <a:p>
            <a:pPr marL="457200" indent="-457200">
              <a:spcBef>
                <a:spcPct val="50000"/>
              </a:spcBef>
              <a:buAutoNum type="alphaLcParenBoth"/>
            </a:pPr>
            <a:r>
              <a:rPr lang="en-ZA" sz="2200" dirty="0">
                <a:latin typeface="Comic Sans MS" panose="030F0702030302020204" pitchFamily="66" charset="0"/>
              </a:rPr>
              <a:t>must, before authorising the use of water under section 22(5) make a preliminary determination of the Reserve</a:t>
            </a:r>
          </a:p>
          <a:p>
            <a:pPr marL="342900" indent="-342900">
              <a:spcBef>
                <a:spcPct val="50000"/>
              </a:spcBef>
              <a:buFont typeface="Wingdings" panose="05000000000000000000" pitchFamily="2" charset="2"/>
              <a:buChar char="Ø"/>
            </a:pPr>
            <a:r>
              <a:rPr lang="en-ZA" sz="2200" dirty="0">
                <a:latin typeface="Comic Sans MS" panose="030F0702030302020204" pitchFamily="66" charset="0"/>
              </a:rPr>
              <a:t>A determination of the Class, </a:t>
            </a:r>
            <a:r>
              <a:rPr lang="en-ZA" sz="2200" dirty="0" err="1">
                <a:latin typeface="Comic Sans MS" panose="030F0702030302020204" pitchFamily="66" charset="0"/>
              </a:rPr>
              <a:t>RQOs</a:t>
            </a:r>
            <a:r>
              <a:rPr lang="en-ZA" sz="2200" dirty="0">
                <a:latin typeface="Comic Sans MS" panose="030F0702030302020204" pitchFamily="66" charset="0"/>
              </a:rPr>
              <a:t> or the Reserve supersedes a preliminary determination</a:t>
            </a:r>
          </a:p>
        </p:txBody>
      </p:sp>
    </p:spTree>
    <p:extLst>
      <p:ext uri="{BB962C8B-B14F-4D97-AF65-F5344CB8AC3E}">
        <p14:creationId xmlns:p14="http://schemas.microsoft.com/office/powerpoint/2010/main" val="215349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7450" y="168352"/>
            <a:ext cx="7619350" cy="1011880"/>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OUTLINE OF TRAINING PRESENTATION</a:t>
            </a:r>
          </a:p>
        </p:txBody>
      </p:sp>
      <p:sp>
        <p:nvSpPr>
          <p:cNvPr id="8" name="TextBox 7">
            <a:extLst>
              <a:ext uri="{FF2B5EF4-FFF2-40B4-BE49-F238E27FC236}">
                <a16:creationId xmlns:a16="http://schemas.microsoft.com/office/drawing/2014/main" id="{27BF3BAC-EEBC-4331-A049-D1F4A4BFE0D3}"/>
              </a:ext>
            </a:extLst>
          </p:cNvPr>
          <p:cNvSpPr txBox="1"/>
          <p:nvPr/>
        </p:nvSpPr>
        <p:spPr>
          <a:xfrm>
            <a:off x="1391645" y="1507787"/>
            <a:ext cx="7735260" cy="4170372"/>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ZA" sz="2400" dirty="0">
                <a:latin typeface="Comic Sans MS" panose="030F0702030302020204" pitchFamily="66" charset="0"/>
              </a:rPr>
              <a:t>Determination of Environmental Flow Requirements – Why, How, Broad Principles</a:t>
            </a:r>
          </a:p>
          <a:p>
            <a:pPr marL="342900" indent="-342900">
              <a:spcAft>
                <a:spcPts val="600"/>
              </a:spcAft>
              <a:buFont typeface="Wingdings" panose="05000000000000000000" pitchFamily="2" charset="2"/>
              <a:buChar char="Ø"/>
            </a:pPr>
            <a:r>
              <a:rPr lang="en-ZA" sz="2400" dirty="0" err="1">
                <a:latin typeface="Comic Sans MS" panose="030F0702030302020204" pitchFamily="66" charset="0"/>
              </a:rPr>
              <a:t>EFRs</a:t>
            </a:r>
            <a:r>
              <a:rPr lang="en-ZA" sz="2400" dirty="0">
                <a:latin typeface="Comic Sans MS" panose="030F0702030302020204" pitchFamily="66" charset="0"/>
              </a:rPr>
              <a:t>       Reserve within context of the SA Department of Water and Sanitation and the National Water Act (1998)</a:t>
            </a:r>
          </a:p>
          <a:p>
            <a:pPr marL="342900" indent="-342900">
              <a:spcAft>
                <a:spcPts val="600"/>
              </a:spcAft>
              <a:buFont typeface="Wingdings" panose="05000000000000000000" pitchFamily="2" charset="2"/>
              <a:buChar char="Ø"/>
            </a:pPr>
            <a:r>
              <a:rPr lang="en-ZA" sz="2400" dirty="0">
                <a:latin typeface="Comic Sans MS" panose="030F0702030302020204" pitchFamily="66" charset="0"/>
              </a:rPr>
              <a:t>Resource Directed Measures:  Ecological Reserve                	Approach, methods, tools and steps</a:t>
            </a:r>
          </a:p>
          <a:p>
            <a:pPr marL="615950" indent="-342900">
              <a:spcAft>
                <a:spcPts val="600"/>
              </a:spcAft>
              <a:buFont typeface="Wingdings" panose="05000000000000000000" pitchFamily="2" charset="2"/>
              <a:buChar char="v"/>
            </a:pPr>
            <a:r>
              <a:rPr lang="en-ZA" sz="2400" dirty="0">
                <a:latin typeface="Comic Sans MS" panose="030F0702030302020204" pitchFamily="66" charset="0"/>
              </a:rPr>
              <a:t>Rivers, estuaries, wetlands, groundwater</a:t>
            </a:r>
          </a:p>
          <a:p>
            <a:pPr marL="615950" indent="-342900">
              <a:spcAft>
                <a:spcPts val="600"/>
              </a:spcAft>
              <a:buFont typeface="Wingdings" panose="05000000000000000000" pitchFamily="2" charset="2"/>
              <a:buChar char="v"/>
            </a:pPr>
            <a:r>
              <a:rPr lang="en-ZA" sz="2400" dirty="0">
                <a:latin typeface="Comic Sans MS" panose="030F0702030302020204" pitchFamily="66" charset="0"/>
              </a:rPr>
              <a:t>Relevant ecological habitats</a:t>
            </a:r>
          </a:p>
          <a:p>
            <a:pPr marL="615950" indent="-342900">
              <a:spcAft>
                <a:spcPts val="600"/>
              </a:spcAft>
              <a:buFont typeface="Wingdings" panose="05000000000000000000" pitchFamily="2" charset="2"/>
              <a:buChar char="v"/>
            </a:pPr>
            <a:r>
              <a:rPr lang="en-ZA" sz="2400" dirty="0">
                <a:latin typeface="Comic Sans MS" panose="030F0702030302020204" pitchFamily="66" charset="0"/>
              </a:rPr>
              <a:t>Ecosystem health and monitoring</a:t>
            </a:r>
          </a:p>
        </p:txBody>
      </p:sp>
      <p:sp>
        <p:nvSpPr>
          <p:cNvPr id="9" name="Arrow: Right 8">
            <a:extLst>
              <a:ext uri="{FF2B5EF4-FFF2-40B4-BE49-F238E27FC236}">
                <a16:creationId xmlns:a16="http://schemas.microsoft.com/office/drawing/2014/main" id="{9F1A8AC9-752C-4401-93CF-30C667BE339C}"/>
              </a:ext>
            </a:extLst>
          </p:cNvPr>
          <p:cNvSpPr/>
          <p:nvPr/>
        </p:nvSpPr>
        <p:spPr>
          <a:xfrm>
            <a:off x="2757981" y="2462176"/>
            <a:ext cx="282102" cy="1837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Right 15">
            <a:extLst>
              <a:ext uri="{FF2B5EF4-FFF2-40B4-BE49-F238E27FC236}">
                <a16:creationId xmlns:a16="http://schemas.microsoft.com/office/drawing/2014/main" id="{7FAFAB43-F237-4F13-B4C8-C63F3BF15EAD}"/>
              </a:ext>
            </a:extLst>
          </p:cNvPr>
          <p:cNvSpPr/>
          <p:nvPr/>
        </p:nvSpPr>
        <p:spPr>
          <a:xfrm>
            <a:off x="1792711" y="3966720"/>
            <a:ext cx="282102" cy="1837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8934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7450" y="168352"/>
            <a:ext cx="7619350" cy="1011880"/>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OUTLINE OF TRAINING PRESENTATION (slide 2)</a:t>
            </a:r>
          </a:p>
        </p:txBody>
      </p:sp>
      <p:sp>
        <p:nvSpPr>
          <p:cNvPr id="8" name="TextBox 7">
            <a:extLst>
              <a:ext uri="{FF2B5EF4-FFF2-40B4-BE49-F238E27FC236}">
                <a16:creationId xmlns:a16="http://schemas.microsoft.com/office/drawing/2014/main" id="{27BF3BAC-EEBC-4331-A049-D1F4A4BFE0D3}"/>
              </a:ext>
            </a:extLst>
          </p:cNvPr>
          <p:cNvSpPr txBox="1"/>
          <p:nvPr/>
        </p:nvSpPr>
        <p:spPr>
          <a:xfrm>
            <a:off x="1365063" y="1299462"/>
            <a:ext cx="7735260" cy="5509200"/>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ZA" sz="2400" dirty="0">
                <a:latin typeface="Comic Sans MS" panose="030F0702030302020204" pitchFamily="66" charset="0"/>
              </a:rPr>
              <a:t>Context: Classification and </a:t>
            </a:r>
            <a:r>
              <a:rPr lang="en-ZA" sz="2400" dirty="0" err="1">
                <a:latin typeface="Comic Sans MS" panose="030F0702030302020204" pitchFamily="66" charset="0"/>
              </a:rPr>
              <a:t>RQOs</a:t>
            </a:r>
            <a:r>
              <a:rPr lang="en-ZA" sz="2400" dirty="0">
                <a:latin typeface="Comic Sans MS" panose="030F0702030302020204" pitchFamily="66" charset="0"/>
              </a:rPr>
              <a:t>       The Reserve does not stand on its own</a:t>
            </a:r>
          </a:p>
          <a:p>
            <a:pPr marL="342900" indent="-342900">
              <a:spcAft>
                <a:spcPts val="600"/>
              </a:spcAft>
              <a:buFont typeface="Wingdings" panose="05000000000000000000" pitchFamily="2" charset="2"/>
              <a:buChar char="Ø"/>
            </a:pPr>
            <a:r>
              <a:rPr lang="en-ZA" sz="2400" dirty="0">
                <a:latin typeface="Comic Sans MS" panose="030F0702030302020204" pitchFamily="66" charset="0"/>
              </a:rPr>
              <a:t>National Water Resource Classification and the Reserve</a:t>
            </a:r>
          </a:p>
          <a:p>
            <a:pPr marL="342900" indent="-342900">
              <a:spcAft>
                <a:spcPts val="600"/>
              </a:spcAft>
              <a:buFont typeface="Wingdings" panose="05000000000000000000" pitchFamily="2" charset="2"/>
              <a:buChar char="Ø"/>
            </a:pPr>
            <a:r>
              <a:rPr lang="en-ZA" sz="2400" dirty="0">
                <a:latin typeface="Comic Sans MS" panose="030F0702030302020204" pitchFamily="66" charset="0"/>
              </a:rPr>
              <a:t>Resource Quality Objectives and the Reserve</a:t>
            </a:r>
          </a:p>
          <a:p>
            <a:pPr marL="342900" indent="-342900">
              <a:spcAft>
                <a:spcPts val="600"/>
              </a:spcAft>
              <a:buFont typeface="Wingdings" panose="05000000000000000000" pitchFamily="2" charset="2"/>
              <a:buChar char="Ø"/>
            </a:pPr>
            <a:r>
              <a:rPr lang="en-ZA" sz="2400" dirty="0">
                <a:latin typeface="Comic Sans MS" panose="030F0702030302020204" pitchFamily="66" charset="0"/>
              </a:rPr>
              <a:t>Integrated framework (Reserve, Classification and </a:t>
            </a:r>
            <a:r>
              <a:rPr lang="en-ZA" sz="2400" dirty="0" err="1">
                <a:latin typeface="Comic Sans MS" panose="030F0702030302020204" pitchFamily="66" charset="0"/>
              </a:rPr>
              <a:t>RQOs</a:t>
            </a:r>
            <a:r>
              <a:rPr lang="en-ZA" sz="2400" dirty="0">
                <a:latin typeface="Comic Sans MS" panose="030F0702030302020204" pitchFamily="66" charset="0"/>
              </a:rPr>
              <a:t>)       Step by Step</a:t>
            </a:r>
          </a:p>
          <a:p>
            <a:pPr marL="342900" indent="-342900">
              <a:spcAft>
                <a:spcPts val="600"/>
              </a:spcAft>
              <a:buFont typeface="Wingdings" panose="05000000000000000000" pitchFamily="2" charset="2"/>
              <a:buChar char="Ø"/>
            </a:pPr>
            <a:r>
              <a:rPr lang="en-ZA" sz="2400" dirty="0">
                <a:latin typeface="Comic Sans MS" panose="030F0702030302020204" pitchFamily="66" charset="0"/>
              </a:rPr>
              <a:t>Basic Human Needs</a:t>
            </a:r>
          </a:p>
          <a:p>
            <a:pPr marL="342900" indent="-342900">
              <a:spcAft>
                <a:spcPts val="600"/>
              </a:spcAft>
              <a:buFont typeface="Wingdings" panose="05000000000000000000" pitchFamily="2" charset="2"/>
              <a:buChar char="Ø"/>
            </a:pPr>
            <a:r>
              <a:rPr lang="en-ZA" sz="2400" dirty="0">
                <a:latin typeface="Comic Sans MS" panose="030F0702030302020204" pitchFamily="66" charset="0"/>
              </a:rPr>
              <a:t>Legal issues and gazetting</a:t>
            </a:r>
          </a:p>
          <a:p>
            <a:pPr marL="342900" indent="-342900">
              <a:spcAft>
                <a:spcPts val="600"/>
              </a:spcAft>
              <a:buFont typeface="Wingdings" panose="05000000000000000000" pitchFamily="2" charset="2"/>
              <a:buChar char="Ø"/>
            </a:pPr>
            <a:r>
              <a:rPr lang="en-ZA" sz="2400" dirty="0">
                <a:latin typeface="Comic Sans MS" panose="030F0702030302020204" pitchFamily="66" charset="0"/>
              </a:rPr>
              <a:t>Cooperative governance, links to </a:t>
            </a:r>
            <a:r>
              <a:rPr lang="en-ZA" sz="2400" dirty="0" err="1">
                <a:latin typeface="Comic Sans MS" panose="030F0702030302020204" pitchFamily="66" charset="0"/>
              </a:rPr>
              <a:t>EIAs</a:t>
            </a:r>
            <a:r>
              <a:rPr lang="en-ZA" sz="2400" dirty="0">
                <a:latin typeface="Comic Sans MS" panose="030F0702030302020204" pitchFamily="66" charset="0"/>
              </a:rPr>
              <a:t> and other related processes</a:t>
            </a:r>
          </a:p>
          <a:p>
            <a:pPr marL="342900" indent="-342900">
              <a:spcAft>
                <a:spcPts val="600"/>
              </a:spcAft>
              <a:buFont typeface="Wingdings" panose="05000000000000000000" pitchFamily="2" charset="2"/>
              <a:buChar char="Ø"/>
            </a:pPr>
            <a:r>
              <a:rPr lang="en-ZA" sz="2400" dirty="0">
                <a:latin typeface="Comic Sans MS" panose="030F0702030302020204" pitchFamily="66" charset="0"/>
              </a:rPr>
              <a:t>Implementation and monitoring</a:t>
            </a:r>
          </a:p>
          <a:p>
            <a:pPr marL="342900" indent="-342900">
              <a:spcAft>
                <a:spcPts val="600"/>
              </a:spcAft>
              <a:buFont typeface="Wingdings" panose="05000000000000000000" pitchFamily="2" charset="2"/>
              <a:buChar char="Ø"/>
            </a:pPr>
            <a:r>
              <a:rPr lang="en-ZA" sz="2400" dirty="0">
                <a:latin typeface="Comic Sans MS" panose="030F0702030302020204" pitchFamily="66" charset="0"/>
              </a:rPr>
              <a:t>Relevant environmental laws</a:t>
            </a:r>
          </a:p>
        </p:txBody>
      </p:sp>
      <p:sp>
        <p:nvSpPr>
          <p:cNvPr id="9" name="Arrow: Right 8">
            <a:extLst>
              <a:ext uri="{FF2B5EF4-FFF2-40B4-BE49-F238E27FC236}">
                <a16:creationId xmlns:a16="http://schemas.microsoft.com/office/drawing/2014/main" id="{9F1A8AC9-752C-4401-93CF-30C667BE339C}"/>
              </a:ext>
            </a:extLst>
          </p:cNvPr>
          <p:cNvSpPr/>
          <p:nvPr/>
        </p:nvSpPr>
        <p:spPr>
          <a:xfrm>
            <a:off x="6797363" y="1428485"/>
            <a:ext cx="282102" cy="1837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Arrow: Right 9">
            <a:extLst>
              <a:ext uri="{FF2B5EF4-FFF2-40B4-BE49-F238E27FC236}">
                <a16:creationId xmlns:a16="http://schemas.microsoft.com/office/drawing/2014/main" id="{F9875791-1270-444F-A1E8-1ACF8DB92DA3}"/>
              </a:ext>
            </a:extLst>
          </p:cNvPr>
          <p:cNvSpPr/>
          <p:nvPr/>
        </p:nvSpPr>
        <p:spPr>
          <a:xfrm>
            <a:off x="3554809" y="3870315"/>
            <a:ext cx="282102" cy="1837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8350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15D3CB4B-D32C-4A4B-91BA-671528C56558}"/>
              </a:ext>
            </a:extLst>
          </p:cNvPr>
          <p:cNvSpPr txBox="1"/>
          <p:nvPr/>
        </p:nvSpPr>
        <p:spPr>
          <a:xfrm>
            <a:off x="1692614" y="3121094"/>
            <a:ext cx="7188740" cy="954107"/>
          </a:xfrm>
          <a:prstGeom prst="rect">
            <a:avLst/>
          </a:prstGeom>
          <a:noFill/>
          <a:ln>
            <a:noFill/>
          </a:ln>
        </p:spPr>
        <p:txBody>
          <a:bodyPr wrap="square" rtlCol="0">
            <a:spAutoFit/>
          </a:bodyPr>
          <a:lstStyle/>
          <a:p>
            <a:pPr algn="ctr"/>
            <a:r>
              <a:rPr lang="en-ZA"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ECOLOGICAL WATER REQUIREMENTS</a:t>
            </a:r>
            <a:endParaRPr lang="en-ZA" sz="2800" b="1" dirty="0">
              <a:ln w="22225">
                <a:solidFill>
                  <a:schemeClr val="accent2"/>
                </a:solidFill>
                <a:prstDash val="solid"/>
              </a:ln>
              <a:latin typeface="Comic Sans MS" panose="030F0702030302020204" pitchFamily="66" charset="0"/>
              <a:ea typeface="Yu Gothic UI Semibold" panose="020B0604020202020204" pitchFamily="34" charset="-128"/>
              <a:cs typeface="Arial" panose="020B0604020202020204" pitchFamily="34" charset="0"/>
            </a:endParaRPr>
          </a:p>
          <a:p>
            <a:pPr algn="ctr"/>
            <a:endParaRPr lang="en-ZA" sz="2800" b="1" dirty="0">
              <a:latin typeface="Comic Sans MS" panose="030F0702030302020204" pitchFamily="66" charset="0"/>
              <a:ea typeface="Yu Gothic UI Semibold" panose="020B0604020202020204" pitchFamily="34" charset="-128"/>
              <a:cs typeface="Arial" panose="020B0604020202020204" pitchFamily="34" charset="0"/>
            </a:endParaRPr>
          </a:p>
        </p:txBody>
      </p:sp>
    </p:spTree>
    <p:extLst>
      <p:ext uri="{BB962C8B-B14F-4D97-AF65-F5344CB8AC3E}">
        <p14:creationId xmlns:p14="http://schemas.microsoft.com/office/powerpoint/2010/main" val="193534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E853F9-D8E1-4991-B675-0E26BEAF0FCD}"/>
              </a:ext>
            </a:extLst>
          </p:cNvPr>
          <p:cNvSpPr/>
          <p:nvPr/>
        </p:nvSpPr>
        <p:spPr>
          <a:xfrm>
            <a:off x="1436595" y="4241260"/>
            <a:ext cx="7619350" cy="1750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7450" y="168352"/>
            <a:ext cx="7619350" cy="1011880"/>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ECOLOGICAL WATER REQUIREMENTS (</a:t>
            </a:r>
            <a:r>
              <a:rPr lang="en-GB" altLang="en-US" sz="2800" b="1" dirty="0" err="1">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EWRs</a:t>
            </a: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a:t>
            </a:r>
          </a:p>
        </p:txBody>
      </p:sp>
      <p:sp>
        <p:nvSpPr>
          <p:cNvPr id="11" name="TextBox 10">
            <a:extLst>
              <a:ext uri="{FF2B5EF4-FFF2-40B4-BE49-F238E27FC236}">
                <a16:creationId xmlns:a16="http://schemas.microsoft.com/office/drawing/2014/main" id="{B9482F34-3E6A-40C1-8132-8EF53EF6F87B}"/>
              </a:ext>
            </a:extLst>
          </p:cNvPr>
          <p:cNvSpPr txBox="1"/>
          <p:nvPr/>
        </p:nvSpPr>
        <p:spPr>
          <a:xfrm>
            <a:off x="1391645" y="1507787"/>
            <a:ext cx="7735260" cy="4708981"/>
          </a:xfrm>
          <a:prstGeom prst="rect">
            <a:avLst/>
          </a:prstGeom>
          <a:noFill/>
        </p:spPr>
        <p:txBody>
          <a:bodyPr wrap="square" rtlCol="0">
            <a:spAutoFit/>
          </a:bodyPr>
          <a:lstStyle/>
          <a:p>
            <a:pPr>
              <a:spcBef>
                <a:spcPct val="50000"/>
              </a:spcBef>
            </a:pPr>
            <a:r>
              <a:rPr lang="en-ZA" altLang="en-US" sz="2400" b="1" dirty="0">
                <a:latin typeface="Comic Sans MS" panose="030F0702030302020204" pitchFamily="66" charset="0"/>
              </a:rPr>
              <a:t>Various applicable terminologies:  Instream Flow Requirements, Environmental Water Requirements, Environmental Flow Requirements, </a:t>
            </a:r>
            <a:r>
              <a:rPr lang="en-ZA" altLang="en-US" sz="2400" b="1" dirty="0">
                <a:solidFill>
                  <a:srgbClr val="FF0000"/>
                </a:solidFill>
                <a:latin typeface="Comic Sans MS" panose="030F0702030302020204" pitchFamily="66" charset="0"/>
              </a:rPr>
              <a:t>Ecological Water Requirements, </a:t>
            </a:r>
            <a:r>
              <a:rPr lang="en-ZA" altLang="en-US" sz="2400" b="1" dirty="0" err="1">
                <a:latin typeface="Comic Sans MS" panose="030F0702030302020204" pitchFamily="66" charset="0"/>
              </a:rPr>
              <a:t>eFlows</a:t>
            </a:r>
            <a:r>
              <a:rPr lang="en-ZA" altLang="en-US" sz="2400" b="1" dirty="0">
                <a:solidFill>
                  <a:srgbClr val="FF0000"/>
                </a:solidFill>
                <a:latin typeface="Comic Sans MS" panose="030F0702030302020204" pitchFamily="66" charset="0"/>
              </a:rPr>
              <a:t> </a:t>
            </a:r>
            <a:r>
              <a:rPr lang="en-ZA" altLang="en-US" sz="2400" b="1" dirty="0">
                <a:latin typeface="Comic Sans MS" panose="030F0702030302020204" pitchFamily="66" charset="0"/>
              </a:rPr>
              <a:t>etc</a:t>
            </a:r>
          </a:p>
          <a:p>
            <a:pPr>
              <a:spcBef>
                <a:spcPct val="50000"/>
              </a:spcBef>
            </a:pPr>
            <a:r>
              <a:rPr lang="en-ZA" altLang="en-US" sz="2400" b="1" dirty="0">
                <a:latin typeface="Comic Sans MS" panose="030F0702030302020204" pitchFamily="66" charset="0"/>
              </a:rPr>
              <a:t>WHY called the Ecological Reserve?</a:t>
            </a:r>
          </a:p>
          <a:p>
            <a:pPr>
              <a:spcBef>
                <a:spcPct val="50000"/>
              </a:spcBef>
            </a:pPr>
            <a:endParaRPr lang="en-ZA" altLang="en-US" sz="2400" b="1" dirty="0">
              <a:latin typeface="Comic Sans MS" panose="030F0702030302020204" pitchFamily="66" charset="0"/>
            </a:endParaRPr>
          </a:p>
          <a:p>
            <a:pPr algn="ctr">
              <a:spcBef>
                <a:spcPct val="50000"/>
              </a:spcBef>
            </a:pPr>
            <a:r>
              <a:rPr lang="en-ZA" altLang="en-US" sz="2400" b="1" dirty="0">
                <a:latin typeface="Comic Sans MS" panose="030F0702030302020204" pitchFamily="66" charset="0"/>
              </a:rPr>
              <a:t>Specific to the Water Act as it is water </a:t>
            </a:r>
            <a:r>
              <a:rPr lang="en-ZA" altLang="en-US" sz="2400" b="1" dirty="0">
                <a:solidFill>
                  <a:srgbClr val="FF0000"/>
                </a:solidFill>
                <a:latin typeface="Comic Sans MS" panose="030F0702030302020204" pitchFamily="66" charset="0"/>
              </a:rPr>
              <a:t>RESERVED</a:t>
            </a:r>
            <a:r>
              <a:rPr lang="en-ZA" altLang="en-US" sz="2400" b="1" dirty="0">
                <a:latin typeface="Comic Sans MS" panose="030F0702030302020204" pitchFamily="66" charset="0"/>
              </a:rPr>
              <a:t> for the natural environment and people </a:t>
            </a:r>
            <a:r>
              <a:rPr lang="en-ZA" altLang="en-US" sz="2400" b="1" dirty="0">
                <a:solidFill>
                  <a:srgbClr val="FF0000"/>
                </a:solidFill>
                <a:latin typeface="Comic Sans MS" panose="030F0702030302020204" pitchFamily="66" charset="0"/>
              </a:rPr>
              <a:t>(EWR)</a:t>
            </a:r>
            <a:r>
              <a:rPr lang="en-ZA" altLang="en-US" sz="2400" b="1" dirty="0">
                <a:latin typeface="Comic Sans MS" panose="030F0702030302020204" pitchFamily="66" charset="0"/>
              </a:rPr>
              <a:t> to ensure a sustainable river at a specified state of health </a:t>
            </a:r>
            <a:r>
              <a:rPr lang="en-ZA" altLang="en-US" sz="2400" b="1" dirty="0">
                <a:solidFill>
                  <a:srgbClr val="FF0000"/>
                </a:solidFill>
                <a:latin typeface="Comic Sans MS" panose="030F0702030302020204" pitchFamily="66" charset="0"/>
              </a:rPr>
              <a:t>(ECOCLASSIFICATION)</a:t>
            </a:r>
            <a:endParaRPr lang="en-ZA" altLang="en-US" sz="2400" b="1" dirty="0">
              <a:latin typeface="Comic Sans MS" panose="030F0702030302020204" pitchFamily="66" charset="0"/>
            </a:endParaRPr>
          </a:p>
          <a:p>
            <a:pPr marL="342900" indent="-342900">
              <a:spcAft>
                <a:spcPts val="600"/>
              </a:spcAft>
              <a:buFont typeface="Wingdings" panose="05000000000000000000" pitchFamily="2" charset="2"/>
              <a:buChar char="Ø"/>
            </a:pPr>
            <a:endParaRPr lang="en-ZA" sz="2400" dirty="0">
              <a:latin typeface="Comic Sans MS" panose="030F0702030302020204" pitchFamily="66" charset="0"/>
            </a:endParaRPr>
          </a:p>
        </p:txBody>
      </p:sp>
    </p:spTree>
    <p:extLst>
      <p:ext uri="{BB962C8B-B14F-4D97-AF65-F5344CB8AC3E}">
        <p14:creationId xmlns:p14="http://schemas.microsoft.com/office/powerpoint/2010/main" val="246839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7450" y="168352"/>
            <a:ext cx="7619350" cy="1011880"/>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ECOLOGICAL WATER REQUIREMENTS (</a:t>
            </a:r>
            <a:r>
              <a:rPr lang="en-GB" altLang="en-US" sz="2800" b="1" dirty="0" err="1">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EWRs</a:t>
            </a: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  WHY??</a:t>
            </a:r>
          </a:p>
        </p:txBody>
      </p:sp>
      <p:sp>
        <p:nvSpPr>
          <p:cNvPr id="8" name="TextBox 7">
            <a:extLst>
              <a:ext uri="{FF2B5EF4-FFF2-40B4-BE49-F238E27FC236}">
                <a16:creationId xmlns:a16="http://schemas.microsoft.com/office/drawing/2014/main" id="{F3E68833-B04E-468F-BF81-69C4A9AB43CA}"/>
              </a:ext>
            </a:extLst>
          </p:cNvPr>
          <p:cNvSpPr txBox="1"/>
          <p:nvPr/>
        </p:nvSpPr>
        <p:spPr>
          <a:xfrm>
            <a:off x="1408740" y="1264661"/>
            <a:ext cx="7735260" cy="3416320"/>
          </a:xfrm>
          <a:prstGeom prst="rect">
            <a:avLst/>
          </a:prstGeom>
          <a:noFill/>
        </p:spPr>
        <p:txBody>
          <a:bodyPr wrap="square" rtlCol="0">
            <a:spAutoFit/>
          </a:bodyPr>
          <a:lstStyle/>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Society needs water – drinking, washing, cooking, growing food, industries, mining, power, dilution and transport of waste etc.</a:t>
            </a:r>
          </a:p>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In the process of using water, people can damage rivers, wetlands, lakes etc.</a:t>
            </a:r>
          </a:p>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DAMAGED ECOSYSTEMS DO NOT WORK VERY WELL AND MAY FAIL US WHEN WE NEED THEM MOST.</a:t>
            </a:r>
            <a:endParaRPr lang="en-ZA" sz="2400" dirty="0">
              <a:latin typeface="Comic Sans MS" panose="030F0702030302020204" pitchFamily="66" charset="0"/>
            </a:endParaRPr>
          </a:p>
        </p:txBody>
      </p:sp>
      <p:pic>
        <p:nvPicPr>
          <p:cNvPr id="1026" name="Picture 2" descr="1188 baynespruit pollution">
            <a:extLst>
              <a:ext uri="{FF2B5EF4-FFF2-40B4-BE49-F238E27FC236}">
                <a16:creationId xmlns:a16="http://schemas.microsoft.com/office/drawing/2014/main" id="{EA8C8F4C-24F4-4940-AB62-EAA72026B8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662" y="4642817"/>
            <a:ext cx="2882900" cy="215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159IMGP0293">
            <a:extLst>
              <a:ext uri="{FF2B5EF4-FFF2-40B4-BE49-F238E27FC236}">
                <a16:creationId xmlns:a16="http://schemas.microsoft.com/office/drawing/2014/main" id="{B2F480F4-0BBA-4B71-9643-674CFD7048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5967" y="4680981"/>
            <a:ext cx="29400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605D9FD-C2CA-4D58-8F3B-B7954F97E972}"/>
              </a:ext>
            </a:extLst>
          </p:cNvPr>
          <p:cNvPicPr>
            <a:picLocks noChangeAspect="1"/>
          </p:cNvPicPr>
          <p:nvPr/>
        </p:nvPicPr>
        <p:blipFill>
          <a:blip r:embed="rId7"/>
          <a:stretch>
            <a:fillRect/>
          </a:stretch>
        </p:blipFill>
        <p:spPr>
          <a:xfrm>
            <a:off x="5262330" y="5756364"/>
            <a:ext cx="317019" cy="243861"/>
          </a:xfrm>
          <a:prstGeom prst="rect">
            <a:avLst/>
          </a:prstGeom>
        </p:spPr>
      </p:pic>
    </p:spTree>
    <p:extLst>
      <p:ext uri="{BB962C8B-B14F-4D97-AF65-F5344CB8AC3E}">
        <p14:creationId xmlns:p14="http://schemas.microsoft.com/office/powerpoint/2010/main" val="280691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7450" y="168352"/>
            <a:ext cx="7619350" cy="1011880"/>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ECOLOGICAL WATER REQUIREMENTS (</a:t>
            </a:r>
            <a:r>
              <a:rPr lang="en-GB" altLang="en-US" sz="2800" b="1" dirty="0" err="1">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EWRs</a:t>
            </a: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  WHY?? (slide 2)</a:t>
            </a:r>
          </a:p>
        </p:txBody>
      </p:sp>
      <p:sp>
        <p:nvSpPr>
          <p:cNvPr id="8" name="TextBox 7">
            <a:extLst>
              <a:ext uri="{FF2B5EF4-FFF2-40B4-BE49-F238E27FC236}">
                <a16:creationId xmlns:a16="http://schemas.microsoft.com/office/drawing/2014/main" id="{F3E68833-B04E-468F-BF81-69C4A9AB43CA}"/>
              </a:ext>
            </a:extLst>
          </p:cNvPr>
          <p:cNvSpPr txBox="1"/>
          <p:nvPr/>
        </p:nvSpPr>
        <p:spPr>
          <a:xfrm>
            <a:off x="1408740" y="1264661"/>
            <a:ext cx="7735260" cy="5632311"/>
          </a:xfrm>
          <a:prstGeom prst="rect">
            <a:avLst/>
          </a:prstGeom>
          <a:noFill/>
        </p:spPr>
        <p:txBody>
          <a:bodyPr wrap="square" rtlCol="0">
            <a:spAutoFit/>
          </a:bodyPr>
          <a:lstStyle/>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Gradual realisation world wide from around </a:t>
            </a:r>
            <a:r>
              <a:rPr lang="en-ZA" sz="2400" b="1" dirty="0" err="1">
                <a:latin typeface="Comic Sans MS" panose="030F0702030302020204" pitchFamily="66" charset="0"/>
              </a:rPr>
              <a:t>1980s</a:t>
            </a:r>
            <a:r>
              <a:rPr lang="en-ZA" sz="2400" b="1" dirty="0">
                <a:latin typeface="Comic Sans MS" panose="030F0702030302020204" pitchFamily="66" charset="0"/>
              </a:rPr>
              <a:t> – messing with ecosystem functioning has consequences.</a:t>
            </a:r>
          </a:p>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The consequences are not only ‘green’, i.e. in terms of biodiversity, conservation, bunny hugging, etc, BUT</a:t>
            </a:r>
          </a:p>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Can have a serious impact on socio economics, economics and ecosystem services, </a:t>
            </a:r>
            <a:r>
              <a:rPr lang="en-ZA" sz="2400" b="1" dirty="0" err="1">
                <a:latin typeface="Comic Sans MS" panose="030F0702030302020204" pitchFamily="66" charset="0"/>
              </a:rPr>
              <a:t>eg.</a:t>
            </a:r>
            <a:endParaRPr lang="en-ZA" sz="2400" b="1" dirty="0">
              <a:latin typeface="Comic Sans MS" panose="030F0702030302020204" pitchFamily="66" charset="0"/>
            </a:endParaRPr>
          </a:p>
          <a:p>
            <a:pPr marL="703263" indent="-342900">
              <a:spcBef>
                <a:spcPct val="50000"/>
              </a:spcBef>
              <a:buFont typeface="Wingdings" panose="05000000000000000000" pitchFamily="2" charset="2"/>
              <a:buChar char="v"/>
            </a:pPr>
            <a:r>
              <a:rPr lang="en-ZA" sz="2400" b="1" dirty="0">
                <a:latin typeface="Comic Sans MS" panose="030F0702030302020204" pitchFamily="66" charset="0"/>
              </a:rPr>
              <a:t>Salmon fishing and migration</a:t>
            </a:r>
          </a:p>
          <a:p>
            <a:pPr marL="703263" indent="-342900">
              <a:spcBef>
                <a:spcPct val="50000"/>
              </a:spcBef>
              <a:buFont typeface="Wingdings" panose="05000000000000000000" pitchFamily="2" charset="2"/>
              <a:buChar char="v"/>
            </a:pPr>
            <a:r>
              <a:rPr lang="en-ZA" sz="2400" b="1" dirty="0">
                <a:latin typeface="Comic Sans MS" panose="030F0702030302020204" pitchFamily="66" charset="0"/>
              </a:rPr>
              <a:t>Blackfly		Sea fisheries</a:t>
            </a:r>
          </a:p>
          <a:p>
            <a:pPr marL="703263" indent="-342900">
              <a:spcBef>
                <a:spcPct val="50000"/>
              </a:spcBef>
              <a:buFont typeface="Wingdings" panose="05000000000000000000" pitchFamily="2" charset="2"/>
              <a:buChar char="v"/>
            </a:pPr>
            <a:r>
              <a:rPr lang="en-ZA" sz="2400" b="1" dirty="0">
                <a:latin typeface="Comic Sans MS" panose="030F0702030302020204" pitchFamily="66" charset="0"/>
              </a:rPr>
              <a:t>Agriculture		Tourism</a:t>
            </a:r>
          </a:p>
          <a:p>
            <a:pPr marL="703263" indent="-342900">
              <a:spcBef>
                <a:spcPct val="50000"/>
              </a:spcBef>
              <a:buFont typeface="Wingdings" panose="05000000000000000000" pitchFamily="2" charset="2"/>
              <a:buChar char="v"/>
            </a:pPr>
            <a:r>
              <a:rPr lang="en-ZA" sz="2400" b="1" dirty="0">
                <a:latin typeface="Comic Sans MS" panose="030F0702030302020204" pitchFamily="66" charset="0"/>
              </a:rPr>
              <a:t>Recreation		Disease</a:t>
            </a:r>
          </a:p>
        </p:txBody>
      </p:sp>
    </p:spTree>
    <p:extLst>
      <p:ext uri="{BB962C8B-B14F-4D97-AF65-F5344CB8AC3E}">
        <p14:creationId xmlns:p14="http://schemas.microsoft.com/office/powerpoint/2010/main" val="381765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7450" y="168352"/>
            <a:ext cx="7619350" cy="1011880"/>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ECOLOGICAL WATER REQUIREMENTS (</a:t>
            </a:r>
            <a:r>
              <a:rPr lang="en-GB" altLang="en-US" sz="2800" b="1" dirty="0" err="1">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EWRs</a:t>
            </a: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 HOW</a:t>
            </a:r>
          </a:p>
        </p:txBody>
      </p:sp>
      <p:sp>
        <p:nvSpPr>
          <p:cNvPr id="11" name="TextBox 10">
            <a:extLst>
              <a:ext uri="{FF2B5EF4-FFF2-40B4-BE49-F238E27FC236}">
                <a16:creationId xmlns:a16="http://schemas.microsoft.com/office/drawing/2014/main" id="{B9482F34-3E6A-40C1-8132-8EF53EF6F87B}"/>
              </a:ext>
            </a:extLst>
          </p:cNvPr>
          <p:cNvSpPr txBox="1"/>
          <p:nvPr/>
        </p:nvSpPr>
        <p:spPr>
          <a:xfrm>
            <a:off x="1391645" y="1507787"/>
            <a:ext cx="7735260" cy="4893647"/>
          </a:xfrm>
          <a:prstGeom prst="rect">
            <a:avLst/>
          </a:prstGeom>
          <a:noFill/>
        </p:spPr>
        <p:txBody>
          <a:bodyPr wrap="square" rtlCol="0">
            <a:spAutoFit/>
          </a:bodyPr>
          <a:lstStyle/>
          <a:p>
            <a:pPr marL="342900" indent="-342900">
              <a:spcBef>
                <a:spcPct val="50000"/>
              </a:spcBef>
              <a:buFont typeface="Wingdings" panose="05000000000000000000" pitchFamily="2" charset="2"/>
              <a:buChar char="Ø"/>
            </a:pPr>
            <a:r>
              <a:rPr lang="en-ZA" altLang="en-US" sz="2400" b="1" dirty="0">
                <a:latin typeface="Comic Sans MS" panose="030F0702030302020204" pitchFamily="66" charset="0"/>
              </a:rPr>
              <a:t>Species protection approach</a:t>
            </a:r>
          </a:p>
          <a:p>
            <a:pPr>
              <a:spcBef>
                <a:spcPct val="50000"/>
              </a:spcBef>
            </a:pPr>
            <a:r>
              <a:rPr lang="en-ZA" altLang="en-US" sz="2400" b="1" dirty="0">
                <a:latin typeface="Comic Sans MS" panose="030F0702030302020204" pitchFamily="66" charset="0"/>
              </a:rPr>
              <a:t>versus </a:t>
            </a:r>
          </a:p>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Ecosystem protection approach</a:t>
            </a:r>
          </a:p>
          <a:p>
            <a:pPr>
              <a:spcBef>
                <a:spcPct val="50000"/>
              </a:spcBef>
            </a:pPr>
            <a:r>
              <a:rPr lang="en-ZA" sz="2400" b="1" dirty="0">
                <a:latin typeface="Comic Sans MS" panose="030F0702030302020204" pitchFamily="66" charset="0"/>
              </a:rPr>
              <a:t>Basically requires the following:</a:t>
            </a:r>
          </a:p>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Understanding of WHAT is happening in the system and WHY – status quo.</a:t>
            </a:r>
          </a:p>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Determining how you want your ecosystem to function in future – future state (compared to present state).</a:t>
            </a:r>
          </a:p>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Determining the measures to achieve this state.</a:t>
            </a:r>
          </a:p>
        </p:txBody>
      </p:sp>
    </p:spTree>
    <p:extLst>
      <p:ext uri="{BB962C8B-B14F-4D97-AF65-F5344CB8AC3E}">
        <p14:creationId xmlns:p14="http://schemas.microsoft.com/office/powerpoint/2010/main" val="65843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96000"/>
              </a:schemeClr>
            </a:gs>
            <a:gs pos="50000">
              <a:schemeClr val="accent3">
                <a:lumMod val="60000"/>
                <a:lumOff val="40000"/>
                <a:alpha val="67000"/>
              </a:schemeClr>
            </a:gs>
            <a:gs pos="100000">
              <a:schemeClr val="accent3">
                <a:lumMod val="20000"/>
                <a:lumOff val="80000"/>
                <a:alpha val="66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95" y="4744231"/>
            <a:ext cx="1329600" cy="199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6" r="26882"/>
          <a:stretch/>
        </p:blipFill>
        <p:spPr bwMode="auto">
          <a:xfrm>
            <a:off x="43677" y="49122"/>
            <a:ext cx="1276436" cy="1995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2064447"/>
            <a:ext cx="1366336" cy="2659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7450" y="168352"/>
            <a:ext cx="7619350" cy="1011880"/>
          </a:xfrm>
          <a:prstGeom prst="rect">
            <a:avLst/>
          </a:prstGeom>
          <a:noFill/>
        </p:spPr>
        <p:txBody>
          <a:bodyPr wrap="square" rtlCol="0">
            <a:spAutoFit/>
          </a:bodyPr>
          <a:lstStyle/>
          <a:p>
            <a:pPr algn="ctr">
              <a:lnSpc>
                <a:spcPct val="110000"/>
              </a:lnSpc>
            </a:pP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ECOLOGICAL WATER REQUIREMENTS (</a:t>
            </a:r>
            <a:r>
              <a:rPr lang="en-GB" altLang="en-US" sz="2800" b="1" dirty="0" err="1">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EWRs</a:t>
            </a:r>
            <a:r>
              <a:rPr lang="en-GB" altLang="en-US" sz="2800" b="1" dirty="0">
                <a:ln w="22225">
                  <a:solidFill>
                    <a:srgbClr val="0070C0"/>
                  </a:solidFill>
                  <a:prstDash val="solid"/>
                </a:ln>
                <a:latin typeface="Comic Sans MS" panose="030F0702030302020204" pitchFamily="66" charset="0"/>
                <a:ea typeface="Yu Gothic UI Semibold" panose="020B0604020202020204" pitchFamily="34" charset="-128"/>
                <a:cs typeface="Arial" panose="020B0604020202020204" pitchFamily="34" charset="0"/>
              </a:rPr>
              <a:t>): HOW (slide 2)</a:t>
            </a:r>
          </a:p>
        </p:txBody>
      </p:sp>
      <p:sp>
        <p:nvSpPr>
          <p:cNvPr id="11" name="TextBox 10">
            <a:extLst>
              <a:ext uri="{FF2B5EF4-FFF2-40B4-BE49-F238E27FC236}">
                <a16:creationId xmlns:a16="http://schemas.microsoft.com/office/drawing/2014/main" id="{B9482F34-3E6A-40C1-8132-8EF53EF6F87B}"/>
              </a:ext>
            </a:extLst>
          </p:cNvPr>
          <p:cNvSpPr txBox="1"/>
          <p:nvPr/>
        </p:nvSpPr>
        <p:spPr>
          <a:xfrm>
            <a:off x="1365063" y="1290986"/>
            <a:ext cx="7735260" cy="5447645"/>
          </a:xfrm>
          <a:prstGeom prst="rect">
            <a:avLst/>
          </a:prstGeom>
          <a:noFill/>
        </p:spPr>
        <p:txBody>
          <a:bodyPr wrap="square" rtlCol="0">
            <a:spAutoFit/>
          </a:bodyPr>
          <a:lstStyle/>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Measures consist of managing flow and quality and/or </a:t>
            </a:r>
          </a:p>
          <a:p>
            <a:pPr marL="342900" indent="-342900">
              <a:spcBef>
                <a:spcPct val="50000"/>
              </a:spcBef>
              <a:buFont typeface="Wingdings" panose="05000000000000000000" pitchFamily="2" charset="2"/>
              <a:buChar char="Ø"/>
            </a:pPr>
            <a:r>
              <a:rPr lang="en-ZA" sz="2400" b="1" dirty="0">
                <a:latin typeface="Comic Sans MS" panose="030F0702030302020204" pitchFamily="66" charset="0"/>
              </a:rPr>
              <a:t>Non-flow or anthropogenic activities.</a:t>
            </a:r>
          </a:p>
          <a:p>
            <a:pPr>
              <a:spcBef>
                <a:spcPct val="50000"/>
              </a:spcBef>
            </a:pPr>
            <a:r>
              <a:rPr lang="en-ZA" sz="2400" b="1" dirty="0">
                <a:latin typeface="Comic Sans MS" panose="030F0702030302020204" pitchFamily="66" charset="0"/>
              </a:rPr>
              <a:t>Managing flow by determining flow requirements follows three approaches:</a:t>
            </a:r>
          </a:p>
          <a:p>
            <a:pPr marL="342900" indent="-342900">
              <a:spcBef>
                <a:spcPct val="50000"/>
              </a:spcBef>
              <a:buFont typeface="Arial" panose="020B0604020202020204" pitchFamily="34" charset="0"/>
              <a:buChar char="•"/>
            </a:pPr>
            <a:r>
              <a:rPr lang="en-ZA" sz="2400" b="1" dirty="0">
                <a:latin typeface="Comic Sans MS" panose="030F0702030302020204" pitchFamily="66" charset="0"/>
              </a:rPr>
              <a:t>Bottom up approach: Setting flow requirements for different river states.</a:t>
            </a:r>
          </a:p>
          <a:p>
            <a:pPr marL="342900" indent="-342900">
              <a:spcBef>
                <a:spcPct val="50000"/>
              </a:spcBef>
              <a:buFont typeface="Arial" panose="020B0604020202020204" pitchFamily="34" charset="0"/>
              <a:buChar char="•"/>
            </a:pPr>
            <a:r>
              <a:rPr lang="en-ZA" sz="2400" b="1" dirty="0">
                <a:latin typeface="Comic Sans MS" panose="030F0702030302020204" pitchFamily="66" charset="0"/>
              </a:rPr>
              <a:t>Top down approach: Evaluating different flow scenarios and predicting the resulting river states</a:t>
            </a:r>
          </a:p>
          <a:p>
            <a:pPr marL="342900" indent="-342900">
              <a:spcBef>
                <a:spcPct val="50000"/>
              </a:spcBef>
              <a:buFont typeface="Arial" panose="020B0604020202020204" pitchFamily="34" charset="0"/>
              <a:buChar char="•"/>
            </a:pPr>
            <a:r>
              <a:rPr lang="en-ZA" sz="2400" b="1" dirty="0">
                <a:latin typeface="Comic Sans MS" panose="030F0702030302020204" pitchFamily="66" charset="0"/>
              </a:rPr>
              <a:t>Using desktop approaches that can have the base of either of the above.</a:t>
            </a:r>
          </a:p>
        </p:txBody>
      </p:sp>
    </p:spTree>
    <p:extLst>
      <p:ext uri="{BB962C8B-B14F-4D97-AF65-F5344CB8AC3E}">
        <p14:creationId xmlns:p14="http://schemas.microsoft.com/office/powerpoint/2010/main" val="427436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1470</Words>
  <Application>Microsoft Office PowerPoint</Application>
  <PresentationFormat>On-screen Show (4:3)</PresentationFormat>
  <Paragraphs>105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Yu Gothic UI Semibold</vt:lpstr>
      <vt:lpstr>Arial</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Delana</dc:creator>
  <cp:lastModifiedBy>Delana</cp:lastModifiedBy>
  <cp:revision>43</cp:revision>
  <dcterms:created xsi:type="dcterms:W3CDTF">2014-06-15T12:17:43Z</dcterms:created>
  <dcterms:modified xsi:type="dcterms:W3CDTF">2018-08-27T18:21:45Z</dcterms:modified>
</cp:coreProperties>
</file>