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7" r:id="rId2"/>
    <p:sldId id="292" r:id="rId3"/>
    <p:sldId id="272" r:id="rId4"/>
    <p:sldId id="273" r:id="rId5"/>
    <p:sldId id="290" r:id="rId6"/>
    <p:sldId id="291" r:id="rId7"/>
    <p:sldId id="275" r:id="rId8"/>
    <p:sldId id="311" r:id="rId9"/>
    <p:sldId id="293" r:id="rId10"/>
    <p:sldId id="276" r:id="rId11"/>
    <p:sldId id="277" r:id="rId12"/>
    <p:sldId id="278" r:id="rId13"/>
    <p:sldId id="294" r:id="rId14"/>
    <p:sldId id="284" r:id="rId15"/>
    <p:sldId id="310" r:id="rId16"/>
    <p:sldId id="295" r:id="rId17"/>
    <p:sldId id="296" r:id="rId18"/>
    <p:sldId id="309" r:id="rId19"/>
    <p:sldId id="317" r:id="rId20"/>
    <p:sldId id="306" r:id="rId21"/>
    <p:sldId id="297" r:id="rId22"/>
    <p:sldId id="298" r:id="rId23"/>
    <p:sldId id="300" r:id="rId24"/>
    <p:sldId id="299" r:id="rId25"/>
    <p:sldId id="301" r:id="rId26"/>
    <p:sldId id="302" r:id="rId27"/>
    <p:sldId id="303" r:id="rId28"/>
    <p:sldId id="304" r:id="rId29"/>
    <p:sldId id="305" r:id="rId30"/>
    <p:sldId id="308" r:id="rId31"/>
    <p:sldId id="312" r:id="rId32"/>
    <p:sldId id="313" r:id="rId33"/>
    <p:sldId id="314" r:id="rId34"/>
    <p:sldId id="315" r:id="rId35"/>
    <p:sldId id="316" r:id="rId36"/>
    <p:sldId id="320" r:id="rId37"/>
    <p:sldId id="319" r:id="rId38"/>
    <p:sldId id="321" r:id="rId39"/>
    <p:sldId id="322" r:id="rId40"/>
    <p:sldId id="324" r:id="rId41"/>
    <p:sldId id="325" r:id="rId42"/>
    <p:sldId id="281" r:id="rId43"/>
    <p:sldId id="307" r:id="rId44"/>
    <p:sldId id="267" r:id="rId45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seki Chris" initials="MC" lastIdx="10" clrIdx="0"/>
  <p:cmAuthor id="1" name="Mthiyane Thobile" initials="M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9538" autoAdjust="0"/>
  </p:normalViewPr>
  <p:slideViewPr>
    <p:cSldViewPr snapToGrid="0" snapToObjects="1">
      <p:cViewPr varScale="1">
        <p:scale>
          <a:sx n="88" d="100"/>
          <a:sy n="88" d="100"/>
        </p:scale>
        <p:origin x="-1286" y="-67"/>
      </p:cViewPr>
      <p:guideLst>
        <p:guide orient="horz" pos="235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Z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Mean Annual Recharge </a:t>
            </a:r>
          </a:p>
          <a:p>
            <a:pPr>
              <a:defRPr/>
            </a:pPr>
            <a:r>
              <a:rPr lang="en-US" sz="1200" dirty="0" smtClean="0"/>
              <a:t>(Northern</a:t>
            </a:r>
            <a:r>
              <a:rPr lang="en-US" sz="1200" baseline="0" dirty="0" smtClean="0"/>
              <a:t> </a:t>
            </a:r>
            <a:r>
              <a:rPr lang="en-US" sz="1200" baseline="0" dirty="0"/>
              <a:t>Cape)</a:t>
            </a:r>
            <a:endParaRPr lang="en-US" sz="12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Sheet1!$E$4</c:f>
              <c:strCache>
                <c:ptCount val="1"/>
                <c:pt idx="0">
                  <c:v>Normal</c:v>
                </c:pt>
              </c:strCache>
            </c:strRef>
          </c:tx>
          <c:invertIfNegative val="0"/>
          <c:cat>
            <c:strRef>
              <c:f>Sheet1!$D$5:$D$30</c:f>
              <c:strCache>
                <c:ptCount val="26"/>
                <c:pt idx="0">
                  <c:v>Bloemhof </c:v>
                </c:pt>
                <c:pt idx="1">
                  <c:v>Burgerville </c:v>
                </c:pt>
                <c:pt idx="2">
                  <c:v>Burgervilleweg </c:v>
                </c:pt>
                <c:pt idx="3">
                  <c:v>Caroluspoort - North </c:v>
                </c:pt>
                <c:pt idx="4">
                  <c:v>Caroluspoort - South </c:v>
                </c:pt>
                <c:pt idx="5">
                  <c:v>Caroluspoort East </c:v>
                </c:pt>
                <c:pt idx="6">
                  <c:v>Cyfferkuil </c:v>
                </c:pt>
                <c:pt idx="7">
                  <c:v>De Aar </c:v>
                </c:pt>
                <c:pt idx="8">
                  <c:v>Helderwater </c:v>
                </c:pt>
                <c:pt idx="9">
                  <c:v>Kappok Poort </c:v>
                </c:pt>
                <c:pt idx="10">
                  <c:v>Klein Brandfontein </c:v>
                </c:pt>
                <c:pt idx="11">
                  <c:v>Die Dam </c:v>
                </c:pt>
                <c:pt idx="12">
                  <c:v>Leeuwfountain </c:v>
                </c:pt>
                <c:pt idx="13">
                  <c:v>Paardevallei </c:v>
                </c:pt>
                <c:pt idx="14">
                  <c:v>Rhenosterpoort </c:v>
                </c:pt>
                <c:pt idx="15">
                  <c:v>Riet </c:v>
                </c:pt>
                <c:pt idx="16">
                  <c:v>Rietfontein </c:v>
                </c:pt>
                <c:pt idx="17">
                  <c:v>Rusoord </c:v>
                </c:pt>
                <c:pt idx="18">
                  <c:v>Sinclairs Dam </c:v>
                </c:pt>
                <c:pt idx="19">
                  <c:v>Sipreshof </c:v>
                </c:pt>
                <c:pt idx="20">
                  <c:v>Veekraal </c:v>
                </c:pt>
                <c:pt idx="21">
                  <c:v>Vetlaagte </c:v>
                </c:pt>
                <c:pt idx="22">
                  <c:v>Wag-en-Bittje </c:v>
                </c:pt>
                <c:pt idx="23">
                  <c:v>Weltrede </c:v>
                </c:pt>
                <c:pt idx="24">
                  <c:v>Zewefontein </c:v>
                </c:pt>
                <c:pt idx="25">
                  <c:v>Zwartkoppies </c:v>
                </c:pt>
              </c:strCache>
            </c:strRef>
          </c:cat>
          <c:val>
            <c:numRef>
              <c:f>Sheet1!$E$5:$E$30</c:f>
              <c:numCache>
                <c:formatCode>General</c:formatCode>
                <c:ptCount val="26"/>
                <c:pt idx="0">
                  <c:v>96685</c:v>
                </c:pt>
                <c:pt idx="1">
                  <c:v>249212</c:v>
                </c:pt>
                <c:pt idx="2">
                  <c:v>441060</c:v>
                </c:pt>
                <c:pt idx="3">
                  <c:v>869304</c:v>
                </c:pt>
                <c:pt idx="4">
                  <c:v>185192</c:v>
                </c:pt>
                <c:pt idx="5">
                  <c:v>234584</c:v>
                </c:pt>
                <c:pt idx="6">
                  <c:v>354982</c:v>
                </c:pt>
                <c:pt idx="7">
                  <c:v>725915</c:v>
                </c:pt>
                <c:pt idx="8">
                  <c:v>405167</c:v>
                </c:pt>
                <c:pt idx="9">
                  <c:v>299774</c:v>
                </c:pt>
                <c:pt idx="10">
                  <c:v>328433</c:v>
                </c:pt>
                <c:pt idx="11">
                  <c:v>236375</c:v>
                </c:pt>
                <c:pt idx="12">
                  <c:v>963991</c:v>
                </c:pt>
                <c:pt idx="13">
                  <c:v>1441189</c:v>
                </c:pt>
                <c:pt idx="14">
                  <c:v>810755</c:v>
                </c:pt>
                <c:pt idx="15">
                  <c:v>514972</c:v>
                </c:pt>
                <c:pt idx="16">
                  <c:v>666229</c:v>
                </c:pt>
                <c:pt idx="17">
                  <c:v>435935</c:v>
                </c:pt>
                <c:pt idx="18">
                  <c:v>240993</c:v>
                </c:pt>
                <c:pt idx="19">
                  <c:v>160572</c:v>
                </c:pt>
                <c:pt idx="20">
                  <c:v>202132</c:v>
                </c:pt>
                <c:pt idx="21">
                  <c:v>721660</c:v>
                </c:pt>
                <c:pt idx="22">
                  <c:v>555225</c:v>
                </c:pt>
                <c:pt idx="23">
                  <c:v>615178</c:v>
                </c:pt>
                <c:pt idx="24">
                  <c:v>964578</c:v>
                </c:pt>
                <c:pt idx="25">
                  <c:v>1360337</c:v>
                </c:pt>
              </c:numCache>
            </c:numRef>
          </c:val>
        </c:ser>
        <c:ser>
          <c:idx val="1"/>
          <c:order val="1"/>
          <c:tx>
            <c:strRef>
              <c:f>Sheet1!$F$4</c:f>
              <c:strCache>
                <c:ptCount val="1"/>
                <c:pt idx="0">
                  <c:v>Drought</c:v>
                </c:pt>
              </c:strCache>
            </c:strRef>
          </c:tx>
          <c:invertIfNegative val="0"/>
          <c:cat>
            <c:strRef>
              <c:f>Sheet1!$D$5:$D$30</c:f>
              <c:strCache>
                <c:ptCount val="26"/>
                <c:pt idx="0">
                  <c:v>Bloemhof </c:v>
                </c:pt>
                <c:pt idx="1">
                  <c:v>Burgerville </c:v>
                </c:pt>
                <c:pt idx="2">
                  <c:v>Burgervilleweg </c:v>
                </c:pt>
                <c:pt idx="3">
                  <c:v>Caroluspoort - North </c:v>
                </c:pt>
                <c:pt idx="4">
                  <c:v>Caroluspoort - South </c:v>
                </c:pt>
                <c:pt idx="5">
                  <c:v>Caroluspoort East </c:v>
                </c:pt>
                <c:pt idx="6">
                  <c:v>Cyfferkuil </c:v>
                </c:pt>
                <c:pt idx="7">
                  <c:v>De Aar </c:v>
                </c:pt>
                <c:pt idx="8">
                  <c:v>Helderwater </c:v>
                </c:pt>
                <c:pt idx="9">
                  <c:v>Kappok Poort </c:v>
                </c:pt>
                <c:pt idx="10">
                  <c:v>Klein Brandfontein </c:v>
                </c:pt>
                <c:pt idx="11">
                  <c:v>Die Dam </c:v>
                </c:pt>
                <c:pt idx="12">
                  <c:v>Leeuwfountain </c:v>
                </c:pt>
                <c:pt idx="13">
                  <c:v>Paardevallei </c:v>
                </c:pt>
                <c:pt idx="14">
                  <c:v>Rhenosterpoort </c:v>
                </c:pt>
                <c:pt idx="15">
                  <c:v>Riet </c:v>
                </c:pt>
                <c:pt idx="16">
                  <c:v>Rietfontein </c:v>
                </c:pt>
                <c:pt idx="17">
                  <c:v>Rusoord </c:v>
                </c:pt>
                <c:pt idx="18">
                  <c:v>Sinclairs Dam </c:v>
                </c:pt>
                <c:pt idx="19">
                  <c:v>Sipreshof </c:v>
                </c:pt>
                <c:pt idx="20">
                  <c:v>Veekraal </c:v>
                </c:pt>
                <c:pt idx="21">
                  <c:v>Vetlaagte </c:v>
                </c:pt>
                <c:pt idx="22">
                  <c:v>Wag-en-Bittje </c:v>
                </c:pt>
                <c:pt idx="23">
                  <c:v>Weltrede </c:v>
                </c:pt>
                <c:pt idx="24">
                  <c:v>Zewefontein </c:v>
                </c:pt>
                <c:pt idx="25">
                  <c:v>Zwartkoppies </c:v>
                </c:pt>
              </c:strCache>
            </c:strRef>
          </c:cat>
          <c:val>
            <c:numRef>
              <c:f>Sheet1!$F$5:$F$30</c:f>
              <c:numCache>
                <c:formatCode>General</c:formatCode>
                <c:ptCount val="26"/>
                <c:pt idx="0">
                  <c:v>62908</c:v>
                </c:pt>
                <c:pt idx="1">
                  <c:v>161809</c:v>
                </c:pt>
                <c:pt idx="2">
                  <c:v>286347</c:v>
                </c:pt>
                <c:pt idx="3">
                  <c:v>565171</c:v>
                </c:pt>
                <c:pt idx="4">
                  <c:v>120800</c:v>
                </c:pt>
                <c:pt idx="5">
                  <c:v>152660</c:v>
                </c:pt>
                <c:pt idx="6">
                  <c:v>231457</c:v>
                </c:pt>
                <c:pt idx="7">
                  <c:v>470641</c:v>
                </c:pt>
                <c:pt idx="8">
                  <c:v>263407</c:v>
                </c:pt>
                <c:pt idx="9">
                  <c:v>192682</c:v>
                </c:pt>
                <c:pt idx="10">
                  <c:v>211029</c:v>
                </c:pt>
                <c:pt idx="11">
                  <c:v>153590</c:v>
                </c:pt>
                <c:pt idx="12">
                  <c:v>626123</c:v>
                </c:pt>
                <c:pt idx="13">
                  <c:v>933657</c:v>
                </c:pt>
                <c:pt idx="14">
                  <c:v>520027</c:v>
                </c:pt>
                <c:pt idx="15">
                  <c:v>334975</c:v>
                </c:pt>
                <c:pt idx="16">
                  <c:v>432114</c:v>
                </c:pt>
                <c:pt idx="17">
                  <c:v>283366</c:v>
                </c:pt>
                <c:pt idx="18">
                  <c:v>156657</c:v>
                </c:pt>
                <c:pt idx="19">
                  <c:v>0</c:v>
                </c:pt>
                <c:pt idx="20">
                  <c:v>131791</c:v>
                </c:pt>
                <c:pt idx="21">
                  <c:v>469115</c:v>
                </c:pt>
                <c:pt idx="22">
                  <c:v>359435</c:v>
                </c:pt>
                <c:pt idx="23">
                  <c:v>399970</c:v>
                </c:pt>
                <c:pt idx="24">
                  <c:v>628253</c:v>
                </c:pt>
                <c:pt idx="25">
                  <c:v>874860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5835136"/>
        <c:axId val="214420288"/>
      </c:barChart>
      <c:catAx>
        <c:axId val="255835136"/>
        <c:scaling>
          <c:orientation val="minMax"/>
        </c:scaling>
        <c:delete val="0"/>
        <c:axPos val="b"/>
        <c:majorTickMark val="none"/>
        <c:minorTickMark val="none"/>
        <c:tickLblPos val="nextTo"/>
        <c:crossAx val="214420288"/>
        <c:crosses val="autoZero"/>
        <c:auto val="1"/>
        <c:lblAlgn val="ctr"/>
        <c:lblOffset val="100"/>
        <c:noMultiLvlLbl val="0"/>
      </c:catAx>
      <c:valAx>
        <c:axId val="214420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cubic metres / year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55835136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5793"/>
          </a:xfrm>
          <a:prstGeom prst="rect">
            <a:avLst/>
          </a:prstGeom>
        </p:spPr>
        <p:txBody>
          <a:bodyPr vert="horz" lIns="85990" tIns="42995" rIns="85990" bIns="4299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750" y="1"/>
            <a:ext cx="2945405" cy="495793"/>
          </a:xfrm>
          <a:prstGeom prst="rect">
            <a:avLst/>
          </a:prstGeom>
        </p:spPr>
        <p:txBody>
          <a:bodyPr vert="horz" lIns="85990" tIns="42995" rIns="85990" bIns="42995" rtlCol="0"/>
          <a:lstStyle>
            <a:lvl1pPr algn="r">
              <a:defRPr sz="1100"/>
            </a:lvl1pPr>
          </a:lstStyle>
          <a:p>
            <a:fld id="{A060D0B6-8DF2-4FE3-9F23-71CD14574AA6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306"/>
            <a:ext cx="2945406" cy="495793"/>
          </a:xfrm>
          <a:prstGeom prst="rect">
            <a:avLst/>
          </a:prstGeom>
        </p:spPr>
        <p:txBody>
          <a:bodyPr vert="horz" lIns="85990" tIns="42995" rIns="85990" bIns="4299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750" y="9429306"/>
            <a:ext cx="2945405" cy="495793"/>
          </a:xfrm>
          <a:prstGeom prst="rect">
            <a:avLst/>
          </a:prstGeom>
        </p:spPr>
        <p:txBody>
          <a:bodyPr vert="horz" lIns="85990" tIns="42995" rIns="85990" bIns="42995" rtlCol="0" anchor="b"/>
          <a:lstStyle>
            <a:lvl1pPr algn="r">
              <a:defRPr sz="1100"/>
            </a:lvl1pPr>
          </a:lstStyle>
          <a:p>
            <a:fld id="{889CBF0D-5C6B-41BE-84C6-7C8886278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0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255F565B-C9B6-4DD2-9A67-1E63910511A9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6" rIns="93170" bIns="4658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D942B5C7-AB45-4537-B522-62FCAE1E7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53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 smtClean="0">
                <a:ea typeface="ＭＳ Ｐゴシック" pitchFamily="34" charset="-128"/>
              </a:rPr>
              <a:t>Mean annual rainfall</a:t>
            </a:r>
          </a:p>
          <a:p>
            <a:pPr lvl="1"/>
            <a:r>
              <a:rPr lang="en-US" altLang="en-US" sz="2400" dirty="0" smtClean="0">
                <a:ea typeface="ＭＳ Ｐゴシック" pitchFamily="34" charset="-128"/>
              </a:rPr>
              <a:t>South Africa	=	500mm  (World = 860mm)</a:t>
            </a:r>
          </a:p>
          <a:p>
            <a:pPr lvl="1"/>
            <a:r>
              <a:rPr lang="en-US" altLang="en-US" sz="2400" dirty="0" smtClean="0">
                <a:ea typeface="ＭＳ Ｐゴシック" pitchFamily="34" charset="-128"/>
              </a:rPr>
              <a:t>65% of SA 	&lt;	500mm</a:t>
            </a:r>
          </a:p>
          <a:p>
            <a:pPr lvl="1"/>
            <a:r>
              <a:rPr lang="en-US" altLang="en-US" sz="2400" dirty="0" smtClean="0">
                <a:ea typeface="ＭＳ Ｐゴシック" pitchFamily="34" charset="-128"/>
              </a:rPr>
              <a:t>21% of SA	&lt;	200mm</a:t>
            </a:r>
          </a:p>
          <a:p>
            <a:r>
              <a:rPr lang="en-US" altLang="en-US" sz="2400" dirty="0" smtClean="0">
                <a:ea typeface="ＭＳ Ｐゴシック" pitchFamily="34" charset="-128"/>
              </a:rPr>
              <a:t>Severe and prolonged droughts – 10 years</a:t>
            </a:r>
          </a:p>
          <a:p>
            <a:pPr lvl="1"/>
            <a:r>
              <a:rPr lang="en-US" altLang="en-US" sz="2400" dirty="0" smtClean="0">
                <a:ea typeface="ＭＳ Ｐゴシック" pitchFamily="34" charset="-128"/>
              </a:rPr>
              <a:t>25% - drained by perennial rivers (seasonal)</a:t>
            </a:r>
          </a:p>
          <a:p>
            <a:pPr lvl="1"/>
            <a:r>
              <a:rPr lang="en-US" altLang="en-US" sz="2400" dirty="0" smtClean="0">
                <a:ea typeface="ＭＳ Ｐゴシック" pitchFamily="34" charset="-128"/>
              </a:rPr>
              <a:t>75% - drained by seasonal to episodic rivers (event related).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2B9801-BDED-456F-A796-CB3FDAA513E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900CEDCD-0B85-417B-B862-C074FBCD5BAE}" type="slidenum">
              <a:rPr lang="en-US" sz="1200">
                <a:cs typeface="Arial" charset="0"/>
              </a:rPr>
              <a:pPr algn="r" defTabSz="914400"/>
              <a:t>11</a:t>
            </a:fld>
            <a:endParaRPr lang="en-US" sz="1200">
              <a:cs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1363"/>
            <a:ext cx="496570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3430"/>
            <a:ext cx="4984962" cy="48116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Semi-arid climate, highly variable, long droughts.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Uneven rainfall distribution, decreases from east to west.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Potential evaporation increases from east to west, in most parts much higher than rainfall.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World terms: water scarce, becoming water stressed.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Most water from surface resources.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No real large rivers in SA (Flow in Orange River only 10 % of that of Zambezi River where rivers discharge into the ocean).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Generally hard rock formations, little groundwater.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Groundwater main source in rural and dry areas (small quantities).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dirty="0" smtClean="0">
                <a:ea typeface="ＭＳ Ｐゴシック" pitchFamily="34" charset="-128"/>
              </a:rPr>
              <a:t>Four of our main rivers are shared with 6 neighboring countries.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>
                <a:ea typeface="ＭＳ Ｐゴシック" pitchFamily="34" charset="-128"/>
              </a:rPr>
              <a:t>International basins cover 60 % of SA land area.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>
                <a:ea typeface="ＭＳ Ｐゴシック" pitchFamily="34" charset="-128"/>
              </a:rPr>
              <a:t>Contribute 45% of country's total river flow.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>
                <a:ea typeface="ＭＳ Ｐゴシック" pitchFamily="34" charset="-128"/>
              </a:rPr>
              <a:t>These areas support ± 70% of gross domestic product and similar proportion of population.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 smtClean="0">
                <a:ea typeface="ＭＳ Ｐゴシック" pitchFamily="34" charset="-128"/>
              </a:rPr>
              <a:t>Several international inter-catchment transfers and inter-country systems have been introduced (including Lesotho Highlands Water Project).</a:t>
            </a:r>
          </a:p>
          <a:p>
            <a:pPr>
              <a:defRPr/>
            </a:pPr>
            <a:r>
              <a:rPr lang="en-US" sz="2800" dirty="0" smtClean="0">
                <a:ea typeface="ＭＳ Ｐゴシック" pitchFamily="34" charset="-128"/>
              </a:rPr>
              <a:t>International liaison and Partnerships</a:t>
            </a:r>
          </a:p>
          <a:p>
            <a:pPr marL="742950" lvl="2" indent="-342900">
              <a:defRPr/>
            </a:pPr>
            <a:r>
              <a:rPr lang="en-US" dirty="0" smtClean="0">
                <a:ea typeface="ＭＳ Ｐゴシック" pitchFamily="34" charset="-128"/>
              </a:rPr>
              <a:t>Neighboring States &amp; SADC</a:t>
            </a:r>
          </a:p>
          <a:p>
            <a:pPr marL="742950" lvl="2" indent="-342900">
              <a:defRPr/>
            </a:pPr>
            <a:r>
              <a:rPr lang="en-US" dirty="0" smtClean="0">
                <a:ea typeface="ＭＳ Ｐゴシック" pitchFamily="34" charset="-128"/>
              </a:rPr>
              <a:t>AFRICA (AMCOW)</a:t>
            </a:r>
          </a:p>
          <a:p>
            <a:pPr marL="742950" lvl="2" indent="-342900">
              <a:defRPr/>
            </a:pPr>
            <a:r>
              <a:rPr lang="en-US" dirty="0" smtClean="0">
                <a:ea typeface="ＭＳ Ｐゴシック" pitchFamily="34" charset="-128"/>
              </a:rPr>
              <a:t>Global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2B9801-BDED-456F-A796-CB3FDAA513E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Water is key to developments.  It cuts across all sectors.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2B9801-BDED-456F-A796-CB3FDAA513E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3F329C91-F08C-4597-BA65-C56241B832B4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51217295-DBCE-4F0B-B883-1C9DE8418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F93397EF-FD3C-447D-A217-BED3C8A4C6B3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74E18BEC-B791-4667-9550-153E3F71E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7FC8633D-1582-4DDA-809B-BF93BD1E7F27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D24AB0AE-FD3F-4776-A959-1D045317C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E6F267F6-8A38-4653-A296-8802DB700D83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3BABFDD9-386B-4635-A8AB-4BCCAEB4E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4C6B0E13-AF2A-4FF9-9C11-2156FB95FE38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CAD041C9-F1BE-498E-A6B1-DAF350FEA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7A475333-E012-4A88-BCEE-7693E600F9EA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EEC6507D-7A9B-4CBD-AECD-8A240EE11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FBFAE5DD-3505-4E23-8462-6A9407202B2D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246718E0-1054-4BA3-B139-7AE800E79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E6E31FFB-DE7F-43E1-ABBB-D4A1721C96DF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B26AA24C-6DF8-4126-814D-D4898393D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2E513819-C663-40CD-86D0-2554AA9B2389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2CCE0A75-9371-4C25-90ED-378BF618A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C3ECCA2C-9511-432E-9294-71C39DD0C780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7AFD5DE1-1848-48AE-9C2F-FB52CF72A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11C7945D-79C0-486F-A1A3-D4AFC2DB1E6C}" type="datetimeFigureOut">
              <a:rPr lang="en-US"/>
              <a:pPr>
                <a:defRPr/>
              </a:pPr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Calibri" pitchFamily="34" charset="0"/>
              </a:defRPr>
            </a:lvl1pPr>
          </a:lstStyle>
          <a:p>
            <a:pPr>
              <a:defRPr/>
            </a:pPr>
            <a:fld id="{95AAAEF6-0C29-415D-9079-6FFC7BE16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WS Slide Pages1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www.google.co.za/url?sa=i&amp;rct=j&amp;q=&amp;esrc=s&amp;source=imgres&amp;cd=&amp;cad=rja&amp;uact=8&amp;ved=&amp;url=http://blogs.worldbank.org/water/where-water-and-climate-change-meet&amp;psig=AFQjCNGnfCiaNpnd0UaY2R_wMrujYMSmug&amp;ust=1506498349011664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.za/url?sa=i&amp;rct=j&amp;q=&amp;esrc=s&amp;source=images&amp;cd=&amp;cad=rja&amp;uact=8&amp;ved=0CAcQjRxqFQoTCJySpqGlv8gCFctcFAodxzkKDg&amp;url=http://www.nature.com/nclimate/journal/v4/n9/full/nclimate2344.html?WT.ec_id%3DNCLIMATE-201409&amp;psig=AFQjCNGH1pbuQp3Wd8mBHaMMC8uruyrOew&amp;ust=1444819452777838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.za/url?sa=i&amp;rct=j&amp;q=&amp;esrc=s&amp;source=imgres&amp;cd=&amp;cad=rja&amp;uact=8&amp;ved=0ahUKEwi4pvjohd7VAhUGkRQKHV8JD2kQjRwIBw&amp;url=http://www.grainsa.co.za/agriculture,-mining-and-wetlands-interaction&amp;psig=AFQjCNH4yF1x9HNLE0FwAA1okzb0KL7IYg&amp;ust=150305163619491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google.co.za/url?sa=i&amp;rct=j&amp;q=&amp;esrc=s&amp;source=images&amp;cd=&amp;cad=rja&amp;uact=8&amp;ved=0ahUKEwjp19_vkN7VAhXLPBQKHVKvAxYQjRwIBw&amp;url=http://www.amphibiaweb.org/declines/HabFrag.html&amp;psig=AFQjCNFM7d5eq9P6d6ruHWHwXGmnjbITvA&amp;ust=150305454693827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.za/imgres?imgurl=http://image.slidesharecdn.com/doharesilience2-121214053038-phpapp01/95/building-resilience-for-adaptation-to-climate-change-in-agriculture-2-638.jpg?cb=1355471243&amp;imgrefurl=http://www.slideshare.net/FAOoftheUN/building-resilience-for-adaptation-to-climate-change-in-agriculture&amp;h=479&amp;w=638&amp;tbnid=ZXM1_wzK9W-oKM:&amp;docid=1qQpNElXhycw4M&amp;ei=rAjLVcWYBcXY7AbnorjACQ&amp;tbm=isch&amp;ved=0CAQQMygBMAE4ZGoVChMIxZ7P6JSjxwIVRSzbCh1nEQ6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.za/url?sa=i&amp;rct=j&amp;q=&amp;esrc=s&amp;source=imgres&amp;cd=&amp;cad=rja&amp;uact=8&amp;ved=0ahUKEwjkt_WnvdnOAhUGvBQKHREbAPUQjRwIBw&amp;url=http://www.hko.gov.hk/blog/en/archives/00000115.htm&amp;psig=AFQjCNFs8g3F34ATRNwv5CcajfILLN0ngQ&amp;ust=14721084092572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://www.google.co.za/url?sa=i&amp;rct=j&amp;q=&amp;esrc=s&amp;source=imgres&amp;cd=&amp;cad=rja&amp;uact=8&amp;ved=0ahUKEwiWwPvWtNTWAhWMKsAKHUwSDh0QjRwIBw&amp;url=http://www.lenntech.com/groundwater/seawater-intrusions.htm&amp;psig=AOvVaw3CuXWbfyRzPDwnxkz4ZBeN&amp;ust=1507118642957756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google.co.za/url?sa=i&amp;rct=j&amp;q=&amp;esrc=s&amp;source=imgres&amp;cd=&amp;cad=rja&amp;uact=8&amp;ved=0ahUKEwiAlZDky-XWAhVF1BoKHU6cBccQjRwIBw&amp;url=http://journals.plos.org/plosone/article?id%3D10.1371/journal.pone.0081944&amp;psig=AOvVaw1wLJuWlEWVFZdGiOk6JKCS&amp;ust=1507708981990595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co.za/url?sa=i&amp;rct=j&amp;q=&amp;esrc=s&amp;source=imgres&amp;cd=&amp;cad=rja&amp;uact=8&amp;ved=0ahUKEwjLz7zFutTWAhXBJcAKHbXJDKAQjRwIBw&amp;url=https://www.iol.co.za/news/south-africa/kwazulu-natal/durbans-dire-climate-catastrophe-1145321&amp;psig=AOvVaw1G2klnk_IcCXejxnmD7Ot6&amp;ust=150712023877937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hyperlink" Target="https://www.google.co.za/url?sa=i&amp;rct=j&amp;q=&amp;esrc=s&amp;source=imgres&amp;cd=&amp;cad=rja&amp;uact=8&amp;ved=0ahUKEwjbpsilu9TWAhVCCsAKHRP7BgIQjRwIBw&amp;url=https://midnightwatcher.wordpress.com/2012/04/16/south-africa-experts-puzzled-after-scores-of-dead-fish-found-littering-ocean-floor-near-ushaka-beach-in-durban/&amp;psig=AOvVaw06fHf0mjfDkPeDs3haQIvp&amp;ust=150712044093282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google.co.za/url?sa=i&amp;rct=j&amp;q=&amp;esrc=s&amp;source=imgres&amp;cd=&amp;cad=rja&amp;uact=8&amp;ved=0ahUKEwiXypqcuNTWAhVjLMAKHVboBKQQjRwIBw&amp;url=https://www.weforum.org/agenda/2015/11/how-will-your-city-be-affected-by-rising-sea-levels/&amp;psig=AOvVaw3n8NjOlZdbix6dYCIOliSA&amp;ust=150711961600562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s://www.google.co.za/url?sa=i&amp;rct=j&amp;q=&amp;esrc=s&amp;source=imgres&amp;cd=&amp;cad=rja&amp;uact=8&amp;ved=0ahUKEwjC_fXAvdTWAhVbOMAKHTNyB5sQjRwIBw&amp;url=https://www.slideshare.net/davitcaste/socioeconomic-description-of-the-informal-settlements-in-cape-town&amp;psig=AOvVaw03Pn9-UyBvya0qV8XwBwgh&amp;ust=1507121035124796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/>
          <p:cNvSpPr txBox="1">
            <a:spLocks noChangeArrowheads="1"/>
          </p:cNvSpPr>
          <p:nvPr/>
        </p:nvSpPr>
        <p:spPr bwMode="auto">
          <a:xfrm>
            <a:off x="1449388" y="2251075"/>
            <a:ext cx="50895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Gill Sans MT" pitchFamily="34" charset="0"/>
              </a:rPr>
              <a:t>PRESENTATION TITLE</a:t>
            </a:r>
          </a:p>
          <a:p>
            <a:endParaRPr lang="en-US" sz="1800">
              <a:solidFill>
                <a:schemeClr val="bg1"/>
              </a:solidFill>
              <a:latin typeface="Gill Sans" pitchFamily="-84" charset="0"/>
            </a:endParaRPr>
          </a:p>
          <a:p>
            <a:r>
              <a:rPr lang="en-US" sz="1800">
                <a:solidFill>
                  <a:schemeClr val="bg1"/>
                </a:solidFill>
                <a:latin typeface="Gill Sans Light" pitchFamily="-84" charset="0"/>
              </a:rPr>
              <a:t>Presented by:</a:t>
            </a:r>
          </a:p>
          <a:p>
            <a:r>
              <a:rPr lang="en-US" sz="1800">
                <a:solidFill>
                  <a:schemeClr val="bg1"/>
                </a:solidFill>
                <a:latin typeface="Gill Sans Light" pitchFamily="-84" charset="0"/>
              </a:rPr>
              <a:t>Name Surname</a:t>
            </a:r>
          </a:p>
          <a:p>
            <a:r>
              <a:rPr lang="en-US" sz="1800">
                <a:solidFill>
                  <a:schemeClr val="bg1"/>
                </a:solidFill>
                <a:latin typeface="Gill Sans Light" pitchFamily="-84" charset="0"/>
              </a:rPr>
              <a:t>Directorate</a:t>
            </a:r>
          </a:p>
          <a:p>
            <a:endParaRPr lang="en-US" sz="1400">
              <a:solidFill>
                <a:schemeClr val="bg1"/>
              </a:solidFill>
              <a:latin typeface="Gill Sans Light" pitchFamily="-84" charset="0"/>
            </a:endParaRPr>
          </a:p>
          <a:p>
            <a:r>
              <a:rPr lang="en-US" sz="1400">
                <a:solidFill>
                  <a:schemeClr val="bg1"/>
                </a:solidFill>
                <a:latin typeface="Gill Sans Light" pitchFamily="-84" charset="0"/>
              </a:rPr>
              <a:t>Date</a:t>
            </a:r>
          </a:p>
        </p:txBody>
      </p:sp>
      <p:pic>
        <p:nvPicPr>
          <p:cNvPr id="13315" name="Picture 1" descr="DWS Slide Cover3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-205099"/>
            <a:ext cx="9180513" cy="674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" descr="DWS Slide Cover pic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3" y="1393247"/>
            <a:ext cx="9180513" cy="351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50789" y="1235115"/>
            <a:ext cx="8003221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ZA" sz="3200" b="1" dirty="0" smtClean="0"/>
              <a:t>Climate </a:t>
            </a:r>
            <a:r>
              <a:rPr lang="en-ZA" sz="3200" b="1" dirty="0"/>
              <a:t>Change </a:t>
            </a:r>
            <a:r>
              <a:rPr lang="en-ZA" sz="3200" b="1" dirty="0" smtClean="0"/>
              <a:t>Aspects</a:t>
            </a:r>
            <a:r>
              <a:rPr lang="en-ZA" sz="3200" dirty="0"/>
              <a:t/>
            </a:r>
            <a:br>
              <a:rPr lang="en-ZA" sz="3200" dirty="0"/>
            </a:br>
            <a:r>
              <a:rPr lang="en-ZA" sz="3200" b="1" dirty="0">
                <a:solidFill>
                  <a:srgbClr val="0070C0"/>
                </a:solidFill>
              </a:rPr>
              <a:t>Water Sector </a:t>
            </a:r>
            <a:r>
              <a:rPr lang="en-ZA" sz="3200" b="1" dirty="0" smtClean="0">
                <a:solidFill>
                  <a:srgbClr val="0070C0"/>
                </a:solidFill>
              </a:rPr>
              <a:t> </a:t>
            </a:r>
          </a:p>
          <a:p>
            <a:pPr algn="ctr" eaLnBrk="1" hangingPunct="1">
              <a:defRPr/>
            </a:pPr>
            <a:endParaRPr lang="en-GB" sz="3200" b="1" dirty="0" smtClean="0"/>
          </a:p>
          <a:p>
            <a:pPr eaLnBrk="1" hangingPunct="1">
              <a:defRPr/>
            </a:pPr>
            <a:r>
              <a:rPr lang="en-US" b="1" dirty="0" smtClean="0">
                <a:latin typeface="Gill Snas" charset="0"/>
                <a:cs typeface="Gill Snas" charset="0"/>
              </a:rPr>
              <a:t>Presented by: Chris Moseki</a:t>
            </a:r>
          </a:p>
          <a:p>
            <a:pPr eaLnBrk="1" hangingPunct="1">
              <a:defRPr/>
            </a:pPr>
            <a:r>
              <a:rPr lang="en-US" b="1" dirty="0" smtClean="0">
                <a:latin typeface="Gill Snas" charset="0"/>
                <a:cs typeface="Gill Snas" charset="0"/>
              </a:rPr>
              <a:t>Date: 22 August 2018</a:t>
            </a:r>
            <a:endParaRPr lang="en-US" dirty="0" smtClean="0">
              <a:solidFill>
                <a:schemeClr val="bg2">
                  <a:lumMod val="25000"/>
                </a:schemeClr>
              </a:solidFill>
              <a:latin typeface="Gill Snas" charset="0"/>
              <a:cs typeface="Gill Snas" charset="0"/>
            </a:endParaRPr>
          </a:p>
          <a:p>
            <a:pPr eaLnBrk="1" hangingPunct="1">
              <a:defRPr/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Gill Snas" charset="0"/>
              <a:cs typeface="Gill Sna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1368" y="444381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Image result for climate change and water stress in south africa">
            <a:hlinkClick r:id="rId5" tgtFrame="&quot;_blank&quot;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45" y="3784990"/>
            <a:ext cx="3588455" cy="238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MosekiC\Documents\Private\Private\Momentum health\Private\TIGER\WRC logo - 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80" y="-205088"/>
            <a:ext cx="749320" cy="141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427163" y="1149790"/>
            <a:ext cx="7067550" cy="388214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ZA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ZA" sz="3600" b="1" dirty="0" smtClean="0">
                <a:ea typeface="ＭＳ Ｐゴシック" pitchFamily="34" charset="-128"/>
              </a:rPr>
              <a:t>South Africa’s</a:t>
            </a:r>
            <a:r>
              <a:rPr lang="en-ZA" sz="3600" b="1" dirty="0">
                <a:ea typeface="ＭＳ Ｐゴシック" pitchFamily="34" charset="-128"/>
              </a:rPr>
              <a:t> </a:t>
            </a:r>
            <a:r>
              <a:rPr lang="en-ZA" sz="3600" b="1" dirty="0" smtClean="0">
                <a:ea typeface="ＭＳ Ｐゴシック" pitchFamily="34" charset="-128"/>
              </a:rPr>
              <a:t>water distribution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at national scale, under natural conditions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>
                <a:ea typeface="ＭＳ Ｐゴシック" pitchFamily="34" charset="-128"/>
              </a:rPr>
              <a:t>i</a:t>
            </a:r>
            <a:r>
              <a:rPr lang="en-ZA" dirty="0" smtClean="0">
                <a:ea typeface="ＭＳ Ｐゴシック" pitchFamily="34" charset="-128"/>
              </a:rPr>
              <a:t>nternationally shared river basins</a:t>
            </a:r>
          </a:p>
          <a:p>
            <a:pPr marL="457200" lvl="1" indent="0">
              <a:buNone/>
            </a:pPr>
            <a:endParaRPr lang="en-ZA" dirty="0" smtClean="0"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>
                <a:ea typeface="ＭＳ Ｐゴシック" pitchFamily="34" charset="-128"/>
              </a:rPr>
              <a:t> </a:t>
            </a:r>
            <a:r>
              <a:rPr lang="en-ZA" dirty="0" smtClean="0">
                <a:ea typeface="ＭＳ Ｐゴシック" pitchFamily="34" charset="-128"/>
              </a:rPr>
              <a:t>the water resource is limited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438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National_Rain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842961"/>
            <a:ext cx="7632700" cy="544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4" descr="lege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8" y="2852738"/>
            <a:ext cx="830262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52388" y="1"/>
            <a:ext cx="9091612" cy="6477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/>
            <a:r>
              <a:rPr lang="en-US" sz="3200" b="1" dirty="0">
                <a:cs typeface="Arial" charset="0"/>
              </a:rPr>
              <a:t>National </a:t>
            </a:r>
            <a:r>
              <a:rPr lang="en-US" sz="3200" b="1" dirty="0" smtClean="0">
                <a:cs typeface="Arial" charset="0"/>
              </a:rPr>
              <a:t>Rainfall and Potential </a:t>
            </a:r>
            <a:r>
              <a:rPr lang="en-US" sz="3200" b="1" dirty="0">
                <a:cs typeface="Arial" charset="0"/>
              </a:rPr>
              <a:t>Evaporation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964072" y="5349922"/>
            <a:ext cx="3179928" cy="1114017"/>
          </a:xfrm>
          <a:prstGeom prst="rect">
            <a:avLst/>
          </a:prstGeom>
          <a:solidFill>
            <a:srgbClr val="FFFF00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 smtClean="0">
                <a:latin typeface="Lucida Sans Unicode"/>
                <a:cs typeface="Arial" charset="0"/>
              </a:rPr>
              <a:t>Note</a:t>
            </a:r>
            <a:r>
              <a:rPr lang="en-US" sz="1600" b="1" dirty="0" smtClean="0">
                <a:latin typeface="Lucida Sans Unicode"/>
                <a:cs typeface="Arial" charset="0"/>
              </a:rPr>
              <a:t> skewed distribution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latin typeface="Lucida Sans Unicode"/>
                <a:cs typeface="Arial" charset="0"/>
              </a:rPr>
              <a:t>of rainfall ,and increase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latin typeface="Lucida Sans Unicode"/>
                <a:cs typeface="Arial" charset="0"/>
              </a:rPr>
              <a:t>eastwards while evaporation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latin typeface="Lucida Sans Unicode"/>
                <a:cs typeface="Arial" charset="0"/>
              </a:rPr>
              <a:t> rates increase westwards</a:t>
            </a:r>
            <a:endParaRPr lang="en-US" sz="1600" b="1" dirty="0">
              <a:latin typeface="Lucida Sans Unicode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52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68740"/>
          </a:xfrm>
          <a:noFill/>
        </p:spPr>
        <p:txBody>
          <a:bodyPr/>
          <a:lstStyle/>
          <a:p>
            <a:r>
              <a:rPr lang="en-ZA" b="1" dirty="0" smtClean="0"/>
              <a:t>Internationally shared basins</a:t>
            </a:r>
            <a:endParaRPr lang="en-Z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ECF10-0FE4-444E-A93C-E7DCD936C7A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14400" y="990988"/>
            <a:ext cx="8229600" cy="4987176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14625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ZA" dirty="0"/>
          </a:p>
        </p:txBody>
      </p:sp>
      <p:sp>
        <p:nvSpPr>
          <p:cNvPr id="8" name="TextBox 7"/>
          <p:cNvSpPr txBox="1"/>
          <p:nvPr/>
        </p:nvSpPr>
        <p:spPr>
          <a:xfrm>
            <a:off x="0" y="930407"/>
            <a:ext cx="2483893" cy="30162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/>
              <a:t>4 rivers </a:t>
            </a:r>
            <a:r>
              <a:rPr lang="en-ZA" sz="1600" b="1" dirty="0" smtClean="0"/>
              <a:t>shared </a:t>
            </a:r>
            <a:r>
              <a:rPr lang="en-ZA" sz="1600" b="1" dirty="0"/>
              <a:t>with 6 </a:t>
            </a:r>
            <a:r>
              <a:rPr lang="en-ZA" sz="1600" b="1" dirty="0" smtClean="0"/>
              <a:t>neighbouring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 smtClean="0"/>
              <a:t>basins </a:t>
            </a:r>
            <a:r>
              <a:rPr lang="en-ZA" sz="1600" b="1" dirty="0"/>
              <a:t>cover 60 % of SA land </a:t>
            </a:r>
            <a:r>
              <a:rPr lang="en-ZA" sz="1600" b="1" dirty="0" smtClean="0"/>
              <a:t>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/>
              <a:t>Contribute 45% of country's total river </a:t>
            </a:r>
            <a:r>
              <a:rPr lang="en-ZA" sz="1600" b="1" dirty="0" smtClean="0"/>
              <a:t>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/>
              <a:t>support ± 70% of gross domestic product </a:t>
            </a:r>
            <a:endParaRPr lang="en-ZA" sz="1600" b="1" dirty="0" smtClean="0"/>
          </a:p>
          <a:p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7795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513427" y="200884"/>
            <a:ext cx="7067550" cy="251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ZA" sz="3600" b="1" dirty="0" smtClean="0">
                <a:ea typeface="ＭＳ Ｐゴシック" pitchFamily="34" charset="-128"/>
              </a:rPr>
              <a:t>Efficiency in water use / cut in losses; can address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 water stress challenges</a:t>
            </a:r>
            <a:endParaRPr lang="en-ZA" dirty="0">
              <a:ea typeface="ＭＳ Ｐゴシック" pitchFamily="34" charset="-128"/>
            </a:endParaRPr>
          </a:p>
          <a:p>
            <a:pPr marL="457200" lvl="1" indent="0">
              <a:buNone/>
            </a:pPr>
            <a:r>
              <a:rPr lang="en-ZA" dirty="0" smtClean="0">
                <a:ea typeface="ＭＳ Ｐゴシック" pitchFamily="34" charset="-128"/>
              </a:rPr>
              <a:t>Lead by example …               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</p:txBody>
      </p:sp>
      <p:pic>
        <p:nvPicPr>
          <p:cNvPr id="3" name="Picture 2" descr="C:\Users\MosekiC\Documents\CC Directorate\Specialist Scientist _Chris M\Pics _Too special not to share_files\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513" y="2867102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9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mun info\Percentage of Water Los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5" y="767750"/>
            <a:ext cx="8777953" cy="620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361"/>
            <a:ext cx="9144000" cy="648389"/>
          </a:xfrm>
        </p:spPr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</a:rPr>
              <a:t>Non-revenue water is estimated to be an average 36.6% of the water supplied </a:t>
            </a:r>
            <a:r>
              <a:rPr lang="en-US" sz="2000" b="1" dirty="0" smtClean="0">
                <a:solidFill>
                  <a:srgbClr val="FF0000"/>
                </a:solidFill>
              </a:rPr>
              <a:t>       </a:t>
            </a:r>
            <a:r>
              <a:rPr lang="en-US" sz="2000" b="1" dirty="0" smtClean="0">
                <a:solidFill>
                  <a:srgbClr val="002060"/>
                </a:solidFill>
              </a:rPr>
              <a:t>(</a:t>
            </a:r>
            <a:r>
              <a:rPr lang="en-US" sz="2000" b="1" dirty="0">
                <a:solidFill>
                  <a:srgbClr val="002060"/>
                </a:solidFill>
              </a:rPr>
              <a:t>1.6 billion m</a:t>
            </a:r>
            <a:r>
              <a:rPr lang="en-US" sz="2000" b="1" baseline="30000" dirty="0">
                <a:solidFill>
                  <a:srgbClr val="002060"/>
                </a:solidFill>
              </a:rPr>
              <a:t>3</a:t>
            </a:r>
            <a:r>
              <a:rPr lang="en-US" sz="2000" b="1" dirty="0">
                <a:solidFill>
                  <a:srgbClr val="002060"/>
                </a:solidFill>
              </a:rPr>
              <a:t>/annum with an estimated value of R7 billion annually)</a:t>
            </a:r>
            <a:endParaRPr lang="en-ZA" sz="2000" b="1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9EE16-E114-4E3C-B37C-4883AA5021F9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4" name="Striped Right Arrow 3"/>
          <p:cNvSpPr/>
          <p:nvPr/>
        </p:nvSpPr>
        <p:spPr>
          <a:xfrm>
            <a:off x="2734960" y="1227437"/>
            <a:ext cx="2471353" cy="1148309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 smtClean="0"/>
              <a:t>What’s the latest NRW (i.e. July 2018)? </a:t>
            </a:r>
            <a:endParaRPr lang="en-ZA" sz="1600" b="1" dirty="0"/>
          </a:p>
        </p:txBody>
      </p:sp>
    </p:spTree>
    <p:extLst>
      <p:ext uri="{BB962C8B-B14F-4D97-AF65-F5344CB8AC3E}">
        <p14:creationId xmlns:p14="http://schemas.microsoft.com/office/powerpoint/2010/main" val="191066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422"/>
          </a:xfrm>
        </p:spPr>
        <p:txBody>
          <a:bodyPr/>
          <a:lstStyle/>
          <a:p>
            <a:r>
              <a:rPr lang="en-ZA" b="1" dirty="0"/>
              <a:t>Non Revenue </a:t>
            </a:r>
            <a:r>
              <a:rPr lang="en-ZA" b="1" dirty="0" smtClean="0"/>
              <a:t>Water</a:t>
            </a:r>
            <a:r>
              <a:rPr lang="en-ZA" b="1" dirty="0"/>
              <a:t/>
            </a:r>
            <a:br>
              <a:rPr lang="en-ZA" b="1" dirty="0"/>
            </a:br>
            <a:endParaRPr lang="en-ZA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71121" y="1205942"/>
            <a:ext cx="6882765" cy="4877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9824" y="6129544"/>
            <a:ext cx="26765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50" b="1" u="sng" dirty="0" smtClean="0"/>
              <a:t>Data source</a:t>
            </a:r>
            <a:r>
              <a:rPr lang="en-ZA" sz="1050" b="1" dirty="0" smtClean="0"/>
              <a:t>: KNOEMA </a:t>
            </a:r>
            <a:r>
              <a:rPr lang="en-ZA" sz="1050" b="1" dirty="0"/>
              <a:t>Virginia, </a:t>
            </a:r>
            <a:r>
              <a:rPr lang="en-ZA" sz="1050" b="1" dirty="0" smtClean="0"/>
              <a:t>USA</a:t>
            </a:r>
            <a:endParaRPr lang="en-ZA" sz="1050" b="1" dirty="0"/>
          </a:p>
        </p:txBody>
      </p:sp>
      <p:sp>
        <p:nvSpPr>
          <p:cNvPr id="5" name="Right Arrow 4"/>
          <p:cNvSpPr/>
          <p:nvPr/>
        </p:nvSpPr>
        <p:spPr>
          <a:xfrm rot="5400000">
            <a:off x="7128321" y="1255218"/>
            <a:ext cx="542926" cy="12115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/>
          <p:cNvSpPr txBox="1"/>
          <p:nvPr/>
        </p:nvSpPr>
        <p:spPr>
          <a:xfrm>
            <a:off x="7258048" y="178135"/>
            <a:ext cx="1782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b="1" dirty="0" smtClean="0"/>
              <a:t>Non-revenue water (2012):</a:t>
            </a:r>
          </a:p>
          <a:p>
            <a:r>
              <a:rPr lang="en-ZA" sz="1000" dirty="0" smtClean="0"/>
              <a:t>South Africa was at 37.8%,</a:t>
            </a:r>
          </a:p>
          <a:p>
            <a:r>
              <a:rPr lang="en-ZA" sz="1000" dirty="0" smtClean="0"/>
              <a:t>Australia 7% and California</a:t>
            </a:r>
          </a:p>
          <a:p>
            <a:r>
              <a:rPr lang="en-ZA" sz="1000" dirty="0"/>
              <a:t>a</a:t>
            </a:r>
            <a:r>
              <a:rPr lang="en-ZA" sz="1000" dirty="0" smtClean="0"/>
              <a:t>t less than 10%</a:t>
            </a:r>
            <a:endParaRPr lang="en-ZA" sz="1000" dirty="0"/>
          </a:p>
        </p:txBody>
      </p:sp>
    </p:spTree>
    <p:extLst>
      <p:ext uri="{BB962C8B-B14F-4D97-AF65-F5344CB8AC3E}">
        <p14:creationId xmlns:p14="http://schemas.microsoft.com/office/powerpoint/2010/main" val="17343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427163" y="1149790"/>
            <a:ext cx="7067550" cy="388214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ZA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ZA" sz="3600" b="1" dirty="0" smtClean="0">
                <a:ea typeface="ＭＳ Ｐゴシック" pitchFamily="34" charset="-128"/>
              </a:rPr>
              <a:t>Climate change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  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2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287462"/>
          </a:xfrm>
        </p:spPr>
        <p:txBody>
          <a:bodyPr/>
          <a:lstStyle/>
          <a:p>
            <a:r>
              <a:rPr lang="en-ZA" dirty="0" smtClean="0"/>
              <a:t>Other (global change) stress factors often overshadow climate impacts</a:t>
            </a:r>
            <a:endParaRPr lang="en-ZA" dirty="0"/>
          </a:p>
        </p:txBody>
      </p:sp>
      <p:pic>
        <p:nvPicPr>
          <p:cNvPr id="3" name="Picture 2" descr="http://www.nature.com/nclimate/journal/v4/n9/images/nclimate2344-f1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94" y="1390013"/>
            <a:ext cx="6637655" cy="40722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352551" y="5379082"/>
            <a:ext cx="7600950" cy="8432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ZA" sz="2400" b="1" dirty="0" smtClean="0">
                <a:solidFill>
                  <a:srgbClr val="FF0000"/>
                </a:solidFill>
                <a:ea typeface="ＭＳ Ｐゴシック" pitchFamily="34" charset="-128"/>
              </a:rPr>
              <a:t>However, attribution is ever illusive &amp; requires good skill</a:t>
            </a:r>
            <a:r>
              <a:rPr lang="en-ZA" sz="3600" b="1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81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622"/>
            <a:ext cx="8229600" cy="607610"/>
          </a:xfrm>
        </p:spPr>
        <p:txBody>
          <a:bodyPr/>
          <a:lstStyle/>
          <a:p>
            <a:r>
              <a:rPr lang="en-ZA" sz="3600" b="1" dirty="0" smtClean="0"/>
              <a:t>Non-climatic impacts </a:t>
            </a:r>
            <a:endParaRPr lang="en-Z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925" y="793820"/>
            <a:ext cx="8229600" cy="1406769"/>
          </a:xfrm>
        </p:spPr>
        <p:txBody>
          <a:bodyPr/>
          <a:lstStyle/>
          <a:p>
            <a:pPr marL="0" indent="0">
              <a:buNone/>
            </a:pPr>
            <a:r>
              <a:rPr lang="en-ZA" sz="2800" dirty="0" smtClean="0"/>
              <a:t>Non-climatic Impacts: </a:t>
            </a:r>
          </a:p>
          <a:p>
            <a:pPr marL="514350" indent="-457200">
              <a:buFont typeface="+mj-lt"/>
              <a:buAutoNum type="arabicPeriod"/>
            </a:pPr>
            <a:r>
              <a:rPr lang="en-ZA" sz="2400" dirty="0" smtClean="0"/>
              <a:t>Wetlands and mining </a:t>
            </a:r>
          </a:p>
          <a:p>
            <a:pPr marL="514350" indent="-457200">
              <a:buFont typeface="+mj-lt"/>
              <a:buAutoNum type="arabicPeriod"/>
            </a:pPr>
            <a:r>
              <a:rPr lang="en-ZA" sz="2400" dirty="0" smtClean="0"/>
              <a:t>Wetlands and land-use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9FAD-19D7-4C15-B5A8-5B02A5C6934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Image result for endangered Wetlands of south africa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39" y="671232"/>
            <a:ext cx="4518660" cy="28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elated image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03491"/>
            <a:ext cx="4370447" cy="31057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1458" y="5915986"/>
            <a:ext cx="3847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Habitat loss - </a:t>
            </a:r>
            <a:r>
              <a:rPr lang="en-ZA" dirty="0" smtClean="0">
                <a:solidFill>
                  <a:srgbClr val="FF0000"/>
                </a:solidFill>
              </a:rPr>
              <a:t>deforestation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336135" flipV="1">
            <a:off x="4159004" y="1519383"/>
            <a:ext cx="1932253" cy="2506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ight Arrow 8"/>
          <p:cNvSpPr/>
          <p:nvPr/>
        </p:nvSpPr>
        <p:spPr>
          <a:xfrm rot="6417090" flipV="1">
            <a:off x="2006746" y="2961630"/>
            <a:ext cx="2023686" cy="2506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Box 9"/>
          <p:cNvSpPr txBox="1"/>
          <p:nvPr/>
        </p:nvSpPr>
        <p:spPr>
          <a:xfrm>
            <a:off x="4625339" y="3756215"/>
            <a:ext cx="44117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2750E"/>
                </a:solidFill>
              </a:rPr>
              <a:t>Under these conditions,</a:t>
            </a:r>
          </a:p>
          <a:p>
            <a:r>
              <a:rPr lang="en-ZA" dirty="0">
                <a:solidFill>
                  <a:srgbClr val="F2750E"/>
                </a:solidFill>
              </a:rPr>
              <a:t>c</a:t>
            </a:r>
            <a:r>
              <a:rPr lang="en-ZA" dirty="0" smtClean="0">
                <a:solidFill>
                  <a:srgbClr val="F2750E"/>
                </a:solidFill>
              </a:rPr>
              <a:t>limate change (</a:t>
            </a:r>
            <a:r>
              <a:rPr lang="en-ZA" i="1" dirty="0" smtClean="0">
                <a:solidFill>
                  <a:srgbClr val="F2750E"/>
                </a:solidFill>
              </a:rPr>
              <a:t>e.g. if frequent</a:t>
            </a:r>
          </a:p>
          <a:p>
            <a:r>
              <a:rPr lang="en-ZA" i="1" dirty="0" smtClean="0">
                <a:solidFill>
                  <a:srgbClr val="F2750E"/>
                </a:solidFill>
              </a:rPr>
              <a:t>floods occur as a new norm</a:t>
            </a:r>
            <a:r>
              <a:rPr lang="en-ZA" dirty="0" smtClean="0">
                <a:solidFill>
                  <a:srgbClr val="F2750E"/>
                </a:solidFill>
              </a:rPr>
              <a:t>)  </a:t>
            </a:r>
          </a:p>
          <a:p>
            <a:r>
              <a:rPr lang="en-ZA" dirty="0" smtClean="0">
                <a:solidFill>
                  <a:srgbClr val="F2750E"/>
                </a:solidFill>
              </a:rPr>
              <a:t>is likely to exacerbate the</a:t>
            </a:r>
          </a:p>
          <a:p>
            <a:r>
              <a:rPr lang="en-ZA" dirty="0" smtClean="0">
                <a:solidFill>
                  <a:srgbClr val="F2750E"/>
                </a:solidFill>
              </a:rPr>
              <a:t>problem.</a:t>
            </a:r>
            <a:endParaRPr lang="en-ZA" dirty="0">
              <a:solidFill>
                <a:srgbClr val="F275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3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106" y="-133161"/>
            <a:ext cx="7358332" cy="777785"/>
          </a:xfrm>
        </p:spPr>
        <p:txBody>
          <a:bodyPr/>
          <a:lstStyle/>
          <a:p>
            <a:r>
              <a:rPr lang="en-ZA" b="1" dirty="0" smtClean="0"/>
              <a:t>Urban population growth</a:t>
            </a:r>
            <a:endParaRPr lang="en-ZA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09" y="654658"/>
            <a:ext cx="6764611" cy="282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09" y="3476525"/>
            <a:ext cx="6764611" cy="27875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7"/>
          <p:cNvSpPr txBox="1"/>
          <p:nvPr/>
        </p:nvSpPr>
        <p:spPr>
          <a:xfrm>
            <a:off x="8050753" y="644624"/>
            <a:ext cx="506367" cy="28435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>
                <a:effectLst/>
                <a:ea typeface="Calibri"/>
                <a:cs typeface="Times New Roman"/>
              </a:rPr>
              <a:t>2000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8050752" y="3476525"/>
            <a:ext cx="506367" cy="28435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 dirty="0" smtClean="0">
                <a:effectLst/>
                <a:ea typeface="Calibri"/>
                <a:cs typeface="Times New Roman"/>
              </a:rPr>
              <a:t>2050</a:t>
            </a:r>
            <a:endParaRPr lang="en-ZA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674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7" y="184022"/>
            <a:ext cx="8888627" cy="812756"/>
          </a:xfrm>
        </p:spPr>
        <p:txBody>
          <a:bodyPr/>
          <a:lstStyle/>
          <a:p>
            <a:r>
              <a:rPr lang="en-ZA" b="1" dirty="0" smtClean="0"/>
              <a:t>Presentation – Discussion points </a:t>
            </a:r>
            <a:endParaRPr lang="en-ZA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7118"/>
            <a:ext cx="8229600" cy="5031260"/>
          </a:xfrm>
        </p:spPr>
        <p:txBody>
          <a:bodyPr/>
          <a:lstStyle/>
          <a:p>
            <a:r>
              <a:rPr lang="en-ZA" dirty="0" smtClean="0"/>
              <a:t>Water situation in RSA – big (national) picture</a:t>
            </a:r>
          </a:p>
          <a:p>
            <a:pPr lvl="1"/>
            <a:r>
              <a:rPr lang="en-ZA" sz="2400" dirty="0" smtClean="0"/>
              <a:t>South Africa compared to the World &amp; SADC region</a:t>
            </a:r>
          </a:p>
          <a:p>
            <a:pPr lvl="1"/>
            <a:r>
              <a:rPr lang="en-ZA" sz="2400" dirty="0" smtClean="0"/>
              <a:t>Total available water per capita &amp; water stress</a:t>
            </a:r>
          </a:p>
          <a:p>
            <a:pPr lvl="1"/>
            <a:r>
              <a:rPr lang="en-ZA" sz="2400" dirty="0" smtClean="0"/>
              <a:t>Some of the key challenges (natural &amp; human induced)</a:t>
            </a:r>
          </a:p>
          <a:p>
            <a:r>
              <a:rPr lang="en-ZA" dirty="0" smtClean="0"/>
              <a:t> Climate change aspects</a:t>
            </a:r>
          </a:p>
          <a:p>
            <a:pPr lvl="1"/>
            <a:r>
              <a:rPr lang="en-ZA" dirty="0" smtClean="0"/>
              <a:t>Climatic and non-climatic stress factors</a:t>
            </a:r>
          </a:p>
          <a:p>
            <a:pPr lvl="1"/>
            <a:r>
              <a:rPr lang="en-ZA" dirty="0" smtClean="0"/>
              <a:t>Water and climate</a:t>
            </a:r>
          </a:p>
          <a:p>
            <a:pPr lvl="1"/>
            <a:r>
              <a:rPr lang="en-ZA" dirty="0" smtClean="0"/>
              <a:t>Projections for the next 3 months</a:t>
            </a:r>
          </a:p>
          <a:p>
            <a:pPr lvl="1"/>
            <a:r>
              <a:rPr lang="en-ZA" dirty="0" smtClean="0"/>
              <a:t>Adaptation / response</a:t>
            </a:r>
            <a:endParaRPr lang="en-ZA" dirty="0" smtClean="0"/>
          </a:p>
          <a:p>
            <a:r>
              <a:rPr lang="en-ZA" dirty="0" smtClean="0"/>
              <a:t>Conclusions </a:t>
            </a:r>
          </a:p>
          <a:p>
            <a:pPr lvl="1"/>
            <a:endParaRPr lang="en-ZA" dirty="0" smtClean="0"/>
          </a:p>
          <a:p>
            <a:pPr lvl="1"/>
            <a:endParaRPr lang="en-ZA" dirty="0" smtClean="0"/>
          </a:p>
          <a:p>
            <a:pPr lvl="1"/>
            <a:endParaRPr lang="en-ZA" dirty="0" smtClean="0"/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42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811" y="85725"/>
            <a:ext cx="7929563" cy="10715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ZA" sz="3600" b="1" dirty="0" smtClean="0"/>
              <a:t>Example of non-climatic factors</a:t>
            </a:r>
            <a:br>
              <a:rPr lang="en-ZA" sz="3600" b="1" dirty="0" smtClean="0"/>
            </a:br>
            <a:r>
              <a:rPr lang="en-ZA" sz="3200" dirty="0" smtClean="0"/>
              <a:t>(withdrawals exceed recharge by up to 40%)</a:t>
            </a:r>
            <a:endParaRPr lang="en-US" sz="3200" dirty="0"/>
          </a:p>
        </p:txBody>
      </p:sp>
      <p:pic>
        <p:nvPicPr>
          <p:cNvPr id="39939" name="Picture 2" descr="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6" y="1346200"/>
            <a:ext cx="7923213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8EF9F-F1F4-45D4-B19B-7151A9491E58}" type="slidenum">
              <a:rPr lang="en-ZA" smtClean="0"/>
              <a:pPr>
                <a:defRPr/>
              </a:pPr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2171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3081" y="-90534"/>
            <a:ext cx="7573224" cy="534155"/>
          </a:xfrm>
        </p:spPr>
        <p:txBody>
          <a:bodyPr/>
          <a:lstStyle/>
          <a:p>
            <a:r>
              <a:rPr lang="en-ZA" sz="4000" dirty="0" smtClean="0"/>
              <a:t> Drivers of climate change</a:t>
            </a:r>
            <a:endParaRPr lang="en-Z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592" y="506690"/>
            <a:ext cx="7740713" cy="3585476"/>
          </a:xfrm>
        </p:spPr>
        <p:txBody>
          <a:bodyPr/>
          <a:lstStyle/>
          <a:p>
            <a:pPr marL="514350" indent="-514350" algn="l">
              <a:buAutoNum type="arabicPeriod"/>
            </a:pPr>
            <a:r>
              <a:rPr lang="en-ZA" sz="2000" dirty="0" smtClean="0">
                <a:solidFill>
                  <a:schemeClr val="tx1"/>
                </a:solidFill>
              </a:rPr>
              <a:t>Change results from a variety of factors (e.g. GHGs, </a:t>
            </a:r>
            <a:r>
              <a:rPr lang="el-GR" sz="2000" dirty="0" smtClean="0">
                <a:solidFill>
                  <a:schemeClr val="tx1"/>
                </a:solidFill>
                <a:latin typeface="Arial"/>
                <a:cs typeface="Arial"/>
              </a:rPr>
              <a:t>Δ</a:t>
            </a:r>
            <a:r>
              <a:rPr lang="en-ZA" sz="2000" dirty="0" smtClean="0">
                <a:solidFill>
                  <a:schemeClr val="tx1"/>
                </a:solidFill>
              </a:rPr>
              <a:t>LU, solar energy &amp; aerosols)</a:t>
            </a:r>
          </a:p>
          <a:p>
            <a:pPr marL="514350" indent="-514350" algn="l">
              <a:buAutoNum type="arabicPeriod"/>
            </a:pPr>
            <a:r>
              <a:rPr lang="en-ZA" sz="2000" dirty="0" smtClean="0">
                <a:solidFill>
                  <a:schemeClr val="tx1"/>
                </a:solidFill>
              </a:rPr>
              <a:t>Change due to land-use sometimes markedly masks other factors</a:t>
            </a:r>
          </a:p>
          <a:p>
            <a:pPr marL="514350" indent="-514350" algn="l">
              <a:buAutoNum type="arabicPeriod"/>
            </a:pPr>
            <a:r>
              <a:rPr lang="en-ZA" sz="2000" dirty="0" smtClean="0">
                <a:solidFill>
                  <a:schemeClr val="tx1"/>
                </a:solidFill>
              </a:rPr>
              <a:t>However, the major drivers of CC are CO</a:t>
            </a:r>
            <a:r>
              <a:rPr lang="en-ZA" sz="2000" baseline="-25000" dirty="0" smtClean="0">
                <a:solidFill>
                  <a:schemeClr val="tx1"/>
                </a:solidFill>
              </a:rPr>
              <a:t>2</a:t>
            </a:r>
            <a:r>
              <a:rPr lang="en-ZA" sz="2000" dirty="0" smtClean="0">
                <a:solidFill>
                  <a:schemeClr val="tx1"/>
                </a:solidFill>
              </a:rPr>
              <a:t>, </a:t>
            </a:r>
          </a:p>
          <a:p>
            <a:pPr lvl="1" algn="l"/>
            <a:r>
              <a:rPr lang="en-ZA" sz="2000" dirty="0" smtClean="0">
                <a:solidFill>
                  <a:schemeClr val="tx1"/>
                </a:solidFill>
              </a:rPr>
              <a:t>CH</a:t>
            </a:r>
            <a:r>
              <a:rPr lang="en-ZA" sz="2000" baseline="-25000" dirty="0" smtClean="0">
                <a:solidFill>
                  <a:schemeClr val="tx1"/>
                </a:solidFill>
              </a:rPr>
              <a:t>4</a:t>
            </a:r>
            <a:r>
              <a:rPr lang="en-ZA" sz="2000" dirty="0" smtClean="0">
                <a:solidFill>
                  <a:schemeClr val="tx1"/>
                </a:solidFill>
              </a:rPr>
              <a:t>, </a:t>
            </a:r>
          </a:p>
          <a:p>
            <a:pPr lvl="1" algn="l"/>
            <a:r>
              <a:rPr lang="en-ZA" sz="2000" dirty="0" smtClean="0">
                <a:solidFill>
                  <a:schemeClr val="tx1"/>
                </a:solidFill>
              </a:rPr>
              <a:t>N</a:t>
            </a:r>
            <a:r>
              <a:rPr lang="en-ZA" sz="2000" baseline="-25000" dirty="0" smtClean="0">
                <a:solidFill>
                  <a:schemeClr val="tx1"/>
                </a:solidFill>
              </a:rPr>
              <a:t>2</a:t>
            </a:r>
            <a:r>
              <a:rPr lang="en-ZA" sz="2000" dirty="0" smtClean="0">
                <a:solidFill>
                  <a:schemeClr val="tx1"/>
                </a:solidFill>
              </a:rPr>
              <a:t>O, </a:t>
            </a:r>
          </a:p>
          <a:p>
            <a:pPr lvl="1" algn="l"/>
            <a:r>
              <a:rPr lang="en-ZA" sz="2000" dirty="0" smtClean="0">
                <a:solidFill>
                  <a:schemeClr val="tx1"/>
                </a:solidFill>
              </a:rPr>
              <a:t>Chlorofluorocarbons  </a:t>
            </a:r>
          </a:p>
          <a:p>
            <a:pPr lvl="1" algn="l"/>
            <a:r>
              <a:rPr lang="en-ZA" sz="2000" dirty="0" smtClean="0">
                <a:solidFill>
                  <a:schemeClr val="tx1"/>
                </a:solidFill>
              </a:rPr>
              <a:t>and O</a:t>
            </a:r>
            <a:r>
              <a:rPr lang="en-ZA" sz="2000" baseline="-25000" dirty="0" smtClean="0">
                <a:solidFill>
                  <a:schemeClr val="tx1"/>
                </a:solidFill>
              </a:rPr>
              <a:t>3</a:t>
            </a:r>
            <a:endParaRPr lang="en-ZA" sz="2000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r>
              <a:rPr lang="en-ZA" sz="2000" b="1" dirty="0" smtClean="0">
                <a:solidFill>
                  <a:schemeClr val="tx1"/>
                </a:solidFill>
              </a:rPr>
              <a:t>CO</a:t>
            </a:r>
            <a:r>
              <a:rPr lang="en-ZA" sz="2000" b="1" baseline="-25000" dirty="0" smtClean="0">
                <a:solidFill>
                  <a:schemeClr val="tx1"/>
                </a:solidFill>
              </a:rPr>
              <a:t>2</a:t>
            </a:r>
            <a:r>
              <a:rPr lang="en-ZA" sz="2000" b="1" dirty="0" smtClean="0">
                <a:solidFill>
                  <a:schemeClr val="tx1"/>
                </a:solidFill>
              </a:rPr>
              <a:t> </a:t>
            </a:r>
            <a:r>
              <a:rPr lang="en-ZA" sz="2000" dirty="0" smtClean="0">
                <a:solidFill>
                  <a:schemeClr val="tx1"/>
                </a:solidFill>
              </a:rPr>
              <a:t>and </a:t>
            </a:r>
            <a:r>
              <a:rPr lang="en-ZA" sz="2000" b="1" dirty="0" smtClean="0">
                <a:solidFill>
                  <a:schemeClr val="tx1"/>
                </a:solidFill>
              </a:rPr>
              <a:t>methane</a:t>
            </a:r>
            <a:r>
              <a:rPr lang="en-ZA" sz="2000" dirty="0" smtClean="0">
                <a:solidFill>
                  <a:schemeClr val="tx1"/>
                </a:solidFill>
              </a:rPr>
              <a:t> are the most prominent</a:t>
            </a:r>
          </a:p>
          <a:p>
            <a:pPr algn="l"/>
            <a:endParaRPr lang="en-ZA" baseline="-25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6903" y="5991225"/>
            <a:ext cx="2133600" cy="365125"/>
          </a:xfrm>
        </p:spPr>
        <p:txBody>
          <a:bodyPr/>
          <a:lstStyle/>
          <a:p>
            <a:pPr algn="r">
              <a:defRPr/>
            </a:pPr>
            <a:fld id="{D741F4F4-C3B8-4409-93D8-87C761EE0E0F}" type="slidenum">
              <a:rPr lang="en-US" smtClean="0"/>
              <a:pPr algn="r">
                <a:defRPr/>
              </a:pPr>
              <a:t>21</a:t>
            </a:fld>
            <a:endParaRPr lang="en-US" dirty="0"/>
          </a:p>
        </p:txBody>
      </p:sp>
      <p:pic>
        <p:nvPicPr>
          <p:cNvPr id="6" name="Picture 5" descr="Image result for drivers of climate change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21" y="4176359"/>
            <a:ext cx="2466975" cy="184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MosekiC\Documents\CC Directorate\Specialist Scientist _Chris M\Other cases\untitled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49" y="4304209"/>
            <a:ext cx="3176707" cy="19512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6706658" y="1548145"/>
            <a:ext cx="1801640" cy="995236"/>
          </a:xfrm>
          <a:prstGeom prst="cloudCallout">
            <a:avLst>
              <a:gd name="adj1" fmla="val -77608"/>
              <a:gd name="adj2" fmla="val -276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dirty="0" smtClean="0">
                <a:solidFill>
                  <a:schemeClr val="bg2"/>
                </a:solidFill>
              </a:rPr>
              <a:t>Present at highest  concentration (contribute 60%)</a:t>
            </a:r>
            <a:endParaRPr lang="en-ZA" sz="1100" dirty="0">
              <a:solidFill>
                <a:schemeClr val="bg2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0" y="2052552"/>
            <a:ext cx="1602464" cy="1140737"/>
          </a:xfrm>
          <a:prstGeom prst="cloudCallout">
            <a:avLst>
              <a:gd name="adj1" fmla="val 61521"/>
              <a:gd name="adj2" fmla="val -47469"/>
            </a:avLst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dirty="0" smtClean="0"/>
              <a:t>Less than 1% of </a:t>
            </a:r>
            <a:r>
              <a:rPr lang="en-ZA" sz="1100" dirty="0"/>
              <a:t>CO</a:t>
            </a:r>
            <a:r>
              <a:rPr lang="en-ZA" sz="1100" baseline="-25000" dirty="0"/>
              <a:t>2</a:t>
            </a:r>
            <a:r>
              <a:rPr lang="en-ZA" sz="1100" dirty="0" smtClean="0"/>
              <a:t> but 25 times more efficient (contributes 10%) </a:t>
            </a:r>
            <a:endParaRPr lang="en-ZA" sz="1100" dirty="0"/>
          </a:p>
        </p:txBody>
      </p:sp>
      <p:sp>
        <p:nvSpPr>
          <p:cNvPr id="9" name="Cloud Callout 8"/>
          <p:cNvSpPr/>
          <p:nvPr/>
        </p:nvSpPr>
        <p:spPr>
          <a:xfrm>
            <a:off x="3447860" y="1896023"/>
            <a:ext cx="2273929" cy="946121"/>
          </a:xfrm>
          <a:prstGeom prst="cloudCallout">
            <a:avLst>
              <a:gd name="adj1" fmla="val -95276"/>
              <a:gd name="adj2" fmla="val -834"/>
            </a:avLst>
          </a:prstGeom>
          <a:gradFill>
            <a:gsLst>
              <a:gs pos="0">
                <a:srgbClr val="00B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dirty="0" smtClean="0"/>
              <a:t>Very low concentration compared to  CO</a:t>
            </a:r>
            <a:r>
              <a:rPr lang="en-ZA" sz="1100" baseline="-25000" dirty="0" smtClean="0"/>
              <a:t>2</a:t>
            </a:r>
            <a:r>
              <a:rPr lang="en-ZA" sz="1100" dirty="0" smtClean="0"/>
              <a:t> but 230 times more efficient (contribute 6%)</a:t>
            </a:r>
            <a:endParaRPr lang="en-ZA" sz="1100" dirty="0"/>
          </a:p>
        </p:txBody>
      </p:sp>
      <p:sp>
        <p:nvSpPr>
          <p:cNvPr id="11" name="Cloud Callout 10"/>
          <p:cNvSpPr/>
          <p:nvPr/>
        </p:nvSpPr>
        <p:spPr>
          <a:xfrm>
            <a:off x="6470513" y="2842144"/>
            <a:ext cx="2273929" cy="1039125"/>
          </a:xfrm>
          <a:prstGeom prst="cloudCallout">
            <a:avLst>
              <a:gd name="adj1" fmla="val -155793"/>
              <a:gd name="adj2" fmla="val -39471"/>
            </a:avLst>
          </a:prstGeom>
          <a:gradFill>
            <a:gsLst>
              <a:gs pos="0">
                <a:srgbClr val="7030A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dirty="0" smtClean="0"/>
              <a:t>Extremely Very low concentration compared to </a:t>
            </a:r>
            <a:r>
              <a:rPr lang="en-ZA" sz="1100" dirty="0"/>
              <a:t>CO</a:t>
            </a:r>
            <a:r>
              <a:rPr lang="en-ZA" sz="1100" baseline="-25000" dirty="0"/>
              <a:t>2</a:t>
            </a:r>
            <a:r>
              <a:rPr lang="en-ZA" sz="1100" dirty="0" smtClean="0"/>
              <a:t> but 15 000 times more efficient (contribute 25%)</a:t>
            </a:r>
            <a:endParaRPr lang="en-ZA" sz="1100" dirty="0"/>
          </a:p>
        </p:txBody>
      </p:sp>
    </p:spTree>
    <p:extLst>
      <p:ext uri="{BB962C8B-B14F-4D97-AF65-F5344CB8AC3E}">
        <p14:creationId xmlns:p14="http://schemas.microsoft.com/office/powerpoint/2010/main" val="42661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316037"/>
          </a:xfrm>
        </p:spPr>
        <p:txBody>
          <a:bodyPr/>
          <a:lstStyle/>
          <a:p>
            <a:r>
              <a:rPr lang="en-ZA" b="1" dirty="0" smtClean="0"/>
              <a:t>Is climate change becoming a new norm?</a:t>
            </a:r>
            <a:endParaRPr lang="en-ZA" b="1" dirty="0"/>
          </a:p>
        </p:txBody>
      </p:sp>
      <p:pic>
        <p:nvPicPr>
          <p:cNvPr id="4" name="Content Placeholder 3" descr="https://encrypted-tbn0.gstatic.com/images?q=tbn:ANd9GcRunPRqEZRDodNh5BWQyiJAIQFi7Y38MDsGgU3J4vW9gICf--F9cg">
            <a:hlinkClick r:id="rId2" tgtFrame="&quot;_blank&quot;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80" y="1674813"/>
            <a:ext cx="8185023" cy="4157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41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522413" y="1149790"/>
            <a:ext cx="7326312" cy="388214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ZA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ZA" sz="3600" b="1" dirty="0" smtClean="0">
                <a:solidFill>
                  <a:srgbClr val="0070C0"/>
                </a:solidFill>
                <a:ea typeface="ＭＳ Ｐゴシック" pitchFamily="34" charset="-128"/>
              </a:rPr>
              <a:t>Climate change and water 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Linkages to water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 Climate change and extreme events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51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87066" y="2541912"/>
            <a:ext cx="3025093" cy="18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grpSp>
        <p:nvGrpSpPr>
          <p:cNvPr id="5" name="Group 1030"/>
          <p:cNvGrpSpPr/>
          <p:nvPr/>
        </p:nvGrpSpPr>
        <p:grpSpPr>
          <a:xfrm>
            <a:off x="5927519" y="1385994"/>
            <a:ext cx="1728192" cy="1224136"/>
            <a:chOff x="5927519" y="1385994"/>
            <a:chExt cx="1728192" cy="1224136"/>
          </a:xfrm>
        </p:grpSpPr>
        <p:grpSp>
          <p:nvGrpSpPr>
            <p:cNvPr id="7" name="Group 1024"/>
            <p:cNvGrpSpPr/>
            <p:nvPr/>
          </p:nvGrpSpPr>
          <p:grpSpPr>
            <a:xfrm>
              <a:off x="5927519" y="1385994"/>
              <a:ext cx="1728192" cy="1224136"/>
              <a:chOff x="5820644" y="917563"/>
              <a:chExt cx="1728192" cy="122413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820644" y="917563"/>
                <a:ext cx="1728192" cy="1224136"/>
              </a:xfrm>
              <a:prstGeom prst="ellipse">
                <a:avLst/>
              </a:prstGeom>
              <a:solidFill>
                <a:srgbClr val="6666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012160" y="1190221"/>
                <a:ext cx="13681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Water</a:t>
                </a:r>
              </a:p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Quality</a:t>
                </a:r>
              </a:p>
              <a:p>
                <a:pPr algn="ctr"/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(e.g. algal blooms))</a:t>
                </a:r>
                <a:endParaRPr lang="en-ZA" sz="11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 flipV="1">
              <a:off x="6012159" y="2430859"/>
              <a:ext cx="168448" cy="1110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4"/>
          <p:cNvGrpSpPr/>
          <p:nvPr/>
        </p:nvGrpSpPr>
        <p:grpSpPr>
          <a:xfrm>
            <a:off x="4485843" y="548680"/>
            <a:ext cx="1728192" cy="1993232"/>
            <a:chOff x="4485843" y="548680"/>
            <a:chExt cx="1728192" cy="1993232"/>
          </a:xfrm>
        </p:grpSpPr>
        <p:grpSp>
          <p:nvGrpSpPr>
            <p:cNvPr id="21" name="Group 1023"/>
            <p:cNvGrpSpPr/>
            <p:nvPr/>
          </p:nvGrpSpPr>
          <p:grpSpPr>
            <a:xfrm>
              <a:off x="4485843" y="548680"/>
              <a:ext cx="1728192" cy="1300939"/>
              <a:chOff x="4426468" y="44624"/>
              <a:chExt cx="1728192" cy="1300939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4426468" y="44624"/>
                <a:ext cx="1728192" cy="122413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608383" y="345289"/>
                <a:ext cx="1368152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Reduced Water</a:t>
                </a:r>
              </a:p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Supply</a:t>
                </a:r>
              </a:p>
              <a:p>
                <a:pPr algn="ctr"/>
                <a:endParaRPr lang="en-ZA" sz="11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36" name="Straight Arrow Connector 1035"/>
            <p:cNvCxnSpPr/>
            <p:nvPr/>
          </p:nvCxnSpPr>
          <p:spPr>
            <a:xfrm flipV="1">
              <a:off x="4917891" y="1772816"/>
              <a:ext cx="432048" cy="769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1048"/>
          <p:cNvGrpSpPr/>
          <p:nvPr/>
        </p:nvGrpSpPr>
        <p:grpSpPr>
          <a:xfrm>
            <a:off x="2651029" y="548680"/>
            <a:ext cx="1728192" cy="1993232"/>
            <a:chOff x="2651029" y="548680"/>
            <a:chExt cx="1728192" cy="1993232"/>
          </a:xfrm>
        </p:grpSpPr>
        <p:grpSp>
          <p:nvGrpSpPr>
            <p:cNvPr id="66" name="Group 20"/>
            <p:cNvGrpSpPr/>
            <p:nvPr/>
          </p:nvGrpSpPr>
          <p:grpSpPr>
            <a:xfrm>
              <a:off x="2651029" y="548680"/>
              <a:ext cx="1728192" cy="1265314"/>
              <a:chOff x="2651029" y="44624"/>
              <a:chExt cx="1728192" cy="126531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651029" y="44624"/>
                <a:ext cx="1728192" cy="1224136"/>
              </a:xfrm>
              <a:prstGeom prst="ellipse">
                <a:avLst/>
              </a:prstGeom>
              <a:solidFill>
                <a:srgbClr val="66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746029" y="309664"/>
                <a:ext cx="1549814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Terrestrial</a:t>
                </a:r>
              </a:p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Ecosystems</a:t>
                </a:r>
              </a:p>
              <a:p>
                <a:pPr algn="ctr"/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(water dependent)</a:t>
                </a:r>
              </a:p>
              <a:p>
                <a:pPr algn="ctr"/>
                <a:endParaRPr lang="en-ZA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38" name="Straight Arrow Connector 1037"/>
            <p:cNvCxnSpPr/>
            <p:nvPr/>
          </p:nvCxnSpPr>
          <p:spPr>
            <a:xfrm flipH="1" flipV="1">
              <a:off x="3515125" y="1772816"/>
              <a:ext cx="455671" cy="769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1046"/>
          <p:cNvGrpSpPr/>
          <p:nvPr/>
        </p:nvGrpSpPr>
        <p:grpSpPr>
          <a:xfrm>
            <a:off x="1306374" y="1421619"/>
            <a:ext cx="1728192" cy="1224136"/>
            <a:chOff x="1306374" y="1421619"/>
            <a:chExt cx="1728192" cy="1224136"/>
          </a:xfrm>
        </p:grpSpPr>
        <p:grpSp>
          <p:nvGrpSpPr>
            <p:cNvPr id="68" name="Group 1033"/>
            <p:cNvGrpSpPr/>
            <p:nvPr/>
          </p:nvGrpSpPr>
          <p:grpSpPr>
            <a:xfrm>
              <a:off x="1306374" y="1421619"/>
              <a:ext cx="1728192" cy="1224136"/>
              <a:chOff x="1258874" y="917563"/>
              <a:chExt cx="1728192" cy="122413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258874" y="917563"/>
                <a:ext cx="1728192" cy="1224136"/>
              </a:xfrm>
              <a:prstGeom prst="ellipse">
                <a:avLst/>
              </a:prstGeom>
              <a:solidFill>
                <a:srgbClr val="0099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351918" y="1138135"/>
                <a:ext cx="15623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Aquatic</a:t>
                </a:r>
              </a:p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Ecosystems</a:t>
                </a:r>
              </a:p>
              <a:p>
                <a:pPr algn="ctr"/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(water dependent)</a:t>
                </a:r>
              </a:p>
              <a:p>
                <a:pPr algn="ctr"/>
                <a:endParaRPr lang="en-ZA" sz="1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40" name="Straight Arrow Connector 1039"/>
            <p:cNvCxnSpPr/>
            <p:nvPr/>
          </p:nvCxnSpPr>
          <p:spPr>
            <a:xfrm flipH="1" flipV="1">
              <a:off x="2805228" y="2430859"/>
              <a:ext cx="180322" cy="1343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1034"/>
          <p:cNvGrpSpPr/>
          <p:nvPr/>
        </p:nvGrpSpPr>
        <p:grpSpPr>
          <a:xfrm>
            <a:off x="6012159" y="2599013"/>
            <a:ext cx="2160241" cy="1224136"/>
            <a:chOff x="6012159" y="2599013"/>
            <a:chExt cx="2160241" cy="1224136"/>
          </a:xfrm>
        </p:grpSpPr>
        <p:grpSp>
          <p:nvGrpSpPr>
            <p:cNvPr id="70" name="Group 1026"/>
            <p:cNvGrpSpPr/>
            <p:nvPr/>
          </p:nvGrpSpPr>
          <p:grpSpPr>
            <a:xfrm>
              <a:off x="6444208" y="2599013"/>
              <a:ext cx="1728192" cy="1224136"/>
              <a:chOff x="6456083" y="2118707"/>
              <a:chExt cx="1728192" cy="1224136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456083" y="2118707"/>
                <a:ext cx="1728192" cy="1224136"/>
              </a:xfrm>
              <a:prstGeom prst="ellipse">
                <a:avLst/>
              </a:prstGeom>
              <a:solidFill>
                <a:srgbClr val="00C8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574833" y="2401724"/>
                <a:ext cx="15485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Rain-fed</a:t>
                </a:r>
              </a:p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Agriculture</a:t>
                </a:r>
                <a:endParaRPr lang="en-ZA" sz="1100" b="1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(reduced </a:t>
                </a:r>
                <a:r>
                  <a:rPr lang="en-ZA" sz="1100" b="1" dirty="0" err="1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producttion</a:t>
                </a:r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)</a:t>
                </a:r>
                <a:endParaRPr lang="en-ZA" sz="11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44" name="Straight Arrow Connector 1043"/>
            <p:cNvCxnSpPr/>
            <p:nvPr/>
          </p:nvCxnSpPr>
          <p:spPr>
            <a:xfrm>
              <a:off x="6012159" y="3358887"/>
              <a:ext cx="44392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1036"/>
          <p:cNvGrpSpPr/>
          <p:nvPr/>
        </p:nvGrpSpPr>
        <p:grpSpPr>
          <a:xfrm>
            <a:off x="6012159" y="3879197"/>
            <a:ext cx="2031132" cy="1224136"/>
            <a:chOff x="6012159" y="3879197"/>
            <a:chExt cx="2031132" cy="1224136"/>
          </a:xfrm>
        </p:grpSpPr>
        <p:grpSp>
          <p:nvGrpSpPr>
            <p:cNvPr id="72" name="Group 1027"/>
            <p:cNvGrpSpPr/>
            <p:nvPr/>
          </p:nvGrpSpPr>
          <p:grpSpPr>
            <a:xfrm>
              <a:off x="6315099" y="3879197"/>
              <a:ext cx="1728192" cy="1224136"/>
              <a:chOff x="6315099" y="3356234"/>
              <a:chExt cx="1728192" cy="122413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315099" y="3356234"/>
                <a:ext cx="1728192" cy="1224136"/>
              </a:xfrm>
              <a:prstGeom prst="ellipse">
                <a:avLst/>
              </a:prstGeom>
              <a:solidFill>
                <a:srgbClr val="0066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45724" y="3638493"/>
                <a:ext cx="1487660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Irrigated</a:t>
                </a:r>
              </a:p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Agriculture</a:t>
                </a:r>
                <a:endParaRPr lang="en-ZA" sz="11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(reduced flow)</a:t>
                </a:r>
                <a:endParaRPr lang="en-ZA" sz="1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46" name="Straight Arrow Connector 1045"/>
            <p:cNvCxnSpPr/>
            <p:nvPr/>
          </p:nvCxnSpPr>
          <p:spPr>
            <a:xfrm>
              <a:off x="6012159" y="4323731"/>
              <a:ext cx="302940" cy="1367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1040"/>
          <p:cNvGrpSpPr/>
          <p:nvPr/>
        </p:nvGrpSpPr>
        <p:grpSpPr>
          <a:xfrm>
            <a:off x="3707904" y="4342112"/>
            <a:ext cx="1728192" cy="2111224"/>
            <a:chOff x="3707904" y="4342112"/>
            <a:chExt cx="1728192" cy="2111224"/>
          </a:xfrm>
        </p:grpSpPr>
        <p:grpSp>
          <p:nvGrpSpPr>
            <p:cNvPr id="74" name="Group 1029"/>
            <p:cNvGrpSpPr/>
            <p:nvPr/>
          </p:nvGrpSpPr>
          <p:grpSpPr>
            <a:xfrm>
              <a:off x="3707904" y="5229200"/>
              <a:ext cx="1728192" cy="1224136"/>
              <a:chOff x="3707904" y="4725144"/>
              <a:chExt cx="1728192" cy="1224136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707904" y="4725144"/>
                <a:ext cx="1728192" cy="12241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755404" y="4816645"/>
                <a:ext cx="1620180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Disaster</a:t>
                </a:r>
              </a:p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Risk</a:t>
                </a:r>
              </a:p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Management </a:t>
                </a:r>
              </a:p>
              <a:p>
                <a:pPr algn="ctr"/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(e.g. </a:t>
                </a:r>
                <a:r>
                  <a:rPr lang="en-ZA" sz="1100" b="1" u="sng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drought</a:t>
                </a:r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)</a:t>
                </a:r>
                <a:endParaRPr lang="en-ZA" sz="11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48" name="Straight Arrow Connector 1047"/>
            <p:cNvCxnSpPr>
              <a:endCxn id="15" idx="0"/>
            </p:cNvCxnSpPr>
            <p:nvPr/>
          </p:nvCxnSpPr>
          <p:spPr>
            <a:xfrm>
              <a:off x="4572000" y="4342112"/>
              <a:ext cx="0" cy="8870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1041"/>
          <p:cNvGrpSpPr/>
          <p:nvPr/>
        </p:nvGrpSpPr>
        <p:grpSpPr>
          <a:xfrm>
            <a:off x="1917305" y="4330237"/>
            <a:ext cx="1992133" cy="1907075"/>
            <a:chOff x="1917305" y="4330237"/>
            <a:chExt cx="1992133" cy="1907075"/>
          </a:xfrm>
        </p:grpSpPr>
        <p:grpSp>
          <p:nvGrpSpPr>
            <p:cNvPr id="76" name="Group 1077"/>
            <p:cNvGrpSpPr/>
            <p:nvPr/>
          </p:nvGrpSpPr>
          <p:grpSpPr>
            <a:xfrm>
              <a:off x="1917305" y="5013176"/>
              <a:ext cx="1728192" cy="1224136"/>
              <a:chOff x="1917305" y="4904027"/>
              <a:chExt cx="1728192" cy="122413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917305" y="4904027"/>
                <a:ext cx="1728192" cy="122413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929938" y="5131351"/>
                <a:ext cx="1715559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I</a:t>
                </a:r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nfrastructure</a:t>
                </a:r>
              </a:p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Design</a:t>
                </a:r>
              </a:p>
              <a:p>
                <a:pPr algn="ctr"/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(storage options)</a:t>
                </a:r>
                <a:endParaRPr lang="en-ZA" sz="11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52" name="Straight Arrow Connector 1051"/>
            <p:cNvCxnSpPr/>
            <p:nvPr/>
          </p:nvCxnSpPr>
          <p:spPr>
            <a:xfrm flipH="1">
              <a:off x="3392409" y="4330237"/>
              <a:ext cx="517029" cy="8752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1042"/>
          <p:cNvGrpSpPr/>
          <p:nvPr/>
        </p:nvGrpSpPr>
        <p:grpSpPr>
          <a:xfrm>
            <a:off x="1050177" y="3860290"/>
            <a:ext cx="1936889" cy="1224136"/>
            <a:chOff x="1050177" y="3860290"/>
            <a:chExt cx="1936889" cy="1224136"/>
          </a:xfrm>
        </p:grpSpPr>
        <p:grpSp>
          <p:nvGrpSpPr>
            <p:cNvPr id="78" name="Group 1031"/>
            <p:cNvGrpSpPr/>
            <p:nvPr/>
          </p:nvGrpSpPr>
          <p:grpSpPr>
            <a:xfrm>
              <a:off x="1050177" y="3860290"/>
              <a:ext cx="1728192" cy="1224136"/>
              <a:chOff x="1050177" y="3356234"/>
              <a:chExt cx="1728192" cy="122413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50177" y="3356234"/>
                <a:ext cx="1728192" cy="12241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221293" y="3791042"/>
                <a:ext cx="136815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Health</a:t>
                </a:r>
                <a:endParaRPr lang="en-ZA" sz="1100" b="1" dirty="0" smtClean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(water borne diseases) </a:t>
                </a:r>
                <a:endParaRPr lang="en-ZA" sz="11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54" name="Straight Arrow Connector 1053"/>
            <p:cNvCxnSpPr/>
            <p:nvPr/>
          </p:nvCxnSpPr>
          <p:spPr>
            <a:xfrm flipH="1">
              <a:off x="2525281" y="3881841"/>
              <a:ext cx="461785" cy="1603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1044"/>
          <p:cNvGrpSpPr/>
          <p:nvPr/>
        </p:nvGrpSpPr>
        <p:grpSpPr>
          <a:xfrm>
            <a:off x="660576" y="2622763"/>
            <a:ext cx="2326490" cy="1224136"/>
            <a:chOff x="660576" y="2622763"/>
            <a:chExt cx="2326490" cy="1224136"/>
          </a:xfrm>
        </p:grpSpPr>
        <p:grpSp>
          <p:nvGrpSpPr>
            <p:cNvPr id="80" name="Group 1032"/>
            <p:cNvGrpSpPr/>
            <p:nvPr/>
          </p:nvGrpSpPr>
          <p:grpSpPr>
            <a:xfrm>
              <a:off x="660576" y="2622763"/>
              <a:ext cx="1728192" cy="1224136"/>
              <a:chOff x="636826" y="2118707"/>
              <a:chExt cx="1728192" cy="1224136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36826" y="2118707"/>
                <a:ext cx="1728192" cy="1224136"/>
              </a:xfrm>
              <a:prstGeom prst="ellipse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68209" y="2508599"/>
                <a:ext cx="1537434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Biodiversity</a:t>
                </a:r>
              </a:p>
              <a:p>
                <a:pPr algn="ctr"/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(water dependent)</a:t>
                </a:r>
                <a:endParaRPr lang="en-ZA" sz="11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58" name="Straight Arrow Connector 1057"/>
            <p:cNvCxnSpPr/>
            <p:nvPr/>
          </p:nvCxnSpPr>
          <p:spPr>
            <a:xfrm flipH="1" flipV="1">
              <a:off x="2365018" y="3369442"/>
              <a:ext cx="622048" cy="131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1038"/>
          <p:cNvGrpSpPr/>
          <p:nvPr/>
        </p:nvGrpSpPr>
        <p:grpSpPr>
          <a:xfrm>
            <a:off x="5133915" y="4325617"/>
            <a:ext cx="2105413" cy="1911695"/>
            <a:chOff x="5133915" y="4325617"/>
            <a:chExt cx="2105413" cy="1911695"/>
          </a:xfrm>
        </p:grpSpPr>
        <p:grpSp>
          <p:nvGrpSpPr>
            <p:cNvPr id="82" name="Group 1028"/>
            <p:cNvGrpSpPr/>
            <p:nvPr/>
          </p:nvGrpSpPr>
          <p:grpSpPr>
            <a:xfrm>
              <a:off x="5511136" y="5013176"/>
              <a:ext cx="1728192" cy="1224136"/>
              <a:chOff x="5511136" y="4509120"/>
              <a:chExt cx="1728192" cy="122413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511136" y="4509120"/>
                <a:ext cx="1728192" cy="1224136"/>
              </a:xfrm>
              <a:prstGeom prst="ellipse">
                <a:avLst/>
              </a:prstGeom>
              <a:solidFill>
                <a:srgbClr val="CC66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677765" y="4690277"/>
                <a:ext cx="1402640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6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Sea level rise </a:t>
                </a:r>
                <a:r>
                  <a:rPr lang="en-ZA" sz="1100" b="1" dirty="0" smtClean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(saline water intrusion.)</a:t>
                </a:r>
                <a:endParaRPr lang="en-ZA" sz="1100" b="1" dirty="0">
                  <a:solidFill>
                    <a:schemeClr val="accent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62" name="Straight Arrow Connector 1061"/>
            <p:cNvCxnSpPr/>
            <p:nvPr/>
          </p:nvCxnSpPr>
          <p:spPr>
            <a:xfrm>
              <a:off x="5133915" y="4325617"/>
              <a:ext cx="630309" cy="8687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1" y="2543929"/>
            <a:ext cx="3026609" cy="1830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56173" y="2648560"/>
            <a:ext cx="3428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>
                <a:ln w="3175">
                  <a:solidFill>
                    <a:prstClr val="black"/>
                  </a:solidFill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Climate </a:t>
            </a:r>
            <a:r>
              <a:rPr lang="en-ZA" b="1" dirty="0" smtClean="0">
                <a:ln w="3175">
                  <a:solidFill>
                    <a:prstClr val="black"/>
                  </a:solidFill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Change </a:t>
            </a:r>
          </a:p>
          <a:p>
            <a:pPr algn="ctr"/>
            <a:r>
              <a:rPr lang="en-ZA" b="1" dirty="0" smtClean="0">
                <a:ln w="3175">
                  <a:solidFill>
                    <a:prstClr val="black"/>
                  </a:solidFill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also impacts on various water </a:t>
            </a:r>
          </a:p>
          <a:p>
            <a:pPr algn="ctr"/>
            <a:r>
              <a:rPr lang="en-ZA" b="1" dirty="0" smtClean="0">
                <a:ln w="3175">
                  <a:solidFill>
                    <a:prstClr val="black"/>
                  </a:solidFill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related sectors</a:t>
            </a:r>
            <a:endParaRPr lang="en-ZA" sz="2800" b="1" dirty="0">
              <a:ln w="3175">
                <a:solidFill>
                  <a:prstClr val="black"/>
                </a:solidFill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0"/>
            <a:ext cx="92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Climate change is mostly felt through water … 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10"/>
          <p:cNvSpPr txBox="1">
            <a:spLocks noChangeArrowheads="1"/>
          </p:cNvSpPr>
          <p:nvPr/>
        </p:nvSpPr>
        <p:spPr bwMode="auto">
          <a:xfrm>
            <a:off x="7022907" y="6043976"/>
            <a:ext cx="164019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 smtClean="0"/>
              <a:t>Adapted from Schulze</a:t>
            </a:r>
            <a:r>
              <a:rPr lang="en-US" sz="900" dirty="0"/>
              <a:t>, </a:t>
            </a:r>
            <a:r>
              <a:rPr lang="en-US" sz="900" dirty="0" smtClean="0"/>
              <a:t>2013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5324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16" y="17463"/>
            <a:ext cx="8552884" cy="1199474"/>
          </a:xfrm>
        </p:spPr>
        <p:txBody>
          <a:bodyPr/>
          <a:lstStyle/>
          <a:p>
            <a:pPr lvl="0"/>
            <a:r>
              <a:rPr lang="en-ZA" sz="3600" b="1" dirty="0" smtClean="0"/>
              <a:t>How does climate change relate</a:t>
            </a:r>
            <a:br>
              <a:rPr lang="en-ZA" sz="3600" b="1" dirty="0" smtClean="0"/>
            </a:br>
            <a:r>
              <a:rPr lang="en-ZA" sz="3600" b="1" dirty="0" smtClean="0"/>
              <a:t>to drought?</a:t>
            </a:r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0025" y="1243249"/>
            <a:ext cx="7512050" cy="4955621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ZA" sz="2400" dirty="0" smtClean="0"/>
              <a:t>It commonly known that,</a:t>
            </a:r>
          </a:p>
          <a:p>
            <a:pPr lvl="1"/>
            <a:r>
              <a:rPr lang="en-ZA" sz="2000" b="1" dirty="0" smtClean="0"/>
              <a:t>Climate change</a:t>
            </a:r>
            <a:r>
              <a:rPr lang="en-ZA" sz="2000" dirty="0" smtClean="0"/>
              <a:t> is a </a:t>
            </a:r>
            <a:r>
              <a:rPr lang="en-ZA" sz="2000" b="1" dirty="0" smtClean="0">
                <a:solidFill>
                  <a:schemeClr val="accent1"/>
                </a:solidFill>
              </a:rPr>
              <a:t>permanent</a:t>
            </a:r>
            <a:r>
              <a:rPr lang="en-ZA" sz="2000" dirty="0" smtClean="0"/>
              <a:t>   change in the mean state of climate,  (characterised by seasonal rainfall or temperature changes – temporally and spatially)</a:t>
            </a:r>
          </a:p>
          <a:p>
            <a:pPr marL="457200" lvl="1" indent="0">
              <a:buNone/>
            </a:pPr>
            <a:endParaRPr lang="en-ZA" sz="2000" dirty="0" smtClean="0"/>
          </a:p>
          <a:p>
            <a:pPr lvl="1"/>
            <a:r>
              <a:rPr lang="en-ZA" sz="2000" b="1" dirty="0" smtClean="0"/>
              <a:t>Drought</a:t>
            </a:r>
            <a:r>
              <a:rPr lang="en-ZA" sz="2000" dirty="0" smtClean="0"/>
              <a:t> is an extreme event: a </a:t>
            </a:r>
            <a:r>
              <a:rPr lang="en-ZA" sz="2000" b="1" dirty="0" smtClean="0">
                <a:solidFill>
                  <a:schemeClr val="accent2"/>
                </a:solidFill>
              </a:rPr>
              <a:t>non-permanent</a:t>
            </a:r>
            <a:r>
              <a:rPr lang="en-ZA" sz="2000" dirty="0" smtClean="0"/>
              <a:t> variation in climate (signified by deficiency in water)</a:t>
            </a:r>
          </a:p>
          <a:p>
            <a:r>
              <a:rPr lang="en-ZA" sz="2400" dirty="0" smtClean="0"/>
              <a:t>However, </a:t>
            </a:r>
          </a:p>
          <a:p>
            <a:pPr lvl="1"/>
            <a:r>
              <a:rPr lang="en-ZA" sz="2000" dirty="0" smtClean="0"/>
              <a:t>The </a:t>
            </a:r>
            <a:r>
              <a:rPr lang="en-ZA" sz="2000" dirty="0"/>
              <a:t>risk of </a:t>
            </a:r>
            <a:r>
              <a:rPr lang="en-ZA" sz="2000" dirty="0" smtClean="0"/>
              <a:t>(i.e. hydrological or meteorological) </a:t>
            </a:r>
            <a:r>
              <a:rPr lang="en-ZA" sz="2000" dirty="0"/>
              <a:t>drought increases as temperatures rise</a:t>
            </a:r>
            <a:r>
              <a:rPr lang="en-ZA" sz="2000" dirty="0" smtClean="0"/>
              <a:t>.</a:t>
            </a:r>
          </a:p>
          <a:p>
            <a:pPr lvl="1"/>
            <a:r>
              <a:rPr lang="en-ZA" sz="2000" dirty="0" smtClean="0"/>
              <a:t>Frequent, intense and sustained increase in temperature often results in climate change</a:t>
            </a:r>
          </a:p>
          <a:p>
            <a:pPr lvl="1"/>
            <a:r>
              <a:rPr lang="en-ZA" sz="2000" dirty="0" smtClean="0"/>
              <a:t>Hence, </a:t>
            </a:r>
            <a:r>
              <a:rPr lang="en-ZA" sz="2000" b="1" dirty="0" smtClean="0"/>
              <a:t>climate change corresponds to frequency</a:t>
            </a:r>
            <a:r>
              <a:rPr lang="en-ZA" sz="2000" b="1" dirty="0"/>
              <a:t> </a:t>
            </a:r>
            <a:r>
              <a:rPr lang="en-ZA" sz="2000" b="1" dirty="0" smtClean="0"/>
              <a:t>and intensity in drought</a:t>
            </a:r>
            <a:endParaRPr lang="en-ZA" sz="2000" b="1" dirty="0"/>
          </a:p>
          <a:p>
            <a:pPr lvl="1"/>
            <a:endParaRPr lang="en-ZA" sz="2000" dirty="0" smtClean="0"/>
          </a:p>
          <a:p>
            <a:pPr lvl="1"/>
            <a:r>
              <a:rPr lang="en-ZA" sz="2000" dirty="0" smtClean="0"/>
              <a:t> </a:t>
            </a:r>
            <a:endParaRPr lang="en-ZA" sz="2000" dirty="0"/>
          </a:p>
          <a:p>
            <a:pPr lvl="1"/>
            <a:endParaRPr lang="en-ZA" sz="2000" dirty="0" smtClean="0"/>
          </a:p>
          <a:p>
            <a:endParaRPr lang="en-ZA" sz="2000" dirty="0"/>
          </a:p>
          <a:p>
            <a:pPr marL="0" indent="0">
              <a:buNone/>
            </a:pPr>
            <a:endParaRPr lang="en-ZA" sz="2400" dirty="0" smtClean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Cloud Callout 3"/>
          <p:cNvSpPr/>
          <p:nvPr/>
        </p:nvSpPr>
        <p:spPr>
          <a:xfrm>
            <a:off x="6677025" y="552451"/>
            <a:ext cx="1400175" cy="970810"/>
          </a:xfrm>
          <a:prstGeom prst="cloudCallout">
            <a:avLst>
              <a:gd name="adj1" fmla="val -139307"/>
              <a:gd name="adj2" fmla="val 682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000" b="1" dirty="0" smtClean="0"/>
              <a:t>Trends over a long time, without reverting back</a:t>
            </a:r>
            <a:endParaRPr lang="en-ZA" sz="1000" b="1" dirty="0"/>
          </a:p>
        </p:txBody>
      </p:sp>
      <p:sp>
        <p:nvSpPr>
          <p:cNvPr id="5" name="Oval Callout 4"/>
          <p:cNvSpPr/>
          <p:nvPr/>
        </p:nvSpPr>
        <p:spPr>
          <a:xfrm>
            <a:off x="-76200" y="1361336"/>
            <a:ext cx="1466850" cy="793623"/>
          </a:xfrm>
          <a:prstGeom prst="wedgeEllipseCallout">
            <a:avLst>
              <a:gd name="adj1" fmla="val 115097"/>
              <a:gd name="adj2" fmla="val -15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b="1" dirty="0" smtClean="0"/>
              <a:t>Natural or anthropogenic causes</a:t>
            </a:r>
            <a:endParaRPr lang="en-ZA" sz="1100" b="1" dirty="0"/>
          </a:p>
        </p:txBody>
      </p:sp>
      <p:sp>
        <p:nvSpPr>
          <p:cNvPr id="8" name="Oval Callout 7"/>
          <p:cNvSpPr/>
          <p:nvPr/>
        </p:nvSpPr>
        <p:spPr>
          <a:xfrm>
            <a:off x="95250" y="2672916"/>
            <a:ext cx="1466850" cy="793623"/>
          </a:xfrm>
          <a:prstGeom prst="wedgeEllipseCallout">
            <a:avLst>
              <a:gd name="adj1" fmla="val 111201"/>
              <a:gd name="adj2" fmla="val -3917"/>
            </a:avLst>
          </a:prstGeom>
          <a:gradFill>
            <a:gsLst>
              <a:gs pos="0">
                <a:schemeClr val="accent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b="1" dirty="0" smtClean="0"/>
              <a:t>Natural phenomenon</a:t>
            </a:r>
            <a:endParaRPr lang="en-ZA" sz="1100" b="1" dirty="0"/>
          </a:p>
        </p:txBody>
      </p:sp>
      <p:sp>
        <p:nvSpPr>
          <p:cNvPr id="10" name="Cloud Callout 9"/>
          <p:cNvSpPr/>
          <p:nvPr/>
        </p:nvSpPr>
        <p:spPr>
          <a:xfrm>
            <a:off x="7479506" y="2333625"/>
            <a:ext cx="1195388" cy="678583"/>
          </a:xfrm>
          <a:prstGeom prst="cloudCallout">
            <a:avLst>
              <a:gd name="adj1" fmla="val -110543"/>
              <a:gd name="adj2" fmla="val 630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000" b="1" dirty="0" smtClean="0"/>
              <a:t>Short periods,  may recur over time</a:t>
            </a:r>
            <a:endParaRPr lang="en-ZA" sz="1000" b="1" dirty="0"/>
          </a:p>
        </p:txBody>
      </p:sp>
    </p:spTree>
    <p:extLst>
      <p:ext uri="{BB962C8B-B14F-4D97-AF65-F5344CB8AC3E}">
        <p14:creationId xmlns:p14="http://schemas.microsoft.com/office/powerpoint/2010/main" val="199381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522413" y="1149790"/>
            <a:ext cx="7326312" cy="445091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ZA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ZA" sz="3600" b="1" dirty="0" smtClean="0">
                <a:ea typeface="ＭＳ Ｐゴシック" pitchFamily="34" charset="-128"/>
              </a:rPr>
              <a:t>Impact of climate change.</a:t>
            </a:r>
          </a:p>
          <a:p>
            <a:pPr marL="0" indent="0">
              <a:buNone/>
            </a:pPr>
            <a:r>
              <a:rPr lang="en-ZA" sz="3600" b="1" dirty="0">
                <a:ea typeface="ＭＳ Ｐゴシック" pitchFamily="34" charset="-128"/>
              </a:rPr>
              <a:t>O</a:t>
            </a:r>
            <a:r>
              <a:rPr lang="en-ZA" sz="3600" b="1" dirty="0" smtClean="0">
                <a:ea typeface="ＭＳ Ｐゴシック" pitchFamily="34" charset="-128"/>
              </a:rPr>
              <a:t>n 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Groundwater recharge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Runoff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Evaporation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Dam sedimentation, etc.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859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808" y="-17263"/>
            <a:ext cx="8036214" cy="931863"/>
          </a:xfrm>
        </p:spPr>
        <p:txBody>
          <a:bodyPr/>
          <a:lstStyle/>
          <a:p>
            <a:pPr algn="l"/>
            <a:r>
              <a:rPr lang="en-ZA" sz="1600" dirty="0" smtClean="0"/>
              <a:t>The </a:t>
            </a:r>
            <a:r>
              <a:rPr lang="en-ZA" sz="1600" dirty="0"/>
              <a:t>impact of climate change on </a:t>
            </a:r>
            <a:r>
              <a:rPr lang="en-ZA" sz="1600" b="1" dirty="0"/>
              <a:t>groundwater recharge by </a:t>
            </a:r>
            <a:r>
              <a:rPr lang="en-ZA" sz="1600" b="1" dirty="0" smtClean="0"/>
              <a:t>2050, is projected to</a:t>
            </a:r>
            <a:r>
              <a:rPr lang="en-ZA" sz="1600" dirty="0" smtClean="0"/>
              <a:t> </a:t>
            </a:r>
            <a:r>
              <a:rPr lang="en-ZA" sz="1600" dirty="0"/>
              <a:t>increase in northern latitudes, but </a:t>
            </a:r>
            <a:r>
              <a:rPr lang="en-ZA" sz="1600" dirty="0" smtClean="0"/>
              <a:t>to </a:t>
            </a:r>
            <a:r>
              <a:rPr lang="en-ZA" sz="1600" b="1" dirty="0" smtClean="0"/>
              <a:t>decrease </a:t>
            </a:r>
            <a:r>
              <a:rPr lang="en-ZA" sz="1600" b="1" dirty="0"/>
              <a:t>strongly, by </a:t>
            </a:r>
            <a:r>
              <a:rPr lang="en-ZA" sz="1600" b="1" dirty="0" smtClean="0"/>
              <a:t>30 –</a:t>
            </a:r>
            <a:r>
              <a:rPr lang="en-ZA" sz="1600" b="1" dirty="0"/>
              <a:t>70% or even more than 70%, in semi-arid zones</a:t>
            </a:r>
            <a:r>
              <a:rPr lang="en-ZA" sz="1600" dirty="0"/>
              <a:t>,</a:t>
            </a:r>
            <a:r>
              <a:rPr lang="en-ZA" sz="1600" b="1" dirty="0"/>
              <a:t> including</a:t>
            </a:r>
            <a:r>
              <a:rPr lang="en-ZA" sz="1600" dirty="0"/>
              <a:t> the Mediterranean, north-eastern Brazil and </a:t>
            </a:r>
            <a:r>
              <a:rPr lang="en-ZA" sz="1600" b="1" dirty="0"/>
              <a:t>south-western Africa</a:t>
            </a:r>
            <a:r>
              <a:rPr lang="en-ZA" sz="1600" dirty="0"/>
              <a:t/>
            </a:r>
            <a:br>
              <a:rPr lang="en-ZA" sz="1600" dirty="0"/>
            </a:br>
            <a:endParaRPr lang="en-ZA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90" y="931863"/>
            <a:ext cx="74104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40309" y="936824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err="1" smtClean="0"/>
              <a:t>Döll</a:t>
            </a:r>
            <a:r>
              <a:rPr lang="en-ZA" sz="1400" b="1" dirty="0" smtClean="0"/>
              <a:t>, 2009</a:t>
            </a:r>
            <a:endParaRPr lang="en-ZA" sz="1400" b="1" dirty="0"/>
          </a:p>
        </p:txBody>
      </p:sp>
    </p:spTree>
    <p:extLst>
      <p:ext uri="{BB962C8B-B14F-4D97-AF65-F5344CB8AC3E}">
        <p14:creationId xmlns:p14="http://schemas.microsoft.com/office/powerpoint/2010/main" val="37951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888" y="128589"/>
            <a:ext cx="7960644" cy="1049337"/>
          </a:xfrm>
        </p:spPr>
        <p:txBody>
          <a:bodyPr/>
          <a:lstStyle/>
          <a:p>
            <a:pPr algn="l"/>
            <a:r>
              <a:rPr lang="en-ZA" sz="1600" dirty="0" smtClean="0"/>
              <a:t>The </a:t>
            </a:r>
            <a:r>
              <a:rPr lang="en-ZA" sz="1600" dirty="0"/>
              <a:t>hydrological model was used to quantify the impact of climate change on state of groundwater resources in terms of changing levels and recharge, and the findings are that 20% decrease in mean annual rainfall volumes could translate to an 80% decline in recharge for areas that currently receive 500 mm rainfall per annum or </a:t>
            </a:r>
            <a:r>
              <a:rPr lang="en-ZA" sz="1600" dirty="0" smtClean="0"/>
              <a:t>less in southern Africa.  </a:t>
            </a:r>
            <a:r>
              <a:rPr lang="en-ZA" sz="1600" dirty="0"/>
              <a:t/>
            </a:r>
            <a:br>
              <a:rPr lang="en-ZA" sz="1600" dirty="0"/>
            </a:br>
            <a:endParaRPr lang="en-ZA" sz="1600" dirty="0"/>
          </a:p>
        </p:txBody>
      </p:sp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22" y="1314181"/>
            <a:ext cx="7637577" cy="517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4502" y="1314181"/>
            <a:ext cx="197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(Cave </a:t>
            </a:r>
            <a:r>
              <a:rPr lang="en-US" sz="1600" b="1" dirty="0"/>
              <a:t>et al., </a:t>
            </a:r>
            <a:r>
              <a:rPr lang="en-US" sz="1600" b="1" dirty="0" smtClean="0"/>
              <a:t>2003</a:t>
            </a:r>
            <a:r>
              <a:rPr lang="en-US" sz="1600" b="1" dirty="0"/>
              <a:t>)</a:t>
            </a:r>
            <a:endParaRPr lang="en-ZA" sz="1600" b="1" dirty="0"/>
          </a:p>
        </p:txBody>
      </p:sp>
    </p:spTree>
    <p:extLst>
      <p:ext uri="{BB962C8B-B14F-4D97-AF65-F5344CB8AC3E}">
        <p14:creationId xmlns:p14="http://schemas.microsoft.com/office/powerpoint/2010/main" val="12153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904653"/>
              </p:ext>
            </p:extLst>
          </p:nvPr>
        </p:nvGraphicFramePr>
        <p:xfrm>
          <a:off x="1676389" y="1575424"/>
          <a:ext cx="7296358" cy="476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71500" y="177800"/>
            <a:ext cx="8572500" cy="113664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ZA" sz="3600" b="1" dirty="0" smtClean="0">
                <a:ea typeface="ＭＳ Ｐゴシック" pitchFamily="34" charset="-128"/>
              </a:rPr>
              <a:t>Mean Annual Recharge based on monthly rainfall records for 1950 to 2006</a:t>
            </a:r>
          </a:p>
        </p:txBody>
      </p:sp>
    </p:spTree>
    <p:extLst>
      <p:ext uri="{BB962C8B-B14F-4D97-AF65-F5344CB8AC3E}">
        <p14:creationId xmlns:p14="http://schemas.microsoft.com/office/powerpoint/2010/main" val="23615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570037" y="354227"/>
            <a:ext cx="7488237" cy="402727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ZA" sz="4000" b="1" dirty="0" smtClean="0"/>
              <a:t>At national level;</a:t>
            </a:r>
          </a:p>
          <a:p>
            <a:pPr marL="0" lvl="0" indent="0">
              <a:buNone/>
            </a:pPr>
            <a:endParaRPr lang="en-ZA" sz="4000" b="1" dirty="0" smtClean="0"/>
          </a:p>
          <a:p>
            <a:pPr marL="0" lvl="0" indent="0">
              <a:buNone/>
            </a:pPr>
            <a:r>
              <a:rPr lang="en-ZA" b="1" dirty="0" smtClean="0"/>
              <a:t>South Africa’s water situation, </a:t>
            </a:r>
            <a:r>
              <a:rPr lang="en-ZA" b="1" u="sng" dirty="0" smtClean="0"/>
              <a:t>prior to factoring climate change</a:t>
            </a:r>
            <a:r>
              <a:rPr lang="en-ZA" b="1" dirty="0" smtClean="0"/>
              <a:t>, compared to</a:t>
            </a:r>
            <a:r>
              <a:rPr lang="en-ZA" sz="3600" b="1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sz="2400" dirty="0"/>
              <a:t>t</a:t>
            </a:r>
            <a:r>
              <a:rPr lang="en-ZA" sz="2400" dirty="0" smtClean="0"/>
              <a:t>he rest </a:t>
            </a:r>
            <a:r>
              <a:rPr lang="en-ZA" sz="2400" dirty="0"/>
              <a:t>of </a:t>
            </a:r>
            <a:r>
              <a:rPr lang="en-ZA" sz="2400" b="1" dirty="0"/>
              <a:t>the </a:t>
            </a:r>
            <a:r>
              <a:rPr lang="en-ZA" sz="2400" b="1" dirty="0" smtClean="0"/>
              <a:t>World</a:t>
            </a:r>
            <a:r>
              <a:rPr lang="en-ZA" sz="2400" dirty="0" smtClean="0"/>
              <a:t>, and compared to</a:t>
            </a:r>
            <a:endParaRPr lang="en-ZA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ZA" sz="2400" dirty="0">
                <a:ea typeface="ＭＳ Ｐゴシック" pitchFamily="34" charset="-128"/>
              </a:rPr>
              <a:t>Southern Africa region (</a:t>
            </a:r>
            <a:r>
              <a:rPr lang="en-ZA" sz="2400" b="1" dirty="0">
                <a:ea typeface="ＭＳ Ｐゴシック" pitchFamily="34" charset="-128"/>
              </a:rPr>
              <a:t>SADC</a:t>
            </a:r>
            <a:r>
              <a:rPr lang="en-ZA" sz="2400" dirty="0" smtClean="0">
                <a:ea typeface="ＭＳ Ｐゴシック" pitchFamily="34" charset="-128"/>
              </a:rPr>
              <a:t>)</a:t>
            </a:r>
          </a:p>
          <a:p>
            <a:pPr marL="0" indent="0">
              <a:buNone/>
            </a:pPr>
            <a:r>
              <a:rPr lang="en-ZA" sz="2400" b="1" dirty="0" smtClean="0"/>
              <a:t> </a:t>
            </a:r>
            <a:r>
              <a:rPr lang="en-ZA" b="1" dirty="0" smtClean="0"/>
              <a:t>is not satisfactory.</a:t>
            </a:r>
            <a:endParaRPr lang="en-ZA" b="1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0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522413" y="1149790"/>
            <a:ext cx="7326312" cy="445091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ZA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ZA" sz="3600" b="1" dirty="0" smtClean="0">
                <a:ea typeface="ＭＳ Ｐゴシック" pitchFamily="34" charset="-128"/>
              </a:rPr>
              <a:t>Impact of climate change.</a:t>
            </a:r>
          </a:p>
          <a:p>
            <a:pPr marL="0" indent="0">
              <a:buNone/>
            </a:pPr>
            <a:r>
              <a:rPr lang="en-ZA" sz="3600" b="1" dirty="0">
                <a:ea typeface="ＭＳ Ｐゴシック" pitchFamily="34" charset="-128"/>
              </a:rPr>
              <a:t>o</a:t>
            </a:r>
            <a:r>
              <a:rPr lang="en-ZA" sz="3600" b="1" dirty="0" smtClean="0">
                <a:ea typeface="ＭＳ Ｐゴシック" pitchFamily="34" charset="-128"/>
              </a:rPr>
              <a:t>n 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Water quality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9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72" y="756444"/>
            <a:ext cx="8073253" cy="889821"/>
          </a:xfrm>
        </p:spPr>
        <p:txBody>
          <a:bodyPr/>
          <a:lstStyle/>
          <a:p>
            <a:pPr algn="l"/>
            <a:r>
              <a:rPr lang="en-ZA" sz="2400" b="1" dirty="0" smtClean="0"/>
              <a:t>Alternatively, salt </a:t>
            </a:r>
            <a:r>
              <a:rPr lang="en-ZA" sz="2400" b="1" dirty="0"/>
              <a:t>water </a:t>
            </a:r>
            <a:r>
              <a:rPr lang="en-ZA" sz="2400" b="1" dirty="0">
                <a:solidFill>
                  <a:srgbClr val="7030A0"/>
                </a:solidFill>
              </a:rPr>
              <a:t>intrusion</a:t>
            </a:r>
            <a:r>
              <a:rPr lang="en-ZA" sz="2400" b="1" dirty="0">
                <a:solidFill>
                  <a:srgbClr val="00B0F0"/>
                </a:solidFill>
              </a:rPr>
              <a:t> </a:t>
            </a:r>
            <a:r>
              <a:rPr lang="en-ZA" sz="2400" b="1" dirty="0" smtClean="0"/>
              <a:t>may be triggered by </a:t>
            </a:r>
            <a:br>
              <a:rPr lang="en-ZA" sz="2400" b="1" dirty="0" smtClean="0"/>
            </a:br>
            <a:r>
              <a:rPr lang="en-ZA" sz="2400" b="1" dirty="0" smtClean="0">
                <a:solidFill>
                  <a:srgbClr val="0070C0"/>
                </a:solidFill>
              </a:rPr>
              <a:t>over-pumping,</a:t>
            </a:r>
            <a:r>
              <a:rPr lang="en-ZA" sz="2400" b="1" dirty="0" smtClean="0">
                <a:solidFill>
                  <a:srgbClr val="C00000"/>
                </a:solidFill>
              </a:rPr>
              <a:t> </a:t>
            </a:r>
            <a:r>
              <a:rPr lang="en-ZA" sz="2400" b="1" dirty="0" smtClean="0"/>
              <a:t>perhaps driven by             demands or </a:t>
            </a:r>
            <a:r>
              <a:rPr lang="en-ZA" sz="2400" b="1" dirty="0" smtClean="0">
                <a:solidFill>
                  <a:srgbClr val="FF0000"/>
                </a:solidFill>
              </a:rPr>
              <a:t>drought</a:t>
            </a:r>
            <a:r>
              <a:rPr lang="en-ZA" sz="2400" b="1" dirty="0" smtClean="0"/>
              <a:t>.</a:t>
            </a:r>
            <a:r>
              <a:rPr lang="en-ZA" sz="2400" b="1" dirty="0">
                <a:solidFill>
                  <a:srgbClr val="00B0F0"/>
                </a:solidFill>
              </a:rPr>
              <a:t/>
            </a:r>
            <a:br>
              <a:rPr lang="en-ZA" sz="2400" b="1" dirty="0">
                <a:solidFill>
                  <a:srgbClr val="00B0F0"/>
                </a:solidFill>
              </a:rPr>
            </a:br>
            <a:endParaRPr lang="en-ZA" sz="2400" dirty="0">
              <a:solidFill>
                <a:srgbClr val="00B0F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1420" y="97632"/>
            <a:ext cx="8743950" cy="6588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ZA" sz="4000" b="1" dirty="0" smtClean="0"/>
              <a:t>Climate change impact on water quality</a:t>
            </a:r>
            <a:r>
              <a:rPr lang="en-ZA" sz="3600" b="1" dirty="0" smtClean="0"/>
              <a:t>:</a:t>
            </a:r>
            <a:endParaRPr lang="en-ZA" dirty="0"/>
          </a:p>
        </p:txBody>
      </p:sp>
      <p:sp>
        <p:nvSpPr>
          <p:cNvPr id="3" name="Striped Right Arrow 2"/>
          <p:cNvSpPr>
            <a:spLocks noChangeAspect="1"/>
          </p:cNvSpPr>
          <p:nvPr/>
        </p:nvSpPr>
        <p:spPr>
          <a:xfrm>
            <a:off x="5418113" y="1268913"/>
            <a:ext cx="581013" cy="28779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     </a:t>
            </a:r>
            <a:endParaRPr lang="en-ZA" dirty="0"/>
          </a:p>
        </p:txBody>
      </p:sp>
      <p:sp>
        <p:nvSpPr>
          <p:cNvPr id="8" name="Striped Right Arrow 7"/>
          <p:cNvSpPr>
            <a:spLocks noChangeAspect="1"/>
          </p:cNvSpPr>
          <p:nvPr/>
        </p:nvSpPr>
        <p:spPr>
          <a:xfrm>
            <a:off x="7948340" y="878880"/>
            <a:ext cx="581013" cy="28779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 descr="Related image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90" y="1683600"/>
            <a:ext cx="6810756" cy="3499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62050" y="5445228"/>
            <a:ext cx="7943320" cy="104222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ZA" sz="2400" b="1" dirty="0" smtClean="0"/>
              <a:t>“</a:t>
            </a:r>
            <a:r>
              <a:rPr lang="en-ZA" sz="2000" b="1" dirty="0" smtClean="0"/>
              <a:t>The </a:t>
            </a:r>
            <a:r>
              <a:rPr lang="en-ZA" sz="2000" b="1" dirty="0"/>
              <a:t>effects of seawater intrusion have been observed most prominently in association with intensive ground­water abstraction around areas with high population densities (e.g. Bangkok, Jakarta and Gaza</a:t>
            </a:r>
            <a:r>
              <a:rPr lang="en-ZA" sz="2000" b="1" dirty="0" smtClean="0"/>
              <a:t>).” </a:t>
            </a:r>
            <a:endParaRPr lang="en-ZA" sz="2000" b="1" dirty="0"/>
          </a:p>
          <a:p>
            <a:pPr algn="l"/>
            <a:endParaRPr lang="en-ZA" sz="200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2863" y="5183618"/>
            <a:ext cx="1091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100" b="1" dirty="0" smtClean="0"/>
              <a:t>(Taylor, 2013)</a:t>
            </a:r>
            <a:endParaRPr lang="en-ZA" sz="1100" b="1" dirty="0"/>
          </a:p>
        </p:txBody>
      </p:sp>
    </p:spTree>
    <p:extLst>
      <p:ext uri="{BB962C8B-B14F-4D97-AF65-F5344CB8AC3E}">
        <p14:creationId xmlns:p14="http://schemas.microsoft.com/office/powerpoint/2010/main" val="31759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288"/>
            <a:ext cx="9067800" cy="544512"/>
          </a:xfrm>
        </p:spPr>
        <p:txBody>
          <a:bodyPr/>
          <a:lstStyle/>
          <a:p>
            <a:r>
              <a:rPr lang="en-ZA" sz="3200" b="1" dirty="0" smtClean="0"/>
              <a:t>Sea level rise is driven by rise in sea </a:t>
            </a:r>
            <a:r>
              <a:rPr lang="en-ZA" sz="3200" b="1" dirty="0"/>
              <a:t>s</a:t>
            </a:r>
            <a:r>
              <a:rPr lang="en-ZA" sz="3200" b="1" dirty="0" smtClean="0"/>
              <a:t>urface temp</a:t>
            </a:r>
            <a:endParaRPr lang="en-ZA" sz="3200" b="1" dirty="0"/>
          </a:p>
        </p:txBody>
      </p:sp>
      <p:pic>
        <p:nvPicPr>
          <p:cNvPr id="3" name="Picture 2" descr="Image result for mean sea level south africa coasts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771525"/>
            <a:ext cx="56769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44633" y="6233785"/>
            <a:ext cx="1199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100" b="1" dirty="0"/>
              <a:t>Smit et al, </a:t>
            </a:r>
            <a:r>
              <a:rPr lang="en-ZA" sz="1100" b="1" dirty="0" smtClean="0"/>
              <a:t>2013</a:t>
            </a:r>
            <a:endParaRPr lang="en-ZA" sz="1100" b="1" dirty="0"/>
          </a:p>
        </p:txBody>
      </p:sp>
    </p:spTree>
    <p:extLst>
      <p:ext uri="{BB962C8B-B14F-4D97-AF65-F5344CB8AC3E}">
        <p14:creationId xmlns:p14="http://schemas.microsoft.com/office/powerpoint/2010/main" val="35537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69" y="160338"/>
            <a:ext cx="9042397" cy="1173162"/>
          </a:xfrm>
        </p:spPr>
        <p:txBody>
          <a:bodyPr/>
          <a:lstStyle/>
          <a:p>
            <a:r>
              <a:rPr lang="en-ZA" sz="4000" b="1" dirty="0" smtClean="0"/>
              <a:t>In the east coast of South Africa (Durban) </a:t>
            </a:r>
            <a:br>
              <a:rPr lang="en-ZA" sz="4000" b="1" dirty="0" smtClean="0"/>
            </a:br>
            <a:r>
              <a:rPr lang="en-ZA" sz="2800" dirty="0" smtClean="0"/>
              <a:t>the sea level rises at 2.74 mm per year</a:t>
            </a:r>
            <a:endParaRPr lang="en-ZA" sz="3600" dirty="0"/>
          </a:p>
        </p:txBody>
      </p:sp>
      <p:pic>
        <p:nvPicPr>
          <p:cNvPr id="4" name="Picture 3" descr="Image result for e thekwini municipality sea level rise south africa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84" y="2573967"/>
            <a:ext cx="5487416" cy="390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map of durban south africa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" y="1266824"/>
            <a:ext cx="3615055" cy="2861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2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-200025" y="184152"/>
            <a:ext cx="9601200" cy="108902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ZA" sz="3600" b="1" dirty="0" smtClean="0">
                <a:ea typeface="ＭＳ Ｐゴシック" pitchFamily="34" charset="-128"/>
              </a:rPr>
              <a:t> </a:t>
            </a:r>
            <a:r>
              <a:rPr lang="en-ZA" sz="3600" b="1" dirty="0"/>
              <a:t>In the </a:t>
            </a:r>
            <a:r>
              <a:rPr lang="en-ZA" sz="3600" b="1" dirty="0" smtClean="0"/>
              <a:t>south </a:t>
            </a:r>
            <a:r>
              <a:rPr lang="en-ZA" sz="3600" b="1" dirty="0"/>
              <a:t>coast of South Africa </a:t>
            </a:r>
            <a:r>
              <a:rPr lang="en-ZA" sz="3600" b="1" dirty="0" smtClean="0"/>
              <a:t>(Cape Town) </a:t>
            </a:r>
            <a:r>
              <a:rPr lang="en-ZA" sz="3600" b="1" dirty="0"/>
              <a:t/>
            </a:r>
            <a:br>
              <a:rPr lang="en-ZA" sz="3600" b="1" dirty="0"/>
            </a:br>
            <a:r>
              <a:rPr lang="en-ZA" sz="2800" dirty="0"/>
              <a:t>the sea level rises at </a:t>
            </a:r>
            <a:r>
              <a:rPr lang="en-ZA" sz="2800" dirty="0" smtClean="0"/>
              <a:t>1.47 </a:t>
            </a:r>
            <a:r>
              <a:rPr lang="en-ZA" sz="2800" dirty="0"/>
              <a:t>mm per year</a:t>
            </a:r>
            <a:endParaRPr lang="en-ZA" sz="3600" b="1" dirty="0" smtClean="0">
              <a:ea typeface="ＭＳ Ｐゴシック" pitchFamily="34" charset="-128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427163" y="1149790"/>
            <a:ext cx="7067550" cy="239351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r>
              <a:rPr lang="en-ZA" sz="2400" dirty="0" smtClean="0"/>
              <a:t> </a:t>
            </a:r>
            <a:endParaRPr lang="en-ZA" sz="2400" dirty="0" smtClean="0">
              <a:ea typeface="ＭＳ Ｐゴシック" pitchFamily="34" charset="-128"/>
            </a:endParaRP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 smtClean="0">
              <a:ea typeface="ＭＳ Ｐゴシック" pitchFamily="34" charset="-128"/>
            </a:endParaRPr>
          </a:p>
        </p:txBody>
      </p:sp>
      <p:pic>
        <p:nvPicPr>
          <p:cNvPr id="4" name="Picture 3" descr="Image result for sea level rise  and seawater intrusion in durban south africa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68" y="3632782"/>
            <a:ext cx="6014132" cy="285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location map of cape town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149805"/>
            <a:ext cx="3328416" cy="2496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4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522413" y="1149790"/>
            <a:ext cx="7326312" cy="445091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ZA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ZA" sz="3600" b="1" dirty="0" smtClean="0">
                <a:ea typeface="ＭＳ Ｐゴシック" pitchFamily="34" charset="-128"/>
              </a:rPr>
              <a:t>Some perceptible changes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 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25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ephotosa.adu.org.za/repeats/matched/Silvermine_19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81" y="94891"/>
            <a:ext cx="5010059" cy="325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rephotosa.adu.org.za/repeats/matched/Silvermine_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941" y="3347790"/>
            <a:ext cx="5010059" cy="32563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50720" y="12215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1999</a:t>
            </a:r>
            <a:endParaRPr lang="en-ZA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61789" y="334779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2016</a:t>
            </a:r>
            <a:endParaRPr lang="en-ZA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88087" y="1163861"/>
            <a:ext cx="1954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dirty="0" smtClean="0"/>
              <a:t>These pictures </a:t>
            </a:r>
            <a:r>
              <a:rPr lang="en-ZA" sz="1400" dirty="0"/>
              <a:t>show </a:t>
            </a:r>
            <a:endParaRPr lang="en-ZA" sz="1400" dirty="0" smtClean="0"/>
          </a:p>
          <a:p>
            <a:r>
              <a:rPr lang="en-ZA" sz="1400" dirty="0" smtClean="0"/>
              <a:t>the African </a:t>
            </a:r>
            <a:r>
              <a:rPr lang="en-ZA" sz="1400" b="1" dirty="0">
                <a:solidFill>
                  <a:srgbClr val="0070C0"/>
                </a:solidFill>
              </a:rPr>
              <a:t>savannah</a:t>
            </a:r>
            <a:r>
              <a:rPr lang="en-ZA" sz="1400" dirty="0"/>
              <a:t> </a:t>
            </a:r>
            <a:endParaRPr lang="en-ZA" sz="1400" dirty="0" smtClean="0"/>
          </a:p>
          <a:p>
            <a:r>
              <a:rPr lang="en-ZA" sz="1400" dirty="0" smtClean="0"/>
              <a:t>being taken </a:t>
            </a:r>
            <a:r>
              <a:rPr lang="en-ZA" sz="1400" dirty="0"/>
              <a:t>over by </a:t>
            </a:r>
            <a:endParaRPr lang="en-ZA" sz="1400" dirty="0" smtClean="0"/>
          </a:p>
          <a:p>
            <a:r>
              <a:rPr lang="en-ZA" sz="1400" b="1" dirty="0" smtClean="0">
                <a:solidFill>
                  <a:srgbClr val="FF0000"/>
                </a:solidFill>
              </a:rPr>
              <a:t>trees </a:t>
            </a:r>
            <a:r>
              <a:rPr lang="en-ZA" sz="1400" b="1" dirty="0">
                <a:solidFill>
                  <a:srgbClr val="FF0000"/>
                </a:solidFill>
              </a:rPr>
              <a:t>and shrubs</a:t>
            </a:r>
          </a:p>
        </p:txBody>
      </p:sp>
      <p:sp>
        <p:nvSpPr>
          <p:cNvPr id="8" name="Left Arrow 7"/>
          <p:cNvSpPr/>
          <p:nvPr/>
        </p:nvSpPr>
        <p:spPr>
          <a:xfrm rot="1532469">
            <a:off x="6429429" y="793515"/>
            <a:ext cx="678262" cy="21150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Left Arrow 8"/>
          <p:cNvSpPr/>
          <p:nvPr/>
        </p:nvSpPr>
        <p:spPr>
          <a:xfrm rot="16566409">
            <a:off x="7384124" y="2558203"/>
            <a:ext cx="1031504" cy="173708"/>
          </a:xfrm>
          <a:prstGeom prst="lef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extBox 1"/>
          <p:cNvSpPr txBox="1"/>
          <p:nvPr/>
        </p:nvSpPr>
        <p:spPr>
          <a:xfrm>
            <a:off x="1456081" y="93505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dirty="0" smtClean="0"/>
              <a:t>Picture by </a:t>
            </a:r>
            <a:r>
              <a:rPr lang="en-ZA" sz="1200" b="1" dirty="0" smtClean="0"/>
              <a:t>J Cowen</a:t>
            </a:r>
            <a:endParaRPr lang="en-ZA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33941" y="3432836"/>
            <a:ext cx="2196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dirty="0" smtClean="0"/>
              <a:t>Picture by </a:t>
            </a:r>
            <a:r>
              <a:rPr lang="en-ZA" sz="1200" b="1" dirty="0" smtClean="0"/>
              <a:t>John </a:t>
            </a:r>
            <a:r>
              <a:rPr lang="en-ZA" sz="1200" b="1" dirty="0" err="1"/>
              <a:t>Watermeyer</a:t>
            </a:r>
            <a:endParaRPr lang="en-ZA" sz="1200" b="1" dirty="0"/>
          </a:p>
        </p:txBody>
      </p:sp>
    </p:spTree>
    <p:extLst>
      <p:ext uri="{BB962C8B-B14F-4D97-AF65-F5344CB8AC3E}">
        <p14:creationId xmlns:p14="http://schemas.microsoft.com/office/powerpoint/2010/main" val="2592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522413" y="1149790"/>
            <a:ext cx="7326312" cy="303402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ZA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ZA" sz="3600" b="1" dirty="0" smtClean="0">
                <a:ea typeface="ＭＳ Ｐゴシック" pitchFamily="34" charset="-128"/>
              </a:rPr>
              <a:t>Projected changes (in the next 3 months)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 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9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t="5120" r="31173" b="6233"/>
          <a:stretch/>
        </p:blipFill>
        <p:spPr bwMode="auto">
          <a:xfrm>
            <a:off x="2199309" y="749046"/>
            <a:ext cx="5462299" cy="5704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5502" y="205387"/>
            <a:ext cx="7308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/>
              <a:t>Seasonal rainfall prediction for August-Sept-October 2018 </a:t>
            </a:r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423662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7" t="4549" r="32668" b="7636"/>
          <a:stretch/>
        </p:blipFill>
        <p:spPr bwMode="auto">
          <a:xfrm>
            <a:off x="2304301" y="814777"/>
            <a:ext cx="5195005" cy="5650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6106" y="205387"/>
            <a:ext cx="7951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/>
              <a:t>Seasonal temperature prediction for August-Sept-October 2018 </a:t>
            </a:r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34265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0"/>
            <a:ext cx="8724900" cy="67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24676" y="2143107"/>
            <a:ext cx="2214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u="sng" dirty="0" smtClean="0">
                <a:latin typeface="Calibri" pitchFamily="34" charset="0"/>
                <a:cs typeface="Calibri" pitchFamily="34" charset="0"/>
              </a:rPr>
              <a:t>Message 1</a:t>
            </a:r>
            <a:r>
              <a:rPr lang="en-ZA" sz="1600" b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ZA" sz="1600" dirty="0" smtClean="0">
                <a:latin typeface="Calibri" pitchFamily="34" charset="0"/>
                <a:cs typeface="Calibri" pitchFamily="34" charset="0"/>
              </a:rPr>
              <a:t> Africa is </a:t>
            </a:r>
            <a:r>
              <a:rPr lang="en-ZA" sz="16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en-ZA" sz="16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resource based economy</a:t>
            </a:r>
            <a:r>
              <a:rPr lang="en-ZA" sz="1600" b="1" dirty="0" smtClean="0">
                <a:latin typeface="Calibri" pitchFamily="34" charset="0"/>
                <a:cs typeface="Calibri" pitchFamily="34" charset="0"/>
              </a:rPr>
              <a:t>  continent, </a:t>
            </a:r>
            <a:r>
              <a:rPr lang="en-ZA" sz="1600" dirty="0" smtClean="0">
                <a:latin typeface="Calibri" pitchFamily="34" charset="0"/>
                <a:cs typeface="Calibri" pitchFamily="34" charset="0"/>
              </a:rPr>
              <a:t>with a</a:t>
            </a:r>
            <a:r>
              <a:rPr lang="en-ZA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ZA" sz="16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low runoff: rainfall ratio </a:t>
            </a:r>
            <a:r>
              <a:rPr lang="en-ZA" sz="1600" b="1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ZA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high evaporation rate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5697" y="5923472"/>
            <a:ext cx="25418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sz="1600" b="1" dirty="0" smtClean="0"/>
              <a:t>RSA: Only 8</a:t>
            </a:r>
            <a:r>
              <a:rPr lang="en-ZA" sz="1600" b="1" dirty="0"/>
              <a:t>% of the rainfall is available as surface water runoff</a:t>
            </a:r>
          </a:p>
        </p:txBody>
      </p:sp>
    </p:spTree>
    <p:extLst>
      <p:ext uri="{BB962C8B-B14F-4D97-AF65-F5344CB8AC3E}">
        <p14:creationId xmlns:p14="http://schemas.microsoft.com/office/powerpoint/2010/main" val="36092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947" y="274637"/>
            <a:ext cx="8583283" cy="1942352"/>
          </a:xfrm>
        </p:spPr>
        <p:txBody>
          <a:bodyPr/>
          <a:lstStyle/>
          <a:p>
            <a:r>
              <a:rPr lang="en-ZA" sz="2800" b="1" dirty="0" smtClean="0"/>
              <a:t>The El Nino effect:</a:t>
            </a:r>
            <a:br>
              <a:rPr lang="en-ZA" sz="2800" b="1" dirty="0" smtClean="0"/>
            </a:br>
            <a:r>
              <a:rPr lang="en-ZA" sz="2800" dirty="0" smtClean="0"/>
              <a:t>Warming increases from 45% in August </a:t>
            </a:r>
            <a:br>
              <a:rPr lang="en-ZA" sz="2800" dirty="0" smtClean="0"/>
            </a:br>
            <a:r>
              <a:rPr lang="en-ZA" sz="2800" dirty="0" smtClean="0"/>
              <a:t>to 55</a:t>
            </a:r>
            <a:r>
              <a:rPr lang="en-ZA" sz="2800" dirty="0"/>
              <a:t>%, 63% and 68% in September, </a:t>
            </a:r>
            <a:r>
              <a:rPr lang="en-ZA" sz="2800" dirty="0" smtClean="0"/>
              <a:t/>
            </a:r>
            <a:br>
              <a:rPr lang="en-ZA" sz="2800" dirty="0" smtClean="0"/>
            </a:br>
            <a:r>
              <a:rPr lang="en-ZA" sz="2800" dirty="0" smtClean="0"/>
              <a:t>October </a:t>
            </a:r>
            <a:r>
              <a:rPr lang="en-ZA" sz="2800" dirty="0"/>
              <a:t>and November respectively. </a:t>
            </a:r>
          </a:p>
        </p:txBody>
      </p:sp>
      <p:pic>
        <p:nvPicPr>
          <p:cNvPr id="3" name="Picture 2" descr="https://iri.columbia.edu/wp-content/uploads/2018/07/figure3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79" y="2420668"/>
            <a:ext cx="5714286" cy="3809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2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522413" y="1149790"/>
            <a:ext cx="7326312" cy="303402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ZA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ZA" sz="3600" b="1" dirty="0" smtClean="0">
                <a:ea typeface="ＭＳ Ｐゴシック" pitchFamily="34" charset="-128"/>
              </a:rPr>
              <a:t>Adaptation / response 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 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43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503363" y="455417"/>
            <a:ext cx="7554912" cy="354984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ZA" sz="3600" b="1" dirty="0" smtClean="0">
                <a:solidFill>
                  <a:srgbClr val="0070C0"/>
                </a:solidFill>
                <a:ea typeface="ＭＳ Ｐゴシック" pitchFamily="34" charset="-128"/>
              </a:rPr>
              <a:t>Adaptation may entail …</a:t>
            </a:r>
            <a:r>
              <a:rPr lang="en-ZA" sz="3600" b="1" dirty="0" smtClean="0">
                <a:ea typeface="ＭＳ Ｐゴシック" pitchFamily="34" charset="-128"/>
              </a:rPr>
              <a:t>  </a:t>
            </a:r>
            <a:endParaRPr lang="en-ZA" sz="3600" b="1" dirty="0"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 smtClean="0">
                <a:ea typeface="ＭＳ Ｐゴシック" pitchFamily="34" charset="-128"/>
              </a:rPr>
              <a:t>sustainable water use and management    </a:t>
            </a:r>
            <a:r>
              <a:rPr lang="en-ZA" i="1" dirty="0" smtClean="0">
                <a:ea typeface="ＭＳ Ｐゴシック" pitchFamily="34" charset="-128"/>
              </a:rPr>
              <a:t>(e.g. improve efficiency, conserve water, etc.)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 smtClean="0">
                <a:ea typeface="ＭＳ Ｐゴシック" pitchFamily="34" charset="-128"/>
              </a:rPr>
              <a:t>develop unconventional sources  (e.g. reuse, rainwater harvesting, fog harvesting, etc.)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 smtClean="0">
                <a:ea typeface="ＭＳ Ｐゴシック" pitchFamily="34" charset="-128"/>
              </a:rPr>
              <a:t>Learn to live with nature (adjust to change) since we are dependent on nature for survival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</p:txBody>
      </p:sp>
      <p:pic>
        <p:nvPicPr>
          <p:cNvPr id="4" name="Picture 3" descr="MVC-886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27563"/>
            <a:ext cx="3048000" cy="2165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457643" y="4005263"/>
            <a:ext cx="1798955" cy="2470785"/>
            <a:chOff x="2625" y="13202"/>
            <a:chExt cx="2833" cy="3891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" y="13275"/>
              <a:ext cx="2498" cy="3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2500_Liter_4acd79bea14ff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144"/>
            <a:stretch/>
          </p:blipFill>
          <p:spPr bwMode="auto">
            <a:xfrm>
              <a:off x="5386" y="13202"/>
              <a:ext cx="72" cy="3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1062" y="4578351"/>
            <a:ext cx="2416175" cy="18970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Callout 3 1"/>
          <p:cNvSpPr/>
          <p:nvPr/>
        </p:nvSpPr>
        <p:spPr>
          <a:xfrm>
            <a:off x="7216588" y="301750"/>
            <a:ext cx="1452283" cy="61264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52472"/>
              <a:gd name="adj8" fmla="val -2256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ZA" sz="1400" dirty="0">
                <a:ea typeface="ＭＳ Ｐゴシック" pitchFamily="34" charset="-128"/>
              </a:rPr>
              <a:t>Avoid overexploitation of </a:t>
            </a:r>
            <a:r>
              <a:rPr lang="en-ZA" sz="1400" dirty="0" smtClean="0">
                <a:ea typeface="ＭＳ Ｐゴシック" pitchFamily="34" charset="-128"/>
              </a:rPr>
              <a:t>resources</a:t>
            </a:r>
            <a:endParaRPr lang="en-ZA" sz="1400" dirty="0">
              <a:ea typeface="ＭＳ Ｐゴシック" pitchFamily="34" charset="-128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0682" y="1963270"/>
            <a:ext cx="1376961" cy="612648"/>
          </a:xfrm>
          <a:prstGeom prst="cloudCallout">
            <a:avLst>
              <a:gd name="adj1" fmla="val 91337"/>
              <a:gd name="adj2" fmla="val 1713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Innovation</a:t>
            </a:r>
            <a:endParaRPr lang="en-ZA" sz="1200" dirty="0"/>
          </a:p>
        </p:txBody>
      </p:sp>
      <p:sp>
        <p:nvSpPr>
          <p:cNvPr id="10" name="Cloud Callout 9"/>
          <p:cNvSpPr/>
          <p:nvPr/>
        </p:nvSpPr>
        <p:spPr>
          <a:xfrm>
            <a:off x="-71718" y="2886634"/>
            <a:ext cx="1575081" cy="612648"/>
          </a:xfrm>
          <a:prstGeom prst="cloudCallout">
            <a:avLst>
              <a:gd name="adj1" fmla="val 86215"/>
              <a:gd name="adj2" fmla="val -92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Observe conservation ethics 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14916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ZA" sz="3600" b="1" dirty="0" smtClean="0"/>
              <a:t>Rehabilitation of wetlands</a:t>
            </a:r>
            <a:br>
              <a:rPr lang="en-ZA" sz="3600" b="1" dirty="0" smtClean="0"/>
            </a:br>
            <a:r>
              <a:rPr lang="en-ZA" sz="3200" dirty="0" smtClean="0"/>
              <a:t>WWF – Mondi Wetland Programme</a:t>
            </a:r>
            <a:endParaRPr lang="en-Z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932"/>
            <a:ext cx="8229600" cy="2324084"/>
          </a:xfrm>
        </p:spPr>
        <p:txBody>
          <a:bodyPr/>
          <a:lstStyle/>
          <a:p>
            <a:pPr marL="0" indent="0">
              <a:buNone/>
            </a:pPr>
            <a:r>
              <a:rPr lang="en-ZA" sz="2200" b="1" dirty="0" smtClean="0"/>
              <a:t>Challenge:</a:t>
            </a:r>
          </a:p>
          <a:p>
            <a:r>
              <a:rPr lang="en-ZA" sz="2000" dirty="0" smtClean="0"/>
              <a:t>Drained, dry &amp; neglected after agriculture activity for 60yrs +</a:t>
            </a:r>
          </a:p>
          <a:p>
            <a:pPr marL="0" indent="0">
              <a:buNone/>
            </a:pPr>
            <a:r>
              <a:rPr lang="en-ZA" sz="2200" b="1" dirty="0" smtClean="0"/>
              <a:t>Rehabilitation:</a:t>
            </a:r>
          </a:p>
          <a:p>
            <a:r>
              <a:rPr lang="en-ZA" sz="2000" dirty="0" smtClean="0"/>
              <a:t>Removal of alien vegetation, plugged drains, adding causeways for roads</a:t>
            </a:r>
          </a:p>
          <a:p>
            <a:r>
              <a:rPr lang="en-ZA" sz="2000" dirty="0" smtClean="0"/>
              <a:t>Re-established appropriate buffer zones for plantation</a:t>
            </a:r>
          </a:p>
          <a:p>
            <a:r>
              <a:rPr lang="en-ZA" sz="2000" dirty="0" smtClean="0"/>
              <a:t>Following a rainy season the wetland was restored.</a:t>
            </a:r>
          </a:p>
          <a:p>
            <a:pPr marL="0" indent="0">
              <a:buNone/>
            </a:pPr>
            <a:endParaRPr lang="en-ZA" sz="2400" dirty="0" smtClean="0"/>
          </a:p>
          <a:p>
            <a:pPr marL="0" indent="0">
              <a:buNone/>
            </a:pPr>
            <a:endParaRPr lang="en-Z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9FAD-19D7-4C15-B5A8-5B02A5C6934D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464" y="3349016"/>
            <a:ext cx="3744472" cy="2777147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936" y="3357684"/>
            <a:ext cx="3731464" cy="27684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15242" y="6082375"/>
            <a:ext cx="464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800" dirty="0" err="1"/>
              <a:t>Zoar</a:t>
            </a:r>
            <a:r>
              <a:rPr lang="en-ZA" sz="1800" dirty="0"/>
              <a:t> wetland, before and after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19214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101880"/>
            <a:ext cx="8229600" cy="693551"/>
          </a:xfrm>
        </p:spPr>
        <p:txBody>
          <a:bodyPr/>
          <a:lstStyle/>
          <a:p>
            <a:r>
              <a:rPr lang="en-ZA" sz="4000" b="1" dirty="0" smtClean="0"/>
              <a:t>Conclusions</a:t>
            </a:r>
            <a:endParaRPr lang="en-ZA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285" y="693660"/>
            <a:ext cx="7558087" cy="5624762"/>
          </a:xfrm>
        </p:spPr>
        <p:txBody>
          <a:bodyPr/>
          <a:lstStyle/>
          <a:p>
            <a:r>
              <a:rPr lang="en-ZA" sz="2800" dirty="0" smtClean="0"/>
              <a:t>RSA is water stressed – likely to be water scarce</a:t>
            </a:r>
          </a:p>
          <a:p>
            <a:r>
              <a:rPr lang="en-ZA" sz="2800" dirty="0" smtClean="0"/>
              <a:t>Non-climatic stress factors renders the country vulnerable to potential climate change impacts</a:t>
            </a:r>
          </a:p>
          <a:p>
            <a:r>
              <a:rPr lang="en-ZA" sz="2800" dirty="0" smtClean="0"/>
              <a:t>Grappling with climate variability, while contending with the changing climate</a:t>
            </a:r>
          </a:p>
          <a:p>
            <a:pPr lvl="1"/>
            <a:r>
              <a:rPr lang="en-ZA" sz="2400" dirty="0" smtClean="0"/>
              <a:t>Global change (i.e. both climatic and non-climatic)</a:t>
            </a:r>
          </a:p>
          <a:p>
            <a:r>
              <a:rPr lang="en-ZA" sz="2800" dirty="0" smtClean="0"/>
              <a:t>The solution entail water conservation (efficiency in use) and development of supply</a:t>
            </a:r>
          </a:p>
          <a:p>
            <a:r>
              <a:rPr lang="en-ZA" sz="2800" dirty="0" smtClean="0"/>
              <a:t>Unconventional water sources and innovative solutions could save RSA from water scarcity</a:t>
            </a:r>
          </a:p>
          <a:p>
            <a:endParaRPr lang="en-ZA" sz="2800" dirty="0" smtClean="0"/>
          </a:p>
          <a:p>
            <a:endParaRPr lang="en-ZA" sz="2800" dirty="0" smtClean="0"/>
          </a:p>
          <a:p>
            <a:endParaRPr lang="en-ZA" sz="2800" dirty="0" smtClean="0"/>
          </a:p>
          <a:p>
            <a:endParaRPr lang="en-ZA" sz="2800" dirty="0"/>
          </a:p>
          <a:p>
            <a:pPr marL="0" indent="0">
              <a:buNone/>
            </a:pPr>
            <a:r>
              <a:rPr lang="en-ZA" sz="2800" dirty="0"/>
              <a:t> </a:t>
            </a:r>
          </a:p>
          <a:p>
            <a:pPr lvl="1"/>
            <a:endParaRPr lang="en-ZA" sz="1600" dirty="0"/>
          </a:p>
          <a:p>
            <a:endParaRPr lang="en-ZA" sz="2000" dirty="0"/>
          </a:p>
          <a:p>
            <a:pPr lvl="1"/>
            <a:endParaRPr lang="en-ZA" sz="2000" dirty="0"/>
          </a:p>
          <a:p>
            <a:endParaRPr lang="en-ZA" sz="2400" dirty="0"/>
          </a:p>
          <a:p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5058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20432" cy="1143000"/>
          </a:xfrm>
        </p:spPr>
        <p:txBody>
          <a:bodyPr/>
          <a:lstStyle/>
          <a:p>
            <a:r>
              <a:rPr lang="en-ZA" sz="3200" b="1" dirty="0"/>
              <a:t>Total renewable water resources (per capita in m</a:t>
            </a:r>
            <a:r>
              <a:rPr lang="en-ZA" sz="3200" b="1" baseline="30000" dirty="0"/>
              <a:t>3</a:t>
            </a:r>
            <a:r>
              <a:rPr lang="en-ZA" sz="3200" b="1" dirty="0"/>
              <a:t>) </a:t>
            </a:r>
            <a:r>
              <a:rPr lang="en-ZA" sz="1800" b="1" dirty="0"/>
              <a:t>(After DEA, 2017 - Literature Review 3</a:t>
            </a:r>
            <a:r>
              <a:rPr lang="en-ZA" sz="1800" b="1" baseline="30000" dirty="0"/>
              <a:t>rd</a:t>
            </a:r>
            <a:r>
              <a:rPr lang="en-ZA" sz="1800" b="1" dirty="0"/>
              <a:t>   SAEO Report)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25" y="1116566"/>
            <a:ext cx="7288753" cy="40358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49725" y="5365838"/>
            <a:ext cx="7175157" cy="5715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ZA" sz="1800" b="1" dirty="0" smtClean="0">
                <a:solidFill>
                  <a:srgbClr val="0070C0"/>
                </a:solidFill>
              </a:rPr>
              <a:t>RSA is currently a water stressed country with looming physical water scarcity, particularly due to unsustainable use and climate change </a:t>
            </a:r>
            <a:endParaRPr lang="en-Z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712"/>
            <a:ext cx="8229600" cy="1304925"/>
          </a:xfrm>
        </p:spPr>
        <p:txBody>
          <a:bodyPr/>
          <a:lstStyle/>
          <a:p>
            <a:r>
              <a:rPr lang="en-GB" altLang="en-US" sz="4000" b="1" dirty="0">
                <a:solidFill>
                  <a:srgbClr val="006666"/>
                </a:solidFill>
                <a:latin typeface="Cambria" pitchFamily="18" charset="0"/>
              </a:rPr>
              <a:t>Trend of available water and total storage capacity in South </a:t>
            </a:r>
            <a:r>
              <a:rPr lang="en-GB" altLang="en-US" b="1" dirty="0" smtClean="0">
                <a:solidFill>
                  <a:srgbClr val="006666"/>
                </a:solidFill>
                <a:latin typeface="Cambria" pitchFamily="18" charset="0"/>
              </a:rPr>
              <a:t>Africa                     </a:t>
            </a:r>
            <a:endParaRPr lang="en-Z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8353425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7046607" y="6256057"/>
            <a:ext cx="158248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 dirty="0" smtClean="0"/>
              <a:t>Dr </a:t>
            </a:r>
            <a:r>
              <a:rPr lang="en-US" sz="900" b="1" dirty="0" err="1" smtClean="0"/>
              <a:t>Mwendera</a:t>
            </a:r>
            <a:r>
              <a:rPr lang="en-US" sz="900" b="1" dirty="0" smtClean="0"/>
              <a:t> - ARC, 2017</a:t>
            </a:r>
            <a:endParaRPr lang="en-US" sz="900" b="1" dirty="0"/>
          </a:p>
        </p:txBody>
      </p:sp>
      <p:sp>
        <p:nvSpPr>
          <p:cNvPr id="5" name="Right Arrow 4"/>
          <p:cNvSpPr/>
          <p:nvPr/>
        </p:nvSpPr>
        <p:spPr>
          <a:xfrm>
            <a:off x="-125506" y="3021105"/>
            <a:ext cx="744071" cy="3862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900" dirty="0" smtClean="0"/>
              <a:t>Stress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-125506" y="4410635"/>
            <a:ext cx="744071" cy="3862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900" dirty="0" smtClean="0"/>
              <a:t>Scarcity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6447" y="2114026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 smtClean="0"/>
              <a:t>Note</a:t>
            </a:r>
            <a:r>
              <a:rPr lang="en-ZA" sz="1200" dirty="0" smtClean="0"/>
              <a:t>: RSA is currently stressed (i.e.</a:t>
            </a:r>
          </a:p>
          <a:p>
            <a:r>
              <a:rPr lang="en-ZA" sz="1200" dirty="0" smtClean="0"/>
              <a:t>below 1 000 m</a:t>
            </a:r>
            <a:r>
              <a:rPr lang="en-ZA" sz="1200" baseline="30000" dirty="0" smtClean="0"/>
              <a:t>3</a:t>
            </a:r>
            <a:r>
              <a:rPr lang="en-ZA" sz="1200" dirty="0" smtClean="0"/>
              <a:t> per capita per year)</a:t>
            </a:r>
            <a:endParaRPr lang="en-ZA" sz="12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35024" y="2516697"/>
            <a:ext cx="595618" cy="637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1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14282" y="19050"/>
            <a:ext cx="8686800" cy="10096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/>
              <a:t>South Africa is a water thirsty country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(average annual rainfall &amp; water resource situation)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357688" y="1143000"/>
            <a:ext cx="4343400" cy="371475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charset="0"/>
                <a:cs typeface="Arial" charset="0"/>
              </a:rPr>
              <a:t>Rainfall high: 1500mm N &amp; E; reduces towards S &amp; W: 100mm;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charset="0"/>
                <a:cs typeface="Arial" charset="0"/>
              </a:rPr>
              <a:t>Water </a:t>
            </a:r>
            <a:r>
              <a:rPr lang="en-US" sz="2000" b="1" dirty="0" smtClean="0">
                <a:latin typeface="Arial" charset="0"/>
                <a:cs typeface="Arial" charset="0"/>
              </a:rPr>
              <a:t>availability is skewed in terms of distribution </a:t>
            </a:r>
            <a:r>
              <a:rPr lang="en-US" sz="2000" dirty="0" smtClean="0">
                <a:latin typeface="Arial" charset="0"/>
                <a:cs typeface="Arial" charset="0"/>
              </a:rPr>
              <a:t>(estimated at 650 billion m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cs typeface="Arial" charset="0"/>
              </a:rPr>
              <a:t>)</a:t>
            </a:r>
            <a:endParaRPr lang="en-US" sz="2000" baseline="30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Arial" charset="0"/>
                <a:cs typeface="Arial" charset="0"/>
              </a:rPr>
              <a:t>Evaporation</a:t>
            </a:r>
            <a:r>
              <a:rPr lang="en-US" sz="2000" dirty="0" smtClean="0">
                <a:latin typeface="Arial" charset="0"/>
                <a:cs typeface="Arial" charset="0"/>
              </a:rPr>
              <a:t> rates </a:t>
            </a:r>
            <a:r>
              <a:rPr lang="en-US" sz="2000" b="1" dirty="0" smtClean="0">
                <a:latin typeface="Arial" charset="0"/>
                <a:cs typeface="Arial" charset="0"/>
              </a:rPr>
              <a:t>far exceeds precipitation</a:t>
            </a:r>
            <a:r>
              <a:rPr lang="en-US" sz="2000" dirty="0" smtClean="0">
                <a:latin typeface="Arial" charset="0"/>
                <a:cs typeface="Arial" charset="0"/>
              </a:rPr>
              <a:t> (relatively higher in areas where it rains less)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Arial" charset="0"/>
                <a:cs typeface="Arial" charset="0"/>
              </a:rPr>
              <a:t>Water is not </a:t>
            </a:r>
            <a:r>
              <a:rPr lang="en-US" sz="2000" dirty="0" smtClean="0">
                <a:latin typeface="Arial" charset="0"/>
                <a:cs typeface="Arial" charset="0"/>
              </a:rPr>
              <a:t>always </a:t>
            </a:r>
            <a:r>
              <a:rPr lang="en-US" sz="2000" b="1" dirty="0" smtClean="0">
                <a:latin typeface="Arial" charset="0"/>
                <a:cs typeface="Arial" charset="0"/>
              </a:rPr>
              <a:t>fit for use</a:t>
            </a:r>
            <a:r>
              <a:rPr lang="en-US" sz="2000" dirty="0" smtClean="0">
                <a:latin typeface="Arial" charset="0"/>
                <a:cs typeface="Arial" charset="0"/>
              </a:rPr>
              <a:t>, even under natural conditions (due to inhospitable host rocks?)</a:t>
            </a:r>
          </a:p>
          <a:p>
            <a:pPr>
              <a:buFont typeface="Wingdings" pitchFamily="2" charset="2"/>
              <a:buChar char="Ø"/>
            </a:pPr>
            <a:endParaRPr lang="en-US" sz="18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endParaRPr lang="en-US" sz="1800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en-US" sz="1800" dirty="0" smtClean="0">
              <a:latin typeface="Arial" charset="0"/>
              <a:cs typeface="Arial" charset="0"/>
            </a:endParaRPr>
          </a:p>
        </p:txBody>
      </p:sp>
      <p:pic>
        <p:nvPicPr>
          <p:cNvPr id="18437" name="Picture 2" descr="rainfall sad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3751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36"/>
          <p:cNvSpPr txBox="1">
            <a:spLocks noChangeArrowheads="1"/>
          </p:cNvSpPr>
          <p:nvPr/>
        </p:nvSpPr>
        <p:spPr bwMode="auto">
          <a:xfrm>
            <a:off x="4643438" y="5072063"/>
            <a:ext cx="414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ZA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This translates into water </a:t>
            </a:r>
            <a:r>
              <a:rPr lang="en-US" sz="2000" b="1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stress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484768" y="5693751"/>
            <a:ext cx="73020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ZA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Sustainable water use and management is therefore imperative</a:t>
            </a:r>
            <a:endParaRPr lang="en-GB" sz="2000" b="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osekiC\AppData\Local\Microsoft\Windows\Temporary Internet Files\Content.Outlook\7KIK6H2E\SWSAs_surface_ground_water_combined gu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14" y="1074737"/>
            <a:ext cx="7589937" cy="536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ational_Rain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109568"/>
            <a:ext cx="2441947" cy="147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786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1427163" y="1149790"/>
            <a:ext cx="7067550" cy="442287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None/>
            </a:pPr>
            <a:endParaRPr lang="en-ZA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ZA" sz="3600" b="1" dirty="0" smtClean="0">
                <a:ea typeface="ＭＳ Ｐゴシック" pitchFamily="34" charset="-128"/>
              </a:rPr>
              <a:t>Key message is that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 South Africa is currently </a:t>
            </a:r>
            <a:r>
              <a:rPr lang="en-ZA" dirty="0" smtClean="0">
                <a:solidFill>
                  <a:srgbClr val="FFC000"/>
                </a:solidFill>
                <a:ea typeface="ＭＳ Ｐゴシック" pitchFamily="34" charset="-128"/>
              </a:rPr>
              <a:t>water stressed</a:t>
            </a:r>
          </a:p>
          <a:p>
            <a:pPr marL="457200" lvl="1" indent="0">
              <a:buNone/>
            </a:pPr>
            <a:r>
              <a:rPr lang="en-ZA" dirty="0">
                <a:ea typeface="ＭＳ Ｐゴシック" pitchFamily="34" charset="-128"/>
              </a:rPr>
              <a:t> </a:t>
            </a:r>
            <a:r>
              <a:rPr lang="en-ZA" dirty="0" smtClean="0">
                <a:ea typeface="ＭＳ Ｐゴシック" pitchFamily="34" charset="-128"/>
              </a:rPr>
              <a:t>                          and may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 become </a:t>
            </a:r>
            <a:r>
              <a:rPr lang="en-ZA" dirty="0" smtClean="0">
                <a:solidFill>
                  <a:srgbClr val="FF0000"/>
                </a:solidFill>
                <a:ea typeface="ＭＳ Ｐゴシック" pitchFamily="34" charset="-128"/>
              </a:rPr>
              <a:t>water scarce</a:t>
            </a:r>
            <a:r>
              <a:rPr lang="en-ZA" dirty="0" smtClean="0">
                <a:ea typeface="ＭＳ Ｐゴシック" pitchFamily="34" charset="-128"/>
              </a:rPr>
              <a:t>, lest the problem gets addressed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dirty="0" smtClean="0">
                <a:ea typeface="ＭＳ Ｐゴシック" pitchFamily="34" charset="-128"/>
              </a:rPr>
              <a:t>Hence, protection of the limited resource is imperative (“</a:t>
            </a:r>
            <a:r>
              <a:rPr lang="en-ZA" b="1" dirty="0" smtClean="0">
                <a:ea typeface="ＭＳ Ｐゴシック" pitchFamily="34" charset="-128"/>
              </a:rPr>
              <a:t>save water</a:t>
            </a:r>
            <a:r>
              <a:rPr lang="en-ZA" dirty="0" smtClean="0">
                <a:ea typeface="ＭＳ Ｐゴシック" pitchFamily="34" charset="-128"/>
              </a:rPr>
              <a:t>”)</a:t>
            </a:r>
          </a:p>
          <a:p>
            <a:pPr marL="0" indent="0">
              <a:buNone/>
            </a:pPr>
            <a:endParaRPr lang="en-ZA" sz="2400" dirty="0" smtClean="0">
              <a:ea typeface="ＭＳ Ｐゴシック" pitchFamily="34" charset="-128"/>
            </a:endParaRPr>
          </a:p>
          <a:p>
            <a:pPr marL="457200" indent="-457200">
              <a:buFont typeface="+mj-lt"/>
              <a:buAutoNum type="arabicPeriod"/>
            </a:pPr>
            <a:endParaRPr lang="en-ZA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784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5342</TotalTime>
  <Words>1639</Words>
  <Application>Microsoft Office PowerPoint</Application>
  <PresentationFormat>On-screen Show (4:3)</PresentationFormat>
  <Paragraphs>291</Paragraphs>
  <Slides>44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Presentation – Discussion points </vt:lpstr>
      <vt:lpstr>PowerPoint Presentation</vt:lpstr>
      <vt:lpstr>PowerPoint Presentation</vt:lpstr>
      <vt:lpstr>Total renewable water resources (per capita in m3) (After DEA, 2017 - Literature Review 3rd   SAEO Report) </vt:lpstr>
      <vt:lpstr>Trend of available water and total storage capacity in South Africa                     </vt:lpstr>
      <vt:lpstr>South Africa is a water thirsty country (average annual rainfall &amp; water resource situation)</vt:lpstr>
      <vt:lpstr>PowerPoint Presentation</vt:lpstr>
      <vt:lpstr>PowerPoint Presentation</vt:lpstr>
      <vt:lpstr>PowerPoint Presentation</vt:lpstr>
      <vt:lpstr>PowerPoint Presentation</vt:lpstr>
      <vt:lpstr>Internationally shared basins</vt:lpstr>
      <vt:lpstr>PowerPoint Presentation</vt:lpstr>
      <vt:lpstr>Non-revenue water is estimated to be an average 36.6% of the water supplied        (1.6 billion m3/annum with an estimated value of R7 billion annually)</vt:lpstr>
      <vt:lpstr>Non Revenue Water </vt:lpstr>
      <vt:lpstr>PowerPoint Presentation</vt:lpstr>
      <vt:lpstr>Other (global change) stress factors often overshadow climate impacts</vt:lpstr>
      <vt:lpstr>Non-climatic impacts </vt:lpstr>
      <vt:lpstr>Urban population growth</vt:lpstr>
      <vt:lpstr>Example of non-climatic factors (withdrawals exceed recharge by up to 40%)</vt:lpstr>
      <vt:lpstr> Drivers of climate change</vt:lpstr>
      <vt:lpstr>Is climate change becoming a new norm?</vt:lpstr>
      <vt:lpstr>PowerPoint Presentation</vt:lpstr>
      <vt:lpstr>PowerPoint Presentation</vt:lpstr>
      <vt:lpstr>How does climate change relate to drought? </vt:lpstr>
      <vt:lpstr>PowerPoint Presentation</vt:lpstr>
      <vt:lpstr>The impact of climate change on groundwater recharge by 2050, is projected to increase in northern latitudes, but to decrease strongly, by 30 –70% or even more than 70%, in semi-arid zones, including the Mediterranean, north-eastern Brazil and south-western Africa </vt:lpstr>
      <vt:lpstr>The hydrological model was used to quantify the impact of climate change on state of groundwater resources in terms of changing levels and recharge, and the findings are that 20% decrease in mean annual rainfall volumes could translate to an 80% decline in recharge for areas that currently receive 500 mm rainfall per annum or less in southern Africa.   </vt:lpstr>
      <vt:lpstr>Mean Annual Recharge based on monthly rainfall records for 1950 to 2006</vt:lpstr>
      <vt:lpstr>PowerPoint Presentation</vt:lpstr>
      <vt:lpstr>Alternatively, salt water intrusion may be triggered by  over-pumping, perhaps driven by             demands or drought. </vt:lpstr>
      <vt:lpstr>Sea level rise is driven by rise in sea surface temp</vt:lpstr>
      <vt:lpstr>In the east coast of South Africa (Durban)  the sea level rises at 2.74 mm per year</vt:lpstr>
      <vt:lpstr> In the south coast of South Africa (Cape Town)  the sea level rises at 1.47 mm per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El Nino effect: Warming increases from 45% in August  to 55%, 63% and 68% in September,  October and November respectively. </vt:lpstr>
      <vt:lpstr>PowerPoint Presentation</vt:lpstr>
      <vt:lpstr>PowerPoint Presentation</vt:lpstr>
      <vt:lpstr>Rehabilitation of wetlands WWF – Mondi Wetland Programme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Maree</dc:creator>
  <cp:lastModifiedBy>Moseki Chris</cp:lastModifiedBy>
  <cp:revision>612</cp:revision>
  <cp:lastPrinted>2018-08-07T07:46:37Z</cp:lastPrinted>
  <dcterms:created xsi:type="dcterms:W3CDTF">2012-08-01T10:33:21Z</dcterms:created>
  <dcterms:modified xsi:type="dcterms:W3CDTF">2018-08-22T06:41:53Z</dcterms:modified>
</cp:coreProperties>
</file>