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3" r:id="rId3"/>
    <p:sldId id="257" r:id="rId4"/>
    <p:sldId id="295" r:id="rId5"/>
    <p:sldId id="296" r:id="rId6"/>
    <p:sldId id="297" r:id="rId7"/>
    <p:sldId id="293" r:id="rId8"/>
  </p:sldIdLst>
  <p:sldSz cx="9144000" cy="6858000" type="screen4x3"/>
  <p:notesSz cx="9926638" cy="6669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338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755" y="0"/>
            <a:ext cx="4300519" cy="3338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B0C3A-6CC5-41A1-AC2A-6BC3CFC6E61C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34194"/>
            <a:ext cx="4300519" cy="3338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755" y="6334194"/>
            <a:ext cx="4300519" cy="3338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AAEB-FDE6-4B9F-AA30-9CC1893684E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268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437A7-C979-4B49-87E8-F23965867E82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00063"/>
            <a:ext cx="3335338" cy="250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167817"/>
            <a:ext cx="7941310" cy="30010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868C-D39F-4CF3-8794-A067ACA63D8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307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GB" altLang="en-US" sz="2300" b="1" smtClean="0">
                <a:ea typeface="ＭＳ Ｐゴシック" pitchFamily="1" charset="-128"/>
              </a:rPr>
              <a:t>Urban, Rural domestic</a:t>
            </a:r>
          </a:p>
          <a:p>
            <a:pPr lvl="2"/>
            <a:r>
              <a:rPr lang="en-GB" altLang="en-US" sz="1900" b="1" smtClean="0">
                <a:ea typeface="ＭＳ Ｐゴシック" pitchFamily="1" charset="-128"/>
              </a:rPr>
              <a:t>Review WC/WDM strategies of key WSA</a:t>
            </a:r>
          </a:p>
          <a:p>
            <a:pPr lvl="2"/>
            <a:r>
              <a:rPr lang="en-GB" altLang="en-US" sz="1900" b="1" smtClean="0">
                <a:ea typeface="ＭＳ Ｐゴシック" pitchFamily="1" charset="-128"/>
              </a:rPr>
              <a:t>Determine  realistic potential savings, cost estimations &amp; implementation program, Review after 18 months</a:t>
            </a:r>
          </a:p>
          <a:p>
            <a:pPr lvl="2"/>
            <a:endParaRPr lang="en-GB" altLang="en-US" sz="1900" b="1" smtClean="0">
              <a:ea typeface="ＭＳ Ｐゴシック" pitchFamily="1" charset="-128"/>
            </a:endParaRPr>
          </a:p>
          <a:p>
            <a:endParaRPr lang="en-ZA" altLang="en-US" smtClean="0">
              <a:ea typeface="ＭＳ Ｐゴシック" pitchFamily="1" charset="-128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D76FEAC-8A8E-439D-B8C9-CF73B77E664A}" type="slidenum">
              <a:rPr lang="en-GB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384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1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1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682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748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423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314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537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600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472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346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FAC5E-3B1C-4CB7-B5B1-3ED59AB63FE1}" type="datetimeFigureOut">
              <a:rPr lang="en-ZA" smtClean="0"/>
              <a:t>2018/08/20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B14A3-A672-408A-AFF9-FFE48A4619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871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/>
          <a:lstStyle/>
          <a:p>
            <a:r>
              <a:rPr lang="en-ZA" dirty="0" smtClean="0"/>
              <a:t>PROJECT PLANNING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4281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1" name="Picture 2" descr="P:\J00105 - Mzimvubu Catchment Development\Marginal Cost of Water\Timelines_Programmes\Timeline_Major Projec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0"/>
            <a:ext cx="90364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57290" y="6357958"/>
            <a:ext cx="857256" cy="500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84168" y="1556792"/>
            <a:ext cx="0" cy="432048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07904" y="580526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Approval and Gazetting </a:t>
            </a:r>
            <a:r>
              <a:rPr lang="en-ZA" dirty="0" err="1" smtClean="0"/>
              <a:t>ito</a:t>
            </a:r>
            <a:r>
              <a:rPr lang="en-ZA" dirty="0" smtClean="0"/>
              <a:t> Section 109 and 110 of NWA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8763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 bwMode="auto">
          <a:xfrm>
            <a:off x="285750" y="-101600"/>
            <a:ext cx="85725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altLang="en-US" sz="4000" b="1" dirty="0" smtClean="0">
                <a:solidFill>
                  <a:schemeClr val="accent5">
                    <a:lumMod val="75000"/>
                  </a:schemeClr>
                </a:solidFill>
                <a:ea typeface="ＭＳ Ｐゴシック" pitchFamily="1" charset="-128"/>
              </a:rPr>
              <a:t>Typical Interventions</a:t>
            </a:r>
            <a:r>
              <a:rPr lang="en-GB" altLang="en-US" sz="4800" b="1" dirty="0" smtClean="0">
                <a:solidFill>
                  <a:schemeClr val="accent5">
                    <a:lumMod val="75000"/>
                  </a:schemeClr>
                </a:solidFill>
                <a:ea typeface="ＭＳ Ｐゴシック" pitchFamily="1" charset="-128"/>
              </a:rPr>
              <a:t> </a:t>
            </a:r>
            <a:r>
              <a:rPr lang="en-GB" altLang="en-US" sz="48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1" charset="-128"/>
              </a:rPr>
              <a:t/>
            </a:r>
            <a:br>
              <a:rPr lang="en-GB" altLang="en-US" sz="48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1" charset="-128"/>
              </a:rPr>
            </a:br>
            <a:endParaRPr lang="en-ZA" altLang="en-US" dirty="0" smtClean="0">
              <a:solidFill>
                <a:schemeClr val="accent5">
                  <a:lumMod val="75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066800"/>
            <a:ext cx="85725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b="1" dirty="0" smtClean="0"/>
              <a:t>Management interventions:</a:t>
            </a:r>
          </a:p>
          <a:p>
            <a:pPr lvl="1">
              <a:defRPr/>
            </a:pPr>
            <a:r>
              <a:rPr lang="en-GB" sz="2400" b="1" dirty="0" smtClean="0"/>
              <a:t>Water Conservation and Water Demand Management.</a:t>
            </a:r>
          </a:p>
          <a:p>
            <a:pPr lvl="1">
              <a:defRPr/>
            </a:pPr>
            <a:r>
              <a:rPr lang="en-GB" sz="2400" b="1" dirty="0" smtClean="0"/>
              <a:t>Optimal system operation.</a:t>
            </a:r>
          </a:p>
          <a:p>
            <a:pPr lvl="1">
              <a:defRPr/>
            </a:pPr>
            <a:r>
              <a:rPr lang="en-GB" sz="2400" b="1" dirty="0" smtClean="0"/>
              <a:t>Adjusting assurance of supply.</a:t>
            </a:r>
          </a:p>
          <a:p>
            <a:pPr lvl="1">
              <a:defRPr/>
            </a:pPr>
            <a:r>
              <a:rPr lang="en-GB" sz="2400" b="1" dirty="0" smtClean="0"/>
              <a:t>Reallocation.</a:t>
            </a:r>
          </a:p>
          <a:p>
            <a:pPr lvl="1">
              <a:defRPr/>
            </a:pPr>
            <a:r>
              <a:rPr lang="en-GB" sz="2400" b="1" dirty="0" smtClean="0"/>
              <a:t>Rainfall harvesting</a:t>
            </a:r>
          </a:p>
          <a:p>
            <a:pPr>
              <a:defRPr/>
            </a:pPr>
            <a:r>
              <a:rPr lang="en-GB" b="1" dirty="0" smtClean="0"/>
              <a:t>Infrastructure developments:</a:t>
            </a:r>
          </a:p>
          <a:p>
            <a:pPr lvl="1">
              <a:defRPr/>
            </a:pPr>
            <a:r>
              <a:rPr lang="en-GB" sz="2400" b="1" dirty="0" smtClean="0"/>
              <a:t>Water re-use</a:t>
            </a:r>
          </a:p>
          <a:p>
            <a:pPr lvl="1">
              <a:defRPr/>
            </a:pPr>
            <a:r>
              <a:rPr lang="en-GB" sz="2400" b="1" dirty="0" smtClean="0"/>
              <a:t>Augmentation Schemes</a:t>
            </a:r>
          </a:p>
          <a:p>
            <a:pPr lvl="2">
              <a:defRPr/>
            </a:pPr>
            <a:r>
              <a:rPr lang="en-GB" b="1" dirty="0" smtClean="0"/>
              <a:t>Surface	</a:t>
            </a:r>
          </a:p>
          <a:p>
            <a:pPr lvl="2">
              <a:defRPr/>
            </a:pPr>
            <a:r>
              <a:rPr lang="en-GB" b="1" dirty="0" smtClean="0"/>
              <a:t>Groundwater</a:t>
            </a:r>
          </a:p>
          <a:p>
            <a:pPr marL="0" indent="0">
              <a:buFont typeface="Arial" charset="0"/>
              <a:buNone/>
              <a:defRPr/>
            </a:pPr>
            <a:endParaRPr lang="en-ZA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FC73A353-80E4-4F3A-9159-9F4EBF7669A5}" type="slidenum">
              <a:rPr lang="en-US" altLang="en-US" sz="1800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3</a:t>
            </a:fld>
            <a:endParaRPr lang="en-US" altLang="en-US" sz="1800" smtClean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95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279"/>
          <p:cNvGrpSpPr/>
          <p:nvPr/>
        </p:nvGrpSpPr>
        <p:grpSpPr>
          <a:xfrm>
            <a:off x="1542940" y="991533"/>
            <a:ext cx="7362889" cy="5476584"/>
            <a:chOff x="2613158" y="1819082"/>
            <a:chExt cx="12176887" cy="8385415"/>
          </a:xfrm>
        </p:grpSpPr>
        <p:grpSp>
          <p:nvGrpSpPr>
            <p:cNvPr id="141" name="Group 2"/>
            <p:cNvGrpSpPr/>
            <p:nvPr/>
          </p:nvGrpSpPr>
          <p:grpSpPr>
            <a:xfrm>
              <a:off x="4600253" y="1819082"/>
              <a:ext cx="9841497" cy="603797"/>
              <a:chOff x="4600253" y="1819082"/>
              <a:chExt cx="9841497" cy="603797"/>
            </a:xfrm>
          </p:grpSpPr>
          <p:sp>
            <p:nvSpPr>
              <p:cNvPr id="36" name="Pentagon 35"/>
              <p:cNvSpPr/>
              <p:nvPr/>
            </p:nvSpPr>
            <p:spPr>
              <a:xfrm>
                <a:off x="4600253" y="1840937"/>
                <a:ext cx="1452222" cy="581942"/>
              </a:xfrm>
              <a:prstGeom prst="homePlat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white"/>
                    </a:solidFill>
                  </a:rPr>
                  <a:t>Reconnaissance Phase</a:t>
                </a:r>
              </a:p>
            </p:txBody>
          </p:sp>
          <p:sp>
            <p:nvSpPr>
              <p:cNvPr id="38" name="Pentagon 37"/>
              <p:cNvSpPr/>
              <p:nvPr/>
            </p:nvSpPr>
            <p:spPr>
              <a:xfrm>
                <a:off x="8087678" y="1833338"/>
                <a:ext cx="1357865" cy="581942"/>
              </a:xfrm>
              <a:prstGeom prst="homePlat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Feasibility </a:t>
                </a:r>
              </a:p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Phase</a:t>
                </a:r>
              </a:p>
            </p:txBody>
          </p:sp>
          <p:sp>
            <p:nvSpPr>
              <p:cNvPr id="40" name="Pentagon 39"/>
              <p:cNvSpPr/>
              <p:nvPr/>
            </p:nvSpPr>
            <p:spPr>
              <a:xfrm>
                <a:off x="6424692" y="1819082"/>
                <a:ext cx="1357865" cy="587812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accent6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Pre-feasibility Phase</a:t>
                </a:r>
              </a:p>
            </p:txBody>
          </p:sp>
          <p:sp>
            <p:nvSpPr>
              <p:cNvPr id="42" name="Pentagon 41"/>
              <p:cNvSpPr/>
              <p:nvPr/>
            </p:nvSpPr>
            <p:spPr>
              <a:xfrm>
                <a:off x="9672148" y="1824951"/>
                <a:ext cx="1357865" cy="581942"/>
              </a:xfrm>
              <a:prstGeom prst="homePlate">
                <a:avLst/>
              </a:prstGeom>
              <a:gradFill flip="none" rotWithShape="1">
                <a:gsLst>
                  <a:gs pos="0">
                    <a:srgbClr val="92D050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Decision Support Phase</a:t>
                </a:r>
              </a:p>
            </p:txBody>
          </p:sp>
          <p:sp>
            <p:nvSpPr>
              <p:cNvPr id="44" name="Pentagon 43"/>
              <p:cNvSpPr/>
              <p:nvPr/>
            </p:nvSpPr>
            <p:spPr>
              <a:xfrm>
                <a:off x="11319996" y="1822148"/>
                <a:ext cx="1357865" cy="581942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Design/ Documentation Phase</a:t>
                </a:r>
              </a:p>
            </p:txBody>
          </p:sp>
          <p:sp>
            <p:nvSpPr>
              <p:cNvPr id="46" name="Pentagon 45"/>
              <p:cNvSpPr/>
              <p:nvPr/>
            </p:nvSpPr>
            <p:spPr>
              <a:xfrm>
                <a:off x="13083885" y="1827645"/>
                <a:ext cx="1357865" cy="581942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6" tIns="45717" rIns="91436" bIns="45717" spcCol="0" rtlCol="0" anchor="ctr"/>
              <a:lstStyle/>
              <a:p>
                <a:pPr algn="ctr"/>
                <a:r>
                  <a:rPr lang="en-GB" sz="700" b="1" dirty="0">
                    <a:solidFill>
                      <a:prstClr val="black"/>
                    </a:solidFill>
                  </a:rPr>
                  <a:t>Construction/ Implementation Phase</a:t>
                </a:r>
              </a:p>
            </p:txBody>
          </p:sp>
        </p:grpSp>
        <p:grpSp>
          <p:nvGrpSpPr>
            <p:cNvPr id="144" name="Group 224"/>
            <p:cNvGrpSpPr/>
            <p:nvPr/>
          </p:nvGrpSpPr>
          <p:grpSpPr>
            <a:xfrm>
              <a:off x="2613158" y="2592806"/>
              <a:ext cx="1771833" cy="7281972"/>
              <a:chOff x="2613158" y="2592806"/>
              <a:chExt cx="1771833" cy="728197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2952376" y="2592806"/>
                <a:ext cx="1432611" cy="719845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Integrated Vaal River System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179386" y="3395873"/>
                <a:ext cx="1205602" cy="719845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Orange River System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082611" y="4193658"/>
                <a:ext cx="1302376" cy="719845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Crocodile West River System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215894" y="5031726"/>
                <a:ext cx="1169093" cy="719845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Olifants River System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918916" y="5852844"/>
                <a:ext cx="1466073" cy="706864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KZN Coastal Water Supply Systems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955421" y="6813971"/>
                <a:ext cx="1429568" cy="719845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Algoa Water Supply System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613158" y="7847963"/>
                <a:ext cx="1771833" cy="706864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Western Cape Water Supply System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667433" y="8962972"/>
                <a:ext cx="1717556" cy="911806"/>
              </a:xfrm>
              <a:prstGeom prst="rect">
                <a:avLst/>
              </a:prstGeom>
              <a:noFill/>
            </p:spPr>
            <p:txBody>
              <a:bodyPr wrap="square" lIns="91436" tIns="45717" rIns="91436" bIns="45717" rtlCol="0">
                <a:spAutoFit/>
              </a:bodyPr>
              <a:lstStyle/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Other areas </a:t>
                </a:r>
              </a:p>
              <a:p>
                <a:pPr algn="r"/>
                <a:r>
                  <a:rPr lang="en-GB" sz="800" b="1" dirty="0">
                    <a:solidFill>
                      <a:prstClr val="black"/>
                    </a:solidFill>
                  </a:rPr>
                  <a:t>(incl. Amatole, Mhlatuze &amp; Outeniqua)</a:t>
                </a:r>
              </a:p>
            </p:txBody>
          </p:sp>
        </p:grpSp>
        <p:grpSp>
          <p:nvGrpSpPr>
            <p:cNvPr id="146" name="Group 277"/>
            <p:cNvGrpSpPr/>
            <p:nvPr/>
          </p:nvGrpSpPr>
          <p:grpSpPr>
            <a:xfrm>
              <a:off x="4209559" y="2099934"/>
              <a:ext cx="10580486" cy="8104563"/>
              <a:chOff x="4209559" y="2099934"/>
              <a:chExt cx="10580486" cy="8104563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11118806" y="2099934"/>
                <a:ext cx="0" cy="7661823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414148" y="6136536"/>
                <a:ext cx="8104558" cy="31363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Connector 3"/>
              <p:cNvCxnSpPr/>
              <p:nvPr/>
            </p:nvCxnSpPr>
            <p:spPr>
              <a:xfrm rot="5400000">
                <a:off x="5698886" y="5984655"/>
                <a:ext cx="7772065" cy="2626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>
                <a:off x="2223684" y="6094898"/>
                <a:ext cx="7992548" cy="2626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4028592" y="6039777"/>
                <a:ext cx="7882306" cy="2626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4216438" y="6489842"/>
                <a:ext cx="10545965" cy="121416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12769663" y="2099936"/>
                <a:ext cx="0" cy="7551581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4209559" y="2492206"/>
                <a:ext cx="10566475" cy="5633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4245817" y="9533198"/>
                <a:ext cx="10544228" cy="6700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4209559" y="5803823"/>
                <a:ext cx="10566475" cy="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4216438" y="8245352"/>
                <a:ext cx="10544227" cy="408893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4209559" y="7386982"/>
                <a:ext cx="10551106" cy="363263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4216438" y="3340240"/>
                <a:ext cx="10559596" cy="351741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4216438" y="4137278"/>
                <a:ext cx="10544227" cy="286929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4209559" y="4952454"/>
                <a:ext cx="10566475" cy="17407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4" name="TextBox 243"/>
          <p:cNvSpPr txBox="1"/>
          <p:nvPr/>
        </p:nvSpPr>
        <p:spPr>
          <a:xfrm>
            <a:off x="1095032" y="388978"/>
            <a:ext cx="7779119" cy="365004"/>
          </a:xfrm>
          <a:prstGeom prst="rect">
            <a:avLst/>
          </a:prstGeom>
          <a:noFill/>
          <a:ln>
            <a:noFill/>
          </a:ln>
        </p:spPr>
        <p:txBody>
          <a:bodyPr wrap="square" lIns="56675" tIns="28337" rIns="56675" bIns="28337" rtlCol="0">
            <a:spAutoFit/>
          </a:bodyPr>
          <a:lstStyle/>
          <a:p>
            <a:pPr algn="ctr"/>
            <a:r>
              <a:rPr lang="en-GB" sz="2000" b="1" dirty="0">
                <a:solidFill>
                  <a:prstClr val="black"/>
                </a:solidFill>
              </a:rPr>
              <a:t>DWS WATER RESOURCE DEVELOPMENT PROJECTS FUNNEL</a:t>
            </a: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xmlns="" id="{4C8B9D93-54D7-4F54-B248-6269A4163E61}"/>
              </a:ext>
            </a:extLst>
          </p:cNvPr>
          <p:cNvGrpSpPr/>
          <p:nvPr/>
        </p:nvGrpSpPr>
        <p:grpSpPr>
          <a:xfrm>
            <a:off x="207666" y="1128678"/>
            <a:ext cx="1363938" cy="5025886"/>
            <a:chOff x="207666" y="1128678"/>
            <a:chExt cx="1363938" cy="5025886"/>
          </a:xfrm>
        </p:grpSpPr>
        <p:grpSp>
          <p:nvGrpSpPr>
            <p:cNvPr id="147" name="Group 223"/>
            <p:cNvGrpSpPr/>
            <p:nvPr/>
          </p:nvGrpSpPr>
          <p:grpSpPr>
            <a:xfrm>
              <a:off x="214282" y="1128678"/>
              <a:ext cx="1357322" cy="5025886"/>
              <a:chOff x="578897" y="3033522"/>
              <a:chExt cx="2648680" cy="5049764"/>
            </a:xfrm>
          </p:grpSpPr>
          <p:sp>
            <p:nvSpPr>
              <p:cNvPr id="206" name="TextBox 205"/>
              <p:cNvSpPr txBox="1"/>
              <p:nvPr/>
            </p:nvSpPr>
            <p:spPr>
              <a:xfrm>
                <a:off x="1127344" y="3367394"/>
                <a:ext cx="2100116" cy="4715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Surface water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Groundwater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Re-use of water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Acid mine drainage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Importation of water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Desalination of seawater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Capacity (million m</a:t>
                </a:r>
                <a:r>
                  <a:rPr lang="en-GB" sz="600" baseline="30000" dirty="0">
                    <a:solidFill>
                      <a:prstClr val="black"/>
                    </a:solidFill>
                  </a:rPr>
                  <a:t>3</a:t>
                </a:r>
                <a:r>
                  <a:rPr lang="en-GB" sz="600" dirty="0">
                    <a:solidFill>
                      <a:prstClr val="black"/>
                    </a:solidFill>
                  </a:rPr>
                  <a:t>/a)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Phase completed</a:t>
                </a:r>
              </a:p>
              <a:p>
                <a:pPr>
                  <a:lnSpc>
                    <a:spcPct val="150000"/>
                  </a:lnSpc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Phase in progress</a:t>
                </a:r>
              </a:p>
              <a:p>
                <a:pPr>
                  <a:lnSpc>
                    <a:spcPct val="150000"/>
                  </a:lnSpc>
                  <a:spcBef>
                    <a:spcPts val="558"/>
                  </a:spcBef>
                  <a:spcAft>
                    <a:spcPts val="2600"/>
                  </a:spcAft>
                </a:pPr>
                <a:r>
                  <a:rPr lang="en-GB" sz="600" dirty="0">
                    <a:solidFill>
                      <a:prstClr val="black"/>
                    </a:solidFill>
                  </a:rPr>
                  <a:t>Decision to progress to next phase</a:t>
                </a:r>
              </a:p>
            </p:txBody>
          </p:sp>
          <p:grpSp>
            <p:nvGrpSpPr>
              <p:cNvPr id="148" name="Group 1"/>
              <p:cNvGrpSpPr/>
              <p:nvPr/>
            </p:nvGrpSpPr>
            <p:grpSpPr>
              <a:xfrm>
                <a:off x="578897" y="3033522"/>
                <a:ext cx="2648680" cy="5000734"/>
                <a:chOff x="578897" y="3033522"/>
                <a:chExt cx="2648680" cy="5000734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748372" y="3342977"/>
                  <a:ext cx="378972" cy="25908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748372" y="3821691"/>
                  <a:ext cx="378972" cy="259089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748372" y="4300405"/>
                  <a:ext cx="378972" cy="259089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748372" y="4779118"/>
                  <a:ext cx="378972" cy="259089"/>
                </a:xfrm>
                <a:prstGeom prst="ellipse">
                  <a:avLst/>
                </a:prstGeom>
                <a:solidFill>
                  <a:srgbClr val="33CC33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748372" y="5257832"/>
                  <a:ext cx="378972" cy="259089"/>
                </a:xfrm>
                <a:prstGeom prst="ellipse">
                  <a:avLst/>
                </a:prstGeom>
                <a:solidFill>
                  <a:srgbClr val="990099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2" name="Oval 211"/>
                <p:cNvSpPr/>
                <p:nvPr/>
              </p:nvSpPr>
              <p:spPr>
                <a:xfrm>
                  <a:off x="748372" y="5736545"/>
                  <a:ext cx="378972" cy="259089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748372" y="6620421"/>
                  <a:ext cx="378972" cy="25908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748372" y="7099134"/>
                  <a:ext cx="378972" cy="25908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6" tIns="45717" rIns="91436" bIns="45717" spcCol="0"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937855" y="7651343"/>
                  <a:ext cx="6" cy="355793"/>
                </a:xfrm>
                <a:prstGeom prst="line">
                  <a:avLst/>
                </a:prstGeom>
                <a:ln w="15875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0" name="Rectangle 219"/>
                <p:cNvSpPr/>
                <p:nvPr/>
              </p:nvSpPr>
              <p:spPr>
                <a:xfrm>
                  <a:off x="578897" y="3033522"/>
                  <a:ext cx="2648680" cy="500073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6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599344" y="6215259"/>
                  <a:ext cx="677029" cy="185537"/>
                </a:xfrm>
                <a:prstGeom prst="rect">
                  <a:avLst/>
                </a:prstGeom>
                <a:noFill/>
              </p:spPr>
              <p:txBody>
                <a:bodyPr wrap="square" lIns="91436" tIns="45717" rIns="91436" bIns="45717" rtlCol="0">
                  <a:spAutoFit/>
                </a:bodyPr>
                <a:lstStyle/>
                <a:p>
                  <a:pPr algn="ctr"/>
                  <a:r>
                    <a:rPr lang="en-GB" sz="600" b="1" dirty="0">
                      <a:solidFill>
                        <a:prstClr val="black"/>
                      </a:solidFill>
                    </a:rPr>
                    <a:t> 123</a:t>
                  </a:r>
                </a:p>
              </p:txBody>
            </p:sp>
          </p:grpSp>
        </p:grpSp>
        <p:sp>
          <p:nvSpPr>
            <p:cNvPr id="312" name="TextBox 311"/>
            <p:cNvSpPr txBox="1"/>
            <p:nvPr/>
          </p:nvSpPr>
          <p:spPr>
            <a:xfrm>
              <a:off x="207666" y="1133202"/>
              <a:ext cx="1363878" cy="246215"/>
            </a:xfrm>
            <a:prstGeom prst="rect">
              <a:avLst/>
            </a:prstGeom>
            <a:noFill/>
          </p:spPr>
          <p:txBody>
            <a:bodyPr wrap="square" lIns="91436" tIns="45717" rIns="91436" bIns="45717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prstClr val="black"/>
                  </a:solidFill>
                </a:rPr>
                <a:t> LEGEND</a:t>
              </a:r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xmlns="" id="{11CD0A27-0BE0-40E2-A0B6-5B5FB2FDC544}"/>
              </a:ext>
            </a:extLst>
          </p:cNvPr>
          <p:cNvGrpSpPr/>
          <p:nvPr/>
        </p:nvGrpSpPr>
        <p:grpSpPr>
          <a:xfrm>
            <a:off x="2474580" y="1440930"/>
            <a:ext cx="6564716" cy="4857518"/>
            <a:chOff x="2474580" y="1440930"/>
            <a:chExt cx="6564716" cy="4857518"/>
          </a:xfrm>
        </p:grpSpPr>
        <p:grpSp>
          <p:nvGrpSpPr>
            <p:cNvPr id="60" name="Group 261"/>
            <p:cNvGrpSpPr/>
            <p:nvPr/>
          </p:nvGrpSpPr>
          <p:grpSpPr>
            <a:xfrm>
              <a:off x="2474580" y="4862840"/>
              <a:ext cx="776119" cy="415925"/>
              <a:chOff x="4774702" y="8045393"/>
              <a:chExt cx="1283560" cy="648535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5236306" y="8045393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110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774702" y="8262024"/>
                <a:ext cx="1283560" cy="431904"/>
              </a:xfrm>
              <a:prstGeom prst="rect">
                <a:avLst/>
              </a:prstGeom>
              <a:noFill/>
            </p:spPr>
            <p:txBody>
              <a:bodyPr wrap="squar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Voëlvlei Augment.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Phase 2&amp;3</a:t>
                </a:r>
              </a:p>
            </p:txBody>
          </p:sp>
        </p:grpSp>
        <p:grpSp>
          <p:nvGrpSpPr>
            <p:cNvPr id="190" name="Group 296"/>
            <p:cNvGrpSpPr/>
            <p:nvPr/>
          </p:nvGrpSpPr>
          <p:grpSpPr>
            <a:xfrm>
              <a:off x="4589011" y="5772985"/>
              <a:ext cx="743580" cy="525463"/>
              <a:chOff x="9939465" y="8579684"/>
              <a:chExt cx="1229747" cy="819334"/>
            </a:xfrm>
          </p:grpSpPr>
          <p:sp>
            <p:nvSpPr>
              <p:cNvPr id="323" name="Oval 322"/>
              <p:cNvSpPr/>
              <p:nvPr/>
            </p:nvSpPr>
            <p:spPr>
              <a:xfrm>
                <a:off x="10303777" y="8579684"/>
                <a:ext cx="378971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TextBox 323"/>
              <p:cNvSpPr txBox="1"/>
              <p:nvPr/>
            </p:nvSpPr>
            <p:spPr>
              <a:xfrm>
                <a:off x="9939465" y="8823133"/>
                <a:ext cx="1229747" cy="575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Clanwilliam Conveyance Infrastructure</a:t>
                </a:r>
              </a:p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" name="Group 222"/>
            <p:cNvGrpSpPr/>
            <p:nvPr/>
          </p:nvGrpSpPr>
          <p:grpSpPr>
            <a:xfrm>
              <a:off x="2489504" y="4132529"/>
              <a:ext cx="622758" cy="414532"/>
              <a:chOff x="4922355" y="6482845"/>
              <a:chExt cx="969455" cy="69926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4922355" y="6714855"/>
                <a:ext cx="969455" cy="467251"/>
              </a:xfrm>
              <a:prstGeom prst="rect">
                <a:avLst/>
              </a:prstGeom>
              <a:noFill/>
            </p:spPr>
            <p:txBody>
              <a:bodyPr wrap="squar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Mzimvubu-Vaal transfer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209040" y="6482845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50+</a:t>
                </a:r>
              </a:p>
            </p:txBody>
          </p:sp>
        </p:grpSp>
        <p:grpSp>
          <p:nvGrpSpPr>
            <p:cNvPr id="65" name="Group 238"/>
            <p:cNvGrpSpPr/>
            <p:nvPr/>
          </p:nvGrpSpPr>
          <p:grpSpPr>
            <a:xfrm>
              <a:off x="2500296" y="2500306"/>
              <a:ext cx="500065" cy="419869"/>
              <a:chOff x="5309133" y="4340050"/>
              <a:chExt cx="827018" cy="654686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5545428" y="4340050"/>
                <a:ext cx="378971" cy="259089"/>
              </a:xfrm>
              <a:prstGeom prst="ellipse">
                <a:avLst/>
              </a:prstGeom>
              <a:solidFill>
                <a:srgbClr val="990099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100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5309133" y="4562831"/>
                <a:ext cx="827018" cy="431905"/>
              </a:xfrm>
              <a:prstGeom prst="rect">
                <a:avLst/>
              </a:prstGeom>
              <a:noFill/>
            </p:spPr>
            <p:txBody>
              <a:bodyPr wrap="squar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Zambezi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69" name="Group 249"/>
            <p:cNvGrpSpPr/>
            <p:nvPr/>
          </p:nvGrpSpPr>
          <p:grpSpPr>
            <a:xfrm>
              <a:off x="2513327" y="3025772"/>
              <a:ext cx="446075" cy="427763"/>
              <a:chOff x="5338030" y="5246893"/>
              <a:chExt cx="921783" cy="666993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5616839" y="5246893"/>
                <a:ext cx="378970" cy="259089"/>
              </a:xfrm>
              <a:prstGeom prst="ellipse">
                <a:avLst/>
              </a:prstGeom>
              <a:solidFill>
                <a:srgbClr val="990099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200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5338030" y="5481982"/>
                <a:ext cx="921783" cy="431904"/>
              </a:xfrm>
              <a:prstGeom prst="rect">
                <a:avLst/>
              </a:prstGeom>
              <a:noFill/>
            </p:spPr>
            <p:txBody>
              <a:bodyPr wrap="non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Zambezi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181" name="Group 314"/>
            <p:cNvGrpSpPr/>
            <p:nvPr/>
          </p:nvGrpSpPr>
          <p:grpSpPr>
            <a:xfrm>
              <a:off x="4083017" y="2197976"/>
              <a:ext cx="636392" cy="275254"/>
              <a:chOff x="5177560" y="3620079"/>
              <a:chExt cx="1342396" cy="609140"/>
            </a:xfrm>
          </p:grpSpPr>
          <p:sp>
            <p:nvSpPr>
              <p:cNvPr id="316" name="Oval 315"/>
              <p:cNvSpPr/>
              <p:nvPr/>
            </p:nvSpPr>
            <p:spPr>
              <a:xfrm>
                <a:off x="5622724" y="3620079"/>
                <a:ext cx="378972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TextBox 316"/>
              <p:cNvSpPr txBox="1"/>
              <p:nvPr/>
            </p:nvSpPr>
            <p:spPr>
              <a:xfrm>
                <a:off x="5177560" y="3820551"/>
                <a:ext cx="1342396" cy="40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VD Kloof  Dam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Low level Storage </a:t>
                </a:r>
              </a:p>
            </p:txBody>
          </p:sp>
        </p:grpSp>
        <p:grpSp>
          <p:nvGrpSpPr>
            <p:cNvPr id="29" name="Group 226"/>
            <p:cNvGrpSpPr/>
            <p:nvPr/>
          </p:nvGrpSpPr>
          <p:grpSpPr>
            <a:xfrm>
              <a:off x="2526538" y="1585520"/>
              <a:ext cx="446075" cy="419866"/>
              <a:chOff x="4377113" y="2669190"/>
              <a:chExt cx="737727" cy="654679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4482107" y="2669190"/>
                <a:ext cx="378971" cy="259088"/>
              </a:xfrm>
              <a:prstGeom prst="ellipse">
                <a:avLst/>
              </a:prstGeom>
              <a:solidFill>
                <a:srgbClr val="990099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650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4377113" y="2891966"/>
                <a:ext cx="737727" cy="431903"/>
              </a:xfrm>
              <a:prstGeom prst="rect">
                <a:avLst/>
              </a:prstGeom>
              <a:noFill/>
            </p:spPr>
            <p:txBody>
              <a:bodyPr wrap="non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Zambezi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37" name="Group 227"/>
            <p:cNvGrpSpPr/>
            <p:nvPr/>
          </p:nvGrpSpPr>
          <p:grpSpPr>
            <a:xfrm>
              <a:off x="2840856" y="1440930"/>
              <a:ext cx="428001" cy="235209"/>
              <a:chOff x="4971631" y="2628410"/>
              <a:chExt cx="707836" cy="366752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5092423" y="2628410"/>
                <a:ext cx="378971" cy="259089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200+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71631" y="2851191"/>
                <a:ext cx="707836" cy="14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Desalination</a:t>
                </a:r>
              </a:p>
            </p:txBody>
          </p:sp>
        </p:grpSp>
        <p:grpSp>
          <p:nvGrpSpPr>
            <p:cNvPr id="39" name="Group 228"/>
            <p:cNvGrpSpPr/>
            <p:nvPr/>
          </p:nvGrpSpPr>
          <p:grpSpPr>
            <a:xfrm>
              <a:off x="3093525" y="1563734"/>
              <a:ext cx="554639" cy="398980"/>
              <a:chOff x="5387503" y="2669193"/>
              <a:chExt cx="917272" cy="622113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5781704" y="2669193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511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387503" y="3003364"/>
                <a:ext cx="917272" cy="2879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Mzimvubu-Vaal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41" name="Group 234"/>
            <p:cNvGrpSpPr/>
            <p:nvPr/>
          </p:nvGrpSpPr>
          <p:grpSpPr>
            <a:xfrm>
              <a:off x="3145696" y="2071676"/>
              <a:ext cx="463267" cy="313229"/>
              <a:chOff x="5125701" y="3498672"/>
              <a:chExt cx="766160" cy="488405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5327677" y="3498672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556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125701" y="3699135"/>
                <a:ext cx="766160" cy="28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Mzimvubu-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Kraai transfer</a:t>
                </a:r>
              </a:p>
            </p:txBody>
          </p:sp>
        </p:grpSp>
        <p:grpSp>
          <p:nvGrpSpPr>
            <p:cNvPr id="71" name="Group 229"/>
            <p:cNvGrpSpPr/>
            <p:nvPr/>
          </p:nvGrpSpPr>
          <p:grpSpPr>
            <a:xfrm>
              <a:off x="3813067" y="1571619"/>
              <a:ext cx="480901" cy="338445"/>
              <a:chOff x="6535045" y="2780578"/>
              <a:chExt cx="795323" cy="527721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6726872" y="2780578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465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6535045" y="3020358"/>
                <a:ext cx="795323" cy="287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 Orange-Vaal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72" name="Group 230"/>
            <p:cNvGrpSpPr/>
            <p:nvPr/>
          </p:nvGrpSpPr>
          <p:grpSpPr>
            <a:xfrm>
              <a:off x="6590093" y="1671381"/>
              <a:ext cx="492121" cy="329904"/>
              <a:chOff x="7299510" y="2811630"/>
              <a:chExt cx="813878" cy="514404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7537041" y="2811630"/>
                <a:ext cx="378971" cy="259089"/>
              </a:xfrm>
              <a:prstGeom prst="ellipse">
                <a:avLst/>
              </a:prstGeom>
              <a:solidFill>
                <a:srgbClr val="33CC33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100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7299510" y="3038093"/>
                <a:ext cx="813878" cy="287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Use of acid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mine drainage</a:t>
                </a:r>
              </a:p>
            </p:txBody>
          </p:sp>
        </p:grpSp>
        <p:grpSp>
          <p:nvGrpSpPr>
            <p:cNvPr id="74" name="Group 235"/>
            <p:cNvGrpSpPr/>
            <p:nvPr/>
          </p:nvGrpSpPr>
          <p:grpSpPr>
            <a:xfrm>
              <a:off x="3677109" y="2030711"/>
              <a:ext cx="485709" cy="220897"/>
              <a:chOff x="6873266" y="3680906"/>
              <a:chExt cx="803273" cy="344436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7121401" y="3680906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216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6873266" y="3881371"/>
                <a:ext cx="803273" cy="14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Boskraai Dam</a:t>
                </a:r>
              </a:p>
            </p:txBody>
          </p:sp>
        </p:grpSp>
        <p:grpSp>
          <p:nvGrpSpPr>
            <p:cNvPr id="125" name="Group 231"/>
            <p:cNvGrpSpPr/>
            <p:nvPr/>
          </p:nvGrpSpPr>
          <p:grpSpPr>
            <a:xfrm>
              <a:off x="4681368" y="1571613"/>
              <a:ext cx="463606" cy="345829"/>
              <a:chOff x="9515514" y="2780580"/>
              <a:chExt cx="766720" cy="53923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9515514" y="3031875"/>
                <a:ext cx="766720" cy="2879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Thugela-Vaal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(Jana)</a:t>
                </a: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9633659" y="2780580"/>
                <a:ext cx="378971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356</a:t>
                </a:r>
              </a:p>
            </p:txBody>
          </p:sp>
        </p:grpSp>
        <p:grpSp>
          <p:nvGrpSpPr>
            <p:cNvPr id="127" name="Group 232"/>
            <p:cNvGrpSpPr/>
            <p:nvPr/>
          </p:nvGrpSpPr>
          <p:grpSpPr>
            <a:xfrm>
              <a:off x="5204295" y="1635672"/>
              <a:ext cx="482503" cy="280489"/>
              <a:chOff x="9957488" y="3003358"/>
              <a:chExt cx="1150139" cy="437352"/>
            </a:xfrm>
          </p:grpSpPr>
          <p:sp>
            <p:nvSpPr>
              <p:cNvPr id="172" name="Oval 171"/>
              <p:cNvSpPr/>
              <p:nvPr/>
            </p:nvSpPr>
            <p:spPr>
              <a:xfrm>
                <a:off x="10200205" y="3003358"/>
                <a:ext cx="529137" cy="16023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151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9957488" y="3152769"/>
                <a:ext cx="1150139" cy="287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Thugela-Vaal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(Mielietuin)</a:t>
                </a:r>
              </a:p>
            </p:txBody>
          </p:sp>
        </p:grpSp>
        <p:grpSp>
          <p:nvGrpSpPr>
            <p:cNvPr id="129" name="Group 233"/>
            <p:cNvGrpSpPr/>
            <p:nvPr/>
          </p:nvGrpSpPr>
          <p:grpSpPr>
            <a:xfrm>
              <a:off x="7252589" y="1695849"/>
              <a:ext cx="282129" cy="364107"/>
              <a:chOff x="10712820" y="2886200"/>
              <a:chExt cx="466591" cy="56773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0712820" y="3165995"/>
                <a:ext cx="466591" cy="28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LHWP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Phase II</a:t>
                </a: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10717467" y="2886200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393</a:t>
                </a:r>
              </a:p>
            </p:txBody>
          </p:sp>
        </p:grpSp>
        <p:grpSp>
          <p:nvGrpSpPr>
            <p:cNvPr id="165" name="Group 293"/>
            <p:cNvGrpSpPr/>
            <p:nvPr/>
          </p:nvGrpSpPr>
          <p:grpSpPr>
            <a:xfrm>
              <a:off x="4780218" y="2143132"/>
              <a:ext cx="608762" cy="252534"/>
              <a:chOff x="9929380" y="8611368"/>
              <a:chExt cx="1006782" cy="393765"/>
            </a:xfrm>
          </p:grpSpPr>
          <p:sp>
            <p:nvSpPr>
              <p:cNvPr id="295" name="Oval 294"/>
              <p:cNvSpPr/>
              <p:nvPr/>
            </p:nvSpPr>
            <p:spPr>
              <a:xfrm>
                <a:off x="10253369" y="8611368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TextBox 295"/>
              <p:cNvSpPr txBox="1"/>
              <p:nvPr/>
            </p:nvSpPr>
            <p:spPr>
              <a:xfrm>
                <a:off x="9929380" y="8861162"/>
                <a:ext cx="100678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Vioolsdrift Dam</a:t>
                </a:r>
              </a:p>
            </p:txBody>
          </p:sp>
        </p:grpSp>
        <p:grpSp>
          <p:nvGrpSpPr>
            <p:cNvPr id="178" name="Group 311"/>
            <p:cNvGrpSpPr/>
            <p:nvPr/>
          </p:nvGrpSpPr>
          <p:grpSpPr>
            <a:xfrm>
              <a:off x="2505847" y="2071678"/>
              <a:ext cx="545461" cy="405556"/>
              <a:chOff x="5012661" y="3498672"/>
              <a:chExt cx="902095" cy="632366"/>
            </a:xfrm>
          </p:grpSpPr>
          <p:sp>
            <p:nvSpPr>
              <p:cNvPr id="313" name="Oval 312"/>
              <p:cNvSpPr/>
              <p:nvPr/>
            </p:nvSpPr>
            <p:spPr>
              <a:xfrm>
                <a:off x="5246179" y="3498672"/>
                <a:ext cx="378972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5012661" y="3699135"/>
                <a:ext cx="902095" cy="431903"/>
              </a:xfrm>
              <a:prstGeom prst="rect">
                <a:avLst/>
              </a:prstGeom>
              <a:noFill/>
            </p:spPr>
            <p:txBody>
              <a:bodyPr wrap="none" lIns="36000" tIns="45717" rIns="91436" bIns="45717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Raising of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Gariep Dam</a:t>
                </a:r>
              </a:p>
            </p:txBody>
          </p:sp>
        </p:grpSp>
        <p:grpSp>
          <p:nvGrpSpPr>
            <p:cNvPr id="2" name="Group 271"/>
            <p:cNvGrpSpPr/>
            <p:nvPr/>
          </p:nvGrpSpPr>
          <p:grpSpPr>
            <a:xfrm>
              <a:off x="3133080" y="5510226"/>
              <a:ext cx="495618" cy="350829"/>
              <a:chOff x="5553660" y="8659237"/>
              <a:chExt cx="819663" cy="547033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553660" y="8918328"/>
                <a:ext cx="819663" cy="2879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Re-use 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(Mhlatuze)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763531" y="8659237"/>
                <a:ext cx="378971" cy="25908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15</a:t>
                </a:r>
              </a:p>
            </p:txBody>
          </p:sp>
        </p:grpSp>
        <p:grpSp>
          <p:nvGrpSpPr>
            <p:cNvPr id="3" name="Group 269"/>
            <p:cNvGrpSpPr/>
            <p:nvPr/>
          </p:nvGrpSpPr>
          <p:grpSpPr>
            <a:xfrm>
              <a:off x="2561576" y="5510236"/>
              <a:ext cx="654090" cy="361935"/>
              <a:chOff x="4216438" y="8673323"/>
              <a:chExt cx="1081747" cy="56435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216438" y="8949731"/>
                <a:ext cx="1081747" cy="2879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Thukela-Mhlatuze Transfer</a:t>
                </a: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49861" y="8673323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40</a:t>
                </a:r>
              </a:p>
            </p:txBody>
          </p:sp>
        </p:grpSp>
        <p:grpSp>
          <p:nvGrpSpPr>
            <p:cNvPr id="14" name="Group 257"/>
            <p:cNvGrpSpPr/>
            <p:nvPr/>
          </p:nvGrpSpPr>
          <p:grpSpPr>
            <a:xfrm>
              <a:off x="3071802" y="4143380"/>
              <a:ext cx="633943" cy="462933"/>
              <a:chOff x="5290745" y="7128690"/>
              <a:chExt cx="1048428" cy="721834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290745" y="7418610"/>
                <a:ext cx="1048428" cy="4319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Guernakop Dam/ Raising of Kouga Dam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680297" y="7128690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32</a:t>
                </a:r>
              </a:p>
            </p:txBody>
          </p:sp>
        </p:grpSp>
        <p:grpSp>
          <p:nvGrpSpPr>
            <p:cNvPr id="19" name="Group 221"/>
            <p:cNvGrpSpPr/>
            <p:nvPr/>
          </p:nvGrpSpPr>
          <p:grpSpPr>
            <a:xfrm>
              <a:off x="4622019" y="4387379"/>
              <a:ext cx="647877" cy="357848"/>
              <a:chOff x="4374567" y="6566074"/>
              <a:chExt cx="653857" cy="55797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374567" y="6836110"/>
                <a:ext cx="653857" cy="287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Groundwater schemes</a:t>
                </a: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510486" y="6566074"/>
                <a:ext cx="378971" cy="25908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8</a:t>
                </a:r>
              </a:p>
            </p:txBody>
          </p:sp>
        </p:grpSp>
        <p:grpSp>
          <p:nvGrpSpPr>
            <p:cNvPr id="43" name="Group 236"/>
            <p:cNvGrpSpPr/>
            <p:nvPr/>
          </p:nvGrpSpPr>
          <p:grpSpPr>
            <a:xfrm>
              <a:off x="3063041" y="2500300"/>
              <a:ext cx="530593" cy="356644"/>
              <a:chOff x="4585761" y="4294662"/>
              <a:chExt cx="877504" cy="55610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4836546" y="4294662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90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4585761" y="4562820"/>
                <a:ext cx="877504" cy="28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 Vaal-Crocodile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45" name="Group 255"/>
            <p:cNvGrpSpPr/>
            <p:nvPr/>
          </p:nvGrpSpPr>
          <p:grpSpPr>
            <a:xfrm>
              <a:off x="4590904" y="4053437"/>
              <a:ext cx="452675" cy="268464"/>
              <a:chOff x="5767164" y="6620621"/>
              <a:chExt cx="597557" cy="418605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5896544" y="6620621"/>
                <a:ext cx="378971" cy="259089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50+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767164" y="6895255"/>
                <a:ext cx="597557" cy="1439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Desalination</a:t>
                </a:r>
              </a:p>
            </p:txBody>
          </p:sp>
        </p:grpSp>
        <p:grpSp>
          <p:nvGrpSpPr>
            <p:cNvPr id="47" name="Group 260"/>
            <p:cNvGrpSpPr/>
            <p:nvPr/>
          </p:nvGrpSpPr>
          <p:grpSpPr>
            <a:xfrm>
              <a:off x="4244762" y="4796695"/>
              <a:ext cx="511933" cy="343909"/>
              <a:chOff x="4374567" y="7783262"/>
              <a:chExt cx="846644" cy="536243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4600493" y="7783262"/>
                <a:ext cx="378971" cy="25908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14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374567" y="8031563"/>
                <a:ext cx="846644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West Coast Aquifer</a:t>
                </a:r>
              </a:p>
            </p:txBody>
          </p:sp>
        </p:grpSp>
        <p:grpSp>
          <p:nvGrpSpPr>
            <p:cNvPr id="63" name="Group 262"/>
            <p:cNvGrpSpPr/>
            <p:nvPr/>
          </p:nvGrpSpPr>
          <p:grpSpPr>
            <a:xfrm>
              <a:off x="4925282" y="5060184"/>
              <a:ext cx="711359" cy="211670"/>
              <a:chOff x="5687234" y="7957252"/>
              <a:chExt cx="652430" cy="384327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849403" y="7957252"/>
                <a:ext cx="350465" cy="222781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160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687234" y="8173931"/>
                <a:ext cx="652430" cy="1676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Desalination</a:t>
                </a:r>
              </a:p>
            </p:txBody>
          </p:sp>
        </p:grpSp>
        <p:grpSp>
          <p:nvGrpSpPr>
            <p:cNvPr id="67" name="Group 248"/>
            <p:cNvGrpSpPr/>
            <p:nvPr/>
          </p:nvGrpSpPr>
          <p:grpSpPr>
            <a:xfrm>
              <a:off x="3076138" y="3102294"/>
              <a:ext cx="460061" cy="348658"/>
              <a:chOff x="4607417" y="5245764"/>
              <a:chExt cx="760856" cy="543646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4844950" y="5245764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190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4607417" y="5501469"/>
                <a:ext cx="760856" cy="287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Vaal–Olifants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Transfer</a:t>
                </a:r>
              </a:p>
            </p:txBody>
          </p:sp>
        </p:grpSp>
        <p:grpSp>
          <p:nvGrpSpPr>
            <p:cNvPr id="75" name="Group 239"/>
            <p:cNvGrpSpPr/>
            <p:nvPr/>
          </p:nvGrpSpPr>
          <p:grpSpPr>
            <a:xfrm>
              <a:off x="3781425" y="2571746"/>
              <a:ext cx="629980" cy="321721"/>
              <a:chOff x="6819255" y="4340049"/>
              <a:chExt cx="1041872" cy="501646"/>
            </a:xfrm>
          </p:grpSpPr>
          <p:sp>
            <p:nvSpPr>
              <p:cNvPr id="112" name="Oval 111"/>
              <p:cNvSpPr/>
              <p:nvPr/>
            </p:nvSpPr>
            <p:spPr>
              <a:xfrm>
                <a:off x="7081306" y="4340049"/>
                <a:ext cx="378971" cy="259090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sysClr val="windowText" lastClr="000000"/>
                    </a:solidFill>
                  </a:rPr>
                  <a:t>126</a:t>
                </a: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6819255" y="4553753"/>
                <a:ext cx="1041872" cy="28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Re-use of effluent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from Vaal </a:t>
                </a:r>
              </a:p>
            </p:txBody>
          </p:sp>
        </p:grpSp>
        <p:grpSp>
          <p:nvGrpSpPr>
            <p:cNvPr id="76" name="Group 250"/>
            <p:cNvGrpSpPr/>
            <p:nvPr/>
          </p:nvGrpSpPr>
          <p:grpSpPr>
            <a:xfrm>
              <a:off x="3642563" y="3041014"/>
              <a:ext cx="492121" cy="320476"/>
              <a:chOff x="6304034" y="5179387"/>
              <a:chExt cx="813878" cy="499705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6547203" y="5179387"/>
                <a:ext cx="378971" cy="259090"/>
              </a:xfrm>
              <a:prstGeom prst="ellipse">
                <a:avLst/>
              </a:prstGeom>
              <a:solidFill>
                <a:srgbClr val="33CC33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33</a:t>
                </a: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6304034" y="5391150"/>
                <a:ext cx="813878" cy="28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 Use of acid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mine drainage</a:t>
                </a:r>
              </a:p>
            </p:txBody>
          </p:sp>
        </p:grpSp>
        <p:grpSp>
          <p:nvGrpSpPr>
            <p:cNvPr id="77" name="Group 251"/>
            <p:cNvGrpSpPr/>
            <p:nvPr/>
          </p:nvGrpSpPr>
          <p:grpSpPr>
            <a:xfrm>
              <a:off x="4206147" y="3122611"/>
              <a:ext cx="445635" cy="225303"/>
              <a:chOff x="7305902" y="5215508"/>
              <a:chExt cx="872231" cy="424595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7532289" y="5215508"/>
                <a:ext cx="378972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55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7305902" y="5466097"/>
                <a:ext cx="872231" cy="1740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Olifants Dam</a:t>
                </a:r>
              </a:p>
            </p:txBody>
          </p:sp>
        </p:grpSp>
        <p:grpSp>
          <p:nvGrpSpPr>
            <p:cNvPr id="79" name="Group 218"/>
            <p:cNvGrpSpPr/>
            <p:nvPr/>
          </p:nvGrpSpPr>
          <p:grpSpPr>
            <a:xfrm>
              <a:off x="5033432" y="3615422"/>
              <a:ext cx="495170" cy="231258"/>
              <a:chOff x="7246396" y="6210796"/>
              <a:chExt cx="818922" cy="360591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7455052" y="6210796"/>
                <a:ext cx="378971" cy="25908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40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7246396" y="6427416"/>
                <a:ext cx="81892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Re-use</a:t>
                </a:r>
              </a:p>
            </p:txBody>
          </p:sp>
        </p:grpSp>
        <p:grpSp>
          <p:nvGrpSpPr>
            <p:cNvPr id="81" name="Group 220"/>
            <p:cNvGrpSpPr/>
            <p:nvPr/>
          </p:nvGrpSpPr>
          <p:grpSpPr>
            <a:xfrm>
              <a:off x="4702437" y="3740451"/>
              <a:ext cx="456870" cy="234483"/>
              <a:chOff x="6324576" y="6313554"/>
              <a:chExt cx="597557" cy="453020"/>
            </a:xfrm>
          </p:grpSpPr>
          <p:sp>
            <p:nvSpPr>
              <p:cNvPr id="120" name="Oval 119"/>
              <p:cNvSpPr/>
              <p:nvPr/>
            </p:nvSpPr>
            <p:spPr>
              <a:xfrm>
                <a:off x="6453956" y="6313554"/>
                <a:ext cx="378971" cy="259089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100+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324576" y="6588187"/>
                <a:ext cx="597557" cy="1783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Desalination</a:t>
                </a:r>
              </a:p>
            </p:txBody>
          </p:sp>
        </p:grpSp>
        <p:grpSp>
          <p:nvGrpSpPr>
            <p:cNvPr id="83" name="Group 216"/>
            <p:cNvGrpSpPr/>
            <p:nvPr/>
          </p:nvGrpSpPr>
          <p:grpSpPr>
            <a:xfrm>
              <a:off x="5709950" y="3577098"/>
              <a:ext cx="763630" cy="453327"/>
              <a:chOff x="7113095" y="5699564"/>
              <a:chExt cx="1262906" cy="706854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7113095" y="5974505"/>
                <a:ext cx="1262906" cy="431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uMkhomazi-Mngeni transfer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Ph1 (Smithfield)</a:t>
                </a: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513177" y="5699564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220</a:t>
                </a:r>
              </a:p>
            </p:txBody>
          </p:sp>
        </p:grpSp>
        <p:grpSp>
          <p:nvGrpSpPr>
            <p:cNvPr id="84" name="Group 215"/>
            <p:cNvGrpSpPr/>
            <p:nvPr/>
          </p:nvGrpSpPr>
          <p:grpSpPr>
            <a:xfrm>
              <a:off x="3423026" y="3615426"/>
              <a:ext cx="869188" cy="431335"/>
              <a:chOff x="5968125" y="5763099"/>
              <a:chExt cx="1198435" cy="672563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5968125" y="6003749"/>
                <a:ext cx="1198435" cy="431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uMkhomazi-Mngeni transfer Ph2 </a:t>
                </a:r>
                <a:br>
                  <a:rPr lang="en-GB" sz="600" dirty="0">
                    <a:solidFill>
                      <a:prstClr val="black"/>
                    </a:solidFill>
                  </a:rPr>
                </a:br>
                <a:r>
                  <a:rPr lang="en-GB" sz="600" dirty="0">
                    <a:solidFill>
                      <a:prstClr val="black"/>
                    </a:solidFill>
                  </a:rPr>
                  <a:t>(Impendle Dam)</a:t>
                </a: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6420680" y="5763099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218</a:t>
                </a:r>
              </a:p>
            </p:txBody>
          </p:sp>
        </p:grpSp>
        <p:grpSp>
          <p:nvGrpSpPr>
            <p:cNvPr id="85" name="Group 258"/>
            <p:cNvGrpSpPr/>
            <p:nvPr/>
          </p:nvGrpSpPr>
          <p:grpSpPr>
            <a:xfrm>
              <a:off x="3985769" y="4083253"/>
              <a:ext cx="599828" cy="421213"/>
              <a:chOff x="6210424" y="6924628"/>
              <a:chExt cx="992008" cy="656780"/>
            </a:xfrm>
          </p:grpSpPr>
          <p:sp>
            <p:nvSpPr>
              <p:cNvPr id="128" name="Oval 127"/>
              <p:cNvSpPr/>
              <p:nvPr/>
            </p:nvSpPr>
            <p:spPr>
              <a:xfrm>
                <a:off x="6526011" y="6924628"/>
                <a:ext cx="378971" cy="259090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16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210424" y="7149495"/>
                <a:ext cx="992008" cy="431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Re-use to industrial standards</a:t>
                </a:r>
              </a:p>
            </p:txBody>
          </p:sp>
        </p:grpSp>
        <p:grpSp>
          <p:nvGrpSpPr>
            <p:cNvPr id="86" name="Group 264"/>
            <p:cNvGrpSpPr/>
            <p:nvPr/>
          </p:nvGrpSpPr>
          <p:grpSpPr>
            <a:xfrm>
              <a:off x="5224385" y="4723838"/>
              <a:ext cx="571504" cy="237528"/>
              <a:chOff x="6558378" y="7696181"/>
              <a:chExt cx="1239635" cy="412110"/>
            </a:xfrm>
          </p:grpSpPr>
          <p:sp>
            <p:nvSpPr>
              <p:cNvPr id="134" name="Oval 133"/>
              <p:cNvSpPr/>
              <p:nvPr/>
            </p:nvSpPr>
            <p:spPr>
              <a:xfrm>
                <a:off x="6988458" y="7696181"/>
                <a:ext cx="378971" cy="25908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83</a:t>
                </a: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558378" y="7948094"/>
                <a:ext cx="1239635" cy="1601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Re-use</a:t>
                </a:r>
              </a:p>
            </p:txBody>
          </p:sp>
        </p:grpSp>
        <p:grpSp>
          <p:nvGrpSpPr>
            <p:cNvPr id="88" name="Group 263"/>
            <p:cNvGrpSpPr/>
            <p:nvPr/>
          </p:nvGrpSpPr>
          <p:grpSpPr>
            <a:xfrm>
              <a:off x="3578351" y="4804883"/>
              <a:ext cx="500066" cy="342043"/>
              <a:chOff x="6324576" y="7821205"/>
              <a:chExt cx="551232" cy="862187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6408624" y="7821205"/>
                <a:ext cx="309689" cy="360147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9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324576" y="8217905"/>
                <a:ext cx="551232" cy="4654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Cape Flats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Aquifer</a:t>
                </a:r>
              </a:p>
            </p:txBody>
          </p:sp>
        </p:grpSp>
        <p:grpSp>
          <p:nvGrpSpPr>
            <p:cNvPr id="91" name="Group 265"/>
            <p:cNvGrpSpPr/>
            <p:nvPr/>
          </p:nvGrpSpPr>
          <p:grpSpPr>
            <a:xfrm>
              <a:off x="4571902" y="4747585"/>
              <a:ext cx="625461" cy="354073"/>
              <a:chOff x="7267371" y="7959829"/>
              <a:chExt cx="1034400" cy="552091"/>
            </a:xfrm>
          </p:grpSpPr>
          <p:sp>
            <p:nvSpPr>
              <p:cNvPr id="140" name="Oval 139"/>
              <p:cNvSpPr/>
              <p:nvPr/>
            </p:nvSpPr>
            <p:spPr>
              <a:xfrm>
                <a:off x="7586348" y="7959829"/>
                <a:ext cx="378971" cy="25908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20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7267371" y="8223978"/>
                <a:ext cx="1034400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TMG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Aquifer</a:t>
                </a:r>
              </a:p>
            </p:txBody>
          </p:sp>
        </p:grpSp>
        <p:grpSp>
          <p:nvGrpSpPr>
            <p:cNvPr id="94" name="Group 272"/>
            <p:cNvGrpSpPr/>
            <p:nvPr/>
          </p:nvGrpSpPr>
          <p:grpSpPr>
            <a:xfrm>
              <a:off x="5721685" y="5349888"/>
              <a:ext cx="798569" cy="366195"/>
              <a:chOff x="5924096" y="8740364"/>
              <a:chExt cx="1006782" cy="570992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6238005" y="8740364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7</a:t>
                </a: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5924096" y="9023414"/>
                <a:ext cx="1006782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Lusikisiki: 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Zalu Dam</a:t>
                </a:r>
              </a:p>
            </p:txBody>
          </p:sp>
        </p:grpSp>
        <p:grpSp>
          <p:nvGrpSpPr>
            <p:cNvPr id="96" name="Group 274"/>
            <p:cNvGrpSpPr/>
            <p:nvPr/>
          </p:nvGrpSpPr>
          <p:grpSpPr>
            <a:xfrm>
              <a:off x="4194490" y="5403502"/>
              <a:ext cx="500066" cy="309993"/>
              <a:chOff x="7048768" y="8654882"/>
              <a:chExt cx="1006782" cy="577353"/>
            </a:xfrm>
          </p:grpSpPr>
          <p:sp>
            <p:nvSpPr>
              <p:cNvPr id="149" name="Oval 148"/>
              <p:cNvSpPr/>
              <p:nvPr/>
            </p:nvSpPr>
            <p:spPr>
              <a:xfrm>
                <a:off x="7362676" y="8654882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60</a:t>
                </a: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7048768" y="8888300"/>
                <a:ext cx="1006782" cy="3439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Crocodile East Dam</a:t>
                </a:r>
              </a:p>
            </p:txBody>
          </p:sp>
        </p:grpSp>
        <p:grpSp>
          <p:nvGrpSpPr>
            <p:cNvPr id="104" name="Group 275"/>
            <p:cNvGrpSpPr/>
            <p:nvPr/>
          </p:nvGrpSpPr>
          <p:grpSpPr>
            <a:xfrm>
              <a:off x="7005429" y="5323419"/>
              <a:ext cx="608762" cy="255579"/>
              <a:chOff x="10099081" y="8746017"/>
              <a:chExt cx="1006782" cy="398513"/>
            </a:xfrm>
          </p:grpSpPr>
          <p:sp>
            <p:nvSpPr>
              <p:cNvPr id="152" name="Oval 151"/>
              <p:cNvSpPr/>
              <p:nvPr/>
            </p:nvSpPr>
            <p:spPr>
              <a:xfrm>
                <a:off x="10412987" y="8746017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14</a:t>
                </a: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10099081" y="9000559"/>
                <a:ext cx="100678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 Nwamitwa Dam</a:t>
                </a:r>
              </a:p>
            </p:txBody>
          </p:sp>
        </p:grpSp>
        <p:grpSp>
          <p:nvGrpSpPr>
            <p:cNvPr id="107" name="Group 266"/>
            <p:cNvGrpSpPr/>
            <p:nvPr/>
          </p:nvGrpSpPr>
          <p:grpSpPr>
            <a:xfrm>
              <a:off x="3083095" y="4857769"/>
              <a:ext cx="571503" cy="399428"/>
              <a:chOff x="8213935" y="7986263"/>
              <a:chExt cx="1143709" cy="686883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8599798" y="7986263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27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8213935" y="8196800"/>
                <a:ext cx="1143709" cy="476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Upper Molenaars diversion</a:t>
                </a:r>
              </a:p>
            </p:txBody>
          </p:sp>
        </p:grpSp>
        <p:grpSp>
          <p:nvGrpSpPr>
            <p:cNvPr id="110" name="Group 268"/>
            <p:cNvGrpSpPr/>
            <p:nvPr/>
          </p:nvGrpSpPr>
          <p:grpSpPr>
            <a:xfrm>
              <a:off x="5994168" y="4702361"/>
              <a:ext cx="646011" cy="361578"/>
              <a:chOff x="8803289" y="7571687"/>
              <a:chExt cx="1068385" cy="563795"/>
            </a:xfrm>
          </p:grpSpPr>
          <p:sp>
            <p:nvSpPr>
              <p:cNvPr id="160" name="Oval 159"/>
              <p:cNvSpPr/>
              <p:nvPr/>
            </p:nvSpPr>
            <p:spPr>
              <a:xfrm>
                <a:off x="9103191" y="7571687"/>
                <a:ext cx="492964" cy="25154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23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8803289" y="7847539"/>
                <a:ext cx="1068385" cy="287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Voëlvlei Augment.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Phase 1</a:t>
                </a:r>
              </a:p>
            </p:txBody>
          </p:sp>
        </p:grpSp>
        <p:grpSp>
          <p:nvGrpSpPr>
            <p:cNvPr id="113" name="Group 267"/>
            <p:cNvGrpSpPr/>
            <p:nvPr/>
          </p:nvGrpSpPr>
          <p:grpSpPr>
            <a:xfrm>
              <a:off x="3898260" y="5010028"/>
              <a:ext cx="596876" cy="326119"/>
              <a:chOff x="7875884" y="7844526"/>
              <a:chExt cx="1143709" cy="508504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8144821" y="7844526"/>
                <a:ext cx="378970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46</a:t>
                </a: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7875884" y="8065088"/>
                <a:ext cx="1143709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Mitchell’s Pass diversion</a:t>
                </a:r>
              </a:p>
            </p:txBody>
          </p:sp>
        </p:grpSp>
        <p:grpSp>
          <p:nvGrpSpPr>
            <p:cNvPr id="118" name="Group 254"/>
            <p:cNvGrpSpPr/>
            <p:nvPr/>
          </p:nvGrpSpPr>
          <p:grpSpPr>
            <a:xfrm>
              <a:off x="7448498" y="3693937"/>
              <a:ext cx="581485" cy="343348"/>
              <a:chOff x="8040115" y="6164949"/>
              <a:chExt cx="961672" cy="535368"/>
            </a:xfrm>
          </p:grpSpPr>
          <p:sp>
            <p:nvSpPr>
              <p:cNvPr id="164" name="Oval 163"/>
              <p:cNvSpPr/>
              <p:nvPr/>
            </p:nvSpPr>
            <p:spPr>
              <a:xfrm>
                <a:off x="8332120" y="6164949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37</a:t>
                </a: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8040115" y="6412375"/>
                <a:ext cx="961672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Lower Thukela Scheme</a:t>
                </a:r>
              </a:p>
            </p:txBody>
          </p:sp>
        </p:grpSp>
        <p:grpSp>
          <p:nvGrpSpPr>
            <p:cNvPr id="121" name="Group 253"/>
            <p:cNvGrpSpPr/>
            <p:nvPr/>
          </p:nvGrpSpPr>
          <p:grpSpPr>
            <a:xfrm>
              <a:off x="4214810" y="3571877"/>
              <a:ext cx="527207" cy="327544"/>
              <a:chOff x="8988010" y="5922726"/>
              <a:chExt cx="517468" cy="821886"/>
            </a:xfrm>
          </p:grpSpPr>
          <p:sp>
            <p:nvSpPr>
              <p:cNvPr id="167" name="Oval 166"/>
              <p:cNvSpPr/>
              <p:nvPr/>
            </p:nvSpPr>
            <p:spPr>
              <a:xfrm>
                <a:off x="9058134" y="5922726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46</a:t>
                </a: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8988010" y="6281241"/>
                <a:ext cx="517468" cy="4633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Isithundu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Dam</a:t>
                </a:r>
              </a:p>
            </p:txBody>
          </p:sp>
        </p:grpSp>
        <p:grpSp>
          <p:nvGrpSpPr>
            <p:cNvPr id="131" name="Group 240"/>
            <p:cNvGrpSpPr/>
            <p:nvPr/>
          </p:nvGrpSpPr>
          <p:grpSpPr>
            <a:xfrm>
              <a:off x="7581452" y="2651551"/>
              <a:ext cx="1007771" cy="375663"/>
              <a:chOff x="10965745" y="4348195"/>
              <a:chExt cx="1666670" cy="585756"/>
            </a:xfrm>
          </p:grpSpPr>
          <p:sp>
            <p:nvSpPr>
              <p:cNvPr id="177" name="Oval 176"/>
              <p:cNvSpPr/>
              <p:nvPr/>
            </p:nvSpPr>
            <p:spPr>
              <a:xfrm>
                <a:off x="11353769" y="4348195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14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10965745" y="4646009"/>
                <a:ext cx="1666670" cy="2879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Mokolo Crocodile Augment.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Project Ph1 (Mokolo)</a:t>
                </a:r>
              </a:p>
            </p:txBody>
          </p:sp>
        </p:grpSp>
        <p:grpSp>
          <p:nvGrpSpPr>
            <p:cNvPr id="132" name="Group 245"/>
            <p:cNvGrpSpPr/>
            <p:nvPr/>
          </p:nvGrpSpPr>
          <p:grpSpPr>
            <a:xfrm>
              <a:off x="5698137" y="2639874"/>
              <a:ext cx="986933" cy="387526"/>
              <a:chOff x="11856885" y="4398891"/>
              <a:chExt cx="1632208" cy="551087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12227682" y="4398891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40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1856885" y="4687371"/>
                <a:ext cx="1632208" cy="2626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Mokolo Crocodile Augment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Project Ph2 (Crocodile)</a:t>
                </a:r>
              </a:p>
            </p:txBody>
          </p:sp>
        </p:grpSp>
        <p:grpSp>
          <p:nvGrpSpPr>
            <p:cNvPr id="133" name="Group 246"/>
            <p:cNvGrpSpPr/>
            <p:nvPr/>
          </p:nvGrpSpPr>
          <p:grpSpPr>
            <a:xfrm>
              <a:off x="7939680" y="3142942"/>
              <a:ext cx="719749" cy="341303"/>
              <a:chOff x="13172391" y="5296953"/>
              <a:chExt cx="1190340" cy="655361"/>
            </a:xfrm>
          </p:grpSpPr>
          <p:sp>
            <p:nvSpPr>
              <p:cNvPr id="183" name="Oval 182"/>
              <p:cNvSpPr/>
              <p:nvPr/>
            </p:nvSpPr>
            <p:spPr>
              <a:xfrm>
                <a:off x="13492252" y="5296953"/>
                <a:ext cx="378969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80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13172391" y="5597723"/>
                <a:ext cx="1190340" cy="354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ORWRDP: De Hoop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Dam </a:t>
                </a:r>
              </a:p>
            </p:txBody>
          </p:sp>
        </p:grpSp>
        <p:grpSp>
          <p:nvGrpSpPr>
            <p:cNvPr id="135" name="Group 252"/>
            <p:cNvGrpSpPr/>
            <p:nvPr/>
          </p:nvGrpSpPr>
          <p:grpSpPr>
            <a:xfrm>
              <a:off x="8297615" y="3506583"/>
              <a:ext cx="741681" cy="573546"/>
              <a:chOff x="11608970" y="5747478"/>
              <a:chExt cx="2011656" cy="665641"/>
            </a:xfrm>
          </p:grpSpPr>
          <p:sp>
            <p:nvSpPr>
              <p:cNvPr id="189" name="Oval 188"/>
              <p:cNvSpPr/>
              <p:nvPr/>
            </p:nvSpPr>
            <p:spPr>
              <a:xfrm>
                <a:off x="12183165" y="5747478"/>
                <a:ext cx="820406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60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1608970" y="5984488"/>
                <a:ext cx="2011656" cy="428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Mooi-Mgeni </a:t>
                </a:r>
                <a:br>
                  <a:rPr lang="en-GB" sz="600" dirty="0">
                    <a:solidFill>
                      <a:prstClr val="black"/>
                    </a:solidFill>
                  </a:rPr>
                </a:br>
                <a:r>
                  <a:rPr lang="en-GB" sz="600" dirty="0">
                    <a:solidFill>
                      <a:prstClr val="black"/>
                    </a:solidFill>
                  </a:rPr>
                  <a:t>Transfer </a:t>
                </a:r>
                <a:br>
                  <a:rPr lang="en-GB" sz="600" dirty="0">
                    <a:solidFill>
                      <a:prstClr val="black"/>
                    </a:solidFill>
                  </a:rPr>
                </a:br>
                <a:r>
                  <a:rPr lang="en-GB" sz="600" dirty="0">
                    <a:solidFill>
                      <a:prstClr val="black"/>
                    </a:solidFill>
                  </a:rPr>
                  <a:t>Phase II (Spring Grove) </a:t>
                </a:r>
              </a:p>
            </p:txBody>
          </p:sp>
        </p:grpSp>
        <p:grpSp>
          <p:nvGrpSpPr>
            <p:cNvPr id="158" name="Group 287"/>
            <p:cNvGrpSpPr/>
            <p:nvPr/>
          </p:nvGrpSpPr>
          <p:grpSpPr>
            <a:xfrm>
              <a:off x="6502061" y="5227102"/>
              <a:ext cx="608762" cy="253542"/>
              <a:chOff x="10048678" y="8579684"/>
              <a:chExt cx="1006782" cy="395337"/>
            </a:xfrm>
          </p:grpSpPr>
          <p:sp>
            <p:nvSpPr>
              <p:cNvPr id="289" name="Oval 288"/>
              <p:cNvSpPr/>
              <p:nvPr/>
            </p:nvSpPr>
            <p:spPr>
              <a:xfrm>
                <a:off x="10362584" y="8579684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241</a:t>
                </a:r>
              </a:p>
            </p:txBody>
          </p:sp>
          <p:sp>
            <p:nvSpPr>
              <p:cNvPr id="290" name="TextBox 289"/>
              <p:cNvSpPr txBox="1"/>
              <p:nvPr/>
            </p:nvSpPr>
            <p:spPr>
              <a:xfrm>
                <a:off x="10048678" y="8831050"/>
                <a:ext cx="100678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 Ntabalenga Dam</a:t>
                </a:r>
              </a:p>
            </p:txBody>
          </p:sp>
        </p:grpSp>
        <p:grpSp>
          <p:nvGrpSpPr>
            <p:cNvPr id="168" name="Group 296"/>
            <p:cNvGrpSpPr/>
            <p:nvPr/>
          </p:nvGrpSpPr>
          <p:grpSpPr>
            <a:xfrm>
              <a:off x="8107704" y="5216356"/>
              <a:ext cx="608762" cy="273864"/>
              <a:chOff x="10115889" y="8516316"/>
              <a:chExt cx="1006782" cy="427025"/>
            </a:xfrm>
          </p:grpSpPr>
          <p:sp>
            <p:nvSpPr>
              <p:cNvPr id="298" name="Oval 297"/>
              <p:cNvSpPr/>
              <p:nvPr/>
            </p:nvSpPr>
            <p:spPr>
              <a:xfrm>
                <a:off x="10429795" y="8516316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10115889" y="8799370"/>
                <a:ext cx="100678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 err="1">
                    <a:solidFill>
                      <a:prstClr val="black"/>
                    </a:solidFill>
                  </a:rPr>
                  <a:t>Ludke</a:t>
                </a:r>
                <a:r>
                  <a:rPr lang="en-GB" sz="600" dirty="0">
                    <a:solidFill>
                      <a:prstClr val="black"/>
                    </a:solidFill>
                  </a:rPr>
                  <a:t> Dam</a:t>
                </a:r>
              </a:p>
            </p:txBody>
          </p:sp>
        </p:grpSp>
        <p:grpSp>
          <p:nvGrpSpPr>
            <p:cNvPr id="171" name="Group 299"/>
            <p:cNvGrpSpPr/>
            <p:nvPr/>
          </p:nvGrpSpPr>
          <p:grpSpPr>
            <a:xfrm>
              <a:off x="5136403" y="4061167"/>
              <a:ext cx="608762" cy="412817"/>
              <a:chOff x="9939462" y="8611368"/>
              <a:chExt cx="1006782" cy="643690"/>
            </a:xfrm>
          </p:grpSpPr>
          <p:sp>
            <p:nvSpPr>
              <p:cNvPr id="301" name="Oval 300"/>
              <p:cNvSpPr/>
              <p:nvPr/>
            </p:nvSpPr>
            <p:spPr>
              <a:xfrm>
                <a:off x="10253369" y="8611368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20</a:t>
                </a:r>
              </a:p>
            </p:txBody>
          </p:sp>
          <p:sp>
            <p:nvSpPr>
              <p:cNvPr id="302" name="TextBox 301"/>
              <p:cNvSpPr txBox="1"/>
              <p:nvPr/>
            </p:nvSpPr>
            <p:spPr>
              <a:xfrm>
                <a:off x="9939462" y="8823144"/>
                <a:ext cx="1006782" cy="4319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Nooitgedacht Low Level Storage  Dam</a:t>
                </a:r>
              </a:p>
            </p:txBody>
          </p:sp>
        </p:grpSp>
        <p:grpSp>
          <p:nvGrpSpPr>
            <p:cNvPr id="173" name="Group 302"/>
            <p:cNvGrpSpPr/>
            <p:nvPr/>
          </p:nvGrpSpPr>
          <p:grpSpPr>
            <a:xfrm>
              <a:off x="4858281" y="3115363"/>
              <a:ext cx="678068" cy="335267"/>
              <a:chOff x="6242353" y="7805799"/>
              <a:chExt cx="523213" cy="917421"/>
            </a:xfrm>
          </p:grpSpPr>
          <p:sp>
            <p:nvSpPr>
              <p:cNvPr id="304" name="Oval 303"/>
              <p:cNvSpPr/>
              <p:nvPr/>
            </p:nvSpPr>
            <p:spPr>
              <a:xfrm>
                <a:off x="6407385" y="7805799"/>
                <a:ext cx="246694" cy="454572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5</a:t>
                </a:r>
              </a:p>
            </p:txBody>
          </p:sp>
          <p:sp>
            <p:nvSpPr>
              <p:cNvPr id="305" name="TextBox 304"/>
              <p:cNvSpPr txBox="1"/>
              <p:nvPr/>
            </p:nvSpPr>
            <p:spPr>
              <a:xfrm>
                <a:off x="6242353" y="8217902"/>
                <a:ext cx="523213" cy="5053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Malmani Dolomite Aquifer</a:t>
                </a:r>
              </a:p>
            </p:txBody>
          </p:sp>
        </p:grpSp>
        <p:grpSp>
          <p:nvGrpSpPr>
            <p:cNvPr id="184" name="Group 254"/>
            <p:cNvGrpSpPr/>
            <p:nvPr/>
          </p:nvGrpSpPr>
          <p:grpSpPr>
            <a:xfrm>
              <a:off x="7840319" y="3523613"/>
              <a:ext cx="581485" cy="333189"/>
              <a:chOff x="8031714" y="5919399"/>
              <a:chExt cx="961672" cy="519528"/>
            </a:xfrm>
          </p:grpSpPr>
          <p:sp>
            <p:nvSpPr>
              <p:cNvPr id="306" name="Oval 305"/>
              <p:cNvSpPr/>
              <p:nvPr/>
            </p:nvSpPr>
            <p:spPr>
              <a:xfrm>
                <a:off x="8323719" y="5919399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8031714" y="6150985"/>
                <a:ext cx="961672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Raising of Hazelmere Dam</a:t>
                </a:r>
              </a:p>
            </p:txBody>
          </p:sp>
        </p:grpSp>
        <p:grpSp>
          <p:nvGrpSpPr>
            <p:cNvPr id="186" name="Group 254"/>
            <p:cNvGrpSpPr/>
            <p:nvPr/>
          </p:nvGrpSpPr>
          <p:grpSpPr>
            <a:xfrm>
              <a:off x="7107079" y="3188031"/>
              <a:ext cx="835490" cy="314606"/>
              <a:chOff x="8065318" y="6010838"/>
              <a:chExt cx="961672" cy="579503"/>
            </a:xfrm>
          </p:grpSpPr>
          <p:sp>
            <p:nvSpPr>
              <p:cNvPr id="303" name="Oval 302"/>
              <p:cNvSpPr/>
              <p:nvPr/>
            </p:nvSpPr>
            <p:spPr>
              <a:xfrm>
                <a:off x="8357323" y="6010838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8065318" y="6250187"/>
                <a:ext cx="961672" cy="3401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ORWRDP Bulk Conveyance</a:t>
                </a:r>
              </a:p>
            </p:txBody>
          </p:sp>
        </p:grpSp>
        <p:grpSp>
          <p:nvGrpSpPr>
            <p:cNvPr id="150" name="Group 237"/>
            <p:cNvGrpSpPr/>
            <p:nvPr/>
          </p:nvGrpSpPr>
          <p:grpSpPr>
            <a:xfrm>
              <a:off x="5626700" y="5748711"/>
              <a:ext cx="608762" cy="371288"/>
              <a:chOff x="6194268" y="9001747"/>
              <a:chExt cx="1006782" cy="578932"/>
            </a:xfrm>
          </p:grpSpPr>
          <p:sp>
            <p:nvSpPr>
              <p:cNvPr id="277" name="Oval 276"/>
              <p:cNvSpPr/>
              <p:nvPr/>
            </p:nvSpPr>
            <p:spPr>
              <a:xfrm>
                <a:off x="6508174" y="9001747"/>
                <a:ext cx="378971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16</a:t>
                </a:r>
              </a:p>
            </p:txBody>
          </p:sp>
          <p:sp>
            <p:nvSpPr>
              <p:cNvPr id="281" name="TextBox 280"/>
              <p:cNvSpPr txBox="1"/>
              <p:nvPr/>
            </p:nvSpPr>
            <p:spPr>
              <a:xfrm>
                <a:off x="6194268" y="9292736"/>
                <a:ext cx="1006782" cy="287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Koonap River : 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Foxwood Dam</a:t>
                </a:r>
              </a:p>
            </p:txBody>
          </p:sp>
        </p:grpSp>
        <p:grpSp>
          <p:nvGrpSpPr>
            <p:cNvPr id="153" name="Group 281"/>
            <p:cNvGrpSpPr/>
            <p:nvPr/>
          </p:nvGrpSpPr>
          <p:grpSpPr>
            <a:xfrm>
              <a:off x="7549739" y="5426715"/>
              <a:ext cx="608762" cy="345883"/>
              <a:chOff x="9976428" y="8413343"/>
              <a:chExt cx="1006782" cy="539321"/>
            </a:xfrm>
          </p:grpSpPr>
          <p:sp>
            <p:nvSpPr>
              <p:cNvPr id="283" name="Oval 282"/>
              <p:cNvSpPr/>
              <p:nvPr/>
            </p:nvSpPr>
            <p:spPr>
              <a:xfrm>
                <a:off x="10270170" y="8413343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TextBox 283"/>
              <p:cNvSpPr txBox="1"/>
              <p:nvPr/>
            </p:nvSpPr>
            <p:spPr>
              <a:xfrm>
                <a:off x="9976428" y="8664722"/>
                <a:ext cx="1006782" cy="287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Raising of Tzaneen Dam</a:t>
                </a:r>
              </a:p>
            </p:txBody>
          </p:sp>
        </p:grpSp>
        <p:grpSp>
          <p:nvGrpSpPr>
            <p:cNvPr id="156" name="Group 284"/>
            <p:cNvGrpSpPr/>
            <p:nvPr/>
          </p:nvGrpSpPr>
          <p:grpSpPr>
            <a:xfrm>
              <a:off x="7035970" y="5615845"/>
              <a:ext cx="608762" cy="428054"/>
              <a:chOff x="9939462" y="8682657"/>
              <a:chExt cx="1006782" cy="667447"/>
            </a:xfrm>
          </p:grpSpPr>
          <p:sp>
            <p:nvSpPr>
              <p:cNvPr id="286" name="Oval 285"/>
              <p:cNvSpPr/>
              <p:nvPr/>
            </p:nvSpPr>
            <p:spPr>
              <a:xfrm>
                <a:off x="10253368" y="8682657"/>
                <a:ext cx="378971" cy="25909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9939462" y="8918191"/>
                <a:ext cx="1006782" cy="431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Ncwabeni Off-channel Storage Dam</a:t>
                </a:r>
              </a:p>
            </p:txBody>
          </p:sp>
        </p:grpSp>
        <p:grpSp>
          <p:nvGrpSpPr>
            <p:cNvPr id="161" name="Group 290"/>
            <p:cNvGrpSpPr/>
            <p:nvPr/>
          </p:nvGrpSpPr>
          <p:grpSpPr>
            <a:xfrm>
              <a:off x="6541783" y="5798506"/>
              <a:ext cx="608762" cy="255545"/>
              <a:chOff x="9939462" y="8579167"/>
              <a:chExt cx="1006782" cy="398462"/>
            </a:xfrm>
          </p:grpSpPr>
          <p:sp>
            <p:nvSpPr>
              <p:cNvPr id="292" name="Oval 291"/>
              <p:cNvSpPr/>
              <p:nvPr/>
            </p:nvSpPr>
            <p:spPr>
              <a:xfrm>
                <a:off x="10293899" y="8579167"/>
                <a:ext cx="378971" cy="25909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TextBox 292"/>
              <p:cNvSpPr txBox="1"/>
              <p:nvPr/>
            </p:nvSpPr>
            <p:spPr>
              <a:xfrm>
                <a:off x="9939462" y="8833656"/>
                <a:ext cx="1006782" cy="1439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Lalini Dam</a:t>
                </a:r>
              </a:p>
            </p:txBody>
          </p:sp>
        </p:grpSp>
        <p:grpSp>
          <p:nvGrpSpPr>
            <p:cNvPr id="176" name="Group 305"/>
            <p:cNvGrpSpPr/>
            <p:nvPr/>
          </p:nvGrpSpPr>
          <p:grpSpPr>
            <a:xfrm>
              <a:off x="3608524" y="5863577"/>
              <a:ext cx="571503" cy="324069"/>
              <a:chOff x="6328933" y="8727040"/>
              <a:chExt cx="489984" cy="967850"/>
            </a:xfrm>
          </p:grpSpPr>
          <p:sp>
            <p:nvSpPr>
              <p:cNvPr id="307" name="Oval 306"/>
              <p:cNvSpPr/>
              <p:nvPr/>
            </p:nvSpPr>
            <p:spPr>
              <a:xfrm>
                <a:off x="6451429" y="8727040"/>
                <a:ext cx="222191" cy="426704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spcCol="0" rtlCol="0" anchor="ctr"/>
              <a:lstStyle/>
              <a:p>
                <a:pPr algn="ctr"/>
                <a:r>
                  <a:rPr lang="en-GB" sz="600" b="1" dirty="0">
                    <a:solidFill>
                      <a:prstClr val="white"/>
                    </a:solidFill>
                  </a:rPr>
                  <a:t>23</a:t>
                </a:r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6328933" y="9143375"/>
                <a:ext cx="489984" cy="5515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Nwamitwa</a:t>
                </a:r>
              </a:p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Aquifer</a:t>
                </a:r>
              </a:p>
            </p:txBody>
          </p:sp>
        </p:grpSp>
        <p:grpSp>
          <p:nvGrpSpPr>
            <p:cNvPr id="187" name="Group 268"/>
            <p:cNvGrpSpPr/>
            <p:nvPr/>
          </p:nvGrpSpPr>
          <p:grpSpPr>
            <a:xfrm>
              <a:off x="4964840" y="5450856"/>
              <a:ext cx="608762" cy="259081"/>
              <a:chOff x="8789283" y="7571687"/>
              <a:chExt cx="1006782" cy="403974"/>
            </a:xfrm>
          </p:grpSpPr>
          <p:sp>
            <p:nvSpPr>
              <p:cNvPr id="315" name="Oval 314"/>
              <p:cNvSpPr/>
              <p:nvPr/>
            </p:nvSpPr>
            <p:spPr>
              <a:xfrm>
                <a:off x="9103191" y="7571687"/>
                <a:ext cx="394965" cy="25908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23</a:t>
                </a:r>
              </a:p>
            </p:txBody>
          </p:sp>
          <p:sp>
            <p:nvSpPr>
              <p:cNvPr id="318" name="TextBox 317"/>
              <p:cNvSpPr txBox="1"/>
              <p:nvPr/>
            </p:nvSpPr>
            <p:spPr>
              <a:xfrm>
                <a:off x="8789283" y="7831690"/>
                <a:ext cx="1006782" cy="143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Xhariep Pipeline</a:t>
                </a:r>
              </a:p>
            </p:txBody>
          </p:sp>
        </p:grpSp>
        <p:grpSp>
          <p:nvGrpSpPr>
            <p:cNvPr id="188" name="Group 296"/>
            <p:cNvGrpSpPr/>
            <p:nvPr/>
          </p:nvGrpSpPr>
          <p:grpSpPr>
            <a:xfrm>
              <a:off x="8169375" y="5616984"/>
              <a:ext cx="608762" cy="450399"/>
              <a:chOff x="9939462" y="8532158"/>
              <a:chExt cx="1006782" cy="702290"/>
            </a:xfrm>
          </p:grpSpPr>
          <p:sp>
            <p:nvSpPr>
              <p:cNvPr id="320" name="Oval 319"/>
              <p:cNvSpPr/>
              <p:nvPr/>
            </p:nvSpPr>
            <p:spPr>
              <a:xfrm>
                <a:off x="10253368" y="8532158"/>
                <a:ext cx="378971" cy="2590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spcCol="0" rtlCol="0" anchor="ctr"/>
              <a:lstStyle/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TextBox 320"/>
              <p:cNvSpPr txBox="1"/>
              <p:nvPr/>
            </p:nvSpPr>
            <p:spPr>
              <a:xfrm>
                <a:off x="9939462" y="8802534"/>
                <a:ext cx="1006782" cy="4319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600" dirty="0">
                    <a:solidFill>
                      <a:prstClr val="black"/>
                    </a:solidFill>
                  </a:rPr>
                  <a:t>Clanwilliam Dam Raising</a:t>
                </a:r>
              </a:p>
              <a:p>
                <a:pPr algn="ctr"/>
                <a:endParaRPr lang="en-GB" sz="6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83F9965C-10A4-4BA7-BBFD-A3E623246DC1}"/>
              </a:ext>
            </a:extLst>
          </p:cNvPr>
          <p:cNvSpPr txBox="1"/>
          <p:nvPr/>
        </p:nvSpPr>
        <p:spPr>
          <a:xfrm>
            <a:off x="8197596" y="6204678"/>
            <a:ext cx="6046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 2017</a:t>
            </a:r>
            <a:endParaRPr lang="en-GB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83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Feasibility study modules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669776"/>
              </p:ext>
            </p:extLst>
          </p:nvPr>
        </p:nvGraphicFramePr>
        <p:xfrm>
          <a:off x="611560" y="1556790"/>
          <a:ext cx="7992888" cy="4509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/>
              </a:tblGrid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 dirty="0">
                          <a:effectLst/>
                        </a:rPr>
                        <a:t>Water Resources Assessment </a:t>
                      </a:r>
                      <a:endParaRPr lang="en-ZA" sz="2000" kern="1400" spc="25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>
                          <a:effectLst/>
                        </a:rPr>
                        <a:t>Assessment of Augmentation from Groundwater 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400" spc="25">
                          <a:effectLst/>
                        </a:rPr>
                        <a:t>Intermediate Reserve Determination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 dirty="0">
                          <a:effectLst/>
                        </a:rPr>
                        <a:t>Domestic Water Requirements </a:t>
                      </a:r>
                      <a:endParaRPr lang="en-ZA" sz="2000" kern="1400" spc="25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>
                          <a:effectLst/>
                        </a:rPr>
                        <a:t>Irrigation Potential Assessment 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>
                          <a:effectLst/>
                        </a:rPr>
                        <a:t>Water Distribution Infrastructure 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400" spc="25">
                          <a:effectLst/>
                        </a:rPr>
                        <a:t>Materials and Geotechnical Investigations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400" spc="25" dirty="0" smtClean="0">
                          <a:effectLst/>
                        </a:rPr>
                        <a:t>Dam </a:t>
                      </a:r>
                      <a:r>
                        <a:rPr lang="en-US" sz="2000" kern="1400" spc="25" dirty="0">
                          <a:effectLst/>
                        </a:rPr>
                        <a:t>Feasibility Design</a:t>
                      </a:r>
                      <a:endParaRPr lang="en-ZA" sz="2000" kern="1400" spc="25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>
                          <a:effectLst/>
                        </a:rPr>
                        <a:t>Regional Economics 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400" spc="25">
                          <a:effectLst/>
                        </a:rPr>
                        <a:t>Environmental Screening </a:t>
                      </a:r>
                      <a:endParaRPr lang="en-ZA" sz="2000" kern="1400" spc="2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7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400" spc="25" dirty="0">
                          <a:effectLst/>
                        </a:rPr>
                        <a:t>Record of Implementation Decisions</a:t>
                      </a:r>
                      <a:endParaRPr lang="en-ZA" sz="2000" kern="1400" spc="25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31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879231" y="90006"/>
            <a:ext cx="8036169" cy="745263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3100" dirty="0" smtClean="0">
                <a:solidFill>
                  <a:schemeClr val="tx1"/>
                </a:solidFill>
              </a:rPr>
              <a:t>ENVIRONMENTAL IMPACT ASSESSMENT</a:t>
            </a:r>
            <a:endParaRPr lang="en-ZA" sz="31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976841" y="716735"/>
            <a:ext cx="7896225" cy="0"/>
          </a:xfrm>
          <a:prstGeom prst="line">
            <a:avLst/>
          </a:prstGeom>
          <a:ln>
            <a:solidFill>
              <a:srgbClr val="BDC6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9573" y="981074"/>
            <a:ext cx="6865827" cy="5133976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1304924" y="1009650"/>
            <a:ext cx="612000" cy="5048250"/>
          </a:xfrm>
          <a:prstGeom prst="downArrow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ZA" sz="2000" dirty="0" smtClean="0">
                <a:latin typeface="Gill Sans"/>
              </a:rPr>
              <a:t>Process Completed</a:t>
            </a:r>
            <a:endParaRPr lang="en-ZA" sz="2000" dirty="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7101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Case study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2832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478</Words>
  <Application>Microsoft Office PowerPoint</Application>
  <PresentationFormat>On-screen Show (4:3)</PresentationFormat>
  <Paragraphs>208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PROJECT PLANNING</vt:lpstr>
      <vt:lpstr>PowerPoint Presentation</vt:lpstr>
      <vt:lpstr>Typical Interventions  </vt:lpstr>
      <vt:lpstr>PowerPoint Presentation</vt:lpstr>
      <vt:lpstr>Some Feasibility study modules</vt:lpstr>
      <vt:lpstr>PowerPoint Presentation</vt:lpstr>
      <vt:lpstr>Case study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Jaarsveld Sanet</dc:creator>
  <cp:lastModifiedBy>Van Jaarsveld Sanet</cp:lastModifiedBy>
  <cp:revision>8</cp:revision>
  <dcterms:created xsi:type="dcterms:W3CDTF">2018-08-13T09:00:38Z</dcterms:created>
  <dcterms:modified xsi:type="dcterms:W3CDTF">2018-08-20T09:12:31Z</dcterms:modified>
</cp:coreProperties>
</file>