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Lst>
  <p:notesMasterIdLst>
    <p:notesMasterId r:id="rId56"/>
  </p:notesMasterIdLst>
  <p:handoutMasterIdLst>
    <p:handoutMasterId r:id="rId57"/>
  </p:handoutMasterIdLst>
  <p:sldIdLst>
    <p:sldId id="259" r:id="rId2"/>
    <p:sldId id="267" r:id="rId3"/>
    <p:sldId id="319" r:id="rId4"/>
    <p:sldId id="313" r:id="rId5"/>
    <p:sldId id="318" r:id="rId6"/>
    <p:sldId id="272" r:id="rId7"/>
    <p:sldId id="269" r:id="rId8"/>
    <p:sldId id="321" r:id="rId9"/>
    <p:sldId id="287" r:id="rId10"/>
    <p:sldId id="288" r:id="rId11"/>
    <p:sldId id="289" r:id="rId12"/>
    <p:sldId id="330" r:id="rId13"/>
    <p:sldId id="331" r:id="rId14"/>
    <p:sldId id="271" r:id="rId15"/>
    <p:sldId id="332" r:id="rId16"/>
    <p:sldId id="336" r:id="rId17"/>
    <p:sldId id="292" r:id="rId18"/>
    <p:sldId id="273" r:id="rId19"/>
    <p:sldId id="333" r:id="rId20"/>
    <p:sldId id="293" r:id="rId21"/>
    <p:sldId id="334" r:id="rId22"/>
    <p:sldId id="335" r:id="rId23"/>
    <p:sldId id="274" r:id="rId24"/>
    <p:sldId id="337" r:id="rId25"/>
    <p:sldId id="338" r:id="rId26"/>
    <p:sldId id="304" r:id="rId27"/>
    <p:sldId id="339" r:id="rId28"/>
    <p:sldId id="340" r:id="rId29"/>
    <p:sldId id="275" r:id="rId30"/>
    <p:sldId id="301" r:id="rId31"/>
    <p:sldId id="290" r:id="rId32"/>
    <p:sldId id="294" r:id="rId33"/>
    <p:sldId id="342" r:id="rId34"/>
    <p:sldId id="343" r:id="rId35"/>
    <p:sldId id="276" r:id="rId36"/>
    <p:sldId id="295" r:id="rId37"/>
    <p:sldId id="344" r:id="rId38"/>
    <p:sldId id="277" r:id="rId39"/>
    <p:sldId id="296" r:id="rId40"/>
    <p:sldId id="279" r:id="rId41"/>
    <p:sldId id="280" r:id="rId42"/>
    <p:sldId id="303" r:id="rId43"/>
    <p:sldId id="322" r:id="rId44"/>
    <p:sldId id="323" r:id="rId45"/>
    <p:sldId id="324" r:id="rId46"/>
    <p:sldId id="325" r:id="rId47"/>
    <p:sldId id="326" r:id="rId48"/>
    <p:sldId id="327" r:id="rId49"/>
    <p:sldId id="328" r:id="rId50"/>
    <p:sldId id="329" r:id="rId51"/>
    <p:sldId id="283" r:id="rId52"/>
    <p:sldId id="298" r:id="rId53"/>
    <p:sldId id="299" r:id="rId54"/>
    <p:sldId id="300" r:id="rId55"/>
  </p:sldIdLst>
  <p:sldSz cx="9144000" cy="5143500" type="screen16x9"/>
  <p:notesSz cx="7010400" cy="9296400"/>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465560"/>
    <a:srgbClr val="F07D35"/>
    <a:srgbClr val="E3E4E5"/>
    <a:srgbClr val="0056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6" autoAdjust="0"/>
    <p:restoredTop sz="80107" autoAdjust="0"/>
  </p:normalViewPr>
  <p:slideViewPr>
    <p:cSldViewPr>
      <p:cViewPr>
        <p:scale>
          <a:sx n="100" d="100"/>
          <a:sy n="100" d="100"/>
        </p:scale>
        <p:origin x="-516" y="-66"/>
      </p:cViewPr>
      <p:guideLst>
        <p:guide orient="horz" pos="1620"/>
        <p:guide pos="2880"/>
      </p:guideLst>
    </p:cSldViewPr>
  </p:slideViewPr>
  <p:notesTextViewPr>
    <p:cViewPr>
      <p:scale>
        <a:sx n="75" d="100"/>
        <a:sy n="75"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C03F4-271E-410C-9E28-FA0974886ED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CA531F1-C49C-4464-A05A-403AF9726141}">
      <dgm:prSet phldrT="[Text]"/>
      <dgm:spPr/>
      <dgm:t>
        <a:bodyPr/>
        <a:lstStyle/>
        <a:p>
          <a:r>
            <a:rPr lang="en-US" b="1" dirty="0" smtClean="0"/>
            <a:t>Polluter Pays Principle</a:t>
          </a:r>
          <a:endParaRPr lang="en-GB" dirty="0"/>
        </a:p>
      </dgm:t>
    </dgm:pt>
    <dgm:pt modelId="{517FD92F-C6B2-45C8-9F9B-CDA6F5377486}" type="parTrans" cxnId="{7ADD46EA-4141-4D3B-85CB-AF324BDEE686}">
      <dgm:prSet/>
      <dgm:spPr/>
      <dgm:t>
        <a:bodyPr/>
        <a:lstStyle/>
        <a:p>
          <a:endParaRPr lang="en-GB"/>
        </a:p>
      </dgm:t>
    </dgm:pt>
    <dgm:pt modelId="{4486B379-7865-4D2F-BF6A-822759B7D20A}" type="sibTrans" cxnId="{7ADD46EA-4141-4D3B-85CB-AF324BDEE686}">
      <dgm:prSet/>
      <dgm:spPr/>
      <dgm:t>
        <a:bodyPr/>
        <a:lstStyle/>
        <a:p>
          <a:endParaRPr lang="en-GB"/>
        </a:p>
      </dgm:t>
    </dgm:pt>
    <dgm:pt modelId="{73030DEB-D64D-4038-B88A-AEABE1DC486C}">
      <dgm:prSet phldrT="[Text]"/>
      <dgm:spPr>
        <a:ln>
          <a:solidFill>
            <a:schemeClr val="accent5">
              <a:alpha val="90000"/>
            </a:schemeClr>
          </a:solidFill>
        </a:ln>
      </dgm:spPr>
      <dgm:t>
        <a:bodyPr/>
        <a:lstStyle/>
        <a:p>
          <a:r>
            <a:rPr lang="en-US" dirty="0" smtClean="0">
              <a:solidFill>
                <a:schemeClr val="accent4">
                  <a:lumMod val="25000"/>
                </a:schemeClr>
              </a:solidFill>
            </a:rPr>
            <a:t>NEMA provides that</a:t>
          </a:r>
          <a:r>
            <a:rPr lang="en-US" dirty="0" smtClean="0"/>
            <a:t>:</a:t>
          </a:r>
          <a:r>
            <a:rPr lang="en-US" dirty="0" smtClean="0">
              <a:solidFill>
                <a:srgbClr val="F07D35"/>
              </a:solidFill>
            </a:rPr>
            <a:t>“</a:t>
          </a:r>
          <a:r>
            <a:rPr lang="en-US" i="1" dirty="0" smtClean="0">
              <a:solidFill>
                <a:srgbClr val="F07D35"/>
              </a:solidFill>
            </a:rPr>
            <a:t>[t]he costs of remedying pollution, environmental degradation and consequent adverse health effects and of preventing, controlling or minimising further pollution, environmental damage or adverse health effects must be paid for by those responsible for harming the environment."</a:t>
          </a:r>
          <a:endParaRPr lang="en-GB" dirty="0"/>
        </a:p>
      </dgm:t>
    </dgm:pt>
    <dgm:pt modelId="{940D6EA1-60E4-43BC-8DEE-F85DA5CDA6A8}" type="parTrans" cxnId="{E7AB933C-70E5-4E84-8895-826C33C562A8}">
      <dgm:prSet/>
      <dgm:spPr/>
      <dgm:t>
        <a:bodyPr/>
        <a:lstStyle/>
        <a:p>
          <a:endParaRPr lang="en-GB"/>
        </a:p>
      </dgm:t>
    </dgm:pt>
    <dgm:pt modelId="{A49AF00E-4D22-4A56-B7BC-27E65E8EEF92}" type="sibTrans" cxnId="{E7AB933C-70E5-4E84-8895-826C33C562A8}">
      <dgm:prSet/>
      <dgm:spPr/>
      <dgm:t>
        <a:bodyPr/>
        <a:lstStyle/>
        <a:p>
          <a:endParaRPr lang="en-GB"/>
        </a:p>
      </dgm:t>
    </dgm:pt>
    <dgm:pt modelId="{622E8CC2-513B-4512-8883-B01470AE5CFF}">
      <dgm:prSet phldrT="[Text]"/>
      <dgm:spPr/>
      <dgm:t>
        <a:bodyPr/>
        <a:lstStyle/>
        <a:p>
          <a:r>
            <a:rPr lang="en-US" b="1" dirty="0" smtClean="0"/>
            <a:t>Cradle-to-grave Principle</a:t>
          </a:r>
          <a:endParaRPr lang="en-GB" dirty="0"/>
        </a:p>
      </dgm:t>
    </dgm:pt>
    <dgm:pt modelId="{CEA4916A-5E9A-4E01-87CE-C44D3A00EE04}" type="parTrans" cxnId="{B5FDA656-B5EE-466E-97EB-158B8772F400}">
      <dgm:prSet/>
      <dgm:spPr/>
      <dgm:t>
        <a:bodyPr/>
        <a:lstStyle/>
        <a:p>
          <a:endParaRPr lang="en-GB"/>
        </a:p>
      </dgm:t>
    </dgm:pt>
    <dgm:pt modelId="{500613F0-A721-4226-A358-CA20AB29C151}" type="sibTrans" cxnId="{B5FDA656-B5EE-466E-97EB-158B8772F400}">
      <dgm:prSet/>
      <dgm:spPr/>
      <dgm:t>
        <a:bodyPr/>
        <a:lstStyle/>
        <a:p>
          <a:endParaRPr lang="en-GB"/>
        </a:p>
      </dgm:t>
    </dgm:pt>
    <dgm:pt modelId="{4B719A39-2F0B-49DD-BA0D-27554302F996}">
      <dgm:prSet phldrT="[Text]"/>
      <dgm:spPr>
        <a:ln>
          <a:solidFill>
            <a:schemeClr val="accent5">
              <a:alpha val="90000"/>
            </a:schemeClr>
          </a:solidFill>
        </a:ln>
      </dgm:spPr>
      <dgm:t>
        <a:bodyPr/>
        <a:lstStyle/>
        <a:p>
          <a:r>
            <a:rPr lang="en-US" dirty="0" smtClean="0">
              <a:solidFill>
                <a:schemeClr val="accent4">
                  <a:lumMod val="25000"/>
                </a:schemeClr>
              </a:solidFill>
            </a:rPr>
            <a:t>NEMA provides that</a:t>
          </a:r>
          <a:r>
            <a:rPr lang="en-US" dirty="0" smtClean="0">
              <a:solidFill>
                <a:srgbClr val="002060"/>
              </a:solidFill>
            </a:rPr>
            <a:t>:</a:t>
          </a:r>
          <a:r>
            <a:rPr lang="en-US" dirty="0" smtClean="0">
              <a:solidFill>
                <a:srgbClr val="F07D35"/>
              </a:solidFill>
            </a:rPr>
            <a:t>“</a:t>
          </a:r>
          <a:r>
            <a:rPr lang="en-GB" i="1" dirty="0" smtClean="0">
              <a:solidFill>
                <a:srgbClr val="F07D35"/>
              </a:solidFill>
            </a:rPr>
            <a:t>the </a:t>
          </a:r>
          <a:r>
            <a:rPr lang="en-ZA" i="1" dirty="0" smtClean="0">
              <a:solidFill>
                <a:srgbClr val="F07D35"/>
              </a:solidFill>
            </a:rPr>
            <a:t>responsibility for the environmental health and safety consequences of a policy, programme, project, product, process, service or activity exists throughout the life cycle of the policy, programme, project, product, process, service or activity.”</a:t>
          </a:r>
          <a:endParaRPr lang="en-GB" dirty="0"/>
        </a:p>
      </dgm:t>
    </dgm:pt>
    <dgm:pt modelId="{B0F3BE8C-9345-4FC5-9A36-F7B23EC00B03}" type="parTrans" cxnId="{C4024100-C6F0-4614-8606-9D81EEEA03BB}">
      <dgm:prSet/>
      <dgm:spPr/>
      <dgm:t>
        <a:bodyPr/>
        <a:lstStyle/>
        <a:p>
          <a:endParaRPr lang="en-GB"/>
        </a:p>
      </dgm:t>
    </dgm:pt>
    <dgm:pt modelId="{1FB8FF2B-6B9D-4DCC-B98D-BE8594D27CDA}" type="sibTrans" cxnId="{C4024100-C6F0-4614-8606-9D81EEEA03BB}">
      <dgm:prSet/>
      <dgm:spPr/>
      <dgm:t>
        <a:bodyPr/>
        <a:lstStyle/>
        <a:p>
          <a:endParaRPr lang="en-GB"/>
        </a:p>
      </dgm:t>
    </dgm:pt>
    <dgm:pt modelId="{4F88F2A3-BE4A-493E-B5D1-80563D070A1B}">
      <dgm:prSet phldrT="[Text]"/>
      <dgm:spPr/>
      <dgm:t>
        <a:bodyPr/>
        <a:lstStyle/>
        <a:p>
          <a:r>
            <a:rPr lang="en-US" b="1" dirty="0" smtClean="0"/>
            <a:t>Sustainable Development</a:t>
          </a:r>
          <a:endParaRPr lang="en-GB" dirty="0"/>
        </a:p>
      </dgm:t>
    </dgm:pt>
    <dgm:pt modelId="{BDF5070A-64F1-4361-803F-65EFE87C1D63}" type="parTrans" cxnId="{CD1159F3-AE99-4212-9009-66E60A7150CF}">
      <dgm:prSet/>
      <dgm:spPr/>
      <dgm:t>
        <a:bodyPr/>
        <a:lstStyle/>
        <a:p>
          <a:endParaRPr lang="en-GB"/>
        </a:p>
      </dgm:t>
    </dgm:pt>
    <dgm:pt modelId="{EB54BAE2-C815-43CB-9D28-8FA0B1B6073F}" type="sibTrans" cxnId="{CD1159F3-AE99-4212-9009-66E60A7150CF}">
      <dgm:prSet/>
      <dgm:spPr/>
      <dgm:t>
        <a:bodyPr/>
        <a:lstStyle/>
        <a:p>
          <a:endParaRPr lang="en-GB"/>
        </a:p>
      </dgm:t>
    </dgm:pt>
    <dgm:pt modelId="{C7C1C5D7-D443-4C52-B2DE-9B02F5DC7DF9}">
      <dgm:prSet phldrT="[Text]"/>
      <dgm:spPr>
        <a:ln>
          <a:solidFill>
            <a:schemeClr val="accent5">
              <a:alpha val="90000"/>
            </a:schemeClr>
          </a:solidFill>
        </a:ln>
      </dgm:spPr>
      <dgm:t>
        <a:bodyPr/>
        <a:lstStyle/>
        <a:p>
          <a:r>
            <a:rPr lang="en-US" dirty="0" smtClean="0">
              <a:solidFill>
                <a:schemeClr val="accent4">
                  <a:lumMod val="25000"/>
                </a:schemeClr>
              </a:solidFill>
            </a:rPr>
            <a:t>Overarching principle reflected in Constitution and environmental legislation</a:t>
          </a:r>
          <a:endParaRPr lang="en-GB" dirty="0">
            <a:solidFill>
              <a:schemeClr val="accent4">
                <a:lumMod val="25000"/>
              </a:schemeClr>
            </a:solidFill>
          </a:endParaRPr>
        </a:p>
      </dgm:t>
    </dgm:pt>
    <dgm:pt modelId="{D2FBE436-1C30-4171-9166-7D2E7C1A6FE5}" type="parTrans" cxnId="{2E9BF2EE-059F-4CF9-9E3D-493DA8B84C5A}">
      <dgm:prSet/>
      <dgm:spPr/>
      <dgm:t>
        <a:bodyPr/>
        <a:lstStyle/>
        <a:p>
          <a:endParaRPr lang="en-GB"/>
        </a:p>
      </dgm:t>
    </dgm:pt>
    <dgm:pt modelId="{61F7875C-DF14-4E37-A02C-D091D934E305}" type="sibTrans" cxnId="{2E9BF2EE-059F-4CF9-9E3D-493DA8B84C5A}">
      <dgm:prSet/>
      <dgm:spPr/>
      <dgm:t>
        <a:bodyPr/>
        <a:lstStyle/>
        <a:p>
          <a:endParaRPr lang="en-GB"/>
        </a:p>
      </dgm:t>
    </dgm:pt>
    <dgm:pt modelId="{0EAEF732-3BF6-4A41-AD48-2F0618F417B9}">
      <dgm:prSet/>
      <dgm:spPr>
        <a:ln>
          <a:solidFill>
            <a:schemeClr val="accent5">
              <a:alpha val="90000"/>
            </a:schemeClr>
          </a:solidFill>
        </a:ln>
      </dgm:spPr>
      <dgm:t>
        <a:bodyPr/>
        <a:lstStyle/>
        <a:p>
          <a:r>
            <a:rPr lang="en-US" i="1" dirty="0" smtClean="0">
              <a:solidFill>
                <a:schemeClr val="accent4">
                  <a:lumMod val="25000"/>
                </a:schemeClr>
              </a:solidFill>
            </a:rPr>
            <a:t>Fuel Retailers </a:t>
          </a:r>
          <a:r>
            <a:rPr lang="en-US" i="0" dirty="0" smtClean="0">
              <a:solidFill>
                <a:schemeClr val="accent4">
                  <a:lumMod val="25000"/>
                </a:schemeClr>
              </a:solidFill>
            </a:rPr>
            <a:t>case</a:t>
          </a:r>
          <a:endParaRPr lang="en-US" i="0" dirty="0">
            <a:solidFill>
              <a:schemeClr val="accent4">
                <a:lumMod val="25000"/>
              </a:schemeClr>
            </a:solidFill>
          </a:endParaRPr>
        </a:p>
      </dgm:t>
    </dgm:pt>
    <dgm:pt modelId="{F0BF88FF-1A41-4B44-B3FF-13E979B959D8}" type="parTrans" cxnId="{496C25E2-5E2D-4215-BCB0-CBBA1A5A7F70}">
      <dgm:prSet/>
      <dgm:spPr/>
      <dgm:t>
        <a:bodyPr/>
        <a:lstStyle/>
        <a:p>
          <a:endParaRPr lang="en-GB"/>
        </a:p>
      </dgm:t>
    </dgm:pt>
    <dgm:pt modelId="{7077CBCC-A0D7-4D45-B46F-A33FA3A933E6}" type="sibTrans" cxnId="{496C25E2-5E2D-4215-BCB0-CBBA1A5A7F70}">
      <dgm:prSet/>
      <dgm:spPr/>
      <dgm:t>
        <a:bodyPr/>
        <a:lstStyle/>
        <a:p>
          <a:endParaRPr lang="en-GB"/>
        </a:p>
      </dgm:t>
    </dgm:pt>
    <dgm:pt modelId="{194B606F-759B-4A8F-B58B-EE025FC7838B}">
      <dgm:prSet phldrT="[Text]"/>
      <dgm:spPr>
        <a:ln>
          <a:solidFill>
            <a:schemeClr val="accent5">
              <a:alpha val="90000"/>
            </a:schemeClr>
          </a:solidFill>
        </a:ln>
      </dgm:spPr>
      <dgm:t>
        <a:bodyPr/>
        <a:lstStyle/>
        <a:p>
          <a:r>
            <a:rPr lang="en-US" i="1" dirty="0" smtClean="0">
              <a:solidFill>
                <a:schemeClr val="accent4">
                  <a:lumMod val="25000"/>
                </a:schemeClr>
              </a:solidFill>
            </a:rPr>
            <a:t>Kyalami Ridge </a:t>
          </a:r>
          <a:r>
            <a:rPr lang="en-US" dirty="0" smtClean="0">
              <a:solidFill>
                <a:schemeClr val="accent4">
                  <a:lumMod val="25000"/>
                </a:schemeClr>
              </a:solidFill>
            </a:rPr>
            <a:t>case</a:t>
          </a:r>
          <a:endParaRPr lang="en-GB" dirty="0">
            <a:solidFill>
              <a:schemeClr val="accent4">
                <a:lumMod val="25000"/>
              </a:schemeClr>
            </a:solidFill>
          </a:endParaRPr>
        </a:p>
      </dgm:t>
    </dgm:pt>
    <dgm:pt modelId="{E092EBA3-39AB-437A-AC6A-63D6B54F7A9B}" type="parTrans" cxnId="{C67F6B6A-5D88-4A52-96AB-3A07018E6493}">
      <dgm:prSet/>
      <dgm:spPr/>
      <dgm:t>
        <a:bodyPr/>
        <a:lstStyle/>
        <a:p>
          <a:endParaRPr lang="en-GB"/>
        </a:p>
      </dgm:t>
    </dgm:pt>
    <dgm:pt modelId="{EC6F2DC8-ED7E-4C29-B17E-077BFCA67B97}" type="sibTrans" cxnId="{C67F6B6A-5D88-4A52-96AB-3A07018E6493}">
      <dgm:prSet/>
      <dgm:spPr/>
      <dgm:t>
        <a:bodyPr/>
        <a:lstStyle/>
        <a:p>
          <a:endParaRPr lang="en-GB"/>
        </a:p>
      </dgm:t>
    </dgm:pt>
    <dgm:pt modelId="{9888C29A-9098-4985-AA9A-2BC3FA9E8A6E}" type="pres">
      <dgm:prSet presAssocID="{4C5C03F4-271E-410C-9E28-FA0974886ED8}" presName="Name0" presStyleCnt="0">
        <dgm:presLayoutVars>
          <dgm:dir/>
          <dgm:animLvl val="lvl"/>
          <dgm:resizeHandles val="exact"/>
        </dgm:presLayoutVars>
      </dgm:prSet>
      <dgm:spPr/>
      <dgm:t>
        <a:bodyPr/>
        <a:lstStyle/>
        <a:p>
          <a:endParaRPr lang="en-GB"/>
        </a:p>
      </dgm:t>
    </dgm:pt>
    <dgm:pt modelId="{6F0A6BDD-49A5-47B9-B126-0344C770C06F}" type="pres">
      <dgm:prSet presAssocID="{7CA531F1-C49C-4464-A05A-403AF9726141}" presName="composite" presStyleCnt="0"/>
      <dgm:spPr/>
    </dgm:pt>
    <dgm:pt modelId="{72291856-39A7-406D-A523-CACDCC6EFC7F}" type="pres">
      <dgm:prSet presAssocID="{7CA531F1-C49C-4464-A05A-403AF9726141}" presName="parTx" presStyleLbl="alignNode1" presStyleIdx="0" presStyleCnt="3">
        <dgm:presLayoutVars>
          <dgm:chMax val="0"/>
          <dgm:chPref val="0"/>
          <dgm:bulletEnabled val="1"/>
        </dgm:presLayoutVars>
      </dgm:prSet>
      <dgm:spPr/>
      <dgm:t>
        <a:bodyPr/>
        <a:lstStyle/>
        <a:p>
          <a:endParaRPr lang="en-GB"/>
        </a:p>
      </dgm:t>
    </dgm:pt>
    <dgm:pt modelId="{550AF164-CF7A-42C8-B3C6-729D877CEBEC}" type="pres">
      <dgm:prSet presAssocID="{7CA531F1-C49C-4464-A05A-403AF9726141}" presName="desTx" presStyleLbl="alignAccFollowNode1" presStyleIdx="0" presStyleCnt="3">
        <dgm:presLayoutVars>
          <dgm:bulletEnabled val="1"/>
        </dgm:presLayoutVars>
      </dgm:prSet>
      <dgm:spPr/>
      <dgm:t>
        <a:bodyPr/>
        <a:lstStyle/>
        <a:p>
          <a:endParaRPr lang="en-GB"/>
        </a:p>
      </dgm:t>
    </dgm:pt>
    <dgm:pt modelId="{195E3A81-9150-4D2D-B442-515AF849737A}" type="pres">
      <dgm:prSet presAssocID="{4486B379-7865-4D2F-BF6A-822759B7D20A}" presName="space" presStyleCnt="0"/>
      <dgm:spPr/>
    </dgm:pt>
    <dgm:pt modelId="{6AB0B8BE-03D0-4DB9-883B-DEC0AFDDC566}" type="pres">
      <dgm:prSet presAssocID="{622E8CC2-513B-4512-8883-B01470AE5CFF}" presName="composite" presStyleCnt="0"/>
      <dgm:spPr/>
    </dgm:pt>
    <dgm:pt modelId="{43105ABB-BB1E-4193-9236-EE89A18BDC86}" type="pres">
      <dgm:prSet presAssocID="{622E8CC2-513B-4512-8883-B01470AE5CFF}" presName="parTx" presStyleLbl="alignNode1" presStyleIdx="1" presStyleCnt="3">
        <dgm:presLayoutVars>
          <dgm:chMax val="0"/>
          <dgm:chPref val="0"/>
          <dgm:bulletEnabled val="1"/>
        </dgm:presLayoutVars>
      </dgm:prSet>
      <dgm:spPr/>
      <dgm:t>
        <a:bodyPr/>
        <a:lstStyle/>
        <a:p>
          <a:endParaRPr lang="en-GB"/>
        </a:p>
      </dgm:t>
    </dgm:pt>
    <dgm:pt modelId="{FEB1982A-2E29-4BCA-A935-E942E2D2752D}" type="pres">
      <dgm:prSet presAssocID="{622E8CC2-513B-4512-8883-B01470AE5CFF}" presName="desTx" presStyleLbl="alignAccFollowNode1" presStyleIdx="1" presStyleCnt="3">
        <dgm:presLayoutVars>
          <dgm:bulletEnabled val="1"/>
        </dgm:presLayoutVars>
      </dgm:prSet>
      <dgm:spPr/>
      <dgm:t>
        <a:bodyPr/>
        <a:lstStyle/>
        <a:p>
          <a:endParaRPr lang="en-GB"/>
        </a:p>
      </dgm:t>
    </dgm:pt>
    <dgm:pt modelId="{361D9CF6-4A47-4BD8-B2F3-62F4A4DE032A}" type="pres">
      <dgm:prSet presAssocID="{500613F0-A721-4226-A358-CA20AB29C151}" presName="space" presStyleCnt="0"/>
      <dgm:spPr/>
    </dgm:pt>
    <dgm:pt modelId="{B7D0A262-A8A0-4D6B-85C2-E653A20C405D}" type="pres">
      <dgm:prSet presAssocID="{4F88F2A3-BE4A-493E-B5D1-80563D070A1B}" presName="composite" presStyleCnt="0"/>
      <dgm:spPr/>
    </dgm:pt>
    <dgm:pt modelId="{AA1A9378-8260-4960-BC05-B50935D4A00A}" type="pres">
      <dgm:prSet presAssocID="{4F88F2A3-BE4A-493E-B5D1-80563D070A1B}" presName="parTx" presStyleLbl="alignNode1" presStyleIdx="2" presStyleCnt="3">
        <dgm:presLayoutVars>
          <dgm:chMax val="0"/>
          <dgm:chPref val="0"/>
          <dgm:bulletEnabled val="1"/>
        </dgm:presLayoutVars>
      </dgm:prSet>
      <dgm:spPr/>
      <dgm:t>
        <a:bodyPr/>
        <a:lstStyle/>
        <a:p>
          <a:endParaRPr lang="en-GB"/>
        </a:p>
      </dgm:t>
    </dgm:pt>
    <dgm:pt modelId="{995FDFAD-5F13-4879-AFB0-47A364564D6E}" type="pres">
      <dgm:prSet presAssocID="{4F88F2A3-BE4A-493E-B5D1-80563D070A1B}" presName="desTx" presStyleLbl="alignAccFollowNode1" presStyleIdx="2" presStyleCnt="3">
        <dgm:presLayoutVars>
          <dgm:bulletEnabled val="1"/>
        </dgm:presLayoutVars>
      </dgm:prSet>
      <dgm:spPr/>
      <dgm:t>
        <a:bodyPr/>
        <a:lstStyle/>
        <a:p>
          <a:endParaRPr lang="en-GB"/>
        </a:p>
      </dgm:t>
    </dgm:pt>
  </dgm:ptLst>
  <dgm:cxnLst>
    <dgm:cxn modelId="{496C25E2-5E2D-4215-BCB0-CBBA1A5A7F70}" srcId="{4F88F2A3-BE4A-493E-B5D1-80563D070A1B}" destId="{0EAEF732-3BF6-4A41-AD48-2F0618F417B9}" srcOrd="1" destOrd="0" parTransId="{F0BF88FF-1A41-4B44-B3FF-13E979B959D8}" sibTransId="{7077CBCC-A0D7-4D45-B46F-A33FA3A933E6}"/>
    <dgm:cxn modelId="{1F174A5A-6D80-4E1F-979E-4F9DD769CB07}" type="presOf" srcId="{4B719A39-2F0B-49DD-BA0D-27554302F996}" destId="{FEB1982A-2E29-4BCA-A935-E942E2D2752D}" srcOrd="0" destOrd="0" presId="urn:microsoft.com/office/officeart/2005/8/layout/hList1"/>
    <dgm:cxn modelId="{7ADD46EA-4141-4D3B-85CB-AF324BDEE686}" srcId="{4C5C03F4-271E-410C-9E28-FA0974886ED8}" destId="{7CA531F1-C49C-4464-A05A-403AF9726141}" srcOrd="0" destOrd="0" parTransId="{517FD92F-C6B2-45C8-9F9B-CDA6F5377486}" sibTransId="{4486B379-7865-4D2F-BF6A-822759B7D20A}"/>
    <dgm:cxn modelId="{B5FDA656-B5EE-466E-97EB-158B8772F400}" srcId="{4C5C03F4-271E-410C-9E28-FA0974886ED8}" destId="{622E8CC2-513B-4512-8883-B01470AE5CFF}" srcOrd="1" destOrd="0" parTransId="{CEA4916A-5E9A-4E01-87CE-C44D3A00EE04}" sibTransId="{500613F0-A721-4226-A358-CA20AB29C151}"/>
    <dgm:cxn modelId="{2E9BF2EE-059F-4CF9-9E3D-493DA8B84C5A}" srcId="{4F88F2A3-BE4A-493E-B5D1-80563D070A1B}" destId="{C7C1C5D7-D443-4C52-B2DE-9B02F5DC7DF9}" srcOrd="0" destOrd="0" parTransId="{D2FBE436-1C30-4171-9166-7D2E7C1A6FE5}" sibTransId="{61F7875C-DF14-4E37-A02C-D091D934E305}"/>
    <dgm:cxn modelId="{B94A3C6B-0DC9-4AB3-AD1E-B5AE50E4F107}" type="presOf" srcId="{7CA531F1-C49C-4464-A05A-403AF9726141}" destId="{72291856-39A7-406D-A523-CACDCC6EFC7F}" srcOrd="0" destOrd="0" presId="urn:microsoft.com/office/officeart/2005/8/layout/hList1"/>
    <dgm:cxn modelId="{767077E2-A6C0-4617-A7C0-1B7A34C87926}" type="presOf" srcId="{4C5C03F4-271E-410C-9E28-FA0974886ED8}" destId="{9888C29A-9098-4985-AA9A-2BC3FA9E8A6E}" srcOrd="0" destOrd="0" presId="urn:microsoft.com/office/officeart/2005/8/layout/hList1"/>
    <dgm:cxn modelId="{38B5E7F3-63A5-49D1-8711-126AD95B2592}" type="presOf" srcId="{0EAEF732-3BF6-4A41-AD48-2F0618F417B9}" destId="{995FDFAD-5F13-4879-AFB0-47A364564D6E}" srcOrd="0" destOrd="1" presId="urn:microsoft.com/office/officeart/2005/8/layout/hList1"/>
    <dgm:cxn modelId="{9E221398-2241-4B6B-810B-1C898FA54929}" type="presOf" srcId="{73030DEB-D64D-4038-B88A-AEABE1DC486C}" destId="{550AF164-CF7A-42C8-B3C6-729D877CEBEC}" srcOrd="0" destOrd="0" presId="urn:microsoft.com/office/officeart/2005/8/layout/hList1"/>
    <dgm:cxn modelId="{C67F6B6A-5D88-4A52-96AB-3A07018E6493}" srcId="{4B719A39-2F0B-49DD-BA0D-27554302F996}" destId="{194B606F-759B-4A8F-B58B-EE025FC7838B}" srcOrd="0" destOrd="0" parTransId="{E092EBA3-39AB-437A-AC6A-63D6B54F7A9B}" sibTransId="{EC6F2DC8-ED7E-4C29-B17E-077BFCA67B97}"/>
    <dgm:cxn modelId="{E7AB933C-70E5-4E84-8895-826C33C562A8}" srcId="{7CA531F1-C49C-4464-A05A-403AF9726141}" destId="{73030DEB-D64D-4038-B88A-AEABE1DC486C}" srcOrd="0" destOrd="0" parTransId="{940D6EA1-60E4-43BC-8DEE-F85DA5CDA6A8}" sibTransId="{A49AF00E-4D22-4A56-B7BC-27E65E8EEF92}"/>
    <dgm:cxn modelId="{42C5B4A8-081C-4C8B-B8D9-236D69E1FF62}" type="presOf" srcId="{4F88F2A3-BE4A-493E-B5D1-80563D070A1B}" destId="{AA1A9378-8260-4960-BC05-B50935D4A00A}" srcOrd="0" destOrd="0" presId="urn:microsoft.com/office/officeart/2005/8/layout/hList1"/>
    <dgm:cxn modelId="{C4024100-C6F0-4614-8606-9D81EEEA03BB}" srcId="{622E8CC2-513B-4512-8883-B01470AE5CFF}" destId="{4B719A39-2F0B-49DD-BA0D-27554302F996}" srcOrd="0" destOrd="0" parTransId="{B0F3BE8C-9345-4FC5-9A36-F7B23EC00B03}" sibTransId="{1FB8FF2B-6B9D-4DCC-B98D-BE8594D27CDA}"/>
    <dgm:cxn modelId="{91C8038E-7717-4B1D-938E-132CE9162F6F}" type="presOf" srcId="{C7C1C5D7-D443-4C52-B2DE-9B02F5DC7DF9}" destId="{995FDFAD-5F13-4879-AFB0-47A364564D6E}" srcOrd="0" destOrd="0" presId="urn:microsoft.com/office/officeart/2005/8/layout/hList1"/>
    <dgm:cxn modelId="{E59BFE79-2ACA-499C-AE65-082605E5CB55}" type="presOf" srcId="{194B606F-759B-4A8F-B58B-EE025FC7838B}" destId="{FEB1982A-2E29-4BCA-A935-E942E2D2752D}" srcOrd="0" destOrd="1" presId="urn:microsoft.com/office/officeart/2005/8/layout/hList1"/>
    <dgm:cxn modelId="{D4C4C183-C944-4A08-AE5A-01B261C714C7}" type="presOf" srcId="{622E8CC2-513B-4512-8883-B01470AE5CFF}" destId="{43105ABB-BB1E-4193-9236-EE89A18BDC86}" srcOrd="0" destOrd="0" presId="urn:microsoft.com/office/officeart/2005/8/layout/hList1"/>
    <dgm:cxn modelId="{CD1159F3-AE99-4212-9009-66E60A7150CF}" srcId="{4C5C03F4-271E-410C-9E28-FA0974886ED8}" destId="{4F88F2A3-BE4A-493E-B5D1-80563D070A1B}" srcOrd="2" destOrd="0" parTransId="{BDF5070A-64F1-4361-803F-65EFE87C1D63}" sibTransId="{EB54BAE2-C815-43CB-9D28-8FA0B1B6073F}"/>
    <dgm:cxn modelId="{1C1E5B7F-5D60-4DAC-A8BA-8E797D4B1915}" type="presParOf" srcId="{9888C29A-9098-4985-AA9A-2BC3FA9E8A6E}" destId="{6F0A6BDD-49A5-47B9-B126-0344C770C06F}" srcOrd="0" destOrd="0" presId="urn:microsoft.com/office/officeart/2005/8/layout/hList1"/>
    <dgm:cxn modelId="{A9C2F224-4302-4F3C-A776-44A0F2E6A9D6}" type="presParOf" srcId="{6F0A6BDD-49A5-47B9-B126-0344C770C06F}" destId="{72291856-39A7-406D-A523-CACDCC6EFC7F}" srcOrd="0" destOrd="0" presId="urn:microsoft.com/office/officeart/2005/8/layout/hList1"/>
    <dgm:cxn modelId="{8B84CCC7-4594-4634-995F-BA5D251ADFC1}" type="presParOf" srcId="{6F0A6BDD-49A5-47B9-B126-0344C770C06F}" destId="{550AF164-CF7A-42C8-B3C6-729D877CEBEC}" srcOrd="1" destOrd="0" presId="urn:microsoft.com/office/officeart/2005/8/layout/hList1"/>
    <dgm:cxn modelId="{D56A863E-7BF1-485C-999B-35092FED218B}" type="presParOf" srcId="{9888C29A-9098-4985-AA9A-2BC3FA9E8A6E}" destId="{195E3A81-9150-4D2D-B442-515AF849737A}" srcOrd="1" destOrd="0" presId="urn:microsoft.com/office/officeart/2005/8/layout/hList1"/>
    <dgm:cxn modelId="{001AEC1C-0DC3-4FAF-920E-F1009B909451}" type="presParOf" srcId="{9888C29A-9098-4985-AA9A-2BC3FA9E8A6E}" destId="{6AB0B8BE-03D0-4DB9-883B-DEC0AFDDC566}" srcOrd="2" destOrd="0" presId="urn:microsoft.com/office/officeart/2005/8/layout/hList1"/>
    <dgm:cxn modelId="{CD27AA4F-A87E-4340-A259-0F36155D202B}" type="presParOf" srcId="{6AB0B8BE-03D0-4DB9-883B-DEC0AFDDC566}" destId="{43105ABB-BB1E-4193-9236-EE89A18BDC86}" srcOrd="0" destOrd="0" presId="urn:microsoft.com/office/officeart/2005/8/layout/hList1"/>
    <dgm:cxn modelId="{3B95E008-B7B6-4C02-A7F7-B0D5F9210DD2}" type="presParOf" srcId="{6AB0B8BE-03D0-4DB9-883B-DEC0AFDDC566}" destId="{FEB1982A-2E29-4BCA-A935-E942E2D2752D}" srcOrd="1" destOrd="0" presId="urn:microsoft.com/office/officeart/2005/8/layout/hList1"/>
    <dgm:cxn modelId="{E0B1548D-9C0F-408D-9D41-1BDDD6913CEB}" type="presParOf" srcId="{9888C29A-9098-4985-AA9A-2BC3FA9E8A6E}" destId="{361D9CF6-4A47-4BD8-B2F3-62F4A4DE032A}" srcOrd="3" destOrd="0" presId="urn:microsoft.com/office/officeart/2005/8/layout/hList1"/>
    <dgm:cxn modelId="{FACF758C-8185-4685-ABDF-6512B1541CD3}" type="presParOf" srcId="{9888C29A-9098-4985-AA9A-2BC3FA9E8A6E}" destId="{B7D0A262-A8A0-4D6B-85C2-E653A20C405D}" srcOrd="4" destOrd="0" presId="urn:microsoft.com/office/officeart/2005/8/layout/hList1"/>
    <dgm:cxn modelId="{028CB8C3-A4DE-493D-8D3B-88A429219192}" type="presParOf" srcId="{B7D0A262-A8A0-4D6B-85C2-E653A20C405D}" destId="{AA1A9378-8260-4960-BC05-B50935D4A00A}" srcOrd="0" destOrd="0" presId="urn:microsoft.com/office/officeart/2005/8/layout/hList1"/>
    <dgm:cxn modelId="{C4228BCA-B41D-4B2D-AE2E-358E7E44EBA2}" type="presParOf" srcId="{B7D0A262-A8A0-4D6B-85C2-E653A20C405D}" destId="{995FDFAD-5F13-4879-AFB0-47A364564D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91856-39A7-406D-A523-CACDCC6EFC7F}">
      <dsp:nvSpPr>
        <dsp:cNvPr id="0" name=""/>
        <dsp:cNvSpPr/>
      </dsp:nvSpPr>
      <dsp:spPr>
        <a:xfrm>
          <a:off x="2542" y="125288"/>
          <a:ext cx="247921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t>Polluter Pays Principle</a:t>
          </a:r>
          <a:endParaRPr lang="en-GB" sz="1400" kern="1200" dirty="0"/>
        </a:p>
      </dsp:txBody>
      <dsp:txXfrm>
        <a:off x="2542" y="125288"/>
        <a:ext cx="2479212" cy="403200"/>
      </dsp:txXfrm>
    </dsp:sp>
    <dsp:sp modelId="{550AF164-CF7A-42C8-B3C6-729D877CEBEC}">
      <dsp:nvSpPr>
        <dsp:cNvPr id="0" name=""/>
        <dsp:cNvSpPr/>
      </dsp:nvSpPr>
      <dsp:spPr>
        <a:xfrm>
          <a:off x="2542" y="528488"/>
          <a:ext cx="2479212" cy="2536379"/>
        </a:xfrm>
        <a:prstGeom prst="rect">
          <a:avLst/>
        </a:prstGeom>
        <a:solidFill>
          <a:schemeClr val="accent1">
            <a:alpha val="90000"/>
            <a:tint val="40000"/>
            <a:hueOff val="0"/>
            <a:satOff val="0"/>
            <a:lumOff val="0"/>
            <a:alphaOff val="0"/>
          </a:schemeClr>
        </a:solidFill>
        <a:ln w="25400" cap="flat" cmpd="sng" algn="ctr">
          <a:solidFill>
            <a:schemeClr val="accent5">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accent4">
                  <a:lumMod val="25000"/>
                </a:schemeClr>
              </a:solidFill>
            </a:rPr>
            <a:t>NEMA provides that</a:t>
          </a:r>
          <a:r>
            <a:rPr lang="en-US" sz="1400" kern="1200" dirty="0" smtClean="0"/>
            <a:t>:</a:t>
          </a:r>
          <a:r>
            <a:rPr lang="en-US" sz="1400" kern="1200" dirty="0" smtClean="0">
              <a:solidFill>
                <a:srgbClr val="F07D35"/>
              </a:solidFill>
            </a:rPr>
            <a:t>“</a:t>
          </a:r>
          <a:r>
            <a:rPr lang="en-US" sz="1400" i="1" kern="1200" dirty="0" smtClean="0">
              <a:solidFill>
                <a:srgbClr val="F07D35"/>
              </a:solidFill>
            </a:rPr>
            <a:t>[t]he costs of remedying pollution, environmental degradation and consequent adverse health effects and of preventing, controlling or minimising further pollution, environmental damage or adverse health effects must be paid for by those responsible for harming the environment."</a:t>
          </a:r>
          <a:endParaRPr lang="en-GB" sz="1400" kern="1200" dirty="0"/>
        </a:p>
      </dsp:txBody>
      <dsp:txXfrm>
        <a:off x="2542" y="528488"/>
        <a:ext cx="2479212" cy="2536379"/>
      </dsp:txXfrm>
    </dsp:sp>
    <dsp:sp modelId="{43105ABB-BB1E-4193-9236-EE89A18BDC86}">
      <dsp:nvSpPr>
        <dsp:cNvPr id="0" name=""/>
        <dsp:cNvSpPr/>
      </dsp:nvSpPr>
      <dsp:spPr>
        <a:xfrm>
          <a:off x="2828845" y="125288"/>
          <a:ext cx="247921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t>Cradle-to-grave Principle</a:t>
          </a:r>
          <a:endParaRPr lang="en-GB" sz="1400" kern="1200" dirty="0"/>
        </a:p>
      </dsp:txBody>
      <dsp:txXfrm>
        <a:off x="2828845" y="125288"/>
        <a:ext cx="2479212" cy="403200"/>
      </dsp:txXfrm>
    </dsp:sp>
    <dsp:sp modelId="{FEB1982A-2E29-4BCA-A935-E942E2D2752D}">
      <dsp:nvSpPr>
        <dsp:cNvPr id="0" name=""/>
        <dsp:cNvSpPr/>
      </dsp:nvSpPr>
      <dsp:spPr>
        <a:xfrm>
          <a:off x="2828845" y="528488"/>
          <a:ext cx="2479212" cy="2536379"/>
        </a:xfrm>
        <a:prstGeom prst="rect">
          <a:avLst/>
        </a:prstGeom>
        <a:solidFill>
          <a:schemeClr val="accent1">
            <a:alpha val="90000"/>
            <a:tint val="40000"/>
            <a:hueOff val="0"/>
            <a:satOff val="0"/>
            <a:lumOff val="0"/>
            <a:alphaOff val="0"/>
          </a:schemeClr>
        </a:solidFill>
        <a:ln w="25400" cap="flat" cmpd="sng" algn="ctr">
          <a:solidFill>
            <a:schemeClr val="accent5">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accent4">
                  <a:lumMod val="25000"/>
                </a:schemeClr>
              </a:solidFill>
            </a:rPr>
            <a:t>NEMA provides that</a:t>
          </a:r>
          <a:r>
            <a:rPr lang="en-US" sz="1400" kern="1200" dirty="0" smtClean="0">
              <a:solidFill>
                <a:srgbClr val="002060"/>
              </a:solidFill>
            </a:rPr>
            <a:t>:</a:t>
          </a:r>
          <a:r>
            <a:rPr lang="en-US" sz="1400" kern="1200" dirty="0" smtClean="0">
              <a:solidFill>
                <a:srgbClr val="F07D35"/>
              </a:solidFill>
            </a:rPr>
            <a:t>“</a:t>
          </a:r>
          <a:r>
            <a:rPr lang="en-GB" sz="1400" i="1" kern="1200" dirty="0" smtClean="0">
              <a:solidFill>
                <a:srgbClr val="F07D35"/>
              </a:solidFill>
            </a:rPr>
            <a:t>the </a:t>
          </a:r>
          <a:r>
            <a:rPr lang="en-ZA" sz="1400" i="1" kern="1200" dirty="0" smtClean="0">
              <a:solidFill>
                <a:srgbClr val="F07D35"/>
              </a:solidFill>
            </a:rPr>
            <a:t>responsibility for the environmental health and safety consequences of a policy, programme, project, product, process, service or activity exists throughout the life cycle of the policy, programme, project, product, process, service or activity.”</a:t>
          </a:r>
          <a:endParaRPr lang="en-GB" sz="1400" kern="1200" dirty="0"/>
        </a:p>
        <a:p>
          <a:pPr marL="228600" lvl="2" indent="-114300" algn="l" defTabSz="622300">
            <a:lnSpc>
              <a:spcPct val="90000"/>
            </a:lnSpc>
            <a:spcBef>
              <a:spcPct val="0"/>
            </a:spcBef>
            <a:spcAft>
              <a:spcPct val="15000"/>
            </a:spcAft>
            <a:buChar char="••"/>
          </a:pPr>
          <a:r>
            <a:rPr lang="en-US" sz="1400" i="1" kern="1200" dirty="0" smtClean="0">
              <a:solidFill>
                <a:schemeClr val="accent4">
                  <a:lumMod val="25000"/>
                </a:schemeClr>
              </a:solidFill>
            </a:rPr>
            <a:t>Kyalami Ridge </a:t>
          </a:r>
          <a:r>
            <a:rPr lang="en-US" sz="1400" kern="1200" dirty="0" smtClean="0">
              <a:solidFill>
                <a:schemeClr val="accent4">
                  <a:lumMod val="25000"/>
                </a:schemeClr>
              </a:solidFill>
            </a:rPr>
            <a:t>case</a:t>
          </a:r>
          <a:endParaRPr lang="en-GB" sz="1400" kern="1200" dirty="0">
            <a:solidFill>
              <a:schemeClr val="accent4">
                <a:lumMod val="25000"/>
              </a:schemeClr>
            </a:solidFill>
          </a:endParaRPr>
        </a:p>
      </dsp:txBody>
      <dsp:txXfrm>
        <a:off x="2828845" y="528488"/>
        <a:ext cx="2479212" cy="2536379"/>
      </dsp:txXfrm>
    </dsp:sp>
    <dsp:sp modelId="{AA1A9378-8260-4960-BC05-B50935D4A00A}">
      <dsp:nvSpPr>
        <dsp:cNvPr id="0" name=""/>
        <dsp:cNvSpPr/>
      </dsp:nvSpPr>
      <dsp:spPr>
        <a:xfrm>
          <a:off x="5655148" y="125288"/>
          <a:ext cx="2479212" cy="40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t>Sustainable Development</a:t>
          </a:r>
          <a:endParaRPr lang="en-GB" sz="1400" kern="1200" dirty="0"/>
        </a:p>
      </dsp:txBody>
      <dsp:txXfrm>
        <a:off x="5655148" y="125288"/>
        <a:ext cx="2479212" cy="403200"/>
      </dsp:txXfrm>
    </dsp:sp>
    <dsp:sp modelId="{995FDFAD-5F13-4879-AFB0-47A364564D6E}">
      <dsp:nvSpPr>
        <dsp:cNvPr id="0" name=""/>
        <dsp:cNvSpPr/>
      </dsp:nvSpPr>
      <dsp:spPr>
        <a:xfrm>
          <a:off x="5655148" y="528488"/>
          <a:ext cx="2479212" cy="2536379"/>
        </a:xfrm>
        <a:prstGeom prst="rect">
          <a:avLst/>
        </a:prstGeom>
        <a:solidFill>
          <a:schemeClr val="accent1">
            <a:alpha val="90000"/>
            <a:tint val="40000"/>
            <a:hueOff val="0"/>
            <a:satOff val="0"/>
            <a:lumOff val="0"/>
            <a:alphaOff val="0"/>
          </a:schemeClr>
        </a:solidFill>
        <a:ln w="25400" cap="flat" cmpd="sng" algn="ctr">
          <a:solidFill>
            <a:schemeClr val="accent5">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accent4">
                  <a:lumMod val="25000"/>
                </a:schemeClr>
              </a:solidFill>
            </a:rPr>
            <a:t>Overarching principle reflected in Constitution and environmental legislation</a:t>
          </a:r>
          <a:endParaRPr lang="en-GB" sz="1400" kern="1200" dirty="0">
            <a:solidFill>
              <a:schemeClr val="accent4">
                <a:lumMod val="25000"/>
              </a:schemeClr>
            </a:solidFill>
          </a:endParaRPr>
        </a:p>
        <a:p>
          <a:pPr marL="114300" lvl="1" indent="-114300" algn="l" defTabSz="622300">
            <a:lnSpc>
              <a:spcPct val="90000"/>
            </a:lnSpc>
            <a:spcBef>
              <a:spcPct val="0"/>
            </a:spcBef>
            <a:spcAft>
              <a:spcPct val="15000"/>
            </a:spcAft>
            <a:buChar char="••"/>
          </a:pPr>
          <a:r>
            <a:rPr lang="en-US" sz="1400" i="1" kern="1200" dirty="0" smtClean="0">
              <a:solidFill>
                <a:schemeClr val="accent4">
                  <a:lumMod val="25000"/>
                </a:schemeClr>
              </a:solidFill>
            </a:rPr>
            <a:t>Fuel Retailers </a:t>
          </a:r>
          <a:r>
            <a:rPr lang="en-US" sz="1400" i="0" kern="1200" dirty="0" smtClean="0">
              <a:solidFill>
                <a:schemeClr val="accent4">
                  <a:lumMod val="25000"/>
                </a:schemeClr>
              </a:solidFill>
            </a:rPr>
            <a:t>case</a:t>
          </a:r>
          <a:endParaRPr lang="en-US" sz="1400" i="0" kern="1200" dirty="0">
            <a:solidFill>
              <a:schemeClr val="accent4">
                <a:lumMod val="25000"/>
              </a:schemeClr>
            </a:solidFill>
          </a:endParaRPr>
        </a:p>
      </dsp:txBody>
      <dsp:txXfrm>
        <a:off x="5655148" y="528488"/>
        <a:ext cx="2479212" cy="25363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C6995E-4F90-4DD8-8CA7-7D580A677678}" type="datetimeFigureOut">
              <a:rPr lang="en-ZA"/>
              <a:pPr>
                <a:defRPr/>
              </a:pPr>
              <a:t>2017/05/16</a:t>
            </a:fld>
            <a:endParaRPr lang="en-Z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D1B84E-1848-480C-BF59-00B999E86B37}" type="slidenum">
              <a:rPr lang="en-ZA"/>
              <a:pPr>
                <a:defRPr/>
              </a:pPr>
              <a:t>‹#›</a:t>
            </a:fld>
            <a:endParaRPr lang="en-ZA" dirty="0"/>
          </a:p>
        </p:txBody>
      </p:sp>
    </p:spTree>
    <p:extLst>
      <p:ext uri="{BB962C8B-B14F-4D97-AF65-F5344CB8AC3E}">
        <p14:creationId xmlns:p14="http://schemas.microsoft.com/office/powerpoint/2010/main" val="1096594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CF7FB3A-D7AB-4AAF-B259-B837829DEDE2}" type="datetimeFigureOut">
              <a:rPr lang="en-ZA"/>
              <a:pPr>
                <a:defRPr/>
              </a:pPr>
              <a:t>2017/05/16</a:t>
            </a:fld>
            <a:endParaRPr lang="en-ZA"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B0D9A7C-93DA-42B2-B05B-C03FF5FC0E17}" type="slidenum">
              <a:rPr lang="en-ZA"/>
              <a:pPr>
                <a:defRPr/>
              </a:pPr>
              <a:t>‹#›</a:t>
            </a:fld>
            <a:endParaRPr lang="en-ZA" dirty="0"/>
          </a:p>
        </p:txBody>
      </p:sp>
    </p:spTree>
    <p:extLst>
      <p:ext uri="{BB962C8B-B14F-4D97-AF65-F5344CB8AC3E}">
        <p14:creationId xmlns:p14="http://schemas.microsoft.com/office/powerpoint/2010/main" val="4150170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Principle 21: "states</a:t>
            </a:r>
            <a:r>
              <a:rPr lang="en-ZA" baseline="0" dirty="0" smtClean="0"/>
              <a:t> have, in accordance with the Charter of the UN and principles of international law, the sovereign right to exploit their own resources pursuant to their own environmental policies, and the responsibility to ensure that activities within their own jurisdiction or control do not cause damage to the environment of other states or of areas beyond the limits of national jurisdiction."</a:t>
            </a:r>
          </a:p>
          <a:p>
            <a:endParaRPr lang="en-ZA" baseline="0" dirty="0" smtClean="0"/>
          </a:p>
          <a:p>
            <a:r>
              <a:rPr lang="en-ZA" baseline="0" dirty="0" smtClean="0"/>
              <a:t>Rio Declaration – 27 principles.  </a:t>
            </a:r>
          </a:p>
          <a:p>
            <a:endParaRPr lang="en-ZA" baseline="0" dirty="0" smtClean="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2</a:t>
            </a:fld>
            <a:endParaRPr lang="en-ZA" dirty="0"/>
          </a:p>
        </p:txBody>
      </p:sp>
    </p:spTree>
    <p:extLst>
      <p:ext uri="{BB962C8B-B14F-4D97-AF65-F5344CB8AC3E}">
        <p14:creationId xmlns:p14="http://schemas.microsoft.com/office/powerpoint/2010/main" val="208351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effectLst/>
              </a:rPr>
              <a:t>“environment”</a:t>
            </a:r>
            <a:r>
              <a:rPr lang="en-ZA" dirty="0" smtClean="0">
                <a:effectLst/>
              </a:rPr>
              <a:t> means the surroundings within which humans exist and that are made up of -</a:t>
            </a:r>
          </a:p>
          <a:p>
            <a:r>
              <a:rPr lang="en-ZA" dirty="0" smtClean="0">
                <a:effectLst/>
              </a:rPr>
              <a:t> </a:t>
            </a:r>
          </a:p>
          <a:p>
            <a:r>
              <a:rPr lang="en-ZA" dirty="0" smtClean="0">
                <a:effectLst/>
              </a:rPr>
              <a:t>(</a:t>
            </a:r>
            <a:r>
              <a:rPr lang="en-ZA" dirty="0" err="1" smtClean="0">
                <a:effectLst/>
              </a:rPr>
              <a:t>i</a:t>
            </a:r>
            <a:r>
              <a:rPr lang="en-ZA" dirty="0" smtClean="0">
                <a:effectLst/>
              </a:rPr>
              <a:t>)	the land, water and atmosphere of the earth; </a:t>
            </a:r>
          </a:p>
          <a:p>
            <a:r>
              <a:rPr lang="en-ZA" dirty="0" smtClean="0">
                <a:effectLst/>
              </a:rPr>
              <a:t> </a:t>
            </a:r>
          </a:p>
          <a:p>
            <a:r>
              <a:rPr lang="en-ZA" dirty="0" smtClean="0">
                <a:effectLst/>
              </a:rPr>
              <a:t>(ii)	micro-organisms, plant and animal life;</a:t>
            </a:r>
          </a:p>
          <a:p>
            <a:r>
              <a:rPr lang="en-ZA" dirty="0" smtClean="0">
                <a:effectLst/>
              </a:rPr>
              <a:t> </a:t>
            </a:r>
          </a:p>
          <a:p>
            <a:r>
              <a:rPr lang="en-ZA" dirty="0" smtClean="0">
                <a:effectLst/>
              </a:rPr>
              <a:t>(iii)	any part or combination of (</a:t>
            </a:r>
            <a:r>
              <a:rPr lang="en-ZA" dirty="0" err="1" smtClean="0">
                <a:effectLst/>
              </a:rPr>
              <a:t>i</a:t>
            </a:r>
            <a:r>
              <a:rPr lang="en-ZA" dirty="0" smtClean="0">
                <a:effectLst/>
              </a:rPr>
              <a:t>) and (ii) and the interrelationships among and between them; and</a:t>
            </a:r>
          </a:p>
          <a:p>
            <a:r>
              <a:rPr lang="en-ZA" dirty="0" smtClean="0">
                <a:effectLst/>
              </a:rPr>
              <a:t> </a:t>
            </a:r>
          </a:p>
          <a:p>
            <a:r>
              <a:rPr lang="en-ZA" dirty="0" smtClean="0">
                <a:effectLst/>
              </a:rPr>
              <a:t>(iv)	the physical, chemical, aesthetic and cultural properties and conditions of the foregoing that influence human health and wellbeing;</a:t>
            </a:r>
          </a:p>
          <a:p>
            <a:r>
              <a:rPr lang="en-ZA" dirty="0" smtClean="0">
                <a:effectLst/>
              </a:rPr>
              <a:t> </a:t>
            </a:r>
          </a:p>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34</a:t>
            </a:fld>
            <a:endParaRPr lang="en-ZA" dirty="0"/>
          </a:p>
        </p:txBody>
      </p:sp>
    </p:spTree>
    <p:extLst>
      <p:ext uri="{BB962C8B-B14F-4D97-AF65-F5344CB8AC3E}">
        <p14:creationId xmlns:p14="http://schemas.microsoft.com/office/powerpoint/2010/main" val="1379743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36</a:t>
            </a:fld>
            <a:endParaRPr lang="en-ZA" dirty="0"/>
          </a:p>
        </p:txBody>
      </p:sp>
    </p:spTree>
    <p:extLst>
      <p:ext uri="{BB962C8B-B14F-4D97-AF65-F5344CB8AC3E}">
        <p14:creationId xmlns:p14="http://schemas.microsoft.com/office/powerpoint/2010/main" val="1644821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effectLst/>
              </a:rPr>
              <a:t>“environment”</a:t>
            </a:r>
            <a:r>
              <a:rPr lang="en-ZA" dirty="0" smtClean="0">
                <a:effectLst/>
              </a:rPr>
              <a:t> means the surroundings within which humans exist and that are made up of -</a:t>
            </a:r>
          </a:p>
          <a:p>
            <a:r>
              <a:rPr lang="en-ZA" dirty="0" smtClean="0">
                <a:effectLst/>
              </a:rPr>
              <a:t> </a:t>
            </a:r>
          </a:p>
          <a:p>
            <a:r>
              <a:rPr lang="en-ZA" dirty="0" smtClean="0">
                <a:effectLst/>
              </a:rPr>
              <a:t>(</a:t>
            </a:r>
            <a:r>
              <a:rPr lang="en-ZA" dirty="0" err="1" smtClean="0">
                <a:effectLst/>
              </a:rPr>
              <a:t>i</a:t>
            </a:r>
            <a:r>
              <a:rPr lang="en-ZA" dirty="0" smtClean="0">
                <a:effectLst/>
              </a:rPr>
              <a:t>)	the land, water and atmosphere of the earth; </a:t>
            </a:r>
          </a:p>
          <a:p>
            <a:r>
              <a:rPr lang="en-ZA" dirty="0" smtClean="0">
                <a:effectLst/>
              </a:rPr>
              <a:t> </a:t>
            </a:r>
          </a:p>
          <a:p>
            <a:r>
              <a:rPr lang="en-ZA" dirty="0" smtClean="0">
                <a:effectLst/>
              </a:rPr>
              <a:t>(ii)	micro-organisms, plant and animal life;</a:t>
            </a:r>
          </a:p>
          <a:p>
            <a:r>
              <a:rPr lang="en-ZA" dirty="0" smtClean="0">
                <a:effectLst/>
              </a:rPr>
              <a:t> </a:t>
            </a:r>
          </a:p>
          <a:p>
            <a:r>
              <a:rPr lang="en-ZA" dirty="0" smtClean="0">
                <a:effectLst/>
              </a:rPr>
              <a:t>(iii)	any part or combination of (</a:t>
            </a:r>
            <a:r>
              <a:rPr lang="en-ZA" dirty="0" err="1" smtClean="0">
                <a:effectLst/>
              </a:rPr>
              <a:t>i</a:t>
            </a:r>
            <a:r>
              <a:rPr lang="en-ZA" dirty="0" smtClean="0">
                <a:effectLst/>
              </a:rPr>
              <a:t>) and (ii) and the interrelationships among and between them; and</a:t>
            </a:r>
          </a:p>
          <a:p>
            <a:r>
              <a:rPr lang="en-ZA" dirty="0" smtClean="0">
                <a:effectLst/>
              </a:rPr>
              <a:t> </a:t>
            </a:r>
          </a:p>
          <a:p>
            <a:r>
              <a:rPr lang="en-ZA" dirty="0" smtClean="0">
                <a:effectLst/>
              </a:rPr>
              <a:t>(iv)	the physical, chemical, aesthetic and cultural properties and conditions of the foregoing that influence human health and wellbeing;</a:t>
            </a:r>
          </a:p>
          <a:p>
            <a:r>
              <a:rPr lang="en-ZA" dirty="0" smtClean="0">
                <a:effectLst/>
              </a:rPr>
              <a:t> </a:t>
            </a:r>
          </a:p>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37</a:t>
            </a:fld>
            <a:endParaRPr lang="en-ZA" dirty="0"/>
          </a:p>
        </p:txBody>
      </p:sp>
    </p:spTree>
    <p:extLst>
      <p:ext uri="{BB962C8B-B14F-4D97-AF65-F5344CB8AC3E}">
        <p14:creationId xmlns:p14="http://schemas.microsoft.com/office/powerpoint/2010/main" val="1379743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41</a:t>
            </a:fld>
            <a:endParaRPr lang="en-ZA" dirty="0"/>
          </a:p>
        </p:txBody>
      </p:sp>
    </p:spTree>
    <p:extLst>
      <p:ext uri="{BB962C8B-B14F-4D97-AF65-F5344CB8AC3E}">
        <p14:creationId xmlns:p14="http://schemas.microsoft.com/office/powerpoint/2010/main" val="3111290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*s38 of MPRDA deleted</a:t>
            </a:r>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52</a:t>
            </a:fld>
            <a:endParaRPr lang="en-ZA" dirty="0"/>
          </a:p>
        </p:txBody>
      </p:sp>
    </p:spTree>
    <p:extLst>
      <p:ext uri="{BB962C8B-B14F-4D97-AF65-F5344CB8AC3E}">
        <p14:creationId xmlns:p14="http://schemas.microsoft.com/office/powerpoint/2010/main" val="2636826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changes intend to mitigate carbon exposure and address climate change in the following manner:</a:t>
            </a:r>
          </a:p>
          <a:p>
            <a:pPr lvl="1"/>
            <a:r>
              <a:rPr lang="en-US" dirty="0" smtClean="0"/>
              <a:t>encouraging a shift in production and consumption patterns towards low carbon and more energy efficient technologies. Pricing carbon emissions address the problem of negative externalities, as polluters should pay for their emissions;</a:t>
            </a:r>
          </a:p>
          <a:p>
            <a:pPr lvl="1"/>
            <a:r>
              <a:rPr lang="en-US" dirty="0" smtClean="0"/>
              <a:t>carbon intensive factors of production, products and services are likely to be replaced with low carbon emitting alternatives;</a:t>
            </a:r>
          </a:p>
          <a:p>
            <a:pPr lvl="1"/>
            <a:r>
              <a:rPr lang="en-US" dirty="0" smtClean="0"/>
              <a:t>carbon price will create dynamic incentives for research, development and technology innovation in low carbon alternatives.</a:t>
            </a:r>
            <a:endParaRPr lang="en-GB" dirty="0" smtClean="0"/>
          </a:p>
          <a:p>
            <a:r>
              <a:rPr lang="en-US" dirty="0" smtClean="0"/>
              <a:t>.</a:t>
            </a:r>
          </a:p>
          <a:p>
            <a:r>
              <a:rPr lang="en-US" dirty="0" smtClean="0"/>
              <a:t>A rate of R120 per ton CO</a:t>
            </a:r>
            <a:r>
              <a:rPr lang="en-US" sz="800" dirty="0" smtClean="0"/>
              <a:t>2</a:t>
            </a:r>
            <a:r>
              <a:rPr lang="en-US" dirty="0" smtClean="0"/>
              <a:t>e increasing at 10 per cent will be implemented during the first phase. Thereafter it will range between R12 and R48</a:t>
            </a:r>
            <a:endParaRPr lang="en-GB" dirty="0" smtClean="0"/>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The tax base </a:t>
            </a:r>
            <a:endParaRPr lang="en-GB"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carbon tax will be based on emissions derived from emission factors linked to the fuel inputs used. It will cover emissions from all stationary sources, including process emissions. </a:t>
            </a:r>
          </a:p>
          <a:p>
            <a:r>
              <a:rPr lang="en-US" sz="1200" b="1" i="0" u="none" strike="noStrike" kern="1200" baseline="0" dirty="0" smtClean="0">
                <a:solidFill>
                  <a:schemeClr val="tx1"/>
                </a:solidFill>
                <a:latin typeface="+mn-lt"/>
                <a:ea typeface="+mn-ea"/>
                <a:cs typeface="+mn-cs"/>
              </a:rPr>
              <a:t>The key design features of the carbon tax are: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A phased approach to the implementation of the carbon tax. The first phase (introductory) will be for five years, effective from 1 January 2015 to 31 December 2019 followed by Phase 2 of another five years, from 2020 to 2025. Follow up phases can be explored at a later stage. </a:t>
            </a:r>
          </a:p>
          <a:p>
            <a:r>
              <a:rPr lang="en-US" sz="1200" b="0" i="0" u="none" strike="noStrike" kern="1200" baseline="0" dirty="0" smtClean="0">
                <a:solidFill>
                  <a:schemeClr val="tx1"/>
                </a:solidFill>
                <a:latin typeface="+mn-lt"/>
                <a:ea typeface="+mn-ea"/>
                <a:cs typeface="+mn-cs"/>
              </a:rPr>
              <a:t>b. An across the board basic 60 per cent tax free threshold of actual emissions below which the tax will not be payable. </a:t>
            </a:r>
          </a:p>
          <a:p>
            <a:r>
              <a:rPr lang="en-US" sz="1200" b="0" i="0" u="none" strike="noStrike" kern="1200" baseline="0" dirty="0" smtClean="0">
                <a:solidFill>
                  <a:schemeClr val="tx1"/>
                </a:solidFill>
                <a:latin typeface="+mn-lt"/>
                <a:ea typeface="+mn-ea"/>
                <a:cs typeface="+mn-cs"/>
              </a:rPr>
              <a:t>c. Additional 10 per cent relief for certain sectors to allow for technical or structural limitations to reduce emissions (process emissions). </a:t>
            </a:r>
          </a:p>
          <a:p>
            <a:r>
              <a:rPr lang="en-US" sz="1200" b="0" i="0" u="none" strike="noStrike" kern="1200" baseline="0" dirty="0" smtClean="0">
                <a:solidFill>
                  <a:schemeClr val="tx1"/>
                </a:solidFill>
                <a:latin typeface="+mn-lt"/>
                <a:ea typeface="+mn-ea"/>
                <a:cs typeface="+mn-cs"/>
              </a:rPr>
              <a:t>d. Up to an additional 10 per cent relief for emissions intensive and trade intensive sectors, e.g. iron and steel, cement, glass, etc. to take into account the risk of carbon leakage and competitiveness concerns. . </a:t>
            </a:r>
          </a:p>
          <a:p>
            <a:r>
              <a:rPr lang="en-US" sz="1200" b="0" i="0" u="none" strike="noStrike" kern="1200" baseline="0" dirty="0" smtClean="0">
                <a:solidFill>
                  <a:schemeClr val="tx1"/>
                </a:solidFill>
                <a:latin typeface="+mn-lt"/>
                <a:ea typeface="+mn-ea"/>
                <a:cs typeface="+mn-cs"/>
              </a:rPr>
              <a:t>e. Offsets could be used by firms to reduce their carbon tax liability up to limits of 5 or 10 per cent, depending on the sector. </a:t>
            </a:r>
          </a:p>
          <a:p>
            <a:r>
              <a:rPr lang="en-US" sz="1200" b="0" i="0" u="none" strike="noStrike" kern="1200" baseline="0" dirty="0" smtClean="0">
                <a:solidFill>
                  <a:schemeClr val="tx1"/>
                </a:solidFill>
                <a:latin typeface="+mn-lt"/>
                <a:ea typeface="+mn-ea"/>
                <a:cs typeface="+mn-cs"/>
              </a:rPr>
              <a:t>f. Emissions from the agricultural and waste sectors will be exempt during the first phase. This complete exemption will be reviewed during the second phase. </a:t>
            </a:r>
          </a:p>
          <a:p>
            <a:r>
              <a:rPr lang="en-US" sz="1200" b="0" i="0" u="none" strike="noStrike" kern="1200" baseline="0" dirty="0" smtClean="0">
                <a:solidFill>
                  <a:schemeClr val="tx1"/>
                </a:solidFill>
                <a:latin typeface="+mn-lt"/>
                <a:ea typeface="+mn-ea"/>
                <a:cs typeface="+mn-cs"/>
              </a:rPr>
              <a:t>g. The electricity sector will qualify for a tax free threshold of up to 70 per cent and some sectors will be able to qualify for a tax free threshold of up to 90 per cent during the first phase.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53</a:t>
            </a:fld>
            <a:endParaRPr lang="en-ZA" dirty="0"/>
          </a:p>
        </p:txBody>
      </p:sp>
    </p:spTree>
    <p:extLst>
      <p:ext uri="{BB962C8B-B14F-4D97-AF65-F5344CB8AC3E}">
        <p14:creationId xmlns:p14="http://schemas.microsoft.com/office/powerpoint/2010/main" val="158916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Section 24</a:t>
            </a:r>
            <a:r>
              <a:rPr lang="en-US" sz="1200" kern="1200" dirty="0" smtClean="0">
                <a:solidFill>
                  <a:schemeClr val="tx1"/>
                </a:solidFill>
                <a:effectLst/>
                <a:latin typeface="+mn-lt"/>
                <a:ea typeface="+mn-ea"/>
                <a:cs typeface="+mn-cs"/>
              </a:rPr>
              <a:t>: everyone has the right to an environment that is not harmful to their health or well-being; and to have the environment protected for the benefit of present and future generations, through reasonable legislative and other measures that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prevent pollution and ecological degradation;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promote conservation; and</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secure ecologically sustainable development and use of natural resources while promoting justifiable economic and social development.</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3</a:t>
            </a:fld>
            <a:endParaRPr lang="en-ZA" dirty="0"/>
          </a:p>
        </p:txBody>
      </p:sp>
    </p:spTree>
    <p:extLst>
      <p:ext uri="{BB962C8B-B14F-4D97-AF65-F5344CB8AC3E}">
        <p14:creationId xmlns:p14="http://schemas.microsoft.com/office/powerpoint/2010/main" val="418705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effectLst/>
              </a:rPr>
              <a:t>“environment”</a:t>
            </a:r>
            <a:r>
              <a:rPr lang="en-ZA" dirty="0" smtClean="0">
                <a:effectLst/>
              </a:rPr>
              <a:t> means the surroundings within which humans exist and that are made up of -</a:t>
            </a:r>
          </a:p>
          <a:p>
            <a:r>
              <a:rPr lang="en-ZA" dirty="0" smtClean="0">
                <a:effectLst/>
              </a:rPr>
              <a:t> </a:t>
            </a:r>
          </a:p>
          <a:p>
            <a:r>
              <a:rPr lang="en-ZA" dirty="0" smtClean="0">
                <a:effectLst/>
              </a:rPr>
              <a:t>(</a:t>
            </a:r>
            <a:r>
              <a:rPr lang="en-ZA" dirty="0" err="1" smtClean="0">
                <a:effectLst/>
              </a:rPr>
              <a:t>i</a:t>
            </a:r>
            <a:r>
              <a:rPr lang="en-ZA" dirty="0" smtClean="0">
                <a:effectLst/>
              </a:rPr>
              <a:t>)	the land, water and atmosphere of the earth; </a:t>
            </a:r>
          </a:p>
          <a:p>
            <a:r>
              <a:rPr lang="en-ZA" dirty="0" smtClean="0">
                <a:effectLst/>
              </a:rPr>
              <a:t> </a:t>
            </a:r>
          </a:p>
          <a:p>
            <a:r>
              <a:rPr lang="en-ZA" dirty="0" smtClean="0">
                <a:effectLst/>
              </a:rPr>
              <a:t>(ii)	micro-organisms, plant and animal life;</a:t>
            </a:r>
          </a:p>
          <a:p>
            <a:r>
              <a:rPr lang="en-ZA" dirty="0" smtClean="0">
                <a:effectLst/>
              </a:rPr>
              <a:t> </a:t>
            </a:r>
          </a:p>
          <a:p>
            <a:r>
              <a:rPr lang="en-ZA" dirty="0" smtClean="0">
                <a:effectLst/>
              </a:rPr>
              <a:t>(iii)	any part or combination of (</a:t>
            </a:r>
            <a:r>
              <a:rPr lang="en-ZA" dirty="0" err="1" smtClean="0">
                <a:effectLst/>
              </a:rPr>
              <a:t>i</a:t>
            </a:r>
            <a:r>
              <a:rPr lang="en-ZA" dirty="0" smtClean="0">
                <a:effectLst/>
              </a:rPr>
              <a:t>) and (ii) and the interrelationships among and between them; and</a:t>
            </a:r>
          </a:p>
          <a:p>
            <a:r>
              <a:rPr lang="en-ZA" dirty="0" smtClean="0">
                <a:effectLst/>
              </a:rPr>
              <a:t> </a:t>
            </a:r>
          </a:p>
          <a:p>
            <a:r>
              <a:rPr lang="en-ZA" dirty="0" smtClean="0">
                <a:effectLst/>
              </a:rPr>
              <a:t>(iv)	the physical, chemical, aesthetic and cultural properties and conditions of the foregoing that influence human health and wellbeing;</a:t>
            </a:r>
          </a:p>
          <a:p>
            <a:r>
              <a:rPr lang="en-ZA" dirty="0" smtClean="0">
                <a:effectLst/>
              </a:rPr>
              <a:t> </a:t>
            </a:r>
          </a:p>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4</a:t>
            </a:fld>
            <a:endParaRPr lang="en-ZA" dirty="0"/>
          </a:p>
        </p:txBody>
      </p:sp>
    </p:spTree>
    <p:extLst>
      <p:ext uri="{BB962C8B-B14F-4D97-AF65-F5344CB8AC3E}">
        <p14:creationId xmlns:p14="http://schemas.microsoft.com/office/powerpoint/2010/main" val="137974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5</a:t>
            </a:fld>
            <a:endParaRPr lang="en-ZA" dirty="0"/>
          </a:p>
        </p:txBody>
      </p:sp>
    </p:spTree>
    <p:extLst>
      <p:ext uri="{BB962C8B-B14F-4D97-AF65-F5344CB8AC3E}">
        <p14:creationId xmlns:p14="http://schemas.microsoft.com/office/powerpoint/2010/main" val="1379743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1"/>
            <a:r>
              <a:rPr lang="en-GB" sz="1200" kern="1200" dirty="0" smtClean="0">
                <a:solidFill>
                  <a:schemeClr val="tx1"/>
                </a:solidFill>
                <a:effectLst/>
                <a:latin typeface="+mn-lt"/>
                <a:ea typeface="+mn-ea"/>
                <a:cs typeface="+mn-cs"/>
              </a:rPr>
              <a:t>Minister of Public Works and Others v Kyalami Ridge Environmental Association and Others (Mukhwevho intervening) 2001 (3) SA 1151 (CC) where Chaskalson J made the following comment on section 2 of NEMA:</a:t>
            </a:r>
          </a:p>
          <a:p>
            <a:r>
              <a:rPr lang="en-GB" sz="1200" i="1" kern="1200" dirty="0" smtClean="0">
                <a:solidFill>
                  <a:schemeClr val="tx1"/>
                </a:solidFill>
                <a:effectLst/>
                <a:latin typeface="+mn-lt"/>
                <a:ea typeface="+mn-ea"/>
                <a:cs typeface="+mn-cs"/>
              </a:rPr>
              <a:t>"the section does not make provision for rights and obligations, instead it sets out principles expressed in times of abstract than in concrete terms.“</a:t>
            </a:r>
          </a:p>
          <a:p>
            <a:endParaRPr lang="en-US" sz="1200" i="1" kern="1200" dirty="0" smtClean="0">
              <a:solidFill>
                <a:schemeClr val="tx1"/>
              </a:solidFill>
              <a:effectLst/>
              <a:latin typeface="+mn-lt"/>
              <a:ea typeface="+mn-ea"/>
              <a:cs typeface="+mn-cs"/>
            </a:endParaRPr>
          </a:p>
          <a:p>
            <a:r>
              <a:rPr lang="en-US" i="0" dirty="0" smtClean="0"/>
              <a:t>Henderson</a:t>
            </a:r>
            <a:r>
              <a:rPr lang="en-US" i="0" baseline="0" dirty="0" smtClean="0"/>
              <a:t> says the principle is a guide as opposed to being decisive in nature. Nevertheless it has found its application under section 18 of the Waste Act.</a:t>
            </a:r>
          </a:p>
          <a:p>
            <a:endParaRPr lang="en-US" i="0" baseline="0" dirty="0" smtClean="0"/>
          </a:p>
          <a:p>
            <a:r>
              <a:rPr lang="en-US" i="0" baseline="0" dirty="0" smtClean="0"/>
              <a:t>In </a:t>
            </a:r>
            <a:r>
              <a:rPr lang="en-US" b="1" i="0" baseline="0" dirty="0" smtClean="0"/>
              <a:t>Fuel Retailers </a:t>
            </a:r>
            <a:r>
              <a:rPr lang="en-US" dirty="0" smtClean="0"/>
              <a:t>Ngcobo J held that the obligation of the environmental authorities to consider socio-economic factors includes the obligation to consider the impact of the proliferation of filling stations and of proposed filling station on existing ones. This obligation is wider than the requirement to assess need and desirability under the Ordinance. It also comprehends the obligation to assess the cumulative impact on the environment of the proposed development.  </a:t>
            </a:r>
          </a:p>
          <a:p>
            <a:endParaRPr lang="en-US" b="1" i="0" dirty="0" smtClean="0"/>
          </a:p>
          <a:p>
            <a:r>
              <a:rPr lang="en-US" dirty="0" smtClean="0">
                <a:effectLst/>
              </a:rPr>
              <a:t>He reasoned that unsustainable developments are in themselves detrimental to the environment if a development such as a filling station may have a substantial impact on the environment. The proliferation of filling stations poses a potential threat to the environment, which arises from the limited end-use of filling stations upon their closure. However, he stressed that the objective of considering the impact of a proposed development on existing ones is not to stamp out competition; rather it is to ensure the economic, social and environmental sustainability of all developments. The filling station infrastructure that lies in the ground may have an adverse impact on the environment</a:t>
            </a:r>
            <a:endParaRPr lang="en-US" b="1" i="0" dirty="0" smtClean="0"/>
          </a:p>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6</a:t>
            </a:fld>
            <a:endParaRPr lang="en-ZA" dirty="0"/>
          </a:p>
        </p:txBody>
      </p:sp>
    </p:spTree>
    <p:extLst>
      <p:ext uri="{BB962C8B-B14F-4D97-AF65-F5344CB8AC3E}">
        <p14:creationId xmlns:p14="http://schemas.microsoft.com/office/powerpoint/2010/main" val="352990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effectLst/>
              </a:rPr>
              <a:t>“environment”</a:t>
            </a:r>
            <a:r>
              <a:rPr lang="en-ZA" dirty="0" smtClean="0">
                <a:effectLst/>
              </a:rPr>
              <a:t> means the surroundings within which humans exist and that are made up of -</a:t>
            </a:r>
          </a:p>
          <a:p>
            <a:r>
              <a:rPr lang="en-ZA" dirty="0" smtClean="0">
                <a:effectLst/>
              </a:rPr>
              <a:t> </a:t>
            </a:r>
          </a:p>
          <a:p>
            <a:r>
              <a:rPr lang="en-ZA" dirty="0" smtClean="0">
                <a:effectLst/>
              </a:rPr>
              <a:t>(</a:t>
            </a:r>
            <a:r>
              <a:rPr lang="en-ZA" dirty="0" err="1" smtClean="0">
                <a:effectLst/>
              </a:rPr>
              <a:t>i</a:t>
            </a:r>
            <a:r>
              <a:rPr lang="en-ZA" dirty="0" smtClean="0">
                <a:effectLst/>
              </a:rPr>
              <a:t>)	the land, water and atmosphere of the earth; </a:t>
            </a:r>
          </a:p>
          <a:p>
            <a:r>
              <a:rPr lang="en-ZA" dirty="0" smtClean="0">
                <a:effectLst/>
              </a:rPr>
              <a:t> </a:t>
            </a:r>
          </a:p>
          <a:p>
            <a:r>
              <a:rPr lang="en-ZA" dirty="0" smtClean="0">
                <a:effectLst/>
              </a:rPr>
              <a:t>(ii)	micro-organisms, plant and animal life;</a:t>
            </a:r>
          </a:p>
          <a:p>
            <a:r>
              <a:rPr lang="en-ZA" dirty="0" smtClean="0">
                <a:effectLst/>
              </a:rPr>
              <a:t> </a:t>
            </a:r>
          </a:p>
          <a:p>
            <a:r>
              <a:rPr lang="en-ZA" dirty="0" smtClean="0">
                <a:effectLst/>
              </a:rPr>
              <a:t>(iii)	any part or combination of (</a:t>
            </a:r>
            <a:r>
              <a:rPr lang="en-ZA" dirty="0" err="1" smtClean="0">
                <a:effectLst/>
              </a:rPr>
              <a:t>i</a:t>
            </a:r>
            <a:r>
              <a:rPr lang="en-ZA" dirty="0" smtClean="0">
                <a:effectLst/>
              </a:rPr>
              <a:t>) and (ii) and the interrelationships among and between them; and</a:t>
            </a:r>
          </a:p>
          <a:p>
            <a:r>
              <a:rPr lang="en-ZA" dirty="0" smtClean="0">
                <a:effectLst/>
              </a:rPr>
              <a:t> </a:t>
            </a:r>
          </a:p>
          <a:p>
            <a:r>
              <a:rPr lang="en-ZA" dirty="0" smtClean="0">
                <a:effectLst/>
              </a:rPr>
              <a:t>(iv)	the physical, chemical, aesthetic and cultural properties and conditions of the foregoing that influence human health and wellbeing;</a:t>
            </a:r>
          </a:p>
          <a:p>
            <a:r>
              <a:rPr lang="en-ZA" dirty="0" smtClean="0">
                <a:effectLst/>
              </a:rPr>
              <a:t> </a:t>
            </a:r>
          </a:p>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8</a:t>
            </a:fld>
            <a:endParaRPr lang="en-ZA" dirty="0"/>
          </a:p>
        </p:txBody>
      </p:sp>
    </p:spTree>
    <p:extLst>
      <p:ext uri="{BB962C8B-B14F-4D97-AF65-F5344CB8AC3E}">
        <p14:creationId xmlns:p14="http://schemas.microsoft.com/office/powerpoint/2010/main" val="137974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15</a:t>
            </a:fld>
            <a:endParaRPr lang="en-ZA" dirty="0"/>
          </a:p>
        </p:txBody>
      </p:sp>
    </p:spTree>
    <p:extLst>
      <p:ext uri="{BB962C8B-B14F-4D97-AF65-F5344CB8AC3E}">
        <p14:creationId xmlns:p14="http://schemas.microsoft.com/office/powerpoint/2010/main" val="340902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effectLst/>
              </a:rPr>
              <a:t>“environment”</a:t>
            </a:r>
            <a:r>
              <a:rPr lang="en-ZA" dirty="0" smtClean="0">
                <a:effectLst/>
              </a:rPr>
              <a:t> means the surroundings within which humans exist and that are made up of -</a:t>
            </a:r>
          </a:p>
          <a:p>
            <a:r>
              <a:rPr lang="en-ZA" dirty="0" smtClean="0">
                <a:effectLst/>
              </a:rPr>
              <a:t> </a:t>
            </a:r>
          </a:p>
          <a:p>
            <a:r>
              <a:rPr lang="en-ZA" dirty="0" smtClean="0">
                <a:effectLst/>
              </a:rPr>
              <a:t>(</a:t>
            </a:r>
            <a:r>
              <a:rPr lang="en-ZA" dirty="0" err="1" smtClean="0">
                <a:effectLst/>
              </a:rPr>
              <a:t>i</a:t>
            </a:r>
            <a:r>
              <a:rPr lang="en-ZA" dirty="0" smtClean="0">
                <a:effectLst/>
              </a:rPr>
              <a:t>)	the land, water and atmosphere of the earth; </a:t>
            </a:r>
          </a:p>
          <a:p>
            <a:r>
              <a:rPr lang="en-ZA" dirty="0" smtClean="0">
                <a:effectLst/>
              </a:rPr>
              <a:t> </a:t>
            </a:r>
          </a:p>
          <a:p>
            <a:r>
              <a:rPr lang="en-ZA" dirty="0" smtClean="0">
                <a:effectLst/>
              </a:rPr>
              <a:t>(ii)	micro-organisms, plant and animal life;</a:t>
            </a:r>
          </a:p>
          <a:p>
            <a:r>
              <a:rPr lang="en-ZA" dirty="0" smtClean="0">
                <a:effectLst/>
              </a:rPr>
              <a:t> </a:t>
            </a:r>
          </a:p>
          <a:p>
            <a:r>
              <a:rPr lang="en-ZA" dirty="0" smtClean="0">
                <a:effectLst/>
              </a:rPr>
              <a:t>(iii)	any part or combination of (</a:t>
            </a:r>
            <a:r>
              <a:rPr lang="en-ZA" dirty="0" err="1" smtClean="0">
                <a:effectLst/>
              </a:rPr>
              <a:t>i</a:t>
            </a:r>
            <a:r>
              <a:rPr lang="en-ZA" dirty="0" smtClean="0">
                <a:effectLst/>
              </a:rPr>
              <a:t>) and (ii) and the interrelationships among and between them; and</a:t>
            </a:r>
          </a:p>
          <a:p>
            <a:r>
              <a:rPr lang="en-ZA" dirty="0" smtClean="0">
                <a:effectLst/>
              </a:rPr>
              <a:t> </a:t>
            </a:r>
          </a:p>
          <a:p>
            <a:r>
              <a:rPr lang="en-ZA" dirty="0" smtClean="0">
                <a:effectLst/>
              </a:rPr>
              <a:t>(iv)	the physical, chemical, aesthetic and cultural properties and conditions of the foregoing that influence human health and wellbeing;</a:t>
            </a:r>
          </a:p>
          <a:p>
            <a:r>
              <a:rPr lang="en-ZA" dirty="0" smtClean="0">
                <a:effectLst/>
              </a:rPr>
              <a:t> </a:t>
            </a:r>
          </a:p>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22</a:t>
            </a:fld>
            <a:endParaRPr lang="en-ZA" dirty="0"/>
          </a:p>
        </p:txBody>
      </p:sp>
    </p:spTree>
    <p:extLst>
      <p:ext uri="{BB962C8B-B14F-4D97-AF65-F5344CB8AC3E}">
        <p14:creationId xmlns:p14="http://schemas.microsoft.com/office/powerpoint/2010/main" val="137974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effectLst/>
              </a:rPr>
              <a:t>“environment”</a:t>
            </a:r>
            <a:r>
              <a:rPr lang="en-ZA" dirty="0" smtClean="0">
                <a:effectLst/>
              </a:rPr>
              <a:t> means the surroundings within which humans exist and that are made up of -</a:t>
            </a:r>
          </a:p>
          <a:p>
            <a:r>
              <a:rPr lang="en-ZA" dirty="0" smtClean="0">
                <a:effectLst/>
              </a:rPr>
              <a:t> </a:t>
            </a:r>
          </a:p>
          <a:p>
            <a:r>
              <a:rPr lang="en-ZA" dirty="0" smtClean="0">
                <a:effectLst/>
              </a:rPr>
              <a:t>(</a:t>
            </a:r>
            <a:r>
              <a:rPr lang="en-ZA" dirty="0" err="1" smtClean="0">
                <a:effectLst/>
              </a:rPr>
              <a:t>i</a:t>
            </a:r>
            <a:r>
              <a:rPr lang="en-ZA" dirty="0" smtClean="0">
                <a:effectLst/>
              </a:rPr>
              <a:t>)	the land, water and atmosphere of the earth; </a:t>
            </a:r>
          </a:p>
          <a:p>
            <a:r>
              <a:rPr lang="en-ZA" dirty="0" smtClean="0">
                <a:effectLst/>
              </a:rPr>
              <a:t> </a:t>
            </a:r>
          </a:p>
          <a:p>
            <a:r>
              <a:rPr lang="en-ZA" dirty="0" smtClean="0">
                <a:effectLst/>
              </a:rPr>
              <a:t>(ii)	micro-organisms, plant and animal life;</a:t>
            </a:r>
          </a:p>
          <a:p>
            <a:r>
              <a:rPr lang="en-ZA" dirty="0" smtClean="0">
                <a:effectLst/>
              </a:rPr>
              <a:t> </a:t>
            </a:r>
          </a:p>
          <a:p>
            <a:r>
              <a:rPr lang="en-ZA" dirty="0" smtClean="0">
                <a:effectLst/>
              </a:rPr>
              <a:t>(iii)	any part or combination of (</a:t>
            </a:r>
            <a:r>
              <a:rPr lang="en-ZA" dirty="0" err="1" smtClean="0">
                <a:effectLst/>
              </a:rPr>
              <a:t>i</a:t>
            </a:r>
            <a:r>
              <a:rPr lang="en-ZA" dirty="0" smtClean="0">
                <a:effectLst/>
              </a:rPr>
              <a:t>) and (ii) and the interrelationships among and between them; and</a:t>
            </a:r>
          </a:p>
          <a:p>
            <a:r>
              <a:rPr lang="en-ZA" dirty="0" smtClean="0">
                <a:effectLst/>
              </a:rPr>
              <a:t> </a:t>
            </a:r>
          </a:p>
          <a:p>
            <a:r>
              <a:rPr lang="en-ZA" dirty="0" smtClean="0">
                <a:effectLst/>
              </a:rPr>
              <a:t>(iv)	the physical, chemical, aesthetic and cultural properties and conditions of the foregoing that influence human health and wellbeing;</a:t>
            </a:r>
          </a:p>
          <a:p>
            <a:r>
              <a:rPr lang="en-ZA" dirty="0" smtClean="0">
                <a:effectLst/>
              </a:rPr>
              <a:t> </a:t>
            </a:r>
          </a:p>
          <a:p>
            <a:endParaRPr lang="en-GB" dirty="0"/>
          </a:p>
        </p:txBody>
      </p:sp>
      <p:sp>
        <p:nvSpPr>
          <p:cNvPr id="4" name="Slide Number Placeholder 3"/>
          <p:cNvSpPr>
            <a:spLocks noGrp="1"/>
          </p:cNvSpPr>
          <p:nvPr>
            <p:ph type="sldNum" sz="quarter" idx="10"/>
          </p:nvPr>
        </p:nvSpPr>
        <p:spPr/>
        <p:txBody>
          <a:bodyPr/>
          <a:lstStyle/>
          <a:p>
            <a:pPr>
              <a:defRPr/>
            </a:pPr>
            <a:fld id="{CB0D9A7C-93DA-42B2-B05B-C03FF5FC0E17}" type="slidenum">
              <a:rPr lang="en-ZA" smtClean="0"/>
              <a:pPr>
                <a:defRPr/>
              </a:pPr>
              <a:t>28</a:t>
            </a:fld>
            <a:endParaRPr lang="en-ZA" dirty="0"/>
          </a:p>
        </p:txBody>
      </p:sp>
    </p:spTree>
    <p:extLst>
      <p:ext uri="{BB962C8B-B14F-4D97-AF65-F5344CB8AC3E}">
        <p14:creationId xmlns:p14="http://schemas.microsoft.com/office/powerpoint/2010/main" val="1379743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9" name="Picture 3" descr="H:\Logos\2013 rebranding\updated\Main_RightCut.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35689" y="519112"/>
            <a:ext cx="3046761" cy="343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825" y="242880"/>
            <a:ext cx="28813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
          <p:cNvSpPr>
            <a:spLocks noGrp="1"/>
          </p:cNvSpPr>
          <p:nvPr>
            <p:ph type="body" idx="1" hasCustomPrompt="1"/>
          </p:nvPr>
        </p:nvSpPr>
        <p:spPr>
          <a:xfrm>
            <a:off x="395536" y="1763150"/>
            <a:ext cx="5976664" cy="400110"/>
          </a:xfrm>
          <a:noFill/>
        </p:spPr>
        <p:txBody>
          <a:bodyPr anchor="b"/>
          <a:lstStyle>
            <a:lvl1pPr marL="0" indent="0" algn="l">
              <a:buNone/>
              <a:defRPr sz="2000" b="1" cap="all" baseline="0">
                <a:solidFill>
                  <a:srgbClr val="465560"/>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CLIENT NAME</a:t>
            </a:r>
          </a:p>
        </p:txBody>
      </p:sp>
      <p:sp>
        <p:nvSpPr>
          <p:cNvPr id="14" name="Text Placeholder 6"/>
          <p:cNvSpPr>
            <a:spLocks noGrp="1"/>
          </p:cNvSpPr>
          <p:nvPr>
            <p:ph type="body" sz="quarter" idx="10" hasCustomPrompt="1"/>
          </p:nvPr>
        </p:nvSpPr>
        <p:spPr>
          <a:xfrm>
            <a:off x="395216" y="2463738"/>
            <a:ext cx="5976664" cy="461665"/>
          </a:xfrm>
        </p:spPr>
        <p:txBody>
          <a:bodyPr/>
          <a:lstStyle>
            <a:lvl1pPr marL="0" indent="0">
              <a:buNone/>
              <a:defRPr sz="2400" b="1" cap="all" baseline="0">
                <a:solidFill>
                  <a:srgbClr val="F07D35"/>
                </a:solidFill>
              </a:defRPr>
            </a:lvl1pPr>
          </a:lstStyle>
          <a:p>
            <a:pPr lvl="0"/>
            <a:r>
              <a:rPr lang="en-US" dirty="0" smtClean="0"/>
              <a:t>Click to add presentation title</a:t>
            </a:r>
          </a:p>
        </p:txBody>
      </p:sp>
      <p:sp>
        <p:nvSpPr>
          <p:cNvPr id="6" name="Text Placeholder 5"/>
          <p:cNvSpPr>
            <a:spLocks noGrp="1"/>
          </p:cNvSpPr>
          <p:nvPr>
            <p:ph type="body" sz="quarter" idx="12" hasCustomPrompt="1"/>
          </p:nvPr>
        </p:nvSpPr>
        <p:spPr>
          <a:xfrm>
            <a:off x="395536" y="4677984"/>
            <a:ext cx="2304256" cy="215444"/>
          </a:xfrm>
        </p:spPr>
        <p:txBody>
          <a:bodyPr/>
          <a:lstStyle>
            <a:lvl1pPr algn="l">
              <a:defRPr sz="800" b="1" baseline="0">
                <a:solidFill>
                  <a:srgbClr val="465560"/>
                </a:solidFill>
                <a:latin typeface="Verdana" pitchFamily="34" charset="0"/>
                <a:ea typeface="Verdana" pitchFamily="34" charset="0"/>
                <a:cs typeface="Verdana" pitchFamily="34" charset="0"/>
              </a:defRPr>
            </a:lvl1pPr>
          </a:lstStyle>
          <a:p>
            <a:pPr lvl="0"/>
            <a:r>
              <a:rPr lang="en-US" dirty="0" smtClean="0"/>
              <a:t>Month YYYY</a:t>
            </a:r>
          </a:p>
        </p:txBody>
      </p:sp>
      <p:sp>
        <p:nvSpPr>
          <p:cNvPr id="10" name="Text Placeholder 6"/>
          <p:cNvSpPr>
            <a:spLocks noGrp="1"/>
          </p:cNvSpPr>
          <p:nvPr>
            <p:ph type="body" sz="quarter" idx="14" hasCustomPrompt="1"/>
          </p:nvPr>
        </p:nvSpPr>
        <p:spPr>
          <a:xfrm>
            <a:off x="395536" y="3057804"/>
            <a:ext cx="4608512" cy="369332"/>
          </a:xfrm>
        </p:spPr>
        <p:txBody>
          <a:bodyPr/>
          <a:lstStyle>
            <a:lvl1pPr marL="0" indent="0">
              <a:buNone/>
              <a:defRPr sz="1800" b="1" baseline="0">
                <a:solidFill>
                  <a:srgbClr val="465560"/>
                </a:solidFill>
              </a:defRPr>
            </a:lvl1pPr>
          </a:lstStyle>
          <a:p>
            <a:pPr lvl="0"/>
            <a:r>
              <a:rPr lang="en-US" dirty="0" smtClean="0"/>
              <a:t>Click to add presenter(s)</a:t>
            </a:r>
          </a:p>
        </p:txBody>
      </p:sp>
      <p:sp>
        <p:nvSpPr>
          <p:cNvPr id="15" name="TextBox 14"/>
          <p:cNvSpPr txBox="1">
            <a:spLocks noChangeArrowheads="1"/>
          </p:cNvSpPr>
          <p:nvPr userDrawn="1"/>
        </p:nvSpPr>
        <p:spPr bwMode="auto">
          <a:xfrm>
            <a:off x="7288213" y="4679116"/>
            <a:ext cx="1460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r>
              <a:rPr lang="en-GB" sz="800" b="1" dirty="0" smtClean="0">
                <a:solidFill>
                  <a:srgbClr val="465560"/>
                </a:solidFill>
              </a:rPr>
              <a:t>© Webber Wentzel 2014</a:t>
            </a:r>
          </a:p>
        </p:txBody>
      </p:sp>
      <p:sp>
        <p:nvSpPr>
          <p:cNvPr id="16" name="Text Placeholder 3"/>
          <p:cNvSpPr>
            <a:spLocks noGrp="1"/>
          </p:cNvSpPr>
          <p:nvPr>
            <p:ph type="body" sz="quarter" idx="13" hasCustomPrompt="1"/>
          </p:nvPr>
        </p:nvSpPr>
        <p:spPr>
          <a:xfrm>
            <a:off x="7308304" y="4897951"/>
            <a:ext cx="1583729" cy="184666"/>
          </a:xfrm>
        </p:spPr>
        <p:txBody>
          <a:bodyPr/>
          <a:lstStyle>
            <a:lvl1pPr>
              <a:defRPr sz="600" b="1">
                <a:solidFill>
                  <a:srgbClr val="465560"/>
                </a:solidFill>
                <a:latin typeface="Verdana" pitchFamily="34" charset="0"/>
                <a:ea typeface="Verdana" pitchFamily="34" charset="0"/>
                <a:cs typeface="Verdana" pitchFamily="34" charset="0"/>
              </a:defRPr>
            </a:lvl1pPr>
          </a:lstStyle>
          <a:p>
            <a:pPr lvl="0"/>
            <a:r>
              <a:rPr lang="en-US" dirty="0" smtClean="0"/>
              <a:t>Click to add Document Number</a:t>
            </a:r>
          </a:p>
        </p:txBody>
      </p:sp>
    </p:spTree>
    <p:extLst>
      <p:ext uri="{BB962C8B-B14F-4D97-AF65-F5344CB8AC3E}">
        <p14:creationId xmlns:p14="http://schemas.microsoft.com/office/powerpoint/2010/main" val="1717230542"/>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Cool Grey">
    <p:bg>
      <p:bgPr>
        <a:solidFill>
          <a:srgbClr val="E3E4E5"/>
        </a:solid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3913" y="1407"/>
            <a:ext cx="3240087"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2"/>
          <p:cNvSpPr>
            <a:spLocks noGrp="1"/>
          </p:cNvSpPr>
          <p:nvPr>
            <p:ph type="body" idx="1"/>
          </p:nvPr>
        </p:nvSpPr>
        <p:spPr>
          <a:xfrm>
            <a:off x="382772" y="1444132"/>
            <a:ext cx="5521229" cy="1015663"/>
          </a:xfrm>
          <a:noFill/>
        </p:spPr>
        <p:txBody>
          <a:bodyPr anchor="b"/>
          <a:lstStyle>
            <a:lvl1pPr marL="0" indent="0" algn="l">
              <a:buNone/>
              <a:defRPr sz="3000" b="1" cap="all" baseline="0">
                <a:solidFill>
                  <a:srgbClr val="F07D35"/>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6"/>
          <p:cNvSpPr>
            <a:spLocks noGrp="1"/>
          </p:cNvSpPr>
          <p:nvPr>
            <p:ph type="body" sz="quarter" idx="10"/>
          </p:nvPr>
        </p:nvSpPr>
        <p:spPr>
          <a:xfrm>
            <a:off x="382772" y="2510966"/>
            <a:ext cx="5521229" cy="477054"/>
          </a:xfrm>
        </p:spPr>
        <p:txBody>
          <a:bodyPr/>
          <a:lstStyle>
            <a:lvl1pPr marL="0" indent="0">
              <a:buNone/>
              <a:defRPr sz="2500" b="1">
                <a:solidFill>
                  <a:srgbClr val="465560"/>
                </a:solidFill>
              </a:defRPr>
            </a:lvl1pPr>
          </a:lstStyle>
          <a:p>
            <a:pPr lvl="0"/>
            <a:r>
              <a:rPr lang="en-US" smtClean="0"/>
              <a:t>Click to edit Master text styles</a:t>
            </a:r>
          </a:p>
        </p:txBody>
      </p:sp>
    </p:spTree>
    <p:extLst>
      <p:ext uri="{BB962C8B-B14F-4D97-AF65-F5344CB8AC3E}">
        <p14:creationId xmlns:p14="http://schemas.microsoft.com/office/powerpoint/2010/main" val="1963646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_Image">
    <p:spTree>
      <p:nvGrpSpPr>
        <p:cNvPr id="1" name=""/>
        <p:cNvGrpSpPr/>
        <p:nvPr/>
      </p:nvGrpSpPr>
      <p:grpSpPr>
        <a:xfrm>
          <a:off x="0" y="0"/>
          <a:ext cx="0" cy="0"/>
          <a:chOff x="0" y="0"/>
          <a:chExt cx="0" cy="0"/>
        </a:xfrm>
      </p:grpSpPr>
      <p:pic>
        <p:nvPicPr>
          <p:cNvPr id="6" name="Picture 5" descr="C:\Users\monicac\Desktop\WW__0539 copy.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1324"/>
          <a:stretch/>
        </p:blipFill>
        <p:spPr bwMode="auto">
          <a:xfrm>
            <a:off x="0" y="-1"/>
            <a:ext cx="9144000" cy="53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
          <p:cNvSpPr>
            <a:spLocks noGrp="1"/>
          </p:cNvSpPr>
          <p:nvPr>
            <p:ph type="body" idx="1"/>
          </p:nvPr>
        </p:nvSpPr>
        <p:spPr>
          <a:xfrm>
            <a:off x="172837" y="3133103"/>
            <a:ext cx="5005219" cy="1015663"/>
          </a:xfrm>
          <a:solidFill>
            <a:schemeClr val="bg1"/>
          </a:solidFill>
        </p:spPr>
        <p:txBody>
          <a:bodyPr anchor="b"/>
          <a:lstStyle>
            <a:lvl1pPr marL="0" indent="0" algn="l">
              <a:buNone/>
              <a:defRPr sz="3000" b="1" cap="all" baseline="0">
                <a:solidFill>
                  <a:srgbClr val="005677"/>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Text Placeholder 6"/>
          <p:cNvSpPr>
            <a:spLocks noGrp="1"/>
          </p:cNvSpPr>
          <p:nvPr>
            <p:ph type="body" sz="quarter" idx="10"/>
          </p:nvPr>
        </p:nvSpPr>
        <p:spPr>
          <a:xfrm>
            <a:off x="172838" y="4148765"/>
            <a:ext cx="5005218" cy="477054"/>
          </a:xfrm>
          <a:solidFill>
            <a:schemeClr val="bg1"/>
          </a:solidFill>
        </p:spPr>
        <p:txBody>
          <a:bodyPr/>
          <a:lstStyle>
            <a:lvl1pPr marL="0" indent="0">
              <a:buNone/>
              <a:defRPr sz="2500" b="1">
                <a:solidFill>
                  <a:srgbClr val="465560"/>
                </a:solidFill>
              </a:defRPr>
            </a:lvl1pPr>
          </a:lstStyle>
          <a:p>
            <a:pPr lvl="0"/>
            <a:r>
              <a:rPr lang="en-US" smtClean="0"/>
              <a:t>Click to edit Master text styles</a:t>
            </a:r>
          </a:p>
        </p:txBody>
      </p:sp>
    </p:spTree>
    <p:extLst>
      <p:ext uri="{BB962C8B-B14F-4D97-AF65-F5344CB8AC3E}">
        <p14:creationId xmlns:p14="http://schemas.microsoft.com/office/powerpoint/2010/main" val="20827214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21"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288" y="464101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8101014" y="0"/>
            <a:ext cx="1042987" cy="62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GB" dirty="0" smtClean="0"/>
          </a:p>
        </p:txBody>
      </p:sp>
      <p:pic>
        <p:nvPicPr>
          <p:cNvPr id="1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8334"/>
            <a:ext cx="126047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57200" y="244852"/>
            <a:ext cx="8219256" cy="544700"/>
          </a:xfrm>
        </p:spPr>
        <p:txBody>
          <a:bodyPr>
            <a:noAutofit/>
          </a:bodyPr>
          <a:lstStyle>
            <a:lvl1pPr>
              <a:defRPr cap="all" baseline="0"/>
            </a:lvl1pPr>
          </a:lstStyle>
          <a:p>
            <a:r>
              <a:rPr lang="en-US" dirty="0" smtClean="0"/>
              <a:t>CLICK TO ADD TITLE TO CONTACT(S)</a:t>
            </a:r>
            <a:endParaRPr lang="en-US" dirty="0"/>
          </a:p>
        </p:txBody>
      </p:sp>
      <p:sp>
        <p:nvSpPr>
          <p:cNvPr id="9" name="Text Placeholder 8"/>
          <p:cNvSpPr>
            <a:spLocks noGrp="1"/>
          </p:cNvSpPr>
          <p:nvPr>
            <p:ph type="body" sz="quarter" idx="11" hasCustomPrompt="1"/>
          </p:nvPr>
        </p:nvSpPr>
        <p:spPr>
          <a:xfrm>
            <a:off x="468313" y="987574"/>
            <a:ext cx="5399831" cy="338554"/>
          </a:xfrm>
        </p:spPr>
        <p:txBody>
          <a:bodyPr/>
          <a:lstStyle>
            <a:lvl1pPr marL="342900" indent="-342900">
              <a:buFont typeface="Arial" pitchFamily="34" charset="0"/>
              <a:buChar char="•"/>
              <a:defRPr sz="1600">
                <a:solidFill>
                  <a:srgbClr val="F07D35"/>
                </a:solidFill>
              </a:defRPr>
            </a:lvl1pPr>
            <a:lvl2pPr marL="361950" indent="0">
              <a:buNone/>
              <a:defRPr sz="1200">
                <a:solidFill>
                  <a:schemeClr val="bg2">
                    <a:lumMod val="25000"/>
                  </a:schemeClr>
                </a:solidFill>
              </a:defRPr>
            </a:lvl2pPr>
          </a:lstStyle>
          <a:p>
            <a:pPr lvl="0"/>
            <a:r>
              <a:rPr lang="en-US" dirty="0" smtClean="0"/>
              <a:t>Contact name</a:t>
            </a:r>
          </a:p>
        </p:txBody>
      </p:sp>
      <p:sp>
        <p:nvSpPr>
          <p:cNvPr id="27" name="Text Placeholder 25"/>
          <p:cNvSpPr>
            <a:spLocks noGrp="1"/>
          </p:cNvSpPr>
          <p:nvPr>
            <p:ph type="body" sz="quarter" idx="25" hasCustomPrompt="1"/>
          </p:nvPr>
        </p:nvSpPr>
        <p:spPr>
          <a:xfrm>
            <a:off x="827584" y="1646679"/>
            <a:ext cx="5040560" cy="276999"/>
          </a:xfrm>
        </p:spPr>
        <p:txBody>
          <a:bodyPr/>
          <a:lstStyle>
            <a:lvl1pPr>
              <a:defRPr sz="1200" baseline="0">
                <a:solidFill>
                  <a:srgbClr val="465560"/>
                </a:solidFill>
              </a:defRPr>
            </a:lvl1pPr>
          </a:lstStyle>
          <a:p>
            <a:pPr lvl="0"/>
            <a:r>
              <a:rPr lang="en-US" dirty="0" smtClean="0"/>
              <a:t>+27 Cell no</a:t>
            </a:r>
          </a:p>
        </p:txBody>
      </p:sp>
      <p:sp>
        <p:nvSpPr>
          <p:cNvPr id="19" name="Text Placeholder 25"/>
          <p:cNvSpPr>
            <a:spLocks noGrp="1"/>
          </p:cNvSpPr>
          <p:nvPr>
            <p:ph type="body" sz="quarter" idx="35" hasCustomPrompt="1"/>
          </p:nvPr>
        </p:nvSpPr>
        <p:spPr>
          <a:xfrm>
            <a:off x="827584" y="1934711"/>
            <a:ext cx="5040560" cy="276999"/>
          </a:xfrm>
        </p:spPr>
        <p:txBody>
          <a:bodyPr/>
          <a:lstStyle>
            <a:lvl1pPr>
              <a:defRPr sz="1200" baseline="0">
                <a:solidFill>
                  <a:srgbClr val="465560"/>
                </a:solidFill>
              </a:defRPr>
            </a:lvl1pPr>
          </a:lstStyle>
          <a:p>
            <a:pPr lvl="0"/>
            <a:r>
              <a:rPr lang="en-US" dirty="0" smtClean="0"/>
              <a:t>Email</a:t>
            </a:r>
          </a:p>
        </p:txBody>
      </p:sp>
      <p:sp>
        <p:nvSpPr>
          <p:cNvPr id="20" name="Text Placeholder 25"/>
          <p:cNvSpPr>
            <a:spLocks noGrp="1"/>
          </p:cNvSpPr>
          <p:nvPr>
            <p:ph type="body" sz="quarter" idx="36" hasCustomPrompt="1"/>
          </p:nvPr>
        </p:nvSpPr>
        <p:spPr>
          <a:xfrm>
            <a:off x="827584" y="1358647"/>
            <a:ext cx="5040560" cy="276999"/>
          </a:xfrm>
        </p:spPr>
        <p:txBody>
          <a:bodyPr/>
          <a:lstStyle>
            <a:lvl1pPr>
              <a:defRPr sz="1200" baseline="0">
                <a:solidFill>
                  <a:srgbClr val="465560"/>
                </a:solidFill>
              </a:defRPr>
            </a:lvl1pPr>
          </a:lstStyle>
          <a:p>
            <a:pPr lvl="0"/>
            <a:r>
              <a:rPr lang="en-US" dirty="0" smtClean="0"/>
              <a:t>+27 11 Direct line</a:t>
            </a:r>
          </a:p>
        </p:txBody>
      </p:sp>
      <p:sp>
        <p:nvSpPr>
          <p:cNvPr id="18" name="Slide Number Placeholder 15"/>
          <p:cNvSpPr>
            <a:spLocks noGrp="1"/>
          </p:cNvSpPr>
          <p:nvPr>
            <p:ph type="sldNum" sz="quarter" idx="45"/>
          </p:nvPr>
        </p:nvSpPr>
        <p:spPr>
          <a:xfrm>
            <a:off x="8521701" y="4569619"/>
            <a:ext cx="587375" cy="216694"/>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75A262D9-24A2-4E49-80CC-0869FC0C9BE2}" type="slidenum">
              <a:rPr lang="en-US"/>
              <a:pPr>
                <a:defRPr/>
              </a:pPr>
              <a:t>‹#›</a:t>
            </a:fld>
            <a:endParaRPr lang="en-US" dirty="0"/>
          </a:p>
        </p:txBody>
      </p:sp>
      <p:sp>
        <p:nvSpPr>
          <p:cNvPr id="22" name="Text Placeholder 8"/>
          <p:cNvSpPr>
            <a:spLocks noGrp="1"/>
          </p:cNvSpPr>
          <p:nvPr>
            <p:ph type="body" sz="quarter" idx="46" hasCustomPrompt="1"/>
          </p:nvPr>
        </p:nvSpPr>
        <p:spPr>
          <a:xfrm>
            <a:off x="467544" y="2427734"/>
            <a:ext cx="5399831" cy="338554"/>
          </a:xfrm>
        </p:spPr>
        <p:txBody>
          <a:bodyPr/>
          <a:lstStyle>
            <a:lvl1pPr marL="342900" indent="-342900">
              <a:buFont typeface="Arial" pitchFamily="34" charset="0"/>
              <a:buChar char="•"/>
              <a:defRPr sz="1600">
                <a:solidFill>
                  <a:srgbClr val="F07D35"/>
                </a:solidFill>
              </a:defRPr>
            </a:lvl1pPr>
            <a:lvl2pPr marL="361950" indent="0">
              <a:buNone/>
              <a:defRPr sz="1200">
                <a:solidFill>
                  <a:schemeClr val="bg2">
                    <a:lumMod val="25000"/>
                  </a:schemeClr>
                </a:solidFill>
              </a:defRPr>
            </a:lvl2pPr>
          </a:lstStyle>
          <a:p>
            <a:pPr lvl="0"/>
            <a:r>
              <a:rPr lang="en-US" dirty="0" smtClean="0"/>
              <a:t>Contact name</a:t>
            </a:r>
          </a:p>
        </p:txBody>
      </p:sp>
      <p:sp>
        <p:nvSpPr>
          <p:cNvPr id="23" name="Text Placeholder 25"/>
          <p:cNvSpPr>
            <a:spLocks noGrp="1"/>
          </p:cNvSpPr>
          <p:nvPr>
            <p:ph type="body" sz="quarter" idx="47" hasCustomPrompt="1"/>
          </p:nvPr>
        </p:nvSpPr>
        <p:spPr>
          <a:xfrm>
            <a:off x="826815" y="3086839"/>
            <a:ext cx="5040560" cy="276999"/>
          </a:xfrm>
        </p:spPr>
        <p:txBody>
          <a:bodyPr/>
          <a:lstStyle>
            <a:lvl1pPr>
              <a:defRPr sz="1200" baseline="0">
                <a:solidFill>
                  <a:srgbClr val="465560"/>
                </a:solidFill>
              </a:defRPr>
            </a:lvl1pPr>
          </a:lstStyle>
          <a:p>
            <a:pPr lvl="0"/>
            <a:r>
              <a:rPr lang="en-US" dirty="0" smtClean="0"/>
              <a:t>+27 Cell no</a:t>
            </a:r>
          </a:p>
        </p:txBody>
      </p:sp>
      <p:sp>
        <p:nvSpPr>
          <p:cNvPr id="24" name="Text Placeholder 25"/>
          <p:cNvSpPr>
            <a:spLocks noGrp="1"/>
          </p:cNvSpPr>
          <p:nvPr>
            <p:ph type="body" sz="quarter" idx="48" hasCustomPrompt="1"/>
          </p:nvPr>
        </p:nvSpPr>
        <p:spPr>
          <a:xfrm>
            <a:off x="826815" y="3374871"/>
            <a:ext cx="5040560" cy="276999"/>
          </a:xfrm>
        </p:spPr>
        <p:txBody>
          <a:bodyPr/>
          <a:lstStyle>
            <a:lvl1pPr>
              <a:defRPr sz="1200" baseline="0">
                <a:solidFill>
                  <a:srgbClr val="465560"/>
                </a:solidFill>
              </a:defRPr>
            </a:lvl1pPr>
          </a:lstStyle>
          <a:p>
            <a:pPr lvl="0"/>
            <a:r>
              <a:rPr lang="en-US" dirty="0" smtClean="0"/>
              <a:t>Email</a:t>
            </a:r>
          </a:p>
        </p:txBody>
      </p:sp>
      <p:sp>
        <p:nvSpPr>
          <p:cNvPr id="26" name="Text Placeholder 25"/>
          <p:cNvSpPr>
            <a:spLocks noGrp="1"/>
          </p:cNvSpPr>
          <p:nvPr>
            <p:ph type="body" sz="quarter" idx="49" hasCustomPrompt="1"/>
          </p:nvPr>
        </p:nvSpPr>
        <p:spPr>
          <a:xfrm>
            <a:off x="826815" y="2798807"/>
            <a:ext cx="5040560" cy="276999"/>
          </a:xfrm>
        </p:spPr>
        <p:txBody>
          <a:bodyPr/>
          <a:lstStyle>
            <a:lvl1pPr>
              <a:defRPr sz="1200" baseline="0">
                <a:solidFill>
                  <a:srgbClr val="465560"/>
                </a:solidFill>
              </a:defRPr>
            </a:lvl1pPr>
          </a:lstStyle>
          <a:p>
            <a:pPr lvl="0"/>
            <a:r>
              <a:rPr lang="en-US" dirty="0" smtClean="0"/>
              <a:t>+27 11 Direct line</a:t>
            </a:r>
          </a:p>
        </p:txBody>
      </p:sp>
      <p:sp>
        <p:nvSpPr>
          <p:cNvPr id="28" name="Text Placeholder 8"/>
          <p:cNvSpPr>
            <a:spLocks noGrp="1"/>
          </p:cNvSpPr>
          <p:nvPr>
            <p:ph type="body" sz="quarter" idx="50" hasCustomPrompt="1"/>
          </p:nvPr>
        </p:nvSpPr>
        <p:spPr>
          <a:xfrm>
            <a:off x="467544" y="3795886"/>
            <a:ext cx="5399831" cy="338554"/>
          </a:xfrm>
        </p:spPr>
        <p:txBody>
          <a:bodyPr/>
          <a:lstStyle>
            <a:lvl1pPr marL="342900" indent="-342900">
              <a:buFont typeface="Arial" pitchFamily="34" charset="0"/>
              <a:buChar char="•"/>
              <a:defRPr sz="1600">
                <a:solidFill>
                  <a:srgbClr val="F07D35"/>
                </a:solidFill>
              </a:defRPr>
            </a:lvl1pPr>
            <a:lvl2pPr marL="361950" indent="0">
              <a:buNone/>
              <a:defRPr sz="1200">
                <a:solidFill>
                  <a:schemeClr val="bg2">
                    <a:lumMod val="25000"/>
                  </a:schemeClr>
                </a:solidFill>
              </a:defRPr>
            </a:lvl2pPr>
          </a:lstStyle>
          <a:p>
            <a:pPr lvl="0"/>
            <a:r>
              <a:rPr lang="en-US" dirty="0" smtClean="0"/>
              <a:t>Contact name</a:t>
            </a:r>
          </a:p>
        </p:txBody>
      </p:sp>
      <p:sp>
        <p:nvSpPr>
          <p:cNvPr id="29" name="Text Placeholder 25"/>
          <p:cNvSpPr>
            <a:spLocks noGrp="1"/>
          </p:cNvSpPr>
          <p:nvPr>
            <p:ph type="body" sz="quarter" idx="51" hasCustomPrompt="1"/>
          </p:nvPr>
        </p:nvSpPr>
        <p:spPr>
          <a:xfrm>
            <a:off x="826815" y="4454991"/>
            <a:ext cx="5040560" cy="276999"/>
          </a:xfrm>
        </p:spPr>
        <p:txBody>
          <a:bodyPr/>
          <a:lstStyle>
            <a:lvl1pPr>
              <a:defRPr sz="1200" baseline="0">
                <a:solidFill>
                  <a:srgbClr val="465560"/>
                </a:solidFill>
              </a:defRPr>
            </a:lvl1pPr>
          </a:lstStyle>
          <a:p>
            <a:pPr lvl="0"/>
            <a:r>
              <a:rPr lang="en-US" dirty="0" smtClean="0"/>
              <a:t>+27 Cell no</a:t>
            </a:r>
          </a:p>
        </p:txBody>
      </p:sp>
      <p:sp>
        <p:nvSpPr>
          <p:cNvPr id="30" name="Text Placeholder 25"/>
          <p:cNvSpPr>
            <a:spLocks noGrp="1"/>
          </p:cNvSpPr>
          <p:nvPr>
            <p:ph type="body" sz="quarter" idx="52" hasCustomPrompt="1"/>
          </p:nvPr>
        </p:nvSpPr>
        <p:spPr>
          <a:xfrm>
            <a:off x="826815" y="4743023"/>
            <a:ext cx="5040560" cy="276999"/>
          </a:xfrm>
        </p:spPr>
        <p:txBody>
          <a:bodyPr/>
          <a:lstStyle>
            <a:lvl1pPr>
              <a:defRPr sz="1200" baseline="0">
                <a:solidFill>
                  <a:srgbClr val="465560"/>
                </a:solidFill>
              </a:defRPr>
            </a:lvl1pPr>
          </a:lstStyle>
          <a:p>
            <a:pPr lvl="0"/>
            <a:r>
              <a:rPr lang="en-US" dirty="0" smtClean="0"/>
              <a:t>Email</a:t>
            </a:r>
          </a:p>
        </p:txBody>
      </p:sp>
      <p:sp>
        <p:nvSpPr>
          <p:cNvPr id="32" name="Text Placeholder 25"/>
          <p:cNvSpPr>
            <a:spLocks noGrp="1"/>
          </p:cNvSpPr>
          <p:nvPr>
            <p:ph type="body" sz="quarter" idx="53" hasCustomPrompt="1"/>
          </p:nvPr>
        </p:nvSpPr>
        <p:spPr>
          <a:xfrm>
            <a:off x="826815" y="4166959"/>
            <a:ext cx="5040560" cy="276999"/>
          </a:xfrm>
        </p:spPr>
        <p:txBody>
          <a:bodyPr/>
          <a:lstStyle>
            <a:lvl1pPr>
              <a:defRPr sz="1200" baseline="0">
                <a:solidFill>
                  <a:srgbClr val="465560"/>
                </a:solidFill>
              </a:defRPr>
            </a:lvl1pPr>
          </a:lstStyle>
          <a:p>
            <a:pPr lvl="0"/>
            <a:r>
              <a:rPr lang="en-US" dirty="0" smtClean="0"/>
              <a:t>+27 11 Direct line</a:t>
            </a:r>
          </a:p>
        </p:txBody>
      </p:sp>
    </p:spTree>
    <p:extLst>
      <p:ext uri="{BB962C8B-B14F-4D97-AF65-F5344CB8AC3E}">
        <p14:creationId xmlns:p14="http://schemas.microsoft.com/office/powerpoint/2010/main" val="29888028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3913" y="1407"/>
            <a:ext cx="3240087"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73075" y="2928739"/>
            <a:ext cx="6408738"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400" b="1" dirty="0" smtClean="0">
                <a:solidFill>
                  <a:srgbClr val="F07D35"/>
                </a:solidFill>
                <a:latin typeface="Verdana" pitchFamily="34" charset="0"/>
                <a:ea typeface="Verdana" pitchFamily="34" charset="0"/>
                <a:cs typeface="Verdana" pitchFamily="34" charset="0"/>
              </a:rPr>
              <a:t>www.webberwentzel.com</a:t>
            </a:r>
          </a:p>
          <a:p>
            <a:pPr>
              <a:defRPr/>
            </a:pPr>
            <a:endParaRPr lang="en-GB" sz="1600" b="1" dirty="0" smtClean="0">
              <a:solidFill>
                <a:srgbClr val="F07D35"/>
              </a:solidFill>
              <a:latin typeface="Verdana" pitchFamily="34" charset="0"/>
              <a:ea typeface="Verdana" pitchFamily="34" charset="0"/>
              <a:cs typeface="Verdana" pitchFamily="34" charset="0"/>
            </a:endParaRPr>
          </a:p>
          <a:p>
            <a:pPr>
              <a:lnSpc>
                <a:spcPct val="150000"/>
              </a:lnSpc>
              <a:defRPr/>
            </a:pPr>
            <a:r>
              <a:rPr lang="en-GB" sz="1100" b="1" dirty="0" smtClean="0">
                <a:solidFill>
                  <a:srgbClr val="F07D35"/>
                </a:solidFill>
                <a:latin typeface="Verdana" pitchFamily="34" charset="0"/>
                <a:ea typeface="Verdana" pitchFamily="34" charset="0"/>
                <a:cs typeface="Verdana" pitchFamily="34" charset="0"/>
              </a:rPr>
              <a:t>JOHANNESBURG		CAPE TOWN</a:t>
            </a:r>
          </a:p>
          <a:p>
            <a:pPr>
              <a:lnSpc>
                <a:spcPct val="150000"/>
              </a:lnSpc>
              <a:defRPr/>
            </a:pPr>
            <a:r>
              <a:rPr lang="en-GB" sz="1000" dirty="0" smtClean="0">
                <a:solidFill>
                  <a:srgbClr val="465560"/>
                </a:solidFill>
                <a:latin typeface="Verdana" pitchFamily="34" charset="0"/>
                <a:ea typeface="Verdana" pitchFamily="34" charset="0"/>
                <a:cs typeface="Verdana" pitchFamily="34" charset="0"/>
              </a:rPr>
              <a:t>90 </a:t>
            </a:r>
            <a:r>
              <a:rPr lang="en-GB" sz="1000" baseline="0" dirty="0" smtClean="0">
                <a:solidFill>
                  <a:srgbClr val="465560"/>
                </a:solidFill>
                <a:latin typeface="Verdana" pitchFamily="34" charset="0"/>
                <a:ea typeface="Verdana" pitchFamily="34" charset="0"/>
                <a:cs typeface="Verdana" pitchFamily="34" charset="0"/>
              </a:rPr>
              <a:t>Rivonia </a:t>
            </a:r>
            <a:r>
              <a:rPr lang="en-GB" sz="1000" dirty="0" smtClean="0">
                <a:solidFill>
                  <a:srgbClr val="465560"/>
                </a:solidFill>
                <a:latin typeface="Verdana" pitchFamily="34" charset="0"/>
                <a:ea typeface="Verdana" pitchFamily="34" charset="0"/>
                <a:cs typeface="Verdana" pitchFamily="34" charset="0"/>
              </a:rPr>
              <a:t>Road		15</a:t>
            </a:r>
            <a:r>
              <a:rPr lang="en-GB" sz="1000" baseline="30000" dirty="0" smtClean="0">
                <a:solidFill>
                  <a:srgbClr val="465560"/>
                </a:solidFill>
                <a:latin typeface="Verdana" pitchFamily="34" charset="0"/>
                <a:ea typeface="Verdana" pitchFamily="34" charset="0"/>
                <a:cs typeface="Verdana" pitchFamily="34" charset="0"/>
              </a:rPr>
              <a:t>th</a:t>
            </a:r>
            <a:r>
              <a:rPr lang="en-GB" sz="1000" dirty="0" smtClean="0">
                <a:solidFill>
                  <a:srgbClr val="465560"/>
                </a:solidFill>
                <a:latin typeface="Verdana" pitchFamily="34" charset="0"/>
                <a:ea typeface="Verdana" pitchFamily="34" charset="0"/>
                <a:cs typeface="Verdana" pitchFamily="34" charset="0"/>
              </a:rPr>
              <a:t> Floor, Convention Tower</a:t>
            </a:r>
          </a:p>
          <a:p>
            <a:pPr>
              <a:lnSpc>
                <a:spcPct val="150000"/>
              </a:lnSpc>
              <a:defRPr/>
            </a:pPr>
            <a:r>
              <a:rPr lang="en-GB" sz="1000" dirty="0" smtClean="0">
                <a:solidFill>
                  <a:srgbClr val="465560"/>
                </a:solidFill>
                <a:latin typeface="Verdana" pitchFamily="34" charset="0"/>
                <a:ea typeface="Verdana" pitchFamily="34" charset="0"/>
                <a:cs typeface="Verdana" pitchFamily="34" charset="0"/>
              </a:rPr>
              <a:t>Sandton			Heerengracht, Foreshore</a:t>
            </a:r>
          </a:p>
          <a:p>
            <a:pPr>
              <a:lnSpc>
                <a:spcPct val="150000"/>
              </a:lnSpc>
              <a:defRPr/>
            </a:pPr>
            <a:r>
              <a:rPr lang="en-GB" sz="1000" dirty="0" smtClean="0">
                <a:solidFill>
                  <a:srgbClr val="465560"/>
                </a:solidFill>
                <a:latin typeface="Verdana" pitchFamily="34" charset="0"/>
                <a:ea typeface="Verdana" pitchFamily="34" charset="0"/>
                <a:cs typeface="Verdana" pitchFamily="34" charset="0"/>
              </a:rPr>
              <a:t>Johannesburg, 2196, South Africa	Cape Town, 8001, South Africa</a:t>
            </a:r>
          </a:p>
          <a:p>
            <a:pPr>
              <a:lnSpc>
                <a:spcPct val="150000"/>
              </a:lnSpc>
              <a:defRPr/>
            </a:pPr>
            <a:r>
              <a:rPr lang="en-GB" sz="1000" dirty="0" smtClean="0">
                <a:solidFill>
                  <a:srgbClr val="465560"/>
                </a:solidFill>
                <a:latin typeface="Verdana" pitchFamily="34" charset="0"/>
                <a:ea typeface="Verdana" pitchFamily="34" charset="0"/>
                <a:cs typeface="Verdana" pitchFamily="34" charset="0"/>
              </a:rPr>
              <a:t>T +27 11 530 5000		T +27 21 431 7000</a:t>
            </a:r>
          </a:p>
        </p:txBody>
      </p:sp>
    </p:spTree>
    <p:extLst>
      <p:ext uri="{BB962C8B-B14F-4D97-AF65-F5344CB8AC3E}">
        <p14:creationId xmlns:p14="http://schemas.microsoft.com/office/powerpoint/2010/main" val="29709393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101014" y="0"/>
            <a:ext cx="1042987" cy="62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GB" dirty="0" smtClean="0"/>
          </a:p>
        </p:txBody>
      </p:sp>
      <p:sp>
        <p:nvSpPr>
          <p:cNvPr id="2" name="Title 1"/>
          <p:cNvSpPr>
            <a:spLocks noGrp="1"/>
          </p:cNvSpPr>
          <p:nvPr>
            <p:ph type="title"/>
          </p:nvPr>
        </p:nvSpPr>
        <p:spPr>
          <a:xfrm>
            <a:off x="457200" y="244852"/>
            <a:ext cx="8219256" cy="544700"/>
          </a:xfrm>
        </p:spPr>
        <p:txBody>
          <a:bodyPr>
            <a:noAutofit/>
          </a:bodyPr>
          <a:lstStyle>
            <a:lvl1pPr>
              <a:defRPr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893642"/>
            <a:ext cx="8229600" cy="1877437"/>
          </a:xfrm>
        </p:spPr>
        <p:txBody>
          <a:bodyPr/>
          <a:lstStyle>
            <a:lvl1pPr marL="265113" indent="-265113">
              <a:buFont typeface="Arial" pitchFamily="34" charset="0"/>
              <a:buChar char="•"/>
              <a:defRPr baseline="0">
                <a:solidFill>
                  <a:schemeClr val="accent4">
                    <a:lumMod val="25000"/>
                  </a:schemeClr>
                </a:solidFill>
              </a:defRPr>
            </a:lvl1pPr>
            <a:lvl2pPr marL="539750" indent="-274638">
              <a:defRPr sz="2000">
                <a:solidFill>
                  <a:schemeClr val="accent4">
                    <a:lumMod val="25000"/>
                  </a:schemeClr>
                </a:solidFill>
              </a:defRPr>
            </a:lvl2pPr>
            <a:lvl3pPr marL="804863" indent="-265113">
              <a:defRPr sz="2000">
                <a:solidFill>
                  <a:schemeClr val="accent4">
                    <a:lumMod val="25000"/>
                  </a:schemeClr>
                </a:solidFill>
              </a:defRPr>
            </a:lvl3pPr>
            <a:lvl4pPr marL="1079500" indent="-274638">
              <a:defRPr sz="2000">
                <a:solidFill>
                  <a:schemeClr val="accent4">
                    <a:lumMod val="25000"/>
                  </a:schemeClr>
                </a:solidFill>
              </a:defRPr>
            </a:lvl4pPr>
            <a:lvl5pPr marL="1344613" indent="-265113">
              <a:defRPr>
                <a:solidFill>
                  <a:schemeClr val="accent4">
                    <a:lumMod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5"/>
          <p:cNvSpPr>
            <a:spLocks noGrp="1"/>
          </p:cNvSpPr>
          <p:nvPr>
            <p:ph type="sldNum" sz="quarter" idx="10"/>
          </p:nvPr>
        </p:nvSpPr>
        <p:spPr>
          <a:xfrm>
            <a:off x="8521701" y="4569619"/>
            <a:ext cx="587375" cy="216694"/>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524DE07F-D8E3-431F-A06F-E83C4FE32A88}" type="slidenum">
              <a:rPr lang="en-US"/>
              <a:pPr>
                <a:defRPr/>
              </a:pPr>
              <a:t>‹#›</a:t>
            </a:fld>
            <a:endParaRPr lang="en-US" dirty="0"/>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368" y="3798"/>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288" y="464101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570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49"/>
            <a:ext cx="8229600" cy="639316"/>
          </a:xfrm>
        </p:spPr>
        <p:txBody>
          <a:bodyPr/>
          <a:lstStyle>
            <a:lvl1pPr>
              <a:defRPr cap="all" baseline="0"/>
            </a:lvl1pPr>
          </a:lstStyle>
          <a:p>
            <a:r>
              <a:rPr lang="en-US" smtClean="0"/>
              <a:t>Click to edit Master title style</a:t>
            </a:r>
            <a:endParaRPr lang="en-GB" dirty="0"/>
          </a:p>
        </p:txBody>
      </p:sp>
      <p:sp>
        <p:nvSpPr>
          <p:cNvPr id="5" name="Slide Number Placeholder 15"/>
          <p:cNvSpPr>
            <a:spLocks noGrp="1"/>
          </p:cNvSpPr>
          <p:nvPr>
            <p:ph type="sldNum" sz="quarter" idx="10"/>
          </p:nvPr>
        </p:nvSpPr>
        <p:spPr>
          <a:xfrm>
            <a:off x="8594725" y="4569619"/>
            <a:ext cx="585788" cy="216694"/>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6C1B57D3-E148-4AC2-A89B-BF24A9F381EA}" type="slidenum">
              <a:rPr lang="en-US"/>
              <a:pPr>
                <a:defRPr/>
              </a:pPr>
              <a:t>‹#›</a:t>
            </a:fld>
            <a:endParaRPr lang="en-US" dirty="0"/>
          </a:p>
        </p:txBody>
      </p:sp>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368" y="3798"/>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288" y="464101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65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5"/>
          <p:cNvSpPr>
            <a:spLocks noGrp="1"/>
          </p:cNvSpPr>
          <p:nvPr>
            <p:ph type="sldNum" sz="quarter" idx="10"/>
          </p:nvPr>
        </p:nvSpPr>
        <p:spPr>
          <a:xfrm>
            <a:off x="8521701" y="4569619"/>
            <a:ext cx="587375" cy="216694"/>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752B6EF3-BAA4-4F20-B006-2FB47562DCB2}" type="slidenum">
              <a:rPr lang="en-US"/>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368" y="3798"/>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288" y="464101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59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20"/>
            <a:ext cx="8229600" cy="611132"/>
          </a:xfrm>
        </p:spPr>
        <p:txBody>
          <a:bodyPr/>
          <a:lstStyle>
            <a:lvl1pPr>
              <a:defRPr cap="all"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7544" y="878833"/>
            <a:ext cx="4104456" cy="1698927"/>
          </a:xfrm>
        </p:spPr>
        <p:txBody>
          <a:bodyPr/>
          <a:lstStyle>
            <a:lvl1pPr marL="265113" marR="0" indent="-265113" algn="l" defTabSz="270000" rtl="0" eaLnBrk="1" fontAlgn="auto" latinLnBrk="0" hangingPunct="1">
              <a:lnSpc>
                <a:spcPct val="100000"/>
              </a:lnSpc>
              <a:spcBef>
                <a:spcPct val="20000"/>
              </a:spcBef>
              <a:spcAft>
                <a:spcPts val="0"/>
              </a:spcAft>
              <a:buClr>
                <a:srgbClr val="465560"/>
              </a:buClr>
              <a:buSzPct val="120000"/>
              <a:buFont typeface="Calibri" pitchFamily="34" charset="0"/>
              <a:buChar char="•"/>
              <a:tabLst>
                <a:tab pos="270000" algn="l"/>
              </a:tabLst>
              <a:defRPr lang="en-US" sz="1800" kern="1200" baseline="0" dirty="0" smtClean="0">
                <a:solidFill>
                  <a:schemeClr val="accent4">
                    <a:lumMod val="25000"/>
                  </a:schemeClr>
                </a:solidFill>
                <a:latin typeface="+mn-lt"/>
                <a:ea typeface="+mn-ea"/>
                <a:cs typeface="+mn-cs"/>
              </a:defRPr>
            </a:lvl1pPr>
            <a:lvl2pPr>
              <a:defRPr sz="1800">
                <a:solidFill>
                  <a:schemeClr val="accent4">
                    <a:lumMod val="25000"/>
                  </a:schemeClr>
                </a:solidFill>
              </a:defRPr>
            </a:lvl2pPr>
            <a:lvl3pPr marL="1073150" indent="-360363">
              <a:defRPr sz="1800">
                <a:solidFill>
                  <a:schemeClr val="accent4">
                    <a:lumMod val="25000"/>
                  </a:schemeClr>
                </a:solidFill>
              </a:defRPr>
            </a:lvl3pPr>
            <a:lvl4pPr marL="1435100" indent="-355600">
              <a:defRPr sz="1800">
                <a:solidFill>
                  <a:schemeClr val="accent4">
                    <a:lumMod val="25000"/>
                  </a:schemeClr>
                </a:solidFill>
              </a:defRPr>
            </a:lvl4pPr>
            <a:lvl5pPr>
              <a:defRPr sz="1800">
                <a:solidFill>
                  <a:schemeClr val="accent4">
                    <a:lumMod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8544" y="878833"/>
            <a:ext cx="4038600" cy="1698927"/>
          </a:xfrm>
        </p:spPr>
        <p:txBody>
          <a:bodyPr/>
          <a:lstStyle>
            <a:lvl1pPr marL="355600" marR="0" indent="-355600" algn="l" defTabSz="457200" rtl="0" eaLnBrk="1" fontAlgn="auto" latinLnBrk="0" hangingPunct="1">
              <a:lnSpc>
                <a:spcPct val="100000"/>
              </a:lnSpc>
              <a:spcBef>
                <a:spcPct val="20000"/>
              </a:spcBef>
              <a:spcAft>
                <a:spcPts val="0"/>
              </a:spcAft>
              <a:buClr>
                <a:srgbClr val="465560"/>
              </a:buClr>
              <a:buSzPct val="120000"/>
              <a:buFont typeface="Calibri" pitchFamily="34" charset="0"/>
              <a:buChar char="•"/>
              <a:tabLst/>
              <a:defRPr sz="1800">
                <a:solidFill>
                  <a:schemeClr val="accent4">
                    <a:lumMod val="25000"/>
                  </a:schemeClr>
                </a:solidFill>
              </a:defRPr>
            </a:lvl1pPr>
            <a:lvl2pPr>
              <a:defRPr sz="1800">
                <a:solidFill>
                  <a:schemeClr val="accent4">
                    <a:lumMod val="25000"/>
                  </a:schemeClr>
                </a:solidFill>
              </a:defRPr>
            </a:lvl2pPr>
            <a:lvl3pPr>
              <a:defRPr sz="1800">
                <a:solidFill>
                  <a:schemeClr val="accent4">
                    <a:lumMod val="25000"/>
                  </a:schemeClr>
                </a:solidFill>
              </a:defRPr>
            </a:lvl3pPr>
            <a:lvl4pPr>
              <a:defRPr sz="1800">
                <a:solidFill>
                  <a:schemeClr val="accent4">
                    <a:lumMod val="25000"/>
                  </a:schemeClr>
                </a:solidFill>
              </a:defRPr>
            </a:lvl4pPr>
            <a:lvl5pPr>
              <a:defRPr sz="1800">
                <a:solidFill>
                  <a:schemeClr val="accent4">
                    <a:lumMod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15"/>
          <p:cNvSpPr>
            <a:spLocks noGrp="1"/>
          </p:cNvSpPr>
          <p:nvPr>
            <p:ph type="sldNum" sz="quarter" idx="10"/>
          </p:nvPr>
        </p:nvSpPr>
        <p:spPr>
          <a:xfrm>
            <a:off x="8521701" y="4569619"/>
            <a:ext cx="587375" cy="216694"/>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51A77C0A-B3F7-4D06-A7FB-374313D586F2}" type="slidenum">
              <a:rPr lang="en-US"/>
              <a:pPr>
                <a:defRPr/>
              </a:pPr>
              <a:t>‹#›</a:t>
            </a:fld>
            <a:endParaRPr lang="en-US" dirty="0"/>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368" y="3798"/>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288" y="464101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24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49"/>
            <a:ext cx="8229600" cy="639316"/>
          </a:xfrm>
        </p:spPr>
        <p:txBody>
          <a:bodyPr/>
          <a:lstStyle>
            <a:lvl1pPr>
              <a:defRPr cap="all" baseline="0"/>
            </a:lvl1pPr>
          </a:lstStyle>
          <a:p>
            <a:r>
              <a:rPr lang="en-US" smtClean="0"/>
              <a:t>Click to edit Master title style</a:t>
            </a:r>
            <a:endParaRPr lang="en-GB" dirty="0"/>
          </a:p>
        </p:txBody>
      </p:sp>
      <p:sp>
        <p:nvSpPr>
          <p:cNvPr id="3" name="Text Placeholder 2"/>
          <p:cNvSpPr>
            <a:spLocks noGrp="1"/>
          </p:cNvSpPr>
          <p:nvPr>
            <p:ph type="body" idx="1"/>
          </p:nvPr>
        </p:nvSpPr>
        <p:spPr>
          <a:xfrm>
            <a:off x="456183" y="993078"/>
            <a:ext cx="4040188" cy="479822"/>
          </a:xfrm>
        </p:spPr>
        <p:txBody>
          <a:bodyPr anchor="b"/>
          <a:lstStyle>
            <a:lvl1pPr marL="0" indent="0">
              <a:buNone/>
              <a:defRPr sz="2400" b="1">
                <a:solidFill>
                  <a:srgbClr val="F07D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183" y="1472899"/>
            <a:ext cx="4040188" cy="1698927"/>
          </a:xfrm>
        </p:spPr>
        <p:txBody>
          <a:bodyPr/>
          <a:lstStyle>
            <a:lvl1pPr marL="355600" marR="0" indent="-355600" algn="l" defTabSz="457200" rtl="0" eaLnBrk="1" fontAlgn="auto" latinLnBrk="0" hangingPunct="1">
              <a:lnSpc>
                <a:spcPct val="100000"/>
              </a:lnSpc>
              <a:spcBef>
                <a:spcPct val="20000"/>
              </a:spcBef>
              <a:spcAft>
                <a:spcPts val="0"/>
              </a:spcAft>
              <a:buClr>
                <a:srgbClr val="465560"/>
              </a:buClr>
              <a:buSzPct val="120000"/>
              <a:buFont typeface="Calibri" pitchFamily="34" charset="0"/>
              <a:buChar char="•"/>
              <a:tabLst/>
              <a:defRPr sz="1800">
                <a:solidFill>
                  <a:schemeClr val="accent4">
                    <a:lumMod val="25000"/>
                  </a:schemeClr>
                </a:solidFill>
              </a:defRPr>
            </a:lvl1pPr>
            <a:lvl2pPr>
              <a:defRPr sz="1800">
                <a:solidFill>
                  <a:schemeClr val="accent4">
                    <a:lumMod val="25000"/>
                  </a:schemeClr>
                </a:solidFill>
              </a:defRPr>
            </a:lvl2pPr>
            <a:lvl3pPr>
              <a:defRPr sz="1800">
                <a:solidFill>
                  <a:schemeClr val="accent4">
                    <a:lumMod val="25000"/>
                  </a:schemeClr>
                </a:solidFill>
              </a:defRPr>
            </a:lvl3pPr>
            <a:lvl4pPr>
              <a:defRPr sz="1800">
                <a:solidFill>
                  <a:schemeClr val="accent4">
                    <a:lumMod val="25000"/>
                  </a:schemeClr>
                </a:solidFill>
              </a:defRPr>
            </a:lvl4pPr>
            <a:lvl5pPr>
              <a:defRPr sz="1800">
                <a:solidFill>
                  <a:schemeClr val="accent4">
                    <a:lumMod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4009" y="993078"/>
            <a:ext cx="4041775" cy="479822"/>
          </a:xfrm>
        </p:spPr>
        <p:txBody>
          <a:bodyPr anchor="b"/>
          <a:lstStyle>
            <a:lvl1pPr marL="0" indent="0">
              <a:buNone/>
              <a:defRPr sz="2400" b="1">
                <a:solidFill>
                  <a:srgbClr val="F07D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009" y="1472899"/>
            <a:ext cx="4041775" cy="1698927"/>
          </a:xfrm>
        </p:spPr>
        <p:txBody>
          <a:bodyPr/>
          <a:lstStyle>
            <a:lvl1pPr marL="355600" marR="0" indent="-355600" algn="l" defTabSz="457200" rtl="0" eaLnBrk="1" fontAlgn="auto" latinLnBrk="0" hangingPunct="1">
              <a:lnSpc>
                <a:spcPct val="100000"/>
              </a:lnSpc>
              <a:spcBef>
                <a:spcPct val="20000"/>
              </a:spcBef>
              <a:spcAft>
                <a:spcPts val="0"/>
              </a:spcAft>
              <a:buClr>
                <a:srgbClr val="465560"/>
              </a:buClr>
              <a:buSzPct val="120000"/>
              <a:buFont typeface="Calibri" pitchFamily="34" charset="0"/>
              <a:buChar char="•"/>
              <a:tabLst/>
              <a:defRPr sz="1800">
                <a:solidFill>
                  <a:schemeClr val="accent4">
                    <a:lumMod val="25000"/>
                  </a:schemeClr>
                </a:solidFill>
              </a:defRPr>
            </a:lvl1pPr>
            <a:lvl2pPr>
              <a:defRPr sz="1800">
                <a:solidFill>
                  <a:schemeClr val="accent4">
                    <a:lumMod val="25000"/>
                  </a:schemeClr>
                </a:solidFill>
              </a:defRPr>
            </a:lvl2pPr>
            <a:lvl3pPr>
              <a:defRPr sz="1800">
                <a:solidFill>
                  <a:schemeClr val="accent4">
                    <a:lumMod val="25000"/>
                  </a:schemeClr>
                </a:solidFill>
              </a:defRPr>
            </a:lvl3pPr>
            <a:lvl4pPr>
              <a:defRPr sz="1800">
                <a:solidFill>
                  <a:schemeClr val="accent4">
                    <a:lumMod val="25000"/>
                  </a:schemeClr>
                </a:solidFill>
              </a:defRPr>
            </a:lvl4pPr>
            <a:lvl5pPr>
              <a:defRPr sz="1800">
                <a:solidFill>
                  <a:schemeClr val="accent4">
                    <a:lumMod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15"/>
          <p:cNvSpPr>
            <a:spLocks noGrp="1"/>
          </p:cNvSpPr>
          <p:nvPr>
            <p:ph type="sldNum" sz="quarter" idx="10"/>
          </p:nvPr>
        </p:nvSpPr>
        <p:spPr>
          <a:xfrm>
            <a:off x="8521701" y="4569619"/>
            <a:ext cx="587375" cy="216694"/>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CEF1B765-29B6-49D0-AC66-79BEF1449436}" type="slidenum">
              <a:rPr lang="en-US"/>
              <a:pPr>
                <a:defRPr/>
              </a:pPr>
              <a:t>‹#›</a:t>
            </a:fld>
            <a:endParaRPr lang="en-US" dirty="0"/>
          </a:p>
        </p:txBody>
      </p:sp>
      <p:pic>
        <p:nvPicPr>
          <p:cNvPr id="10"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368" y="3798"/>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288" y="464101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13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84767"/>
            <a:ext cx="3008313" cy="871538"/>
          </a:xfrm>
        </p:spPr>
        <p:txBody>
          <a:bodyPr anchor="b">
            <a:normAutofit/>
          </a:bodyPr>
          <a:lstStyle>
            <a:lvl1pPr algn="l">
              <a:defRPr sz="2400" b="1" cap="all" baseline="0"/>
            </a:lvl1pPr>
          </a:lstStyle>
          <a:p>
            <a:r>
              <a:rPr lang="en-US" smtClean="0"/>
              <a:t>Click to edit Master title style</a:t>
            </a:r>
            <a:endParaRPr lang="en-GB" dirty="0"/>
          </a:p>
        </p:txBody>
      </p:sp>
      <p:sp>
        <p:nvSpPr>
          <p:cNvPr id="3" name="Content Placeholder 2"/>
          <p:cNvSpPr>
            <a:spLocks noGrp="1"/>
          </p:cNvSpPr>
          <p:nvPr>
            <p:ph idx="1"/>
          </p:nvPr>
        </p:nvSpPr>
        <p:spPr>
          <a:xfrm>
            <a:off x="3575050" y="284768"/>
            <a:ext cx="5111750" cy="1698927"/>
          </a:xfrm>
        </p:spPr>
        <p:txBody>
          <a:bodyPr/>
          <a:lstStyle>
            <a:lvl1pPr marL="201613" marR="0" indent="-201613" algn="l" defTabSz="841375" rtl="0" eaLnBrk="1" fontAlgn="auto" latinLnBrk="0" hangingPunct="1">
              <a:lnSpc>
                <a:spcPct val="100000"/>
              </a:lnSpc>
              <a:spcBef>
                <a:spcPct val="20000"/>
              </a:spcBef>
              <a:spcAft>
                <a:spcPts val="0"/>
              </a:spcAft>
              <a:buClr>
                <a:srgbClr val="465560"/>
              </a:buClr>
              <a:buSzPct val="120000"/>
              <a:buFont typeface="Calibri" pitchFamily="34" charset="0"/>
              <a:buChar char="•"/>
              <a:tabLst>
                <a:tab pos="182563" algn="l"/>
              </a:tabLst>
              <a:defRPr sz="1800">
                <a:solidFill>
                  <a:schemeClr val="accent4">
                    <a:lumMod val="25000"/>
                  </a:schemeClr>
                </a:solidFill>
              </a:defRPr>
            </a:lvl1pPr>
            <a:lvl2pPr>
              <a:defRPr sz="1800">
                <a:solidFill>
                  <a:schemeClr val="accent4">
                    <a:lumMod val="25000"/>
                  </a:schemeClr>
                </a:solidFill>
              </a:defRPr>
            </a:lvl2pPr>
            <a:lvl3pPr>
              <a:defRPr sz="1800">
                <a:solidFill>
                  <a:schemeClr val="accent4">
                    <a:lumMod val="25000"/>
                  </a:schemeClr>
                </a:solidFill>
              </a:defRPr>
            </a:lvl3pPr>
            <a:lvl4pPr>
              <a:defRPr sz="1800">
                <a:solidFill>
                  <a:schemeClr val="accent4">
                    <a:lumMod val="25000"/>
                  </a:schemeClr>
                </a:solidFill>
              </a:defRPr>
            </a:lvl4pPr>
            <a:lvl5pPr>
              <a:defRPr sz="1800">
                <a:solidFill>
                  <a:schemeClr val="accent4">
                    <a:lumMod val="2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1" y="1156305"/>
            <a:ext cx="3008313" cy="307777"/>
          </a:xfrm>
        </p:spPr>
        <p:txBody>
          <a:bodyPr/>
          <a:lstStyle>
            <a:lvl1pPr marL="0" marR="0" indent="0" algn="l" defTabSz="457200" rtl="0" eaLnBrk="1" fontAlgn="auto" latinLnBrk="0" hangingPunct="1">
              <a:lnSpc>
                <a:spcPct val="100000"/>
              </a:lnSpc>
              <a:spcBef>
                <a:spcPct val="20000"/>
              </a:spcBef>
              <a:spcAft>
                <a:spcPts val="0"/>
              </a:spcAft>
              <a:buClr>
                <a:srgbClr val="465560"/>
              </a:buClr>
              <a:buSzPct val="120000"/>
              <a:buFont typeface="Calibri" pitchFamily="34" charset="0"/>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15"/>
          <p:cNvSpPr>
            <a:spLocks noGrp="1"/>
          </p:cNvSpPr>
          <p:nvPr>
            <p:ph type="sldNum" sz="quarter" idx="10"/>
          </p:nvPr>
        </p:nvSpPr>
        <p:spPr>
          <a:xfrm>
            <a:off x="8521701" y="4569619"/>
            <a:ext cx="587375" cy="216694"/>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76A2CF4E-705B-4A82-B6DA-7787D48FF28E}" type="slidenum">
              <a:rPr lang="en-US"/>
              <a:pPr>
                <a:defRPr/>
              </a:pPr>
              <a:t>‹#›</a:t>
            </a:fld>
            <a:endParaRPr lang="en-US" dirty="0"/>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368" y="3798"/>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288" y="464101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60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rmAutofit/>
          </a:bodyPr>
          <a:lstStyle>
            <a:lvl1pPr algn="l">
              <a:defRPr sz="2400" b="1" cap="all" baseline="0"/>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459581"/>
            <a:ext cx="5486400" cy="58477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1400">
                <a:solidFill>
                  <a:schemeClr val="accent4">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15"/>
          <p:cNvSpPr>
            <a:spLocks noGrp="1"/>
          </p:cNvSpPr>
          <p:nvPr>
            <p:ph type="sldNum" sz="quarter" idx="10"/>
          </p:nvPr>
        </p:nvSpPr>
        <p:spPr>
          <a:xfrm>
            <a:off x="8521701" y="4569619"/>
            <a:ext cx="587375" cy="216694"/>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711D60E8-FA56-4377-BC46-B1617FD5F6D1}" type="slidenum">
              <a:rPr lang="en-US"/>
              <a:pPr>
                <a:defRPr/>
              </a:pPr>
              <a:t>‹#›</a:t>
            </a:fld>
            <a:endParaRPr lang="en-US" dirty="0"/>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84368" y="3798"/>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288" y="464101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5563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_General">
    <p:spTree>
      <p:nvGrpSpPr>
        <p:cNvPr id="1" name=""/>
        <p:cNvGrpSpPr/>
        <p:nvPr/>
      </p:nvGrpSpPr>
      <p:grpSpPr>
        <a:xfrm>
          <a:off x="0" y="0"/>
          <a:ext cx="0" cy="0"/>
          <a:chOff x="0" y="0"/>
          <a:chExt cx="0" cy="0"/>
        </a:xfrm>
      </p:grpSpPr>
      <p:sp>
        <p:nvSpPr>
          <p:cNvPr id="19" name="Text Placeholder 2"/>
          <p:cNvSpPr>
            <a:spLocks noGrp="1"/>
          </p:cNvSpPr>
          <p:nvPr>
            <p:ph type="body" idx="1"/>
          </p:nvPr>
        </p:nvSpPr>
        <p:spPr>
          <a:xfrm>
            <a:off x="382772" y="1471544"/>
            <a:ext cx="5521228" cy="1015663"/>
          </a:xfrm>
          <a:noFill/>
        </p:spPr>
        <p:txBody>
          <a:bodyPr anchor="b"/>
          <a:lstStyle>
            <a:lvl1pPr marL="0" indent="0" algn="l">
              <a:buNone/>
              <a:defRPr sz="3000" b="1" cap="all" baseline="0">
                <a:solidFill>
                  <a:srgbClr val="F07D35"/>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6"/>
          <p:cNvSpPr>
            <a:spLocks noGrp="1"/>
          </p:cNvSpPr>
          <p:nvPr>
            <p:ph type="body" sz="quarter" idx="10"/>
          </p:nvPr>
        </p:nvSpPr>
        <p:spPr>
          <a:xfrm>
            <a:off x="382772" y="2538378"/>
            <a:ext cx="5521228" cy="477054"/>
          </a:xfrm>
        </p:spPr>
        <p:txBody>
          <a:bodyPr/>
          <a:lstStyle>
            <a:lvl1pPr marL="0" indent="0">
              <a:buNone/>
              <a:defRPr sz="2500" b="1">
                <a:solidFill>
                  <a:srgbClr val="465560"/>
                </a:solidFill>
              </a:defRPr>
            </a:lvl1pPr>
          </a:lstStyle>
          <a:p>
            <a:pPr lvl="0"/>
            <a:r>
              <a:rPr lang="en-US" smtClean="0"/>
              <a:t>Click to edit Master text styles</a:t>
            </a:r>
          </a:p>
        </p:txBody>
      </p:sp>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3913" y="1407"/>
            <a:ext cx="3240087"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3583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31"/>
            <a:ext cx="8229600" cy="63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ADD TITLE</a:t>
            </a:r>
          </a:p>
        </p:txBody>
      </p:sp>
      <p:sp>
        <p:nvSpPr>
          <p:cNvPr id="1027" name="Text Placeholder 2"/>
          <p:cNvSpPr>
            <a:spLocks noGrp="1"/>
          </p:cNvSpPr>
          <p:nvPr>
            <p:ph type="body" idx="1"/>
          </p:nvPr>
        </p:nvSpPr>
        <p:spPr bwMode="auto">
          <a:xfrm>
            <a:off x="457200" y="1001316"/>
            <a:ext cx="82296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smtClean="0"/>
              <a:t>Click to add text (textbox will resize to fit text)</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400" b="1" kern="1200">
          <a:solidFill>
            <a:srgbClr val="465560"/>
          </a:solidFill>
          <a:latin typeface="+mj-lt"/>
          <a:ea typeface="+mj-ea"/>
          <a:cs typeface="+mj-cs"/>
        </a:defRPr>
      </a:lvl1pPr>
      <a:lvl2pPr algn="l" defTabSz="457200" rtl="0" eaLnBrk="1" fontAlgn="base" hangingPunct="1">
        <a:spcBef>
          <a:spcPct val="0"/>
        </a:spcBef>
        <a:spcAft>
          <a:spcPct val="0"/>
        </a:spcAft>
        <a:defRPr sz="2400" b="1">
          <a:solidFill>
            <a:srgbClr val="465560"/>
          </a:solidFill>
          <a:latin typeface="Calibri" pitchFamily="34" charset="0"/>
        </a:defRPr>
      </a:lvl2pPr>
      <a:lvl3pPr algn="l" defTabSz="457200" rtl="0" eaLnBrk="1" fontAlgn="base" hangingPunct="1">
        <a:spcBef>
          <a:spcPct val="0"/>
        </a:spcBef>
        <a:spcAft>
          <a:spcPct val="0"/>
        </a:spcAft>
        <a:defRPr sz="2400" b="1">
          <a:solidFill>
            <a:srgbClr val="465560"/>
          </a:solidFill>
          <a:latin typeface="Calibri" pitchFamily="34" charset="0"/>
        </a:defRPr>
      </a:lvl3pPr>
      <a:lvl4pPr algn="l" defTabSz="457200" rtl="0" eaLnBrk="1" fontAlgn="base" hangingPunct="1">
        <a:spcBef>
          <a:spcPct val="0"/>
        </a:spcBef>
        <a:spcAft>
          <a:spcPct val="0"/>
        </a:spcAft>
        <a:defRPr sz="2400" b="1">
          <a:solidFill>
            <a:srgbClr val="465560"/>
          </a:solidFill>
          <a:latin typeface="Calibri" pitchFamily="34" charset="0"/>
        </a:defRPr>
      </a:lvl4pPr>
      <a:lvl5pPr algn="l" defTabSz="457200" rtl="0" eaLnBrk="1" fontAlgn="base" hangingPunct="1">
        <a:spcBef>
          <a:spcPct val="0"/>
        </a:spcBef>
        <a:spcAft>
          <a:spcPct val="0"/>
        </a:spcAft>
        <a:defRPr sz="2400" b="1">
          <a:solidFill>
            <a:srgbClr val="465560"/>
          </a:solidFill>
          <a:latin typeface="Calibri" pitchFamily="34" charset="0"/>
        </a:defRPr>
      </a:lvl5pPr>
      <a:lvl6pPr marL="457200" algn="l" defTabSz="457200" rtl="0" eaLnBrk="1" fontAlgn="base" hangingPunct="1">
        <a:spcBef>
          <a:spcPct val="0"/>
        </a:spcBef>
        <a:spcAft>
          <a:spcPct val="0"/>
        </a:spcAft>
        <a:defRPr sz="2400" b="1">
          <a:solidFill>
            <a:srgbClr val="465560"/>
          </a:solidFill>
          <a:latin typeface="Calibri" pitchFamily="34" charset="0"/>
        </a:defRPr>
      </a:lvl6pPr>
      <a:lvl7pPr marL="914400" algn="l" defTabSz="457200" rtl="0" eaLnBrk="1" fontAlgn="base" hangingPunct="1">
        <a:spcBef>
          <a:spcPct val="0"/>
        </a:spcBef>
        <a:spcAft>
          <a:spcPct val="0"/>
        </a:spcAft>
        <a:defRPr sz="2400" b="1">
          <a:solidFill>
            <a:srgbClr val="465560"/>
          </a:solidFill>
          <a:latin typeface="Calibri" pitchFamily="34" charset="0"/>
        </a:defRPr>
      </a:lvl7pPr>
      <a:lvl8pPr marL="1371600" algn="l" defTabSz="457200" rtl="0" eaLnBrk="1" fontAlgn="base" hangingPunct="1">
        <a:spcBef>
          <a:spcPct val="0"/>
        </a:spcBef>
        <a:spcAft>
          <a:spcPct val="0"/>
        </a:spcAft>
        <a:defRPr sz="2400" b="1">
          <a:solidFill>
            <a:srgbClr val="465560"/>
          </a:solidFill>
          <a:latin typeface="Calibri" pitchFamily="34" charset="0"/>
        </a:defRPr>
      </a:lvl8pPr>
      <a:lvl9pPr marL="1828800" algn="l" defTabSz="457200" rtl="0" eaLnBrk="1" fontAlgn="base" hangingPunct="1">
        <a:spcBef>
          <a:spcPct val="0"/>
        </a:spcBef>
        <a:spcAft>
          <a:spcPct val="0"/>
        </a:spcAft>
        <a:defRPr sz="2400" b="1">
          <a:solidFill>
            <a:srgbClr val="465560"/>
          </a:solidFill>
          <a:latin typeface="Calibri" pitchFamily="34" charset="0"/>
        </a:defRPr>
      </a:lvl9pPr>
    </p:titleStyle>
    <p:bodyStyle>
      <a:lvl1pPr marL="342900" indent="-342900" algn="l" defTabSz="457200" rtl="0" eaLnBrk="1" fontAlgn="base" hangingPunct="1">
        <a:spcBef>
          <a:spcPct val="20000"/>
        </a:spcBef>
        <a:spcAft>
          <a:spcPct val="0"/>
        </a:spcAft>
        <a:buClr>
          <a:srgbClr val="465560"/>
        </a:buClr>
        <a:buSzPct val="120000"/>
        <a:buFont typeface="Calibri" pitchFamily="34" charset="0"/>
        <a:defRPr sz="2000" kern="1200">
          <a:solidFill>
            <a:srgbClr val="000000"/>
          </a:solidFill>
          <a:latin typeface="+mn-lt"/>
          <a:ea typeface="+mn-ea"/>
          <a:cs typeface="+mn-cs"/>
        </a:defRPr>
      </a:lvl1pPr>
      <a:lvl2pPr marL="712788" indent="-350838" algn="l" defTabSz="457200" rtl="0" eaLnBrk="1" fontAlgn="base" hangingPunct="1">
        <a:spcBef>
          <a:spcPct val="20000"/>
        </a:spcBef>
        <a:spcAft>
          <a:spcPct val="0"/>
        </a:spcAft>
        <a:buClr>
          <a:srgbClr val="465560"/>
        </a:buClr>
        <a:buSzPct val="70000"/>
        <a:buFont typeface="Courier New" pitchFamily="49" charset="0"/>
        <a:buChar char="o"/>
        <a:defRPr sz="2000" kern="1200">
          <a:solidFill>
            <a:srgbClr val="000000"/>
          </a:solidFill>
          <a:latin typeface="+mn-lt"/>
          <a:ea typeface="+mn-ea"/>
          <a:cs typeface="+mn-cs"/>
        </a:defRPr>
      </a:lvl2pPr>
      <a:lvl3pPr marL="1073150" indent="-360363" algn="l" defTabSz="457200" rtl="0" eaLnBrk="1" fontAlgn="base" hangingPunct="1">
        <a:spcBef>
          <a:spcPct val="20000"/>
        </a:spcBef>
        <a:spcAft>
          <a:spcPct val="0"/>
        </a:spcAft>
        <a:buClr>
          <a:srgbClr val="465560"/>
        </a:buClr>
        <a:buSzPct val="130000"/>
        <a:buFont typeface="Arial" charset="0"/>
        <a:buChar char="•"/>
        <a:defRPr sz="2000" kern="1200">
          <a:solidFill>
            <a:srgbClr val="000000"/>
          </a:solidFill>
          <a:latin typeface="+mn-lt"/>
          <a:ea typeface="+mn-ea"/>
          <a:cs typeface="+mn-cs"/>
        </a:defRPr>
      </a:lvl3pPr>
      <a:lvl4pPr marL="1435100" indent="-361950" algn="l" defTabSz="457200" rtl="0" eaLnBrk="1" fontAlgn="base" hangingPunct="1">
        <a:spcBef>
          <a:spcPct val="20000"/>
        </a:spcBef>
        <a:spcAft>
          <a:spcPct val="0"/>
        </a:spcAft>
        <a:buClr>
          <a:srgbClr val="465560"/>
        </a:buClr>
        <a:buSzPct val="70000"/>
        <a:buFont typeface="Courier New" pitchFamily="49" charset="0"/>
        <a:buChar char="o"/>
        <a:defRPr sz="2000" kern="1200">
          <a:solidFill>
            <a:srgbClr val="000000"/>
          </a:solidFill>
          <a:latin typeface="+mn-lt"/>
          <a:ea typeface="+mn-ea"/>
          <a:cs typeface="+mn-cs"/>
        </a:defRPr>
      </a:lvl4pPr>
      <a:lvl5pPr marL="1797050" indent="-361950" algn="l" defTabSz="457200" rtl="0" eaLnBrk="1" fontAlgn="base" hangingPunct="1">
        <a:spcBef>
          <a:spcPct val="20000"/>
        </a:spcBef>
        <a:spcAft>
          <a:spcPct val="0"/>
        </a:spcAft>
        <a:buClr>
          <a:srgbClr val="465560"/>
        </a:buClr>
        <a:buFont typeface="Arial" charset="0"/>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6.png"/><Relationship Id="rId3" Type="http://schemas.openxmlformats.org/officeDocument/2006/relationships/hyperlink" Target="https://www.google.co.za/url?sa=i&amp;rct=j&amp;q=&amp;esrc=s&amp;source=images&amp;cd=&amp;cad=rja&amp;uact=8&amp;ved=0ahUKEwj5tP784fHTAhXEQBoKHVQjAUQQjRwIBw&amp;url=https://clipartfest.com/categories/view/b3eabc4e8ab686c2c90cbcb20ed17d4f1271659d/clipart-with-clear-background.html&amp;psig=AFQjCNFCamS6lGaRJXS_PYVopsjv4kidnQ&amp;ust=1494933042768578" TargetMode="External"/><Relationship Id="rId7" Type="http://schemas.openxmlformats.org/officeDocument/2006/relationships/hyperlink" Target="https://www.shareicon.net/silhouettes-animal-silhouette-shapes-animal-kingdom-monkey-monkeys-shape-animals-677458" TargetMode="External"/><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www.google.co.za/url?sa=i&amp;rct=j&amp;q=&amp;esrc=s&amp;source=images&amp;cd=&amp;cad=rja&amp;uact=8&amp;ved=0ahUKEwiDw_6x4vHTAhXMORoKHXjTAEUQjRwIBw&amp;url=https://clipartfest.com/categories/view/5b6860cdaa1837d18e63873b4ac4327cd905297c/cloud-clipart-transparent-background.html&amp;psig=AFQjCNFHMFO1m7eD0Q7Ai_Wi2NLNx1YBAQ&amp;ust=1494933214909729" TargetMode="External"/><Relationship Id="rId5" Type="http://schemas.openxmlformats.org/officeDocument/2006/relationships/hyperlink" Target="http://www.google.co.za/url?sa=i&amp;rct=j&amp;q=&amp;esrc=s&amp;source=images&amp;cd=&amp;cad=rja&amp;uact=8&amp;ved=0ahUKEwiVyovP4_HTAhXKVxoKHZj7AkkQjRwIBw&amp;url=http://www.freeiconspng.com/img/1053&amp;psig=AFQjCNEMg6K73AFmzmqL4PP0HDVIro0MKA&amp;ust=1494933547521246" TargetMode="External"/><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hyperlink" Target="http://www.google.co.za/url?sa=i&amp;rct=j&amp;q=&amp;esrc=s&amp;source=images&amp;cd=&amp;cad=rja&amp;uact=8&amp;ved=0ahUKEwiP7-_c5PHTAhXKfhoKHRJJC0UQjRwIBw&amp;url=http://maxpixel.freegreatpicture.com/Animal-Silhouette-Jump-Chamois-Sheep-Nature-158045&amp;psig=AFQjCNGx29Wn4qT8Hh2taHe-8DPKZgZ9Rg&amp;ust=1494933649704683" TargetMode="External"/><Relationship Id="rId1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google.co.za/url?sa=i&amp;rct=j&amp;q=&amp;esrc=s&amp;source=images&amp;cd=&amp;cad=rja&amp;uact=8&amp;ved=0ahUKEwiZt7bP4vHTAhWG2xoKHe7IAUUQjRwIBw&amp;url=https://clipartfest.com/categories/view/5b6860cdaa1837d18e63873b4ac4327cd905297c/cloud-clipart-transparent-background.html&amp;psig=AFQjCNFHMFO1m7eD0Q7Ai_Wi2NLNx1YBAQ&amp;ust=1494933214909729" TargetMode="External"/><Relationship Id="rId7" Type="http://schemas.openxmlformats.org/officeDocument/2006/relationships/hyperlink" Target="https://www.google.co.za/url?sa=i&amp;rct=j&amp;q=&amp;esrc=s&amp;source=images&amp;cd=&amp;cad=rja&amp;uact=8&amp;ved=0ahUKEwiDw_6x4vHTAhXMORoKHXjTAEUQjRwIBw&amp;url=https://clipartfest.com/categories/view/5b6860cdaa1837d18e63873b4ac4327cd905297c/cloud-clipart-transparent-background.html&amp;psig=AFQjCNFHMFO1m7eD0Q7Ai_Wi2NLNx1YBAQ&amp;ust=149493321490972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ogle.co.za/url?sa=i&amp;rct=j&amp;q=&amp;esrc=s&amp;source=images&amp;cd=&amp;cad=rja&amp;uact=8&amp;ved=0ahUKEwiDw_6x4vHTAhXMORoKHXjTAEUQjRwIBw&amp;url=https://clipartfest.com/categories/view/5b6860cdaa1837d18e63873b4ac4327cd905297c/cloud-clipart-transparent-background.html&amp;psig=AFQjCNFHMFO1m7eD0Q7Ai_Wi2NLNx1YBAQ&amp;ust=1494933214909729" TargetMode="External"/><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za/url?sa=i&amp;rct=j&amp;q=&amp;esrc=s&amp;source=images&amp;cd=&amp;cad=rja&amp;uact=8&amp;ved=0ahUKEwj4r5CE5fHTAhWNDRoKHUJXDkIQjRwIBw&amp;url=https://clipartfest.com/categories/view/64b398cc09c0e5a1b243cf0154cfd4ef7359278c/tombstone-rip-clipart-transparent-background.html&amp;psig=AFQjCNElFUEm_1GFKFA6loCS26uoNbaDEg&amp;ust=149493391991575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google.co.za/url?sa=i&amp;rct=j&amp;q=&amp;esrc=s&amp;source=images&amp;cd=&amp;cad=rja&amp;uact=8&amp;ved=0ahUKEwiDw_6x4vHTAhXMORoKHXjTAEUQjRwIBw&amp;url=https://clipartfest.com/categories/view/5b6860cdaa1837d18e63873b4ac4327cd905297c/cloud-clipart-transparent-background.html&amp;psig=AFQjCNFHMFO1m7eD0Q7Ai_Wi2NLNx1YBAQ&amp;ust=1494933214909729" TargetMode="Externa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google.co.za/url?sa=i&amp;rct=j&amp;q=&amp;esrc=s&amp;source=images&amp;cd=&amp;cad=rja&amp;uact=8&amp;ved=0ahUKEwiZt7bP4vHTAhWG2xoKHe7IAUUQjRwIBw&amp;url=https://clipartfest.com/categories/view/5b6860cdaa1837d18e63873b4ac4327cd905297c/cloud-clipart-transparent-background.html&amp;psig=AFQjCNFHMFO1m7eD0Q7Ai_Wi2NLNx1YBAQ&amp;ust=1494933214909729" TargetMode="External"/><Relationship Id="rId13" Type="http://schemas.openxmlformats.org/officeDocument/2006/relationships/image" Target="../media/image14.png"/><Relationship Id="rId18" Type="http://schemas.openxmlformats.org/officeDocument/2006/relationships/hyperlink" Target="https://www.google.co.za/url?sa=i&amp;rct=j&amp;q=&amp;esrc=s&amp;source=images&amp;cd=&amp;cad=rja&amp;uact=8&amp;ved=0ahUKEwj4r5CE5fHTAhWNDRoKHUJXDkIQjRwIBw&amp;url=https://clipartfest.com/categories/view/64b398cc09c0e5a1b243cf0154cfd4ef7359278c/tombstone-rip-clipart-transparent-background.html&amp;psig=AFQjCNElFUEm_1GFKFA6loCS26uoNbaDEg&amp;ust=1494933919915750" TargetMode="External"/><Relationship Id="rId3" Type="http://schemas.openxmlformats.org/officeDocument/2006/relationships/hyperlink" Target="http://www.google.co.za/url?sa=i&amp;rct=j&amp;q=&amp;esrc=s&amp;source=images&amp;cd=&amp;cad=rja&amp;uact=8&amp;ved=0ahUKEwj29b_M3_HTAhUKWhoKHU6lA1sQjRwIBw&amp;url=http://cliparting.com/free-person-clipart-24535/&amp;psig=AFQjCNEEos99Px_pnsh9OIACcLL4zuZSFg&amp;ust=1494932474530289" TargetMode="External"/><Relationship Id="rId7" Type="http://schemas.openxmlformats.org/officeDocument/2006/relationships/hyperlink" Target="https://www.google.co.za/url?sa=i&amp;rct=j&amp;q=&amp;esrc=s&amp;source=images&amp;cd=&amp;cad=rja&amp;uact=8&amp;ved=0ahUKEwiDw_6x4vHTAhXMORoKHXjTAEUQjRwIBw&amp;url=https://clipartfest.com/categories/view/5b6860cdaa1837d18e63873b4ac4327cd905297c/cloud-clipart-transparent-background.html&amp;psig=AFQjCNFHMFO1m7eD0Q7Ai_Wi2NLNx1YBAQ&amp;ust=1494933214909729" TargetMode="External"/><Relationship Id="rId12" Type="http://schemas.openxmlformats.org/officeDocument/2006/relationships/hyperlink" Target="http://www.google.co.za/url?sa=i&amp;rct=j&amp;q=&amp;esrc=s&amp;source=images&amp;cd=&amp;cad=rja&amp;uact=8&amp;ved=0ahUKEwiVyovP4_HTAhXKVxoKHZj7AkkQjRwIBw&amp;url=http://www.freeiconspng.com/img/1053&amp;psig=AFQjCNEMg6K73AFmzmqL4PP0HDVIro0MKA&amp;ust=1494933547521246" TargetMode="External"/><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hyperlink" Target="http://www.google.co.za/url?sa=i&amp;rct=j&amp;q=&amp;esrc=s&amp;source=images&amp;cd=&amp;cad=rja&amp;uact=8&amp;ved=0ahUKEwiP7-_c5PHTAhXKfhoKHRJJC0UQjRwIBw&amp;url=http://maxpixel.freegreatpicture.com/Animal-Silhouette-Jump-Chamois-Sheep-Nature-158045&amp;psig=AFQjCNGx29Wn4qT8Hh2taHe-8DPKZgZ9Rg&amp;ust=1494933649704683" TargetMode="Externa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hyperlink" Target="https://www.google.co.za/url?sa=i&amp;rct=j&amp;q=&amp;esrc=s&amp;source=images&amp;cd=&amp;cad=rja&amp;uact=8&amp;ved=0ahUKEwj5tP784fHTAhXEQBoKHVQjAUQQjRwIBw&amp;url=https://clipartfest.com/categories/view/b3eabc4e8ab686c2c90cbcb20ed17d4f1271659d/clipart-with-clear-background.html&amp;psig=AFQjCNFCamS6lGaRJXS_PYVopsjv4kidnQ&amp;ust=1494933042768578" TargetMode="External"/><Relationship Id="rId15"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hyperlink" Target="https://www.shareicon.net/silhouettes-animal-silhouette-shapes-animal-kingdom-monkey-monkeys-shape-animals-677458"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google.co.za/url?sa=i&amp;rct=j&amp;q=&amp;esrc=s&amp;source=images&amp;cd=&amp;cad=rja&amp;uact=8&amp;ved=0ahUKEwiZt7bP4vHTAhWG2xoKHe7IAUUQjRwIBw&amp;url=https://clipartfest.com/categories/view/5b6860cdaa1837d18e63873b4ac4327cd905297c/cloud-clipart-transparent-background.html&amp;psig=AFQjCNFHMFO1m7eD0Q7Ai_Wi2NLNx1YBAQ&amp;ust=1494933214909729" TargetMode="External"/><Relationship Id="rId13" Type="http://schemas.openxmlformats.org/officeDocument/2006/relationships/image" Target="../media/image14.png"/><Relationship Id="rId18" Type="http://schemas.openxmlformats.org/officeDocument/2006/relationships/hyperlink" Target="https://www.google.co.za/url?sa=i&amp;rct=j&amp;q=&amp;esrc=s&amp;source=images&amp;cd=&amp;cad=rja&amp;uact=8&amp;ved=0ahUKEwj4r5CE5fHTAhWNDRoKHUJXDkIQjRwIBw&amp;url=https://clipartfest.com/categories/view/64b398cc09c0e5a1b243cf0154cfd4ef7359278c/tombstone-rip-clipart-transparent-background.html&amp;psig=AFQjCNElFUEm_1GFKFA6loCS26uoNbaDEg&amp;ust=1494933919915750" TargetMode="External"/><Relationship Id="rId3" Type="http://schemas.openxmlformats.org/officeDocument/2006/relationships/hyperlink" Target="http://www.google.co.za/url?sa=i&amp;rct=j&amp;q=&amp;esrc=s&amp;source=images&amp;cd=&amp;cad=rja&amp;uact=8&amp;ved=0ahUKEwj29b_M3_HTAhUKWhoKHU6lA1sQjRwIBw&amp;url=http://cliparting.com/free-person-clipart-24535/&amp;psig=AFQjCNEEos99Px_pnsh9OIACcLL4zuZSFg&amp;ust=1494932474530289" TargetMode="External"/><Relationship Id="rId7" Type="http://schemas.openxmlformats.org/officeDocument/2006/relationships/hyperlink" Target="https://www.google.co.za/url?sa=i&amp;rct=j&amp;q=&amp;esrc=s&amp;source=images&amp;cd=&amp;cad=rja&amp;uact=8&amp;ved=0ahUKEwiDw_6x4vHTAhXMORoKHXjTAEUQjRwIBw&amp;url=https://clipartfest.com/categories/view/5b6860cdaa1837d18e63873b4ac4327cd905297c/cloud-clipart-transparent-background.html&amp;psig=AFQjCNFHMFO1m7eD0Q7Ai_Wi2NLNx1YBAQ&amp;ust=1494933214909729" TargetMode="External"/><Relationship Id="rId12" Type="http://schemas.openxmlformats.org/officeDocument/2006/relationships/hyperlink" Target="http://www.google.co.za/url?sa=i&amp;rct=j&amp;q=&amp;esrc=s&amp;source=images&amp;cd=&amp;cad=rja&amp;uact=8&amp;ved=0ahUKEwiVyovP4_HTAhXKVxoKHZj7AkkQjRwIBw&amp;url=http://www.freeiconspng.com/img/1053&amp;psig=AFQjCNEMg6K73AFmzmqL4PP0HDVIro0MKA&amp;ust=1494933547521246" TargetMode="External"/><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hyperlink" Target="http://www.google.co.za/url?sa=i&amp;rct=j&amp;q=&amp;esrc=s&amp;source=images&amp;cd=&amp;cad=rja&amp;uact=8&amp;ved=0ahUKEwiP7-_c5PHTAhXKfhoKHRJJC0UQjRwIBw&amp;url=http://maxpixel.freegreatpicture.com/Animal-Silhouette-Jump-Chamois-Sheep-Nature-158045&amp;psig=AFQjCNGx29Wn4qT8Hh2taHe-8DPKZgZ9Rg&amp;ust=1494933649704683" TargetMode="Externa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hyperlink" Target="https://www.google.co.za/url?sa=i&amp;rct=j&amp;q=&amp;esrc=s&amp;source=images&amp;cd=&amp;cad=rja&amp;uact=8&amp;ved=0ahUKEwj5tP784fHTAhXEQBoKHVQjAUQQjRwIBw&amp;url=https://clipartfest.com/categories/view/b3eabc4e8ab686c2c90cbcb20ed17d4f1271659d/clipart-with-clear-background.html&amp;psig=AFQjCNFCamS6lGaRJXS_PYVopsjv4kidnQ&amp;ust=1494933042768578" TargetMode="External"/><Relationship Id="rId15"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hyperlink" Target="https://www.shareicon.net/silhouettes-animal-silhouette-shapes-animal-kingdom-monkey-monkeys-shape-animals-677458"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8.png"/><Relationship Id="rId3" Type="http://schemas.openxmlformats.org/officeDocument/2006/relationships/hyperlink" Target="https://www.google.co.za/url?sa=i&amp;rct=j&amp;q=&amp;esrc=s&amp;source=images&amp;cd=&amp;cad=rja&amp;uact=8&amp;ved=0ahUKEwj5tP784fHTAhXEQBoKHVQjAUQQjRwIBw&amp;url=https://clipartfest.com/categories/view/b3eabc4e8ab686c2c90cbcb20ed17d4f1271659d/clipart-with-clear-background.html&amp;psig=AFQjCNFCamS6lGaRJXS_PYVopsjv4kidnQ&amp;ust=1494933042768578" TargetMode="External"/><Relationship Id="rId21" Type="http://schemas.openxmlformats.org/officeDocument/2006/relationships/image" Target="../media/image21.png"/><Relationship Id="rId7" Type="http://schemas.openxmlformats.org/officeDocument/2006/relationships/image" Target="../media/image11.png"/><Relationship Id="rId12" Type="http://schemas.openxmlformats.org/officeDocument/2006/relationships/hyperlink" Target="https://www.shareicon.net/silhouettes-animal-silhouette-shapes-animal-kingdom-monkey-monkeys-shape-animals-677458" TargetMode="External"/><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hyperlink" Target="https://www.google.co.za/url?sa=i&amp;rct=j&amp;q=&amp;esrc=s&amp;source=images&amp;cd=&amp;cad=rja&amp;uact=8&amp;ved=0ahUKEwj4r5CE5fHTAhWNDRoKHUJXDkIQjRwIBw&amp;url=https://clipartfest.com/categories/view/64b398cc09c0e5a1b243cf0154cfd4ef7359278c/tombstone-rip-clipart-transparent-background.html&amp;psig=AFQjCNElFUEm_1GFKFA6loCS26uoNbaDEg&amp;ust=1494933919915750" TargetMode="External"/><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google.co.za/url?sa=i&amp;rct=j&amp;q=&amp;esrc=s&amp;source=images&amp;cd=&amp;cad=rja&amp;uact=8&amp;ved=0ahUKEwiZt7bP4vHTAhWG2xoKHe7IAUUQjRwIBw&amp;url=https://clipartfest.com/categories/view/5b6860cdaa1837d18e63873b4ac4327cd905297c/cloud-clipart-transparent-background.html&amp;psig=AFQjCNFHMFO1m7eD0Q7Ai_Wi2NLNx1YBAQ&amp;ust=1494933214909729" TargetMode="External"/><Relationship Id="rId11" Type="http://schemas.openxmlformats.org/officeDocument/2006/relationships/image" Target="../media/image14.png"/><Relationship Id="rId5" Type="http://schemas.openxmlformats.org/officeDocument/2006/relationships/hyperlink" Target="https://www.google.co.za/url?sa=i&amp;rct=j&amp;q=&amp;esrc=s&amp;source=images&amp;cd=&amp;cad=rja&amp;uact=8&amp;ved=0ahUKEwiDw_6x4vHTAhXMORoKHXjTAEUQjRwIBw&amp;url=https://clipartfest.com/categories/view/5b6860cdaa1837d18e63873b4ac4327cd905297c/cloud-clipart-transparent-background.html&amp;psig=AFQjCNFHMFO1m7eD0Q7Ai_Wi2NLNx1YBAQ&amp;ust=1494933214909729" TargetMode="External"/><Relationship Id="rId15" Type="http://schemas.openxmlformats.org/officeDocument/2006/relationships/image" Target="../media/image16.png"/><Relationship Id="rId10" Type="http://schemas.openxmlformats.org/officeDocument/2006/relationships/hyperlink" Target="http://www.google.co.za/url?sa=i&amp;rct=j&amp;q=&amp;esrc=s&amp;source=images&amp;cd=&amp;cad=rja&amp;uact=8&amp;ved=0ahUKEwiVyovP4_HTAhXKVxoKHZj7AkkQjRwIBw&amp;url=http://www.freeiconspng.com/img/1053&amp;psig=AFQjCNEMg6K73AFmzmqL4PP0HDVIro0MKA&amp;ust=1494933547521246" TargetMode="External"/><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hyperlink" Target="http://www.google.co.za/url?sa=i&amp;rct=j&amp;q=&amp;esrc=s&amp;source=images&amp;cd=&amp;cad=rja&amp;uact=8&amp;ved=0ahUKEwiP7-_c5PHTAhXKfhoKHRJJC0UQjRwIBw&amp;url=http://maxpixel.freegreatpicture.com/Animal-Silhouette-Jump-Chamois-Sheep-Nature-158045&amp;psig=AFQjCNGx29Wn4qT8Hh2taHe-8DPKZgZ9Rg&amp;ust=149493364970468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95536" y="1563638"/>
            <a:ext cx="6120680" cy="599622"/>
          </a:xfrm>
        </p:spPr>
        <p:txBody>
          <a:bodyPr/>
          <a:lstStyle/>
          <a:p>
            <a:r>
              <a:rPr lang="en-US" dirty="0" smtClean="0"/>
              <a:t>law society of the Northern provinces</a:t>
            </a:r>
            <a:endParaRPr lang="en-GB" dirty="0"/>
          </a:p>
        </p:txBody>
      </p:sp>
      <p:sp>
        <p:nvSpPr>
          <p:cNvPr id="7" name="Text Placeholder 6"/>
          <p:cNvSpPr>
            <a:spLocks noGrp="1"/>
          </p:cNvSpPr>
          <p:nvPr>
            <p:ph type="body" sz="quarter" idx="10"/>
          </p:nvPr>
        </p:nvSpPr>
        <p:spPr/>
        <p:txBody>
          <a:bodyPr/>
          <a:lstStyle/>
          <a:p>
            <a:r>
              <a:rPr lang="en-US" dirty="0" smtClean="0"/>
              <a:t>introduction to environmental law</a:t>
            </a:r>
            <a:endParaRPr lang="en-GB" dirty="0"/>
          </a:p>
        </p:txBody>
      </p:sp>
      <p:sp>
        <p:nvSpPr>
          <p:cNvPr id="8" name="Text Placeholder 7"/>
          <p:cNvSpPr>
            <a:spLocks noGrp="1"/>
          </p:cNvSpPr>
          <p:nvPr>
            <p:ph type="body" sz="quarter" idx="12"/>
          </p:nvPr>
        </p:nvSpPr>
        <p:spPr/>
        <p:txBody>
          <a:bodyPr/>
          <a:lstStyle/>
          <a:p>
            <a:r>
              <a:rPr lang="en-US" dirty="0" smtClean="0"/>
              <a:t>16 May 2017</a:t>
            </a:r>
            <a:endParaRPr lang="en-GB" dirty="0"/>
          </a:p>
        </p:txBody>
      </p:sp>
      <p:sp>
        <p:nvSpPr>
          <p:cNvPr id="11" name="Text Placeholder 10"/>
          <p:cNvSpPr>
            <a:spLocks noGrp="1"/>
          </p:cNvSpPr>
          <p:nvPr>
            <p:ph type="body" sz="quarter" idx="14"/>
          </p:nvPr>
        </p:nvSpPr>
        <p:spPr>
          <a:xfrm>
            <a:off x="395536" y="3057804"/>
            <a:ext cx="4608512" cy="701731"/>
          </a:xfrm>
        </p:spPr>
        <p:txBody>
          <a:bodyPr/>
          <a:lstStyle/>
          <a:p>
            <a:r>
              <a:rPr lang="en-US" dirty="0" smtClean="0"/>
              <a:t>Garyn Rapson</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1470"/>
            <a:ext cx="8219256" cy="544700"/>
          </a:xfrm>
        </p:spPr>
        <p:txBody>
          <a:bodyPr/>
          <a:lstStyle/>
          <a:p>
            <a:r>
              <a:rPr lang="en-US" sz="2200" dirty="0" smtClean="0">
                <a:solidFill>
                  <a:schemeClr val="accent5"/>
                </a:solidFill>
              </a:rPr>
              <a:t>NEMA: Basic Assessment procedure</a:t>
            </a:r>
            <a:endParaRPr lang="en-GB" sz="2200" dirty="0">
              <a:solidFill>
                <a:schemeClr val="accent5"/>
              </a:solidFill>
            </a:endParaRPr>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10</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681540"/>
            <a:ext cx="5891361" cy="430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205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19256" cy="544700"/>
          </a:xfrm>
        </p:spPr>
        <p:txBody>
          <a:bodyPr/>
          <a:lstStyle/>
          <a:p>
            <a:r>
              <a:rPr lang="en-US" sz="2200" dirty="0" smtClean="0">
                <a:solidFill>
                  <a:schemeClr val="accent5"/>
                </a:solidFill>
              </a:rPr>
              <a:t>NEMA: Scoping and EIA process</a:t>
            </a:r>
            <a:endParaRPr lang="en-GB" sz="2200" dirty="0">
              <a:solidFill>
                <a:schemeClr val="accent5"/>
              </a:solidFill>
            </a:endParaRPr>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627534"/>
            <a:ext cx="5843734" cy="435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6843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2834"/>
            <a:ext cx="8219256" cy="544700"/>
          </a:xfrm>
        </p:spPr>
        <p:txBody>
          <a:bodyPr/>
          <a:lstStyle/>
          <a:p>
            <a:r>
              <a:rPr lang="en-ZA" dirty="0" smtClean="0"/>
              <a:t>Criminal liability for environmental offences</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12</a:t>
            </a:fld>
            <a:endParaRPr lang="en-US" dirty="0"/>
          </a:p>
        </p:txBody>
      </p:sp>
      <p:sp>
        <p:nvSpPr>
          <p:cNvPr id="5" name="TextBox 4"/>
          <p:cNvSpPr txBox="1"/>
          <p:nvPr/>
        </p:nvSpPr>
        <p:spPr>
          <a:xfrm>
            <a:off x="179512" y="627534"/>
            <a:ext cx="8640960" cy="4093428"/>
          </a:xfrm>
          <a:prstGeom prst="rect">
            <a:avLst/>
          </a:prstGeom>
          <a:noFill/>
        </p:spPr>
        <p:txBody>
          <a:bodyPr wrap="square" rtlCol="0">
            <a:spAutoFit/>
          </a:bodyPr>
          <a:lstStyle/>
          <a:p>
            <a:pPr marL="285750" indent="-285750">
              <a:buFont typeface="Arial" panose="020B0604020202020204" pitchFamily="34" charset="0"/>
              <a:buChar char="•"/>
            </a:pPr>
            <a:r>
              <a:rPr lang="en-US" i="1" dirty="0" smtClean="0"/>
              <a:t>S </a:t>
            </a:r>
            <a:r>
              <a:rPr lang="en-US" i="1" dirty="0"/>
              <a:t>v </a:t>
            </a:r>
            <a:r>
              <a:rPr lang="en-US" dirty="0" err="1"/>
              <a:t>Nkomathi</a:t>
            </a:r>
            <a:r>
              <a:rPr lang="en-US" i="1" dirty="0"/>
              <a:t> Anthracite Proprietary Limited ("</a:t>
            </a:r>
            <a:r>
              <a:rPr lang="en-US" b="1" i="1" dirty="0" err="1"/>
              <a:t>Nkomathi</a:t>
            </a:r>
            <a:r>
              <a:rPr lang="en-US" b="1" i="1" dirty="0"/>
              <a:t> Anthracite</a:t>
            </a:r>
            <a:r>
              <a:rPr lang="en-US" i="1" dirty="0"/>
              <a:t>")</a:t>
            </a:r>
          </a:p>
          <a:p>
            <a:pPr marL="742950" lvl="1" indent="-285750">
              <a:buFont typeface="Arial" panose="020B0604020202020204" pitchFamily="34" charset="0"/>
              <a:buChar char="•"/>
            </a:pPr>
            <a:r>
              <a:rPr lang="en-US" sz="1400" dirty="0" smtClean="0"/>
              <a:t>On </a:t>
            </a:r>
            <a:r>
              <a:rPr lang="en-US" sz="1400" dirty="0"/>
              <a:t>29 August 2012, Nkomati Anthracite pleaded guilty to eight charges under </a:t>
            </a:r>
            <a:r>
              <a:rPr lang="en-US" sz="1400" dirty="0" smtClean="0"/>
              <a:t>NEMA. </a:t>
            </a:r>
          </a:p>
          <a:p>
            <a:pPr marL="742950" lvl="1" indent="-285750">
              <a:buFont typeface="Arial" panose="020B0604020202020204" pitchFamily="34" charset="0"/>
              <a:buChar char="•"/>
            </a:pPr>
            <a:r>
              <a:rPr lang="en-US" sz="1400" dirty="0" smtClean="0"/>
              <a:t>The </a:t>
            </a:r>
            <a:r>
              <a:rPr lang="en-US" sz="1400" dirty="0"/>
              <a:t>company pleaded guilty to contraventions of section 24F of </a:t>
            </a:r>
            <a:r>
              <a:rPr lang="en-US" sz="1400" dirty="0" smtClean="0"/>
              <a:t>NEMA.  </a:t>
            </a:r>
          </a:p>
          <a:p>
            <a:pPr marL="742950" lvl="1" indent="-285750">
              <a:buFont typeface="Arial" panose="020B0604020202020204" pitchFamily="34" charset="0"/>
              <a:buChar char="•"/>
            </a:pPr>
            <a:r>
              <a:rPr lang="en-US" sz="1400" dirty="0" smtClean="0"/>
              <a:t>The </a:t>
            </a:r>
            <a:r>
              <a:rPr lang="en-US" sz="1400" dirty="0"/>
              <a:t>contraventions in terms of section 24F of NEMA included the commencement of listed activities in terms of NEMA without an environmental authorisation.  Such activities included the construction of roads, the clearance of vegetation, the excavation of soil and rock in a watercourse, and construction of facilities on-site</a:t>
            </a:r>
            <a:r>
              <a:rPr lang="en-US" sz="1400" dirty="0" smtClean="0"/>
              <a:t>.  </a:t>
            </a:r>
            <a:endParaRPr lang="en-US" sz="1400" dirty="0"/>
          </a:p>
          <a:p>
            <a:pPr marL="742950" lvl="1" indent="-285750">
              <a:buFont typeface="Arial" panose="020B0604020202020204" pitchFamily="34" charset="0"/>
              <a:buChar char="•"/>
            </a:pPr>
            <a:r>
              <a:rPr lang="en-US" sz="1400" dirty="0" err="1" smtClean="0"/>
              <a:t>Nkomathi</a:t>
            </a:r>
            <a:r>
              <a:rPr lang="en-US" sz="1400" dirty="0" smtClean="0"/>
              <a:t> </a:t>
            </a:r>
            <a:r>
              <a:rPr lang="en-US" sz="1400" dirty="0"/>
              <a:t>Anthracite was fined R1 000 000, the payment of which was suspended, and also instructed to pay an amount of R4 000 000 to the DEA Environmental Management Inspectorate for the purpose of the proper execution of enforcement duties, environmental rehabilitation and enforcement training. </a:t>
            </a:r>
          </a:p>
          <a:p>
            <a:pPr marL="285750" indent="-285750">
              <a:buFont typeface="Arial" panose="020B0604020202020204" pitchFamily="34" charset="0"/>
              <a:buChar char="•"/>
            </a:pPr>
            <a:r>
              <a:rPr lang="en-US" i="1" dirty="0"/>
              <a:t>S v Anker Coal &amp; Mineral Holdings SA Proprietary Limited ("</a:t>
            </a:r>
            <a:r>
              <a:rPr lang="en-US" b="1" i="1" dirty="0"/>
              <a:t>Anker Coal</a:t>
            </a:r>
            <a:r>
              <a:rPr lang="en-US" i="1" dirty="0"/>
              <a:t>")</a:t>
            </a:r>
            <a:endParaRPr lang="en-US" dirty="0"/>
          </a:p>
          <a:p>
            <a:pPr marL="742950" lvl="1" indent="-285750">
              <a:buFont typeface="Arial" panose="020B0604020202020204" pitchFamily="34" charset="0"/>
              <a:buChar char="•"/>
            </a:pPr>
            <a:r>
              <a:rPr lang="en-US" sz="1400" dirty="0" smtClean="0"/>
              <a:t>Anker </a:t>
            </a:r>
            <a:r>
              <a:rPr lang="en-US" sz="1400" dirty="0"/>
              <a:t>Coal pleaded guilty to contraventions of section 28(15), 32 and 34 of </a:t>
            </a:r>
            <a:r>
              <a:rPr lang="en-US" sz="1400" dirty="0" smtClean="0"/>
              <a:t>NEMA.  </a:t>
            </a:r>
            <a:r>
              <a:rPr lang="en-US" sz="1400" dirty="0"/>
              <a:t>The activities undertaken by Anker Coal which are the subject of this plea and sentence agreement include drilling prospecting holes in wetlands and other sensitive areas, prospecting activities took place within the 1:100 year </a:t>
            </a:r>
            <a:r>
              <a:rPr lang="en-US" sz="1400" dirty="0" err="1"/>
              <a:t>floodline</a:t>
            </a:r>
            <a:r>
              <a:rPr lang="en-US" sz="1400" dirty="0"/>
              <a:t>, failing to submit a rehabilitation plan, failing to remove core materials from wetlands and submitting inaccurate information to the </a:t>
            </a:r>
            <a:r>
              <a:rPr lang="en-US" sz="1400" dirty="0" smtClean="0"/>
              <a:t>DMR.</a:t>
            </a:r>
          </a:p>
          <a:p>
            <a:pPr marL="742950" lvl="1" indent="-285750">
              <a:buFont typeface="Arial" panose="020B0604020202020204" pitchFamily="34" charset="0"/>
              <a:buChar char="•"/>
            </a:pPr>
            <a:r>
              <a:rPr lang="en-US" sz="1400" dirty="0" smtClean="0"/>
              <a:t>Anker </a:t>
            </a:r>
            <a:r>
              <a:rPr lang="en-US" sz="1400" dirty="0"/>
              <a:t>Coal was fined a collective amount of R180 000, suspended for five </a:t>
            </a:r>
            <a:r>
              <a:rPr lang="en-US" sz="1400" dirty="0" smtClean="0"/>
              <a:t>years.  </a:t>
            </a:r>
            <a:r>
              <a:rPr lang="en-US" sz="1400" dirty="0"/>
              <a:t>Anker Coal was also ordered to pay a </a:t>
            </a:r>
            <a:r>
              <a:rPr lang="en-US" sz="1400" dirty="0" err="1"/>
              <a:t>neighbouring</a:t>
            </a:r>
            <a:r>
              <a:rPr lang="en-US" sz="1400" dirty="0"/>
              <a:t> farmer an amount of R144 000. </a:t>
            </a:r>
          </a:p>
        </p:txBody>
      </p:sp>
    </p:spTree>
    <p:extLst>
      <p:ext uri="{BB962C8B-B14F-4D97-AF65-F5344CB8AC3E}">
        <p14:creationId xmlns:p14="http://schemas.microsoft.com/office/powerpoint/2010/main" val="4220666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director liability</a:t>
            </a:r>
            <a:endParaRPr lang="en-GB" dirty="0"/>
          </a:p>
        </p:txBody>
      </p:sp>
      <p:sp>
        <p:nvSpPr>
          <p:cNvPr id="3" name="Content Placeholder 2"/>
          <p:cNvSpPr>
            <a:spLocks noGrp="1"/>
          </p:cNvSpPr>
          <p:nvPr>
            <p:ph idx="1"/>
          </p:nvPr>
        </p:nvSpPr>
        <p:spPr>
          <a:xfrm>
            <a:off x="457200" y="893642"/>
            <a:ext cx="8229600" cy="2683812"/>
          </a:xfrm>
        </p:spPr>
        <p:txBody>
          <a:bodyPr/>
          <a:lstStyle/>
          <a:p>
            <a:r>
              <a:rPr lang="en-US" sz="1800" i="1" dirty="0" smtClean="0"/>
              <a:t>S </a:t>
            </a:r>
            <a:r>
              <a:rPr lang="en-US" sz="1800" i="1" dirty="0"/>
              <a:t>v Blue Platinum Ventures (Pty) Ltd ("</a:t>
            </a:r>
            <a:r>
              <a:rPr lang="en-US" sz="1800" b="1" i="1" dirty="0"/>
              <a:t>Blue Platinum</a:t>
            </a:r>
            <a:r>
              <a:rPr lang="en-US" sz="1800" i="1" dirty="0"/>
              <a:t>")</a:t>
            </a:r>
          </a:p>
          <a:p>
            <a:pPr lvl="1"/>
            <a:r>
              <a:rPr lang="en-US" sz="1400" dirty="0" smtClean="0"/>
              <a:t>In </a:t>
            </a:r>
            <a:r>
              <a:rPr lang="en-US" sz="1400" dirty="0"/>
              <a:t>January 2014, the </a:t>
            </a:r>
            <a:r>
              <a:rPr lang="en-US" sz="1400" dirty="0" err="1"/>
              <a:t>Naphuno</a:t>
            </a:r>
            <a:r>
              <a:rPr lang="en-US" sz="1400" dirty="0"/>
              <a:t> Regional Court in Limpopo Province sentenced </a:t>
            </a:r>
            <a:r>
              <a:rPr lang="en-US" sz="1400" dirty="0" err="1"/>
              <a:t>Mr</a:t>
            </a:r>
            <a:r>
              <a:rPr lang="en-US" sz="1400" dirty="0"/>
              <a:t> </a:t>
            </a:r>
            <a:r>
              <a:rPr lang="en-US" sz="1400" dirty="0" err="1"/>
              <a:t>Matome</a:t>
            </a:r>
            <a:r>
              <a:rPr lang="en-US" sz="1400" dirty="0"/>
              <a:t> </a:t>
            </a:r>
            <a:r>
              <a:rPr lang="en-US" sz="1400" dirty="0" err="1"/>
              <a:t>Maponya</a:t>
            </a:r>
            <a:r>
              <a:rPr lang="en-US" sz="1400" dirty="0"/>
              <a:t>, the Managing Director of Blue Platinum to five years in prison for causing damage to the environment. </a:t>
            </a:r>
            <a:r>
              <a:rPr lang="en-US" sz="1400" dirty="0" err="1"/>
              <a:t>Moponya's</a:t>
            </a:r>
            <a:r>
              <a:rPr lang="en-US" sz="1400" dirty="0"/>
              <a:t> sentence of imprisonment was suspended for five years, on condition that the damage done by the mining operations be rehabilitated within three </a:t>
            </a:r>
            <a:r>
              <a:rPr lang="en-US" sz="1400" dirty="0" smtClean="0"/>
              <a:t>months.</a:t>
            </a:r>
          </a:p>
          <a:p>
            <a:pPr lvl="1"/>
            <a:r>
              <a:rPr lang="en-US" sz="1400" dirty="0" smtClean="0"/>
              <a:t>Blue </a:t>
            </a:r>
            <a:r>
              <a:rPr lang="en-US" sz="1400" dirty="0"/>
              <a:t>Platinum, </a:t>
            </a:r>
            <a:r>
              <a:rPr lang="en-US" sz="1400" dirty="0" err="1"/>
              <a:t>Matome</a:t>
            </a:r>
            <a:r>
              <a:rPr lang="en-US" sz="1400" dirty="0"/>
              <a:t> </a:t>
            </a:r>
            <a:r>
              <a:rPr lang="en-US" sz="1400" dirty="0" err="1"/>
              <a:t>Maponya</a:t>
            </a:r>
            <a:r>
              <a:rPr lang="en-US" sz="1400" dirty="0"/>
              <a:t> and five other directors had been charged with offences under NEMA, specifically section </a:t>
            </a:r>
            <a:r>
              <a:rPr lang="en-US" sz="1400" dirty="0" smtClean="0"/>
              <a:t>24F.  </a:t>
            </a:r>
            <a:r>
              <a:rPr lang="en-US" sz="1400" dirty="0"/>
              <a:t>Blue Platinum and </a:t>
            </a:r>
            <a:r>
              <a:rPr lang="en-US" sz="1400" dirty="0" err="1"/>
              <a:t>Matome</a:t>
            </a:r>
            <a:r>
              <a:rPr lang="en-US" sz="1400" dirty="0"/>
              <a:t> </a:t>
            </a:r>
            <a:r>
              <a:rPr lang="en-US" sz="1400" dirty="0" err="1"/>
              <a:t>Maponya</a:t>
            </a:r>
            <a:r>
              <a:rPr lang="en-US" sz="1400" dirty="0"/>
              <a:t> pleaded guilty to a contravention of section 24F of NEMA.  </a:t>
            </a:r>
            <a:endParaRPr lang="en-US" sz="1400" dirty="0" smtClean="0"/>
          </a:p>
          <a:p>
            <a:pPr lvl="1"/>
            <a:r>
              <a:rPr lang="en-US" sz="1400" dirty="0" err="1" smtClean="0"/>
              <a:t>Matome</a:t>
            </a:r>
            <a:r>
              <a:rPr lang="en-US" sz="1400" dirty="0" smtClean="0"/>
              <a:t> </a:t>
            </a:r>
            <a:r>
              <a:rPr lang="en-US" sz="1400" dirty="0" err="1"/>
              <a:t>Maponya</a:t>
            </a:r>
            <a:r>
              <a:rPr lang="en-US" sz="1400" dirty="0"/>
              <a:t> was not given the option of a fine, and his sentence is linked directly to the rehabilitation of the environment.  This is particularly important as this was the first case imposing director liability in terms of NEMA</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13</a:t>
            </a:fld>
            <a:endParaRPr lang="en-US" dirty="0"/>
          </a:p>
        </p:txBody>
      </p:sp>
    </p:spTree>
    <p:extLst>
      <p:ext uri="{BB962C8B-B14F-4D97-AF65-F5344CB8AC3E}">
        <p14:creationId xmlns:p14="http://schemas.microsoft.com/office/powerpoint/2010/main" val="3636482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447" y="123478"/>
            <a:ext cx="8219256" cy="544700"/>
          </a:xfrm>
        </p:spPr>
        <p:txBody>
          <a:bodyPr/>
          <a:lstStyle/>
          <a:p>
            <a:r>
              <a:rPr lang="en-US" sz="2200" dirty="0" smtClean="0"/>
              <a:t>National Environmental management: Waste Act 59 of 2008 (nemwa)</a:t>
            </a:r>
            <a:endParaRPr lang="en-GB" sz="22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14</a:t>
            </a:fld>
            <a:endParaRPr lang="en-US" dirty="0"/>
          </a:p>
        </p:txBody>
      </p:sp>
      <p:sp>
        <p:nvSpPr>
          <p:cNvPr id="5" name="TextBox 4"/>
          <p:cNvSpPr txBox="1"/>
          <p:nvPr/>
        </p:nvSpPr>
        <p:spPr>
          <a:xfrm>
            <a:off x="350447" y="756291"/>
            <a:ext cx="8647413"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NEMWA with the exception of sections 28(7)(a), 35 to 41 and 46, came into operation on 1 July 2009.  </a:t>
            </a:r>
            <a:endParaRPr lang="en-US" sz="1600" dirty="0" smtClean="0"/>
          </a:p>
          <a:p>
            <a:pPr marL="285750" indent="-285750">
              <a:buFont typeface="Arial" panose="020B0604020202020204" pitchFamily="34" charset="0"/>
              <a:buChar char="•"/>
            </a:pPr>
            <a:r>
              <a:rPr lang="en-US" sz="1600" dirty="0" smtClean="0"/>
              <a:t>Fundamental </a:t>
            </a:r>
            <a:r>
              <a:rPr lang="en-US" sz="1600" dirty="0"/>
              <a:t>shift in the legal framework dealing with waste </a:t>
            </a:r>
            <a:r>
              <a:rPr lang="en-US" sz="1600" dirty="0" smtClean="0"/>
              <a:t>management.</a:t>
            </a:r>
          </a:p>
          <a:p>
            <a:pPr marL="285750" indent="-285750">
              <a:buFont typeface="Arial" panose="020B0604020202020204" pitchFamily="34" charset="0"/>
              <a:buChar char="•"/>
            </a:pPr>
            <a:r>
              <a:rPr lang="en-US" sz="1600" dirty="0" smtClean="0"/>
              <a:t>Greater </a:t>
            </a:r>
            <a:r>
              <a:rPr lang="en-US" sz="1600" dirty="0"/>
              <a:t>regulatory focus being afforded to all aspects of waste management throughout the waste </a:t>
            </a:r>
            <a:r>
              <a:rPr lang="en-US" sz="1600" dirty="0" smtClean="0"/>
              <a:t>cycle.</a:t>
            </a:r>
          </a:p>
          <a:p>
            <a:pPr marL="285750" indent="-285750">
              <a:buFont typeface="Arial" panose="020B0604020202020204" pitchFamily="34" charset="0"/>
              <a:buChar char="•"/>
            </a:pPr>
            <a:r>
              <a:rPr lang="en-US" sz="1600" dirty="0" smtClean="0"/>
              <a:t>The </a:t>
            </a:r>
            <a:r>
              <a:rPr lang="en-US" sz="1600" dirty="0"/>
              <a:t>framework of the management of waste under NEMWA </a:t>
            </a:r>
            <a:r>
              <a:rPr lang="en-US" sz="1600" dirty="0" smtClean="0"/>
              <a:t>centers </a:t>
            </a:r>
            <a:r>
              <a:rPr lang="en-US" sz="1600" dirty="0"/>
              <a:t>around the concept of a waste </a:t>
            </a:r>
            <a:r>
              <a:rPr lang="en-US" sz="1600" dirty="0" smtClean="0"/>
              <a:t>hierarchy.</a:t>
            </a:r>
            <a:endParaRPr lang="en-US" sz="1600"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341059"/>
            <a:ext cx="3095912" cy="266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04048" y="2859782"/>
            <a:ext cx="3024336" cy="1815882"/>
          </a:xfrm>
          <a:prstGeom prst="rect">
            <a:avLst/>
          </a:prstGeom>
          <a:noFill/>
        </p:spPr>
        <p:txBody>
          <a:bodyPr wrap="square" rtlCol="0">
            <a:spAutoFit/>
          </a:bodyPr>
          <a:lstStyle/>
          <a:p>
            <a:r>
              <a:rPr lang="en-US" sz="1600" dirty="0"/>
              <a:t>The NEMWA does, however, address those situations where the hierarchy is not implemented successfully through providing additional measures for the remediation of contaminated land.</a:t>
            </a:r>
            <a:endParaRPr lang="en-GB" sz="1600" dirty="0"/>
          </a:p>
        </p:txBody>
      </p:sp>
    </p:spTree>
    <p:extLst>
      <p:ext uri="{BB962C8B-B14F-4D97-AF65-F5344CB8AC3E}">
        <p14:creationId xmlns:p14="http://schemas.microsoft.com/office/powerpoint/2010/main" val="3640306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82" y="123478"/>
            <a:ext cx="8219256" cy="544700"/>
          </a:xfrm>
        </p:spPr>
        <p:txBody>
          <a:bodyPr/>
          <a:lstStyle/>
          <a:p>
            <a:r>
              <a:rPr lang="en-ZA" dirty="0" smtClean="0"/>
              <a:t>General principles</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15</a:t>
            </a:fld>
            <a:endParaRPr lang="en-US" dirty="0"/>
          </a:p>
        </p:txBody>
      </p:sp>
      <p:sp>
        <p:nvSpPr>
          <p:cNvPr id="6" name="TextBox 5"/>
          <p:cNvSpPr txBox="1"/>
          <p:nvPr/>
        </p:nvSpPr>
        <p:spPr>
          <a:xfrm>
            <a:off x="28625" y="1465145"/>
            <a:ext cx="2880320"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In terms of section 16(1) of NEMWA, a holder of waste must, within the holder’s power, take all reasonable measures to manage waste in an environmental sensitive manner.  </a:t>
            </a:r>
            <a:endParaRPr lang="en-US" sz="1400" dirty="0" smtClean="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Cradle-to-grave </a:t>
            </a:r>
            <a:endParaRPr lang="en-GB" sz="14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3" y="531168"/>
            <a:ext cx="6035327" cy="461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344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3478"/>
            <a:ext cx="8219256" cy="544700"/>
          </a:xfrm>
        </p:spPr>
        <p:txBody>
          <a:bodyPr/>
          <a:lstStyle/>
          <a:p>
            <a:r>
              <a:rPr lang="en-ZA" dirty="0" smtClean="0"/>
              <a:t>specific waste management obligations</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22695112"/>
              </p:ext>
            </p:extLst>
          </p:nvPr>
        </p:nvGraphicFramePr>
        <p:xfrm>
          <a:off x="179512" y="627534"/>
          <a:ext cx="8784976" cy="4392488"/>
        </p:xfrm>
        <a:graphic>
          <a:graphicData uri="http://schemas.openxmlformats.org/drawingml/2006/table">
            <a:tbl>
              <a:tblPr firstRow="1" bandRow="1">
                <a:tableStyleId>{5C22544A-7EE6-4342-B048-85BDC9FD1C3A}</a:tableStyleId>
              </a:tblPr>
              <a:tblGrid>
                <a:gridCol w="1584176"/>
                <a:gridCol w="7200800"/>
              </a:tblGrid>
              <a:tr h="302979">
                <a:tc>
                  <a:txBody>
                    <a:bodyPr/>
                    <a:lstStyle/>
                    <a:p>
                      <a:r>
                        <a:rPr lang="en-ZA" sz="1200" dirty="0" smtClean="0"/>
                        <a:t>Specific</a:t>
                      </a:r>
                      <a:r>
                        <a:rPr lang="en-ZA" sz="1200" baseline="0" dirty="0" smtClean="0"/>
                        <a:t> obligation</a:t>
                      </a:r>
                      <a:endParaRPr lang="en-GB" sz="1200" dirty="0"/>
                    </a:p>
                  </a:txBody>
                  <a:tcPr/>
                </a:tc>
                <a:tc>
                  <a:txBody>
                    <a:bodyPr/>
                    <a:lstStyle/>
                    <a:p>
                      <a:r>
                        <a:rPr lang="en-ZA" sz="1200" dirty="0" smtClean="0"/>
                        <a:t>Content</a:t>
                      </a:r>
                      <a:endParaRPr lang="en-GB" sz="1200" dirty="0"/>
                    </a:p>
                  </a:txBody>
                  <a:tcPr/>
                </a:tc>
              </a:tr>
              <a:tr h="625210">
                <a:tc>
                  <a:txBody>
                    <a:bodyPr/>
                    <a:lstStyle/>
                    <a:p>
                      <a:r>
                        <a:rPr lang="en-GB" sz="1400" b="0" i="0" u="sng" strike="noStrike" kern="1200" baseline="0" dirty="0" smtClean="0">
                          <a:solidFill>
                            <a:schemeClr val="dk1"/>
                          </a:solidFill>
                          <a:latin typeface="+mn-lt"/>
                          <a:ea typeface="+mn-ea"/>
                          <a:cs typeface="+mn-cs"/>
                        </a:rPr>
                        <a:t>Storage of waste</a:t>
                      </a:r>
                      <a:endParaRPr lang="en-GB" sz="1400" dirty="0"/>
                    </a:p>
                  </a:txBody>
                  <a:tcPr/>
                </a:tc>
                <a:tc>
                  <a:txBody>
                    <a:bodyPr/>
                    <a:lstStyle/>
                    <a:p>
                      <a:r>
                        <a:rPr lang="en-US" sz="1100" b="0" i="0" u="none" strike="noStrike" kern="1200" baseline="0" dirty="0" smtClean="0">
                          <a:solidFill>
                            <a:schemeClr val="dk1"/>
                          </a:solidFill>
                          <a:latin typeface="+mn-lt"/>
                          <a:ea typeface="+mn-ea"/>
                          <a:cs typeface="+mn-cs"/>
                        </a:rPr>
                        <a:t>In terms of section 21 of NEMWA, when temporarily storing waste ,steps must be taken to, inter alia, ensure that the waste containers are safe, measures are taken to prevent accidental spillage or leaking, nuisances such as </a:t>
                      </a:r>
                      <a:r>
                        <a:rPr lang="en-US" sz="1100" b="0" i="0" u="none" strike="noStrike" kern="1200" baseline="0" dirty="0" err="1" smtClean="0">
                          <a:solidFill>
                            <a:schemeClr val="dk1"/>
                          </a:solidFill>
                          <a:latin typeface="+mn-lt"/>
                          <a:ea typeface="+mn-ea"/>
                          <a:cs typeface="+mn-cs"/>
                        </a:rPr>
                        <a:t>odour</a:t>
                      </a:r>
                      <a:r>
                        <a:rPr lang="en-US" sz="1100" b="0" i="0" u="none" strike="noStrike" kern="1200" baseline="0" dirty="0" smtClean="0">
                          <a:solidFill>
                            <a:schemeClr val="dk1"/>
                          </a:solidFill>
                          <a:latin typeface="+mn-lt"/>
                          <a:ea typeface="+mn-ea"/>
                          <a:cs typeface="+mn-cs"/>
                        </a:rPr>
                        <a:t>, visual impacts and breeding of vectors do not arise; and pollution of the environment and harm to health are prevented.  </a:t>
                      </a:r>
                      <a:endParaRPr lang="en-GB" sz="1100" dirty="0"/>
                    </a:p>
                  </a:txBody>
                  <a:tcPr/>
                </a:tc>
              </a:tr>
              <a:tr h="562681">
                <a:tc>
                  <a:txBody>
                    <a:bodyPr/>
                    <a:lstStyle/>
                    <a:p>
                      <a:r>
                        <a:rPr lang="en-GB" sz="1400" b="0" i="0" u="sng" strike="noStrike" kern="1200" baseline="0" dirty="0" smtClean="0">
                          <a:solidFill>
                            <a:schemeClr val="dk1"/>
                          </a:solidFill>
                          <a:latin typeface="+mn-lt"/>
                          <a:ea typeface="+mn-ea"/>
                          <a:cs typeface="+mn-cs"/>
                        </a:rPr>
                        <a:t>Removal of waste</a:t>
                      </a:r>
                      <a:endParaRPr lang="en-GB" sz="1400" b="0" i="0" u="sng" strike="noStrike" kern="1200" baseline="0" dirty="0">
                        <a:solidFill>
                          <a:schemeClr val="dk1"/>
                        </a:solidFill>
                        <a:latin typeface="+mn-lt"/>
                        <a:ea typeface="+mn-ea"/>
                        <a:cs typeface="+mn-cs"/>
                      </a:endParaRPr>
                    </a:p>
                  </a:txBody>
                  <a:tcPr/>
                </a:tc>
                <a:tc>
                  <a:txBody>
                    <a:bodyPr/>
                    <a:lstStyle/>
                    <a:p>
                      <a:r>
                        <a:rPr lang="en-US" sz="1100" b="0" i="0" u="none" strike="noStrike" kern="1200" baseline="0" dirty="0" smtClean="0">
                          <a:solidFill>
                            <a:schemeClr val="dk1"/>
                          </a:solidFill>
                          <a:latin typeface="+mn-lt"/>
                          <a:ea typeface="+mn-ea"/>
                          <a:cs typeface="+mn-cs"/>
                        </a:rPr>
                        <a:t>In terms of section 24 of NEMWA no person may collect waste for removal from premises unless such person is authorised by law to collect that waste, where authorisation is required (in terms of local by-laws), if a waste provider is used.</a:t>
                      </a:r>
                      <a:endParaRPr lang="en-GB" sz="1100" b="0" i="0" u="none" strike="noStrike" kern="1200" baseline="0" dirty="0">
                        <a:solidFill>
                          <a:schemeClr val="dk1"/>
                        </a:solidFill>
                        <a:latin typeface="+mn-lt"/>
                        <a:ea typeface="+mn-ea"/>
                        <a:cs typeface="+mn-cs"/>
                      </a:endParaRPr>
                    </a:p>
                  </a:txBody>
                  <a:tcPr/>
                </a:tc>
              </a:tr>
              <a:tr h="977893">
                <a:tc>
                  <a:txBody>
                    <a:bodyPr/>
                    <a:lstStyle/>
                    <a:p>
                      <a:r>
                        <a:rPr lang="en-GB" sz="1400" b="0" i="0" u="sng" strike="noStrike" kern="1200" baseline="0" dirty="0" smtClean="0">
                          <a:solidFill>
                            <a:schemeClr val="dk1"/>
                          </a:solidFill>
                          <a:latin typeface="+mn-lt"/>
                          <a:ea typeface="+mn-ea"/>
                          <a:cs typeface="+mn-cs"/>
                        </a:rPr>
                        <a:t>Transport of waste</a:t>
                      </a:r>
                      <a:endParaRPr lang="en-GB" sz="1400" b="0" i="0" u="sng" strike="noStrike" kern="1200" baseline="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r>
                        <a:rPr lang="en-US" sz="1100" b="0" i="0" u="none" strike="noStrike" kern="1200" baseline="0" dirty="0" smtClean="0">
                          <a:solidFill>
                            <a:schemeClr val="dk1"/>
                          </a:solidFill>
                          <a:latin typeface="+mn-lt"/>
                          <a:ea typeface="+mn-ea"/>
                          <a:cs typeface="+mn-cs"/>
                        </a:rPr>
                        <a:t>In terms of section 25 of NEMWA transporters of waste for gain may be required to register with the relevant waste management officer in the DEA, province or municipality, as the case may be, and to furnish such information as may be required.</a:t>
                      </a:r>
                    </a:p>
                    <a:p>
                      <a:pPr marL="171450" indent="-171450">
                        <a:buFont typeface="Arial" panose="020B0604020202020204" pitchFamily="34" charset="0"/>
                        <a:buChar char="•"/>
                      </a:pPr>
                      <a:r>
                        <a:rPr lang="en-US" sz="1100" b="0" i="0" u="none" strike="noStrike" kern="1200" baseline="0" dirty="0" smtClean="0">
                          <a:solidFill>
                            <a:schemeClr val="dk1"/>
                          </a:solidFill>
                          <a:latin typeface="+mn-lt"/>
                          <a:ea typeface="+mn-ea"/>
                          <a:cs typeface="+mn-cs"/>
                        </a:rPr>
                        <a:t>Transporters of dangerous goods must also comply with Chapter 8 of the NRTA which sets out very specific obligations on the transportation of dangerous goods.</a:t>
                      </a:r>
                      <a:endParaRPr lang="en-GB" sz="1100" b="0" i="0" u="none" strike="noStrike" kern="1200" baseline="0" dirty="0">
                        <a:solidFill>
                          <a:schemeClr val="dk1"/>
                        </a:solidFill>
                        <a:latin typeface="+mn-lt"/>
                        <a:ea typeface="+mn-ea"/>
                        <a:cs typeface="+mn-cs"/>
                      </a:endParaRPr>
                    </a:p>
                  </a:txBody>
                  <a:tcPr/>
                </a:tc>
              </a:tr>
              <a:tr h="769490">
                <a:tc>
                  <a:txBody>
                    <a:bodyPr/>
                    <a:lstStyle/>
                    <a:p>
                      <a:r>
                        <a:rPr lang="en-US" sz="1400" b="0" i="0" u="sng" strike="noStrike" kern="1200" baseline="0" dirty="0" smtClean="0">
                          <a:solidFill>
                            <a:schemeClr val="dk1"/>
                          </a:solidFill>
                          <a:latin typeface="+mn-lt"/>
                          <a:ea typeface="+mn-ea"/>
                          <a:cs typeface="+mn-cs"/>
                        </a:rPr>
                        <a:t>Disposal of waste at a permitted landfill</a:t>
                      </a:r>
                      <a:endParaRPr lang="en-GB" sz="1400" b="0" i="0" u="sng" strike="noStrike" kern="1200" baseline="0" dirty="0">
                        <a:solidFill>
                          <a:schemeClr val="dk1"/>
                        </a:solidFill>
                        <a:latin typeface="+mn-lt"/>
                        <a:ea typeface="+mn-ea"/>
                        <a:cs typeface="+mn-cs"/>
                      </a:endParaRPr>
                    </a:p>
                  </a:txBody>
                  <a:tcPr/>
                </a:tc>
                <a:tc>
                  <a:txBody>
                    <a:bodyPr/>
                    <a:lstStyle/>
                    <a:p>
                      <a:r>
                        <a:rPr lang="en-US" sz="1100" b="0" i="0" u="none" strike="noStrike" kern="1200" baseline="0" dirty="0" smtClean="0">
                          <a:solidFill>
                            <a:schemeClr val="dk1"/>
                          </a:solidFill>
                          <a:latin typeface="+mn-lt"/>
                          <a:ea typeface="+mn-ea"/>
                          <a:cs typeface="+mn-cs"/>
                        </a:rPr>
                        <a:t>Section 26 of NEMWA provides that no person may dispose of waste, or knowingly or negligently cause or permit waste to be disposed of, in or on any land, water body or at any facility unless the disposal of that waste is authorised by law.</a:t>
                      </a:r>
                      <a:endParaRPr lang="en-GB" sz="1100" b="0" i="0" u="none" strike="noStrike" kern="1200" baseline="0" dirty="0">
                        <a:solidFill>
                          <a:schemeClr val="dk1"/>
                        </a:solidFill>
                        <a:latin typeface="+mn-lt"/>
                        <a:ea typeface="+mn-ea"/>
                        <a:cs typeface="+mn-cs"/>
                      </a:endParaRPr>
                    </a:p>
                  </a:txBody>
                  <a:tcPr/>
                </a:tc>
              </a:tr>
              <a:tr h="1154235">
                <a:tc>
                  <a:txBody>
                    <a:bodyPr/>
                    <a:lstStyle/>
                    <a:p>
                      <a:r>
                        <a:rPr lang="en-GB" sz="1400" b="0" i="0" u="sng" strike="noStrike" kern="1200" baseline="0" dirty="0" smtClean="0">
                          <a:solidFill>
                            <a:schemeClr val="dk1"/>
                          </a:solidFill>
                          <a:latin typeface="+mn-lt"/>
                          <a:ea typeface="+mn-ea"/>
                          <a:cs typeface="+mn-cs"/>
                        </a:rPr>
                        <a:t>Waste information</a:t>
                      </a:r>
                      <a:endParaRPr lang="en-GB" sz="1400" b="0" i="0" u="sng" strike="noStrike" kern="1200" baseline="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r>
                        <a:rPr lang="en-US" sz="1100" b="0" i="0" u="none" strike="noStrike" kern="1200" baseline="0" dirty="0" smtClean="0">
                          <a:solidFill>
                            <a:schemeClr val="dk1"/>
                          </a:solidFill>
                          <a:latin typeface="+mn-lt"/>
                          <a:ea typeface="+mn-ea"/>
                          <a:cs typeface="+mn-cs"/>
                        </a:rPr>
                        <a:t>The National Waste Information Regulations GNR 625 GG 35583 of 13 August 2012 were published and came into force on 1 January 2013.  The purpose of the regulations is to regulate the collection of data and information to fulfil the objectives of the national waste information system.</a:t>
                      </a:r>
                    </a:p>
                    <a:p>
                      <a:pPr marL="171450" indent="-171450">
                        <a:buFont typeface="Arial" panose="020B0604020202020204" pitchFamily="34" charset="0"/>
                        <a:buChar char="•"/>
                      </a:pPr>
                      <a:r>
                        <a:rPr lang="en-US" sz="1100" b="0" i="0" u="none" strike="noStrike" kern="1200" baseline="0" dirty="0" smtClean="0">
                          <a:solidFill>
                            <a:schemeClr val="dk1"/>
                          </a:solidFill>
                          <a:latin typeface="+mn-lt"/>
                          <a:ea typeface="+mn-ea"/>
                          <a:cs typeface="+mn-cs"/>
                        </a:rPr>
                        <a:t>SAWIS registrations NB.</a:t>
                      </a:r>
                    </a:p>
                    <a:p>
                      <a:pPr marL="171450" indent="-171450">
                        <a:buFont typeface="Arial" panose="020B0604020202020204" pitchFamily="34" charset="0"/>
                        <a:buChar char="•"/>
                      </a:pPr>
                      <a:r>
                        <a:rPr lang="en-US" sz="1100" b="0" i="0" u="none" strike="noStrike" kern="1200" baseline="0" dirty="0" smtClean="0">
                          <a:solidFill>
                            <a:schemeClr val="dk1"/>
                          </a:solidFill>
                          <a:latin typeface="+mn-lt"/>
                          <a:ea typeface="+mn-ea"/>
                          <a:cs typeface="+mn-cs"/>
                        </a:rPr>
                        <a:t>Once registered quarterly reports must be submitted in terms of Regulation 8 and appropriate records must be kept in terms of Regulation 9 for 5 years.</a:t>
                      </a:r>
                      <a:endParaRPr lang="en-GB" sz="1100" b="0" i="0" u="none" strike="noStrike" kern="1200" baseline="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358310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5486"/>
            <a:ext cx="8219256" cy="544700"/>
          </a:xfrm>
        </p:spPr>
        <p:txBody>
          <a:bodyPr/>
          <a:lstStyle/>
          <a:p>
            <a:r>
              <a:rPr lang="en-US" sz="2200" dirty="0" smtClean="0"/>
              <a:t>waste management licences</a:t>
            </a:r>
            <a:endParaRPr lang="en-GB" sz="2200" dirty="0"/>
          </a:p>
        </p:txBody>
      </p:sp>
      <p:sp>
        <p:nvSpPr>
          <p:cNvPr id="3" name="Content Placeholder 2"/>
          <p:cNvSpPr>
            <a:spLocks noGrp="1"/>
          </p:cNvSpPr>
          <p:nvPr>
            <p:ph idx="1"/>
          </p:nvPr>
        </p:nvSpPr>
        <p:spPr>
          <a:xfrm>
            <a:off x="395536" y="915566"/>
            <a:ext cx="8229600" cy="2406813"/>
          </a:xfrm>
        </p:spPr>
        <p:txBody>
          <a:bodyPr/>
          <a:lstStyle/>
          <a:p>
            <a:r>
              <a:rPr lang="en-US" sz="1600" dirty="0"/>
              <a:t>Section 19 of the NEMWA provides for the listing of waste management activities that have or are likely to have a detrimental effect on the environment.  </a:t>
            </a:r>
            <a:r>
              <a:rPr lang="en-US" sz="1600" dirty="0" smtClean="0"/>
              <a:t>	</a:t>
            </a:r>
          </a:p>
          <a:p>
            <a:pPr lvl="1"/>
            <a:r>
              <a:rPr lang="en-US" sz="1600" dirty="0" smtClean="0"/>
              <a:t>On </a:t>
            </a:r>
            <a:r>
              <a:rPr lang="en-US" sz="1600" dirty="0"/>
              <a:t>29 November 2013 the list of waste management activities was published in GN </a:t>
            </a:r>
            <a:r>
              <a:rPr lang="en-US" sz="1600" dirty="0" smtClean="0"/>
              <a:t>921.</a:t>
            </a:r>
            <a:endParaRPr lang="en-US" sz="1600" dirty="0"/>
          </a:p>
          <a:p>
            <a:pPr lvl="1"/>
            <a:r>
              <a:rPr lang="en-US" sz="1600" dirty="0"/>
              <a:t>W</a:t>
            </a:r>
            <a:r>
              <a:rPr lang="en-US" sz="1600" dirty="0" smtClean="0"/>
              <a:t>aste </a:t>
            </a:r>
            <a:r>
              <a:rPr lang="en-US" sz="1600" dirty="0"/>
              <a:t>management activities </a:t>
            </a:r>
            <a:r>
              <a:rPr lang="en-US" sz="1600" dirty="0" smtClean="0"/>
              <a:t>include: </a:t>
            </a:r>
            <a:r>
              <a:rPr lang="en-US" sz="1600" dirty="0"/>
              <a:t>storage of general and or hazardous waste; treatment of general waste or treatment of effluent; the remediation of contaminated land; the disposal of general waste; construction, expansion or decommissioning of facilities and associated structures and infrastructures; recovery of hazardous waste including refining, </a:t>
            </a:r>
            <a:r>
              <a:rPr lang="en-US" sz="1600" dirty="0" err="1"/>
              <a:t>utilisation</a:t>
            </a:r>
            <a:r>
              <a:rPr lang="en-US" sz="1600" dirty="0"/>
              <a:t> or co-processing of waste; and the disposal of general and or hazardous waste to land.</a:t>
            </a:r>
            <a:endParaRPr lang="en-GB" sz="1600" u="sng"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17</a:t>
            </a:fld>
            <a:endParaRPr lang="en-US" dirty="0"/>
          </a:p>
        </p:txBody>
      </p:sp>
    </p:spTree>
    <p:extLst>
      <p:ext uri="{BB962C8B-B14F-4D97-AF65-F5344CB8AC3E}">
        <p14:creationId xmlns:p14="http://schemas.microsoft.com/office/powerpoint/2010/main" val="2439092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19256" cy="544700"/>
          </a:xfrm>
        </p:spPr>
        <p:txBody>
          <a:bodyPr/>
          <a:lstStyle/>
          <a:p>
            <a:r>
              <a:rPr lang="en-US" sz="2200" dirty="0" smtClean="0"/>
              <a:t>national environmental management: biodiversity act 10 of 2004 (nemba)</a:t>
            </a:r>
            <a:endParaRPr lang="en-GB" sz="2200" dirty="0"/>
          </a:p>
        </p:txBody>
      </p:sp>
      <p:sp>
        <p:nvSpPr>
          <p:cNvPr id="3" name="Content Placeholder 2"/>
          <p:cNvSpPr>
            <a:spLocks noGrp="1"/>
          </p:cNvSpPr>
          <p:nvPr>
            <p:ph idx="1"/>
          </p:nvPr>
        </p:nvSpPr>
        <p:spPr>
          <a:xfrm>
            <a:off x="395536" y="1059582"/>
            <a:ext cx="8229600" cy="3527119"/>
          </a:xfrm>
        </p:spPr>
        <p:txBody>
          <a:bodyPr/>
          <a:lstStyle/>
          <a:p>
            <a:r>
              <a:rPr lang="en-US" sz="1800" dirty="0"/>
              <a:t>The NEMBA came into operation on 01 September 2004.  Sections 49, 57, 65, 66, 71 and Chapter 7 came into operation on 1 April 2005.  Whereas Chapter 6 and section 105 came into operation on 1 January 2006. </a:t>
            </a:r>
          </a:p>
          <a:p>
            <a:r>
              <a:rPr lang="en-US" sz="1800" dirty="0"/>
              <a:t>The objectives of NEMBA are to, within the framework of the NEMA, to provide for, </a:t>
            </a:r>
            <a:r>
              <a:rPr lang="en-US" sz="1800" i="1" dirty="0"/>
              <a:t>inter alia</a:t>
            </a:r>
            <a:r>
              <a:rPr lang="en-US" sz="1800" dirty="0"/>
              <a:t>, the management and conservation of biological diversity within South Africa and of the components of such biological diversity; to give effect to ratified international agreements relating to biodiversity which are binding on the Republic; and to provide for cooperative governance in biodiversity management and conservation.</a:t>
            </a:r>
          </a:p>
          <a:p>
            <a:r>
              <a:rPr lang="en-US" sz="1800" dirty="0"/>
              <a:t>Section 56 (1) of NEMBA provides that the Minister of Environmental Affairs may publish list of threatened species in need to national protection which must be </a:t>
            </a:r>
            <a:r>
              <a:rPr lang="en-US" sz="1800" dirty="0" err="1"/>
              <a:t>categorised</a:t>
            </a:r>
            <a:r>
              <a:rPr lang="en-US" sz="1800" dirty="0"/>
              <a:t> (must be reviewed every 5 years).</a:t>
            </a:r>
            <a:endParaRPr lang="en-US" sz="1700" dirty="0" smtClean="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18</a:t>
            </a:fld>
            <a:endParaRPr lang="en-US" dirty="0"/>
          </a:p>
        </p:txBody>
      </p:sp>
    </p:spTree>
    <p:extLst>
      <p:ext uri="{BB962C8B-B14F-4D97-AF65-F5344CB8AC3E}">
        <p14:creationId xmlns:p14="http://schemas.microsoft.com/office/powerpoint/2010/main" val="1602860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TOPS Species and regulations</a:t>
            </a:r>
            <a:endParaRPr lang="en-GB" dirty="0"/>
          </a:p>
        </p:txBody>
      </p:sp>
      <p:sp>
        <p:nvSpPr>
          <p:cNvPr id="3" name="Content Placeholder 2"/>
          <p:cNvSpPr>
            <a:spLocks noGrp="1"/>
          </p:cNvSpPr>
          <p:nvPr>
            <p:ph idx="1"/>
          </p:nvPr>
        </p:nvSpPr>
        <p:spPr>
          <a:xfrm>
            <a:off x="467544" y="771550"/>
            <a:ext cx="8229600" cy="4007251"/>
          </a:xfrm>
        </p:spPr>
        <p:txBody>
          <a:bodyPr/>
          <a:lstStyle/>
          <a:p>
            <a:r>
              <a:rPr lang="en-US" dirty="0"/>
              <a:t>A List of Threatened or Protected Species  has been published in GN R324, </a:t>
            </a:r>
            <a:r>
              <a:rPr lang="en-US" i="1" dirty="0"/>
              <a:t>Government Gazette</a:t>
            </a:r>
            <a:r>
              <a:rPr lang="en-US" dirty="0"/>
              <a:t>  37596 of 29 April 2014 and </a:t>
            </a:r>
            <a:r>
              <a:rPr lang="en-US" dirty="0" err="1"/>
              <a:t>categorises</a:t>
            </a:r>
            <a:r>
              <a:rPr lang="en-US" dirty="0"/>
              <a:t> threatened or protected species as follows:</a:t>
            </a:r>
          </a:p>
          <a:p>
            <a:pPr lvl="1"/>
            <a:r>
              <a:rPr lang="en-US" sz="1800" b="1" dirty="0"/>
              <a:t>CATEGORY</a:t>
            </a:r>
            <a:r>
              <a:rPr lang="en-US" sz="1800" dirty="0"/>
              <a:t>: Critically Endangered Species - Indigenous species facing an extremely high risk of extinction in the wild in the immediate future.</a:t>
            </a:r>
          </a:p>
          <a:p>
            <a:pPr lvl="1"/>
            <a:r>
              <a:rPr lang="en-US" sz="1800" b="1" dirty="0"/>
              <a:t>CATEGORY</a:t>
            </a:r>
            <a:r>
              <a:rPr lang="en-US" sz="1800" dirty="0"/>
              <a:t>: Endangered Species - Indigenous species facing a high risk of extinction in the wild in the near future, although they are not a critically endangered species. </a:t>
            </a:r>
          </a:p>
          <a:p>
            <a:pPr lvl="1"/>
            <a:r>
              <a:rPr lang="en-US" sz="1800" b="1" dirty="0"/>
              <a:t>CATEGORY</a:t>
            </a:r>
            <a:r>
              <a:rPr lang="en-US" sz="1800" dirty="0"/>
              <a:t>: Vulnerable Species - Indigenous species facing a high risk of extinction in the wild in the medium-term future, although they are not a critically endangered species or an endangered species. </a:t>
            </a:r>
          </a:p>
          <a:p>
            <a:pPr lvl="1"/>
            <a:r>
              <a:rPr lang="en-US" sz="1800" b="1" dirty="0"/>
              <a:t>CATEGORY</a:t>
            </a:r>
            <a:r>
              <a:rPr lang="en-US" sz="1800" dirty="0"/>
              <a:t>: Protected Species — Indigenous species of high conservation value or national importance that require national protection.</a:t>
            </a:r>
            <a:endParaRPr lang="en-GB" sz="18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19</a:t>
            </a:fld>
            <a:endParaRPr lang="en-US" dirty="0"/>
          </a:p>
        </p:txBody>
      </p:sp>
    </p:spTree>
    <p:extLst>
      <p:ext uri="{BB962C8B-B14F-4D97-AF65-F5344CB8AC3E}">
        <p14:creationId xmlns:p14="http://schemas.microsoft.com/office/powerpoint/2010/main" val="429230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19256" cy="544700"/>
          </a:xfrm>
        </p:spPr>
        <p:txBody>
          <a:bodyPr/>
          <a:lstStyle/>
          <a:p>
            <a:r>
              <a:rPr lang="en-US" sz="2200" dirty="0" smtClean="0"/>
              <a:t>international environmental law</a:t>
            </a:r>
            <a:endParaRPr lang="en-GB" sz="2200" dirty="0"/>
          </a:p>
        </p:txBody>
      </p:sp>
      <p:sp>
        <p:nvSpPr>
          <p:cNvPr id="3" name="Content Placeholder 2"/>
          <p:cNvSpPr>
            <a:spLocks noGrp="1"/>
          </p:cNvSpPr>
          <p:nvPr>
            <p:ph idx="1"/>
          </p:nvPr>
        </p:nvSpPr>
        <p:spPr>
          <a:xfrm>
            <a:off x="251520" y="555526"/>
            <a:ext cx="8445624" cy="3650230"/>
          </a:xfrm>
        </p:spPr>
        <p:txBody>
          <a:bodyPr/>
          <a:lstStyle/>
          <a:p>
            <a:pPr marL="0" indent="0">
              <a:buNone/>
            </a:pPr>
            <a:r>
              <a:rPr lang="en-US" sz="1600" b="1" dirty="0" smtClean="0">
                <a:solidFill>
                  <a:srgbClr val="F07D35"/>
                </a:solidFill>
              </a:rPr>
              <a:t>INTERNATIONAL OBLIGATIONS</a:t>
            </a:r>
            <a:endParaRPr lang="en-GB" sz="1600" b="1" dirty="0" smtClean="0">
              <a:solidFill>
                <a:srgbClr val="F07D35"/>
              </a:solidFill>
            </a:endParaRPr>
          </a:p>
          <a:p>
            <a:pPr>
              <a:buClr>
                <a:schemeClr val="accent5"/>
              </a:buClr>
            </a:pPr>
            <a:r>
              <a:rPr lang="en-ZA" sz="1600" dirty="0" smtClean="0"/>
              <a:t>Stockholm Convention, 1972 – co-ordinated approach, Principle 21.</a:t>
            </a:r>
            <a:endParaRPr lang="en-GB" sz="1600" dirty="0" smtClean="0"/>
          </a:p>
          <a:p>
            <a:pPr>
              <a:buClr>
                <a:schemeClr val="accent5"/>
              </a:buClr>
            </a:pPr>
            <a:r>
              <a:rPr lang="en-ZA" sz="1600" dirty="0" smtClean="0"/>
              <a:t>UNCED, Rio Conference, 1992</a:t>
            </a:r>
            <a:endParaRPr lang="en-US" sz="1600" dirty="0"/>
          </a:p>
          <a:p>
            <a:pPr lvl="1">
              <a:buClr>
                <a:schemeClr val="accent5"/>
              </a:buClr>
              <a:buSzPct val="80000"/>
              <a:buFont typeface="Wingdings" panose="05000000000000000000" pitchFamily="2" charset="2"/>
              <a:buChar char="§"/>
            </a:pPr>
            <a:r>
              <a:rPr lang="en-US" sz="1600" dirty="0"/>
              <a:t>Rio Declaration on Environment and Development</a:t>
            </a:r>
          </a:p>
          <a:p>
            <a:pPr lvl="2">
              <a:buClr>
                <a:schemeClr val="accent5"/>
              </a:buClr>
              <a:buSzPct val="70000"/>
              <a:buFont typeface="Courier New" panose="02070309020205020404" pitchFamily="49" charset="0"/>
              <a:buChar char="o"/>
            </a:pPr>
            <a:r>
              <a:rPr lang="en-US" sz="1600" dirty="0"/>
              <a:t>Rio Principles adopted by 178 Member States</a:t>
            </a:r>
          </a:p>
          <a:p>
            <a:pPr lvl="2">
              <a:buClr>
                <a:schemeClr val="accent5"/>
              </a:buClr>
              <a:buSzPct val="70000"/>
              <a:buFont typeface="Courier New" panose="02070309020205020404" pitchFamily="49" charset="0"/>
              <a:buChar char="o"/>
            </a:pPr>
            <a:r>
              <a:rPr lang="en-US" sz="1600" dirty="0"/>
              <a:t>Member states to put in place adequate legislative instruments to address environmental issues</a:t>
            </a:r>
          </a:p>
          <a:p>
            <a:pPr lvl="1">
              <a:buClr>
                <a:schemeClr val="accent5"/>
              </a:buClr>
              <a:buSzPct val="80000"/>
              <a:buFont typeface="Wingdings" panose="05000000000000000000" pitchFamily="2" charset="2"/>
              <a:buChar char="§"/>
            </a:pPr>
            <a:r>
              <a:rPr lang="en-GB" sz="1600" dirty="0"/>
              <a:t>Agenda 21</a:t>
            </a:r>
          </a:p>
          <a:p>
            <a:pPr lvl="2">
              <a:buClr>
                <a:schemeClr val="accent5"/>
              </a:buClr>
              <a:buSzPct val="70000"/>
              <a:buFont typeface="Courier New" panose="02070309020205020404" pitchFamily="49" charset="0"/>
              <a:buChar char="o"/>
            </a:pPr>
            <a:r>
              <a:rPr lang="en-GB" sz="1600" dirty="0"/>
              <a:t>programme </a:t>
            </a:r>
            <a:r>
              <a:rPr lang="en-US" sz="1600" dirty="0"/>
              <a:t>of action for sustainable development </a:t>
            </a:r>
            <a:r>
              <a:rPr lang="en-US" sz="1600" dirty="0" smtClean="0"/>
              <a:t>worldwide</a:t>
            </a:r>
          </a:p>
          <a:p>
            <a:pPr>
              <a:buClr>
                <a:schemeClr val="accent5"/>
              </a:buClr>
              <a:buSzPct val="80000"/>
            </a:pPr>
            <a:r>
              <a:rPr lang="en-US" sz="1600" dirty="0" smtClean="0"/>
              <a:t>Paris </a:t>
            </a:r>
            <a:r>
              <a:rPr lang="en-US" sz="1600" dirty="0"/>
              <a:t>Agreement</a:t>
            </a:r>
          </a:p>
          <a:p>
            <a:pPr lvl="1">
              <a:buClr>
                <a:schemeClr val="accent5"/>
              </a:buClr>
              <a:buFont typeface="Wingdings" panose="05000000000000000000" pitchFamily="2" charset="2"/>
              <a:buChar char="§"/>
            </a:pPr>
            <a:r>
              <a:rPr lang="en-US" sz="1600" dirty="0" smtClean="0"/>
              <a:t>South Africa ratified this international Climate Change Agreement in November last year</a:t>
            </a:r>
            <a:endParaRPr lang="en-US" sz="1600" dirty="0"/>
          </a:p>
          <a:p>
            <a:pPr marL="274637" lvl="1" indent="0">
              <a:buClr>
                <a:schemeClr val="accent5"/>
              </a:buClr>
              <a:buNone/>
            </a:pPr>
            <a:endParaRPr lang="en-US" sz="800" dirty="0" smtClean="0">
              <a:solidFill>
                <a:srgbClr val="F07D35"/>
              </a:solidFill>
            </a:endParaRPr>
          </a:p>
          <a:p>
            <a:endParaRPr lang="en-GB" sz="14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a:t>
            </a:fld>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04248" y="195486"/>
            <a:ext cx="1293587" cy="130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263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3478"/>
            <a:ext cx="8219256" cy="544700"/>
          </a:xfrm>
        </p:spPr>
        <p:txBody>
          <a:bodyPr/>
          <a:lstStyle/>
          <a:p>
            <a:r>
              <a:rPr lang="en-US" sz="2200" dirty="0" smtClean="0"/>
              <a:t>Biodiversity permits</a:t>
            </a:r>
            <a:endParaRPr lang="en-GB" sz="22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20</a:t>
            </a:fld>
            <a:endParaRPr lang="en-US" dirty="0"/>
          </a:p>
        </p:txBody>
      </p:sp>
      <p:sp>
        <p:nvSpPr>
          <p:cNvPr id="6" name="Content Placeholder 5"/>
          <p:cNvSpPr>
            <a:spLocks noGrp="1"/>
          </p:cNvSpPr>
          <p:nvPr>
            <p:ph idx="1"/>
          </p:nvPr>
        </p:nvSpPr>
        <p:spPr>
          <a:xfrm>
            <a:off x="251520" y="771550"/>
            <a:ext cx="8229600" cy="3416320"/>
          </a:xfrm>
        </p:spPr>
        <p:txBody>
          <a:bodyPr/>
          <a:lstStyle/>
          <a:p>
            <a:r>
              <a:rPr lang="en-US" sz="1800" dirty="0" smtClean="0"/>
              <a:t>Section </a:t>
            </a:r>
            <a:r>
              <a:rPr lang="en-US" sz="1800" dirty="0"/>
              <a:t>57 provides that a person may not carry out a restricted activity involving a listed species without a permit.  Restricted activities include:</a:t>
            </a:r>
          </a:p>
          <a:p>
            <a:pPr lvl="1"/>
            <a:r>
              <a:rPr lang="en-US" sz="1800" dirty="0"/>
              <a:t>hunting, catching, capturing or killing any living specimen of a listed threatened or protected species by any means, method or device whatsoever; </a:t>
            </a:r>
          </a:p>
          <a:p>
            <a:pPr lvl="1"/>
            <a:r>
              <a:rPr lang="en-US" sz="1800" dirty="0"/>
              <a:t>gathering, collecting or plucking any specimen of a listed threatened or protected species;</a:t>
            </a:r>
          </a:p>
          <a:p>
            <a:pPr lvl="1"/>
            <a:r>
              <a:rPr lang="en-US" sz="1800" dirty="0"/>
              <a:t>conveying, moving or otherwise translocating any specimen of a listed threatened or protected species; and or</a:t>
            </a:r>
          </a:p>
          <a:p>
            <a:pPr lvl="1"/>
            <a:r>
              <a:rPr lang="en-US" sz="1800" dirty="0"/>
              <a:t>picking parts of, or cutting, chopping off, uprooting, damaging or destroying, any specimen of a listed threatened or protected species.</a:t>
            </a:r>
            <a:endParaRPr lang="en-GB" sz="1800" u="sng" dirty="0"/>
          </a:p>
          <a:p>
            <a:pPr>
              <a:buClr>
                <a:schemeClr val="accent5"/>
              </a:buClr>
            </a:pPr>
            <a:endParaRPr lang="en-GB" sz="1800" dirty="0"/>
          </a:p>
        </p:txBody>
      </p:sp>
    </p:spTree>
    <p:extLst>
      <p:ext uri="{BB962C8B-B14F-4D97-AF65-F5344CB8AC3E}">
        <p14:creationId xmlns:p14="http://schemas.microsoft.com/office/powerpoint/2010/main" val="1470700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alien and invasive species</a:t>
            </a:r>
            <a:endParaRPr lang="en-GB" dirty="0"/>
          </a:p>
        </p:txBody>
      </p:sp>
      <p:sp>
        <p:nvSpPr>
          <p:cNvPr id="3" name="Content Placeholder 2"/>
          <p:cNvSpPr>
            <a:spLocks noGrp="1"/>
          </p:cNvSpPr>
          <p:nvPr>
            <p:ph idx="1"/>
          </p:nvPr>
        </p:nvSpPr>
        <p:spPr>
          <a:xfrm>
            <a:off x="457200" y="893642"/>
            <a:ext cx="8229600" cy="2850011"/>
          </a:xfrm>
        </p:spPr>
        <p:txBody>
          <a:bodyPr/>
          <a:lstStyle/>
          <a:p>
            <a:r>
              <a:rPr lang="en-US" sz="1400" dirty="0"/>
              <a:t>Section 65 of NEMBA provides that a person may not carry out a </a:t>
            </a:r>
            <a:r>
              <a:rPr lang="en-US" sz="1400" u="sng" dirty="0"/>
              <a:t>restricted activity </a:t>
            </a:r>
            <a:r>
              <a:rPr lang="en-US" sz="1400" dirty="0"/>
              <a:t>involving an alien species without a permit, which permit may be issued only after a prescribed assessment of risks and impacts on biodiversity. </a:t>
            </a:r>
            <a:endParaRPr lang="en-US" sz="1400" dirty="0" smtClean="0"/>
          </a:p>
          <a:p>
            <a:r>
              <a:rPr lang="en-US" sz="1400" dirty="0" smtClean="0"/>
              <a:t>On </a:t>
            </a:r>
            <a:r>
              <a:rPr lang="en-US" sz="1400" dirty="0"/>
              <a:t>1 August 2014 the 2nd final version of the Alien and Invasive Species Regulations, to be read with the Species Lists were published by the Minister of Environmental Affairs and came into force on 1 October 2014.  </a:t>
            </a:r>
            <a:endParaRPr lang="en-US" sz="1400" dirty="0" smtClean="0"/>
          </a:p>
          <a:p>
            <a:r>
              <a:rPr lang="en-US" sz="1400" dirty="0" smtClean="0"/>
              <a:t>Approximately </a:t>
            </a:r>
            <a:r>
              <a:rPr lang="en-US" sz="1400" dirty="0"/>
              <a:t>559 species / groups of species are included in the list of invasive species in 11 separate lists, including marine plant, bird, fresh-water invertebrate and microbial species.  </a:t>
            </a:r>
            <a:endParaRPr lang="en-US" sz="1400" dirty="0" smtClean="0"/>
          </a:p>
          <a:p>
            <a:r>
              <a:rPr lang="en-US" sz="1400" dirty="0" smtClean="0"/>
              <a:t>560 </a:t>
            </a:r>
            <a:r>
              <a:rPr lang="en-US" sz="1400" dirty="0"/>
              <a:t>species / groups of species have been listed in the list of alien species, in 12 separate lists, including mammal, reptile, fresh-water fish and terrestrial invertebrate species.  </a:t>
            </a:r>
            <a:endParaRPr lang="en-US" sz="1400" dirty="0" smtClean="0"/>
          </a:p>
          <a:p>
            <a:r>
              <a:rPr lang="en-US" sz="1400" dirty="0" smtClean="0"/>
              <a:t>Restricted </a:t>
            </a:r>
            <a:r>
              <a:rPr lang="en-US" sz="1400" dirty="0"/>
              <a:t>activities involving listed Alien and Invasive Species (only Category 2 invasive species) </a:t>
            </a:r>
            <a:r>
              <a:rPr lang="en-US" sz="1400" dirty="0" smtClean="0"/>
              <a:t>cannot </a:t>
            </a:r>
            <a:r>
              <a:rPr lang="en-US" sz="1400" dirty="0"/>
              <a:t>be undertaken without a </a:t>
            </a:r>
            <a:r>
              <a:rPr lang="en-US" sz="1400" dirty="0" smtClean="0"/>
              <a:t>permit.</a:t>
            </a:r>
            <a:endParaRPr lang="en-GB" sz="14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21</a:t>
            </a:fld>
            <a:endParaRPr lang="en-US" dirty="0"/>
          </a:p>
        </p:txBody>
      </p:sp>
    </p:spTree>
    <p:extLst>
      <p:ext uri="{BB962C8B-B14F-4D97-AF65-F5344CB8AC3E}">
        <p14:creationId xmlns:p14="http://schemas.microsoft.com/office/powerpoint/2010/main" val="4143825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47" y="59633"/>
            <a:ext cx="8219256" cy="544700"/>
          </a:xfrm>
        </p:spPr>
        <p:txBody>
          <a:bodyPr/>
          <a:lstStyle/>
          <a:p>
            <a:r>
              <a:rPr lang="en-ZA" dirty="0" smtClean="0"/>
              <a:t>NEMBA</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22</a:t>
            </a:fld>
            <a:endParaRPr lang="en-US" dirty="0"/>
          </a:p>
        </p:txBody>
      </p:sp>
      <p:sp>
        <p:nvSpPr>
          <p:cNvPr id="5" name="Trapezoid 4"/>
          <p:cNvSpPr/>
          <p:nvPr/>
        </p:nvSpPr>
        <p:spPr>
          <a:xfrm>
            <a:off x="1084959" y="916007"/>
            <a:ext cx="4464496" cy="3456384"/>
          </a:xfrm>
          <a:prstGeom prst="trapezoi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ight Triangle 5"/>
          <p:cNvSpPr/>
          <p:nvPr/>
        </p:nvSpPr>
        <p:spPr>
          <a:xfrm rot="20786816">
            <a:off x="4700494" y="-338154"/>
            <a:ext cx="3329900" cy="2376464"/>
          </a:xfrm>
          <a:prstGeom prst="rtTriangl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ata 6"/>
          <p:cNvSpPr/>
          <p:nvPr/>
        </p:nvSpPr>
        <p:spPr>
          <a:xfrm rot="4557639">
            <a:off x="5237378" y="2112407"/>
            <a:ext cx="3007254" cy="2783055"/>
          </a:xfrm>
          <a:prstGeom prst="flowChartInputOutpu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Triangle 7"/>
          <p:cNvSpPr/>
          <p:nvPr/>
        </p:nvSpPr>
        <p:spPr>
          <a:xfrm rot="9747667">
            <a:off x="5207305" y="1777724"/>
            <a:ext cx="3796316" cy="1148801"/>
          </a:xfrm>
          <a:prstGeom prst="rtTriangl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36" name="Picture 12" descr="Image result for clipart plant withou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3398763"/>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Image result for clipart plant withou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0156" y="3645638"/>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Image result for clipart plant withou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3046195"/>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Image result for clipart plant withou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3666" y="3503934"/>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lipart wild animal transparent backgroun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9700" y="3730114"/>
            <a:ext cx="1059905" cy="87121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lipart wild animal transparent background">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387932" y="4005330"/>
            <a:ext cx="638519" cy="63851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clipart wild animal transparent background">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4669" y="4271716"/>
            <a:ext cx="908473" cy="763692"/>
          </a:xfrm>
          <a:prstGeom prst="rect">
            <a:avLst/>
          </a:prstGeom>
          <a:noFill/>
          <a:extLst>
            <a:ext uri="{909E8E84-426E-40DD-AFC4-6F175D3DCCD1}">
              <a14:hiddenFill xmlns:a14="http://schemas.microsoft.com/office/drawing/2010/main">
                <a:solidFill>
                  <a:srgbClr val="FFFFFF"/>
                </a:solidFill>
              </a14:hiddenFill>
            </a:ext>
          </a:extLst>
        </p:spPr>
      </p:pic>
      <p:sp>
        <p:nvSpPr>
          <p:cNvPr id="53" name="AutoShape 14" descr="Image result for clipart cloud without background">
            <a:hlinkClick r:id="rId11"/>
          </p:cNvPr>
          <p:cNvSpPr>
            <a:spLocks noChangeAspect="1" noChangeArrowheads="1"/>
          </p:cNvSpPr>
          <p:nvPr/>
        </p:nvSpPr>
        <p:spPr bwMode="auto">
          <a:xfrm>
            <a:off x="208313" y="1499578"/>
            <a:ext cx="2290560" cy="416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4"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90390" y="1960736"/>
            <a:ext cx="1412751" cy="165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63585" y="600702"/>
            <a:ext cx="1026199" cy="128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8313" y="699542"/>
            <a:ext cx="1616244" cy="584775"/>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t>TOPS permits</a:t>
            </a:r>
          </a:p>
          <a:p>
            <a:pPr marL="285750" indent="-285750">
              <a:buFont typeface="Arial" panose="020B0604020202020204" pitchFamily="34" charset="0"/>
              <a:buChar char="•"/>
            </a:pPr>
            <a:r>
              <a:rPr lang="en-ZA" sz="1600" dirty="0" smtClean="0"/>
              <a:t>AES</a:t>
            </a:r>
            <a:endParaRPr lang="en-GB" sz="1600" dirty="0"/>
          </a:p>
        </p:txBody>
      </p:sp>
      <p:cxnSp>
        <p:nvCxnSpPr>
          <p:cNvPr id="13" name="Straight Connector 12"/>
          <p:cNvCxnSpPr/>
          <p:nvPr/>
        </p:nvCxnSpPr>
        <p:spPr>
          <a:xfrm>
            <a:off x="2153666" y="699542"/>
            <a:ext cx="1554238" cy="100811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50" name="Straight Connector 49"/>
          <p:cNvCxnSpPr/>
          <p:nvPr/>
        </p:nvCxnSpPr>
        <p:spPr>
          <a:xfrm flipV="1">
            <a:off x="2153666" y="699542"/>
            <a:ext cx="1626246" cy="936104"/>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pic>
        <p:nvPicPr>
          <p:cNvPr id="52" name="Picture 18" descr="C:\Users\GarynR\AppData\Local\Microsoft\Windows\Temporary Internet Files\Content.IE5\PSA37NH2\road_png_stock_by_doloresdevelde-d55c9nc[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415068">
            <a:off x="-776503" y="3039819"/>
            <a:ext cx="4813596" cy="178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2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5486"/>
            <a:ext cx="8219256" cy="544700"/>
          </a:xfrm>
        </p:spPr>
        <p:txBody>
          <a:bodyPr/>
          <a:lstStyle/>
          <a:p>
            <a:r>
              <a:rPr lang="en-US" sz="2200" dirty="0" smtClean="0"/>
              <a:t>national environmental management: air quality act 39 of 2004 (nemaqa</a:t>
            </a:r>
            <a:r>
              <a:rPr lang="en-US" dirty="0" smtClean="0"/>
              <a:t>)</a:t>
            </a:r>
            <a:endParaRPr lang="en-GB" dirty="0"/>
          </a:p>
        </p:txBody>
      </p:sp>
      <p:sp>
        <p:nvSpPr>
          <p:cNvPr id="3" name="Content Placeholder 2"/>
          <p:cNvSpPr>
            <a:spLocks noGrp="1"/>
          </p:cNvSpPr>
          <p:nvPr>
            <p:ph idx="1"/>
          </p:nvPr>
        </p:nvSpPr>
        <p:spPr>
          <a:xfrm>
            <a:off x="457200" y="893642"/>
            <a:ext cx="8229600" cy="2702278"/>
          </a:xfrm>
        </p:spPr>
        <p:txBody>
          <a:bodyPr/>
          <a:lstStyle/>
          <a:p>
            <a:r>
              <a:rPr lang="en-US" sz="1600" dirty="0" smtClean="0"/>
              <a:t>NEMAQA came </a:t>
            </a:r>
            <a:r>
              <a:rPr lang="en-US" sz="1600" dirty="0"/>
              <a:t>into force on 11 September 2005.  </a:t>
            </a:r>
            <a:endParaRPr lang="en-US" sz="1600" dirty="0" smtClean="0"/>
          </a:p>
          <a:p>
            <a:r>
              <a:rPr lang="en-US" sz="1600" dirty="0" smtClean="0"/>
              <a:t>The </a:t>
            </a:r>
            <a:r>
              <a:rPr lang="en-US" sz="1600" dirty="0"/>
              <a:t>objective of NEMAQA is to protect the environment by providing reasonable measures for the protection and enhancement of the quality of air in South Africa, the prevention of air pollution and ecological degradation; and securing ecologically sustainable development while promoting justifiable economic and social development.</a:t>
            </a:r>
          </a:p>
          <a:p>
            <a:r>
              <a:rPr lang="en-US" sz="1600" dirty="0"/>
              <a:t>NEMAQA requires the establishment of a national framework for achieving these objectives and the adoption of national, provincial and local standards for ambient air quality.  </a:t>
            </a:r>
            <a:endParaRPr lang="en-US" sz="1600" dirty="0" smtClean="0"/>
          </a:p>
          <a:p>
            <a:r>
              <a:rPr lang="en-US" sz="1600" dirty="0" smtClean="0"/>
              <a:t>It </a:t>
            </a:r>
            <a:r>
              <a:rPr lang="en-US" sz="1600" dirty="0"/>
              <a:t>further requires the formulation of air quality management plans and pollution prevention plans; the declaration of priority areas, controlled emitters and controlled fuels; and the preparation of atmospheric impact reports.</a:t>
            </a:r>
            <a:endParaRPr lang="en-US" sz="1600" dirty="0" smtClean="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23</a:t>
            </a:fld>
            <a:endParaRPr lang="en-US" dirty="0"/>
          </a:p>
        </p:txBody>
      </p:sp>
    </p:spTree>
    <p:extLst>
      <p:ext uri="{BB962C8B-B14F-4D97-AF65-F5344CB8AC3E}">
        <p14:creationId xmlns:p14="http://schemas.microsoft.com/office/powerpoint/2010/main" val="4239909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19256" cy="544700"/>
          </a:xfrm>
        </p:spPr>
        <p:txBody>
          <a:bodyPr/>
          <a:lstStyle/>
          <a:p>
            <a:r>
              <a:rPr lang="en-ZA" dirty="0" smtClean="0"/>
              <a:t>Atmospheric emission licences</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24</a:t>
            </a:fld>
            <a:endParaRPr lang="en-US" dirty="0"/>
          </a:p>
        </p:txBody>
      </p:sp>
      <p:sp>
        <p:nvSpPr>
          <p:cNvPr id="8" name="TextBox 7"/>
          <p:cNvSpPr txBox="1"/>
          <p:nvPr/>
        </p:nvSpPr>
        <p:spPr>
          <a:xfrm>
            <a:off x="107504" y="771550"/>
            <a:ext cx="8856984" cy="3600986"/>
          </a:xfrm>
          <a:prstGeom prst="rect">
            <a:avLst/>
          </a:prstGeom>
          <a:noFill/>
        </p:spPr>
        <p:txBody>
          <a:bodyPr wrap="square" rtlCol="0">
            <a:spAutoFit/>
          </a:bodyPr>
          <a:lstStyle/>
          <a:p>
            <a:pPr marL="171450" indent="-171450">
              <a:buFont typeface="Arial" panose="020B0604020202020204" pitchFamily="34" charset="0"/>
              <a:buChar char="•"/>
            </a:pPr>
            <a:r>
              <a:rPr lang="en-US" sz="1400" dirty="0"/>
              <a:t>S</a:t>
            </a:r>
            <a:r>
              <a:rPr lang="en-US" sz="1400" dirty="0" smtClean="0"/>
              <a:t>ection </a:t>
            </a:r>
            <a:r>
              <a:rPr lang="en-US" sz="1400" dirty="0"/>
              <a:t>21 of NEMAQA, the Minister of Environmental Affairs must publish a "List of Activities which result in Atmospheric </a:t>
            </a:r>
            <a:r>
              <a:rPr lang="en-US" sz="1400" dirty="0" smtClean="0"/>
              <a:t>Emissions"  </a:t>
            </a:r>
          </a:p>
          <a:p>
            <a:pPr marL="171450" indent="-171450">
              <a:buFont typeface="Arial" panose="020B0604020202020204" pitchFamily="34" charset="0"/>
              <a:buChar char="•"/>
            </a:pPr>
            <a:r>
              <a:rPr lang="en-US" sz="1400" dirty="0" smtClean="0"/>
              <a:t>These </a:t>
            </a:r>
            <a:r>
              <a:rPr lang="en-US" sz="1400" dirty="0"/>
              <a:t>listed activities were first published in 2010.  A new list of activities (and associated emission standards) was subsequently promulgated on 22 November 2013 in terms of the list of activities as published in GN R 893 </a:t>
            </a:r>
            <a:r>
              <a:rPr lang="en-US" sz="1400" i="1" dirty="0"/>
              <a:t>Government Gazette</a:t>
            </a:r>
            <a:r>
              <a:rPr lang="en-US" sz="1400" dirty="0"/>
              <a:t> 37054, as amended.  The list was further amended on 12 June 2015 by GN R 552 </a:t>
            </a:r>
            <a:r>
              <a:rPr lang="en-US" sz="1400" i="1" dirty="0"/>
              <a:t>Government Gazette</a:t>
            </a:r>
            <a:r>
              <a:rPr lang="en-US" sz="1400" dirty="0"/>
              <a:t> </a:t>
            </a:r>
            <a:r>
              <a:rPr lang="en-US" sz="1400" dirty="0" smtClean="0"/>
              <a:t>38863. </a:t>
            </a:r>
          </a:p>
          <a:p>
            <a:pPr marL="171450" indent="-171450">
              <a:buFont typeface="Arial" panose="020B0604020202020204" pitchFamily="34" charset="0"/>
              <a:buChar char="•"/>
            </a:pPr>
            <a:r>
              <a:rPr lang="en-US" sz="1400" dirty="0" smtClean="0"/>
              <a:t>Section </a:t>
            </a:r>
            <a:r>
              <a:rPr lang="en-US" sz="1400" dirty="0"/>
              <a:t>22 of NEMAQA requires that an Atmospheric Emissions Licence ("</a:t>
            </a:r>
            <a:r>
              <a:rPr lang="en-US" sz="1400" b="1" dirty="0"/>
              <a:t>AEL</a:t>
            </a:r>
            <a:r>
              <a:rPr lang="en-US" sz="1400" dirty="0"/>
              <a:t>") or a </a:t>
            </a:r>
            <a:r>
              <a:rPr lang="en-US" sz="1400" dirty="0" smtClean="0"/>
              <a:t>provisional </a:t>
            </a:r>
            <a:r>
              <a:rPr lang="en-US" sz="1400" dirty="0"/>
              <a:t>AEL must be obtained before a listed activity may commence.  </a:t>
            </a:r>
          </a:p>
          <a:p>
            <a:pPr marL="171450" indent="-171450">
              <a:buFont typeface="Arial" panose="020B0604020202020204" pitchFamily="34" charset="0"/>
              <a:buChar char="•"/>
            </a:pPr>
            <a:r>
              <a:rPr lang="en-US" sz="1400" dirty="0"/>
              <a:t>Failure to obtain an AEL or provisional AEL is an offence, and if convicted, a person is liable to a fine not exceeding R5 million or to imprisonment for period not exceeding five years and in the case of a second or subsequent conviction, to a fine not exceeding R10 million or imprisonment for a period not exceeding 10 years or in both instances to both a fine and such imprisonment.  </a:t>
            </a:r>
            <a:endParaRPr lang="en-US" sz="1400" dirty="0" smtClean="0"/>
          </a:p>
          <a:p>
            <a:pPr marL="171450" indent="-171450">
              <a:buFont typeface="Arial" panose="020B0604020202020204" pitchFamily="34" charset="0"/>
              <a:buChar char="•"/>
            </a:pPr>
            <a:r>
              <a:rPr lang="en-US" sz="1400" dirty="0" smtClean="0"/>
              <a:t>The </a:t>
            </a:r>
            <a:r>
              <a:rPr lang="en-US" sz="1400" dirty="0"/>
              <a:t>NEMAQA Amendment Act of 2014 incorporates section 24G of NEMA and applies to the commencement, without an AEL, of a listed activity or the activity specified in item 2 in Listing Notice 1 and items 5 and 26 in Listing Notice 2, relating to air quality in terms of Chapter 5 of </a:t>
            </a:r>
            <a:r>
              <a:rPr lang="en-US" sz="1400" dirty="0" smtClean="0"/>
              <a:t>NEMA.</a:t>
            </a:r>
            <a:endParaRPr lang="en-GB" sz="14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23500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general air pollution standards</a:t>
            </a:r>
            <a:endParaRPr lang="en-GB" dirty="0"/>
          </a:p>
        </p:txBody>
      </p:sp>
      <p:sp>
        <p:nvSpPr>
          <p:cNvPr id="3" name="Content Placeholder 2"/>
          <p:cNvSpPr>
            <a:spLocks noGrp="1"/>
          </p:cNvSpPr>
          <p:nvPr>
            <p:ph idx="1"/>
          </p:nvPr>
        </p:nvSpPr>
        <p:spPr>
          <a:xfrm>
            <a:off x="457200" y="893642"/>
            <a:ext cx="8229600" cy="2185214"/>
          </a:xfrm>
        </p:spPr>
        <p:txBody>
          <a:bodyPr/>
          <a:lstStyle/>
          <a:p>
            <a:r>
              <a:rPr lang="en-US" dirty="0"/>
              <a:t>The NEMAQA also prescribes certain ambient air quality standards which apply generally to all </a:t>
            </a:r>
            <a:r>
              <a:rPr lang="en-US" dirty="0" smtClean="0"/>
              <a:t>activities.</a:t>
            </a:r>
          </a:p>
          <a:p>
            <a:r>
              <a:rPr lang="en-ZA" dirty="0"/>
              <a:t>PM10 </a:t>
            </a:r>
            <a:r>
              <a:rPr lang="en-ZA" dirty="0" smtClean="0"/>
              <a:t>standards</a:t>
            </a:r>
          </a:p>
          <a:p>
            <a:r>
              <a:rPr lang="en-ZA" dirty="0"/>
              <a:t>PM2.5 </a:t>
            </a:r>
            <a:r>
              <a:rPr lang="en-ZA" dirty="0" smtClean="0"/>
              <a:t>standards</a:t>
            </a:r>
          </a:p>
          <a:p>
            <a:r>
              <a:rPr lang="en-ZA" dirty="0" smtClean="0"/>
              <a:t>Dust Fallout </a:t>
            </a:r>
          </a:p>
          <a:p>
            <a:endParaRPr lang="en-ZA" b="1"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25</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707654"/>
            <a:ext cx="4419575" cy="330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912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219256" cy="544700"/>
          </a:xfrm>
        </p:spPr>
        <p:txBody>
          <a:bodyPr/>
          <a:lstStyle/>
          <a:p>
            <a:pPr lvl="2"/>
            <a:r>
              <a:rPr lang="en-US" dirty="0"/>
              <a:t>Atmospheric Emission </a:t>
            </a:r>
            <a:r>
              <a:rPr lang="en-US" dirty="0" smtClean="0"/>
              <a:t>Reporting Regulations</a:t>
            </a:r>
            <a:endParaRPr lang="en-US" dirty="0"/>
          </a:p>
        </p:txBody>
      </p:sp>
      <p:sp>
        <p:nvSpPr>
          <p:cNvPr id="3" name="Content Placeholder 2"/>
          <p:cNvSpPr>
            <a:spLocks noGrp="1"/>
          </p:cNvSpPr>
          <p:nvPr>
            <p:ph idx="1"/>
          </p:nvPr>
        </p:nvSpPr>
        <p:spPr>
          <a:xfrm>
            <a:off x="323528" y="843558"/>
            <a:ext cx="8424936" cy="4167295"/>
          </a:xfrm>
        </p:spPr>
        <p:txBody>
          <a:bodyPr/>
          <a:lstStyle/>
          <a:p>
            <a:r>
              <a:rPr lang="en-US" sz="1600" dirty="0"/>
              <a:t>The </a:t>
            </a:r>
            <a:r>
              <a:rPr lang="en-US" sz="1800" b="1" dirty="0">
                <a:solidFill>
                  <a:schemeClr val="accent5"/>
                </a:solidFill>
              </a:rPr>
              <a:t>National Atmospheric Emission Reporting Regulations</a:t>
            </a:r>
            <a:r>
              <a:rPr lang="en-US" sz="1600" dirty="0"/>
              <a:t> were published on 2 April 2015 under GN R283 of </a:t>
            </a:r>
            <a:r>
              <a:rPr lang="en-US" sz="1600" i="1" dirty="0"/>
              <a:t>GG 38633</a:t>
            </a:r>
            <a:r>
              <a:rPr lang="en-US" sz="1600" dirty="0"/>
              <a:t>.  </a:t>
            </a:r>
            <a:endParaRPr lang="en-US" sz="1600" dirty="0" smtClean="0"/>
          </a:p>
          <a:p>
            <a:r>
              <a:rPr lang="en-US" sz="1600" b="1" u="sng" dirty="0" smtClean="0"/>
              <a:t>PURPOSE</a:t>
            </a:r>
            <a:r>
              <a:rPr lang="en-US" sz="1600" dirty="0" smtClean="0"/>
              <a:t>:  regulate </a:t>
            </a:r>
            <a:r>
              <a:rPr lang="en-US" sz="1600" dirty="0"/>
              <a:t>reporting of data and information from an identified point, non-point and mobile sources of atmospheric emissions to an internet-based National Atmospheric Emissions Inventory System ("</a:t>
            </a:r>
            <a:r>
              <a:rPr lang="en-US" sz="1600" b="1" dirty="0"/>
              <a:t>NAEIS</a:t>
            </a:r>
            <a:r>
              <a:rPr lang="en-US" sz="1600" dirty="0"/>
              <a:t>") toward the compilation of atmospheric emission inventories.  </a:t>
            </a:r>
          </a:p>
          <a:p>
            <a:r>
              <a:rPr lang="en-US" sz="1600" dirty="0"/>
              <a:t>The reporting requirements in these regulations apply to the groups of emission sources and corresponding data providers as classified in regulation 4 and listed in Annexure </a:t>
            </a:r>
            <a:r>
              <a:rPr lang="en-US" sz="1600" dirty="0" smtClean="0"/>
              <a:t>1.  </a:t>
            </a:r>
          </a:p>
          <a:p>
            <a:r>
              <a:rPr lang="en-US" sz="1600" dirty="0" smtClean="0"/>
              <a:t>Data providers </a:t>
            </a:r>
            <a:r>
              <a:rPr lang="en-US" sz="1600" dirty="0"/>
              <a:t>must register on the NAEIS within 30 days from the date upon which these regulations came into effect, being 2 April 2015, or within 30 days after commencing an activity or activities classified as emission source in terms of regulation 4. </a:t>
            </a:r>
            <a:endParaRPr lang="en-US" sz="1600" dirty="0" smtClean="0"/>
          </a:p>
          <a:p>
            <a:r>
              <a:rPr lang="en-US" sz="1600" dirty="0" smtClean="0"/>
              <a:t>A </a:t>
            </a:r>
            <a:r>
              <a:rPr lang="en-US" sz="1600" dirty="0"/>
              <a:t>data provider must submit the required information for the preceding calendar year, as specified in Annexure 1 to these regulations, to the NAEIS by 31 March of each calendar year</a:t>
            </a:r>
            <a:r>
              <a:rPr lang="en-GB" sz="3600" dirty="0"/>
              <a:t/>
            </a:r>
            <a:br>
              <a:rPr lang="en-GB" sz="3600" dirty="0"/>
            </a:br>
            <a:endParaRPr lang="en-GB" sz="3600" dirty="0"/>
          </a:p>
          <a:p>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26</a:t>
            </a:fld>
            <a:endParaRPr lang="en-US" dirty="0"/>
          </a:p>
        </p:txBody>
      </p:sp>
    </p:spTree>
    <p:extLst>
      <p:ext uri="{BB962C8B-B14F-4D97-AF65-F5344CB8AC3E}">
        <p14:creationId xmlns:p14="http://schemas.microsoft.com/office/powerpoint/2010/main" val="1550252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ghg</a:t>
            </a:r>
            <a:r>
              <a:rPr lang="en-ZA" dirty="0" smtClean="0"/>
              <a:t> reporting regulations</a:t>
            </a:r>
            <a:endParaRPr lang="en-GB" dirty="0"/>
          </a:p>
        </p:txBody>
      </p:sp>
      <p:sp>
        <p:nvSpPr>
          <p:cNvPr id="3" name="Content Placeholder 2"/>
          <p:cNvSpPr>
            <a:spLocks noGrp="1"/>
          </p:cNvSpPr>
          <p:nvPr>
            <p:ph idx="1"/>
          </p:nvPr>
        </p:nvSpPr>
        <p:spPr>
          <a:xfrm>
            <a:off x="395536" y="771550"/>
            <a:ext cx="8229600" cy="3188565"/>
          </a:xfrm>
        </p:spPr>
        <p:txBody>
          <a:bodyPr/>
          <a:lstStyle/>
          <a:p>
            <a:r>
              <a:rPr lang="en-US" sz="1400" dirty="0"/>
              <a:t>On 3 April 2017 the </a:t>
            </a:r>
            <a:r>
              <a:rPr lang="en-US" sz="1800" b="1" dirty="0">
                <a:solidFill>
                  <a:schemeClr val="accent5"/>
                </a:solidFill>
              </a:rPr>
              <a:t>National Greenhouse Gas Emission Reporting regulations </a:t>
            </a:r>
            <a:r>
              <a:rPr lang="en-US" sz="1400" dirty="0"/>
              <a:t>published in GN R 275 </a:t>
            </a:r>
            <a:r>
              <a:rPr lang="en-US" sz="1400" i="1" dirty="0"/>
              <a:t>Government Gazette</a:t>
            </a:r>
            <a:r>
              <a:rPr lang="en-US" sz="1400" dirty="0"/>
              <a:t> 40762 ("</a:t>
            </a:r>
            <a:r>
              <a:rPr lang="en-US" sz="1400" b="1" dirty="0"/>
              <a:t>GHG Reporting Regulations</a:t>
            </a:r>
            <a:r>
              <a:rPr lang="en-US" sz="1400" dirty="0"/>
              <a:t>") were published.  </a:t>
            </a:r>
            <a:endParaRPr lang="en-US" sz="1400" dirty="0" smtClean="0"/>
          </a:p>
          <a:p>
            <a:r>
              <a:rPr lang="en-US" sz="1400" b="1" u="sng" dirty="0" smtClean="0"/>
              <a:t>PURPOSE</a:t>
            </a:r>
            <a:r>
              <a:rPr lang="en-US" sz="1400" dirty="0" smtClean="0"/>
              <a:t>: to </a:t>
            </a:r>
            <a:r>
              <a:rPr lang="en-US" sz="1400" dirty="0"/>
              <a:t>introduce a single national reporting system for the transparent reporting of GHG emissions which will be used to update and maintain a National Greenhouse Gas Inventory and will assist South Africa in meeting its international obligations in relation to climate change mitigation.</a:t>
            </a:r>
          </a:p>
          <a:p>
            <a:r>
              <a:rPr lang="en-US" sz="1400" dirty="0" smtClean="0"/>
              <a:t>Category </a:t>
            </a:r>
            <a:r>
              <a:rPr lang="en-US" sz="1400" dirty="0"/>
              <a:t>A data providers </a:t>
            </a:r>
            <a:r>
              <a:rPr lang="en-US" sz="1400" b="1" dirty="0"/>
              <a:t>must</a:t>
            </a:r>
            <a:r>
              <a:rPr lang="en-US" sz="1400" dirty="0"/>
              <a:t> submit the GHG emissions and activity data for all of their facilities and in accordance with the data and format requirements specified in Annexure 3 for each preceding calendar year, to the competent authority by 31 March of each year (or the next working day). </a:t>
            </a:r>
            <a:endParaRPr lang="en-US" sz="1400" dirty="0" smtClean="0"/>
          </a:p>
          <a:p>
            <a:r>
              <a:rPr lang="en-US" sz="1400" dirty="0" smtClean="0"/>
              <a:t>Category </a:t>
            </a:r>
            <a:r>
              <a:rPr lang="en-US" sz="1400" dirty="0"/>
              <a:t>B data providers, on the other hand, must submit emissions and activity data collected only when requested to do so by the competent authority.</a:t>
            </a:r>
          </a:p>
          <a:p>
            <a:r>
              <a:rPr lang="en-US" sz="1400" dirty="0"/>
              <a:t>All designated data providers, whether Category A or Category B will be required to register their facilities on the NAEIS or with the competent authority where activities at their facilities exceed the thresholds listed in annexure 1 by </a:t>
            </a:r>
            <a:r>
              <a:rPr lang="en-US" sz="1800" b="1" dirty="0">
                <a:solidFill>
                  <a:schemeClr val="accent5"/>
                </a:solidFill>
              </a:rPr>
              <a:t>7 May 2017 </a:t>
            </a:r>
            <a:r>
              <a:rPr lang="en-US" sz="1400" dirty="0"/>
              <a:t>or within 30 days after commencing such activity if at a later stage. </a:t>
            </a:r>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27</a:t>
            </a:fld>
            <a:endParaRPr lang="en-US" dirty="0"/>
          </a:p>
        </p:txBody>
      </p:sp>
    </p:spTree>
    <p:extLst>
      <p:ext uri="{BB962C8B-B14F-4D97-AF65-F5344CB8AC3E}">
        <p14:creationId xmlns:p14="http://schemas.microsoft.com/office/powerpoint/2010/main" val="1508712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47" y="59633"/>
            <a:ext cx="8219256" cy="544700"/>
          </a:xfrm>
        </p:spPr>
        <p:txBody>
          <a:bodyPr/>
          <a:lstStyle/>
          <a:p>
            <a:r>
              <a:rPr lang="en-ZA" dirty="0" smtClean="0"/>
              <a:t>NEMAQA</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28</a:t>
            </a:fld>
            <a:endParaRPr lang="en-US" dirty="0"/>
          </a:p>
        </p:txBody>
      </p:sp>
      <p:sp>
        <p:nvSpPr>
          <p:cNvPr id="5" name="Trapezoid 4"/>
          <p:cNvSpPr/>
          <p:nvPr/>
        </p:nvSpPr>
        <p:spPr>
          <a:xfrm>
            <a:off x="1038645" y="866194"/>
            <a:ext cx="4464496" cy="3456384"/>
          </a:xfrm>
          <a:prstGeom prst="trapezoi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ight Triangle 5"/>
          <p:cNvSpPr/>
          <p:nvPr/>
        </p:nvSpPr>
        <p:spPr>
          <a:xfrm rot="20786816">
            <a:off x="4700494" y="-338154"/>
            <a:ext cx="3329900" cy="2376464"/>
          </a:xfrm>
          <a:prstGeom prst="rtTriangl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ata 6"/>
          <p:cNvSpPr/>
          <p:nvPr/>
        </p:nvSpPr>
        <p:spPr>
          <a:xfrm rot="4557639">
            <a:off x="5237378" y="2112407"/>
            <a:ext cx="3007254" cy="2783055"/>
          </a:xfrm>
          <a:prstGeom prst="flowChartInputOutpu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Triangle 7"/>
          <p:cNvSpPr/>
          <p:nvPr/>
        </p:nvSpPr>
        <p:spPr>
          <a:xfrm rot="9747667">
            <a:off x="5207305" y="1777724"/>
            <a:ext cx="3796316" cy="1148801"/>
          </a:xfrm>
          <a:prstGeom prst="rtTriangl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42" name="Picture 18" descr="Image result for clipart cloud withou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6833" y="492079"/>
            <a:ext cx="842200" cy="6119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Image result for clipart cloud without background">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8248" y="-138211"/>
            <a:ext cx="1201316" cy="87295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Image result for clipart cloud without background">
            <a:hlinkClick r:id="rId3"/>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3642" y="92075"/>
            <a:ext cx="658757" cy="478697"/>
          </a:xfrm>
          <a:prstGeom prst="rect">
            <a:avLst/>
          </a:prstGeom>
          <a:noFill/>
          <a:extLst>
            <a:ext uri="{909E8E84-426E-40DD-AFC4-6F175D3DCCD1}">
              <a14:hiddenFill xmlns:a14="http://schemas.microsoft.com/office/drawing/2010/main">
                <a:solidFill>
                  <a:srgbClr val="FFFFFF"/>
                </a:solidFill>
              </a14:hiddenFill>
            </a:ext>
          </a:extLst>
        </p:spPr>
      </p:pic>
      <p:sp>
        <p:nvSpPr>
          <p:cNvPr id="53" name="AutoShape 14" descr="Image result for clipart cloud without background">
            <a:hlinkClick r:id="rId7"/>
          </p:cNvPr>
          <p:cNvSpPr>
            <a:spLocks noChangeAspect="1" noChangeArrowheads="1"/>
          </p:cNvSpPr>
          <p:nvPr/>
        </p:nvSpPr>
        <p:spPr bwMode="auto">
          <a:xfrm>
            <a:off x="150147" y="1462480"/>
            <a:ext cx="2290560" cy="416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0390" y="1960736"/>
            <a:ext cx="1412751" cy="165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8910839">
            <a:off x="5358753" y="1038583"/>
            <a:ext cx="1574883" cy="6002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150147" y="506204"/>
            <a:ext cx="1296144" cy="1600438"/>
          </a:xfrm>
          <a:prstGeom prst="rect">
            <a:avLst/>
          </a:prstGeom>
          <a:noFill/>
        </p:spPr>
        <p:txBody>
          <a:bodyPr wrap="square" rtlCol="0">
            <a:spAutoFit/>
          </a:bodyPr>
          <a:lstStyle/>
          <a:p>
            <a:pPr marL="285750" indent="-285750">
              <a:buFont typeface="Arial" panose="020B0604020202020204" pitchFamily="34" charset="0"/>
              <a:buChar char="•"/>
            </a:pPr>
            <a:r>
              <a:rPr lang="en-ZA" sz="1400" dirty="0" smtClean="0"/>
              <a:t>AEL</a:t>
            </a:r>
          </a:p>
          <a:p>
            <a:pPr marL="285750" indent="-285750">
              <a:buFont typeface="Arial" panose="020B0604020202020204" pitchFamily="34" charset="0"/>
              <a:buChar char="•"/>
            </a:pPr>
            <a:r>
              <a:rPr lang="en-ZA" sz="1400" dirty="0" smtClean="0"/>
              <a:t>Comply with air quality standards</a:t>
            </a:r>
          </a:p>
          <a:p>
            <a:pPr marL="285750" indent="-285750">
              <a:buFont typeface="Arial" panose="020B0604020202020204" pitchFamily="34" charset="0"/>
              <a:buChar char="•"/>
            </a:pPr>
            <a:r>
              <a:rPr lang="en-ZA" sz="1400" dirty="0" smtClean="0"/>
              <a:t>Reporting obligations</a:t>
            </a:r>
            <a:endParaRPr lang="en-GB" sz="1400" dirty="0"/>
          </a:p>
        </p:txBody>
      </p:sp>
    </p:spTree>
    <p:extLst>
      <p:ext uri="{BB962C8B-B14F-4D97-AF65-F5344CB8AC3E}">
        <p14:creationId xmlns:p14="http://schemas.microsoft.com/office/powerpoint/2010/main" val="3129832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19256" cy="544700"/>
          </a:xfrm>
        </p:spPr>
        <p:txBody>
          <a:bodyPr/>
          <a:lstStyle/>
          <a:p>
            <a:r>
              <a:rPr lang="en-US" sz="2200" dirty="0" smtClean="0"/>
              <a:t>national environmental management: protected areas act 57 of 2003 (NEMPAA)</a:t>
            </a:r>
            <a:endParaRPr lang="en-GB" sz="2200" dirty="0"/>
          </a:p>
        </p:txBody>
      </p:sp>
      <p:sp>
        <p:nvSpPr>
          <p:cNvPr id="3" name="Content Placeholder 2"/>
          <p:cNvSpPr>
            <a:spLocks noGrp="1"/>
          </p:cNvSpPr>
          <p:nvPr>
            <p:ph idx="1"/>
          </p:nvPr>
        </p:nvSpPr>
        <p:spPr>
          <a:xfrm>
            <a:off x="323528" y="843558"/>
            <a:ext cx="8229600" cy="4431983"/>
          </a:xfrm>
        </p:spPr>
        <p:txBody>
          <a:bodyPr/>
          <a:lstStyle/>
          <a:p>
            <a:pPr algn="just">
              <a:buClr>
                <a:schemeClr val="accent5"/>
              </a:buClr>
            </a:pPr>
            <a:r>
              <a:rPr lang="en-US" sz="1800" dirty="0" smtClean="0"/>
              <a:t>The purpose of NEMPAA is to provide for </a:t>
            </a:r>
            <a:r>
              <a:rPr lang="en-ZA" sz="1800" dirty="0"/>
              <a:t>the protection and conservation of ecologically viable areas representative of South Africa’s biological </a:t>
            </a:r>
            <a:r>
              <a:rPr lang="en-ZA" sz="1800" dirty="0" smtClean="0"/>
              <a:t>diversity by declaring such areas as protected areas</a:t>
            </a:r>
          </a:p>
          <a:p>
            <a:pPr algn="just">
              <a:buClr>
                <a:schemeClr val="accent5"/>
              </a:buClr>
            </a:pPr>
            <a:r>
              <a:rPr lang="en-ZA" sz="1800" b="1" dirty="0" smtClean="0"/>
              <a:t>Section 9</a:t>
            </a:r>
            <a:r>
              <a:rPr lang="en-ZA" sz="1800" dirty="0" smtClean="0"/>
              <a:t>: NEMPAA provides for the following </a:t>
            </a:r>
            <a:r>
              <a:rPr lang="en-ZA" sz="1800" u="sng" dirty="0" smtClean="0"/>
              <a:t>kinds of protected areas:</a:t>
            </a:r>
          </a:p>
          <a:p>
            <a:pPr lvl="1" algn="just">
              <a:buClr>
                <a:schemeClr val="accent5"/>
              </a:buClr>
              <a:buSzPct val="80000"/>
              <a:buFont typeface="Wingdings" panose="05000000000000000000" pitchFamily="2" charset="2"/>
              <a:buChar char="§"/>
            </a:pPr>
            <a:r>
              <a:rPr lang="en-ZA" sz="1800" b="1" dirty="0" smtClean="0">
                <a:solidFill>
                  <a:schemeClr val="accent5"/>
                </a:solidFill>
              </a:rPr>
              <a:t>nature reserves </a:t>
            </a:r>
            <a:r>
              <a:rPr lang="en-ZA" sz="1800" dirty="0" smtClean="0"/>
              <a:t>(including special nature reserves and wilderness areas), </a:t>
            </a:r>
            <a:r>
              <a:rPr lang="en-ZA" sz="1800" dirty="0"/>
              <a:t>national parks, </a:t>
            </a:r>
            <a:r>
              <a:rPr lang="en-ZA" sz="1800" dirty="0" smtClean="0"/>
              <a:t>and </a:t>
            </a:r>
            <a:r>
              <a:rPr lang="en-ZA" sz="1800" dirty="0"/>
              <a:t>protected </a:t>
            </a:r>
            <a:r>
              <a:rPr lang="en-ZA" sz="1800" dirty="0" smtClean="0"/>
              <a:t>environments;</a:t>
            </a:r>
            <a:endParaRPr lang="en-ZA" sz="1800" dirty="0"/>
          </a:p>
          <a:p>
            <a:pPr lvl="1" algn="just">
              <a:buClr>
                <a:schemeClr val="accent5"/>
              </a:buClr>
              <a:buSzPct val="80000"/>
              <a:buFont typeface="Wingdings" panose="05000000000000000000" pitchFamily="2" charset="2"/>
              <a:buChar char="§"/>
            </a:pPr>
            <a:r>
              <a:rPr lang="en-ZA" sz="1800" b="1" dirty="0" smtClean="0">
                <a:solidFill>
                  <a:schemeClr val="accent5"/>
                </a:solidFill>
              </a:rPr>
              <a:t>world </a:t>
            </a:r>
            <a:r>
              <a:rPr lang="en-ZA" sz="1800" b="1" dirty="0">
                <a:solidFill>
                  <a:schemeClr val="accent5"/>
                </a:solidFill>
              </a:rPr>
              <a:t>heritage </a:t>
            </a:r>
            <a:r>
              <a:rPr lang="en-ZA" sz="1800" b="1" dirty="0" smtClean="0">
                <a:solidFill>
                  <a:schemeClr val="accent5"/>
                </a:solidFill>
              </a:rPr>
              <a:t>sites</a:t>
            </a:r>
            <a:r>
              <a:rPr lang="en-ZA" sz="1800" dirty="0" smtClean="0"/>
              <a:t>;</a:t>
            </a:r>
            <a:endParaRPr lang="en-ZA" sz="1800" dirty="0">
              <a:solidFill>
                <a:schemeClr val="accent5"/>
              </a:solidFill>
            </a:endParaRPr>
          </a:p>
          <a:p>
            <a:pPr lvl="1" algn="just">
              <a:buClr>
                <a:schemeClr val="accent5"/>
              </a:buClr>
              <a:buSzPct val="80000"/>
              <a:buFont typeface="Wingdings" panose="05000000000000000000" pitchFamily="2" charset="2"/>
              <a:buChar char="§"/>
            </a:pPr>
            <a:r>
              <a:rPr lang="en-ZA" sz="1800" b="1" dirty="0" smtClean="0">
                <a:solidFill>
                  <a:schemeClr val="accent5"/>
                </a:solidFill>
              </a:rPr>
              <a:t>marine </a:t>
            </a:r>
            <a:r>
              <a:rPr lang="en-ZA" sz="1800" b="1" dirty="0">
                <a:solidFill>
                  <a:schemeClr val="accent5"/>
                </a:solidFill>
              </a:rPr>
              <a:t>protected </a:t>
            </a:r>
            <a:r>
              <a:rPr lang="en-ZA" sz="1800" b="1" dirty="0" smtClean="0">
                <a:solidFill>
                  <a:schemeClr val="accent5"/>
                </a:solidFill>
              </a:rPr>
              <a:t>areas</a:t>
            </a:r>
            <a:r>
              <a:rPr lang="en-ZA" sz="1800" dirty="0" smtClean="0"/>
              <a:t>;</a:t>
            </a:r>
            <a:endParaRPr lang="en-ZA" sz="1800" dirty="0">
              <a:solidFill>
                <a:schemeClr val="accent5"/>
              </a:solidFill>
            </a:endParaRPr>
          </a:p>
          <a:p>
            <a:pPr lvl="1" algn="just">
              <a:buClr>
                <a:schemeClr val="accent5"/>
              </a:buClr>
              <a:buSzPct val="80000"/>
              <a:buFont typeface="Wingdings" panose="05000000000000000000" pitchFamily="2" charset="2"/>
              <a:buChar char="§"/>
            </a:pPr>
            <a:r>
              <a:rPr lang="en-ZA" sz="1800" dirty="0" smtClean="0"/>
              <a:t>specially </a:t>
            </a:r>
            <a:r>
              <a:rPr lang="en-ZA" sz="1800" dirty="0"/>
              <a:t>protected </a:t>
            </a:r>
            <a:r>
              <a:rPr lang="en-ZA" sz="1800" b="1" dirty="0">
                <a:solidFill>
                  <a:schemeClr val="accent5"/>
                </a:solidFill>
              </a:rPr>
              <a:t>forest areas</a:t>
            </a:r>
            <a:r>
              <a:rPr lang="en-ZA" sz="1800" dirty="0"/>
              <a:t>, forest nature reserves and forest wilderness areas declared in terms of the National Forests </a:t>
            </a:r>
            <a:r>
              <a:rPr lang="en-ZA" sz="1800" dirty="0" smtClean="0"/>
              <a:t>Act, 84 of 1998; </a:t>
            </a:r>
          </a:p>
          <a:p>
            <a:pPr lvl="1" algn="just">
              <a:buClr>
                <a:schemeClr val="accent5"/>
              </a:buClr>
              <a:buSzPct val="80000"/>
              <a:buFont typeface="Wingdings" panose="05000000000000000000" pitchFamily="2" charset="2"/>
              <a:buChar char="§"/>
            </a:pPr>
            <a:r>
              <a:rPr lang="en-US" sz="1800" b="1" dirty="0">
                <a:solidFill>
                  <a:schemeClr val="accent5"/>
                </a:solidFill>
              </a:rPr>
              <a:t>mountain catchment areas </a:t>
            </a:r>
            <a:r>
              <a:rPr lang="en-US" sz="1800" dirty="0"/>
              <a:t>declared in terms of the Mountain Catchment Areas Act, </a:t>
            </a:r>
            <a:r>
              <a:rPr lang="en-US" sz="1800" dirty="0" smtClean="0"/>
              <a:t>63 </a:t>
            </a:r>
            <a:r>
              <a:rPr lang="en-US" sz="1800" dirty="0"/>
              <a:t>of </a:t>
            </a:r>
            <a:r>
              <a:rPr lang="en-US" sz="1800" dirty="0" smtClean="0"/>
              <a:t>1970.</a:t>
            </a:r>
            <a:endParaRPr lang="en-US" sz="1800" dirty="0"/>
          </a:p>
          <a:p>
            <a:pPr marL="333375" indent="-342900" algn="just">
              <a:buClr>
                <a:schemeClr val="accent5"/>
              </a:buClr>
            </a:pPr>
            <a:r>
              <a:rPr lang="en-US" sz="1800" b="1" dirty="0" smtClean="0"/>
              <a:t>Section </a:t>
            </a:r>
            <a:r>
              <a:rPr lang="en-US" sz="1800" b="1" dirty="0"/>
              <a:t>17</a:t>
            </a:r>
            <a:r>
              <a:rPr lang="en-US" sz="1800" dirty="0"/>
              <a:t>: Provides </a:t>
            </a:r>
            <a:r>
              <a:rPr lang="en-US" sz="1800" dirty="0" smtClean="0"/>
              <a:t>the </a:t>
            </a:r>
            <a:r>
              <a:rPr lang="en-US" sz="1800" dirty="0"/>
              <a:t>purpose of the declaration of </a:t>
            </a:r>
            <a:r>
              <a:rPr lang="en-US" sz="1800" dirty="0" smtClean="0"/>
              <a:t>protected areas.</a:t>
            </a:r>
          </a:p>
          <a:p>
            <a:pPr marL="0" indent="-9525">
              <a:buClr>
                <a:schemeClr val="accent5"/>
              </a:buClr>
              <a:buNone/>
            </a:pPr>
            <a:endParaRPr lang="en-US" sz="1900" dirty="0" smtClean="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29</a:t>
            </a:fld>
            <a:endParaRPr lang="en-US" dirty="0"/>
          </a:p>
        </p:txBody>
      </p:sp>
    </p:spTree>
    <p:extLst>
      <p:ext uri="{BB962C8B-B14F-4D97-AF65-F5344CB8AC3E}">
        <p14:creationId xmlns:p14="http://schemas.microsoft.com/office/powerpoint/2010/main" val="67746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1" y="82834"/>
            <a:ext cx="8219256" cy="544700"/>
          </a:xfrm>
        </p:spPr>
        <p:txBody>
          <a:bodyPr/>
          <a:lstStyle/>
          <a:p>
            <a:r>
              <a:rPr lang="en-ZA" dirty="0" smtClean="0"/>
              <a:t>south </a:t>
            </a:r>
            <a:r>
              <a:rPr lang="en-ZA" dirty="0" err="1" smtClean="0"/>
              <a:t>african</a:t>
            </a:r>
            <a:r>
              <a:rPr lang="en-ZA" dirty="0" smtClean="0"/>
              <a:t> environmental law</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a:t>
            </a:fld>
            <a:endParaRPr lang="en-US" dirty="0"/>
          </a:p>
        </p:txBody>
      </p:sp>
      <p:sp>
        <p:nvSpPr>
          <p:cNvPr id="6" name="Rectangle 5"/>
          <p:cNvSpPr/>
          <p:nvPr/>
        </p:nvSpPr>
        <p:spPr>
          <a:xfrm>
            <a:off x="683568" y="699542"/>
            <a:ext cx="2880320"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Constitution – s24, s32, s33, Schedules 3 &amp; 4</a:t>
            </a:r>
            <a:endParaRPr lang="en-GB" dirty="0"/>
          </a:p>
        </p:txBody>
      </p:sp>
      <p:sp>
        <p:nvSpPr>
          <p:cNvPr id="7" name="Rectangle 6"/>
          <p:cNvSpPr/>
          <p:nvPr/>
        </p:nvSpPr>
        <p:spPr>
          <a:xfrm>
            <a:off x="5724129" y="1635646"/>
            <a:ext cx="1512168"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Common Law </a:t>
            </a:r>
            <a:endParaRPr lang="en-GB" dirty="0"/>
          </a:p>
        </p:txBody>
      </p:sp>
      <p:cxnSp>
        <p:nvCxnSpPr>
          <p:cNvPr id="9" name="Elbow Connector 8"/>
          <p:cNvCxnSpPr>
            <a:stCxn id="7" idx="2"/>
            <a:endCxn id="14" idx="1"/>
          </p:cNvCxnSpPr>
          <p:nvPr/>
        </p:nvCxnSpPr>
        <p:spPr>
          <a:xfrm rot="16200000" flipH="1">
            <a:off x="6668273" y="1735618"/>
            <a:ext cx="278215" cy="65433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134547" y="2048060"/>
            <a:ext cx="1829941"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Law of Nuisance</a:t>
            </a:r>
            <a:endParaRPr lang="en-GB" sz="1600" dirty="0"/>
          </a:p>
        </p:txBody>
      </p:sp>
      <p:sp>
        <p:nvSpPr>
          <p:cNvPr id="19" name="Rounded Rectangle 18"/>
          <p:cNvSpPr/>
          <p:nvPr/>
        </p:nvSpPr>
        <p:spPr>
          <a:xfrm>
            <a:off x="4860032" y="2336674"/>
            <a:ext cx="1296144" cy="47879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Law of Neighbours</a:t>
            </a:r>
            <a:endParaRPr lang="en-GB" sz="1600" dirty="0"/>
          </a:p>
        </p:txBody>
      </p:sp>
      <p:cxnSp>
        <p:nvCxnSpPr>
          <p:cNvPr id="21" name="Elbow Connector 20"/>
          <p:cNvCxnSpPr>
            <a:stCxn id="7" idx="2"/>
            <a:endCxn id="19" idx="0"/>
          </p:cNvCxnSpPr>
          <p:nvPr/>
        </p:nvCxnSpPr>
        <p:spPr>
          <a:xfrm rot="5400000">
            <a:off x="5787661" y="1644122"/>
            <a:ext cx="412996" cy="97210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Flowchart: Alternate Process 28"/>
          <p:cNvSpPr/>
          <p:nvPr/>
        </p:nvSpPr>
        <p:spPr>
          <a:xfrm>
            <a:off x="7134546" y="2679762"/>
            <a:ext cx="728117" cy="360040"/>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ZA" sz="1400" dirty="0" smtClean="0"/>
              <a:t>Public</a:t>
            </a:r>
            <a:endParaRPr lang="en-GB" sz="1400" dirty="0"/>
          </a:p>
        </p:txBody>
      </p:sp>
      <p:sp>
        <p:nvSpPr>
          <p:cNvPr id="31" name="Flowchart: Alternate Process 30"/>
          <p:cNvSpPr/>
          <p:nvPr/>
        </p:nvSpPr>
        <p:spPr>
          <a:xfrm>
            <a:off x="8236371" y="2679762"/>
            <a:ext cx="728117" cy="360040"/>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ZA" sz="1400" dirty="0" smtClean="0"/>
              <a:t>Private</a:t>
            </a:r>
            <a:endParaRPr lang="en-GB" sz="1400" dirty="0"/>
          </a:p>
        </p:txBody>
      </p:sp>
      <p:cxnSp>
        <p:nvCxnSpPr>
          <p:cNvPr id="33" name="Elbow Connector 32"/>
          <p:cNvCxnSpPr>
            <a:stCxn id="14" idx="2"/>
            <a:endCxn id="31" idx="1"/>
          </p:cNvCxnSpPr>
          <p:nvPr/>
        </p:nvCxnSpPr>
        <p:spPr>
          <a:xfrm rot="16200000" flipH="1">
            <a:off x="7890916" y="2514327"/>
            <a:ext cx="504056" cy="18685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14" idx="2"/>
            <a:endCxn id="29" idx="3"/>
          </p:cNvCxnSpPr>
          <p:nvPr/>
        </p:nvCxnSpPr>
        <p:spPr>
          <a:xfrm rot="5400000">
            <a:off x="7704063" y="2514327"/>
            <a:ext cx="504056" cy="18685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4283968" y="738159"/>
            <a:ext cx="3956420" cy="1015663"/>
          </a:xfrm>
          <a:prstGeom prst="rect">
            <a:avLst/>
          </a:prstGeom>
          <a:noFill/>
        </p:spPr>
        <p:txBody>
          <a:bodyPr wrap="square" rtlCol="0">
            <a:spAutoFit/>
          </a:bodyPr>
          <a:lstStyle/>
          <a:p>
            <a:r>
              <a:rPr lang="en-ZA" sz="1200" dirty="0" smtClean="0"/>
              <a:t>Alternative legal route to interdict / seek relief from infringer.</a:t>
            </a:r>
          </a:p>
          <a:p>
            <a:r>
              <a:rPr lang="en-ZA" sz="1200" dirty="0" smtClean="0"/>
              <a:t>Common in noise and dust pollution cases.</a:t>
            </a:r>
          </a:p>
          <a:p>
            <a:pPr marL="171450" indent="-171450">
              <a:buFont typeface="Arial" panose="020B0604020202020204" pitchFamily="34" charset="0"/>
              <a:buChar char="•"/>
            </a:pPr>
            <a:r>
              <a:rPr lang="en-ZA" sz="1200" dirty="0"/>
              <a:t>Land owners have right to enjoy land without unreasonable interference from others.</a:t>
            </a:r>
          </a:p>
          <a:p>
            <a:endParaRPr lang="en-GB" sz="1200" dirty="0"/>
          </a:p>
        </p:txBody>
      </p:sp>
      <p:sp>
        <p:nvSpPr>
          <p:cNvPr id="39" name="Rounded Rectangle 38"/>
          <p:cNvSpPr/>
          <p:nvPr/>
        </p:nvSpPr>
        <p:spPr>
          <a:xfrm>
            <a:off x="1716719" y="1524372"/>
            <a:ext cx="814015"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NEMA</a:t>
            </a:r>
            <a:endParaRPr lang="en-GB" sz="1600" dirty="0"/>
          </a:p>
        </p:txBody>
      </p:sp>
      <p:cxnSp>
        <p:nvCxnSpPr>
          <p:cNvPr id="44" name="Straight Arrow Connector 43"/>
          <p:cNvCxnSpPr>
            <a:stCxn id="6" idx="2"/>
          </p:cNvCxnSpPr>
          <p:nvPr/>
        </p:nvCxnSpPr>
        <p:spPr>
          <a:xfrm flipH="1">
            <a:off x="2123727" y="1275606"/>
            <a:ext cx="1" cy="2487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Rounded Rectangle 44"/>
          <p:cNvSpPr/>
          <p:nvPr/>
        </p:nvSpPr>
        <p:spPr>
          <a:xfrm>
            <a:off x="107504" y="2110542"/>
            <a:ext cx="814015"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ECA</a:t>
            </a:r>
            <a:endParaRPr lang="en-GB" sz="1600" dirty="0"/>
          </a:p>
        </p:txBody>
      </p:sp>
      <p:sp>
        <p:nvSpPr>
          <p:cNvPr id="46" name="Rounded Rectangle 45"/>
          <p:cNvSpPr/>
          <p:nvPr/>
        </p:nvSpPr>
        <p:spPr>
          <a:xfrm>
            <a:off x="921519" y="2116300"/>
            <a:ext cx="814015"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NWA</a:t>
            </a:r>
            <a:endParaRPr lang="en-GB" sz="1600" dirty="0"/>
          </a:p>
        </p:txBody>
      </p:sp>
      <p:sp>
        <p:nvSpPr>
          <p:cNvPr id="47" name="Rounded Rectangle 46"/>
          <p:cNvSpPr/>
          <p:nvPr/>
        </p:nvSpPr>
        <p:spPr>
          <a:xfrm>
            <a:off x="1745084" y="2118634"/>
            <a:ext cx="954708"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NEMPAA</a:t>
            </a:r>
            <a:endParaRPr lang="en-GB" sz="1600" dirty="0"/>
          </a:p>
        </p:txBody>
      </p:sp>
      <p:sp>
        <p:nvSpPr>
          <p:cNvPr id="48" name="Rounded Rectangle 47"/>
          <p:cNvSpPr/>
          <p:nvPr/>
        </p:nvSpPr>
        <p:spPr>
          <a:xfrm>
            <a:off x="2699792" y="2135722"/>
            <a:ext cx="864096"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NEMBA</a:t>
            </a:r>
            <a:endParaRPr lang="en-GB" sz="1600" dirty="0"/>
          </a:p>
        </p:txBody>
      </p:sp>
      <p:sp>
        <p:nvSpPr>
          <p:cNvPr id="49" name="Rounded Rectangle 48"/>
          <p:cNvSpPr/>
          <p:nvPr/>
        </p:nvSpPr>
        <p:spPr>
          <a:xfrm>
            <a:off x="645097" y="2495762"/>
            <a:ext cx="1068633"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NEMICMA</a:t>
            </a:r>
            <a:endParaRPr lang="en-GB" sz="1600" dirty="0"/>
          </a:p>
        </p:txBody>
      </p:sp>
      <p:sp>
        <p:nvSpPr>
          <p:cNvPr id="50" name="Rounded Rectangle 49"/>
          <p:cNvSpPr/>
          <p:nvPr/>
        </p:nvSpPr>
        <p:spPr>
          <a:xfrm>
            <a:off x="3564359" y="2128159"/>
            <a:ext cx="1001564"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NEMAQA</a:t>
            </a:r>
            <a:endParaRPr lang="en-GB" sz="1600" dirty="0"/>
          </a:p>
        </p:txBody>
      </p:sp>
      <p:sp>
        <p:nvSpPr>
          <p:cNvPr id="54" name="Rounded Rectangle 53"/>
          <p:cNvSpPr/>
          <p:nvPr/>
        </p:nvSpPr>
        <p:spPr>
          <a:xfrm>
            <a:off x="1725338" y="2502792"/>
            <a:ext cx="1063291"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NEMWA</a:t>
            </a:r>
            <a:endParaRPr lang="en-GB" sz="1600" dirty="0"/>
          </a:p>
        </p:txBody>
      </p:sp>
      <p:sp>
        <p:nvSpPr>
          <p:cNvPr id="55" name="Rounded Rectangle 54"/>
          <p:cNvSpPr/>
          <p:nvPr/>
        </p:nvSpPr>
        <p:spPr>
          <a:xfrm>
            <a:off x="2788629" y="2512850"/>
            <a:ext cx="1063291"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WHCA</a:t>
            </a:r>
            <a:endParaRPr lang="en-GB" sz="1600" dirty="0"/>
          </a:p>
        </p:txBody>
      </p:sp>
      <p:sp>
        <p:nvSpPr>
          <p:cNvPr id="56" name="TextBox 55"/>
          <p:cNvSpPr txBox="1"/>
          <p:nvPr/>
        </p:nvSpPr>
        <p:spPr>
          <a:xfrm>
            <a:off x="2644949" y="1545277"/>
            <a:ext cx="1224136" cy="246221"/>
          </a:xfrm>
          <a:prstGeom prst="rect">
            <a:avLst/>
          </a:prstGeom>
          <a:noFill/>
        </p:spPr>
        <p:txBody>
          <a:bodyPr wrap="square" rtlCol="0">
            <a:spAutoFit/>
          </a:bodyPr>
          <a:lstStyle/>
          <a:p>
            <a:r>
              <a:rPr lang="en-ZA" sz="1000" dirty="0" smtClean="0"/>
              <a:t>Umbrella legislation</a:t>
            </a:r>
            <a:endParaRPr lang="en-GB" sz="1000" dirty="0"/>
          </a:p>
        </p:txBody>
      </p:sp>
      <p:sp>
        <p:nvSpPr>
          <p:cNvPr id="57" name="TextBox 56"/>
          <p:cNvSpPr txBox="1"/>
          <p:nvPr/>
        </p:nvSpPr>
        <p:spPr>
          <a:xfrm>
            <a:off x="927181" y="1878260"/>
            <a:ext cx="2393093" cy="246221"/>
          </a:xfrm>
          <a:prstGeom prst="rect">
            <a:avLst/>
          </a:prstGeom>
          <a:noFill/>
        </p:spPr>
        <p:txBody>
          <a:bodyPr wrap="square" rtlCol="0">
            <a:spAutoFit/>
          </a:bodyPr>
          <a:lstStyle/>
          <a:p>
            <a:r>
              <a:rPr lang="en-ZA" sz="1000" dirty="0" smtClean="0"/>
              <a:t>Specific Environmental Management Acts</a:t>
            </a:r>
            <a:endParaRPr lang="en-ZA" sz="1000" dirty="0"/>
          </a:p>
        </p:txBody>
      </p:sp>
      <p:sp>
        <p:nvSpPr>
          <p:cNvPr id="65" name="Rounded Rectangle 64"/>
          <p:cNvSpPr/>
          <p:nvPr/>
        </p:nvSpPr>
        <p:spPr>
          <a:xfrm>
            <a:off x="107504" y="3063734"/>
            <a:ext cx="814015"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NHRA</a:t>
            </a:r>
            <a:endParaRPr lang="en-GB" sz="1600" dirty="0"/>
          </a:p>
        </p:txBody>
      </p:sp>
      <p:sp>
        <p:nvSpPr>
          <p:cNvPr id="66" name="Rounded Rectangle 65"/>
          <p:cNvSpPr/>
          <p:nvPr/>
        </p:nvSpPr>
        <p:spPr>
          <a:xfrm>
            <a:off x="921519" y="3069492"/>
            <a:ext cx="814015"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WSA</a:t>
            </a:r>
            <a:endParaRPr lang="en-GB" sz="1600" dirty="0"/>
          </a:p>
        </p:txBody>
      </p:sp>
      <p:sp>
        <p:nvSpPr>
          <p:cNvPr id="67" name="Rounded Rectangle 66"/>
          <p:cNvSpPr/>
          <p:nvPr/>
        </p:nvSpPr>
        <p:spPr>
          <a:xfrm>
            <a:off x="1745084" y="3071826"/>
            <a:ext cx="954708"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HSA</a:t>
            </a:r>
            <a:endParaRPr lang="en-GB" sz="1600" dirty="0"/>
          </a:p>
        </p:txBody>
      </p:sp>
      <p:sp>
        <p:nvSpPr>
          <p:cNvPr id="68" name="Rounded Rectangle 67"/>
          <p:cNvSpPr/>
          <p:nvPr/>
        </p:nvSpPr>
        <p:spPr>
          <a:xfrm>
            <a:off x="2700263" y="3081351"/>
            <a:ext cx="864096"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CARA</a:t>
            </a:r>
            <a:endParaRPr lang="en-GB" sz="1600" dirty="0"/>
          </a:p>
        </p:txBody>
      </p:sp>
      <p:sp>
        <p:nvSpPr>
          <p:cNvPr id="69" name="Rounded Rectangle 68"/>
          <p:cNvSpPr/>
          <p:nvPr/>
        </p:nvSpPr>
        <p:spPr>
          <a:xfrm>
            <a:off x="3564359" y="3081351"/>
            <a:ext cx="1001564"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NVFFA</a:t>
            </a:r>
            <a:endParaRPr lang="en-GB" sz="1600" dirty="0"/>
          </a:p>
        </p:txBody>
      </p:sp>
      <p:sp>
        <p:nvSpPr>
          <p:cNvPr id="70" name="Rounded Rectangle 69"/>
          <p:cNvSpPr/>
          <p:nvPr/>
        </p:nvSpPr>
        <p:spPr>
          <a:xfrm>
            <a:off x="107504" y="3423774"/>
            <a:ext cx="814015"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NFA</a:t>
            </a:r>
            <a:endParaRPr lang="en-GB" sz="1600" dirty="0"/>
          </a:p>
        </p:txBody>
      </p:sp>
      <p:sp>
        <p:nvSpPr>
          <p:cNvPr id="71" name="Rounded Rectangle 70"/>
          <p:cNvSpPr/>
          <p:nvPr/>
        </p:nvSpPr>
        <p:spPr>
          <a:xfrm>
            <a:off x="921519" y="3429532"/>
            <a:ext cx="814015"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NRTA</a:t>
            </a:r>
            <a:endParaRPr lang="en-GB" sz="1600" dirty="0"/>
          </a:p>
        </p:txBody>
      </p:sp>
      <p:sp>
        <p:nvSpPr>
          <p:cNvPr id="72" name="Rounded Rectangle 71"/>
          <p:cNvSpPr/>
          <p:nvPr/>
        </p:nvSpPr>
        <p:spPr>
          <a:xfrm>
            <a:off x="1745084" y="3431866"/>
            <a:ext cx="954708"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MPRDA</a:t>
            </a:r>
            <a:endParaRPr lang="en-GB" sz="1600" dirty="0"/>
          </a:p>
        </p:txBody>
      </p:sp>
      <p:sp>
        <p:nvSpPr>
          <p:cNvPr id="73" name="Rounded Rectangle 72"/>
          <p:cNvSpPr/>
          <p:nvPr/>
        </p:nvSpPr>
        <p:spPr>
          <a:xfrm>
            <a:off x="2699792" y="3448954"/>
            <a:ext cx="864096"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PAIA</a:t>
            </a:r>
            <a:endParaRPr lang="en-GB" sz="1600" dirty="0"/>
          </a:p>
        </p:txBody>
      </p:sp>
      <p:sp>
        <p:nvSpPr>
          <p:cNvPr id="74" name="Rounded Rectangle 73"/>
          <p:cNvSpPr/>
          <p:nvPr/>
        </p:nvSpPr>
        <p:spPr>
          <a:xfrm>
            <a:off x="3564359" y="3441391"/>
            <a:ext cx="1001564" cy="30766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ZA" sz="1600" dirty="0" smtClean="0"/>
              <a:t>PAJA</a:t>
            </a:r>
            <a:endParaRPr lang="en-GB" sz="1600" dirty="0"/>
          </a:p>
        </p:txBody>
      </p:sp>
      <p:sp>
        <p:nvSpPr>
          <p:cNvPr id="75" name="TextBox 74"/>
          <p:cNvSpPr txBox="1"/>
          <p:nvPr/>
        </p:nvSpPr>
        <p:spPr>
          <a:xfrm>
            <a:off x="1143386" y="2820516"/>
            <a:ext cx="2393093" cy="246221"/>
          </a:xfrm>
          <a:prstGeom prst="rect">
            <a:avLst/>
          </a:prstGeom>
          <a:noFill/>
        </p:spPr>
        <p:txBody>
          <a:bodyPr wrap="square" rtlCol="0">
            <a:spAutoFit/>
          </a:bodyPr>
          <a:lstStyle/>
          <a:p>
            <a:r>
              <a:rPr lang="en-ZA" sz="1000" dirty="0" smtClean="0"/>
              <a:t>Other pieces of National legislation</a:t>
            </a:r>
            <a:endParaRPr lang="en-ZA" sz="1000" dirty="0"/>
          </a:p>
        </p:txBody>
      </p:sp>
      <p:sp>
        <p:nvSpPr>
          <p:cNvPr id="76" name="TextBox 75"/>
          <p:cNvSpPr txBox="1"/>
          <p:nvPr/>
        </p:nvSpPr>
        <p:spPr>
          <a:xfrm>
            <a:off x="4644008" y="3410637"/>
            <a:ext cx="2393093" cy="246221"/>
          </a:xfrm>
          <a:prstGeom prst="rect">
            <a:avLst/>
          </a:prstGeom>
          <a:noFill/>
        </p:spPr>
        <p:txBody>
          <a:bodyPr wrap="square" rtlCol="0">
            <a:spAutoFit/>
          </a:bodyPr>
          <a:lstStyle/>
          <a:p>
            <a:r>
              <a:rPr lang="en-ZA" sz="1000" dirty="0" smtClean="0"/>
              <a:t>+ Regulations, Norms &amp; Standards, Notices</a:t>
            </a:r>
            <a:endParaRPr lang="en-ZA" sz="1000" dirty="0"/>
          </a:p>
        </p:txBody>
      </p:sp>
      <p:sp>
        <p:nvSpPr>
          <p:cNvPr id="77" name="TextBox 76"/>
          <p:cNvSpPr txBox="1"/>
          <p:nvPr/>
        </p:nvSpPr>
        <p:spPr>
          <a:xfrm>
            <a:off x="1384247" y="3815655"/>
            <a:ext cx="1849828" cy="246221"/>
          </a:xfrm>
          <a:prstGeom prst="rect">
            <a:avLst/>
          </a:prstGeom>
          <a:noFill/>
        </p:spPr>
        <p:txBody>
          <a:bodyPr wrap="square" rtlCol="0">
            <a:spAutoFit/>
          </a:bodyPr>
          <a:lstStyle/>
          <a:p>
            <a:r>
              <a:rPr lang="en-ZA" sz="1000" dirty="0" smtClean="0"/>
              <a:t>Provincial Acts and Ordinances </a:t>
            </a:r>
            <a:endParaRPr lang="en-ZA" sz="1000" dirty="0"/>
          </a:p>
        </p:txBody>
      </p:sp>
      <p:sp>
        <p:nvSpPr>
          <p:cNvPr id="78" name="Rounded Rectangle 77"/>
          <p:cNvSpPr/>
          <p:nvPr/>
        </p:nvSpPr>
        <p:spPr>
          <a:xfrm>
            <a:off x="755204" y="4044652"/>
            <a:ext cx="1440160" cy="33284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ZA" sz="1050" dirty="0" smtClean="0"/>
              <a:t>Provincial Conservation Laws</a:t>
            </a:r>
            <a:endParaRPr lang="en-GB" sz="1050" dirty="0"/>
          </a:p>
        </p:txBody>
      </p:sp>
      <p:sp>
        <p:nvSpPr>
          <p:cNvPr id="83" name="Rounded Rectangle 82"/>
          <p:cNvSpPr/>
          <p:nvPr/>
        </p:nvSpPr>
        <p:spPr>
          <a:xfrm>
            <a:off x="2309161" y="4044652"/>
            <a:ext cx="1440160" cy="33284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ZA" sz="1050" dirty="0" smtClean="0"/>
              <a:t>Provincial Heritage Laws</a:t>
            </a:r>
            <a:endParaRPr lang="en-GB" sz="1050" dirty="0"/>
          </a:p>
        </p:txBody>
      </p:sp>
      <p:sp>
        <p:nvSpPr>
          <p:cNvPr id="84" name="TextBox 83"/>
          <p:cNvSpPr txBox="1"/>
          <p:nvPr/>
        </p:nvSpPr>
        <p:spPr>
          <a:xfrm>
            <a:off x="1787723" y="4377498"/>
            <a:ext cx="938520" cy="246221"/>
          </a:xfrm>
          <a:prstGeom prst="rect">
            <a:avLst/>
          </a:prstGeom>
          <a:noFill/>
        </p:spPr>
        <p:txBody>
          <a:bodyPr wrap="square" rtlCol="0">
            <a:spAutoFit/>
          </a:bodyPr>
          <a:lstStyle/>
          <a:p>
            <a:r>
              <a:rPr lang="en-ZA" sz="1000" dirty="0" smtClean="0"/>
              <a:t>Local By-laws</a:t>
            </a:r>
            <a:endParaRPr lang="en-ZA" sz="1000" dirty="0"/>
          </a:p>
        </p:txBody>
      </p:sp>
      <p:sp>
        <p:nvSpPr>
          <p:cNvPr id="85" name="Rounded Rectangle 84"/>
          <p:cNvSpPr/>
          <p:nvPr/>
        </p:nvSpPr>
        <p:spPr>
          <a:xfrm>
            <a:off x="107504" y="4602516"/>
            <a:ext cx="1001564" cy="30766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1200" dirty="0" smtClean="0"/>
              <a:t>Water</a:t>
            </a:r>
            <a:endParaRPr lang="en-GB" sz="1200" dirty="0"/>
          </a:p>
        </p:txBody>
      </p:sp>
      <p:sp>
        <p:nvSpPr>
          <p:cNvPr id="88" name="Rounded Rectangle 87"/>
          <p:cNvSpPr/>
          <p:nvPr/>
        </p:nvSpPr>
        <p:spPr>
          <a:xfrm>
            <a:off x="2210243" y="4623719"/>
            <a:ext cx="1001564" cy="30766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1200" dirty="0" smtClean="0"/>
              <a:t>Waste</a:t>
            </a:r>
            <a:endParaRPr lang="en-GB" sz="1200" dirty="0"/>
          </a:p>
        </p:txBody>
      </p:sp>
      <p:sp>
        <p:nvSpPr>
          <p:cNvPr id="89" name="Rounded Rectangle 88"/>
          <p:cNvSpPr/>
          <p:nvPr/>
        </p:nvSpPr>
        <p:spPr>
          <a:xfrm>
            <a:off x="1143386" y="4602516"/>
            <a:ext cx="1056880" cy="42971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1200" dirty="0" smtClean="0"/>
              <a:t>Industrial Effluent</a:t>
            </a:r>
            <a:endParaRPr lang="en-GB" sz="1200" dirty="0"/>
          </a:p>
        </p:txBody>
      </p:sp>
      <p:sp>
        <p:nvSpPr>
          <p:cNvPr id="90" name="Rounded Rectangle 89"/>
          <p:cNvSpPr/>
          <p:nvPr/>
        </p:nvSpPr>
        <p:spPr>
          <a:xfrm>
            <a:off x="3248539" y="4623718"/>
            <a:ext cx="1001564" cy="40850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sz="1200" dirty="0" smtClean="0"/>
              <a:t>Flammable Substances</a:t>
            </a:r>
            <a:endParaRPr lang="en-GB" sz="1200" dirty="0"/>
          </a:p>
        </p:txBody>
      </p:sp>
    </p:spTree>
    <p:extLst>
      <p:ext uri="{BB962C8B-B14F-4D97-AF65-F5344CB8AC3E}">
        <p14:creationId xmlns:p14="http://schemas.microsoft.com/office/powerpoint/2010/main" val="239938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8219256" cy="544700"/>
          </a:xfrm>
        </p:spPr>
        <p:txBody>
          <a:bodyPr/>
          <a:lstStyle/>
          <a:p>
            <a:r>
              <a:rPr lang="en-US" sz="2200" dirty="0"/>
              <a:t>national environmental management: protected areas </a:t>
            </a:r>
            <a:r>
              <a:rPr lang="en-US" sz="2200" dirty="0" smtClean="0"/>
              <a:t>(NEMPAA) continued</a:t>
            </a:r>
            <a:endParaRPr lang="en-GB" sz="2200" dirty="0"/>
          </a:p>
        </p:txBody>
      </p:sp>
      <p:sp>
        <p:nvSpPr>
          <p:cNvPr id="3" name="Content Placeholder 2"/>
          <p:cNvSpPr>
            <a:spLocks noGrp="1"/>
          </p:cNvSpPr>
          <p:nvPr>
            <p:ph idx="1"/>
          </p:nvPr>
        </p:nvSpPr>
        <p:spPr>
          <a:xfrm>
            <a:off x="251520" y="843558"/>
            <a:ext cx="8712968" cy="3914918"/>
          </a:xfrm>
        </p:spPr>
        <p:txBody>
          <a:bodyPr/>
          <a:lstStyle/>
          <a:p>
            <a:pPr marL="333375" indent="-342900" algn="just">
              <a:buClr>
                <a:schemeClr val="accent5"/>
              </a:buClr>
            </a:pPr>
            <a:r>
              <a:rPr lang="en-US" sz="1800" dirty="0"/>
              <a:t>The Minister may declare any area a Protected area, by notice in </a:t>
            </a:r>
            <a:r>
              <a:rPr lang="en-US" sz="1800" dirty="0" smtClean="0"/>
              <a:t>the </a:t>
            </a:r>
            <a:r>
              <a:rPr lang="en-US" sz="1800" i="1" dirty="0"/>
              <a:t>government gazette</a:t>
            </a:r>
            <a:r>
              <a:rPr lang="en-US" sz="1800" dirty="0"/>
              <a:t>, as long as it is in line with the purposes of </a:t>
            </a:r>
            <a:r>
              <a:rPr lang="en-US" sz="1800" dirty="0" smtClean="0"/>
              <a:t>NEMPAA (</a:t>
            </a:r>
            <a:r>
              <a:rPr lang="en-US" sz="1800" dirty="0"/>
              <a:t>section 18, 20, 22A, 23 28</a:t>
            </a:r>
            <a:r>
              <a:rPr lang="en-US" sz="1800" dirty="0" smtClean="0"/>
              <a:t>).</a:t>
            </a:r>
          </a:p>
          <a:p>
            <a:pPr marL="333375" indent="-342900" algn="just">
              <a:buClr>
                <a:schemeClr val="accent5"/>
              </a:buClr>
            </a:pPr>
            <a:r>
              <a:rPr lang="en-US" sz="1800" b="1" dirty="0" smtClean="0"/>
              <a:t>Section 31</a:t>
            </a:r>
            <a:r>
              <a:rPr lang="en-US" sz="1800" dirty="0" smtClean="0"/>
              <a:t>: Provides for the consultation process that must be undertaken by the Minister.  The Minister must consult all relevant organs of state (as NEMPAA supersedes most conflicting legislation), any lawful occupier with a right in land in any part of the affected area and follow a public participation process (in terms of </a:t>
            </a:r>
            <a:r>
              <a:rPr lang="en-US" sz="1800" b="1" dirty="0" smtClean="0"/>
              <a:t>section 33</a:t>
            </a:r>
            <a:r>
              <a:rPr lang="en-US" sz="1800" dirty="0" smtClean="0"/>
              <a:t>).</a:t>
            </a:r>
          </a:p>
          <a:p>
            <a:pPr marL="333375" indent="-342900" algn="just">
              <a:buClr>
                <a:schemeClr val="accent5"/>
              </a:buClr>
            </a:pPr>
            <a:r>
              <a:rPr lang="en-US" sz="1800" dirty="0" smtClean="0"/>
              <a:t>It is important to note the statutory restrictions under </a:t>
            </a:r>
            <a:r>
              <a:rPr lang="en-US" sz="1800" b="1" dirty="0" smtClean="0"/>
              <a:t>Part 4</a:t>
            </a:r>
            <a:r>
              <a:rPr lang="en-US" sz="1800" dirty="0" smtClean="0"/>
              <a:t> of NEMPAA. </a:t>
            </a:r>
          </a:p>
          <a:p>
            <a:pPr lvl="1" algn="just">
              <a:buClr>
                <a:schemeClr val="accent5"/>
              </a:buClr>
              <a:buSzPct val="80000"/>
              <a:buFont typeface="Wingdings" panose="05000000000000000000" pitchFamily="2" charset="2"/>
              <a:buChar char="§"/>
            </a:pPr>
            <a:r>
              <a:rPr lang="en-US" sz="1800" dirty="0" smtClean="0"/>
              <a:t>For example, mining or prospecting activities cannot be undertaken in a protected area.</a:t>
            </a:r>
          </a:p>
          <a:p>
            <a:pPr algn="just">
              <a:buClr>
                <a:schemeClr val="accent5"/>
              </a:buClr>
            </a:pPr>
            <a:r>
              <a:rPr lang="en-US" sz="1800" b="1" dirty="0" smtClean="0"/>
              <a:t>Section 89</a:t>
            </a:r>
            <a:r>
              <a:rPr lang="en-US" sz="1800" dirty="0" smtClean="0"/>
              <a:t>: </a:t>
            </a:r>
            <a:r>
              <a:rPr lang="en-ZA" sz="1800" dirty="0" smtClean="0"/>
              <a:t>Where a person </a:t>
            </a:r>
            <a:r>
              <a:rPr lang="en-ZA" sz="1800" u="sng" dirty="0" smtClean="0"/>
              <a:t>unlawfully</a:t>
            </a:r>
            <a:r>
              <a:rPr lang="en-ZA" sz="1800" dirty="0" smtClean="0"/>
              <a:t> accesses, lands or takes off from an aeroplane, mines,  or conducts a commercial activity in a protected area, that person will be liable to a fine not exceeding </a:t>
            </a:r>
            <a:r>
              <a:rPr lang="en-ZA" sz="1800" u="sng" dirty="0" smtClean="0"/>
              <a:t>R5 million or to imprisonment not exceeding 5 years, or both </a:t>
            </a:r>
            <a:r>
              <a:rPr lang="en-ZA" sz="1800" dirty="0" smtClean="0"/>
              <a:t>(and up to a R10 million fine and 10 years imprisonment, or both on a second offence). </a:t>
            </a:r>
            <a:endParaRPr lang="en-US" sz="1800" b="1"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30</a:t>
            </a:fld>
            <a:endParaRPr lang="en-US" dirty="0"/>
          </a:p>
        </p:txBody>
      </p:sp>
    </p:spTree>
    <p:extLst>
      <p:ext uri="{BB962C8B-B14F-4D97-AF65-F5344CB8AC3E}">
        <p14:creationId xmlns:p14="http://schemas.microsoft.com/office/powerpoint/2010/main" val="2650971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3478"/>
            <a:ext cx="8219256" cy="544700"/>
          </a:xfrm>
        </p:spPr>
        <p:txBody>
          <a:bodyPr/>
          <a:lstStyle/>
          <a:p>
            <a:r>
              <a:rPr lang="en-US" sz="2200" dirty="0" smtClean="0"/>
              <a:t>National water act 36 of 1998 (NWA)</a:t>
            </a:r>
            <a:endParaRPr lang="en-GB" sz="2200" dirty="0"/>
          </a:p>
        </p:txBody>
      </p:sp>
      <p:sp>
        <p:nvSpPr>
          <p:cNvPr id="3" name="Content Placeholder 2"/>
          <p:cNvSpPr>
            <a:spLocks noGrp="1"/>
          </p:cNvSpPr>
          <p:nvPr>
            <p:ph idx="1"/>
          </p:nvPr>
        </p:nvSpPr>
        <p:spPr>
          <a:xfrm>
            <a:off x="362240" y="627534"/>
            <a:ext cx="8229600" cy="5275290"/>
          </a:xfrm>
        </p:spPr>
        <p:txBody>
          <a:bodyPr/>
          <a:lstStyle/>
          <a:p>
            <a:pPr algn="just">
              <a:buClr>
                <a:schemeClr val="accent5"/>
              </a:buClr>
            </a:pPr>
            <a:r>
              <a:rPr lang="en-US" sz="1900" b="1" dirty="0"/>
              <a:t>Section </a:t>
            </a:r>
            <a:r>
              <a:rPr lang="en-US" sz="1900" b="1" dirty="0" smtClean="0"/>
              <a:t>19: </a:t>
            </a:r>
            <a:r>
              <a:rPr lang="en-US" sz="1900" dirty="0"/>
              <a:t>I</a:t>
            </a:r>
            <a:r>
              <a:rPr lang="en-US" sz="1900" dirty="0" smtClean="0"/>
              <a:t>mposes </a:t>
            </a:r>
            <a:r>
              <a:rPr lang="en-US" sz="1900" dirty="0"/>
              <a:t>a </a:t>
            </a:r>
            <a:r>
              <a:rPr lang="en-US" sz="1900" b="1" dirty="0">
                <a:solidFill>
                  <a:schemeClr val="accent5"/>
                </a:solidFill>
              </a:rPr>
              <a:t>duty of care</a:t>
            </a:r>
            <a:r>
              <a:rPr lang="en-US" sz="1900" dirty="0">
                <a:solidFill>
                  <a:schemeClr val="accent5"/>
                </a:solidFill>
              </a:rPr>
              <a:t> </a:t>
            </a:r>
            <a:r>
              <a:rPr lang="en-US" sz="1900" dirty="0"/>
              <a:t>on certain categories of persons to prevent </a:t>
            </a:r>
            <a:r>
              <a:rPr lang="en-US" sz="1900" dirty="0" smtClean="0"/>
              <a:t>pollution of a water source. A person is required </a:t>
            </a:r>
            <a:r>
              <a:rPr lang="en-US" sz="1900" dirty="0"/>
              <a:t>to take </a:t>
            </a:r>
            <a:r>
              <a:rPr lang="en-US" sz="1900" u="sng" dirty="0"/>
              <a:t>all reasonable measures </a:t>
            </a:r>
            <a:r>
              <a:rPr lang="en-US" sz="1900" dirty="0"/>
              <a:t>to prevent any pollution from occurring, continuing or </a:t>
            </a:r>
            <a:r>
              <a:rPr lang="en-US" sz="1900" dirty="0" smtClean="0"/>
              <a:t>recurring.</a:t>
            </a:r>
          </a:p>
          <a:p>
            <a:pPr lvl="1" algn="just">
              <a:buClr>
                <a:schemeClr val="accent5"/>
              </a:buClr>
              <a:buSzPct val="80000"/>
              <a:buFont typeface="Wingdings" panose="05000000000000000000" pitchFamily="2" charset="2"/>
              <a:buChar char="§"/>
            </a:pPr>
            <a:r>
              <a:rPr lang="en-US" sz="1900" dirty="0" smtClean="0"/>
              <a:t>The Catchment Management Agency ("</a:t>
            </a:r>
            <a:r>
              <a:rPr lang="en-US" sz="1900" b="1" dirty="0" smtClean="0"/>
              <a:t>CMA</a:t>
            </a:r>
            <a:r>
              <a:rPr lang="en-US" sz="1900" dirty="0" smtClean="0"/>
              <a:t>") or the Minister can issue directives under this section.  Failure to comply with such directives is an offence.</a:t>
            </a:r>
            <a:endParaRPr lang="en-US" sz="1900" dirty="0"/>
          </a:p>
          <a:p>
            <a:pPr algn="just">
              <a:buClr>
                <a:schemeClr val="accent5"/>
              </a:buClr>
            </a:pPr>
            <a:r>
              <a:rPr lang="en-US" sz="1900" b="1" dirty="0" smtClean="0"/>
              <a:t>Section 22</a:t>
            </a:r>
            <a:r>
              <a:rPr lang="en-US" sz="1900" dirty="0" smtClean="0"/>
              <a:t>: </a:t>
            </a:r>
            <a:r>
              <a:rPr lang="en-US" sz="1900" dirty="0"/>
              <a:t>A</a:t>
            </a:r>
            <a:r>
              <a:rPr lang="en-US" sz="1900" dirty="0" smtClean="0"/>
              <a:t> </a:t>
            </a:r>
            <a:r>
              <a:rPr lang="en-US" sz="1900" dirty="0"/>
              <a:t>person may only use water </a:t>
            </a:r>
            <a:r>
              <a:rPr lang="en-US" sz="1900" u="sng" dirty="0"/>
              <a:t>without a licence</a:t>
            </a:r>
            <a:r>
              <a:rPr lang="en-US" sz="1900" dirty="0"/>
              <a:t> </a:t>
            </a:r>
            <a:r>
              <a:rPr lang="en-US" sz="1900" dirty="0" smtClean="0"/>
              <a:t>in the following circumstances: </a:t>
            </a:r>
            <a:endParaRPr lang="en-US" sz="1900" dirty="0"/>
          </a:p>
          <a:p>
            <a:pPr lvl="1" algn="just">
              <a:buClr>
                <a:schemeClr val="accent5"/>
              </a:buClr>
              <a:buSzPct val="80000"/>
              <a:buFont typeface="Wingdings" panose="05000000000000000000" pitchFamily="2" charset="2"/>
              <a:buChar char="§"/>
            </a:pPr>
            <a:r>
              <a:rPr lang="en-US" sz="1900" dirty="0"/>
              <a:t>Water </a:t>
            </a:r>
            <a:r>
              <a:rPr lang="en-US" sz="1900" dirty="0" smtClean="0"/>
              <a:t>use is </a:t>
            </a:r>
            <a:r>
              <a:rPr lang="en-US" sz="1900" dirty="0"/>
              <a:t>permitted by Schedule </a:t>
            </a:r>
            <a:r>
              <a:rPr lang="en-US" sz="1900" dirty="0" smtClean="0"/>
              <a:t>1;</a:t>
            </a:r>
            <a:endParaRPr lang="en-US" sz="1900" dirty="0"/>
          </a:p>
          <a:p>
            <a:pPr lvl="1" algn="just">
              <a:buClr>
                <a:schemeClr val="accent5"/>
              </a:buClr>
              <a:buSzPct val="80000"/>
              <a:buFont typeface="Wingdings" panose="05000000000000000000" pitchFamily="2" charset="2"/>
              <a:buChar char="§"/>
            </a:pPr>
            <a:r>
              <a:rPr lang="en-US" sz="1900" dirty="0"/>
              <a:t>Under </a:t>
            </a:r>
            <a:r>
              <a:rPr lang="en-US" sz="1900" dirty="0" smtClean="0"/>
              <a:t>a section </a:t>
            </a:r>
            <a:r>
              <a:rPr lang="en-US" sz="1900" dirty="0"/>
              <a:t>39 general </a:t>
            </a:r>
            <a:r>
              <a:rPr lang="en-US" sz="1900" dirty="0" smtClean="0"/>
              <a:t>authorisation; and</a:t>
            </a:r>
            <a:endParaRPr lang="en-US" sz="1900" dirty="0"/>
          </a:p>
          <a:p>
            <a:pPr lvl="1" algn="just">
              <a:buClr>
                <a:schemeClr val="accent5"/>
              </a:buClr>
              <a:buSzPct val="80000"/>
              <a:buFont typeface="Wingdings" panose="05000000000000000000" pitchFamily="2" charset="2"/>
              <a:buChar char="§"/>
            </a:pPr>
            <a:r>
              <a:rPr lang="en-US" sz="1900" dirty="0"/>
              <a:t>Water use is the continuation of an "existing lawful water use</a:t>
            </a:r>
            <a:r>
              <a:rPr lang="en-US" sz="1900" dirty="0" smtClean="0"/>
              <a:t>".</a:t>
            </a:r>
          </a:p>
          <a:p>
            <a:pPr algn="just">
              <a:buClr>
                <a:schemeClr val="accent5"/>
              </a:buClr>
            </a:pPr>
            <a:r>
              <a:rPr lang="en-US" sz="1900" b="1" dirty="0" smtClean="0"/>
              <a:t>Section 151</a:t>
            </a:r>
            <a:r>
              <a:rPr lang="en-US" sz="1900" dirty="0" smtClean="0"/>
              <a:t>: A person convicted of an offence of the NWA can be liable to </a:t>
            </a:r>
            <a:r>
              <a:rPr lang="en-US" sz="1900" u="sng" dirty="0" smtClean="0"/>
              <a:t>a fine and imprisonment of up to 5 years </a:t>
            </a:r>
            <a:r>
              <a:rPr lang="en-US" sz="1900" dirty="0" smtClean="0"/>
              <a:t>(or 10 years on a second offence), or to both</a:t>
            </a:r>
            <a:endParaRPr lang="en-US" sz="1900" dirty="0"/>
          </a:p>
          <a:p>
            <a:pPr>
              <a:buClr>
                <a:schemeClr val="accent5"/>
              </a:buClr>
            </a:pPr>
            <a:endParaRPr lang="en-US" dirty="0"/>
          </a:p>
          <a:p>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31</a:t>
            </a:fld>
            <a:endParaRPr lang="en-US" dirty="0"/>
          </a:p>
        </p:txBody>
      </p:sp>
      <p:pic>
        <p:nvPicPr>
          <p:cNvPr id="1026" name="Picture 2" descr="C:\Users\SamaR\AppData\Local\Microsoft\Windows\Temporary Internet Files\Content.IE5\ZGA6W6BW\133636766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2639767"/>
            <a:ext cx="1043608" cy="134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13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4994"/>
            <a:ext cx="8219256" cy="544700"/>
          </a:xfrm>
        </p:spPr>
        <p:txBody>
          <a:bodyPr/>
          <a:lstStyle/>
          <a:p>
            <a:r>
              <a:rPr lang="en-US" sz="2200" dirty="0"/>
              <a:t>National water </a:t>
            </a:r>
            <a:r>
              <a:rPr lang="en-US" sz="2200" dirty="0" smtClean="0"/>
              <a:t>act </a:t>
            </a:r>
            <a:r>
              <a:rPr lang="en-US" sz="2200" dirty="0"/>
              <a:t>(NWA</a:t>
            </a:r>
            <a:r>
              <a:rPr lang="en-US" sz="2200" dirty="0" smtClean="0"/>
              <a:t>) continued</a:t>
            </a:r>
            <a:endParaRPr lang="en-GB" sz="2200" dirty="0"/>
          </a:p>
        </p:txBody>
      </p:sp>
      <p:sp>
        <p:nvSpPr>
          <p:cNvPr id="3" name="Content Placeholder 2"/>
          <p:cNvSpPr>
            <a:spLocks noGrp="1"/>
          </p:cNvSpPr>
          <p:nvPr>
            <p:ph idx="1"/>
          </p:nvPr>
        </p:nvSpPr>
        <p:spPr>
          <a:xfrm>
            <a:off x="268673" y="1687631"/>
            <a:ext cx="8229600" cy="3496342"/>
          </a:xfrm>
        </p:spPr>
        <p:txBody>
          <a:bodyPr numCol="2"/>
          <a:lstStyle/>
          <a:p>
            <a:pPr algn="just">
              <a:buClr>
                <a:schemeClr val="accent5"/>
              </a:buClr>
            </a:pPr>
            <a:r>
              <a:rPr lang="en-US" sz="1400" dirty="0" smtClean="0"/>
              <a:t>The </a:t>
            </a:r>
            <a:r>
              <a:rPr lang="en-US" sz="1400" b="1" dirty="0"/>
              <a:t>list of water uses </a:t>
            </a:r>
            <a:r>
              <a:rPr lang="en-US" sz="1400" dirty="0"/>
              <a:t>includes:</a:t>
            </a:r>
            <a:endParaRPr lang="en-GB" sz="1400" dirty="0"/>
          </a:p>
          <a:p>
            <a:pPr marL="608012" lvl="1" indent="-342900" algn="just">
              <a:buClr>
                <a:schemeClr val="accent5"/>
              </a:buClr>
              <a:buSzPct val="100000"/>
              <a:buFont typeface="+mj-lt"/>
              <a:buAutoNum type="alphaLcPeriod"/>
            </a:pPr>
            <a:r>
              <a:rPr lang="en-US" sz="1400" dirty="0"/>
              <a:t>taking water from a water resource;</a:t>
            </a:r>
            <a:endParaRPr lang="en-GB" sz="1400" dirty="0"/>
          </a:p>
          <a:p>
            <a:pPr marL="608012" lvl="1" indent="-342900" algn="just">
              <a:buClr>
                <a:schemeClr val="accent5"/>
              </a:buClr>
              <a:buSzPct val="100000"/>
              <a:buFont typeface="+mj-lt"/>
              <a:buAutoNum type="alphaLcPeriod"/>
            </a:pPr>
            <a:r>
              <a:rPr lang="en-US" sz="1400" dirty="0"/>
              <a:t>storing water;</a:t>
            </a:r>
            <a:endParaRPr lang="en-GB" sz="1400" dirty="0"/>
          </a:p>
          <a:p>
            <a:pPr marL="608012" lvl="1" indent="-342900" algn="just">
              <a:buClr>
                <a:schemeClr val="accent5"/>
              </a:buClr>
              <a:buSzPct val="100000"/>
              <a:buFont typeface="+mj-lt"/>
              <a:buAutoNum type="alphaLcPeriod"/>
            </a:pPr>
            <a:r>
              <a:rPr lang="en-US" sz="1400" dirty="0"/>
              <a:t>impeding or diverting the flow of water in a watercourse;</a:t>
            </a:r>
            <a:endParaRPr lang="en-GB" sz="1400" dirty="0"/>
          </a:p>
          <a:p>
            <a:pPr marL="608012" lvl="1" indent="-342900" algn="just">
              <a:buClr>
                <a:schemeClr val="accent5"/>
              </a:buClr>
              <a:buSzPct val="100000"/>
              <a:buFont typeface="+mj-lt"/>
              <a:buAutoNum type="alphaLcPeriod"/>
            </a:pPr>
            <a:r>
              <a:rPr lang="en-US" sz="1400" dirty="0"/>
              <a:t>engaging in a stream flow reduction activity contemplated in section 36;</a:t>
            </a:r>
            <a:endParaRPr lang="en-GB" sz="1400" dirty="0"/>
          </a:p>
          <a:p>
            <a:pPr marL="608012" lvl="1" indent="-342900" algn="just">
              <a:buClr>
                <a:schemeClr val="accent5"/>
              </a:buClr>
              <a:buSzPct val="100000"/>
              <a:buFont typeface="+mj-lt"/>
              <a:buAutoNum type="alphaLcPeriod"/>
            </a:pPr>
            <a:r>
              <a:rPr lang="en-US" sz="1400" dirty="0"/>
              <a:t>engaging in a controlled activity;</a:t>
            </a:r>
            <a:endParaRPr lang="en-GB" sz="1400" dirty="0"/>
          </a:p>
          <a:p>
            <a:pPr marL="608012" lvl="1" indent="-342900" algn="just">
              <a:buClr>
                <a:schemeClr val="accent5"/>
              </a:buClr>
              <a:buSzPct val="100000"/>
              <a:buFont typeface="+mj-lt"/>
              <a:buAutoNum type="alphaLcPeriod"/>
            </a:pPr>
            <a:r>
              <a:rPr lang="en-US" sz="1400" dirty="0"/>
              <a:t>discharging waste or water containing waste in to a water resource through a pipe, canal, sewer, sea outfall or other conduit</a:t>
            </a:r>
            <a:r>
              <a:rPr lang="en-US" sz="1400" dirty="0" smtClean="0"/>
              <a:t>;</a:t>
            </a:r>
          </a:p>
          <a:p>
            <a:pPr marL="608012" lvl="1" indent="-342900" algn="just">
              <a:buClr>
                <a:schemeClr val="accent5"/>
              </a:buClr>
              <a:buSzPct val="100000"/>
              <a:buFont typeface="+mj-lt"/>
              <a:buAutoNum type="alphaLcPeriod"/>
            </a:pPr>
            <a:r>
              <a:rPr lang="en-US" sz="1400" dirty="0" smtClean="0"/>
              <a:t>disposing </a:t>
            </a:r>
            <a:r>
              <a:rPr lang="en-US" sz="1400" dirty="0"/>
              <a:t>of waste in a manner which may </a:t>
            </a:r>
            <a:r>
              <a:rPr lang="en-US" sz="1400" dirty="0" smtClean="0"/>
              <a:t>detrimentally </a:t>
            </a:r>
            <a:r>
              <a:rPr lang="en-US" sz="1400" dirty="0"/>
              <a:t>impact on a water resource</a:t>
            </a:r>
            <a:r>
              <a:rPr lang="en-US" sz="1400" dirty="0" smtClean="0"/>
              <a:t>;</a:t>
            </a:r>
          </a:p>
          <a:p>
            <a:pPr marL="608012" lvl="1" indent="-342900" algn="just">
              <a:buClr>
                <a:schemeClr val="accent5"/>
              </a:buClr>
              <a:buSzPct val="100000"/>
              <a:buFont typeface="+mj-lt"/>
              <a:buAutoNum type="alphaLcPeriod"/>
            </a:pPr>
            <a:endParaRPr lang="en-US" sz="1400" dirty="0"/>
          </a:p>
          <a:p>
            <a:pPr marL="608012" lvl="1" indent="-342900" algn="just">
              <a:buClr>
                <a:schemeClr val="accent5"/>
              </a:buClr>
              <a:buSzPct val="100000"/>
              <a:buFont typeface="+mj-lt"/>
              <a:buAutoNum type="alphaLcPeriod"/>
            </a:pPr>
            <a:endParaRPr lang="en-GB" sz="1400" dirty="0"/>
          </a:p>
          <a:p>
            <a:pPr marL="608012" lvl="1" indent="-342900" algn="just">
              <a:buClr>
                <a:schemeClr val="accent5"/>
              </a:buClr>
              <a:buSzPct val="100000"/>
              <a:buFont typeface="+mj-lt"/>
              <a:buAutoNum type="alphaLcPeriod"/>
            </a:pPr>
            <a:r>
              <a:rPr lang="en-US" sz="1400" dirty="0"/>
              <a:t>disposing in any manner of water which contains waste from, or which has been heated in, any industrial or power generation process;</a:t>
            </a:r>
            <a:endParaRPr lang="en-GB" sz="1400" dirty="0"/>
          </a:p>
          <a:p>
            <a:pPr marL="608012" lvl="1" indent="-342900" algn="just">
              <a:buClr>
                <a:schemeClr val="accent5"/>
              </a:buClr>
              <a:buSzPct val="100000"/>
              <a:buFont typeface="+mj-lt"/>
              <a:buAutoNum type="alphaLcPeriod"/>
            </a:pPr>
            <a:r>
              <a:rPr lang="en-US" sz="1400" dirty="0"/>
              <a:t>altering the bed, bans, course or characteristics of a watercourse;</a:t>
            </a:r>
            <a:endParaRPr lang="en-GB" sz="1400" dirty="0"/>
          </a:p>
          <a:p>
            <a:pPr marL="608012" lvl="1" indent="-342900" algn="just">
              <a:buClr>
                <a:schemeClr val="accent5"/>
              </a:buClr>
              <a:buSzPct val="100000"/>
              <a:buFont typeface="+mj-lt"/>
              <a:buAutoNum type="alphaLcPeriod"/>
            </a:pPr>
            <a:r>
              <a:rPr lang="en-US" sz="1400" dirty="0"/>
              <a:t>removing, discharging or disposing of water found underground if it is necessary for the efficient continuation of an activity or for the safety of people; and </a:t>
            </a:r>
            <a:endParaRPr lang="en-GB" sz="1400" dirty="0"/>
          </a:p>
          <a:p>
            <a:pPr marL="608012" lvl="1" indent="-342900" algn="just">
              <a:buClr>
                <a:schemeClr val="accent5"/>
              </a:buClr>
              <a:buSzPct val="100000"/>
              <a:buFont typeface="+mj-lt"/>
              <a:buAutoNum type="alphaLcPeriod"/>
            </a:pPr>
            <a:r>
              <a:rPr lang="en-GB" sz="1400" dirty="0"/>
              <a:t>using water for recreational purposes.</a:t>
            </a:r>
          </a:p>
          <a:p>
            <a:pPr>
              <a:buSzPct val="100000"/>
              <a:buFont typeface="Wingdings" panose="05000000000000000000" pitchFamily="2" charset="2"/>
              <a:buChar char="§"/>
            </a:pP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32</a:t>
            </a:fld>
            <a:endParaRPr lang="en-US" dirty="0"/>
          </a:p>
        </p:txBody>
      </p:sp>
      <p:sp>
        <p:nvSpPr>
          <p:cNvPr id="5" name="TextBox 4"/>
          <p:cNvSpPr txBox="1"/>
          <p:nvPr/>
        </p:nvSpPr>
        <p:spPr>
          <a:xfrm>
            <a:off x="251520" y="627534"/>
            <a:ext cx="8280920" cy="1231106"/>
          </a:xfrm>
          <a:prstGeom prst="rect">
            <a:avLst/>
          </a:prstGeom>
          <a:noFill/>
        </p:spPr>
        <p:txBody>
          <a:bodyPr wrap="square" rtlCol="0">
            <a:spAutoFit/>
          </a:bodyPr>
          <a:lstStyle/>
          <a:p>
            <a:pPr marL="285750" indent="-285750" algn="just">
              <a:buClr>
                <a:schemeClr val="accent5"/>
              </a:buClr>
              <a:buSzPct val="120000"/>
              <a:buFont typeface="Arial" panose="020B0604020202020204" pitchFamily="34" charset="0"/>
              <a:buChar char="•"/>
            </a:pPr>
            <a:r>
              <a:rPr lang="en-US" sz="1400" b="1" dirty="0">
                <a:solidFill>
                  <a:schemeClr val="accent4">
                    <a:lumMod val="25000"/>
                  </a:schemeClr>
                </a:solidFill>
              </a:rPr>
              <a:t>Section 21</a:t>
            </a:r>
            <a:r>
              <a:rPr lang="en-US" sz="1400" dirty="0">
                <a:solidFill>
                  <a:schemeClr val="accent4">
                    <a:lumMod val="25000"/>
                  </a:schemeClr>
                </a:solidFill>
              </a:rPr>
              <a:t>:  Lists the water uses for which authorisation under the </a:t>
            </a:r>
            <a:r>
              <a:rPr lang="en-US" sz="1400" dirty="0" smtClean="0">
                <a:solidFill>
                  <a:schemeClr val="accent4">
                    <a:lumMod val="25000"/>
                  </a:schemeClr>
                </a:solidFill>
              </a:rPr>
              <a:t>NWA, in the form of a </a:t>
            </a:r>
            <a:r>
              <a:rPr lang="en-US" sz="1400" b="1" dirty="0" smtClean="0">
                <a:solidFill>
                  <a:schemeClr val="accent5"/>
                </a:solidFill>
              </a:rPr>
              <a:t>water use license </a:t>
            </a:r>
            <a:r>
              <a:rPr lang="en-US" sz="1400" dirty="0" smtClean="0">
                <a:solidFill>
                  <a:schemeClr val="accent4">
                    <a:lumMod val="25000"/>
                  </a:schemeClr>
                </a:solidFill>
              </a:rPr>
              <a:t>("</a:t>
            </a:r>
            <a:r>
              <a:rPr lang="en-US" sz="1400" b="1" dirty="0" smtClean="0">
                <a:solidFill>
                  <a:schemeClr val="accent4">
                    <a:lumMod val="25000"/>
                  </a:schemeClr>
                </a:solidFill>
              </a:rPr>
              <a:t>WUL</a:t>
            </a:r>
            <a:r>
              <a:rPr lang="en-US" sz="1400" dirty="0" smtClean="0">
                <a:solidFill>
                  <a:schemeClr val="accent4">
                    <a:lumMod val="25000"/>
                  </a:schemeClr>
                </a:solidFill>
              </a:rPr>
              <a:t>"), </a:t>
            </a:r>
            <a:r>
              <a:rPr lang="en-US" sz="1400" dirty="0">
                <a:solidFill>
                  <a:schemeClr val="accent4">
                    <a:lumMod val="25000"/>
                  </a:schemeClr>
                </a:solidFill>
              </a:rPr>
              <a:t>is required and which will eventually be priced.  The section contains an extremely wide definition of "</a:t>
            </a:r>
            <a:r>
              <a:rPr lang="en-US" sz="1400" b="1" dirty="0">
                <a:solidFill>
                  <a:schemeClr val="accent4">
                    <a:lumMod val="25000"/>
                  </a:schemeClr>
                </a:solidFill>
              </a:rPr>
              <a:t>water use</a:t>
            </a:r>
            <a:r>
              <a:rPr lang="en-US" sz="1400" dirty="0">
                <a:solidFill>
                  <a:schemeClr val="accent4">
                    <a:lumMod val="25000"/>
                  </a:schemeClr>
                </a:solidFill>
              </a:rPr>
              <a:t>."  A company may, therefore, be required to apply for </a:t>
            </a:r>
            <a:r>
              <a:rPr lang="en-US" sz="1400" dirty="0" smtClean="0">
                <a:solidFill>
                  <a:schemeClr val="accent4">
                    <a:lumMod val="25000"/>
                  </a:schemeClr>
                </a:solidFill>
              </a:rPr>
              <a:t>a WUL where it was not previously required, </a:t>
            </a:r>
            <a:r>
              <a:rPr lang="en-US" sz="1400" dirty="0">
                <a:solidFill>
                  <a:schemeClr val="accent4">
                    <a:lumMod val="25000"/>
                  </a:schemeClr>
                </a:solidFill>
              </a:rPr>
              <a:t>or ensure that such water uses are covered by another form of authorisation under the NWA.</a:t>
            </a:r>
          </a:p>
          <a:p>
            <a:endParaRPr lang="en-GB" dirty="0"/>
          </a:p>
        </p:txBody>
      </p:sp>
    </p:spTree>
    <p:extLst>
      <p:ext uri="{BB962C8B-B14F-4D97-AF65-F5344CB8AC3E}">
        <p14:creationId xmlns:p14="http://schemas.microsoft.com/office/powerpoint/2010/main" val="896028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19256" cy="544700"/>
          </a:xfrm>
        </p:spPr>
        <p:txBody>
          <a:bodyPr/>
          <a:lstStyle/>
          <a:p>
            <a:r>
              <a:rPr lang="en-ZA" dirty="0" smtClean="0"/>
              <a:t>Water use licences</a:t>
            </a:r>
            <a:endParaRPr lang="en-GB" dirty="0"/>
          </a:p>
        </p:txBody>
      </p:sp>
      <p:sp>
        <p:nvSpPr>
          <p:cNvPr id="3" name="Content Placeholder 2"/>
          <p:cNvSpPr>
            <a:spLocks noGrp="1"/>
          </p:cNvSpPr>
          <p:nvPr>
            <p:ph idx="1"/>
          </p:nvPr>
        </p:nvSpPr>
        <p:spPr>
          <a:xfrm>
            <a:off x="251520" y="627534"/>
            <a:ext cx="8435280" cy="3237809"/>
          </a:xfrm>
        </p:spPr>
        <p:txBody>
          <a:bodyPr/>
          <a:lstStyle/>
          <a:p>
            <a:r>
              <a:rPr lang="en-US" sz="1400" dirty="0" smtClean="0"/>
              <a:t>Both </a:t>
            </a:r>
            <a:r>
              <a:rPr lang="en-US" sz="1400" dirty="0"/>
              <a:t>raw water use which involves extracting and storing of raw water, as well as waste discharge / disposal related water </a:t>
            </a:r>
            <a:r>
              <a:rPr lang="en-US" sz="1400" dirty="0" smtClean="0"/>
              <a:t>uses are regulated under the NWA.  </a:t>
            </a:r>
            <a:endParaRPr lang="en-US" sz="1400" dirty="0"/>
          </a:p>
          <a:p>
            <a:r>
              <a:rPr lang="en-US" sz="1400" dirty="0"/>
              <a:t>Waste related water uses include the disposal and storage of wastewater in wastewater treatment systems, such as oxidation ponds and wastewater ponds.  Impoundments such as the evaporation dams, pollution control dams, maturation dams and return water dams are also considered to be water uses</a:t>
            </a:r>
            <a:r>
              <a:rPr lang="en-US" sz="1400" dirty="0" smtClean="0"/>
              <a:t>. </a:t>
            </a:r>
            <a:endParaRPr lang="en-US" sz="1400" dirty="0"/>
          </a:p>
          <a:p>
            <a:r>
              <a:rPr lang="en-US" sz="1400" dirty="0"/>
              <a:t>Licence applications under the NWA must be in the prescribed format and contain the required information (there are specific application forms and supporting documents which need to be completed / provided for each water use that needs to be authorised).  </a:t>
            </a:r>
            <a:endParaRPr lang="en-US" sz="1400" dirty="0" smtClean="0"/>
          </a:p>
          <a:p>
            <a:r>
              <a:rPr lang="en-US" sz="1400" dirty="0" smtClean="0"/>
              <a:t>On </a:t>
            </a:r>
            <a:r>
              <a:rPr lang="en-US" sz="1400" dirty="0"/>
              <a:t>24 March 2017, the Minister of Water and Sanitation published, in accordance with the OES, regulations regarding the procedural requirements for water use licence applications and appeals under the NWA.  For the first time since the NWA came into force, these regulations provide for specific timeframes and steps to be taken in the processing of a water use application.  According to Regulation 3 and Annexure A, an IWUL application must be considered and a decision on such an application made within a period of 300 days after the application has been </a:t>
            </a:r>
            <a:r>
              <a:rPr lang="en-US" sz="1400" dirty="0" smtClean="0"/>
              <a:t>submitted.</a:t>
            </a:r>
            <a:endParaRPr lang="en-GB" sz="14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33</a:t>
            </a:fld>
            <a:endParaRPr lang="en-US" dirty="0"/>
          </a:p>
        </p:txBody>
      </p:sp>
    </p:spTree>
    <p:extLst>
      <p:ext uri="{BB962C8B-B14F-4D97-AF65-F5344CB8AC3E}">
        <p14:creationId xmlns:p14="http://schemas.microsoft.com/office/powerpoint/2010/main" val="556085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47" y="59633"/>
            <a:ext cx="8219256" cy="544700"/>
          </a:xfrm>
        </p:spPr>
        <p:txBody>
          <a:bodyPr/>
          <a:lstStyle/>
          <a:p>
            <a:r>
              <a:rPr lang="en-ZA" dirty="0" smtClean="0"/>
              <a:t>NWA</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34</a:t>
            </a:fld>
            <a:endParaRPr lang="en-US" dirty="0"/>
          </a:p>
        </p:txBody>
      </p:sp>
      <p:sp>
        <p:nvSpPr>
          <p:cNvPr id="5" name="Trapezoid 4"/>
          <p:cNvSpPr/>
          <p:nvPr/>
        </p:nvSpPr>
        <p:spPr>
          <a:xfrm>
            <a:off x="1056953" y="857857"/>
            <a:ext cx="4464496" cy="3456384"/>
          </a:xfrm>
          <a:prstGeom prst="trapezoi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ight Triangle 5"/>
          <p:cNvSpPr/>
          <p:nvPr/>
        </p:nvSpPr>
        <p:spPr>
          <a:xfrm rot="20786816">
            <a:off x="4700494" y="-338154"/>
            <a:ext cx="3329900" cy="2376464"/>
          </a:xfrm>
          <a:prstGeom prst="rtTriangl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ata 6"/>
          <p:cNvSpPr/>
          <p:nvPr/>
        </p:nvSpPr>
        <p:spPr>
          <a:xfrm rot="4557639">
            <a:off x="5237378" y="2112407"/>
            <a:ext cx="3007254" cy="2783055"/>
          </a:xfrm>
          <a:prstGeom prst="flowChartInputOutpu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Triangle 7"/>
          <p:cNvSpPr/>
          <p:nvPr/>
        </p:nvSpPr>
        <p:spPr>
          <a:xfrm rot="9747667">
            <a:off x="5207305" y="1777724"/>
            <a:ext cx="3796316" cy="1148801"/>
          </a:xfrm>
          <a:prstGeom prst="rtTriangl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 name="Curved Connector 15"/>
          <p:cNvCxnSpPr/>
          <p:nvPr/>
        </p:nvCxnSpPr>
        <p:spPr>
          <a:xfrm>
            <a:off x="1979712" y="-236562"/>
            <a:ext cx="7197740" cy="3522038"/>
          </a:xfrm>
          <a:prstGeom prst="curvedConnector3">
            <a:avLst>
              <a:gd name="adj1" fmla="val 50000"/>
            </a:avLst>
          </a:prstGeom>
          <a:ln w="76200"/>
        </p:spPr>
        <p:style>
          <a:lnRef idx="2">
            <a:schemeClr val="accent6"/>
          </a:lnRef>
          <a:fillRef idx="0">
            <a:schemeClr val="accent6"/>
          </a:fillRef>
          <a:effectRef idx="1">
            <a:schemeClr val="accent6"/>
          </a:effectRef>
          <a:fontRef idx="minor">
            <a:schemeClr val="tx1"/>
          </a:fontRef>
        </p:style>
      </p:cxnSp>
      <p:sp>
        <p:nvSpPr>
          <p:cNvPr id="53" name="AutoShape 14" descr="Image result for clipart cloud without background">
            <a:hlinkClick r:id="rId3"/>
          </p:cNvPr>
          <p:cNvSpPr>
            <a:spLocks noChangeAspect="1" noChangeArrowheads="1"/>
          </p:cNvSpPr>
          <p:nvPr/>
        </p:nvSpPr>
        <p:spPr bwMode="auto">
          <a:xfrm>
            <a:off x="150147" y="1462480"/>
            <a:ext cx="2290560" cy="416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0390" y="1960736"/>
            <a:ext cx="1412751" cy="165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7504" y="570772"/>
            <a:ext cx="1440160" cy="646331"/>
          </a:xfrm>
          <a:prstGeom prst="rect">
            <a:avLst/>
          </a:prstGeom>
          <a:noFill/>
        </p:spPr>
        <p:txBody>
          <a:bodyPr wrap="square" rtlCol="0">
            <a:spAutoFit/>
          </a:bodyPr>
          <a:lstStyle/>
          <a:p>
            <a:r>
              <a:rPr lang="en-ZA" dirty="0" smtClean="0"/>
              <a:t>WUL</a:t>
            </a:r>
          </a:p>
          <a:p>
            <a:r>
              <a:rPr lang="en-ZA" dirty="0" smtClean="0"/>
              <a:t>Duty care</a:t>
            </a:r>
          </a:p>
        </p:txBody>
      </p:sp>
      <p:pic>
        <p:nvPicPr>
          <p:cNvPr id="6146" name="Picture 2" descr="C:\Users\GarynR\AppData\Local\Microsoft\Windows\Temporary Internet Files\Content.IE5\C1GLM78I\rails-156523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796648">
            <a:off x="4486785" y="1314839"/>
            <a:ext cx="1529916" cy="76495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GarynR\AppData\Local\Microsoft\Windows\Temporary Internet Files\Content.IE5\C1GLM78I\rails-156523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796648">
            <a:off x="4738183" y="-110956"/>
            <a:ext cx="1529916" cy="76495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GarynR\AppData\Local\Microsoft\Windows\Temporary Internet Files\Content.IE5\B2JLKPIL\Dam_ico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2328323"/>
            <a:ext cx="152400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2" name="Picture 8" descr="C:\Users\GarynR\AppData\Local\Microsoft\Windows\Temporary Internet Files\Content.IE5\N2JZRZZ1\1280px-Augsdorf_(Gerbstedt),_the_point_cone_mine_dump[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0459" y="1960736"/>
            <a:ext cx="2208336" cy="147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834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3478"/>
            <a:ext cx="8219256" cy="544700"/>
          </a:xfrm>
        </p:spPr>
        <p:txBody>
          <a:bodyPr/>
          <a:lstStyle/>
          <a:p>
            <a:r>
              <a:rPr lang="en-US" sz="2200" dirty="0" smtClean="0"/>
              <a:t>national heritage resources act 25 of 1999 (nhra</a:t>
            </a:r>
            <a:r>
              <a:rPr lang="en-US" dirty="0" smtClean="0"/>
              <a:t>)</a:t>
            </a:r>
            <a:endParaRPr lang="en-GB" dirty="0"/>
          </a:p>
        </p:txBody>
      </p:sp>
      <p:sp>
        <p:nvSpPr>
          <p:cNvPr id="3" name="Content Placeholder 2"/>
          <p:cNvSpPr>
            <a:spLocks noGrp="1"/>
          </p:cNvSpPr>
          <p:nvPr>
            <p:ph idx="1"/>
          </p:nvPr>
        </p:nvSpPr>
        <p:spPr>
          <a:xfrm>
            <a:off x="467544" y="771550"/>
            <a:ext cx="8229600" cy="4154984"/>
          </a:xfrm>
        </p:spPr>
        <p:txBody>
          <a:bodyPr/>
          <a:lstStyle/>
          <a:p>
            <a:pPr algn="just">
              <a:buClr>
                <a:schemeClr val="accent5"/>
              </a:buClr>
            </a:pPr>
            <a:r>
              <a:rPr lang="en-GB" sz="1600" dirty="0"/>
              <a:t>"</a:t>
            </a:r>
            <a:r>
              <a:rPr lang="en-GB" sz="1600" b="1" dirty="0" smtClean="0">
                <a:solidFill>
                  <a:schemeClr val="accent5"/>
                </a:solidFill>
              </a:rPr>
              <a:t>Heritage resources</a:t>
            </a:r>
            <a:r>
              <a:rPr lang="en-GB" sz="1600" dirty="0" smtClean="0"/>
              <a:t>" </a:t>
            </a:r>
            <a:r>
              <a:rPr lang="en-GB" sz="1600" dirty="0"/>
              <a:t>refer to any </a:t>
            </a:r>
            <a:r>
              <a:rPr lang="en-GB" sz="1600" u="sng" dirty="0"/>
              <a:t>place or object of cultural significance</a:t>
            </a:r>
            <a:r>
              <a:rPr lang="en-GB" sz="1600" dirty="0"/>
              <a:t>.  </a:t>
            </a:r>
            <a:endParaRPr lang="en-GB" sz="1600" dirty="0" smtClean="0"/>
          </a:p>
          <a:p>
            <a:pPr algn="just">
              <a:buClr>
                <a:schemeClr val="accent5"/>
              </a:buClr>
            </a:pPr>
            <a:r>
              <a:rPr lang="en-GB" sz="1600" dirty="0" smtClean="0"/>
              <a:t>Heritage </a:t>
            </a:r>
            <a:r>
              <a:rPr lang="en-GB" sz="1600" dirty="0"/>
              <a:t>resources which are of cultural significance or other special value for the present community and for future generations are considered to be part of the 'national estate' and fall within the sphere of operations of heritage </a:t>
            </a:r>
            <a:r>
              <a:rPr lang="en-GB" sz="1600" dirty="0" smtClean="0"/>
              <a:t>resource authorities (South African Heritage Resource Agency ("</a:t>
            </a:r>
            <a:r>
              <a:rPr lang="en-GB" sz="1600" b="1" dirty="0" smtClean="0"/>
              <a:t>SAHRA</a:t>
            </a:r>
            <a:r>
              <a:rPr lang="en-GB" sz="1600" dirty="0" smtClean="0"/>
              <a:t>"), Provincial heritage Resource Agencies ("</a:t>
            </a:r>
            <a:r>
              <a:rPr lang="en-GB" sz="1600" b="1" dirty="0" smtClean="0"/>
              <a:t>PHRA</a:t>
            </a:r>
            <a:r>
              <a:rPr lang="en-GB" sz="1600" dirty="0" smtClean="0"/>
              <a:t>") and local authorities).</a:t>
            </a:r>
          </a:p>
          <a:p>
            <a:pPr algn="just">
              <a:buClr>
                <a:schemeClr val="accent5"/>
              </a:buClr>
            </a:pPr>
            <a:r>
              <a:rPr lang="en-GB" sz="1600" b="1" dirty="0"/>
              <a:t>Section </a:t>
            </a:r>
            <a:r>
              <a:rPr lang="en-GB" sz="1600" b="1" dirty="0" smtClean="0"/>
              <a:t>34</a:t>
            </a:r>
            <a:r>
              <a:rPr lang="en-GB" sz="1600" dirty="0" smtClean="0"/>
              <a:t>: No </a:t>
            </a:r>
            <a:r>
              <a:rPr lang="en-GB" sz="1600" dirty="0"/>
              <a:t>person may alter or demolish any structure which is older than 60 years except under the authority of a permit issued by the provincial heritage authority</a:t>
            </a:r>
            <a:r>
              <a:rPr lang="en-GB" sz="1600" dirty="0" smtClean="0"/>
              <a:t>.</a:t>
            </a:r>
          </a:p>
          <a:p>
            <a:pPr algn="just">
              <a:buClr>
                <a:schemeClr val="accent5"/>
              </a:buClr>
            </a:pPr>
            <a:r>
              <a:rPr lang="en-GB" sz="1600" b="1" dirty="0"/>
              <a:t>Section </a:t>
            </a:r>
            <a:r>
              <a:rPr lang="en-GB" sz="1600" b="1" dirty="0" smtClean="0"/>
              <a:t>35</a:t>
            </a:r>
            <a:r>
              <a:rPr lang="en-GB" sz="1600" dirty="0" smtClean="0"/>
              <a:t>: Provides </a:t>
            </a:r>
            <a:r>
              <a:rPr lang="en-GB" sz="1600" dirty="0"/>
              <a:t>for the protection of archaeological and paleontological sites and material and meteorites. </a:t>
            </a:r>
            <a:endParaRPr lang="en-GB" sz="1600" dirty="0" smtClean="0"/>
          </a:p>
          <a:p>
            <a:pPr algn="just">
              <a:buClr>
                <a:schemeClr val="accent5"/>
              </a:buClr>
            </a:pPr>
            <a:r>
              <a:rPr lang="en-GB" sz="1600" b="1" dirty="0"/>
              <a:t>Section </a:t>
            </a:r>
            <a:r>
              <a:rPr lang="en-GB" sz="1600" b="1" dirty="0" smtClean="0"/>
              <a:t>36</a:t>
            </a:r>
            <a:r>
              <a:rPr lang="en-GB" sz="1600" dirty="0" smtClean="0"/>
              <a:t>: </a:t>
            </a:r>
            <a:r>
              <a:rPr lang="en-GB" sz="1600" dirty="0"/>
              <a:t>D</a:t>
            </a:r>
            <a:r>
              <a:rPr lang="en-GB" sz="1600" dirty="0" smtClean="0"/>
              <a:t>eals </a:t>
            </a:r>
            <a:r>
              <a:rPr lang="en-GB" sz="1600" dirty="0"/>
              <a:t>with burial grounds and graves.  Graves are broadly defined to include any place of interment or anything associated with such place e.g. headstones, markers etc. </a:t>
            </a:r>
            <a:endParaRPr lang="en-GB" sz="1600" dirty="0" smtClean="0"/>
          </a:p>
          <a:p>
            <a:pPr algn="just">
              <a:buClr>
                <a:schemeClr val="accent5"/>
              </a:buClr>
            </a:pPr>
            <a:r>
              <a:rPr lang="en-US" sz="1600" b="1" dirty="0" smtClean="0"/>
              <a:t>Section 51:</a:t>
            </a:r>
            <a:r>
              <a:rPr lang="en-US" sz="1600" dirty="0" smtClean="0"/>
              <a:t> Failure to obtain a necessary permit can result in a </a:t>
            </a:r>
            <a:r>
              <a:rPr lang="en-US" sz="1600" u="sng" dirty="0" smtClean="0"/>
              <a:t>fine or imprisonment of up to 2 years, or both.</a:t>
            </a:r>
            <a:endParaRPr lang="en-GB" sz="1600" u="sng" dirty="0" smtClean="0"/>
          </a:p>
          <a:p>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35</a:t>
            </a:fld>
            <a:endParaRPr lang="en-US" dirty="0"/>
          </a:p>
        </p:txBody>
      </p:sp>
    </p:spTree>
    <p:extLst>
      <p:ext uri="{BB962C8B-B14F-4D97-AF65-F5344CB8AC3E}">
        <p14:creationId xmlns:p14="http://schemas.microsoft.com/office/powerpoint/2010/main" val="3547147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8219256" cy="544700"/>
          </a:xfrm>
        </p:spPr>
        <p:txBody>
          <a:bodyPr/>
          <a:lstStyle/>
          <a:p>
            <a:r>
              <a:rPr lang="en-US" sz="2200" dirty="0"/>
              <a:t>national heritage resources </a:t>
            </a:r>
            <a:r>
              <a:rPr lang="en-US" sz="2200" dirty="0" smtClean="0"/>
              <a:t>(nhra) continued</a:t>
            </a:r>
            <a:endParaRPr lang="en-GB" sz="2200" dirty="0"/>
          </a:p>
        </p:txBody>
      </p:sp>
      <p:sp>
        <p:nvSpPr>
          <p:cNvPr id="3" name="Content Placeholder 2"/>
          <p:cNvSpPr>
            <a:spLocks noGrp="1"/>
          </p:cNvSpPr>
          <p:nvPr>
            <p:ph idx="1"/>
          </p:nvPr>
        </p:nvSpPr>
        <p:spPr>
          <a:xfrm>
            <a:off x="108169" y="627534"/>
            <a:ext cx="8856984" cy="892552"/>
          </a:xfrm>
        </p:spPr>
        <p:txBody>
          <a:bodyPr/>
          <a:lstStyle/>
          <a:p>
            <a:pPr algn="just">
              <a:buClr>
                <a:schemeClr val="accent5"/>
              </a:buClr>
            </a:pPr>
            <a:r>
              <a:rPr lang="en-US" sz="1300" b="1" dirty="0" smtClean="0"/>
              <a:t>Section 38</a:t>
            </a:r>
            <a:r>
              <a:rPr lang="en-US" sz="1300" dirty="0" smtClean="0"/>
              <a:t>: Any </a:t>
            </a:r>
            <a:r>
              <a:rPr lang="en-US" sz="1300" dirty="0"/>
              <a:t>person who intends undertaking a </a:t>
            </a:r>
            <a:r>
              <a:rPr lang="en-US" sz="1300" b="1" dirty="0" smtClean="0">
                <a:solidFill>
                  <a:schemeClr val="accent5"/>
                </a:solidFill>
              </a:rPr>
              <a:t>development activity </a:t>
            </a:r>
            <a:r>
              <a:rPr lang="en-US" sz="1300" dirty="0" smtClean="0"/>
              <a:t>listed in this section or </a:t>
            </a:r>
            <a:r>
              <a:rPr lang="en-US" sz="1300" dirty="0"/>
              <a:t>that will change the character of a site in certain respects (which would include constructing a road, mining etc) shall at the earliest stages of initiating such a development, </a:t>
            </a:r>
            <a:r>
              <a:rPr lang="en-US" sz="1300" u="sng" dirty="0"/>
              <a:t>notify the responsible heritage resources authority </a:t>
            </a:r>
            <a:r>
              <a:rPr lang="en-US" sz="1300" dirty="0"/>
              <a:t>and furnish it with details regarding the location, nature and extent of the proposed development. </a:t>
            </a:r>
            <a:endParaRPr lang="en-US" sz="1300" dirty="0" smtClean="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36</a:t>
            </a:fld>
            <a:endParaRPr lang="en-US" dirty="0"/>
          </a:p>
        </p:txBody>
      </p:sp>
      <p:sp>
        <p:nvSpPr>
          <p:cNvPr id="5" name="TextBox 4"/>
          <p:cNvSpPr txBox="1"/>
          <p:nvPr/>
        </p:nvSpPr>
        <p:spPr>
          <a:xfrm>
            <a:off x="107504" y="1491630"/>
            <a:ext cx="8712968" cy="2733056"/>
          </a:xfrm>
          <a:prstGeom prst="rect">
            <a:avLst/>
          </a:prstGeom>
          <a:noFill/>
        </p:spPr>
        <p:txBody>
          <a:bodyPr wrap="square" numCol="2" rtlCol="0">
            <a:spAutoFit/>
          </a:bodyPr>
          <a:lstStyle/>
          <a:p>
            <a:pPr marL="265113" lvl="0" indent="-265113" algn="just" defTabSz="457200">
              <a:spcBef>
                <a:spcPct val="20000"/>
              </a:spcBef>
              <a:buClr>
                <a:schemeClr val="accent5"/>
              </a:buClr>
              <a:buSzPct val="120000"/>
              <a:buFont typeface="Arial" pitchFamily="34" charset="0"/>
              <a:buChar char="•"/>
            </a:pPr>
            <a:r>
              <a:rPr lang="en-GB" sz="1300" dirty="0">
                <a:solidFill>
                  <a:srgbClr val="E3E4E5">
                    <a:lumMod val="25000"/>
                  </a:srgbClr>
                </a:solidFill>
                <a:latin typeface="Calibri"/>
                <a:cs typeface="+mn-cs"/>
              </a:rPr>
              <a:t>These </a:t>
            </a:r>
            <a:r>
              <a:rPr lang="en-GB" sz="1300" b="1" dirty="0">
                <a:solidFill>
                  <a:srgbClr val="E3E4E5">
                    <a:lumMod val="25000"/>
                  </a:srgbClr>
                </a:solidFill>
                <a:latin typeface="Calibri"/>
                <a:cs typeface="+mn-cs"/>
              </a:rPr>
              <a:t>development activities </a:t>
            </a:r>
            <a:r>
              <a:rPr lang="en-GB" sz="1300" dirty="0">
                <a:solidFill>
                  <a:srgbClr val="E3E4E5">
                    <a:lumMod val="25000"/>
                  </a:srgbClr>
                </a:solidFill>
                <a:latin typeface="Calibri"/>
                <a:cs typeface="+mn-cs"/>
              </a:rPr>
              <a:t>include, </a:t>
            </a:r>
            <a:r>
              <a:rPr lang="en-GB" sz="1300" i="1" dirty="0">
                <a:solidFill>
                  <a:srgbClr val="E3E4E5">
                    <a:lumMod val="25000"/>
                  </a:srgbClr>
                </a:solidFill>
                <a:latin typeface="Calibri"/>
                <a:cs typeface="+mn-cs"/>
              </a:rPr>
              <a:t>inter alia</a:t>
            </a:r>
            <a:r>
              <a:rPr lang="en-GB" sz="1300" dirty="0">
                <a:solidFill>
                  <a:srgbClr val="E3E4E5">
                    <a:lumMod val="25000"/>
                  </a:srgbClr>
                </a:solidFill>
                <a:latin typeface="Calibri"/>
                <a:cs typeface="+mn-cs"/>
              </a:rPr>
              <a:t>:</a:t>
            </a:r>
          </a:p>
          <a:p>
            <a:pPr marL="550862" lvl="1" indent="-285750" algn="just" defTabSz="457200">
              <a:spcBef>
                <a:spcPct val="20000"/>
              </a:spcBef>
              <a:buClr>
                <a:schemeClr val="accent5"/>
              </a:buClr>
              <a:buSzPct val="80000"/>
              <a:buFont typeface="Wingdings" panose="05000000000000000000" pitchFamily="2" charset="2"/>
              <a:buChar char="§"/>
            </a:pPr>
            <a:r>
              <a:rPr lang="en-ZA" sz="1300" dirty="0">
                <a:solidFill>
                  <a:srgbClr val="E3E4E5">
                    <a:lumMod val="25000"/>
                  </a:srgbClr>
                </a:solidFill>
                <a:latin typeface="Calibri"/>
                <a:cs typeface="+mn-cs"/>
              </a:rPr>
              <a:t>the construction of a road, wall, powerline, pipeline, canal or other similar form of linear development or barrier exceeding 300m in </a:t>
            </a:r>
            <a:r>
              <a:rPr lang="en-ZA" sz="1300" dirty="0" smtClean="0">
                <a:solidFill>
                  <a:srgbClr val="E3E4E5">
                    <a:lumMod val="25000"/>
                  </a:srgbClr>
                </a:solidFill>
                <a:latin typeface="Calibri"/>
                <a:cs typeface="+mn-cs"/>
              </a:rPr>
              <a:t>length;</a:t>
            </a:r>
            <a:endParaRPr lang="en-GB" sz="1300" dirty="0">
              <a:solidFill>
                <a:srgbClr val="E3E4E5">
                  <a:lumMod val="25000"/>
                </a:srgbClr>
              </a:solidFill>
              <a:latin typeface="Calibri"/>
              <a:cs typeface="+mn-cs"/>
            </a:endParaRPr>
          </a:p>
          <a:p>
            <a:pPr marL="550862" lvl="1" indent="-285750" algn="just" defTabSz="457200">
              <a:spcBef>
                <a:spcPct val="20000"/>
              </a:spcBef>
              <a:buClr>
                <a:schemeClr val="accent5"/>
              </a:buClr>
              <a:buSzPct val="80000"/>
              <a:buFont typeface="Wingdings" panose="05000000000000000000" pitchFamily="2" charset="2"/>
              <a:buChar char="§"/>
            </a:pPr>
            <a:r>
              <a:rPr lang="en-ZA" sz="1300" dirty="0">
                <a:solidFill>
                  <a:srgbClr val="E3E4E5">
                    <a:lumMod val="25000"/>
                  </a:srgbClr>
                </a:solidFill>
                <a:latin typeface="Calibri"/>
                <a:cs typeface="+mn-cs"/>
              </a:rPr>
              <a:t>the construction of a bridge or similar structure exceeding </a:t>
            </a:r>
            <a:r>
              <a:rPr lang="en-ZA" sz="1300" dirty="0" smtClean="0">
                <a:solidFill>
                  <a:srgbClr val="E3E4E5">
                    <a:lumMod val="25000"/>
                  </a:srgbClr>
                </a:solidFill>
                <a:latin typeface="Calibri"/>
                <a:cs typeface="+mn-cs"/>
              </a:rPr>
              <a:t>50m </a:t>
            </a:r>
            <a:r>
              <a:rPr lang="en-ZA" sz="1300" dirty="0">
                <a:solidFill>
                  <a:srgbClr val="E3E4E5">
                    <a:lumMod val="25000"/>
                  </a:srgbClr>
                </a:solidFill>
                <a:latin typeface="Calibri"/>
                <a:cs typeface="+mn-cs"/>
              </a:rPr>
              <a:t>in </a:t>
            </a:r>
            <a:r>
              <a:rPr lang="en-ZA" sz="1300" dirty="0" smtClean="0">
                <a:solidFill>
                  <a:srgbClr val="E3E4E5">
                    <a:lumMod val="25000"/>
                  </a:srgbClr>
                </a:solidFill>
                <a:latin typeface="Calibri"/>
                <a:cs typeface="+mn-cs"/>
              </a:rPr>
              <a:t>length;</a:t>
            </a:r>
            <a:endParaRPr lang="en-GB" sz="1300" dirty="0">
              <a:solidFill>
                <a:srgbClr val="E3E4E5">
                  <a:lumMod val="25000"/>
                </a:srgbClr>
              </a:solidFill>
              <a:latin typeface="Calibri"/>
              <a:cs typeface="+mn-cs"/>
            </a:endParaRPr>
          </a:p>
          <a:p>
            <a:pPr marL="550862" lvl="1" indent="-285750" algn="just" defTabSz="457200">
              <a:spcBef>
                <a:spcPct val="20000"/>
              </a:spcBef>
              <a:buClr>
                <a:schemeClr val="accent5"/>
              </a:buClr>
              <a:buSzPct val="80000"/>
              <a:buFont typeface="Wingdings" panose="05000000000000000000" pitchFamily="2" charset="2"/>
              <a:buChar char="§"/>
            </a:pPr>
            <a:r>
              <a:rPr lang="en-ZA" sz="1300" dirty="0">
                <a:solidFill>
                  <a:srgbClr val="E3E4E5">
                    <a:lumMod val="25000"/>
                  </a:srgbClr>
                </a:solidFill>
                <a:latin typeface="Calibri"/>
                <a:cs typeface="+mn-cs"/>
              </a:rPr>
              <a:t>any development or other activity which will change the character of a </a:t>
            </a:r>
            <a:r>
              <a:rPr lang="en-ZA" sz="1300" dirty="0" smtClean="0">
                <a:solidFill>
                  <a:srgbClr val="E3E4E5">
                    <a:lumMod val="25000"/>
                  </a:srgbClr>
                </a:solidFill>
                <a:latin typeface="Calibri"/>
                <a:cs typeface="+mn-cs"/>
              </a:rPr>
              <a:t>site:</a:t>
            </a:r>
            <a:endParaRPr lang="en-GB" sz="1300" dirty="0">
              <a:solidFill>
                <a:srgbClr val="E3E4E5">
                  <a:lumMod val="25000"/>
                </a:srgbClr>
              </a:solidFill>
              <a:latin typeface="Calibri"/>
              <a:cs typeface="+mn-cs"/>
            </a:endParaRPr>
          </a:p>
          <a:p>
            <a:pPr marL="1008062" lvl="2" indent="-285750" algn="just" defTabSz="457200">
              <a:spcBef>
                <a:spcPct val="20000"/>
              </a:spcBef>
              <a:buClr>
                <a:schemeClr val="accent5"/>
              </a:buClr>
              <a:buSzPct val="80000"/>
              <a:buFont typeface="Courier New" panose="02070309020205020404" pitchFamily="49" charset="0"/>
              <a:buChar char="o"/>
            </a:pPr>
            <a:r>
              <a:rPr lang="en-ZA" sz="1300" dirty="0">
                <a:solidFill>
                  <a:srgbClr val="E3E4E5">
                    <a:lumMod val="25000"/>
                  </a:srgbClr>
                </a:solidFill>
                <a:latin typeface="Calibri"/>
                <a:cs typeface="+mn-cs"/>
              </a:rPr>
              <a:t>exceeding 5 </a:t>
            </a:r>
            <a:r>
              <a:rPr lang="en-ZA" sz="1300" dirty="0" smtClean="0">
                <a:solidFill>
                  <a:srgbClr val="E3E4E5">
                    <a:lumMod val="25000"/>
                  </a:srgbClr>
                </a:solidFill>
                <a:latin typeface="Calibri"/>
                <a:cs typeface="+mn-cs"/>
              </a:rPr>
              <a:t>000m² </a:t>
            </a:r>
            <a:r>
              <a:rPr lang="en-ZA" sz="1300" dirty="0">
                <a:solidFill>
                  <a:srgbClr val="E3E4E5">
                    <a:lumMod val="25000"/>
                  </a:srgbClr>
                </a:solidFill>
                <a:latin typeface="Calibri"/>
                <a:cs typeface="+mn-cs"/>
              </a:rPr>
              <a:t>in extent; or</a:t>
            </a:r>
            <a:endParaRPr lang="en-GB" sz="1300" dirty="0">
              <a:solidFill>
                <a:srgbClr val="E3E4E5">
                  <a:lumMod val="25000"/>
                </a:srgbClr>
              </a:solidFill>
              <a:latin typeface="Calibri"/>
              <a:cs typeface="+mn-cs"/>
            </a:endParaRPr>
          </a:p>
          <a:p>
            <a:pPr marL="1008062" lvl="2" indent="-285750" algn="just" defTabSz="457200">
              <a:spcBef>
                <a:spcPct val="20000"/>
              </a:spcBef>
              <a:buClr>
                <a:schemeClr val="accent5"/>
              </a:buClr>
              <a:buSzPct val="80000"/>
              <a:buFont typeface="Courier New" panose="02070309020205020404" pitchFamily="49" charset="0"/>
              <a:buChar char="o"/>
            </a:pPr>
            <a:r>
              <a:rPr lang="en-ZA" sz="1300" dirty="0">
                <a:solidFill>
                  <a:srgbClr val="E3E4E5">
                    <a:lumMod val="25000"/>
                  </a:srgbClr>
                </a:solidFill>
                <a:latin typeface="Calibri"/>
                <a:cs typeface="+mn-cs"/>
              </a:rPr>
              <a:t>involving three or more existing erven or subdivisions thereof; or</a:t>
            </a:r>
            <a:endParaRPr lang="en-GB" sz="1300" dirty="0">
              <a:solidFill>
                <a:srgbClr val="E3E4E5">
                  <a:lumMod val="25000"/>
                </a:srgbClr>
              </a:solidFill>
              <a:latin typeface="Calibri"/>
              <a:cs typeface="+mn-cs"/>
            </a:endParaRPr>
          </a:p>
          <a:p>
            <a:pPr marL="550862" lvl="1" indent="-285750" algn="just" defTabSz="457200">
              <a:spcBef>
                <a:spcPct val="20000"/>
              </a:spcBef>
              <a:buClr>
                <a:schemeClr val="accent5"/>
              </a:buClr>
              <a:buSzPct val="80000"/>
              <a:buFont typeface="Wingdings" panose="05000000000000000000" pitchFamily="2" charset="2"/>
              <a:buChar char="§"/>
            </a:pPr>
            <a:endParaRPr lang="en-ZA" sz="1300" dirty="0" smtClean="0">
              <a:solidFill>
                <a:srgbClr val="E3E4E5">
                  <a:lumMod val="25000"/>
                </a:srgbClr>
              </a:solidFill>
              <a:latin typeface="Calibri"/>
              <a:cs typeface="+mn-cs"/>
            </a:endParaRPr>
          </a:p>
          <a:p>
            <a:pPr marL="550862" lvl="1" indent="-285750" algn="just" defTabSz="457200">
              <a:spcBef>
                <a:spcPct val="20000"/>
              </a:spcBef>
              <a:buClr>
                <a:schemeClr val="accent5"/>
              </a:buClr>
              <a:buSzPct val="80000"/>
              <a:buFont typeface="Wingdings" panose="05000000000000000000" pitchFamily="2" charset="2"/>
              <a:buChar char="§"/>
            </a:pPr>
            <a:endParaRPr lang="en-ZA" sz="1300" dirty="0">
              <a:solidFill>
                <a:srgbClr val="E3E4E5">
                  <a:lumMod val="25000"/>
                </a:srgbClr>
              </a:solidFill>
              <a:latin typeface="Calibri"/>
              <a:cs typeface="+mn-cs"/>
            </a:endParaRPr>
          </a:p>
          <a:p>
            <a:pPr marL="1008062" lvl="2" indent="-285750" algn="just" defTabSz="457200">
              <a:spcBef>
                <a:spcPct val="20000"/>
              </a:spcBef>
              <a:buClr>
                <a:schemeClr val="accent5"/>
              </a:buClr>
              <a:buSzPct val="80000"/>
              <a:buFont typeface="Courier New" panose="02070309020205020404" pitchFamily="49" charset="0"/>
              <a:buChar char="o"/>
            </a:pPr>
            <a:r>
              <a:rPr lang="en-ZA" sz="1300" dirty="0" smtClean="0">
                <a:solidFill>
                  <a:srgbClr val="E3E4E5">
                    <a:lumMod val="25000"/>
                  </a:srgbClr>
                </a:solidFill>
                <a:latin typeface="Calibri"/>
                <a:cs typeface="+mn-cs"/>
              </a:rPr>
              <a:t>involving </a:t>
            </a:r>
            <a:r>
              <a:rPr lang="en-ZA" sz="1300" dirty="0">
                <a:solidFill>
                  <a:srgbClr val="E3E4E5">
                    <a:lumMod val="25000"/>
                  </a:srgbClr>
                </a:solidFill>
                <a:latin typeface="Calibri"/>
                <a:cs typeface="+mn-cs"/>
              </a:rPr>
              <a:t>three or more erven or divisions thereof which have been consolidated within the past five years; or</a:t>
            </a:r>
            <a:endParaRPr lang="en-GB" sz="1300" dirty="0">
              <a:solidFill>
                <a:srgbClr val="E3E4E5">
                  <a:lumMod val="25000"/>
                </a:srgbClr>
              </a:solidFill>
              <a:latin typeface="Calibri"/>
              <a:cs typeface="+mn-cs"/>
            </a:endParaRPr>
          </a:p>
          <a:p>
            <a:pPr marL="1008062" lvl="2" indent="-285750" algn="just" defTabSz="457200">
              <a:spcBef>
                <a:spcPct val="20000"/>
              </a:spcBef>
              <a:buClr>
                <a:schemeClr val="accent5"/>
              </a:buClr>
              <a:buSzPct val="80000"/>
              <a:buFont typeface="Courier New" panose="02070309020205020404" pitchFamily="49" charset="0"/>
              <a:buChar char="o"/>
            </a:pPr>
            <a:r>
              <a:rPr lang="en-ZA" sz="1300" dirty="0">
                <a:solidFill>
                  <a:srgbClr val="E3E4E5">
                    <a:lumMod val="25000"/>
                  </a:srgbClr>
                </a:solidFill>
                <a:latin typeface="Calibri"/>
                <a:cs typeface="+mn-cs"/>
              </a:rPr>
              <a:t>the costs of which will exceed a sum set in terms of regulations by SAHRA or a provincial heritage resources </a:t>
            </a:r>
            <a:r>
              <a:rPr lang="en-ZA" sz="1300" dirty="0" smtClean="0">
                <a:solidFill>
                  <a:srgbClr val="E3E4E5">
                    <a:lumMod val="25000"/>
                  </a:srgbClr>
                </a:solidFill>
                <a:latin typeface="Calibri"/>
                <a:cs typeface="+mn-cs"/>
              </a:rPr>
              <a:t>authority;</a:t>
            </a:r>
            <a:endParaRPr lang="en-GB" sz="1300" dirty="0">
              <a:solidFill>
                <a:srgbClr val="E3E4E5">
                  <a:lumMod val="25000"/>
                </a:srgbClr>
              </a:solidFill>
              <a:latin typeface="Calibri"/>
              <a:cs typeface="+mn-cs"/>
            </a:endParaRPr>
          </a:p>
          <a:p>
            <a:pPr marL="550862" lvl="1" indent="-285750" algn="just" defTabSz="457200">
              <a:spcBef>
                <a:spcPct val="20000"/>
              </a:spcBef>
              <a:buClr>
                <a:schemeClr val="accent5"/>
              </a:buClr>
              <a:buSzPct val="80000"/>
              <a:buFont typeface="Wingdings" panose="05000000000000000000" pitchFamily="2" charset="2"/>
              <a:buChar char="§"/>
            </a:pPr>
            <a:r>
              <a:rPr lang="en-ZA" sz="1300" dirty="0">
                <a:solidFill>
                  <a:srgbClr val="E3E4E5">
                    <a:lumMod val="25000"/>
                  </a:srgbClr>
                </a:solidFill>
                <a:latin typeface="Calibri"/>
                <a:cs typeface="+mn-cs"/>
              </a:rPr>
              <a:t>the re-zoning of a site exceeding 10 </a:t>
            </a:r>
            <a:r>
              <a:rPr lang="en-ZA" sz="1300" dirty="0" smtClean="0">
                <a:solidFill>
                  <a:srgbClr val="E3E4E5">
                    <a:lumMod val="25000"/>
                  </a:srgbClr>
                </a:solidFill>
                <a:latin typeface="Calibri"/>
                <a:cs typeface="+mn-cs"/>
              </a:rPr>
              <a:t>000m² </a:t>
            </a:r>
            <a:r>
              <a:rPr lang="en-ZA" sz="1300" dirty="0">
                <a:solidFill>
                  <a:srgbClr val="E3E4E5">
                    <a:lumMod val="25000"/>
                  </a:srgbClr>
                </a:solidFill>
                <a:latin typeface="Calibri"/>
                <a:cs typeface="+mn-cs"/>
              </a:rPr>
              <a:t>in </a:t>
            </a:r>
            <a:r>
              <a:rPr lang="en-ZA" sz="1300" dirty="0" smtClean="0">
                <a:solidFill>
                  <a:srgbClr val="E3E4E5">
                    <a:lumMod val="25000"/>
                  </a:srgbClr>
                </a:solidFill>
                <a:latin typeface="Calibri"/>
                <a:cs typeface="+mn-cs"/>
              </a:rPr>
              <a:t>extent; or</a:t>
            </a:r>
            <a:endParaRPr lang="en-GB" sz="1300" dirty="0">
              <a:solidFill>
                <a:srgbClr val="E3E4E5">
                  <a:lumMod val="25000"/>
                </a:srgbClr>
              </a:solidFill>
              <a:latin typeface="Calibri"/>
              <a:cs typeface="+mn-cs"/>
            </a:endParaRPr>
          </a:p>
          <a:p>
            <a:pPr marL="550862" lvl="1" indent="-285750" algn="just" defTabSz="457200">
              <a:spcBef>
                <a:spcPct val="20000"/>
              </a:spcBef>
              <a:buClr>
                <a:schemeClr val="accent5"/>
              </a:buClr>
              <a:buSzPct val="80000"/>
              <a:buFont typeface="Wingdings" panose="05000000000000000000" pitchFamily="2" charset="2"/>
              <a:buChar char="§"/>
            </a:pPr>
            <a:r>
              <a:rPr lang="en-ZA" sz="1300" dirty="0">
                <a:solidFill>
                  <a:srgbClr val="E3E4E5">
                    <a:lumMod val="25000"/>
                  </a:srgbClr>
                </a:solidFill>
                <a:latin typeface="Calibri"/>
                <a:cs typeface="+mn-cs"/>
              </a:rPr>
              <a:t>any other category of development provided for in regulations by </a:t>
            </a:r>
            <a:r>
              <a:rPr lang="en-ZA" sz="1300" dirty="0" smtClean="0">
                <a:solidFill>
                  <a:srgbClr val="E3E4E5">
                    <a:lumMod val="25000"/>
                  </a:srgbClr>
                </a:solidFill>
                <a:latin typeface="Calibri"/>
                <a:cs typeface="+mn-cs"/>
              </a:rPr>
              <a:t>SAHRA </a:t>
            </a:r>
            <a:r>
              <a:rPr lang="en-ZA" sz="1300" dirty="0">
                <a:solidFill>
                  <a:srgbClr val="E3E4E5">
                    <a:lumMod val="25000"/>
                  </a:srgbClr>
                </a:solidFill>
                <a:latin typeface="Calibri"/>
                <a:cs typeface="+mn-cs"/>
              </a:rPr>
              <a:t>or a </a:t>
            </a:r>
            <a:r>
              <a:rPr lang="en-ZA" sz="1300" dirty="0" smtClean="0">
                <a:solidFill>
                  <a:srgbClr val="E3E4E5">
                    <a:lumMod val="25000"/>
                  </a:srgbClr>
                </a:solidFill>
                <a:latin typeface="Calibri"/>
                <a:cs typeface="+mn-cs"/>
              </a:rPr>
              <a:t>PHRA.</a:t>
            </a:r>
            <a:endParaRPr lang="en-GB" sz="1300" dirty="0">
              <a:solidFill>
                <a:srgbClr val="E3E4E5">
                  <a:lumMod val="25000"/>
                </a:srgbClr>
              </a:solidFill>
              <a:latin typeface="Calibri"/>
              <a:cs typeface="+mn-cs"/>
            </a:endParaRPr>
          </a:p>
        </p:txBody>
      </p:sp>
      <p:sp>
        <p:nvSpPr>
          <p:cNvPr id="6" name="TextBox 5"/>
          <p:cNvSpPr txBox="1"/>
          <p:nvPr/>
        </p:nvSpPr>
        <p:spPr>
          <a:xfrm>
            <a:off x="107504" y="4074301"/>
            <a:ext cx="8920340" cy="969496"/>
          </a:xfrm>
          <a:prstGeom prst="rect">
            <a:avLst/>
          </a:prstGeom>
          <a:noFill/>
        </p:spPr>
        <p:txBody>
          <a:bodyPr wrap="square" rtlCol="0">
            <a:spAutoFit/>
          </a:bodyPr>
          <a:lstStyle/>
          <a:p>
            <a:pPr marL="342900" indent="-342900" algn="just">
              <a:buClr>
                <a:schemeClr val="accent5"/>
              </a:buClr>
              <a:buSzPct val="120000"/>
              <a:buFont typeface="Arial" panose="020B0604020202020204" pitchFamily="34" charset="0"/>
              <a:buChar char="•"/>
            </a:pPr>
            <a:r>
              <a:rPr lang="en-US" sz="1300" dirty="0">
                <a:solidFill>
                  <a:schemeClr val="accent4">
                    <a:lumMod val="25000"/>
                  </a:schemeClr>
                </a:solidFill>
              </a:rPr>
              <a:t>The authority can request that a heritage impact assessment report be submitted. After consideration of the report, and whether a heritage resource will be impacted,  </a:t>
            </a:r>
            <a:r>
              <a:rPr lang="en-US" sz="1300" u="sng" dirty="0">
                <a:solidFill>
                  <a:schemeClr val="accent4">
                    <a:lumMod val="25000"/>
                  </a:schemeClr>
                </a:solidFill>
              </a:rPr>
              <a:t>the authority will decide whether the development may proceed (and may place any limitations on the development)</a:t>
            </a:r>
            <a:endParaRPr lang="en-GB" sz="1300" u="sng" dirty="0">
              <a:solidFill>
                <a:schemeClr val="accent4">
                  <a:lumMod val="25000"/>
                </a:schemeClr>
              </a:solidFill>
            </a:endParaRPr>
          </a:p>
          <a:p>
            <a:endParaRPr lang="en-GB" dirty="0"/>
          </a:p>
        </p:txBody>
      </p:sp>
    </p:spTree>
    <p:extLst>
      <p:ext uri="{BB962C8B-B14F-4D97-AF65-F5344CB8AC3E}">
        <p14:creationId xmlns:p14="http://schemas.microsoft.com/office/powerpoint/2010/main" val="3761347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4944"/>
            <a:ext cx="8219256" cy="544700"/>
          </a:xfrm>
        </p:spPr>
        <p:txBody>
          <a:bodyPr/>
          <a:lstStyle/>
          <a:p>
            <a:r>
              <a:rPr lang="en-ZA" dirty="0" smtClean="0"/>
              <a:t>Heritage</a:t>
            </a:r>
            <a:r>
              <a:rPr lang="en-ZA" dirty="0" smtClean="0"/>
              <a:t>?</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37</a:t>
            </a:fld>
            <a:endParaRPr lang="en-US" dirty="0"/>
          </a:p>
        </p:txBody>
      </p:sp>
      <p:sp>
        <p:nvSpPr>
          <p:cNvPr id="5" name="Trapezoid 4"/>
          <p:cNvSpPr/>
          <p:nvPr/>
        </p:nvSpPr>
        <p:spPr>
          <a:xfrm>
            <a:off x="1073921" y="850078"/>
            <a:ext cx="4464496" cy="3456384"/>
          </a:xfrm>
          <a:prstGeom prst="trapezoi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ight Triangle 5"/>
          <p:cNvSpPr/>
          <p:nvPr/>
        </p:nvSpPr>
        <p:spPr>
          <a:xfrm rot="20786816">
            <a:off x="4700494" y="-338154"/>
            <a:ext cx="3329900" cy="2376464"/>
          </a:xfrm>
          <a:prstGeom prst="rtTriangl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ata 6"/>
          <p:cNvSpPr/>
          <p:nvPr/>
        </p:nvSpPr>
        <p:spPr>
          <a:xfrm rot="4557639">
            <a:off x="5237378" y="2112407"/>
            <a:ext cx="3007254" cy="2783055"/>
          </a:xfrm>
          <a:prstGeom prst="flowChartInputOutpu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Triangle 7"/>
          <p:cNvSpPr/>
          <p:nvPr/>
        </p:nvSpPr>
        <p:spPr>
          <a:xfrm rot="9747667">
            <a:off x="5207305" y="1777724"/>
            <a:ext cx="3796316" cy="1148801"/>
          </a:xfrm>
          <a:prstGeom prst="rtTriangl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54" name="Picture 30" descr="Image result for clipart grave transparen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8020" y="1039462"/>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0" descr="Image result for clipart grave transparen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974" y="1039462"/>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0" descr="Image result for clipart grave transparen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5618" y="1302427"/>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0" descr="Image result for clipart grave transparen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0653" y="1109868"/>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descr="Image result for clipart grave transparen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8020" y="1537158"/>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0" descr="Image result for clipart grave transparen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8930" y="1457494"/>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0" descr="Image result for clipart grave transparen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2841" y="1454016"/>
            <a:ext cx="473109" cy="433948"/>
          </a:xfrm>
          <a:prstGeom prst="rect">
            <a:avLst/>
          </a:prstGeom>
          <a:noFill/>
          <a:extLst>
            <a:ext uri="{909E8E84-426E-40DD-AFC4-6F175D3DCCD1}">
              <a14:hiddenFill xmlns:a14="http://schemas.microsoft.com/office/drawing/2010/main">
                <a:solidFill>
                  <a:srgbClr val="FFFFFF"/>
                </a:solidFill>
              </a14:hiddenFill>
            </a:ext>
          </a:extLst>
        </p:spPr>
      </p:pic>
      <p:sp>
        <p:nvSpPr>
          <p:cNvPr id="53" name="AutoShape 14" descr="Image result for clipart cloud without background">
            <a:hlinkClick r:id="rId5"/>
          </p:cNvPr>
          <p:cNvSpPr>
            <a:spLocks noChangeAspect="1" noChangeArrowheads="1"/>
          </p:cNvSpPr>
          <p:nvPr/>
        </p:nvSpPr>
        <p:spPr bwMode="auto">
          <a:xfrm>
            <a:off x="150147" y="1462480"/>
            <a:ext cx="2290560" cy="416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0390" y="1960736"/>
            <a:ext cx="1412751" cy="165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3173268">
            <a:off x="3521078" y="1502155"/>
            <a:ext cx="646010" cy="5039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341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9981"/>
            <a:ext cx="8219256" cy="544700"/>
          </a:xfrm>
        </p:spPr>
        <p:txBody>
          <a:bodyPr/>
          <a:lstStyle/>
          <a:p>
            <a:r>
              <a:rPr lang="en-US" sz="2200" dirty="0" smtClean="0"/>
              <a:t>hazardous substances act 15 of 1973 (HSA)</a:t>
            </a:r>
            <a:endParaRPr lang="en-GB" sz="2200" dirty="0"/>
          </a:p>
        </p:txBody>
      </p:sp>
      <p:pic>
        <p:nvPicPr>
          <p:cNvPr id="5"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6553" t="8742" r="6590" b="7554"/>
          <a:stretch/>
        </p:blipFill>
        <p:spPr bwMode="auto">
          <a:xfrm>
            <a:off x="6012160" y="123478"/>
            <a:ext cx="1063256" cy="10246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1520" y="915566"/>
            <a:ext cx="8229600" cy="3588675"/>
          </a:xfrm>
        </p:spPr>
        <p:txBody>
          <a:bodyPr/>
          <a:lstStyle/>
          <a:p>
            <a:pPr algn="just">
              <a:buClr>
                <a:schemeClr val="accent5"/>
              </a:buClr>
            </a:pPr>
            <a:r>
              <a:rPr lang="en-ZA" sz="1600" b="1" dirty="0" smtClean="0"/>
              <a:t>Section 2: </a:t>
            </a:r>
            <a:r>
              <a:rPr lang="en-ZA" sz="1600" dirty="0" smtClean="0"/>
              <a:t>The </a:t>
            </a:r>
            <a:r>
              <a:rPr lang="en-ZA" sz="1600" dirty="0"/>
              <a:t>Minister </a:t>
            </a:r>
            <a:r>
              <a:rPr lang="en-ZA" sz="1600" dirty="0" smtClean="0"/>
              <a:t>may declare, in a gazette notice:</a:t>
            </a:r>
          </a:p>
          <a:p>
            <a:pPr lvl="1" algn="just">
              <a:buClr>
                <a:schemeClr val="accent5"/>
              </a:buClr>
              <a:buSzPct val="80000"/>
              <a:buFont typeface="Wingdings" panose="05000000000000000000" pitchFamily="2" charset="2"/>
              <a:buChar char="§"/>
            </a:pPr>
            <a:r>
              <a:rPr lang="en-ZA" sz="1600" dirty="0" smtClean="0"/>
              <a:t>any </a:t>
            </a:r>
            <a:r>
              <a:rPr lang="en-ZA" sz="1600" dirty="0"/>
              <a:t>substance or mixture of substances which, in the course of customary or reasonable handling or use, including ingestion, might, by reason of its toxic, corrosive, irritant, strongly sensitizing or flammable nature or because it generates pressure through decomposition, heat or other means, cause injury, ill-health or death to human beings, to be a </a:t>
            </a:r>
            <a:r>
              <a:rPr lang="en-ZA" sz="1600" u="sng" dirty="0"/>
              <a:t>Group I</a:t>
            </a:r>
            <a:r>
              <a:rPr lang="en-ZA" sz="1600" dirty="0"/>
              <a:t> or a </a:t>
            </a:r>
            <a:r>
              <a:rPr lang="en-ZA" sz="1600" u="sng" dirty="0"/>
              <a:t>Group II </a:t>
            </a:r>
            <a:r>
              <a:rPr lang="en-ZA" sz="1600" dirty="0"/>
              <a:t>hazardous </a:t>
            </a:r>
            <a:r>
              <a:rPr lang="en-ZA" sz="1600" dirty="0" smtClean="0"/>
              <a:t>substance.</a:t>
            </a:r>
          </a:p>
          <a:p>
            <a:pPr lvl="1" algn="just">
              <a:buClr>
                <a:schemeClr val="accent5"/>
              </a:buClr>
              <a:buSzPct val="80000"/>
              <a:buFont typeface="Wingdings" panose="05000000000000000000" pitchFamily="2" charset="2"/>
              <a:buChar char="§"/>
            </a:pPr>
            <a:r>
              <a:rPr lang="en-ZA" sz="1600" dirty="0" smtClean="0"/>
              <a:t>any </a:t>
            </a:r>
            <a:r>
              <a:rPr lang="en-ZA" sz="1600" dirty="0"/>
              <a:t>electronic product to be a </a:t>
            </a:r>
            <a:r>
              <a:rPr lang="en-ZA" sz="1600" u="sng" dirty="0"/>
              <a:t>Group III </a:t>
            </a:r>
            <a:r>
              <a:rPr lang="en-ZA" sz="1600" dirty="0"/>
              <a:t>hazardous substance.</a:t>
            </a:r>
            <a:endParaRPr lang="en-GB" sz="1600" dirty="0"/>
          </a:p>
          <a:p>
            <a:pPr algn="just">
              <a:buClr>
                <a:schemeClr val="accent5"/>
              </a:buClr>
            </a:pPr>
            <a:r>
              <a:rPr lang="en-ZA" sz="1600" dirty="0" smtClean="0"/>
              <a:t>The definitions of these groups under the HSA are as follows:</a:t>
            </a:r>
          </a:p>
          <a:p>
            <a:pPr lvl="1" algn="just">
              <a:buClr>
                <a:schemeClr val="accent5"/>
              </a:buClr>
              <a:buSzPct val="80000"/>
              <a:buFont typeface="Wingdings" panose="05000000000000000000" pitchFamily="2" charset="2"/>
              <a:buChar char="§"/>
            </a:pPr>
            <a:r>
              <a:rPr lang="en-ZA" sz="1600" b="1" dirty="0" smtClean="0"/>
              <a:t>Group </a:t>
            </a:r>
            <a:r>
              <a:rPr lang="en-ZA" sz="1600" b="1" dirty="0"/>
              <a:t>I, Group II or Group III hazardous </a:t>
            </a:r>
            <a:r>
              <a:rPr lang="en-ZA" sz="1600" dirty="0" smtClean="0"/>
              <a:t>substance, under the HSA means </a:t>
            </a:r>
            <a:r>
              <a:rPr lang="en-ZA" sz="1600" dirty="0"/>
              <a:t>a substance, mixture of substances, product or material declared in terms of </a:t>
            </a:r>
            <a:r>
              <a:rPr lang="en-ZA" sz="1600" dirty="0" smtClean="0"/>
              <a:t>section 2(1) to </a:t>
            </a:r>
            <a:r>
              <a:rPr lang="en-ZA" sz="1600" dirty="0"/>
              <a:t>be a Group I, Group II or Group III hazardous substance, </a:t>
            </a:r>
            <a:r>
              <a:rPr lang="en-ZA" sz="1600" dirty="0" smtClean="0"/>
              <a:t>respectively; and</a:t>
            </a:r>
          </a:p>
          <a:p>
            <a:pPr lvl="1" algn="just">
              <a:buClr>
                <a:schemeClr val="accent5"/>
              </a:buClr>
              <a:buSzPct val="80000"/>
              <a:buFont typeface="Wingdings" panose="05000000000000000000" pitchFamily="2" charset="2"/>
              <a:buChar char="§"/>
            </a:pPr>
            <a:r>
              <a:rPr lang="en-ZA" sz="1600" dirty="0" smtClean="0"/>
              <a:t>A </a:t>
            </a:r>
            <a:r>
              <a:rPr lang="en-ZA" sz="1600" b="1" dirty="0" smtClean="0"/>
              <a:t>Group IV hazardous substance </a:t>
            </a:r>
            <a:r>
              <a:rPr lang="en-ZA" sz="1600" dirty="0" smtClean="0"/>
              <a:t>refers to radioactive material.</a:t>
            </a:r>
          </a:p>
          <a:p>
            <a:pPr>
              <a:buClr>
                <a:schemeClr val="accent5"/>
              </a:buClr>
            </a:pPr>
            <a:endParaRPr lang="en-GB" sz="16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38</a:t>
            </a:fld>
            <a:endParaRPr lang="en-US" dirty="0"/>
          </a:p>
        </p:txBody>
      </p:sp>
    </p:spTree>
    <p:extLst>
      <p:ext uri="{BB962C8B-B14F-4D97-AF65-F5344CB8AC3E}">
        <p14:creationId xmlns:p14="http://schemas.microsoft.com/office/powerpoint/2010/main" val="3155554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219256" cy="544700"/>
          </a:xfrm>
        </p:spPr>
        <p:txBody>
          <a:bodyPr/>
          <a:lstStyle/>
          <a:p>
            <a:r>
              <a:rPr lang="en-US" sz="2200" dirty="0" smtClean="0"/>
              <a:t>hazardous substances act (HSA) continued</a:t>
            </a:r>
            <a:endParaRPr lang="en-GB" sz="22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39</a:t>
            </a:fld>
            <a:endParaRPr lang="en-US" dirty="0"/>
          </a:p>
        </p:txBody>
      </p:sp>
      <p:sp>
        <p:nvSpPr>
          <p:cNvPr id="7" name="Content Placeholder 6"/>
          <p:cNvSpPr>
            <a:spLocks noGrp="1"/>
          </p:cNvSpPr>
          <p:nvPr>
            <p:ph idx="1"/>
          </p:nvPr>
        </p:nvSpPr>
        <p:spPr>
          <a:xfrm>
            <a:off x="395536" y="843558"/>
            <a:ext cx="8229600" cy="3834896"/>
          </a:xfrm>
        </p:spPr>
        <p:txBody>
          <a:bodyPr/>
          <a:lstStyle/>
          <a:p>
            <a:pPr algn="just">
              <a:buClr>
                <a:schemeClr val="accent5"/>
              </a:buClr>
            </a:pPr>
            <a:r>
              <a:rPr lang="en-ZA" sz="1600" b="1" dirty="0"/>
              <a:t>Section 3</a:t>
            </a:r>
            <a:r>
              <a:rPr lang="en-ZA" sz="1600" dirty="0"/>
              <a:t>: A person requires a license (section 4) for the following activities:</a:t>
            </a:r>
          </a:p>
          <a:p>
            <a:pPr lvl="1" algn="just">
              <a:buClr>
                <a:schemeClr val="accent5"/>
              </a:buClr>
              <a:buSzPct val="80000"/>
              <a:buFont typeface="Wingdings" panose="05000000000000000000" pitchFamily="2" charset="2"/>
              <a:buChar char="§"/>
            </a:pPr>
            <a:r>
              <a:rPr lang="en-ZA" sz="1600" dirty="0"/>
              <a:t>selling of a Group I </a:t>
            </a:r>
            <a:r>
              <a:rPr lang="en-ZA" sz="1600" dirty="0" smtClean="0"/>
              <a:t>substance;</a:t>
            </a:r>
            <a:endParaRPr lang="en-ZA" sz="1600" dirty="0"/>
          </a:p>
          <a:p>
            <a:pPr lvl="1" algn="just">
              <a:buClr>
                <a:schemeClr val="accent5"/>
              </a:buClr>
              <a:buSzPct val="80000"/>
              <a:buFont typeface="Wingdings" panose="05000000000000000000" pitchFamily="2" charset="2"/>
              <a:buChar char="§"/>
            </a:pPr>
            <a:r>
              <a:rPr lang="en-ZA" sz="1600" dirty="0"/>
              <a:t>sell, let, use, operate or apply any Group III hazardous </a:t>
            </a:r>
            <a:r>
              <a:rPr lang="en-ZA" sz="1600" dirty="0" smtClean="0"/>
              <a:t>substance; and</a:t>
            </a:r>
            <a:endParaRPr lang="en-ZA" sz="1600" dirty="0"/>
          </a:p>
          <a:p>
            <a:pPr lvl="1" algn="just">
              <a:buClr>
                <a:schemeClr val="accent5"/>
              </a:buClr>
              <a:buSzPct val="80000"/>
              <a:buFont typeface="Wingdings" panose="05000000000000000000" pitchFamily="2" charset="2"/>
              <a:buChar char="§"/>
            </a:pPr>
            <a:r>
              <a:rPr lang="en-ZA" sz="1600" dirty="0"/>
              <a:t>install or keep installed any Group III hazardous substance on any </a:t>
            </a:r>
            <a:r>
              <a:rPr lang="en-ZA" sz="1600" dirty="0" smtClean="0"/>
              <a:t>premises.</a:t>
            </a:r>
            <a:endParaRPr lang="en-US" sz="1600" b="1" dirty="0" smtClean="0"/>
          </a:p>
          <a:p>
            <a:pPr algn="just">
              <a:buClr>
                <a:schemeClr val="accent5"/>
              </a:buClr>
            </a:pPr>
            <a:r>
              <a:rPr lang="en-US" sz="1600" b="1" dirty="0" smtClean="0"/>
              <a:t>Section 3A</a:t>
            </a:r>
            <a:r>
              <a:rPr lang="en-US" sz="1600" dirty="0" smtClean="0"/>
              <a:t>: </a:t>
            </a:r>
            <a:r>
              <a:rPr lang="en-GB" sz="1600" dirty="0"/>
              <a:t>Written authority </a:t>
            </a:r>
            <a:r>
              <a:rPr lang="en-GB" sz="1600" dirty="0" smtClean="0"/>
              <a:t>is required </a:t>
            </a:r>
            <a:r>
              <a:rPr lang="en-GB" sz="1600" dirty="0"/>
              <a:t>for </a:t>
            </a:r>
            <a:r>
              <a:rPr lang="en-GB" sz="1600" dirty="0" smtClean="0"/>
              <a:t>the production</a:t>
            </a:r>
            <a:r>
              <a:rPr lang="en-GB" sz="1600" dirty="0"/>
              <a:t>, acquisition, disposal, importation and exportation of Group IV hazardous substances</a:t>
            </a:r>
            <a:r>
              <a:rPr lang="en-GB" sz="1600" dirty="0" smtClean="0"/>
              <a:t>.</a:t>
            </a:r>
          </a:p>
          <a:p>
            <a:pPr algn="just">
              <a:buClr>
                <a:schemeClr val="accent5"/>
              </a:buClr>
            </a:pPr>
            <a:r>
              <a:rPr lang="en-US" sz="1600" b="1" dirty="0" smtClean="0"/>
              <a:t>Section 8 &amp; 9</a:t>
            </a:r>
            <a:r>
              <a:rPr lang="en-US" sz="1600" dirty="0" smtClean="0"/>
              <a:t>: Provide for the appointment and duties and powers of Inspectors.  An inspector can inspect any Group III or IV hazardous substance and demand any information regarding any grouped hazardous substance.  </a:t>
            </a:r>
            <a:r>
              <a:rPr lang="en-US" sz="1600" b="1" dirty="0" smtClean="0"/>
              <a:t>Section 9B </a:t>
            </a:r>
            <a:r>
              <a:rPr lang="en-US" sz="1600" dirty="0" smtClean="0"/>
              <a:t>provides that an inspector or police officer can seize any grouped substance, without prior notice, where it is reasonably believed that the substance will be used in some way to commit an offence under the HSA.</a:t>
            </a:r>
            <a:endParaRPr lang="en-GB" sz="1600" b="1" dirty="0" smtClean="0"/>
          </a:p>
          <a:p>
            <a:pPr algn="just">
              <a:buClr>
                <a:schemeClr val="accent5"/>
              </a:buClr>
            </a:pPr>
            <a:r>
              <a:rPr lang="en-US" sz="1600" b="1" dirty="0" smtClean="0"/>
              <a:t>Section 18</a:t>
            </a:r>
            <a:r>
              <a:rPr lang="en-US" sz="1600" dirty="0" smtClean="0"/>
              <a:t>: Provides offences under the HSA, most of which relate to interference in terms of an inspector. The highest penalty under the HSA can amount to </a:t>
            </a:r>
            <a:r>
              <a:rPr lang="en-US" sz="1600" u="sng" dirty="0" smtClean="0"/>
              <a:t>a fine or up to 10 years imprisonment, or both.</a:t>
            </a:r>
            <a:endParaRPr lang="en-GB" sz="1600" u="sng" dirty="0" smtClean="0"/>
          </a:p>
        </p:txBody>
      </p:sp>
    </p:spTree>
    <p:extLst>
      <p:ext uri="{BB962C8B-B14F-4D97-AF65-F5344CB8AC3E}">
        <p14:creationId xmlns:p14="http://schemas.microsoft.com/office/powerpoint/2010/main" val="322689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4944"/>
            <a:ext cx="8219256" cy="544700"/>
          </a:xfrm>
        </p:spPr>
        <p:txBody>
          <a:bodyPr/>
          <a:lstStyle/>
          <a:p>
            <a:r>
              <a:rPr lang="en-ZA" dirty="0" smtClean="0"/>
              <a:t>Environment?</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4</a:t>
            </a:fld>
            <a:endParaRPr lang="en-US" dirty="0"/>
          </a:p>
        </p:txBody>
      </p:sp>
      <p:sp>
        <p:nvSpPr>
          <p:cNvPr id="5" name="Trapezoid 4"/>
          <p:cNvSpPr/>
          <p:nvPr/>
        </p:nvSpPr>
        <p:spPr>
          <a:xfrm>
            <a:off x="1056953" y="857857"/>
            <a:ext cx="4464496" cy="3456384"/>
          </a:xfrm>
          <a:prstGeom prst="trapezoi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ight Triangle 5"/>
          <p:cNvSpPr/>
          <p:nvPr/>
        </p:nvSpPr>
        <p:spPr>
          <a:xfrm rot="20786816">
            <a:off x="4700494" y="-338154"/>
            <a:ext cx="3329900" cy="2376464"/>
          </a:xfrm>
          <a:prstGeom prst="rtTriangl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ata 6"/>
          <p:cNvSpPr/>
          <p:nvPr/>
        </p:nvSpPr>
        <p:spPr>
          <a:xfrm rot="4557639">
            <a:off x="5237378" y="2112407"/>
            <a:ext cx="3007254" cy="2783055"/>
          </a:xfrm>
          <a:prstGeom prst="flowChartInputOutpu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Triangle 7"/>
          <p:cNvSpPr/>
          <p:nvPr/>
        </p:nvSpPr>
        <p:spPr>
          <a:xfrm rot="9747667">
            <a:off x="5207305" y="1777724"/>
            <a:ext cx="3796316" cy="1148801"/>
          </a:xfrm>
          <a:prstGeom prst="rtTriangl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251520" y="4515966"/>
            <a:ext cx="3456384" cy="369332"/>
          </a:xfrm>
          <a:prstGeom prst="rect">
            <a:avLst/>
          </a:prstGeom>
          <a:noFill/>
        </p:spPr>
        <p:txBody>
          <a:bodyPr wrap="square" rtlCol="0">
            <a:spAutoFit/>
          </a:bodyPr>
          <a:lstStyle/>
          <a:p>
            <a:r>
              <a:rPr lang="en-US" dirty="0" smtClean="0"/>
              <a:t>Farm </a:t>
            </a:r>
            <a:r>
              <a:rPr lang="en-US" dirty="0"/>
              <a:t>Carter Block 458</a:t>
            </a:r>
            <a:endParaRPr lang="en-GB" dirty="0"/>
          </a:p>
        </p:txBody>
      </p:sp>
      <p:sp>
        <p:nvSpPr>
          <p:cNvPr id="10" name="TextBox 9"/>
          <p:cNvSpPr txBox="1"/>
          <p:nvPr/>
        </p:nvSpPr>
        <p:spPr>
          <a:xfrm>
            <a:off x="2060036" y="611636"/>
            <a:ext cx="2160240" cy="246221"/>
          </a:xfrm>
          <a:prstGeom prst="rect">
            <a:avLst/>
          </a:prstGeom>
          <a:noFill/>
        </p:spPr>
        <p:txBody>
          <a:bodyPr wrap="square" rtlCol="0">
            <a:spAutoFit/>
          </a:bodyPr>
          <a:lstStyle/>
          <a:p>
            <a:r>
              <a:rPr lang="en-US" sz="1000" dirty="0"/>
              <a:t>Remaining Extent of Portion 4</a:t>
            </a:r>
            <a:endParaRPr lang="en-GB" sz="1000" dirty="0"/>
          </a:p>
        </p:txBody>
      </p:sp>
      <p:sp>
        <p:nvSpPr>
          <p:cNvPr id="11" name="TextBox 10"/>
          <p:cNvSpPr txBox="1"/>
          <p:nvPr/>
        </p:nvSpPr>
        <p:spPr>
          <a:xfrm rot="1314936">
            <a:off x="4994176" y="433103"/>
            <a:ext cx="2160240" cy="246221"/>
          </a:xfrm>
          <a:prstGeom prst="rect">
            <a:avLst/>
          </a:prstGeom>
          <a:noFill/>
        </p:spPr>
        <p:txBody>
          <a:bodyPr wrap="square" rtlCol="0">
            <a:spAutoFit/>
          </a:bodyPr>
          <a:lstStyle/>
          <a:p>
            <a:r>
              <a:rPr lang="en-US" sz="1000" dirty="0" smtClean="0"/>
              <a:t>Reminder of Portion 2</a:t>
            </a:r>
            <a:endParaRPr lang="en-GB" sz="1000" dirty="0"/>
          </a:p>
        </p:txBody>
      </p:sp>
      <p:sp>
        <p:nvSpPr>
          <p:cNvPr id="12" name="TextBox 11"/>
          <p:cNvSpPr txBox="1"/>
          <p:nvPr/>
        </p:nvSpPr>
        <p:spPr>
          <a:xfrm rot="4521834">
            <a:off x="7986648" y="3522528"/>
            <a:ext cx="815894" cy="246221"/>
          </a:xfrm>
          <a:prstGeom prst="rect">
            <a:avLst/>
          </a:prstGeom>
          <a:noFill/>
        </p:spPr>
        <p:txBody>
          <a:bodyPr wrap="square" rtlCol="0">
            <a:spAutoFit/>
          </a:bodyPr>
          <a:lstStyle/>
          <a:p>
            <a:r>
              <a:rPr lang="en-US" sz="1000" dirty="0" smtClean="0"/>
              <a:t>Portion 4</a:t>
            </a:r>
            <a:endParaRPr lang="en-GB" sz="1000" dirty="0"/>
          </a:p>
        </p:txBody>
      </p:sp>
      <p:sp>
        <p:nvSpPr>
          <p:cNvPr id="13" name="TextBox 12"/>
          <p:cNvSpPr txBox="1"/>
          <p:nvPr/>
        </p:nvSpPr>
        <p:spPr>
          <a:xfrm rot="20516128">
            <a:off x="7828623" y="1076018"/>
            <a:ext cx="889068" cy="246221"/>
          </a:xfrm>
          <a:prstGeom prst="rect">
            <a:avLst/>
          </a:prstGeom>
          <a:noFill/>
        </p:spPr>
        <p:txBody>
          <a:bodyPr wrap="square" rtlCol="0">
            <a:spAutoFit/>
          </a:bodyPr>
          <a:lstStyle/>
          <a:p>
            <a:r>
              <a:rPr lang="en-US" sz="1000" dirty="0" smtClean="0"/>
              <a:t>Portion 1</a:t>
            </a:r>
            <a:endParaRPr lang="en-GB" sz="1000" dirty="0"/>
          </a:p>
        </p:txBody>
      </p:sp>
      <p:sp>
        <p:nvSpPr>
          <p:cNvPr id="14" name="TextBox 13"/>
          <p:cNvSpPr txBox="1"/>
          <p:nvPr/>
        </p:nvSpPr>
        <p:spPr>
          <a:xfrm>
            <a:off x="107504" y="1104078"/>
            <a:ext cx="1512168" cy="923330"/>
          </a:xfrm>
          <a:prstGeom prst="rect">
            <a:avLst/>
          </a:prstGeom>
          <a:noFill/>
        </p:spPr>
        <p:txBody>
          <a:bodyPr wrap="square" rtlCol="0">
            <a:spAutoFit/>
          </a:bodyPr>
          <a:lstStyle/>
          <a:p>
            <a:r>
              <a:rPr lang="en-ZA" dirty="0" smtClean="0"/>
              <a:t>NEMA, s1</a:t>
            </a:r>
          </a:p>
          <a:p>
            <a:pPr marL="285750" indent="-285750">
              <a:buFont typeface="Arial" panose="020B0604020202020204" pitchFamily="34" charset="0"/>
              <a:buChar char="•"/>
            </a:pPr>
            <a:r>
              <a:rPr lang="en-ZA" sz="1200" dirty="0" smtClean="0"/>
              <a:t>anthropocentric</a:t>
            </a:r>
          </a:p>
          <a:p>
            <a:pPr marL="285750" indent="-285750">
              <a:buFont typeface="Arial" panose="020B0604020202020204" pitchFamily="34" charset="0"/>
              <a:buChar char="•"/>
            </a:pPr>
            <a:r>
              <a:rPr lang="en-ZA" sz="1200" dirty="0" smtClean="0"/>
              <a:t>broad</a:t>
            </a:r>
          </a:p>
          <a:p>
            <a:pPr marL="285750" indent="-285750">
              <a:buFont typeface="Arial" panose="020B0604020202020204" pitchFamily="34" charset="0"/>
              <a:buChar char="•"/>
            </a:pPr>
            <a:endParaRPr lang="en-ZA" sz="1200" dirty="0" smtClean="0"/>
          </a:p>
        </p:txBody>
      </p:sp>
      <p:pic>
        <p:nvPicPr>
          <p:cNvPr id="1026" name="Picture 2" descr="Image result for clipart pers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3237" y="2036501"/>
            <a:ext cx="1598686" cy="109909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urved Connector 15"/>
          <p:cNvCxnSpPr/>
          <p:nvPr/>
        </p:nvCxnSpPr>
        <p:spPr>
          <a:xfrm>
            <a:off x="1979712" y="-236562"/>
            <a:ext cx="7197740" cy="3522038"/>
          </a:xfrm>
          <a:prstGeom prst="curvedConnector3">
            <a:avLst>
              <a:gd name="adj1" fmla="val 50000"/>
            </a:avLst>
          </a:prstGeom>
          <a:ln w="76200"/>
        </p:spPr>
        <p:style>
          <a:lnRef idx="2">
            <a:schemeClr val="accent6"/>
          </a:lnRef>
          <a:fillRef idx="0">
            <a:schemeClr val="accent6"/>
          </a:fillRef>
          <a:effectRef idx="1">
            <a:schemeClr val="accent6"/>
          </a:effectRef>
          <a:fontRef idx="minor">
            <a:schemeClr val="tx1"/>
          </a:fontRef>
        </p:style>
      </p:cxnSp>
      <p:pic>
        <p:nvPicPr>
          <p:cNvPr id="1036" name="Picture 12" descr="Image result for clipart plant without backgroun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648" y="3398763"/>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Image result for clipart plant without backgroun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0156" y="3645638"/>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Image result for clipart plant without backgroun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6" y="3046195"/>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Image result for clipart plant without backgroun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666" y="3503934"/>
            <a:ext cx="841819" cy="91547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4" descr="Image result for clipart cloud without background">
            <a:hlinkClick r:id="rId7"/>
          </p:cNvPr>
          <p:cNvSpPr>
            <a:spLocks noChangeAspect="1" noChangeArrowheads="1"/>
          </p:cNvSpPr>
          <p:nvPr/>
        </p:nvSpPr>
        <p:spPr bwMode="auto">
          <a:xfrm>
            <a:off x="66932" y="114999"/>
            <a:ext cx="2290560" cy="416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42" name="Picture 18" descr="Image result for clipart cloud without background">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6833" y="492079"/>
            <a:ext cx="842200" cy="6119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Image result for clipart cloud without background">
            <a:hlinkClick r:id="rId8"/>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98248" y="-138211"/>
            <a:ext cx="1201316" cy="87295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Image result for clipart cloud without background">
            <a:hlinkClick r:id="rId8"/>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3642" y="92075"/>
            <a:ext cx="658757" cy="47869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lipart wild animal transparent background">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99700" y="3730114"/>
            <a:ext cx="1059905" cy="87121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lipart wild animal transparent background">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7387932" y="4005330"/>
            <a:ext cx="638519" cy="63851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clipart wild animal transparent background">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44669" y="4271716"/>
            <a:ext cx="908473" cy="76369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38020" y="1039462"/>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26974" y="1039462"/>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45618" y="1302427"/>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80653" y="1109868"/>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38020" y="1537158"/>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58930" y="1457494"/>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92841" y="1454016"/>
            <a:ext cx="473109" cy="433948"/>
          </a:xfrm>
          <a:prstGeom prst="rect">
            <a:avLst/>
          </a:prstGeom>
          <a:noFill/>
          <a:extLst>
            <a:ext uri="{909E8E84-426E-40DD-AFC4-6F175D3DCCD1}">
              <a14:hiddenFill xmlns:a14="http://schemas.microsoft.com/office/drawing/2010/main">
                <a:solidFill>
                  <a:srgbClr val="FFFFFF"/>
                </a:solidFill>
              </a14:hiddenFill>
            </a:ext>
          </a:extLst>
        </p:spPr>
      </p:pic>
      <p:sp>
        <p:nvSpPr>
          <p:cNvPr id="25" name="Curved Left Arrow 24"/>
          <p:cNvSpPr/>
          <p:nvPr/>
        </p:nvSpPr>
        <p:spPr>
          <a:xfrm rot="4238721">
            <a:off x="4401210" y="2067233"/>
            <a:ext cx="731520" cy="228896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2" name="Curved Left Arrow 51"/>
          <p:cNvSpPr/>
          <p:nvPr/>
        </p:nvSpPr>
        <p:spPr>
          <a:xfrm rot="15089962">
            <a:off x="3976731" y="933472"/>
            <a:ext cx="731520" cy="228896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3" name="AutoShape 14" descr="Image result for clipart cloud without background">
            <a:hlinkClick r:id="rId7"/>
          </p:cNvPr>
          <p:cNvSpPr>
            <a:spLocks noChangeAspect="1" noChangeArrowheads="1"/>
          </p:cNvSpPr>
          <p:nvPr/>
        </p:nvSpPr>
        <p:spPr bwMode="auto">
          <a:xfrm>
            <a:off x="150147" y="1462480"/>
            <a:ext cx="2290560" cy="416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270860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07" y="152635"/>
            <a:ext cx="8219256" cy="544700"/>
          </a:xfrm>
        </p:spPr>
        <p:txBody>
          <a:bodyPr/>
          <a:lstStyle/>
          <a:p>
            <a:r>
              <a:rPr lang="en-US" sz="2200" dirty="0" smtClean="0"/>
              <a:t>national forests act 84 of 1998 (NFA)</a:t>
            </a:r>
            <a:endParaRPr lang="en-GB" sz="2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96136" y="51470"/>
            <a:ext cx="979873" cy="749603"/>
          </a:xfrm>
        </p:spPr>
      </p:pic>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40</a:t>
            </a:fld>
            <a:endParaRPr lang="en-US" dirty="0"/>
          </a:p>
        </p:txBody>
      </p:sp>
      <p:sp>
        <p:nvSpPr>
          <p:cNvPr id="7" name="TextBox 6"/>
          <p:cNvSpPr txBox="1"/>
          <p:nvPr/>
        </p:nvSpPr>
        <p:spPr>
          <a:xfrm>
            <a:off x="179512" y="843558"/>
            <a:ext cx="8496944" cy="2862322"/>
          </a:xfrm>
          <a:prstGeom prst="rect">
            <a:avLst/>
          </a:prstGeom>
          <a:noFill/>
        </p:spPr>
        <p:txBody>
          <a:bodyPr wrap="square" rtlCol="0">
            <a:spAutoFit/>
          </a:bodyPr>
          <a:lstStyle/>
          <a:p>
            <a:pPr marL="285750" indent="-285750">
              <a:buFont typeface="Arial" panose="020B0604020202020204" pitchFamily="34" charset="0"/>
              <a:buChar char="•"/>
            </a:pPr>
            <a:r>
              <a:rPr lang="en-US" dirty="0"/>
              <a:t>Chapter 3: Part 3: deals with the protection of trees.  The Minister is required to annually publish a list of all species protected under section 12, as well as an appropriate warning of the prohibitions set out and the consequences of its infringement, in the Government Gazette.</a:t>
            </a:r>
          </a:p>
          <a:p>
            <a:pPr marL="285750" indent="-285750">
              <a:buFont typeface="Arial" panose="020B0604020202020204" pitchFamily="34" charset="0"/>
              <a:buChar char="•"/>
            </a:pPr>
            <a:r>
              <a:rPr lang="en-US" dirty="0"/>
              <a:t>Latest list of protected trees was published in 2017 - includes Baobab, </a:t>
            </a:r>
            <a:r>
              <a:rPr lang="en-US" dirty="0" err="1"/>
              <a:t>Marula</a:t>
            </a:r>
            <a:r>
              <a:rPr lang="en-US" dirty="0"/>
              <a:t>, Leadwood and many Yellowwoods, Stinkwoods and </a:t>
            </a:r>
            <a:r>
              <a:rPr lang="en-US" dirty="0" err="1"/>
              <a:t>Milkwoods</a:t>
            </a:r>
            <a:r>
              <a:rPr lang="en-US" dirty="0"/>
              <a:t>. </a:t>
            </a:r>
          </a:p>
          <a:p>
            <a:pPr marL="285750" indent="-285750">
              <a:buFont typeface="Arial" panose="020B0604020202020204" pitchFamily="34" charset="0"/>
              <a:buChar char="•"/>
            </a:pPr>
            <a:r>
              <a:rPr lang="en-US" dirty="0"/>
              <a:t>The prohibitions in section 15 provide that "no person may cut, disturb, damage, destroy or remove any protected tree; or collect, remove, transport, export, purchase, sell, donate or in any other manner acquire or dispose of any protected tree", except under a licence granted by the </a:t>
            </a:r>
            <a:r>
              <a:rPr lang="en-US" dirty="0" smtClean="0"/>
              <a:t>Minister.</a:t>
            </a:r>
            <a:endParaRPr lang="en-GB" b="1" dirty="0"/>
          </a:p>
        </p:txBody>
      </p:sp>
    </p:spTree>
    <p:extLst>
      <p:ext uri="{BB962C8B-B14F-4D97-AF65-F5344CB8AC3E}">
        <p14:creationId xmlns:p14="http://schemas.microsoft.com/office/powerpoint/2010/main" val="21289466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486"/>
            <a:ext cx="8219256" cy="544700"/>
          </a:xfrm>
        </p:spPr>
        <p:txBody>
          <a:bodyPr/>
          <a:lstStyle/>
          <a:p>
            <a:r>
              <a:rPr lang="en-US" sz="2200" dirty="0" smtClean="0"/>
              <a:t>conservation of agricultural resources Act 43 of 1983 (CARA</a:t>
            </a:r>
            <a:r>
              <a:rPr lang="en-US" dirty="0" smtClean="0"/>
              <a:t>)</a:t>
            </a:r>
            <a:endParaRPr lang="en-GB" dirty="0"/>
          </a:p>
        </p:txBody>
      </p:sp>
      <p:sp>
        <p:nvSpPr>
          <p:cNvPr id="3" name="Content Placeholder 2"/>
          <p:cNvSpPr>
            <a:spLocks noGrp="1"/>
          </p:cNvSpPr>
          <p:nvPr>
            <p:ph idx="1"/>
          </p:nvPr>
        </p:nvSpPr>
        <p:spPr>
          <a:xfrm>
            <a:off x="323528" y="843558"/>
            <a:ext cx="8229600" cy="3933384"/>
          </a:xfrm>
        </p:spPr>
        <p:txBody>
          <a:bodyPr/>
          <a:lstStyle/>
          <a:p>
            <a:pPr algn="just">
              <a:buClr>
                <a:schemeClr val="accent5"/>
              </a:buClr>
            </a:pPr>
            <a:r>
              <a:rPr lang="en-US" sz="1200" dirty="0" smtClean="0"/>
              <a:t>The core purpose of CARA is t</a:t>
            </a:r>
            <a:r>
              <a:rPr lang="en-ZA" sz="1200" dirty="0" smtClean="0"/>
              <a:t>o </a:t>
            </a:r>
            <a:r>
              <a:rPr lang="en-ZA" sz="1200" dirty="0"/>
              <a:t>provide for control over the utilization of the natural agricultural resources of </a:t>
            </a:r>
            <a:r>
              <a:rPr lang="en-ZA" sz="1200" dirty="0" smtClean="0"/>
              <a:t>South Africa in </a:t>
            </a:r>
            <a:r>
              <a:rPr lang="en-ZA" sz="1200" dirty="0"/>
              <a:t>order to promote the conservation of the soil, the water sources and the vegetation and the combating of weeds and invader plants; and for matters connected therewith.</a:t>
            </a:r>
          </a:p>
          <a:p>
            <a:pPr algn="just">
              <a:buClr>
                <a:schemeClr val="accent5"/>
              </a:buClr>
            </a:pPr>
            <a:r>
              <a:rPr lang="en-ZA" sz="1200" b="1" dirty="0"/>
              <a:t> </a:t>
            </a:r>
            <a:r>
              <a:rPr lang="en-ZA" sz="1200" b="1" dirty="0" smtClean="0"/>
              <a:t>Section 6: </a:t>
            </a:r>
            <a:r>
              <a:rPr lang="en-ZA" sz="1200" dirty="0"/>
              <a:t>In order to achieve the objects of </a:t>
            </a:r>
            <a:r>
              <a:rPr lang="en-ZA" sz="1200" dirty="0" smtClean="0"/>
              <a:t>CARA the </a:t>
            </a:r>
            <a:r>
              <a:rPr lang="en-ZA" sz="1200" dirty="0"/>
              <a:t>Minister may prescribe </a:t>
            </a:r>
            <a:r>
              <a:rPr lang="en-ZA" sz="1200" b="1" dirty="0">
                <a:solidFill>
                  <a:schemeClr val="accent5"/>
                </a:solidFill>
              </a:rPr>
              <a:t>control </a:t>
            </a:r>
            <a:r>
              <a:rPr lang="en-ZA" sz="1200" b="1" dirty="0" smtClean="0">
                <a:solidFill>
                  <a:schemeClr val="accent5"/>
                </a:solidFill>
              </a:rPr>
              <a:t>measures</a:t>
            </a:r>
            <a:r>
              <a:rPr lang="en-ZA" sz="1200" dirty="0" smtClean="0"/>
              <a:t> </a:t>
            </a:r>
            <a:r>
              <a:rPr lang="en-ZA" sz="1200" dirty="0"/>
              <a:t>which shall be complied with by land users to whom they apply. </a:t>
            </a:r>
            <a:r>
              <a:rPr lang="en-ZA" sz="1200" dirty="0" smtClean="0"/>
              <a:t>These control measures may relate to:</a:t>
            </a:r>
            <a:endParaRPr lang="en-GB" sz="1200" dirty="0"/>
          </a:p>
          <a:p>
            <a:pPr lvl="1" algn="just">
              <a:buClr>
                <a:schemeClr val="accent5"/>
              </a:buClr>
              <a:buSzPct val="80000"/>
              <a:buFont typeface="Wingdings" panose="05000000000000000000" pitchFamily="2" charset="2"/>
              <a:buChar char="§"/>
            </a:pPr>
            <a:r>
              <a:rPr lang="en-ZA" sz="1200" dirty="0" smtClean="0"/>
              <a:t>the </a:t>
            </a:r>
            <a:r>
              <a:rPr lang="en-ZA" sz="1200" dirty="0"/>
              <a:t>irrigation of </a:t>
            </a:r>
            <a:r>
              <a:rPr lang="en-ZA" sz="1200" dirty="0" smtClean="0"/>
              <a:t>land;</a:t>
            </a:r>
            <a:endParaRPr lang="en-GB" sz="1200" dirty="0"/>
          </a:p>
          <a:p>
            <a:pPr lvl="1" algn="just">
              <a:buClr>
                <a:schemeClr val="accent5"/>
              </a:buClr>
              <a:buSzPct val="80000"/>
              <a:buFont typeface="Wingdings" panose="05000000000000000000" pitchFamily="2" charset="2"/>
              <a:buChar char="§"/>
            </a:pPr>
            <a:r>
              <a:rPr lang="en-ZA" sz="1200" dirty="0"/>
              <a:t>the prevention or control of waterlogging or </a:t>
            </a:r>
            <a:r>
              <a:rPr lang="en-ZA" sz="1200" dirty="0" smtClean="0"/>
              <a:t>aliention </a:t>
            </a:r>
            <a:r>
              <a:rPr lang="en-ZA" sz="1200" dirty="0"/>
              <a:t>of </a:t>
            </a:r>
            <a:r>
              <a:rPr lang="en-ZA" sz="1200" dirty="0" smtClean="0"/>
              <a:t>land;</a:t>
            </a:r>
            <a:endParaRPr lang="en-GB" sz="1200" dirty="0"/>
          </a:p>
          <a:p>
            <a:pPr lvl="1" algn="just">
              <a:buClr>
                <a:schemeClr val="accent5"/>
              </a:buClr>
              <a:buSzPct val="80000"/>
              <a:buFont typeface="Wingdings" panose="05000000000000000000" pitchFamily="2" charset="2"/>
              <a:buChar char="§"/>
            </a:pPr>
            <a:r>
              <a:rPr lang="en-ZA" sz="1200" dirty="0"/>
              <a:t>the utilization and protection of vleis, marshes, water sponges, water courses and water </a:t>
            </a:r>
            <a:r>
              <a:rPr lang="en-ZA" sz="1200" dirty="0" smtClean="0"/>
              <a:t>sources;</a:t>
            </a:r>
            <a:endParaRPr lang="en-GB" sz="1200" dirty="0"/>
          </a:p>
          <a:p>
            <a:pPr lvl="1" algn="just">
              <a:buClr>
                <a:schemeClr val="accent5"/>
              </a:buClr>
              <a:buSzPct val="80000"/>
              <a:buFont typeface="Wingdings" panose="05000000000000000000" pitchFamily="2" charset="2"/>
              <a:buChar char="§"/>
            </a:pPr>
            <a:r>
              <a:rPr lang="en-ZA" sz="1200" dirty="0"/>
              <a:t>the regulating of the flow pattern of run-off </a:t>
            </a:r>
            <a:r>
              <a:rPr lang="en-ZA" sz="1200" dirty="0" smtClean="0"/>
              <a:t>water;</a:t>
            </a:r>
            <a:endParaRPr lang="en-GB" sz="1200" dirty="0"/>
          </a:p>
          <a:p>
            <a:pPr lvl="1" algn="just">
              <a:buClr>
                <a:schemeClr val="accent5"/>
              </a:buClr>
              <a:buSzPct val="80000"/>
              <a:buFont typeface="Wingdings" panose="05000000000000000000" pitchFamily="2" charset="2"/>
              <a:buChar char="§"/>
            </a:pPr>
            <a:r>
              <a:rPr lang="en-ZA" sz="1200" dirty="0"/>
              <a:t>the utilization and protection of the </a:t>
            </a:r>
            <a:r>
              <a:rPr lang="en-ZA" sz="1200" dirty="0" smtClean="0"/>
              <a:t>vegetation;</a:t>
            </a:r>
            <a:endParaRPr lang="en-GB" sz="1200" dirty="0"/>
          </a:p>
          <a:p>
            <a:pPr lvl="1" algn="just">
              <a:buClr>
                <a:schemeClr val="accent5"/>
              </a:buClr>
              <a:buSzPct val="80000"/>
              <a:buFont typeface="Wingdings" panose="05000000000000000000" pitchFamily="2" charset="2"/>
              <a:buChar char="§"/>
            </a:pPr>
            <a:r>
              <a:rPr lang="en-ZA" sz="1200" dirty="0"/>
              <a:t>the prevention and control of veld </a:t>
            </a:r>
            <a:r>
              <a:rPr lang="en-ZA" sz="1200" dirty="0" smtClean="0"/>
              <a:t>fires;</a:t>
            </a:r>
            <a:endParaRPr lang="en-GB" sz="1200" dirty="0"/>
          </a:p>
          <a:p>
            <a:pPr lvl="1" algn="just">
              <a:buClr>
                <a:schemeClr val="accent5"/>
              </a:buClr>
              <a:buSzPct val="80000"/>
              <a:buFont typeface="Wingdings" panose="05000000000000000000" pitchFamily="2" charset="2"/>
              <a:buChar char="§"/>
            </a:pPr>
            <a:r>
              <a:rPr lang="en-ZA" sz="1200" dirty="0"/>
              <a:t>the control of weeds and invader </a:t>
            </a:r>
            <a:r>
              <a:rPr lang="en-ZA" sz="1200" dirty="0" smtClean="0"/>
              <a:t>plants;</a:t>
            </a:r>
            <a:endParaRPr lang="en-GB" sz="1200" dirty="0"/>
          </a:p>
          <a:p>
            <a:pPr lvl="1" algn="just">
              <a:buClr>
                <a:schemeClr val="accent5"/>
              </a:buClr>
              <a:buSzPct val="80000"/>
              <a:buFont typeface="Wingdings" panose="05000000000000000000" pitchFamily="2" charset="2"/>
              <a:buChar char="§"/>
            </a:pPr>
            <a:r>
              <a:rPr lang="en-ZA" sz="1200" dirty="0"/>
              <a:t>the restoration or reclamation of eroded land or land which is otherwise disturbed or </a:t>
            </a:r>
            <a:r>
              <a:rPr lang="en-ZA" sz="1200" dirty="0" smtClean="0"/>
              <a:t>denuded; or</a:t>
            </a:r>
            <a:endParaRPr lang="en-GB" sz="1200" dirty="0"/>
          </a:p>
          <a:p>
            <a:pPr lvl="1" algn="just">
              <a:buClr>
                <a:schemeClr val="accent5"/>
              </a:buClr>
              <a:buSzPct val="80000"/>
              <a:buFont typeface="Wingdings" panose="05000000000000000000" pitchFamily="2" charset="2"/>
              <a:buChar char="§"/>
            </a:pPr>
            <a:r>
              <a:rPr lang="en-ZA" sz="1200" dirty="0"/>
              <a:t>the construction, maintenance, alteration or removal of soil conservation works or other structures on </a:t>
            </a:r>
            <a:r>
              <a:rPr lang="en-ZA" sz="1200" dirty="0" smtClean="0"/>
              <a:t>land.</a:t>
            </a:r>
            <a:endParaRPr lang="en-GB" sz="1200" dirty="0"/>
          </a:p>
          <a:p>
            <a:pPr marL="265112" lvl="1" indent="0" algn="just">
              <a:buClr>
                <a:schemeClr val="accent5"/>
              </a:buClr>
              <a:buSzPct val="120000"/>
              <a:buNone/>
            </a:pPr>
            <a:r>
              <a:rPr lang="en-ZA" sz="1200" dirty="0"/>
              <a:t>Control measures may in terms of section 6(3</a:t>
            </a:r>
            <a:r>
              <a:rPr lang="en-ZA" sz="1200" dirty="0" smtClean="0"/>
              <a:t>):</a:t>
            </a:r>
            <a:endParaRPr lang="en-GB" sz="1200" dirty="0"/>
          </a:p>
          <a:p>
            <a:pPr lvl="1" algn="just">
              <a:buClr>
                <a:schemeClr val="accent5"/>
              </a:buClr>
              <a:buSzPct val="80000"/>
              <a:buFont typeface="Wingdings" panose="05000000000000000000" pitchFamily="2" charset="2"/>
              <a:buChar char="§"/>
            </a:pPr>
            <a:r>
              <a:rPr lang="en-ZA" sz="1200" dirty="0"/>
              <a:t>contain prohibitions or </a:t>
            </a:r>
            <a:r>
              <a:rPr lang="en-ZA" sz="1200" dirty="0" smtClean="0"/>
              <a:t>obligations; and</a:t>
            </a:r>
            <a:endParaRPr lang="en-GB" sz="1200" dirty="0"/>
          </a:p>
          <a:p>
            <a:pPr lvl="1" algn="just">
              <a:buClr>
                <a:schemeClr val="accent5"/>
              </a:buClr>
              <a:buSzPct val="80000"/>
              <a:buFont typeface="Wingdings" panose="05000000000000000000" pitchFamily="2" charset="2"/>
              <a:buChar char="§"/>
            </a:pPr>
            <a:r>
              <a:rPr lang="en-ZA" sz="1200" dirty="0"/>
              <a:t>provide for exemptions which may be </a:t>
            </a:r>
            <a:r>
              <a:rPr lang="en-ZA" sz="1200" dirty="0" smtClean="0"/>
              <a:t>granted.</a:t>
            </a:r>
            <a:endParaRPr lang="en-GB" sz="1200" dirty="0"/>
          </a:p>
          <a:p>
            <a:pPr algn="just">
              <a:buClr>
                <a:schemeClr val="accent5"/>
              </a:buClr>
            </a:pPr>
            <a:r>
              <a:rPr lang="en-ZA" sz="1200" dirty="0" smtClean="0"/>
              <a:t>Any </a:t>
            </a:r>
            <a:r>
              <a:rPr lang="en-ZA" sz="1200" dirty="0"/>
              <a:t>land user who refuses or fails to comply with any control measure which is binding on him, shall be guilty of an </a:t>
            </a:r>
            <a:r>
              <a:rPr lang="en-ZA" sz="1200" dirty="0" smtClean="0"/>
              <a:t>offence.</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41</a:t>
            </a:fld>
            <a:endParaRPr lang="en-US" dirty="0"/>
          </a:p>
        </p:txBody>
      </p:sp>
    </p:spTree>
    <p:extLst>
      <p:ext uri="{BB962C8B-B14F-4D97-AF65-F5344CB8AC3E}">
        <p14:creationId xmlns:p14="http://schemas.microsoft.com/office/powerpoint/2010/main" val="8960880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conservation of agricultural resources </a:t>
            </a:r>
            <a:r>
              <a:rPr lang="en-US" sz="2200" dirty="0" smtClean="0"/>
              <a:t>(</a:t>
            </a:r>
            <a:r>
              <a:rPr lang="en-US" sz="2200" dirty="0"/>
              <a:t>CARA</a:t>
            </a:r>
            <a:r>
              <a:rPr lang="en-US" sz="2200" dirty="0" smtClean="0"/>
              <a:t>) continued</a:t>
            </a:r>
            <a:endParaRPr lang="en-GB" sz="2200" dirty="0"/>
          </a:p>
        </p:txBody>
      </p:sp>
      <p:sp>
        <p:nvSpPr>
          <p:cNvPr id="3" name="Content Placeholder 2"/>
          <p:cNvSpPr>
            <a:spLocks noGrp="1"/>
          </p:cNvSpPr>
          <p:nvPr>
            <p:ph idx="1"/>
          </p:nvPr>
        </p:nvSpPr>
        <p:spPr>
          <a:xfrm>
            <a:off x="457200" y="893642"/>
            <a:ext cx="8229600" cy="3354765"/>
          </a:xfrm>
        </p:spPr>
        <p:txBody>
          <a:bodyPr/>
          <a:lstStyle/>
          <a:p>
            <a:pPr algn="just">
              <a:buClr>
                <a:schemeClr val="accent5"/>
              </a:buClr>
            </a:pPr>
            <a:r>
              <a:rPr lang="en-ZA" b="1" dirty="0" smtClean="0"/>
              <a:t>Section 7(6)(a) and (b): </a:t>
            </a:r>
            <a:r>
              <a:rPr lang="en-ZA" dirty="0" smtClean="0"/>
              <a:t>Any </a:t>
            </a:r>
            <a:r>
              <a:rPr lang="en-ZA" dirty="0"/>
              <a:t>land user who </a:t>
            </a:r>
            <a:r>
              <a:rPr lang="en-ZA" dirty="0" smtClean="0"/>
              <a:t>refuses </a:t>
            </a:r>
            <a:r>
              <a:rPr lang="en-ZA" dirty="0"/>
              <a:t>to receive a direction served on him in the prescribed manner </a:t>
            </a:r>
            <a:r>
              <a:rPr lang="en-ZA" dirty="0" smtClean="0"/>
              <a:t>or</a:t>
            </a:r>
            <a:r>
              <a:rPr lang="en-GB" dirty="0" smtClean="0"/>
              <a:t> </a:t>
            </a:r>
            <a:r>
              <a:rPr lang="en-ZA" dirty="0" smtClean="0"/>
              <a:t>refuses </a:t>
            </a:r>
            <a:r>
              <a:rPr lang="en-ZA" dirty="0"/>
              <a:t>or fails to comply with a </a:t>
            </a:r>
            <a:r>
              <a:rPr lang="en-ZA" dirty="0" smtClean="0"/>
              <a:t>direction </a:t>
            </a:r>
            <a:r>
              <a:rPr lang="en-ZA" dirty="0"/>
              <a:t>binding on him </a:t>
            </a:r>
            <a:r>
              <a:rPr lang="en-ZA" dirty="0" smtClean="0"/>
              <a:t>shall </a:t>
            </a:r>
            <a:r>
              <a:rPr lang="en-ZA" dirty="0"/>
              <a:t>be guilty of an offence. </a:t>
            </a:r>
            <a:endParaRPr lang="en-ZA" dirty="0" smtClean="0"/>
          </a:p>
          <a:p>
            <a:pPr algn="just">
              <a:buClr>
                <a:schemeClr val="accent5"/>
              </a:buClr>
            </a:pPr>
            <a:r>
              <a:rPr lang="en-ZA" b="1" dirty="0" smtClean="0"/>
              <a:t>Section 23</a:t>
            </a:r>
            <a:r>
              <a:rPr lang="en-ZA" dirty="0" smtClean="0"/>
              <a:t>: A person convicted of an offence under section 6 or 7 will be liable, at most, to a fine of up to </a:t>
            </a:r>
            <a:r>
              <a:rPr lang="en-ZA" u="sng" dirty="0" smtClean="0"/>
              <a:t>R5000 or to imprisonment of up to 2 years, or both.</a:t>
            </a:r>
          </a:p>
          <a:p>
            <a:pPr algn="just">
              <a:buClr>
                <a:schemeClr val="accent5"/>
              </a:buClr>
            </a:pPr>
            <a:r>
              <a:rPr lang="en-ZA" b="1" dirty="0" smtClean="0"/>
              <a:t>Section 15:  </a:t>
            </a:r>
            <a:r>
              <a:rPr lang="en-ZA" dirty="0" smtClean="0"/>
              <a:t>The Minister may establish a conservation committee, in respect of any area determined by the Minister, to promote the conservation of the natural agricultural resources of the area.</a:t>
            </a:r>
            <a:endParaRPr lang="en-ZA" b="1" dirty="0" smtClean="0"/>
          </a:p>
          <a:p>
            <a:endParaRPr lang="en-GB" b="1"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42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3" y="3854409"/>
            <a:ext cx="2376264" cy="1129819"/>
          </a:xfrm>
          <a:prstGeom prst="rect">
            <a:avLst/>
          </a:prstGeom>
        </p:spPr>
      </p:pic>
    </p:spTree>
    <p:extLst>
      <p:ext uri="{BB962C8B-B14F-4D97-AF65-F5344CB8AC3E}">
        <p14:creationId xmlns:p14="http://schemas.microsoft.com/office/powerpoint/2010/main" val="3572840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219256" cy="544700"/>
          </a:xfrm>
        </p:spPr>
        <p:txBody>
          <a:bodyPr/>
          <a:lstStyle/>
          <a:p>
            <a:r>
              <a:rPr lang="en-US" sz="2200" dirty="0" smtClean="0"/>
              <a:t>mineral petroleum resources development act 29 0f 2002 (mprda)</a:t>
            </a:r>
            <a:endParaRPr lang="en-GB" sz="2200" dirty="0"/>
          </a:p>
        </p:txBody>
      </p:sp>
      <p:sp>
        <p:nvSpPr>
          <p:cNvPr id="3" name="Content Placeholder 2"/>
          <p:cNvSpPr>
            <a:spLocks noGrp="1"/>
          </p:cNvSpPr>
          <p:nvPr>
            <p:ph idx="1"/>
          </p:nvPr>
        </p:nvSpPr>
        <p:spPr>
          <a:xfrm>
            <a:off x="251520" y="915566"/>
            <a:ext cx="8784976" cy="5022914"/>
          </a:xfrm>
        </p:spPr>
        <p:txBody>
          <a:bodyPr/>
          <a:lstStyle/>
          <a:p>
            <a:pPr algn="just">
              <a:buClr>
                <a:schemeClr val="accent5"/>
              </a:buClr>
            </a:pPr>
            <a:r>
              <a:rPr lang="en-US" sz="1200" dirty="0"/>
              <a:t>In the preamble of the MPRDA, the State affirms its </a:t>
            </a:r>
            <a:r>
              <a:rPr lang="en-GB" sz="1200" dirty="0"/>
              <a:t>obligation to:</a:t>
            </a:r>
          </a:p>
          <a:p>
            <a:pPr lvl="1" algn="just">
              <a:buClr>
                <a:schemeClr val="accent5"/>
              </a:buClr>
              <a:buSzPct val="80000"/>
              <a:buFont typeface="Wingdings" panose="05000000000000000000" pitchFamily="2" charset="2"/>
              <a:buChar char="§"/>
            </a:pPr>
            <a:r>
              <a:rPr lang="en-US" sz="1200" dirty="0"/>
              <a:t>protect the environment for the benefit of present and </a:t>
            </a:r>
            <a:r>
              <a:rPr lang="en-GB" sz="1200" dirty="0"/>
              <a:t>future generations</a:t>
            </a:r>
          </a:p>
          <a:p>
            <a:pPr lvl="1" algn="just">
              <a:buClr>
                <a:schemeClr val="accent5"/>
              </a:buClr>
              <a:buSzPct val="80000"/>
              <a:buFont typeface="Wingdings" panose="05000000000000000000" pitchFamily="2" charset="2"/>
              <a:buChar char="§"/>
            </a:pPr>
            <a:r>
              <a:rPr lang="en-US" sz="1200" dirty="0"/>
              <a:t>ensure ecologically sustainable development of mineral </a:t>
            </a:r>
            <a:r>
              <a:rPr lang="en-GB" sz="1200" dirty="0"/>
              <a:t>and petroleum resources </a:t>
            </a:r>
            <a:r>
              <a:rPr lang="en-US" sz="1200" dirty="0"/>
              <a:t>promote economic and social development</a:t>
            </a:r>
            <a:r>
              <a:rPr lang="en-US" sz="1200" dirty="0" smtClean="0"/>
              <a:t>.</a:t>
            </a:r>
            <a:endParaRPr lang="en-US" sz="1200" b="1" dirty="0" smtClean="0"/>
          </a:p>
          <a:p>
            <a:pPr marL="285750" lvl="1" indent="-285750" algn="just">
              <a:buClr>
                <a:schemeClr val="accent5"/>
              </a:buClr>
              <a:buSzPct val="120000"/>
              <a:buFont typeface="Arial" panose="020B0604020202020204" pitchFamily="34" charset="0"/>
              <a:buChar char="•"/>
            </a:pPr>
            <a:endParaRPr lang="en-US" sz="1200" b="1" dirty="0" smtClean="0"/>
          </a:p>
          <a:p>
            <a:pPr marL="285750" lvl="1" indent="-285750" algn="just">
              <a:buClr>
                <a:schemeClr val="accent5"/>
              </a:buClr>
              <a:buSzPct val="120000"/>
              <a:buFont typeface="Arial" panose="020B0604020202020204" pitchFamily="34" charset="0"/>
              <a:buChar char="•"/>
            </a:pPr>
            <a:r>
              <a:rPr lang="en-US" sz="1200" b="1" dirty="0" smtClean="0"/>
              <a:t>Section 5</a:t>
            </a:r>
            <a:r>
              <a:rPr lang="en-US" sz="1200" dirty="0" smtClean="0"/>
              <a:t> provides that </a:t>
            </a:r>
            <a:r>
              <a:rPr lang="en-ZA" sz="1200" dirty="0" smtClean="0"/>
              <a:t>a </a:t>
            </a:r>
            <a:r>
              <a:rPr lang="en-ZA" sz="1200" dirty="0"/>
              <a:t>prospecting right, mining right, exploration right or production right granted in terms of </a:t>
            </a:r>
            <a:r>
              <a:rPr lang="en-ZA" sz="1200" dirty="0" smtClean="0"/>
              <a:t>the MPRDA and </a:t>
            </a:r>
            <a:r>
              <a:rPr lang="en-ZA" sz="1200" dirty="0"/>
              <a:t>registered in terms of the Mining Titles Registration Act, </a:t>
            </a:r>
            <a:r>
              <a:rPr lang="en-ZA" sz="1200" dirty="0" smtClean="0"/>
              <a:t>1967 is </a:t>
            </a:r>
            <a:r>
              <a:rPr lang="en-ZA" sz="1200" dirty="0"/>
              <a:t>a </a:t>
            </a:r>
            <a:r>
              <a:rPr lang="en-ZA" sz="1200" b="1" dirty="0"/>
              <a:t>limited real right in respect of the mineral or petroleum and the land to which such right relates</a:t>
            </a:r>
            <a:r>
              <a:rPr lang="en-ZA" sz="1200" dirty="0" smtClean="0"/>
              <a:t>.  Subject to the MPRDA, </a:t>
            </a:r>
            <a:r>
              <a:rPr lang="en-ZA" sz="1200" dirty="0"/>
              <a:t>any holder of a prospecting right, a mining right, exploration right or production right </a:t>
            </a:r>
            <a:r>
              <a:rPr lang="en-ZA" sz="1200" dirty="0" smtClean="0"/>
              <a:t>may:</a:t>
            </a:r>
          </a:p>
          <a:p>
            <a:pPr marL="550863" lvl="2" indent="-285750" algn="just">
              <a:buClr>
                <a:schemeClr val="accent5"/>
              </a:buClr>
              <a:buSzPct val="80000"/>
              <a:buFont typeface="Wingdings" panose="05000000000000000000" pitchFamily="2" charset="2"/>
              <a:buChar char="§"/>
            </a:pPr>
            <a:r>
              <a:rPr lang="en-ZA" sz="1200" dirty="0"/>
              <a:t>enter the land to which such right relates together with his or her employees, and bring onto that land any plant, machinery or equipment and build, construct or lay down any surface, underground or under sea infrastructure which may be required for the purpose of prospecting, mining, exploration or </a:t>
            </a:r>
            <a:r>
              <a:rPr lang="en-ZA" sz="1200" dirty="0" smtClean="0"/>
              <a:t>production</a:t>
            </a:r>
          </a:p>
          <a:p>
            <a:pPr marL="550863" lvl="2" indent="-285750" algn="just">
              <a:buClr>
                <a:schemeClr val="accent5"/>
              </a:buClr>
              <a:buSzPct val="80000"/>
              <a:buFont typeface="Wingdings" panose="05000000000000000000" pitchFamily="2" charset="2"/>
              <a:buChar char="§"/>
            </a:pPr>
            <a:r>
              <a:rPr lang="en-ZA" sz="1200" dirty="0" smtClean="0"/>
              <a:t>remove </a:t>
            </a:r>
            <a:r>
              <a:rPr lang="en-ZA" sz="1200" dirty="0"/>
              <a:t>and dispose of any such mineral found during the course of prospecting, mining, exploration or </a:t>
            </a:r>
            <a:r>
              <a:rPr lang="en-ZA" sz="1200" dirty="0" smtClean="0"/>
              <a:t>production,</a:t>
            </a:r>
          </a:p>
          <a:p>
            <a:pPr marL="550863" lvl="2" indent="-285750" algn="just">
              <a:buClr>
                <a:schemeClr val="accent5"/>
              </a:buClr>
              <a:buSzPct val="80000"/>
              <a:buFont typeface="Wingdings" panose="05000000000000000000" pitchFamily="2" charset="2"/>
              <a:buChar char="§"/>
            </a:pPr>
            <a:r>
              <a:rPr lang="en-ZA" sz="1200" dirty="0" smtClean="0"/>
              <a:t>subject </a:t>
            </a:r>
            <a:r>
              <a:rPr lang="en-ZA" sz="1200" dirty="0"/>
              <a:t>to </a:t>
            </a:r>
            <a:r>
              <a:rPr lang="en-ZA" sz="1200" dirty="0" smtClean="0"/>
              <a:t>section 59B of </a:t>
            </a:r>
            <a:r>
              <a:rPr lang="en-ZA" sz="1200" dirty="0"/>
              <a:t>the Diamonds Act, </a:t>
            </a:r>
            <a:r>
              <a:rPr lang="en-ZA" sz="1200" dirty="0" smtClean="0"/>
              <a:t>1986, </a:t>
            </a:r>
            <a:r>
              <a:rPr lang="en-ZA" sz="1200" dirty="0"/>
              <a:t>(in the case of diamond) remove and dispose of any diamond found during the course of mining operations</a:t>
            </a:r>
            <a:r>
              <a:rPr lang="en-ZA" sz="1200" dirty="0" smtClean="0"/>
              <a:t>;</a:t>
            </a:r>
          </a:p>
          <a:p>
            <a:pPr marL="550863" lvl="2" indent="-285750" algn="just">
              <a:buClr>
                <a:schemeClr val="accent5"/>
              </a:buClr>
              <a:buSzPct val="80000"/>
              <a:buFont typeface="Wingdings" panose="05000000000000000000" pitchFamily="2" charset="2"/>
              <a:buChar char="§"/>
            </a:pPr>
            <a:r>
              <a:rPr lang="en-US" sz="1200" dirty="0"/>
              <a:t>subject to the National Water Act, </a:t>
            </a:r>
            <a:r>
              <a:rPr lang="en-US" sz="1200" dirty="0" smtClean="0"/>
              <a:t>1998, </a:t>
            </a:r>
            <a:r>
              <a:rPr lang="en-US" sz="1200" dirty="0"/>
              <a:t>use water from any natural spring, lake, river or stream, situated on, or flowing through, such land or from any excavation previously made and used for prospecting, mining, exploration or production purposes, or sink a well or borehole required for use relating to prospecting, mining, exploration or production on such land; and</a:t>
            </a:r>
          </a:p>
          <a:p>
            <a:pPr marL="550863" lvl="2" indent="-285750" algn="just">
              <a:buClr>
                <a:schemeClr val="accent5"/>
              </a:buClr>
              <a:buSzPct val="80000"/>
              <a:buFont typeface="Wingdings" panose="05000000000000000000" pitchFamily="2" charset="2"/>
              <a:buChar char="§"/>
            </a:pPr>
            <a:r>
              <a:rPr lang="en-US" sz="1200" dirty="0" smtClean="0"/>
              <a:t>carry </a:t>
            </a:r>
            <a:r>
              <a:rPr lang="en-US" sz="1200" dirty="0"/>
              <a:t>out any other activity incidental to prospecting, mining, exploration or production operations, which activity does not </a:t>
            </a:r>
            <a:r>
              <a:rPr lang="en-US" sz="1200" dirty="0" smtClean="0"/>
              <a:t>contravene the provisions of the MPRDA.</a:t>
            </a:r>
          </a:p>
          <a:p>
            <a:pPr marL="0" lvl="1" indent="0">
              <a:buClr>
                <a:schemeClr val="accent5"/>
              </a:buClr>
              <a:buSzPct val="80000"/>
              <a:buNone/>
            </a:pPr>
            <a:endParaRPr lang="en-US" sz="1100" dirty="0" smtClean="0"/>
          </a:p>
          <a:p>
            <a:pPr marL="550863" lvl="2" indent="-285750">
              <a:buClr>
                <a:schemeClr val="accent5"/>
              </a:buClr>
              <a:buSzPct val="80000"/>
              <a:buFont typeface="Wingdings" panose="05000000000000000000" pitchFamily="2" charset="2"/>
              <a:buChar char="§"/>
            </a:pPr>
            <a:endParaRPr lang="en-ZA" sz="1200" dirty="0" smtClean="0"/>
          </a:p>
          <a:p>
            <a:pPr marL="285750" lvl="1" indent="-285750">
              <a:buClr>
                <a:schemeClr val="accent5"/>
              </a:buClr>
              <a:buSzPct val="80000"/>
              <a:buFont typeface="Wingdings" panose="05000000000000000000" pitchFamily="2" charset="2"/>
              <a:buChar char="§"/>
            </a:pPr>
            <a:endParaRPr lang="en-US" sz="1600" b="1" dirty="0" smtClean="0"/>
          </a:p>
          <a:p>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43</a:t>
            </a:fld>
            <a:endParaRPr lang="en-US" dirty="0"/>
          </a:p>
        </p:txBody>
      </p:sp>
    </p:spTree>
    <p:extLst>
      <p:ext uri="{BB962C8B-B14F-4D97-AF65-F5344CB8AC3E}">
        <p14:creationId xmlns:p14="http://schemas.microsoft.com/office/powerpoint/2010/main" val="27934034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5486"/>
            <a:ext cx="8147248" cy="432048"/>
          </a:xfrm>
        </p:spPr>
        <p:txBody>
          <a:bodyPr/>
          <a:lstStyle/>
          <a:p>
            <a:r>
              <a:rPr lang="en-US" sz="2200" dirty="0"/>
              <a:t>mineral petroleum resources development </a:t>
            </a:r>
            <a:r>
              <a:rPr lang="en-US" sz="2200" dirty="0" smtClean="0"/>
              <a:t>(mprda) continued</a:t>
            </a:r>
            <a:endParaRPr lang="en-GB" sz="2200" dirty="0"/>
          </a:p>
        </p:txBody>
      </p:sp>
      <p:sp>
        <p:nvSpPr>
          <p:cNvPr id="3" name="Content Placeholder 2"/>
          <p:cNvSpPr>
            <a:spLocks noGrp="1"/>
          </p:cNvSpPr>
          <p:nvPr>
            <p:ph idx="1"/>
          </p:nvPr>
        </p:nvSpPr>
        <p:spPr>
          <a:xfrm>
            <a:off x="251520" y="843558"/>
            <a:ext cx="8712968" cy="4247317"/>
          </a:xfrm>
        </p:spPr>
        <p:txBody>
          <a:bodyPr/>
          <a:lstStyle/>
          <a:p>
            <a:pPr marL="265113" lvl="1" indent="-265113" algn="just">
              <a:buClr>
                <a:schemeClr val="accent5"/>
              </a:buClr>
              <a:buSzPct val="120000"/>
              <a:buFont typeface="Arial" pitchFamily="34" charset="0"/>
              <a:buChar char="•"/>
            </a:pPr>
            <a:r>
              <a:rPr lang="en-US" sz="1500" dirty="0"/>
              <a:t>Where a person wishes to carry out a prospecting right or a mining right, they must receive </a:t>
            </a:r>
            <a:r>
              <a:rPr lang="en-US" sz="1500" b="1" dirty="0"/>
              <a:t>approval from the competent authority</a:t>
            </a:r>
            <a:r>
              <a:rPr lang="en-US" sz="1500" dirty="0"/>
              <a:t>.</a:t>
            </a:r>
          </a:p>
          <a:p>
            <a:pPr marL="550863" lvl="2" indent="-285750" algn="just">
              <a:buClr>
                <a:schemeClr val="accent5"/>
              </a:buClr>
              <a:buSzPct val="80000"/>
              <a:buFont typeface="Wingdings" panose="05000000000000000000" pitchFamily="2" charset="2"/>
              <a:buChar char="§"/>
            </a:pPr>
            <a:r>
              <a:rPr lang="en-GB" sz="1500" dirty="0"/>
              <a:t>Failure to obtain approval is an offence and may be subject to </a:t>
            </a:r>
            <a:r>
              <a:rPr lang="en-GB" sz="1500" u="sng" dirty="0"/>
              <a:t>a fine of R500 000 for each day that that the offence persists</a:t>
            </a:r>
            <a:r>
              <a:rPr lang="en-GB" sz="1500" dirty="0"/>
              <a:t>.</a:t>
            </a:r>
          </a:p>
          <a:p>
            <a:pPr algn="just">
              <a:buClr>
                <a:schemeClr val="accent5"/>
              </a:buClr>
            </a:pPr>
            <a:r>
              <a:rPr lang="en-US" sz="1500" b="1" dirty="0" smtClean="0"/>
              <a:t>Section 43 </a:t>
            </a:r>
            <a:r>
              <a:rPr lang="en-US" sz="1500" dirty="0" smtClean="0"/>
              <a:t>provides for the issuing of a </a:t>
            </a:r>
            <a:r>
              <a:rPr lang="en-US" sz="1500" b="1" dirty="0" smtClean="0">
                <a:solidFill>
                  <a:schemeClr val="accent5"/>
                </a:solidFill>
              </a:rPr>
              <a:t>closure certificate</a:t>
            </a:r>
            <a:r>
              <a:rPr lang="en-US" sz="1500" dirty="0" smtClean="0"/>
              <a:t>.  The holder of a prospecting right, mining right, retention permit, mining permit remains responsible for </a:t>
            </a:r>
            <a:r>
              <a:rPr lang="en-US" sz="1500" b="1" dirty="0" smtClean="0"/>
              <a:t>any environmental liability, pollution, ecological degradation </a:t>
            </a:r>
            <a:r>
              <a:rPr lang="en-ZA" sz="1500" b="1" dirty="0"/>
              <a:t>the pumping and treatment of extraneous water, compliance to the conditions of the environmental authorisation and the management and sustainable closure thereof</a:t>
            </a:r>
            <a:r>
              <a:rPr lang="en-ZA" sz="1500" dirty="0"/>
              <a:t>, until the Minister has issued a closure certificate in terms of </a:t>
            </a:r>
            <a:r>
              <a:rPr lang="en-ZA" sz="1500" dirty="0" smtClean="0"/>
              <a:t>the MPRDA to </a:t>
            </a:r>
            <a:r>
              <a:rPr lang="en-ZA" sz="1500" dirty="0"/>
              <a:t>the holder or owner concerned</a:t>
            </a:r>
            <a:r>
              <a:rPr lang="en-ZA" sz="1500" dirty="0" smtClean="0"/>
              <a:t>.</a:t>
            </a:r>
          </a:p>
          <a:p>
            <a:pPr algn="just">
              <a:buClr>
                <a:schemeClr val="accent5"/>
              </a:buClr>
            </a:pPr>
            <a:r>
              <a:rPr lang="en-ZA" sz="1500" dirty="0" smtClean="0"/>
              <a:t>The holder of the right must apply for a closure certificate upon:</a:t>
            </a:r>
          </a:p>
          <a:p>
            <a:pPr lvl="1" algn="just">
              <a:buClr>
                <a:schemeClr val="accent5"/>
              </a:buClr>
              <a:buFont typeface="Wingdings" panose="05000000000000000000" pitchFamily="2" charset="2"/>
              <a:buChar char="§"/>
            </a:pPr>
            <a:r>
              <a:rPr lang="en-US" sz="1500" dirty="0"/>
              <a:t>the lapsing, abandonment or cancellation of the right or permit in </a:t>
            </a:r>
            <a:r>
              <a:rPr lang="en-US" sz="1500" dirty="0" smtClean="0"/>
              <a:t>question;</a:t>
            </a:r>
            <a:endParaRPr lang="en-US" sz="1500" dirty="0"/>
          </a:p>
          <a:p>
            <a:pPr lvl="1" algn="just">
              <a:buClr>
                <a:schemeClr val="accent5"/>
              </a:buClr>
              <a:buFont typeface="Wingdings" panose="05000000000000000000" pitchFamily="2" charset="2"/>
              <a:buChar char="§"/>
            </a:pPr>
            <a:r>
              <a:rPr lang="en-US" sz="1500" dirty="0" smtClean="0"/>
              <a:t>cessation </a:t>
            </a:r>
            <a:r>
              <a:rPr lang="en-US" sz="1500" dirty="0"/>
              <a:t>of the prospecting or mining </a:t>
            </a:r>
            <a:r>
              <a:rPr lang="en-US" sz="1500" dirty="0" smtClean="0"/>
              <a:t>operation;</a:t>
            </a:r>
            <a:endParaRPr lang="en-US" sz="1500" dirty="0"/>
          </a:p>
          <a:p>
            <a:pPr lvl="1" algn="just">
              <a:buClr>
                <a:schemeClr val="accent5"/>
              </a:buClr>
              <a:buFont typeface="Wingdings" panose="05000000000000000000" pitchFamily="2" charset="2"/>
              <a:buChar char="§"/>
            </a:pPr>
            <a:r>
              <a:rPr lang="en-US" sz="1500" dirty="0" smtClean="0"/>
              <a:t>the </a:t>
            </a:r>
            <a:r>
              <a:rPr lang="en-US" sz="1500" dirty="0"/>
              <a:t>relinquishment of any portion of the prospecting of the land to which a right, permit or permission </a:t>
            </a:r>
            <a:r>
              <a:rPr lang="en-US" sz="1500" dirty="0" smtClean="0"/>
              <a:t>relate; or</a:t>
            </a:r>
            <a:endParaRPr lang="en-US" sz="1500" dirty="0"/>
          </a:p>
          <a:p>
            <a:pPr lvl="1" algn="just">
              <a:buClr>
                <a:schemeClr val="accent5"/>
              </a:buClr>
              <a:buFont typeface="Wingdings" panose="05000000000000000000" pitchFamily="2" charset="2"/>
              <a:buChar char="§"/>
            </a:pPr>
            <a:r>
              <a:rPr lang="en-US" sz="1500" dirty="0" smtClean="0"/>
              <a:t> </a:t>
            </a:r>
            <a:r>
              <a:rPr lang="en-US" sz="1500" dirty="0"/>
              <a:t>completion of the prescribed closing plan to which a right, permit or permission </a:t>
            </a:r>
            <a:r>
              <a:rPr lang="en-US" sz="1500" dirty="0" smtClean="0"/>
              <a:t>relate.</a:t>
            </a:r>
            <a:endParaRPr lang="en-US" sz="1500" dirty="0"/>
          </a:p>
          <a:p>
            <a:pPr lvl="1">
              <a:buFont typeface="Wingdings" panose="05000000000000000000" pitchFamily="2" charset="2"/>
              <a:buChar char="§"/>
            </a:pP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44</a:t>
            </a:fld>
            <a:endParaRPr lang="en-US" dirty="0"/>
          </a:p>
        </p:txBody>
      </p:sp>
    </p:spTree>
    <p:extLst>
      <p:ext uri="{BB962C8B-B14F-4D97-AF65-F5344CB8AC3E}">
        <p14:creationId xmlns:p14="http://schemas.microsoft.com/office/powerpoint/2010/main" val="4181568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200" dirty="0" smtClean="0"/>
              <a:t>One Environment SYSTEM </a:t>
            </a:r>
            <a:r>
              <a:rPr lang="en-ZA" sz="2200" dirty="0"/>
              <a:t>(</a:t>
            </a:r>
            <a:r>
              <a:rPr lang="en-ZA" sz="2200" dirty="0" smtClean="0"/>
              <a:t>OES)</a:t>
            </a:r>
            <a:endParaRPr lang="en-GB" sz="2200" dirty="0"/>
          </a:p>
        </p:txBody>
      </p:sp>
      <p:sp>
        <p:nvSpPr>
          <p:cNvPr id="3" name="Content Placeholder 2"/>
          <p:cNvSpPr>
            <a:spLocks noGrp="1"/>
          </p:cNvSpPr>
          <p:nvPr>
            <p:ph idx="1"/>
          </p:nvPr>
        </p:nvSpPr>
        <p:spPr>
          <a:xfrm>
            <a:off x="457200" y="893642"/>
            <a:ext cx="8229600" cy="3822585"/>
          </a:xfrm>
        </p:spPr>
        <p:txBody>
          <a:bodyPr/>
          <a:lstStyle/>
          <a:p>
            <a:pPr algn="just">
              <a:buClr>
                <a:schemeClr val="accent5"/>
              </a:buClr>
            </a:pPr>
            <a:r>
              <a:rPr lang="en-US" sz="1200" dirty="0"/>
              <a:t>The roll-out of the </a:t>
            </a:r>
            <a:r>
              <a:rPr lang="en-US" sz="1200" dirty="0" smtClean="0"/>
              <a:t>OES </a:t>
            </a:r>
            <a:r>
              <a:rPr lang="en-US" sz="1200" dirty="0"/>
              <a:t>commenced on 8 December 2014 </a:t>
            </a:r>
            <a:r>
              <a:rPr lang="en-US" sz="1200" dirty="0" smtClean="0"/>
              <a:t>and entails </a:t>
            </a:r>
            <a:r>
              <a:rPr lang="en-US" sz="1200" dirty="0"/>
              <a:t>the streamlining of the licensing processes for mining rights, EAs and water use </a:t>
            </a:r>
            <a:r>
              <a:rPr lang="en-US" sz="1200" dirty="0" smtClean="0"/>
              <a:t>licenses in South Africa  </a:t>
            </a:r>
            <a:endParaRPr lang="en-GB" sz="1200" dirty="0"/>
          </a:p>
          <a:p>
            <a:pPr algn="just">
              <a:buClr>
                <a:schemeClr val="accent5"/>
              </a:buClr>
            </a:pPr>
            <a:r>
              <a:rPr lang="en-US" sz="1200" dirty="0"/>
              <a:t>Under the </a:t>
            </a:r>
            <a:r>
              <a:rPr lang="en-US" sz="1200" dirty="0" smtClean="0"/>
              <a:t>OES, </a:t>
            </a:r>
            <a:r>
              <a:rPr lang="en-US" sz="1200" dirty="0"/>
              <a:t>the Minister of Mineral Resources will issue EAs and waste management </a:t>
            </a:r>
            <a:r>
              <a:rPr lang="en-US" sz="1200" dirty="0" smtClean="0"/>
              <a:t>licenses </a:t>
            </a:r>
            <a:r>
              <a:rPr lang="en-US" sz="1200" dirty="0"/>
              <a:t>in terms of NEMA and </a:t>
            </a:r>
            <a:r>
              <a:rPr lang="en-US" sz="1200" dirty="0" smtClean="0"/>
              <a:t>NEMWA respectively</a:t>
            </a:r>
            <a:r>
              <a:rPr lang="en-US" sz="1200" dirty="0"/>
              <a:t>, for prospecting and mining activities, as well as activities relating to the primary processing of minerals.  The Minister of Environmental Affairs will be the appeal authority for these authorisations, and the competent authority for any non-mining related activities.</a:t>
            </a:r>
            <a:endParaRPr lang="en-GB" sz="1200" dirty="0"/>
          </a:p>
          <a:p>
            <a:pPr algn="just">
              <a:buClr>
                <a:schemeClr val="accent5"/>
              </a:buClr>
            </a:pPr>
            <a:r>
              <a:rPr lang="en-US" sz="1200" dirty="0"/>
              <a:t>The Ministers of Environmental Affairs, Mineral Resources, as well as Water and Sanitation have agreed on fixed time-frames for the consideration and issuing of the permits, </a:t>
            </a:r>
            <a:r>
              <a:rPr lang="en-US" sz="1200" dirty="0" smtClean="0"/>
              <a:t>licenses </a:t>
            </a:r>
            <a:r>
              <a:rPr lang="en-US" sz="1200" dirty="0"/>
              <a:t>and authorisations in their respective legislation.  The aforementioned Ministers further agreed to synchronise the process for the issuing of permits, </a:t>
            </a:r>
            <a:r>
              <a:rPr lang="en-US" sz="1200" dirty="0" smtClean="0"/>
              <a:t>licenses </a:t>
            </a:r>
            <a:r>
              <a:rPr lang="en-US" sz="1200" dirty="0"/>
              <a:t>and authorisations within a 300 day period.  In the event that a decision to issue a licence is appealed, an additional maximum period of 90 days is provided for legislatively, to finalise the process.</a:t>
            </a:r>
            <a:endParaRPr lang="en-GB" sz="1200" dirty="0"/>
          </a:p>
          <a:p>
            <a:pPr algn="just">
              <a:buClr>
                <a:schemeClr val="accent5"/>
              </a:buClr>
            </a:pPr>
            <a:r>
              <a:rPr lang="en-US" sz="1200" dirty="0"/>
              <a:t>The following key amendments to NEMA are noted:</a:t>
            </a:r>
            <a:endParaRPr lang="en-GB" sz="1200" dirty="0"/>
          </a:p>
          <a:p>
            <a:pPr lvl="1" algn="just">
              <a:buClr>
                <a:schemeClr val="accent5"/>
              </a:buClr>
              <a:buSzPct val="120000"/>
              <a:buFont typeface="Wingdings" panose="05000000000000000000" pitchFamily="2" charset="2"/>
              <a:buChar char="§"/>
            </a:pPr>
            <a:r>
              <a:rPr lang="en-US" sz="1200" dirty="0"/>
              <a:t>Amendment to section 24C: Minister of Mineral Resources is the competent authority for the prospecting, mining, exploration, production activity on a mining area. </a:t>
            </a:r>
            <a:endParaRPr lang="en-GB" sz="1200" dirty="0"/>
          </a:p>
          <a:p>
            <a:pPr lvl="1" algn="just">
              <a:buClr>
                <a:schemeClr val="accent5"/>
              </a:buClr>
              <a:buSzPct val="120000"/>
              <a:buFont typeface="Wingdings" panose="05000000000000000000" pitchFamily="2" charset="2"/>
              <a:buChar char="§"/>
            </a:pPr>
            <a:r>
              <a:rPr lang="en-US" sz="1200" dirty="0" smtClean="0"/>
              <a:t>Insertion </a:t>
            </a:r>
            <a:r>
              <a:rPr lang="en-US" sz="1200" dirty="0"/>
              <a:t>of section 24S: which provides that residue stockpiles and residue deposits must be deposited and managed in accordance with the provisions of NEMWA.</a:t>
            </a:r>
            <a:endParaRPr lang="en-GB" sz="1200" dirty="0"/>
          </a:p>
          <a:p>
            <a:pPr lvl="1" algn="just">
              <a:buClr>
                <a:schemeClr val="accent5"/>
              </a:buClr>
              <a:buSzPct val="120000"/>
              <a:buFont typeface="Wingdings" panose="05000000000000000000" pitchFamily="2" charset="2"/>
              <a:buChar char="§"/>
            </a:pPr>
            <a:r>
              <a:rPr lang="en-GB" sz="1200" dirty="0"/>
              <a:t>Amendment of section 43: the Minister of Environmental Affairs will be the appeal authority against a decision taken by the Minister of Mineral Resources regarding environmental matters in terms of NEMA in so far as it relates to prospecting, mining, exploration, production or primary processing activities related to these activities.</a:t>
            </a:r>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45</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64969"/>
            <a:ext cx="1049313" cy="699542"/>
          </a:xfrm>
          <a:prstGeom prst="rect">
            <a:avLst/>
          </a:prstGeom>
        </p:spPr>
      </p:pic>
    </p:spTree>
    <p:extLst>
      <p:ext uri="{BB962C8B-B14F-4D97-AF65-F5344CB8AC3E}">
        <p14:creationId xmlns:p14="http://schemas.microsoft.com/office/powerpoint/2010/main" val="3563736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789"/>
            <a:ext cx="8219256" cy="544700"/>
          </a:xfrm>
        </p:spPr>
        <p:txBody>
          <a:bodyPr/>
          <a:lstStyle/>
          <a:p>
            <a:r>
              <a:rPr lang="en-US" sz="2200" dirty="0" smtClean="0"/>
              <a:t>The relationship between the MPRDA and NEMA</a:t>
            </a:r>
            <a:endParaRPr lang="en-GB" sz="2200" dirty="0"/>
          </a:p>
        </p:txBody>
      </p:sp>
      <p:sp>
        <p:nvSpPr>
          <p:cNvPr id="3" name="Content Placeholder 2"/>
          <p:cNvSpPr>
            <a:spLocks noGrp="1"/>
          </p:cNvSpPr>
          <p:nvPr>
            <p:ph idx="1"/>
          </p:nvPr>
        </p:nvSpPr>
        <p:spPr>
          <a:xfrm>
            <a:off x="323528" y="555527"/>
            <a:ext cx="8229600" cy="5595378"/>
          </a:xfrm>
        </p:spPr>
        <p:txBody>
          <a:bodyPr/>
          <a:lstStyle/>
          <a:p>
            <a:pPr algn="just">
              <a:buClr>
                <a:schemeClr val="accent5"/>
              </a:buClr>
            </a:pPr>
            <a:r>
              <a:rPr lang="en-US" sz="1400" dirty="0"/>
              <a:t>Section 24 of the Bill of Rights – NEMA &amp; MPRDA enacted to give effect to this section.</a:t>
            </a:r>
          </a:p>
          <a:p>
            <a:pPr algn="just">
              <a:buClr>
                <a:schemeClr val="accent5"/>
              </a:buClr>
            </a:pPr>
            <a:r>
              <a:rPr lang="en-GB" sz="1400" dirty="0" smtClean="0"/>
              <a:t>In </a:t>
            </a:r>
            <a:r>
              <a:rPr lang="en-GB" sz="1400" dirty="0"/>
              <a:t>2007/ 2008, the </a:t>
            </a:r>
            <a:r>
              <a:rPr lang="en-GB" sz="1400" dirty="0" smtClean="0"/>
              <a:t>DEA and </a:t>
            </a:r>
            <a:r>
              <a:rPr lang="en-GB" sz="1400" dirty="0"/>
              <a:t>the Department of Mineral Resources ("</a:t>
            </a:r>
            <a:r>
              <a:rPr lang="en-GB" sz="1400" b="1" dirty="0"/>
              <a:t>DMR</a:t>
            </a:r>
            <a:r>
              <a:rPr lang="en-GB" sz="1400" dirty="0"/>
              <a:t>") agreed that environmental regulation of the mining industry would be removed from the purview of the MPRDA and would be wholly regulated under the NEMA.  This was to be the OES for the mining </a:t>
            </a:r>
            <a:r>
              <a:rPr lang="en-GB" sz="1400" dirty="0" smtClean="0"/>
              <a:t>industry.</a:t>
            </a:r>
          </a:p>
          <a:p>
            <a:pPr marL="265113" lvl="2" algn="just">
              <a:buClr>
                <a:schemeClr val="accent5"/>
              </a:buClr>
              <a:buSzPct val="120000"/>
              <a:buFont typeface="Arial" pitchFamily="34" charset="0"/>
              <a:buChar char="•"/>
            </a:pPr>
            <a:r>
              <a:rPr lang="en-GB" sz="1400" b="1" dirty="0" smtClean="0"/>
              <a:t>Section 16 &amp; </a:t>
            </a:r>
            <a:r>
              <a:rPr lang="en-GB" sz="1400" b="1" dirty="0"/>
              <a:t>22 of the MPRDA</a:t>
            </a:r>
            <a:r>
              <a:rPr lang="en-GB" sz="1400" dirty="0"/>
              <a:t>: </a:t>
            </a:r>
            <a:r>
              <a:rPr lang="en-GB" sz="1400" dirty="0" smtClean="0"/>
              <a:t>Any </a:t>
            </a:r>
            <a:r>
              <a:rPr lang="en-GB" sz="1400" dirty="0"/>
              <a:t>person who wishes to apply to the </a:t>
            </a:r>
            <a:r>
              <a:rPr lang="en-GB" sz="1400" dirty="0" smtClean="0"/>
              <a:t>DMR for </a:t>
            </a:r>
            <a:r>
              <a:rPr lang="en-GB" sz="1400" dirty="0"/>
              <a:t>a </a:t>
            </a:r>
            <a:r>
              <a:rPr lang="en-GB" sz="1400" dirty="0" smtClean="0"/>
              <a:t>prospecting right or mining right (respectively) </a:t>
            </a:r>
            <a:r>
              <a:rPr lang="en-GB" sz="1400" dirty="0"/>
              <a:t>must simultaneously apply for an environmental authorisation in terms of NEMA, and in doing so, must prepare </a:t>
            </a:r>
            <a:r>
              <a:rPr lang="en-GB" sz="1400" dirty="0" smtClean="0"/>
              <a:t>an EMPr.  Previously</a:t>
            </a:r>
            <a:r>
              <a:rPr lang="en-GB" sz="1400" dirty="0"/>
              <a:t>, applicants had </a:t>
            </a:r>
            <a:r>
              <a:rPr lang="en-GB" sz="1400" dirty="0" smtClean="0"/>
              <a:t>to </a:t>
            </a:r>
            <a:r>
              <a:rPr lang="en-GB" sz="1400" dirty="0"/>
              <a:t>submit these applications to </a:t>
            </a:r>
            <a:r>
              <a:rPr lang="en-GB" sz="1400" dirty="0" smtClean="0"/>
              <a:t>different authorities, but it is one streamlined process under the OES.</a:t>
            </a:r>
          </a:p>
          <a:p>
            <a:pPr marL="265113" lvl="2" algn="just">
              <a:buClr>
                <a:schemeClr val="accent5"/>
              </a:buClr>
              <a:buSzPct val="120000"/>
              <a:buFont typeface="Arial" pitchFamily="34" charset="0"/>
              <a:buChar char="•"/>
            </a:pPr>
            <a:r>
              <a:rPr lang="en-US" sz="1400" b="1" dirty="0"/>
              <a:t>Section 37 of the </a:t>
            </a:r>
            <a:r>
              <a:rPr lang="en-US" sz="1400" b="1" dirty="0" smtClean="0"/>
              <a:t>MPRDA</a:t>
            </a:r>
            <a:r>
              <a:rPr lang="en-US" sz="1400" dirty="0" smtClean="0"/>
              <a:t>: Confirms </a:t>
            </a:r>
            <a:r>
              <a:rPr lang="en-US" sz="1400" dirty="0"/>
              <a:t>the adoption of the principles for sustainable development as set out in section 2 of NEMA as well as other generally accepted principles of sustainable </a:t>
            </a:r>
            <a:r>
              <a:rPr lang="en-US" sz="1400" dirty="0" smtClean="0"/>
              <a:t>development.</a:t>
            </a:r>
          </a:p>
          <a:p>
            <a:pPr algn="just">
              <a:buClr>
                <a:schemeClr val="accent5"/>
              </a:buClr>
            </a:pPr>
            <a:r>
              <a:rPr lang="en-US" sz="1400" b="1" dirty="0" smtClean="0"/>
              <a:t>Section 38A of MPRDA</a:t>
            </a:r>
            <a:r>
              <a:rPr lang="en-US" sz="1400" dirty="0" smtClean="0"/>
              <a:t>: The DMR is responsible for implementing environmental provisions in terms of NEMA as it relates to prospecting, mining, exploration, production or activities incidental thereto on a prospecting, mining, exploration of production area.</a:t>
            </a:r>
            <a:endParaRPr lang="en-GB" sz="1400" b="1" dirty="0" smtClean="0"/>
          </a:p>
          <a:p>
            <a:pPr marL="285750" lvl="2" indent="-285750" algn="just">
              <a:buClr>
                <a:schemeClr val="accent5"/>
              </a:buClr>
              <a:buSzPct val="120000"/>
            </a:pPr>
            <a:r>
              <a:rPr lang="en-GB" sz="1400" b="1" dirty="0" smtClean="0"/>
              <a:t>Section </a:t>
            </a:r>
            <a:r>
              <a:rPr lang="en-GB" sz="1400" b="1" dirty="0"/>
              <a:t>38B of the </a:t>
            </a:r>
            <a:r>
              <a:rPr lang="en-GB" sz="1400" b="1" dirty="0" smtClean="0"/>
              <a:t>MPRDA</a:t>
            </a:r>
            <a:r>
              <a:rPr lang="en-GB" sz="1400" dirty="0" smtClean="0"/>
              <a:t>:</a:t>
            </a:r>
            <a:r>
              <a:rPr lang="en-GB" sz="1400" b="1" dirty="0" smtClean="0"/>
              <a:t> </a:t>
            </a:r>
            <a:r>
              <a:rPr lang="en-GB" sz="1400" dirty="0"/>
              <a:t> P</a:t>
            </a:r>
            <a:r>
              <a:rPr lang="en-GB" sz="1400" dirty="0" smtClean="0"/>
              <a:t>reviously </a:t>
            </a:r>
            <a:r>
              <a:rPr lang="en-GB" sz="1400" dirty="0"/>
              <a:t>approved EMPRs in terms of the MPRDA will be deemed to have been approved </a:t>
            </a:r>
            <a:r>
              <a:rPr lang="en-GB" sz="1400" dirty="0" smtClean="0"/>
              <a:t>and considered to be an EA </a:t>
            </a:r>
            <a:r>
              <a:rPr lang="en-GB" sz="1400" dirty="0"/>
              <a:t>issued in terms of the NEMA.  Similarly, for any new applications for rights and </a:t>
            </a:r>
            <a:r>
              <a:rPr lang="en-GB" sz="1400" dirty="0" smtClean="0"/>
              <a:t>/ or </a:t>
            </a:r>
            <a:r>
              <a:rPr lang="en-GB" sz="1400" dirty="0"/>
              <a:t>permits, as well as the renewal of rights and or permits, applicants will need to demonstrate compliance with the NEMA as opposed to the MPRDA.  </a:t>
            </a:r>
          </a:p>
          <a:p>
            <a:pPr>
              <a:buClr>
                <a:schemeClr val="accent5"/>
              </a:buClr>
              <a:buFont typeface="Wingdings" panose="05000000000000000000" pitchFamily="2" charset="2"/>
              <a:buChar char="§"/>
            </a:pPr>
            <a:endParaRPr lang="en-GB" sz="1400" dirty="0"/>
          </a:p>
          <a:p>
            <a:pPr lvl="1"/>
            <a:endParaRPr lang="en-GB" sz="1800" dirty="0"/>
          </a:p>
          <a:p>
            <a:endParaRPr lang="en-US" sz="1800" dirty="0"/>
          </a:p>
          <a:p>
            <a:pPr lvl="1"/>
            <a:endParaRPr lang="en-US" sz="1800" dirty="0"/>
          </a:p>
          <a:p>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46</a:t>
            </a:fld>
            <a:endParaRPr lang="en-US" dirty="0"/>
          </a:p>
        </p:txBody>
      </p:sp>
    </p:spTree>
    <p:extLst>
      <p:ext uri="{BB962C8B-B14F-4D97-AF65-F5344CB8AC3E}">
        <p14:creationId xmlns:p14="http://schemas.microsoft.com/office/powerpoint/2010/main" val="1616133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7494"/>
            <a:ext cx="8147248" cy="526698"/>
          </a:xfrm>
        </p:spPr>
        <p:txBody>
          <a:bodyPr/>
          <a:lstStyle/>
          <a:p>
            <a:r>
              <a:rPr lang="en-US" sz="2200" dirty="0"/>
              <a:t>problems with the </a:t>
            </a:r>
            <a:r>
              <a:rPr lang="en-US" sz="2200" dirty="0" smtClean="0"/>
              <a:t>interplay of the MPRDA and NEMA in the mining context, under the OES</a:t>
            </a:r>
            <a:endParaRPr lang="en-GB" sz="2200" dirty="0"/>
          </a:p>
        </p:txBody>
      </p:sp>
      <p:sp>
        <p:nvSpPr>
          <p:cNvPr id="3" name="Content Placeholder 2"/>
          <p:cNvSpPr>
            <a:spLocks noGrp="1"/>
          </p:cNvSpPr>
          <p:nvPr>
            <p:ph idx="1"/>
          </p:nvPr>
        </p:nvSpPr>
        <p:spPr>
          <a:xfrm>
            <a:off x="323528" y="1059582"/>
            <a:ext cx="8229600" cy="3582519"/>
          </a:xfrm>
        </p:spPr>
        <p:txBody>
          <a:bodyPr/>
          <a:lstStyle/>
          <a:p>
            <a:pPr algn="just">
              <a:buClr>
                <a:schemeClr val="accent5"/>
              </a:buClr>
            </a:pPr>
            <a:r>
              <a:rPr lang="en-US" sz="1800" dirty="0" smtClean="0"/>
              <a:t>The DMR has come under criticism for not undertaking its environmental compliance responsibilities adequately, which has left a gap in terms of compliance monitoring in relation to mines. </a:t>
            </a:r>
          </a:p>
          <a:p>
            <a:pPr algn="just">
              <a:buClr>
                <a:schemeClr val="accent5"/>
              </a:buClr>
            </a:pPr>
            <a:r>
              <a:rPr lang="en-US" sz="1800" b="1" dirty="0" smtClean="0">
                <a:solidFill>
                  <a:schemeClr val="accent5"/>
                </a:solidFill>
              </a:rPr>
              <a:t>The question is whether the DEA can still perform compliance monitoring in terms of mining and prospecting activities or whether this is reserved solely for </a:t>
            </a:r>
            <a:r>
              <a:rPr lang="en-US" sz="1800" b="1" dirty="0">
                <a:solidFill>
                  <a:schemeClr val="accent5"/>
                </a:solidFill>
              </a:rPr>
              <a:t>the DMR, under the </a:t>
            </a:r>
            <a:r>
              <a:rPr lang="en-US" sz="1800" b="1" dirty="0" smtClean="0">
                <a:solidFill>
                  <a:schemeClr val="accent5"/>
                </a:solidFill>
              </a:rPr>
              <a:t>OES?</a:t>
            </a:r>
          </a:p>
          <a:p>
            <a:pPr lvl="1" algn="just">
              <a:buClr>
                <a:schemeClr val="accent5"/>
              </a:buClr>
              <a:buFont typeface="Wingdings" panose="05000000000000000000" pitchFamily="2" charset="2"/>
              <a:buChar char="§"/>
            </a:pPr>
            <a:r>
              <a:rPr lang="en-US" sz="1800" dirty="0" smtClean="0"/>
              <a:t>This was the issue presented in the Western Cape High Court between the DEA and Mineral Sands Resources (MSR) in March this year.  </a:t>
            </a:r>
          </a:p>
          <a:p>
            <a:pPr lvl="1" algn="just">
              <a:buClr>
                <a:schemeClr val="accent5"/>
              </a:buClr>
              <a:buFont typeface="Wingdings" panose="05000000000000000000" pitchFamily="2" charset="2"/>
              <a:buChar char="§"/>
            </a:pPr>
            <a:r>
              <a:rPr lang="en-US" sz="1800" dirty="0" smtClean="0"/>
              <a:t>A search and seizure operation conducted by the DEA on MSR's mine in the Western cape was declared invalid based on the fact that the DMR and not the DEA had to be the Department to authorise such investigations in terms of the OES and NEMA.</a:t>
            </a:r>
            <a:endParaRPr lang="en-GB" sz="18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47</a:t>
            </a:fld>
            <a:endParaRPr lang="en-US" dirty="0"/>
          </a:p>
        </p:txBody>
      </p:sp>
    </p:spTree>
    <p:extLst>
      <p:ext uri="{BB962C8B-B14F-4D97-AF65-F5344CB8AC3E}">
        <p14:creationId xmlns:p14="http://schemas.microsoft.com/office/powerpoint/2010/main" val="19876402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19256" cy="544700"/>
          </a:xfrm>
        </p:spPr>
        <p:txBody>
          <a:bodyPr/>
          <a:lstStyle/>
          <a:p>
            <a:r>
              <a:rPr lang="en-US" sz="2200" dirty="0" smtClean="0"/>
              <a:t>Financial Provisioning regulations</a:t>
            </a:r>
            <a:endParaRPr lang="en-GB" sz="2200" dirty="0"/>
          </a:p>
        </p:txBody>
      </p:sp>
      <p:sp>
        <p:nvSpPr>
          <p:cNvPr id="3" name="Content Placeholder 2"/>
          <p:cNvSpPr>
            <a:spLocks noGrp="1"/>
          </p:cNvSpPr>
          <p:nvPr>
            <p:ph idx="1"/>
          </p:nvPr>
        </p:nvSpPr>
        <p:spPr>
          <a:xfrm>
            <a:off x="251520" y="699542"/>
            <a:ext cx="8229600" cy="4838248"/>
          </a:xfrm>
        </p:spPr>
        <p:txBody>
          <a:bodyPr/>
          <a:lstStyle/>
          <a:p>
            <a:pPr algn="just">
              <a:buClr>
                <a:schemeClr val="accent5"/>
              </a:buClr>
            </a:pPr>
            <a:r>
              <a:rPr lang="en-US" sz="1500" b="1" dirty="0" smtClean="0"/>
              <a:t>Section </a:t>
            </a:r>
            <a:r>
              <a:rPr lang="en-US" sz="1500" b="1" dirty="0"/>
              <a:t>24P of </a:t>
            </a:r>
            <a:r>
              <a:rPr lang="en-US" sz="1500" b="1" dirty="0" smtClean="0"/>
              <a:t>NEMA</a:t>
            </a:r>
            <a:r>
              <a:rPr lang="en-US" sz="1500" dirty="0" smtClean="0"/>
              <a:t>, </a:t>
            </a:r>
            <a:r>
              <a:rPr lang="en-US" sz="1500" dirty="0"/>
              <a:t>which took effect from 8 December </a:t>
            </a:r>
            <a:r>
              <a:rPr lang="en-US" sz="1500" dirty="0" smtClean="0"/>
              <a:t>2014, regulates the financial </a:t>
            </a:r>
            <a:r>
              <a:rPr lang="en-US" sz="1500" dirty="0"/>
              <a:t>provision for the remediation of environmental </a:t>
            </a:r>
            <a:r>
              <a:rPr lang="en-US" sz="1500" dirty="0" smtClean="0"/>
              <a:t>damage.  </a:t>
            </a:r>
          </a:p>
          <a:p>
            <a:pPr algn="just">
              <a:buClr>
                <a:schemeClr val="accent5"/>
              </a:buClr>
            </a:pPr>
            <a:r>
              <a:rPr lang="en-US" sz="1500" dirty="0" smtClean="0"/>
              <a:t>This section requires </a:t>
            </a:r>
            <a:r>
              <a:rPr lang="en-US" sz="1500" dirty="0"/>
              <a:t>financial provision to be made before an </a:t>
            </a:r>
            <a:r>
              <a:rPr lang="en-US" sz="1500" dirty="0" smtClean="0"/>
              <a:t>EA can </a:t>
            </a:r>
            <a:r>
              <a:rPr lang="en-US" sz="1500" dirty="0"/>
              <a:t>be issued for a mining operation. </a:t>
            </a:r>
            <a:r>
              <a:rPr lang="en-US" sz="1500" dirty="0" smtClean="0"/>
              <a:t> This will include compliance with </a:t>
            </a:r>
            <a:r>
              <a:rPr lang="en-US" sz="1500" dirty="0"/>
              <a:t>with the prescribed financial provision for the rehabilitation, closure and on-going post decommissioning management of negative environmental impacts</a:t>
            </a:r>
            <a:r>
              <a:rPr lang="en-US" sz="1500" dirty="0" smtClean="0"/>
              <a:t>.  </a:t>
            </a:r>
          </a:p>
          <a:p>
            <a:pPr lvl="1" algn="just">
              <a:buClr>
                <a:schemeClr val="accent5"/>
              </a:buClr>
              <a:buSzPct val="80000"/>
              <a:buFont typeface="Wingdings" panose="05000000000000000000" pitchFamily="2" charset="2"/>
              <a:buChar char="§"/>
            </a:pPr>
            <a:r>
              <a:rPr lang="en-US" sz="1500" dirty="0"/>
              <a:t>This financial provision will need to be assessed annually by the holder of the right and increased to the satisfaction of the Minister of Mineral Resources.  </a:t>
            </a:r>
            <a:endParaRPr lang="en-US" sz="1500" dirty="0" smtClean="0"/>
          </a:p>
          <a:p>
            <a:pPr lvl="1" algn="just">
              <a:buClr>
                <a:schemeClr val="accent5"/>
              </a:buClr>
              <a:buSzPct val="80000"/>
              <a:buFont typeface="Wingdings" panose="05000000000000000000" pitchFamily="2" charset="2"/>
              <a:buChar char="§"/>
            </a:pPr>
            <a:r>
              <a:rPr lang="en-US" sz="1500" dirty="0" smtClean="0"/>
              <a:t>The </a:t>
            </a:r>
            <a:r>
              <a:rPr lang="en-US" sz="1500" dirty="0"/>
              <a:t>increase will be determined by an audit report which must be submitted annually, as prepared by an independent auditor.  </a:t>
            </a:r>
            <a:endParaRPr lang="en-US" sz="1500" dirty="0" smtClean="0"/>
          </a:p>
          <a:p>
            <a:pPr lvl="1" algn="just">
              <a:buClr>
                <a:schemeClr val="accent5"/>
              </a:buClr>
              <a:buSzPct val="80000"/>
              <a:buFont typeface="Wingdings" panose="05000000000000000000" pitchFamily="2" charset="2"/>
              <a:buChar char="§"/>
            </a:pPr>
            <a:r>
              <a:rPr lang="en-US" sz="1500" dirty="0" smtClean="0"/>
              <a:t>Further</a:t>
            </a:r>
            <a:r>
              <a:rPr lang="en-US" sz="1500" dirty="0"/>
              <a:t>, an annual rehabilitation plan, a final rehabilitation plan and an environmental risk assessment must also be drawn up and reviewed.  </a:t>
            </a:r>
            <a:endParaRPr lang="en-GB" sz="1500" b="1" dirty="0"/>
          </a:p>
          <a:p>
            <a:pPr marL="265113" lvl="3" indent="-265113" algn="just">
              <a:buClr>
                <a:schemeClr val="accent5"/>
              </a:buClr>
              <a:buSzPct val="120000"/>
              <a:buFont typeface="Arial" pitchFamily="34" charset="0"/>
              <a:buChar char="•"/>
            </a:pPr>
            <a:r>
              <a:rPr lang="en-US" sz="1500" dirty="0"/>
              <a:t>The Financial Provisioning Regulations were published on 20 November 2015 and were a key set of laws to finalise the transition into the OES.  These Regulations govern </a:t>
            </a:r>
            <a:r>
              <a:rPr lang="en-ZA" sz="1500" dirty="0"/>
              <a:t>the transition from the MPRDA section 41 regime to the new NEMA section 24P regime.</a:t>
            </a:r>
            <a:r>
              <a:rPr lang="en-US" sz="1500" dirty="0"/>
              <a:t>  </a:t>
            </a:r>
          </a:p>
          <a:p>
            <a:pPr marL="265113" lvl="3" indent="-265113" algn="just">
              <a:buClr>
                <a:schemeClr val="accent5"/>
              </a:buClr>
              <a:buSzPct val="120000"/>
              <a:buFont typeface="Arial" pitchFamily="34" charset="0"/>
              <a:buChar char="•"/>
            </a:pPr>
            <a:r>
              <a:rPr lang="en-US" sz="1500" dirty="0"/>
              <a:t>They apply to new and existing holders of prospecting and mining rights in terms of the MPRDA. </a:t>
            </a:r>
          </a:p>
          <a:p>
            <a:pPr>
              <a:buClr>
                <a:schemeClr val="accent5"/>
              </a:buClr>
            </a:pPr>
            <a:endParaRPr lang="en-GB" sz="1400" dirty="0"/>
          </a:p>
          <a:p>
            <a:pPr marL="0" indent="0">
              <a:buClr>
                <a:schemeClr val="accent5"/>
              </a:buClr>
              <a:buNone/>
            </a:pPr>
            <a:endParaRPr lang="en-GB" sz="1400" b="1" dirty="0"/>
          </a:p>
          <a:p>
            <a:pPr algn="just">
              <a:buClr>
                <a:schemeClr val="accent5"/>
              </a:buClr>
            </a:pPr>
            <a:endParaRPr lang="en-GB" sz="1400" dirty="0" smtClean="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48</a:t>
            </a:fld>
            <a:endParaRPr lang="en-US" dirty="0"/>
          </a:p>
        </p:txBody>
      </p:sp>
    </p:spTree>
    <p:extLst>
      <p:ext uri="{BB962C8B-B14F-4D97-AF65-F5344CB8AC3E}">
        <p14:creationId xmlns:p14="http://schemas.microsoft.com/office/powerpoint/2010/main" val="2890107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219256" cy="544700"/>
          </a:xfrm>
        </p:spPr>
        <p:txBody>
          <a:bodyPr/>
          <a:lstStyle/>
          <a:p>
            <a:r>
              <a:rPr lang="en-US" sz="2200" dirty="0"/>
              <a:t>Financial Provisioning </a:t>
            </a:r>
            <a:r>
              <a:rPr lang="en-US" sz="2200" dirty="0" smtClean="0"/>
              <a:t>regulations continued</a:t>
            </a:r>
            <a:endParaRPr lang="en-GB" sz="2200" dirty="0"/>
          </a:p>
        </p:txBody>
      </p:sp>
      <p:sp>
        <p:nvSpPr>
          <p:cNvPr id="3" name="Content Placeholder 2"/>
          <p:cNvSpPr>
            <a:spLocks noGrp="1"/>
          </p:cNvSpPr>
          <p:nvPr>
            <p:ph idx="1"/>
          </p:nvPr>
        </p:nvSpPr>
        <p:spPr>
          <a:xfrm>
            <a:off x="457200" y="893642"/>
            <a:ext cx="8229600" cy="4296561"/>
          </a:xfrm>
        </p:spPr>
        <p:txBody>
          <a:bodyPr/>
          <a:lstStyle/>
          <a:p>
            <a:pPr algn="just">
              <a:buClr>
                <a:schemeClr val="accent5"/>
              </a:buClr>
            </a:pPr>
            <a:r>
              <a:rPr lang="en-US" sz="1400" dirty="0" smtClean="0"/>
              <a:t>In </a:t>
            </a:r>
            <a:r>
              <a:rPr lang="en-US" sz="1400" dirty="0"/>
              <a:t>terms of the Regulations, </a:t>
            </a:r>
            <a:r>
              <a:rPr lang="en-GB" sz="1400" dirty="0"/>
              <a:t>t</a:t>
            </a:r>
            <a:r>
              <a:rPr lang="en-GB" sz="1400" dirty="0" smtClean="0"/>
              <a:t>he </a:t>
            </a:r>
            <a:r>
              <a:rPr lang="en-GB" sz="1400" dirty="0"/>
              <a:t>applicant or holder of a right or permit must ensure that the financial provision is, at any given time, </a:t>
            </a:r>
            <a:r>
              <a:rPr lang="en-GB" sz="1400" u="sng" dirty="0"/>
              <a:t>equal to the sum of the actual costs of implementing these plans and reports for a period of at least 10 years forthwith</a:t>
            </a:r>
            <a:r>
              <a:rPr lang="en-GB" sz="1400" dirty="0"/>
              <a:t>.  </a:t>
            </a:r>
          </a:p>
          <a:p>
            <a:pPr algn="just">
              <a:buClr>
                <a:schemeClr val="accent5"/>
              </a:buClr>
            </a:pPr>
            <a:r>
              <a:rPr lang="en-US" sz="1400" dirty="0"/>
              <a:t>The Regulations provide for a 60 day time period in which the Minister of Mineral Resources may consider the assessment of financial provision and issue his decision.  The Regulations also provide the format that financial provisioning (in the form of a bank guarantee, deposit or trust) must take, in the annexures to the Regulations</a:t>
            </a:r>
          </a:p>
          <a:p>
            <a:pPr marL="265113" lvl="3" indent="-265113" algn="just">
              <a:buClr>
                <a:schemeClr val="accent5"/>
              </a:buClr>
              <a:buSzPct val="120000"/>
              <a:buFont typeface="Arial" pitchFamily="34" charset="0"/>
              <a:buChar char="•"/>
            </a:pPr>
            <a:r>
              <a:rPr lang="en-US" sz="1400" dirty="0"/>
              <a:t>Any financial provision approved in terms of the MPRDA is deemed to be approved under the Financial Provisioning Regulations, on condition that a holder that operates in terms of such approved financial provision at the time of the coming into operation of the Financial Provisioning Regulations must review and align such approved financial provision with the provisions of the Financial Provisioning Regulations. In this regard, a review assessment must be conducted</a:t>
            </a:r>
            <a:r>
              <a:rPr lang="en-US" sz="1400" dirty="0" smtClean="0"/>
              <a:t>.</a:t>
            </a:r>
            <a:endParaRPr lang="en-US" sz="1400" dirty="0"/>
          </a:p>
          <a:p>
            <a:pPr marL="265113" lvl="3" indent="-265113" algn="just">
              <a:buClr>
                <a:schemeClr val="accent5"/>
              </a:buClr>
              <a:buSzPct val="120000"/>
              <a:buFont typeface="Arial" pitchFamily="34" charset="0"/>
              <a:buChar char="•"/>
            </a:pPr>
            <a:r>
              <a:rPr lang="en-US" sz="1400" dirty="0" smtClean="0"/>
              <a:t>These </a:t>
            </a:r>
            <a:r>
              <a:rPr lang="en-US" sz="1400" dirty="0"/>
              <a:t>Regulations have been a source of </a:t>
            </a:r>
            <a:r>
              <a:rPr lang="en-US" sz="1400" dirty="0" smtClean="0"/>
              <a:t>contention and although they came into operation in November 2015 and are applicable to new applicants, they do not yet apply to </a:t>
            </a:r>
            <a:r>
              <a:rPr lang="en-US" sz="1400" dirty="0"/>
              <a:t>existing rights </a:t>
            </a:r>
            <a:r>
              <a:rPr lang="en-US" sz="1400" dirty="0" smtClean="0"/>
              <a:t>holders. The transition for the Regulations to apply to the existing rights holders has effectively been delayed until </a:t>
            </a:r>
            <a:r>
              <a:rPr lang="en-US" sz="1400" dirty="0"/>
              <a:t>20 February </a:t>
            </a:r>
            <a:r>
              <a:rPr lang="en-US" sz="1400" dirty="0" smtClean="0"/>
              <a:t>2019 </a:t>
            </a:r>
            <a:r>
              <a:rPr lang="en-US" sz="1400" dirty="0"/>
              <a:t>(the Regulations were supposed to come into </a:t>
            </a:r>
            <a:r>
              <a:rPr lang="en-US" sz="1400" dirty="0" smtClean="0"/>
              <a:t>effect for existing rights holders </a:t>
            </a:r>
            <a:r>
              <a:rPr lang="en-US" sz="1400" dirty="0"/>
              <a:t>on 20 February 2017</a:t>
            </a:r>
            <a:r>
              <a:rPr lang="en-US" sz="1400" dirty="0" smtClean="0"/>
              <a:t>).</a:t>
            </a:r>
          </a:p>
          <a:p>
            <a:pPr marL="265113" lvl="3" indent="-265113" algn="just">
              <a:buClr>
                <a:schemeClr val="accent5"/>
              </a:buClr>
              <a:buSzPct val="120000"/>
              <a:buFont typeface="Arial" pitchFamily="34" charset="0"/>
              <a:buChar char="•"/>
            </a:pPr>
            <a:r>
              <a:rPr lang="en-US" sz="1400" dirty="0" smtClean="0"/>
              <a:t>The balance of proposed amendments to the Regulations need to still come through.</a:t>
            </a:r>
            <a:endParaRPr lang="en-GB" sz="1400" dirty="0"/>
          </a:p>
          <a:p>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49</a:t>
            </a:fld>
            <a:endParaRPr lang="en-US" dirty="0"/>
          </a:p>
        </p:txBody>
      </p:sp>
    </p:spTree>
    <p:extLst>
      <p:ext uri="{BB962C8B-B14F-4D97-AF65-F5344CB8AC3E}">
        <p14:creationId xmlns:p14="http://schemas.microsoft.com/office/powerpoint/2010/main" val="70201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4944"/>
            <a:ext cx="8219256" cy="544700"/>
          </a:xfrm>
        </p:spPr>
        <p:txBody>
          <a:bodyPr/>
          <a:lstStyle/>
          <a:p>
            <a:r>
              <a:rPr lang="en-ZA" dirty="0" smtClean="0"/>
              <a:t>Environmental law?</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5</a:t>
            </a:fld>
            <a:endParaRPr lang="en-US" dirty="0"/>
          </a:p>
        </p:txBody>
      </p:sp>
      <p:sp>
        <p:nvSpPr>
          <p:cNvPr id="5" name="Trapezoid 4"/>
          <p:cNvSpPr/>
          <p:nvPr/>
        </p:nvSpPr>
        <p:spPr>
          <a:xfrm>
            <a:off x="1056953" y="857857"/>
            <a:ext cx="4464496" cy="3456384"/>
          </a:xfrm>
          <a:prstGeom prst="trapezoi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ight Triangle 5"/>
          <p:cNvSpPr/>
          <p:nvPr/>
        </p:nvSpPr>
        <p:spPr>
          <a:xfrm rot="20786816">
            <a:off x="4700494" y="-338154"/>
            <a:ext cx="3329900" cy="2376464"/>
          </a:xfrm>
          <a:prstGeom prst="rtTriangl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ata 6"/>
          <p:cNvSpPr/>
          <p:nvPr/>
        </p:nvSpPr>
        <p:spPr>
          <a:xfrm rot="4557639">
            <a:off x="5237378" y="2112407"/>
            <a:ext cx="3007254" cy="2783055"/>
          </a:xfrm>
          <a:prstGeom prst="flowChartInputOutpu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Triangle 7"/>
          <p:cNvSpPr/>
          <p:nvPr/>
        </p:nvSpPr>
        <p:spPr>
          <a:xfrm rot="9747667">
            <a:off x="5207305" y="1777724"/>
            <a:ext cx="3796316" cy="1148801"/>
          </a:xfrm>
          <a:prstGeom prst="rtTriangl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2060036" y="611636"/>
            <a:ext cx="2160240" cy="246221"/>
          </a:xfrm>
          <a:prstGeom prst="rect">
            <a:avLst/>
          </a:prstGeom>
          <a:noFill/>
        </p:spPr>
        <p:txBody>
          <a:bodyPr wrap="square" rtlCol="0">
            <a:spAutoFit/>
          </a:bodyPr>
          <a:lstStyle/>
          <a:p>
            <a:r>
              <a:rPr lang="en-US" sz="1000" dirty="0"/>
              <a:t>Remaining Extent of Portion 4</a:t>
            </a:r>
            <a:endParaRPr lang="en-GB" sz="1000" dirty="0"/>
          </a:p>
        </p:txBody>
      </p:sp>
      <p:sp>
        <p:nvSpPr>
          <p:cNvPr id="11" name="TextBox 10"/>
          <p:cNvSpPr txBox="1"/>
          <p:nvPr/>
        </p:nvSpPr>
        <p:spPr>
          <a:xfrm rot="1314936">
            <a:off x="4994176" y="433103"/>
            <a:ext cx="2160240" cy="246221"/>
          </a:xfrm>
          <a:prstGeom prst="rect">
            <a:avLst/>
          </a:prstGeom>
          <a:noFill/>
        </p:spPr>
        <p:txBody>
          <a:bodyPr wrap="square" rtlCol="0">
            <a:spAutoFit/>
          </a:bodyPr>
          <a:lstStyle/>
          <a:p>
            <a:r>
              <a:rPr lang="en-US" sz="1000" dirty="0" smtClean="0"/>
              <a:t>Reminder of Portion 2</a:t>
            </a:r>
            <a:endParaRPr lang="en-GB" sz="1000" dirty="0"/>
          </a:p>
        </p:txBody>
      </p:sp>
      <p:sp>
        <p:nvSpPr>
          <p:cNvPr id="12" name="TextBox 11"/>
          <p:cNvSpPr txBox="1"/>
          <p:nvPr/>
        </p:nvSpPr>
        <p:spPr>
          <a:xfrm rot="4521834">
            <a:off x="7986648" y="3522528"/>
            <a:ext cx="815894" cy="246221"/>
          </a:xfrm>
          <a:prstGeom prst="rect">
            <a:avLst/>
          </a:prstGeom>
          <a:noFill/>
        </p:spPr>
        <p:txBody>
          <a:bodyPr wrap="square" rtlCol="0">
            <a:spAutoFit/>
          </a:bodyPr>
          <a:lstStyle/>
          <a:p>
            <a:r>
              <a:rPr lang="en-US" sz="1000" dirty="0" smtClean="0"/>
              <a:t>Portion 4</a:t>
            </a:r>
            <a:endParaRPr lang="en-GB" sz="1000" dirty="0"/>
          </a:p>
        </p:txBody>
      </p:sp>
      <p:sp>
        <p:nvSpPr>
          <p:cNvPr id="13" name="TextBox 12"/>
          <p:cNvSpPr txBox="1"/>
          <p:nvPr/>
        </p:nvSpPr>
        <p:spPr>
          <a:xfrm rot="20516128">
            <a:off x="7828623" y="1076018"/>
            <a:ext cx="889068" cy="246221"/>
          </a:xfrm>
          <a:prstGeom prst="rect">
            <a:avLst/>
          </a:prstGeom>
          <a:noFill/>
        </p:spPr>
        <p:txBody>
          <a:bodyPr wrap="square" rtlCol="0">
            <a:spAutoFit/>
          </a:bodyPr>
          <a:lstStyle/>
          <a:p>
            <a:r>
              <a:rPr lang="en-US" sz="1000" dirty="0" smtClean="0"/>
              <a:t>Portion 1</a:t>
            </a:r>
            <a:endParaRPr lang="en-GB" sz="1000" dirty="0"/>
          </a:p>
        </p:txBody>
      </p:sp>
      <p:pic>
        <p:nvPicPr>
          <p:cNvPr id="1026" name="Picture 2" descr="Image result for clipart pers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3237" y="2036501"/>
            <a:ext cx="1598686" cy="109909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urved Connector 15"/>
          <p:cNvCxnSpPr/>
          <p:nvPr/>
        </p:nvCxnSpPr>
        <p:spPr>
          <a:xfrm>
            <a:off x="1979712" y="-236562"/>
            <a:ext cx="7197740" cy="3522038"/>
          </a:xfrm>
          <a:prstGeom prst="curvedConnector3">
            <a:avLst>
              <a:gd name="adj1" fmla="val 50000"/>
            </a:avLst>
          </a:prstGeom>
          <a:ln w="76200"/>
        </p:spPr>
        <p:style>
          <a:lnRef idx="2">
            <a:schemeClr val="accent6"/>
          </a:lnRef>
          <a:fillRef idx="0">
            <a:schemeClr val="accent6"/>
          </a:fillRef>
          <a:effectRef idx="1">
            <a:schemeClr val="accent6"/>
          </a:effectRef>
          <a:fontRef idx="minor">
            <a:schemeClr val="tx1"/>
          </a:fontRef>
        </p:style>
      </p:cxnSp>
      <p:pic>
        <p:nvPicPr>
          <p:cNvPr id="1036" name="Picture 12" descr="Image result for clipart plant without backgroun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648" y="3398763"/>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Image result for clipart plant without backgroun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0156" y="3645638"/>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Image result for clipart plant without backgroun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6" y="3046195"/>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Image result for clipart plant without backgroun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666" y="3503934"/>
            <a:ext cx="841819" cy="91547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4" descr="Image result for clipart cloud without background">
            <a:hlinkClick r:id="rId7"/>
          </p:cNvPr>
          <p:cNvSpPr>
            <a:spLocks noChangeAspect="1" noChangeArrowheads="1"/>
          </p:cNvSpPr>
          <p:nvPr/>
        </p:nvSpPr>
        <p:spPr bwMode="auto">
          <a:xfrm>
            <a:off x="66932" y="114999"/>
            <a:ext cx="2290560" cy="416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42" name="Picture 18" descr="Image result for clipart cloud without background">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6833" y="492079"/>
            <a:ext cx="842200" cy="6119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Image result for clipart cloud without background">
            <a:hlinkClick r:id="rId8"/>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98248" y="-138211"/>
            <a:ext cx="1201316" cy="87295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Image result for clipart cloud without background">
            <a:hlinkClick r:id="rId8"/>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3642" y="92075"/>
            <a:ext cx="658757" cy="47869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lipart wild animal transparent background">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99700" y="3730114"/>
            <a:ext cx="1059905" cy="87121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lipart wild animal transparent background">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7387932" y="4005330"/>
            <a:ext cx="638519" cy="63851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clipart wild animal transparent background">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344669" y="4271716"/>
            <a:ext cx="908473" cy="76369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38020" y="1039462"/>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26974" y="1039462"/>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45618" y="1302427"/>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80653" y="1109868"/>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38020" y="1537158"/>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58930" y="1457494"/>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0" descr="Image result for clipart grave transparent background">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92841" y="1454016"/>
            <a:ext cx="473109" cy="433948"/>
          </a:xfrm>
          <a:prstGeom prst="rect">
            <a:avLst/>
          </a:prstGeom>
          <a:noFill/>
          <a:extLst>
            <a:ext uri="{909E8E84-426E-40DD-AFC4-6F175D3DCCD1}">
              <a14:hiddenFill xmlns:a14="http://schemas.microsoft.com/office/drawing/2010/main">
                <a:solidFill>
                  <a:srgbClr val="FFFFFF"/>
                </a:solidFill>
              </a14:hiddenFill>
            </a:ext>
          </a:extLst>
        </p:spPr>
      </p:pic>
      <p:sp>
        <p:nvSpPr>
          <p:cNvPr id="25" name="Curved Left Arrow 24"/>
          <p:cNvSpPr/>
          <p:nvPr/>
        </p:nvSpPr>
        <p:spPr>
          <a:xfrm rot="4238721">
            <a:off x="4401210" y="2067233"/>
            <a:ext cx="731520" cy="228896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2" name="Curved Left Arrow 51"/>
          <p:cNvSpPr/>
          <p:nvPr/>
        </p:nvSpPr>
        <p:spPr>
          <a:xfrm rot="15089962">
            <a:off x="3976731" y="933472"/>
            <a:ext cx="731520" cy="228896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3" name="AutoShape 14" descr="Image result for clipart cloud without background">
            <a:hlinkClick r:id="rId7"/>
          </p:cNvPr>
          <p:cNvSpPr>
            <a:spLocks noChangeAspect="1" noChangeArrowheads="1"/>
          </p:cNvSpPr>
          <p:nvPr/>
        </p:nvSpPr>
        <p:spPr bwMode="auto">
          <a:xfrm>
            <a:off x="150147" y="1462480"/>
            <a:ext cx="2290560" cy="416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 name="TextBox 14"/>
          <p:cNvSpPr txBox="1"/>
          <p:nvPr/>
        </p:nvSpPr>
        <p:spPr>
          <a:xfrm>
            <a:off x="49842" y="612957"/>
            <a:ext cx="1480732" cy="1384995"/>
          </a:xfrm>
          <a:prstGeom prst="rect">
            <a:avLst/>
          </a:prstGeom>
          <a:noFill/>
        </p:spPr>
        <p:txBody>
          <a:bodyPr wrap="square" rtlCol="0">
            <a:spAutoFit/>
          </a:bodyPr>
          <a:lstStyle/>
          <a:p>
            <a:pPr marL="285750" indent="-285750">
              <a:buFont typeface="Arial" panose="020B0604020202020204" pitchFamily="34" charset="0"/>
              <a:buChar char="•"/>
            </a:pPr>
            <a:r>
              <a:rPr lang="en-ZA" sz="1400" dirty="0" smtClean="0"/>
              <a:t>Public health</a:t>
            </a:r>
          </a:p>
          <a:p>
            <a:pPr marL="285750" indent="-285750">
              <a:buFont typeface="Arial" panose="020B0604020202020204" pitchFamily="34" charset="0"/>
              <a:buChar char="•"/>
            </a:pPr>
            <a:r>
              <a:rPr lang="en-ZA" sz="1400" dirty="0" smtClean="0"/>
              <a:t>Conservation</a:t>
            </a:r>
          </a:p>
          <a:p>
            <a:pPr marL="285750" indent="-285750">
              <a:buFont typeface="Arial" panose="020B0604020202020204" pitchFamily="34" charset="0"/>
              <a:buChar char="•"/>
            </a:pPr>
            <a:r>
              <a:rPr lang="en-ZA" sz="1400" dirty="0" smtClean="0"/>
              <a:t>Pollution Control</a:t>
            </a:r>
          </a:p>
          <a:p>
            <a:pPr marL="285750" indent="-285750">
              <a:buFont typeface="Arial" panose="020B0604020202020204" pitchFamily="34" charset="0"/>
              <a:buChar char="•"/>
            </a:pPr>
            <a:r>
              <a:rPr lang="en-ZA" sz="1400" dirty="0" smtClean="0"/>
              <a:t>Land Use Control</a:t>
            </a:r>
          </a:p>
        </p:txBody>
      </p:sp>
      <p:sp>
        <p:nvSpPr>
          <p:cNvPr id="17" name="TextBox 16"/>
          <p:cNvSpPr txBox="1"/>
          <p:nvPr/>
        </p:nvSpPr>
        <p:spPr>
          <a:xfrm>
            <a:off x="49842" y="1971106"/>
            <a:ext cx="1718165" cy="923330"/>
          </a:xfrm>
          <a:prstGeom prst="rect">
            <a:avLst/>
          </a:prstGeom>
          <a:noFill/>
        </p:spPr>
        <p:txBody>
          <a:bodyPr wrap="square" rtlCol="0">
            <a:spAutoFit/>
          </a:bodyPr>
          <a:lstStyle/>
          <a:p>
            <a:r>
              <a:rPr lang="en-ZA" dirty="0" smtClean="0"/>
              <a:t>Environmental Medium approach</a:t>
            </a:r>
            <a:endParaRPr lang="en-GB" dirty="0"/>
          </a:p>
        </p:txBody>
      </p:sp>
      <p:sp>
        <p:nvSpPr>
          <p:cNvPr id="18" name="Rectangle 17"/>
          <p:cNvSpPr/>
          <p:nvPr/>
        </p:nvSpPr>
        <p:spPr>
          <a:xfrm>
            <a:off x="1953836" y="1997952"/>
            <a:ext cx="1139005" cy="2741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NHRA</a:t>
            </a:r>
            <a:endParaRPr lang="en-GB" dirty="0"/>
          </a:p>
        </p:txBody>
      </p:sp>
      <p:sp>
        <p:nvSpPr>
          <p:cNvPr id="41" name="Rectangle 40"/>
          <p:cNvSpPr/>
          <p:nvPr/>
        </p:nvSpPr>
        <p:spPr>
          <a:xfrm>
            <a:off x="7838380" y="609338"/>
            <a:ext cx="1139005" cy="2741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NEMAQA</a:t>
            </a:r>
            <a:endParaRPr lang="en-GB" dirty="0"/>
          </a:p>
        </p:txBody>
      </p:sp>
      <p:sp>
        <p:nvSpPr>
          <p:cNvPr id="42" name="Rectangle 41"/>
          <p:cNvSpPr/>
          <p:nvPr/>
        </p:nvSpPr>
        <p:spPr>
          <a:xfrm>
            <a:off x="7306482" y="1959350"/>
            <a:ext cx="1139005" cy="2741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SPLUMA</a:t>
            </a:r>
            <a:endParaRPr lang="en-GB" dirty="0"/>
          </a:p>
        </p:txBody>
      </p:sp>
      <p:sp>
        <p:nvSpPr>
          <p:cNvPr id="43" name="Rectangle 42"/>
          <p:cNvSpPr/>
          <p:nvPr/>
        </p:nvSpPr>
        <p:spPr>
          <a:xfrm>
            <a:off x="6283634" y="3837030"/>
            <a:ext cx="1139005" cy="2741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NEMBA</a:t>
            </a:r>
            <a:endParaRPr lang="en-GB" dirty="0"/>
          </a:p>
        </p:txBody>
      </p:sp>
      <p:sp>
        <p:nvSpPr>
          <p:cNvPr id="50" name="Rectangle 49"/>
          <p:cNvSpPr/>
          <p:nvPr/>
        </p:nvSpPr>
        <p:spPr>
          <a:xfrm>
            <a:off x="7602896" y="1622819"/>
            <a:ext cx="1139005" cy="2741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NEMPAA</a:t>
            </a:r>
            <a:endParaRPr lang="en-GB" dirty="0"/>
          </a:p>
        </p:txBody>
      </p:sp>
      <p:sp>
        <p:nvSpPr>
          <p:cNvPr id="51" name="Rectangle 50"/>
          <p:cNvSpPr/>
          <p:nvPr/>
        </p:nvSpPr>
        <p:spPr>
          <a:xfrm>
            <a:off x="4135519" y="3958957"/>
            <a:ext cx="1139005" cy="2741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NFA</a:t>
            </a:r>
            <a:endParaRPr lang="en-GB" dirty="0"/>
          </a:p>
        </p:txBody>
      </p:sp>
      <p:sp>
        <p:nvSpPr>
          <p:cNvPr id="54" name="Rectangle 53"/>
          <p:cNvSpPr/>
          <p:nvPr/>
        </p:nvSpPr>
        <p:spPr>
          <a:xfrm>
            <a:off x="4135518" y="4379392"/>
            <a:ext cx="1139005" cy="2741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CARA</a:t>
            </a:r>
            <a:endParaRPr lang="en-GB" dirty="0"/>
          </a:p>
        </p:txBody>
      </p:sp>
      <p:sp>
        <p:nvSpPr>
          <p:cNvPr id="55" name="Rectangle 54"/>
          <p:cNvSpPr/>
          <p:nvPr/>
        </p:nvSpPr>
        <p:spPr>
          <a:xfrm>
            <a:off x="5714132" y="1479962"/>
            <a:ext cx="1139005" cy="2741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NWA</a:t>
            </a:r>
            <a:endParaRPr lang="en-GB" dirty="0"/>
          </a:p>
        </p:txBody>
      </p:sp>
    </p:spTree>
    <p:extLst>
      <p:ext uri="{BB962C8B-B14F-4D97-AF65-F5344CB8AC3E}">
        <p14:creationId xmlns:p14="http://schemas.microsoft.com/office/powerpoint/2010/main" val="42244539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50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96" y="65364"/>
            <a:ext cx="8806792" cy="459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7291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219256" cy="544700"/>
          </a:xfrm>
        </p:spPr>
        <p:txBody>
          <a:bodyPr/>
          <a:lstStyle/>
          <a:p>
            <a:r>
              <a:rPr lang="en-US" sz="2200" dirty="0" smtClean="0"/>
              <a:t>environmental authorisations / risks in respect of renewable energy projects</a:t>
            </a:r>
            <a:endParaRPr lang="en-GB" sz="2200" dirty="0"/>
          </a:p>
        </p:txBody>
      </p:sp>
      <p:sp>
        <p:nvSpPr>
          <p:cNvPr id="3" name="Content Placeholder 2"/>
          <p:cNvSpPr>
            <a:spLocks noGrp="1"/>
          </p:cNvSpPr>
          <p:nvPr>
            <p:ph idx="1"/>
          </p:nvPr>
        </p:nvSpPr>
        <p:spPr>
          <a:xfrm>
            <a:off x="107504" y="915566"/>
            <a:ext cx="8229600" cy="892552"/>
          </a:xfrm>
        </p:spPr>
        <p:txBody>
          <a:bodyPr/>
          <a:lstStyle/>
          <a:p>
            <a:pPr>
              <a:buClr>
                <a:schemeClr val="accent5"/>
              </a:buClr>
            </a:pPr>
            <a:r>
              <a:rPr lang="en-US" sz="1400" dirty="0" smtClean="0"/>
              <a:t>The following </a:t>
            </a:r>
            <a:r>
              <a:rPr lang="en-US" sz="1400" u="sng" dirty="0" smtClean="0"/>
              <a:t>environmental authorisations and consents </a:t>
            </a:r>
            <a:r>
              <a:rPr lang="en-US" sz="1400" dirty="0" smtClean="0"/>
              <a:t>may be needed for the commencement of a renewable energy project:</a:t>
            </a:r>
          </a:p>
          <a:p>
            <a:pPr lvl="1">
              <a:buClr>
                <a:schemeClr val="accent5"/>
              </a:buClr>
            </a:pP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51</a:t>
            </a:fld>
            <a:endParaRPr lang="en-US" dirty="0"/>
          </a:p>
        </p:txBody>
      </p:sp>
      <p:sp>
        <p:nvSpPr>
          <p:cNvPr id="5" name="TextBox 4"/>
          <p:cNvSpPr txBox="1"/>
          <p:nvPr/>
        </p:nvSpPr>
        <p:spPr>
          <a:xfrm>
            <a:off x="321134" y="1491630"/>
            <a:ext cx="8280920" cy="5909310"/>
          </a:xfrm>
          <a:prstGeom prst="rect">
            <a:avLst/>
          </a:prstGeom>
          <a:noFill/>
        </p:spPr>
        <p:txBody>
          <a:bodyPr wrap="square" numCol="2" rtlCol="0">
            <a:spAutoFit/>
          </a:bodyPr>
          <a:lstStyle/>
          <a:p>
            <a:pPr algn="just"/>
            <a:r>
              <a:rPr lang="en-US" sz="1400" b="1" i="1" dirty="0" smtClean="0">
                <a:solidFill>
                  <a:schemeClr val="accent5"/>
                </a:solidFill>
              </a:rPr>
              <a:t>Land</a:t>
            </a:r>
          </a:p>
          <a:p>
            <a:pPr marL="285750" indent="-285750" algn="just">
              <a:buClr>
                <a:schemeClr val="accent5"/>
              </a:buClr>
              <a:buFont typeface="Arial" panose="020B0604020202020204" pitchFamily="34" charset="0"/>
              <a:buChar char="•"/>
            </a:pPr>
            <a:r>
              <a:rPr lang="en-US" sz="1400" dirty="0" smtClean="0">
                <a:solidFill>
                  <a:schemeClr val="accent4">
                    <a:lumMod val="25000"/>
                  </a:schemeClr>
                </a:solidFill>
              </a:rPr>
              <a:t>rezoning approval;</a:t>
            </a:r>
          </a:p>
          <a:p>
            <a:pPr marL="285750" indent="-285750" algn="just">
              <a:buClr>
                <a:schemeClr val="accent5"/>
              </a:buClr>
              <a:buFont typeface="Arial" panose="020B0604020202020204" pitchFamily="34" charset="0"/>
              <a:buChar char="•"/>
            </a:pPr>
            <a:r>
              <a:rPr lang="en-US" sz="1400" dirty="0" smtClean="0">
                <a:solidFill>
                  <a:schemeClr val="accent4">
                    <a:lumMod val="25000"/>
                  </a:schemeClr>
                </a:solidFill>
              </a:rPr>
              <a:t>confirmation of no restitution claims;</a:t>
            </a:r>
          </a:p>
          <a:p>
            <a:pPr marL="285750" indent="-285750" algn="just">
              <a:buClr>
                <a:schemeClr val="accent5"/>
              </a:buClr>
              <a:buFont typeface="Arial" panose="020B0604020202020204" pitchFamily="34" charset="0"/>
              <a:buChar char="•"/>
            </a:pPr>
            <a:r>
              <a:rPr lang="en-US" sz="1400" dirty="0" smtClean="0">
                <a:solidFill>
                  <a:schemeClr val="accent4">
                    <a:lumMod val="25000"/>
                  </a:schemeClr>
                </a:solidFill>
              </a:rPr>
              <a:t>SALA exemptions;</a:t>
            </a:r>
          </a:p>
          <a:p>
            <a:pPr algn="just">
              <a:buClr>
                <a:schemeClr val="accent5"/>
              </a:buClr>
            </a:pPr>
            <a:endParaRPr lang="en-US" sz="1400" dirty="0" smtClean="0">
              <a:solidFill>
                <a:schemeClr val="accent4">
                  <a:lumMod val="25000"/>
                </a:schemeClr>
              </a:solidFill>
            </a:endParaRPr>
          </a:p>
          <a:p>
            <a:pPr algn="just"/>
            <a:r>
              <a:rPr lang="en-US" sz="1400" b="1" i="1" dirty="0" smtClean="0">
                <a:solidFill>
                  <a:schemeClr val="accent5"/>
                </a:solidFill>
              </a:rPr>
              <a:t>Electricity</a:t>
            </a:r>
          </a:p>
          <a:p>
            <a:pPr marL="171450" indent="-171450" algn="just">
              <a:buClr>
                <a:schemeClr val="accent5"/>
              </a:buClr>
              <a:buFont typeface="Arial" panose="020B0604020202020204" pitchFamily="34" charset="0"/>
              <a:buChar char="•"/>
            </a:pPr>
            <a:r>
              <a:rPr lang="en-US" sz="1400" dirty="0" smtClean="0">
                <a:solidFill>
                  <a:schemeClr val="accent4">
                    <a:lumMod val="25000"/>
                  </a:schemeClr>
                </a:solidFill>
              </a:rPr>
              <a:t>general licence;</a:t>
            </a:r>
          </a:p>
          <a:p>
            <a:pPr marL="171450" indent="-171450" algn="just">
              <a:buClr>
                <a:schemeClr val="accent5"/>
              </a:buClr>
              <a:buFont typeface="Arial" panose="020B0604020202020204" pitchFamily="34" charset="0"/>
              <a:buChar char="•"/>
            </a:pPr>
            <a:r>
              <a:rPr lang="en-US" sz="1400" dirty="0" smtClean="0">
                <a:solidFill>
                  <a:schemeClr val="accent4">
                    <a:lumMod val="25000"/>
                  </a:schemeClr>
                </a:solidFill>
              </a:rPr>
              <a:t>Distribution / transmission licence;</a:t>
            </a:r>
          </a:p>
          <a:p>
            <a:pPr marL="171450" indent="-171450" algn="just">
              <a:buFont typeface="Arial" panose="020B0604020202020204" pitchFamily="34" charset="0"/>
              <a:buChar char="•"/>
            </a:pPr>
            <a:endParaRPr lang="en-US" sz="1400" dirty="0">
              <a:solidFill>
                <a:schemeClr val="accent4">
                  <a:lumMod val="25000"/>
                </a:schemeClr>
              </a:solidFill>
            </a:endParaRPr>
          </a:p>
          <a:p>
            <a:pPr algn="just"/>
            <a:r>
              <a:rPr lang="en-US" sz="1400" b="1" i="1" dirty="0" smtClean="0">
                <a:solidFill>
                  <a:schemeClr val="accent5"/>
                </a:solidFill>
              </a:rPr>
              <a:t>Environmental</a:t>
            </a:r>
          </a:p>
          <a:p>
            <a:pPr marL="342900" indent="-342900" algn="just">
              <a:buClr>
                <a:schemeClr val="accent5"/>
              </a:buClr>
              <a:buFont typeface="Arial" panose="020B0604020202020204" pitchFamily="34" charset="0"/>
              <a:buChar char="•"/>
            </a:pPr>
            <a:r>
              <a:rPr lang="en-US" sz="1400" dirty="0" smtClean="0">
                <a:solidFill>
                  <a:schemeClr val="accent4">
                    <a:lumMod val="25000"/>
                  </a:schemeClr>
                </a:solidFill>
              </a:rPr>
              <a:t>EA and EMP in terms of NEMA;</a:t>
            </a:r>
          </a:p>
          <a:p>
            <a:pPr marL="342900" indent="-342900" algn="just">
              <a:buClr>
                <a:schemeClr val="accent5"/>
              </a:buClr>
              <a:buFont typeface="Arial" panose="020B0604020202020204" pitchFamily="34" charset="0"/>
              <a:buChar char="•"/>
            </a:pPr>
            <a:r>
              <a:rPr lang="en-US" sz="1400" dirty="0" smtClean="0">
                <a:solidFill>
                  <a:schemeClr val="accent4">
                    <a:lumMod val="25000"/>
                  </a:schemeClr>
                </a:solidFill>
              </a:rPr>
              <a:t>Confirmation from DEA that there are no appeals to the EA;</a:t>
            </a:r>
          </a:p>
          <a:p>
            <a:pPr marL="342900" indent="-342900" algn="just">
              <a:buClr>
                <a:schemeClr val="accent5"/>
              </a:buClr>
              <a:buFont typeface="Arial" panose="020B0604020202020204" pitchFamily="34" charset="0"/>
              <a:buChar char="•"/>
            </a:pPr>
            <a:r>
              <a:rPr lang="en-US" sz="1400" dirty="0" smtClean="0">
                <a:solidFill>
                  <a:schemeClr val="accent4">
                    <a:lumMod val="25000"/>
                  </a:schemeClr>
                </a:solidFill>
              </a:rPr>
              <a:t>SAHRA, DAFF, NFA and NEMBA permits;</a:t>
            </a:r>
          </a:p>
          <a:p>
            <a:pPr marL="342900" indent="-342900" algn="just">
              <a:buClr>
                <a:schemeClr val="accent5"/>
              </a:buClr>
              <a:buFont typeface="Arial" panose="020B0604020202020204" pitchFamily="34" charset="0"/>
              <a:buChar char="•"/>
            </a:pPr>
            <a:r>
              <a:rPr lang="en-US" sz="1400" dirty="0" smtClean="0">
                <a:solidFill>
                  <a:schemeClr val="accent4">
                    <a:lumMod val="25000"/>
                  </a:schemeClr>
                </a:solidFill>
              </a:rPr>
              <a:t>WUL and WML; </a:t>
            </a:r>
          </a:p>
          <a:p>
            <a:pPr marL="342900" indent="-342900" algn="just">
              <a:buClr>
                <a:schemeClr val="accent5"/>
              </a:buClr>
              <a:buFont typeface="Arial" panose="020B0604020202020204" pitchFamily="34" charset="0"/>
              <a:buChar char="•"/>
            </a:pPr>
            <a:endParaRPr lang="en-US" sz="1400" dirty="0">
              <a:solidFill>
                <a:schemeClr val="accent4">
                  <a:lumMod val="25000"/>
                </a:schemeClr>
              </a:solidFill>
            </a:endParaRPr>
          </a:p>
          <a:p>
            <a:pPr marL="342900" indent="-342900" algn="just">
              <a:buClr>
                <a:schemeClr val="accent5"/>
              </a:buClr>
              <a:buFont typeface="Arial" panose="020B0604020202020204" pitchFamily="34" charset="0"/>
              <a:buChar char="•"/>
            </a:pPr>
            <a:endParaRPr lang="en-US" sz="1400" dirty="0" smtClean="0">
              <a:solidFill>
                <a:schemeClr val="accent4">
                  <a:lumMod val="25000"/>
                </a:schemeClr>
              </a:solidFill>
            </a:endParaRPr>
          </a:p>
          <a:p>
            <a:pPr marL="342900" indent="-342900" algn="just">
              <a:buClr>
                <a:schemeClr val="accent5"/>
              </a:buClr>
              <a:buFont typeface="Arial" panose="020B0604020202020204" pitchFamily="34" charset="0"/>
              <a:buChar char="•"/>
            </a:pPr>
            <a:endParaRPr lang="en-US" sz="1400" dirty="0">
              <a:solidFill>
                <a:schemeClr val="accent4">
                  <a:lumMod val="25000"/>
                </a:schemeClr>
              </a:solidFill>
            </a:endParaRPr>
          </a:p>
          <a:p>
            <a:pPr marL="342900" indent="-342900" algn="just">
              <a:buClr>
                <a:schemeClr val="accent5"/>
              </a:buClr>
              <a:buFont typeface="Arial" panose="020B0604020202020204" pitchFamily="34" charset="0"/>
              <a:buChar char="•"/>
            </a:pPr>
            <a:endParaRPr lang="en-US" sz="1400" dirty="0" smtClean="0">
              <a:solidFill>
                <a:schemeClr val="accent4">
                  <a:lumMod val="25000"/>
                </a:schemeClr>
              </a:solidFill>
            </a:endParaRPr>
          </a:p>
          <a:p>
            <a:pPr marL="342900" indent="-342900" algn="just">
              <a:buClr>
                <a:schemeClr val="accent5"/>
              </a:buClr>
              <a:buFont typeface="Arial" panose="020B0604020202020204" pitchFamily="34" charset="0"/>
              <a:buChar char="•"/>
            </a:pPr>
            <a:endParaRPr lang="en-US" sz="1400" dirty="0">
              <a:solidFill>
                <a:schemeClr val="accent4">
                  <a:lumMod val="25000"/>
                </a:schemeClr>
              </a:solidFill>
            </a:endParaRPr>
          </a:p>
          <a:p>
            <a:pPr marL="342900" indent="-342900" algn="just">
              <a:buClr>
                <a:schemeClr val="accent5"/>
              </a:buClr>
              <a:buFont typeface="Arial" panose="020B0604020202020204" pitchFamily="34" charset="0"/>
              <a:buChar char="•"/>
            </a:pPr>
            <a:endParaRPr lang="en-US" sz="1400" dirty="0" smtClean="0">
              <a:solidFill>
                <a:schemeClr val="accent4">
                  <a:lumMod val="25000"/>
                </a:schemeClr>
              </a:solidFill>
            </a:endParaRPr>
          </a:p>
          <a:p>
            <a:pPr marL="342900" indent="-342900" algn="just">
              <a:buClr>
                <a:schemeClr val="accent5"/>
              </a:buClr>
              <a:buFont typeface="Arial" panose="020B0604020202020204" pitchFamily="34" charset="0"/>
              <a:buChar char="•"/>
            </a:pPr>
            <a:endParaRPr lang="en-US" sz="1400" dirty="0">
              <a:solidFill>
                <a:schemeClr val="accent4">
                  <a:lumMod val="25000"/>
                </a:schemeClr>
              </a:solidFill>
            </a:endParaRPr>
          </a:p>
          <a:p>
            <a:pPr marL="342900" indent="-342900" algn="just">
              <a:buClr>
                <a:schemeClr val="accent5"/>
              </a:buClr>
              <a:buFont typeface="Arial" panose="020B0604020202020204" pitchFamily="34" charset="0"/>
              <a:buChar char="•"/>
            </a:pPr>
            <a:endParaRPr lang="en-US" sz="1400" dirty="0" smtClean="0">
              <a:solidFill>
                <a:schemeClr val="accent4">
                  <a:lumMod val="25000"/>
                </a:schemeClr>
              </a:solidFill>
            </a:endParaRPr>
          </a:p>
          <a:p>
            <a:pPr marL="342900" indent="-342900" algn="just">
              <a:buClr>
                <a:schemeClr val="accent5"/>
              </a:buClr>
              <a:buFont typeface="Arial" panose="020B0604020202020204" pitchFamily="34" charset="0"/>
              <a:buChar char="•"/>
            </a:pPr>
            <a:endParaRPr lang="en-US" sz="1400" dirty="0">
              <a:solidFill>
                <a:schemeClr val="accent4">
                  <a:lumMod val="25000"/>
                </a:schemeClr>
              </a:solidFill>
            </a:endParaRPr>
          </a:p>
          <a:p>
            <a:pPr marL="342900" indent="-342900" algn="just">
              <a:buClr>
                <a:schemeClr val="accent5"/>
              </a:buClr>
              <a:buFont typeface="Arial" panose="020B0604020202020204" pitchFamily="34" charset="0"/>
              <a:buChar char="•"/>
            </a:pPr>
            <a:endParaRPr lang="en-US" sz="1400" dirty="0" smtClean="0">
              <a:solidFill>
                <a:schemeClr val="accent4">
                  <a:lumMod val="25000"/>
                </a:schemeClr>
              </a:solidFill>
            </a:endParaRPr>
          </a:p>
          <a:p>
            <a:pPr marL="342900" indent="-342900" algn="just">
              <a:buClr>
                <a:schemeClr val="accent5"/>
              </a:buClr>
              <a:buFont typeface="Arial" panose="020B0604020202020204" pitchFamily="34" charset="0"/>
              <a:buChar char="•"/>
            </a:pPr>
            <a:endParaRPr lang="en-US" sz="1400" dirty="0">
              <a:solidFill>
                <a:schemeClr val="accent4">
                  <a:lumMod val="25000"/>
                </a:schemeClr>
              </a:solidFill>
            </a:endParaRPr>
          </a:p>
          <a:p>
            <a:pPr marL="342900" indent="-342900" algn="just">
              <a:buClr>
                <a:schemeClr val="accent5"/>
              </a:buClr>
              <a:buFont typeface="Arial" panose="020B0604020202020204" pitchFamily="34" charset="0"/>
              <a:buChar char="•"/>
            </a:pPr>
            <a:endParaRPr lang="en-US" sz="1400" dirty="0" smtClean="0">
              <a:solidFill>
                <a:schemeClr val="accent4">
                  <a:lumMod val="25000"/>
                </a:schemeClr>
              </a:solidFill>
            </a:endParaRPr>
          </a:p>
          <a:p>
            <a:pPr algn="just"/>
            <a:r>
              <a:rPr lang="en-US" sz="1400" b="1" i="1" dirty="0" smtClean="0">
                <a:solidFill>
                  <a:schemeClr val="accent5"/>
                </a:solidFill>
              </a:rPr>
              <a:t>Other</a:t>
            </a:r>
          </a:p>
          <a:p>
            <a:pPr marL="171450" indent="-171450" algn="just">
              <a:buClr>
                <a:schemeClr val="accent5"/>
              </a:buClr>
              <a:buFont typeface="Arial" panose="020B0604020202020204" pitchFamily="34" charset="0"/>
              <a:buChar char="•"/>
            </a:pPr>
            <a:r>
              <a:rPr lang="en-US" sz="1400" dirty="0" smtClean="0">
                <a:solidFill>
                  <a:schemeClr val="accent4">
                    <a:lumMod val="25000"/>
                  </a:schemeClr>
                </a:solidFill>
              </a:rPr>
              <a:t>civil aviation consent ( for wind projects) or a confirmation of water availability (for CSP projects)</a:t>
            </a:r>
          </a:p>
          <a:p>
            <a:pPr marL="171450" indent="-171450" algn="just">
              <a:buClr>
                <a:schemeClr val="accent5"/>
              </a:buClr>
              <a:buFont typeface="Arial" panose="020B0604020202020204" pitchFamily="34" charset="0"/>
              <a:buChar char="•"/>
            </a:pPr>
            <a:r>
              <a:rPr lang="en-US" sz="1400" dirty="0" smtClean="0">
                <a:solidFill>
                  <a:schemeClr val="accent4">
                    <a:lumMod val="25000"/>
                  </a:schemeClr>
                </a:solidFill>
              </a:rPr>
              <a:t>Square kilometre array consent;</a:t>
            </a:r>
          </a:p>
          <a:p>
            <a:pPr marL="171450" indent="-171450" algn="just">
              <a:buClr>
                <a:schemeClr val="accent5"/>
              </a:buClr>
              <a:buFont typeface="Arial" panose="020B0604020202020204" pitchFamily="34" charset="0"/>
              <a:buChar char="•"/>
            </a:pPr>
            <a:r>
              <a:rPr lang="en-US" sz="1400" dirty="0" smtClean="0">
                <a:solidFill>
                  <a:schemeClr val="accent4">
                    <a:lumMod val="25000"/>
                  </a:schemeClr>
                </a:solidFill>
              </a:rPr>
              <a:t>Procurement permits (in relation to Electricity Regulation Act, Public Finance management Act, Preferential procurement Policy Framework Act, board approval from Eskom);</a:t>
            </a:r>
          </a:p>
          <a:p>
            <a:pPr marL="171450" indent="-171450" algn="just">
              <a:buClr>
                <a:schemeClr val="accent5"/>
              </a:buClr>
              <a:buFont typeface="Arial" panose="020B0604020202020204" pitchFamily="34" charset="0"/>
              <a:buChar char="•"/>
            </a:pPr>
            <a:r>
              <a:rPr lang="en-US" sz="1400" dirty="0" smtClean="0">
                <a:solidFill>
                  <a:schemeClr val="accent4">
                    <a:lumMod val="25000"/>
                  </a:schemeClr>
                </a:solidFill>
              </a:rPr>
              <a:t>tax and customs permits (stage consignment letter); and</a:t>
            </a:r>
          </a:p>
          <a:p>
            <a:pPr marL="171450" indent="-171450" algn="just">
              <a:buClr>
                <a:schemeClr val="accent5"/>
              </a:buClr>
              <a:buFont typeface="Arial" panose="020B0604020202020204" pitchFamily="34" charset="0"/>
              <a:buChar char="•"/>
            </a:pPr>
            <a:r>
              <a:rPr lang="en-US" sz="1400" dirty="0" smtClean="0">
                <a:solidFill>
                  <a:schemeClr val="accent4">
                    <a:lumMod val="25000"/>
                  </a:schemeClr>
                </a:solidFill>
              </a:rPr>
              <a:t>permits relating to construction in terms of the Occupational Health and Safety Act, 1983.</a:t>
            </a:r>
          </a:p>
          <a:p>
            <a:pPr algn="just"/>
            <a:endParaRPr lang="en-US" u="sng" dirty="0" smtClean="0">
              <a:solidFill>
                <a:schemeClr val="accent5"/>
              </a:solidFill>
            </a:endParaRPr>
          </a:p>
          <a:p>
            <a:pPr marL="285750" indent="-285750" algn="just">
              <a:buFont typeface="Arial" panose="020B0604020202020204" pitchFamily="34" charset="0"/>
              <a:buChar char="•"/>
            </a:pPr>
            <a:endParaRPr lang="en-US" dirty="0" smtClean="0">
              <a:solidFill>
                <a:schemeClr val="accent4">
                  <a:lumMod val="25000"/>
                </a:schemeClr>
              </a:solidFill>
            </a:endParaRPr>
          </a:p>
          <a:p>
            <a:endParaRPr lang="en-GB" u="sng" dirty="0">
              <a:solidFill>
                <a:schemeClr val="accent5"/>
              </a:solidFill>
            </a:endParaRPr>
          </a:p>
        </p:txBody>
      </p:sp>
    </p:spTree>
    <p:extLst>
      <p:ext uri="{BB962C8B-B14F-4D97-AF65-F5344CB8AC3E}">
        <p14:creationId xmlns:p14="http://schemas.microsoft.com/office/powerpoint/2010/main" val="36844595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48" y="123478"/>
            <a:ext cx="8219256" cy="544700"/>
          </a:xfrm>
        </p:spPr>
        <p:txBody>
          <a:bodyPr/>
          <a:lstStyle/>
          <a:p>
            <a:r>
              <a:rPr lang="en-US" sz="2200" dirty="0" smtClean="0"/>
              <a:t>contaminated land</a:t>
            </a:r>
            <a:endParaRPr lang="en-GB" sz="2200" dirty="0"/>
          </a:p>
        </p:txBody>
      </p:sp>
      <p:sp>
        <p:nvSpPr>
          <p:cNvPr id="3" name="Content Placeholder 2"/>
          <p:cNvSpPr>
            <a:spLocks noGrp="1"/>
          </p:cNvSpPr>
          <p:nvPr>
            <p:ph idx="1"/>
          </p:nvPr>
        </p:nvSpPr>
        <p:spPr>
          <a:xfrm>
            <a:off x="241176" y="627534"/>
            <a:ext cx="8229600" cy="4376583"/>
          </a:xfrm>
        </p:spPr>
        <p:txBody>
          <a:bodyPr/>
          <a:lstStyle/>
          <a:p>
            <a:pPr algn="just">
              <a:buClr>
                <a:schemeClr val="accent5"/>
              </a:buClr>
            </a:pPr>
            <a:r>
              <a:rPr lang="en-US" sz="1200" dirty="0"/>
              <a:t>Contamination may occur through:</a:t>
            </a:r>
          </a:p>
          <a:p>
            <a:pPr lvl="1" algn="just">
              <a:buClr>
                <a:schemeClr val="accent5"/>
              </a:buClr>
              <a:buSzPct val="80000"/>
              <a:buFont typeface="Wingdings" panose="05000000000000000000" pitchFamily="2" charset="2"/>
              <a:buChar char="§"/>
            </a:pPr>
            <a:r>
              <a:rPr lang="en-US" sz="1200" dirty="0"/>
              <a:t>a water source in terms of the NWA;</a:t>
            </a:r>
          </a:p>
          <a:p>
            <a:pPr lvl="1" algn="just">
              <a:buClr>
                <a:schemeClr val="accent5"/>
              </a:buClr>
              <a:buSzPct val="80000"/>
              <a:buFont typeface="Wingdings" panose="05000000000000000000" pitchFamily="2" charset="2"/>
              <a:buChar char="§"/>
            </a:pPr>
            <a:r>
              <a:rPr lang="en-US" sz="1200" dirty="0"/>
              <a:t>by hazardous materials in terms of the HSA;</a:t>
            </a:r>
          </a:p>
          <a:p>
            <a:pPr lvl="1" algn="just">
              <a:buClr>
                <a:schemeClr val="accent5"/>
              </a:buClr>
              <a:buSzPct val="80000"/>
              <a:buFont typeface="Wingdings" panose="05000000000000000000" pitchFamily="2" charset="2"/>
              <a:buChar char="§"/>
            </a:pPr>
            <a:r>
              <a:rPr lang="en-US" sz="1200" dirty="0"/>
              <a:t>in relation to land in terms of NEMWA</a:t>
            </a:r>
            <a:r>
              <a:rPr lang="en-US" sz="1200" dirty="0" smtClean="0"/>
              <a:t>.</a:t>
            </a:r>
            <a:endParaRPr lang="en-US" sz="1200" dirty="0">
              <a:solidFill>
                <a:srgbClr val="F07D35"/>
              </a:solidFill>
            </a:endParaRPr>
          </a:p>
          <a:p>
            <a:pPr algn="just">
              <a:buClr>
                <a:schemeClr val="accent5"/>
              </a:buClr>
            </a:pPr>
            <a:r>
              <a:rPr lang="en-US" sz="1200" dirty="0" smtClean="0"/>
              <a:t>Contamination of land is governed under NEMWA. </a:t>
            </a:r>
            <a:r>
              <a:rPr lang="en-GB" sz="1200" dirty="0"/>
              <a:t>The contaminated land provisions require an owner of land that is significantly contaminated, or a person who undertakes an activity that caused the land to be significantly contaminated, to notify the Minister of Environmental Affairs of that contamination as soon as that person becomes aware of the contamination</a:t>
            </a:r>
            <a:endParaRPr lang="en-US" sz="1200" dirty="0" smtClean="0"/>
          </a:p>
          <a:p>
            <a:pPr algn="just">
              <a:buClr>
                <a:schemeClr val="accent5"/>
              </a:buClr>
            </a:pPr>
            <a:r>
              <a:rPr lang="en-GB" sz="1200" dirty="0" smtClean="0"/>
              <a:t>The </a:t>
            </a:r>
            <a:r>
              <a:rPr lang="en-GB" sz="1200" dirty="0"/>
              <a:t>Minister </a:t>
            </a:r>
            <a:r>
              <a:rPr lang="en-GB" sz="1200" dirty="0" smtClean="0"/>
              <a:t>may </a:t>
            </a:r>
            <a:r>
              <a:rPr lang="en-GB" sz="1200" dirty="0"/>
              <a:t>also declare as "investigation areas" land which she believes to be contaminated or land on which "high-risk activities" have taken or are taking place.  "Investigation areas" must be recorded in a National Contaminated Land Register and assessed to determine if remediation is required</a:t>
            </a:r>
            <a:r>
              <a:rPr lang="en-GB" sz="1200" dirty="0" smtClean="0"/>
              <a:t>.  If it is found to be contaminated it will be declared a "remediation site" and a remediation order will be issued.</a:t>
            </a:r>
          </a:p>
          <a:p>
            <a:pPr algn="just">
              <a:buClr>
                <a:schemeClr val="accent5"/>
              </a:buClr>
            </a:pPr>
            <a:r>
              <a:rPr lang="en-US" sz="1200" dirty="0" smtClean="0"/>
              <a:t>Where land is deemed contaminated or a remediation site, it will be certified </a:t>
            </a:r>
            <a:r>
              <a:rPr lang="en-US" sz="1200" dirty="0"/>
              <a:t>as such on the title </a:t>
            </a:r>
            <a:r>
              <a:rPr lang="en-US" sz="1200" dirty="0" smtClean="0"/>
              <a:t>deeds.  The transfer of contaminated land will be restricted </a:t>
            </a:r>
            <a:r>
              <a:rPr lang="en-US" sz="1200" dirty="0"/>
              <a:t>until it has been cleaned up according to plans issued by the authorities. If a person is found to have contaminated land, that person will be liable to rehabilitate the land. </a:t>
            </a:r>
            <a:endParaRPr lang="en-US" sz="1200" dirty="0" smtClean="0"/>
          </a:p>
          <a:p>
            <a:pPr algn="just">
              <a:buClr>
                <a:schemeClr val="accent5"/>
              </a:buClr>
            </a:pPr>
            <a:r>
              <a:rPr lang="en-US" sz="1200" dirty="0" smtClean="0"/>
              <a:t>Offences in terms of contaminated land can amount to </a:t>
            </a:r>
            <a:r>
              <a:rPr lang="en-US" sz="1200" u="sng" dirty="0" smtClean="0"/>
              <a:t>a fine of up to R5 million or to imprisonment for up to 5 years</a:t>
            </a:r>
            <a:r>
              <a:rPr lang="en-US" sz="1200" dirty="0" smtClean="0"/>
              <a:t>, and include:</a:t>
            </a:r>
          </a:p>
          <a:p>
            <a:pPr lvl="1" algn="just">
              <a:buClr>
                <a:schemeClr val="accent5"/>
              </a:buClr>
              <a:buSzPct val="80000"/>
              <a:buFont typeface="Wingdings" panose="05000000000000000000" pitchFamily="2" charset="2"/>
              <a:buChar char="§"/>
            </a:pPr>
            <a:r>
              <a:rPr lang="en-GB" sz="1200" dirty="0"/>
              <a:t>The failure to notify the Minister </a:t>
            </a:r>
            <a:r>
              <a:rPr lang="en-GB" sz="1200" dirty="0" smtClean="0"/>
              <a:t>once </a:t>
            </a:r>
            <a:r>
              <a:rPr lang="en-GB" sz="1200" dirty="0"/>
              <a:t>a person becomes aware of any </a:t>
            </a:r>
            <a:r>
              <a:rPr lang="en-GB" sz="1200" dirty="0" smtClean="0"/>
              <a:t>contamination;</a:t>
            </a:r>
          </a:p>
          <a:p>
            <a:pPr lvl="1" algn="just">
              <a:buClr>
                <a:schemeClr val="accent5"/>
              </a:buClr>
              <a:buSzPct val="80000"/>
              <a:buFont typeface="Wingdings" panose="05000000000000000000" pitchFamily="2" charset="2"/>
              <a:buChar char="§"/>
            </a:pPr>
            <a:r>
              <a:rPr lang="en-GB" sz="1200" dirty="0" smtClean="0"/>
              <a:t>The </a:t>
            </a:r>
            <a:r>
              <a:rPr lang="en-GB" sz="1200" dirty="0"/>
              <a:t>failure to notify a transferee of any </a:t>
            </a:r>
            <a:r>
              <a:rPr lang="en-GB" sz="1200" dirty="0" smtClean="0"/>
              <a:t>contamination;</a:t>
            </a:r>
          </a:p>
          <a:p>
            <a:pPr lvl="1" algn="just">
              <a:buClr>
                <a:schemeClr val="accent5"/>
              </a:buClr>
              <a:buSzPct val="80000"/>
              <a:buFont typeface="Wingdings" panose="05000000000000000000" pitchFamily="2" charset="2"/>
              <a:buChar char="§"/>
            </a:pPr>
            <a:r>
              <a:rPr lang="en-GB" sz="1200" dirty="0" smtClean="0"/>
              <a:t>The </a:t>
            </a:r>
            <a:r>
              <a:rPr lang="en-GB" sz="1200" dirty="0"/>
              <a:t>failure to notify the Minister </a:t>
            </a:r>
            <a:r>
              <a:rPr lang="en-GB" sz="1200" dirty="0" smtClean="0"/>
              <a:t>of </a:t>
            </a:r>
            <a:r>
              <a:rPr lang="en-GB" sz="1200" dirty="0"/>
              <a:t>the transfer of a remediation </a:t>
            </a:r>
            <a:r>
              <a:rPr lang="en-GB" sz="1200" dirty="0" smtClean="0"/>
              <a:t>site; and</a:t>
            </a:r>
          </a:p>
          <a:p>
            <a:pPr lvl="1" algn="just">
              <a:buClr>
                <a:schemeClr val="accent5"/>
              </a:buClr>
              <a:buSzPct val="80000"/>
              <a:buFont typeface="Wingdings" panose="05000000000000000000" pitchFamily="2" charset="2"/>
              <a:buChar char="§"/>
            </a:pPr>
            <a:r>
              <a:rPr lang="en-US" sz="1200" dirty="0" smtClean="0"/>
              <a:t>The failure to conduct a site assessment (which can amount to R10 million fine / 10 years imprisonment).</a:t>
            </a:r>
            <a:endParaRPr lang="en-US" sz="12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52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95486"/>
            <a:ext cx="2659905" cy="1330992"/>
          </a:xfrm>
          <a:prstGeom prst="rect">
            <a:avLst/>
          </a:prstGeom>
        </p:spPr>
      </p:pic>
    </p:spTree>
    <p:extLst>
      <p:ext uri="{BB962C8B-B14F-4D97-AF65-F5344CB8AC3E}">
        <p14:creationId xmlns:p14="http://schemas.microsoft.com/office/powerpoint/2010/main" val="6379193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climate change – carbon tax</a:t>
            </a:r>
            <a:endParaRPr lang="en-GB" sz="2200" dirty="0"/>
          </a:p>
        </p:txBody>
      </p:sp>
      <p:sp>
        <p:nvSpPr>
          <p:cNvPr id="3" name="Content Placeholder 2"/>
          <p:cNvSpPr>
            <a:spLocks noGrp="1"/>
          </p:cNvSpPr>
          <p:nvPr>
            <p:ph idx="1"/>
          </p:nvPr>
        </p:nvSpPr>
        <p:spPr>
          <a:xfrm>
            <a:off x="457200" y="893642"/>
            <a:ext cx="8229600" cy="4967514"/>
          </a:xfrm>
        </p:spPr>
        <p:txBody>
          <a:bodyPr/>
          <a:lstStyle/>
          <a:p>
            <a:pPr algn="just">
              <a:buClr>
                <a:schemeClr val="accent5"/>
              </a:buClr>
            </a:pPr>
            <a:r>
              <a:rPr lang="en-US" sz="1600" dirty="0"/>
              <a:t>Carbon tax is based on emissions linked to fuel </a:t>
            </a:r>
            <a:r>
              <a:rPr lang="en-US" sz="1600" dirty="0" smtClean="0"/>
              <a:t>inputs.</a:t>
            </a:r>
          </a:p>
          <a:p>
            <a:pPr algn="just">
              <a:buClr>
                <a:schemeClr val="accent5"/>
              </a:buClr>
            </a:pPr>
            <a:r>
              <a:rPr lang="en-US" sz="1600" dirty="0" smtClean="0"/>
              <a:t>The </a:t>
            </a:r>
            <a:r>
              <a:rPr lang="en-US" sz="1600" dirty="0"/>
              <a:t>primary objection of implementing carbon taxes is to change future </a:t>
            </a:r>
            <a:r>
              <a:rPr lang="en-US" sz="1600" dirty="0" smtClean="0"/>
              <a:t>behaviour, rather </a:t>
            </a:r>
            <a:r>
              <a:rPr lang="en-US" sz="1600" dirty="0"/>
              <a:t>than to raise </a:t>
            </a:r>
            <a:r>
              <a:rPr lang="en-US" sz="1600" dirty="0" smtClean="0"/>
              <a:t>revenue.</a:t>
            </a:r>
          </a:p>
          <a:p>
            <a:pPr algn="just">
              <a:buClr>
                <a:schemeClr val="accent5"/>
              </a:buClr>
            </a:pPr>
            <a:r>
              <a:rPr lang="en-US" sz="1600" dirty="0" smtClean="0"/>
              <a:t>This will be done by implementing a carbon price / tax as a </a:t>
            </a:r>
            <a:r>
              <a:rPr lang="en-US" sz="1600" i="1" dirty="0" smtClean="0"/>
              <a:t>mitigation measure.</a:t>
            </a:r>
          </a:p>
          <a:p>
            <a:pPr algn="just">
              <a:buClr>
                <a:schemeClr val="accent5"/>
              </a:buClr>
            </a:pPr>
            <a:r>
              <a:rPr lang="en-US" sz="1600" dirty="0" smtClean="0"/>
              <a:t>In 2015 the Carbon Tax Bill was published for public comment.  A new draft has not yet been released.</a:t>
            </a:r>
          </a:p>
          <a:p>
            <a:pPr algn="just">
              <a:buClr>
                <a:schemeClr val="accent5"/>
              </a:buClr>
            </a:pPr>
            <a:r>
              <a:rPr lang="en-US" sz="1600" dirty="0" smtClean="0"/>
              <a:t>In November 2016 South Africa ratified the </a:t>
            </a:r>
            <a:r>
              <a:rPr lang="en-US" sz="1600" b="1" dirty="0" smtClean="0">
                <a:solidFill>
                  <a:schemeClr val="accent5"/>
                </a:solidFill>
              </a:rPr>
              <a:t>Paris Agreement</a:t>
            </a:r>
            <a:r>
              <a:rPr lang="en-US" sz="1600" dirty="0" smtClean="0"/>
              <a:t>, which is the United Nations Framework Convention on Climate Change dealing with greenhouse gases emissions mitigation, adaption and finance, starting in the year 2020.</a:t>
            </a:r>
          </a:p>
          <a:p>
            <a:pPr algn="just">
              <a:buClr>
                <a:schemeClr val="accent5"/>
              </a:buClr>
            </a:pPr>
            <a:r>
              <a:rPr lang="en-US" sz="1600" dirty="0" smtClean="0"/>
              <a:t>The GHG Reporting Regulations is the first step in implementing the imminent imposition of carbon tax for identified affected sectors in SA.  </a:t>
            </a:r>
          </a:p>
          <a:p>
            <a:pPr lvl="1" algn="just">
              <a:buClr>
                <a:schemeClr val="accent5"/>
              </a:buClr>
              <a:buFont typeface="Wingdings" panose="05000000000000000000" pitchFamily="2" charset="2"/>
              <a:buChar char="§"/>
            </a:pPr>
            <a:r>
              <a:rPr lang="en-US" sz="1600" dirty="0" smtClean="0"/>
              <a:t>It is planned that GHG's will be classified as priority air pollutants.  Once this occurs, with the GHG Reporting Regulations, it will complete the regulatory regimes for the mandatory reporting of air emissions to the NAEIS.  This system will be the basis for the formalisation of carbon tax.</a:t>
            </a:r>
          </a:p>
          <a:p>
            <a:pPr marL="0" indent="0">
              <a:buClr>
                <a:schemeClr val="accent5"/>
              </a:buClr>
              <a:buNone/>
            </a:pPr>
            <a:endParaRPr lang="en-US" sz="1600" dirty="0">
              <a:solidFill>
                <a:schemeClr val="accent5"/>
              </a:solidFill>
            </a:endParaRPr>
          </a:p>
          <a:p>
            <a:pPr>
              <a:buClr>
                <a:schemeClr val="accent5"/>
              </a:buClr>
            </a:pPr>
            <a:endParaRPr lang="en-US" sz="1600" dirty="0"/>
          </a:p>
          <a:p>
            <a:pPr>
              <a:buClr>
                <a:schemeClr val="accent5"/>
              </a:buClr>
            </a:pPr>
            <a:endParaRPr lang="en-GB" sz="1600" dirty="0" smtClean="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53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5022" y="123478"/>
            <a:ext cx="1656184" cy="1104122"/>
          </a:xfrm>
          <a:prstGeom prst="rect">
            <a:avLst/>
          </a:prstGeom>
        </p:spPr>
      </p:pic>
    </p:spTree>
    <p:extLst>
      <p:ext uri="{BB962C8B-B14F-4D97-AF65-F5344CB8AC3E}">
        <p14:creationId xmlns:p14="http://schemas.microsoft.com/office/powerpoint/2010/main" val="9106784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p:cNvSpPr txBox="1">
            <a:spLocks/>
          </p:cNvSpPr>
          <p:nvPr/>
        </p:nvSpPr>
        <p:spPr>
          <a:xfrm>
            <a:off x="107504" y="4799968"/>
            <a:ext cx="7704856" cy="150041"/>
          </a:xfrm>
          <a:prstGeom prst="rect">
            <a:avLst/>
          </a:prstGeom>
        </p:spPr>
        <p:txBody>
          <a:bodyPr/>
          <a:lstStyle>
            <a:lvl1pPr marL="342900" indent="-342900" algn="l" defTabSz="457200" rtl="0" eaLnBrk="0" fontAlgn="base" hangingPunct="0">
              <a:spcBef>
                <a:spcPct val="20000"/>
              </a:spcBef>
              <a:spcAft>
                <a:spcPct val="0"/>
              </a:spcAft>
              <a:buClr>
                <a:srgbClr val="465560"/>
              </a:buClr>
              <a:buSzPct val="120000"/>
              <a:buFont typeface="Calibri" pitchFamily="34" charset="0"/>
              <a:defRPr sz="900" kern="1200">
                <a:solidFill>
                  <a:srgbClr val="465560"/>
                </a:solidFill>
                <a:latin typeface="+mn-lt"/>
                <a:ea typeface="+mn-ea"/>
                <a:cs typeface="+mn-cs"/>
              </a:defRPr>
            </a:lvl1pPr>
            <a:lvl2pPr marL="361950" marR="0" indent="0" algn="l" defTabSz="457200" rtl="0" eaLnBrk="0" fontAlgn="base" latinLnBrk="0" hangingPunct="0">
              <a:lnSpc>
                <a:spcPct val="100000"/>
              </a:lnSpc>
              <a:spcBef>
                <a:spcPct val="20000"/>
              </a:spcBef>
              <a:spcAft>
                <a:spcPct val="0"/>
              </a:spcAft>
              <a:buClr>
                <a:srgbClr val="465560"/>
              </a:buClr>
              <a:buSzPct val="70000"/>
              <a:buFont typeface="Courier New" pitchFamily="49" charset="0"/>
              <a:buNone/>
              <a:tabLst/>
              <a:defRPr sz="1900" kern="1200">
                <a:solidFill>
                  <a:srgbClr val="000000"/>
                </a:solidFill>
                <a:latin typeface="+mn-lt"/>
                <a:ea typeface="+mn-ea"/>
                <a:cs typeface="+mn-cs"/>
              </a:defRPr>
            </a:lvl2pPr>
            <a:lvl3pPr marL="1073150" indent="-360363" algn="l" defTabSz="457200" rtl="0" eaLnBrk="0" fontAlgn="base" hangingPunct="0">
              <a:spcBef>
                <a:spcPct val="20000"/>
              </a:spcBef>
              <a:spcAft>
                <a:spcPct val="0"/>
              </a:spcAft>
              <a:buClr>
                <a:srgbClr val="465560"/>
              </a:buClr>
              <a:buSzPct val="130000"/>
              <a:buFont typeface="Arial" charset="0"/>
              <a:buChar char="•"/>
              <a:defRPr sz="2000" kern="1200">
                <a:solidFill>
                  <a:srgbClr val="000000"/>
                </a:solidFill>
                <a:latin typeface="+mn-lt"/>
                <a:ea typeface="+mn-ea"/>
                <a:cs typeface="+mn-cs"/>
              </a:defRPr>
            </a:lvl3pPr>
            <a:lvl4pPr marL="1435100" indent="-361950" algn="l" defTabSz="457200" rtl="0" eaLnBrk="0" fontAlgn="base" hangingPunct="0">
              <a:spcBef>
                <a:spcPct val="20000"/>
              </a:spcBef>
              <a:spcAft>
                <a:spcPct val="0"/>
              </a:spcAft>
              <a:buClr>
                <a:srgbClr val="465560"/>
              </a:buClr>
              <a:buSzPct val="70000"/>
              <a:buFont typeface="Courier New" pitchFamily="49" charset="0"/>
              <a:buChar char="o"/>
              <a:defRPr sz="2000" kern="1200">
                <a:solidFill>
                  <a:srgbClr val="000000"/>
                </a:solidFill>
                <a:latin typeface="+mn-lt"/>
                <a:ea typeface="+mn-ea"/>
                <a:cs typeface="+mn-cs"/>
              </a:defRPr>
            </a:lvl4pPr>
            <a:lvl5pPr marL="1797050" indent="-361950" algn="l" defTabSz="457200" rtl="0" eaLnBrk="0" fontAlgn="base" hangingPunct="0">
              <a:spcBef>
                <a:spcPct val="20000"/>
              </a:spcBef>
              <a:spcAft>
                <a:spcPct val="0"/>
              </a:spcAft>
              <a:buClr>
                <a:srgbClr val="465560"/>
              </a:buClr>
              <a:buFont typeface="Arial" charset="0"/>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SzPct val="70000"/>
              <a:buFont typeface="Courier New" pitchFamily="49" charset="0"/>
              <a:buNone/>
            </a:pPr>
            <a:r>
              <a:rPr lang="en-GB" sz="700" dirty="0" smtClean="0">
                <a:latin typeface="Verdana" pitchFamily="34" charset="0"/>
                <a:ea typeface="Verdana" pitchFamily="34" charset="0"/>
                <a:cs typeface="Verdana" pitchFamily="34" charset="0"/>
              </a:rPr>
              <a:t>Legal Notice:  these materials are for training purposes only and do not constitute legal or other professional advice</a:t>
            </a:r>
          </a:p>
        </p:txBody>
      </p:sp>
      <p:sp>
        <p:nvSpPr>
          <p:cNvPr id="4" name="Rectangle 2"/>
          <p:cNvSpPr txBox="1">
            <a:spLocks noChangeArrowheads="1"/>
          </p:cNvSpPr>
          <p:nvPr/>
        </p:nvSpPr>
        <p:spPr>
          <a:xfrm>
            <a:off x="241176" y="1560869"/>
            <a:ext cx="8229600" cy="857250"/>
          </a:xfrm>
          <a:prstGeom prst="rect">
            <a:avLst/>
          </a:prstGeom>
          <a:noFill/>
        </p:spPr>
        <p:txBody>
          <a:bodyPr/>
          <a:lstStyle>
            <a:lvl1pPr algn="l" defTabSz="457200" rtl="0" eaLnBrk="1" fontAlgn="base" hangingPunct="1">
              <a:spcBef>
                <a:spcPct val="0"/>
              </a:spcBef>
              <a:spcAft>
                <a:spcPct val="0"/>
              </a:spcAft>
              <a:defRPr sz="2400" b="1" kern="1200">
                <a:solidFill>
                  <a:srgbClr val="465560"/>
                </a:solidFill>
                <a:latin typeface="+mj-lt"/>
                <a:ea typeface="+mj-ea"/>
                <a:cs typeface="+mj-cs"/>
              </a:defRPr>
            </a:lvl1pPr>
            <a:lvl2pPr algn="l" defTabSz="457200" rtl="0" eaLnBrk="1" fontAlgn="base" hangingPunct="1">
              <a:spcBef>
                <a:spcPct val="0"/>
              </a:spcBef>
              <a:spcAft>
                <a:spcPct val="0"/>
              </a:spcAft>
              <a:defRPr sz="2400" b="1">
                <a:solidFill>
                  <a:srgbClr val="465560"/>
                </a:solidFill>
                <a:latin typeface="Calibri" pitchFamily="34" charset="0"/>
              </a:defRPr>
            </a:lvl2pPr>
            <a:lvl3pPr algn="l" defTabSz="457200" rtl="0" eaLnBrk="1" fontAlgn="base" hangingPunct="1">
              <a:spcBef>
                <a:spcPct val="0"/>
              </a:spcBef>
              <a:spcAft>
                <a:spcPct val="0"/>
              </a:spcAft>
              <a:defRPr sz="2400" b="1">
                <a:solidFill>
                  <a:srgbClr val="465560"/>
                </a:solidFill>
                <a:latin typeface="Calibri" pitchFamily="34" charset="0"/>
              </a:defRPr>
            </a:lvl3pPr>
            <a:lvl4pPr algn="l" defTabSz="457200" rtl="0" eaLnBrk="1" fontAlgn="base" hangingPunct="1">
              <a:spcBef>
                <a:spcPct val="0"/>
              </a:spcBef>
              <a:spcAft>
                <a:spcPct val="0"/>
              </a:spcAft>
              <a:defRPr sz="2400" b="1">
                <a:solidFill>
                  <a:srgbClr val="465560"/>
                </a:solidFill>
                <a:latin typeface="Calibri" pitchFamily="34" charset="0"/>
              </a:defRPr>
            </a:lvl4pPr>
            <a:lvl5pPr algn="l" defTabSz="457200" rtl="0" eaLnBrk="1" fontAlgn="base" hangingPunct="1">
              <a:spcBef>
                <a:spcPct val="0"/>
              </a:spcBef>
              <a:spcAft>
                <a:spcPct val="0"/>
              </a:spcAft>
              <a:defRPr sz="2400" b="1">
                <a:solidFill>
                  <a:srgbClr val="465560"/>
                </a:solidFill>
                <a:latin typeface="Calibri" pitchFamily="34" charset="0"/>
              </a:defRPr>
            </a:lvl5pPr>
            <a:lvl6pPr marL="457200" algn="l" defTabSz="457200" rtl="0" eaLnBrk="1" fontAlgn="base" hangingPunct="1">
              <a:spcBef>
                <a:spcPct val="0"/>
              </a:spcBef>
              <a:spcAft>
                <a:spcPct val="0"/>
              </a:spcAft>
              <a:defRPr sz="2400" b="1">
                <a:solidFill>
                  <a:srgbClr val="465560"/>
                </a:solidFill>
                <a:latin typeface="Calibri" pitchFamily="34" charset="0"/>
              </a:defRPr>
            </a:lvl6pPr>
            <a:lvl7pPr marL="914400" algn="l" defTabSz="457200" rtl="0" eaLnBrk="1" fontAlgn="base" hangingPunct="1">
              <a:spcBef>
                <a:spcPct val="0"/>
              </a:spcBef>
              <a:spcAft>
                <a:spcPct val="0"/>
              </a:spcAft>
              <a:defRPr sz="2400" b="1">
                <a:solidFill>
                  <a:srgbClr val="465560"/>
                </a:solidFill>
                <a:latin typeface="Calibri" pitchFamily="34" charset="0"/>
              </a:defRPr>
            </a:lvl7pPr>
            <a:lvl8pPr marL="1371600" algn="l" defTabSz="457200" rtl="0" eaLnBrk="1" fontAlgn="base" hangingPunct="1">
              <a:spcBef>
                <a:spcPct val="0"/>
              </a:spcBef>
              <a:spcAft>
                <a:spcPct val="0"/>
              </a:spcAft>
              <a:defRPr sz="2400" b="1">
                <a:solidFill>
                  <a:srgbClr val="465560"/>
                </a:solidFill>
                <a:latin typeface="Calibri" pitchFamily="34" charset="0"/>
              </a:defRPr>
            </a:lvl8pPr>
            <a:lvl9pPr marL="1828800" algn="l" defTabSz="457200" rtl="0" eaLnBrk="1" fontAlgn="base" hangingPunct="1">
              <a:spcBef>
                <a:spcPct val="0"/>
              </a:spcBef>
              <a:spcAft>
                <a:spcPct val="0"/>
              </a:spcAft>
              <a:defRPr sz="2400" b="1">
                <a:solidFill>
                  <a:srgbClr val="465560"/>
                </a:solidFill>
                <a:latin typeface="Calibri" pitchFamily="34" charset="0"/>
              </a:defRPr>
            </a:lvl9pPr>
          </a:lstStyle>
          <a:p>
            <a:pPr algn="ctr"/>
            <a:r>
              <a:rPr lang="en-GB" dirty="0" smtClean="0">
                <a:solidFill>
                  <a:schemeClr val="accent4">
                    <a:lumMod val="25000"/>
                  </a:schemeClr>
                </a:solidFill>
              </a:rPr>
              <a:t>Garyn Rapson</a:t>
            </a:r>
          </a:p>
          <a:p>
            <a:endParaRPr lang="en-GB" sz="700" dirty="0" smtClean="0">
              <a:solidFill>
                <a:schemeClr val="accent4">
                  <a:lumMod val="25000"/>
                </a:schemeClr>
              </a:solidFill>
            </a:endParaRPr>
          </a:p>
          <a:p>
            <a:pPr algn="ctr"/>
            <a:r>
              <a:rPr lang="en-US" sz="1000" b="0" dirty="0" smtClean="0">
                <a:solidFill>
                  <a:schemeClr val="accent4">
                    <a:lumMod val="25000"/>
                  </a:schemeClr>
                </a:solidFill>
              </a:rPr>
              <a:t>Email: garyn.rapson@webberwentzel.com </a:t>
            </a:r>
            <a:endParaRPr lang="en-GB" sz="1000" b="0" dirty="0" smtClean="0">
              <a:solidFill>
                <a:schemeClr val="accent4">
                  <a:lumMod val="25000"/>
                </a:schemeClr>
              </a:solidFill>
            </a:endParaRPr>
          </a:p>
          <a:p>
            <a:pPr algn="ctr"/>
            <a:r>
              <a:rPr lang="en-GB" sz="1000" b="0" dirty="0" smtClean="0">
                <a:solidFill>
                  <a:schemeClr val="accent4">
                    <a:lumMod val="25000"/>
                  </a:schemeClr>
                </a:solidFill>
              </a:rPr>
              <a:t>Twitter: GarynR</a:t>
            </a:r>
            <a:r>
              <a:rPr lang="en-GB" sz="1000" b="0" dirty="0">
                <a:solidFill>
                  <a:schemeClr val="accent4">
                    <a:lumMod val="25000"/>
                  </a:schemeClr>
                </a:solidFill>
              </a:rPr>
              <a:t> (follow me for the latest environmental developments)</a:t>
            </a:r>
          </a:p>
          <a:p>
            <a:pPr algn="ctr"/>
            <a:r>
              <a:rPr lang="en-GB" sz="1000" b="0" dirty="0" smtClean="0">
                <a:solidFill>
                  <a:schemeClr val="accent4">
                    <a:lumMod val="25000"/>
                  </a:schemeClr>
                </a:solidFill>
              </a:rPr>
              <a:t/>
            </a:r>
            <a:br>
              <a:rPr lang="en-GB" sz="1000" b="0" dirty="0" smtClean="0">
                <a:solidFill>
                  <a:schemeClr val="accent4">
                    <a:lumMod val="25000"/>
                  </a:schemeClr>
                </a:solidFill>
              </a:rPr>
            </a:br>
            <a:endParaRPr lang="en-GB" sz="600" b="0" dirty="0" smtClean="0">
              <a:solidFill>
                <a:schemeClr val="accent4">
                  <a:lumMod val="25000"/>
                </a:schemeClr>
              </a:solidFill>
            </a:endParaRPr>
          </a:p>
        </p:txBody>
      </p:sp>
      <p:sp>
        <p:nvSpPr>
          <p:cNvPr id="6" name="TextBox 5"/>
          <p:cNvSpPr txBox="1"/>
          <p:nvPr/>
        </p:nvSpPr>
        <p:spPr>
          <a:xfrm>
            <a:off x="1979712" y="614639"/>
            <a:ext cx="4752528" cy="646331"/>
          </a:xfrm>
          <a:prstGeom prst="rect">
            <a:avLst/>
          </a:prstGeom>
          <a:noFill/>
        </p:spPr>
        <p:txBody>
          <a:bodyPr wrap="square" rtlCol="0">
            <a:spAutoFit/>
          </a:bodyPr>
          <a:lstStyle/>
          <a:p>
            <a:pPr algn="ctr"/>
            <a:r>
              <a:rPr lang="en-US" sz="3600" b="1" dirty="0" smtClean="0">
                <a:solidFill>
                  <a:schemeClr val="accent4">
                    <a:lumMod val="25000"/>
                  </a:schemeClr>
                </a:solidFill>
              </a:rPr>
              <a:t>THANK YOU</a:t>
            </a:r>
            <a:endParaRPr lang="en-GB" sz="3600" b="1" dirty="0">
              <a:solidFill>
                <a:schemeClr val="accent4">
                  <a:lumMod val="25000"/>
                </a:schemeClr>
              </a:solidFill>
            </a:endParaRPr>
          </a:p>
        </p:txBody>
      </p:sp>
    </p:spTree>
    <p:extLst>
      <p:ext uri="{BB962C8B-B14F-4D97-AF65-F5344CB8AC3E}">
        <p14:creationId xmlns:p14="http://schemas.microsoft.com/office/powerpoint/2010/main" val="2699553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7494"/>
            <a:ext cx="8219256" cy="544700"/>
          </a:xfrm>
        </p:spPr>
        <p:txBody>
          <a:bodyPr/>
          <a:lstStyle/>
          <a:p>
            <a:r>
              <a:rPr lang="en-US" sz="2200" dirty="0" smtClean="0"/>
              <a:t>general principles of environmental legislation</a:t>
            </a:r>
            <a:endParaRPr lang="en-GB" sz="22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6</a:t>
            </a:fld>
            <a:endParaRPr lang="en-US" dirty="0"/>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239888172"/>
              </p:ext>
            </p:extLst>
          </p:nvPr>
        </p:nvGraphicFramePr>
        <p:xfrm>
          <a:off x="467544" y="1059582"/>
          <a:ext cx="8136904" cy="3190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8265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3478"/>
            <a:ext cx="8219256" cy="544700"/>
          </a:xfrm>
        </p:spPr>
        <p:txBody>
          <a:bodyPr/>
          <a:lstStyle/>
          <a:p>
            <a:r>
              <a:rPr lang="en-US" sz="2200" dirty="0" smtClean="0"/>
              <a:t>National Environmental Management Act 107 of 1998 (NEMA)</a:t>
            </a:r>
            <a:endParaRPr lang="en-GB" sz="2200"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7</a:t>
            </a:fld>
            <a:endParaRPr lang="en-US" dirty="0"/>
          </a:p>
        </p:txBody>
      </p:sp>
      <p:sp>
        <p:nvSpPr>
          <p:cNvPr id="6" name="Content Placeholder 5"/>
          <p:cNvSpPr>
            <a:spLocks noGrp="1"/>
          </p:cNvSpPr>
          <p:nvPr>
            <p:ph idx="1"/>
          </p:nvPr>
        </p:nvSpPr>
        <p:spPr>
          <a:xfrm>
            <a:off x="179512" y="699542"/>
            <a:ext cx="8229600" cy="4542782"/>
          </a:xfrm>
        </p:spPr>
        <p:txBody>
          <a:bodyPr/>
          <a:lstStyle/>
          <a:p>
            <a:pPr algn="just">
              <a:buClr>
                <a:schemeClr val="accent5"/>
              </a:buClr>
            </a:pPr>
            <a:r>
              <a:rPr lang="en-US" sz="1400" b="1" dirty="0"/>
              <a:t>Section 28 </a:t>
            </a:r>
            <a:r>
              <a:rPr lang="en-US" sz="1400" dirty="0"/>
              <a:t>places a </a:t>
            </a:r>
            <a:r>
              <a:rPr lang="en-US" sz="1400" b="1" dirty="0">
                <a:solidFill>
                  <a:schemeClr val="accent5"/>
                </a:solidFill>
              </a:rPr>
              <a:t>duty of care on persons </a:t>
            </a:r>
            <a:r>
              <a:rPr lang="en-US" sz="1400" dirty="0"/>
              <a:t>who </a:t>
            </a:r>
            <a:r>
              <a:rPr lang="en-US" sz="1400" dirty="0" smtClean="0"/>
              <a:t>cause significant </a:t>
            </a:r>
            <a:r>
              <a:rPr lang="en-US" sz="1400" dirty="0"/>
              <a:t>pollution or degradation to the </a:t>
            </a:r>
            <a:r>
              <a:rPr lang="en-US" sz="1400" dirty="0" smtClean="0"/>
              <a:t>environment to take </a:t>
            </a:r>
            <a:r>
              <a:rPr lang="en-US" sz="1400" u="sng" dirty="0" smtClean="0"/>
              <a:t>reasonable measures </a:t>
            </a:r>
            <a:r>
              <a:rPr lang="en-US" sz="1400" dirty="0" smtClean="0"/>
              <a:t>to prevent such damage from occurring, continuing or recurring.</a:t>
            </a:r>
            <a:endParaRPr lang="en-US" sz="1400" b="1" dirty="0" smtClean="0"/>
          </a:p>
          <a:p>
            <a:pPr algn="just">
              <a:buClr>
                <a:schemeClr val="accent5"/>
              </a:buClr>
            </a:pPr>
            <a:r>
              <a:rPr lang="en-US" sz="1400" b="1" dirty="0" smtClean="0"/>
              <a:t>Section </a:t>
            </a:r>
            <a:r>
              <a:rPr lang="en-US" sz="1400" b="1" dirty="0"/>
              <a:t>24: </a:t>
            </a:r>
            <a:r>
              <a:rPr lang="en-US" sz="1400" dirty="0" smtClean="0"/>
              <a:t>the </a:t>
            </a:r>
            <a:r>
              <a:rPr lang="en-US" sz="1400" dirty="0"/>
              <a:t>Minister / MEC may identify certain activities which may not commence without an environmental authorisation ("</a:t>
            </a:r>
            <a:r>
              <a:rPr lang="en-US" sz="1400" b="1" dirty="0"/>
              <a:t>EA</a:t>
            </a:r>
            <a:r>
              <a:rPr lang="en-US" sz="1400" dirty="0"/>
              <a:t>") from the competent authority. </a:t>
            </a:r>
            <a:endParaRPr lang="en-US" sz="1400" dirty="0" smtClean="0"/>
          </a:p>
          <a:p>
            <a:pPr lvl="1" algn="just">
              <a:buClr>
                <a:schemeClr val="accent5"/>
              </a:buClr>
              <a:buFont typeface="Wingdings" panose="05000000000000000000" pitchFamily="2" charset="2"/>
              <a:buChar char="§"/>
            </a:pPr>
            <a:r>
              <a:rPr lang="en-US" sz="1300" dirty="0"/>
              <a:t>Applicant to consider, investigate, assess and report the consequences for or impacts on the environment of the listed or specified activity to the competent authority</a:t>
            </a:r>
            <a:r>
              <a:rPr lang="en-US" sz="1300" dirty="0" smtClean="0"/>
              <a:t>.</a:t>
            </a:r>
          </a:p>
          <a:p>
            <a:pPr lvl="1" algn="just">
              <a:buClr>
                <a:schemeClr val="accent5"/>
              </a:buClr>
              <a:buFont typeface="Wingdings" panose="05000000000000000000" pitchFamily="2" charset="2"/>
              <a:buChar char="§"/>
            </a:pPr>
            <a:r>
              <a:rPr lang="en-GB" sz="1300" dirty="0"/>
              <a:t>This requirement is fulfilled through the process of conducting an Environmental Impact Assessment ("</a:t>
            </a:r>
            <a:r>
              <a:rPr lang="en-GB" sz="1300" b="1" dirty="0"/>
              <a:t>EIA</a:t>
            </a:r>
            <a:r>
              <a:rPr lang="en-GB" sz="1300" dirty="0"/>
              <a:t>"). </a:t>
            </a:r>
            <a:endParaRPr lang="en-GB" sz="1300" dirty="0" smtClean="0"/>
          </a:p>
          <a:p>
            <a:pPr lvl="1" algn="just">
              <a:buClr>
                <a:schemeClr val="accent5"/>
              </a:buClr>
              <a:buFont typeface="Wingdings" panose="05000000000000000000" pitchFamily="2" charset="2"/>
              <a:buChar char="§"/>
            </a:pPr>
            <a:r>
              <a:rPr lang="en-US" sz="1300" dirty="0" smtClean="0"/>
              <a:t>Section 24 further provides that an applicant must comply with any Environmental Management Programme ("</a:t>
            </a:r>
            <a:r>
              <a:rPr lang="en-US" sz="1300" b="1" dirty="0" smtClean="0"/>
              <a:t>EMPr</a:t>
            </a:r>
            <a:r>
              <a:rPr lang="en-US" sz="1300" dirty="0" smtClean="0"/>
              <a:t>"</a:t>
            </a:r>
            <a:r>
              <a:rPr lang="en-US" sz="1300" b="1" dirty="0" smtClean="0"/>
              <a:t>) </a:t>
            </a:r>
            <a:r>
              <a:rPr lang="en-US" sz="1300" dirty="0" smtClean="0"/>
              <a:t>prescribed in terms of NEMA.</a:t>
            </a:r>
            <a:endParaRPr lang="en-US" sz="1300" b="1" dirty="0" smtClean="0"/>
          </a:p>
          <a:p>
            <a:pPr lvl="1" algn="just">
              <a:buClr>
                <a:schemeClr val="accent5"/>
              </a:buClr>
              <a:buFont typeface="Wingdings" panose="05000000000000000000" pitchFamily="2" charset="2"/>
              <a:buChar char="§"/>
            </a:pPr>
            <a:r>
              <a:rPr lang="en-US" sz="1400" dirty="0" smtClean="0"/>
              <a:t>It is an offence for a person to commence with a listed activity without any authorisation</a:t>
            </a:r>
            <a:endParaRPr lang="en-GB" sz="1400" dirty="0"/>
          </a:p>
          <a:p>
            <a:pPr algn="just">
              <a:buClr>
                <a:schemeClr val="accent5"/>
              </a:buClr>
            </a:pPr>
            <a:r>
              <a:rPr lang="en-US" sz="1400" b="1" dirty="0" smtClean="0"/>
              <a:t>Section </a:t>
            </a:r>
            <a:r>
              <a:rPr lang="en-US" sz="1400" b="1" dirty="0"/>
              <a:t>24G </a:t>
            </a:r>
            <a:r>
              <a:rPr lang="en-US" sz="1400" dirty="0"/>
              <a:t>provides for </a:t>
            </a:r>
            <a:r>
              <a:rPr lang="en-US" sz="1400" dirty="0" smtClean="0"/>
              <a:t>the rectification </a:t>
            </a:r>
            <a:r>
              <a:rPr lang="en-US" sz="1400" dirty="0"/>
              <a:t>of the unlawful commencement </a:t>
            </a:r>
            <a:r>
              <a:rPr lang="en-US" sz="1400" dirty="0" smtClean="0"/>
              <a:t>of a </a:t>
            </a:r>
            <a:r>
              <a:rPr lang="en-US" sz="1400" dirty="0"/>
              <a:t>listed </a:t>
            </a:r>
            <a:r>
              <a:rPr lang="en-US" sz="1400" dirty="0" smtClean="0"/>
              <a:t>activity (in terms of section 24F) and the unlawful commencement  of a waste management activity (in terms of the National Environmental Management Waste Act, 59 of 2008 ("</a:t>
            </a:r>
            <a:r>
              <a:rPr lang="en-US" sz="1400" b="1" dirty="0" smtClean="0"/>
              <a:t>NEMWA</a:t>
            </a:r>
            <a:r>
              <a:rPr lang="en-US" sz="1400" dirty="0" smtClean="0"/>
              <a:t>") </a:t>
            </a:r>
            <a:r>
              <a:rPr lang="en-US" sz="1400" dirty="0"/>
              <a:t>without the requisite </a:t>
            </a:r>
            <a:r>
              <a:rPr lang="en-US" sz="1400" dirty="0" smtClean="0"/>
              <a:t>EA and waste management licence (respectively) </a:t>
            </a:r>
            <a:r>
              <a:rPr lang="en-US" sz="1400" dirty="0"/>
              <a:t>from the competent </a:t>
            </a:r>
            <a:r>
              <a:rPr lang="en-US" sz="1400" dirty="0" smtClean="0"/>
              <a:t>authority. </a:t>
            </a:r>
          </a:p>
          <a:p>
            <a:pPr lvl="1" algn="just">
              <a:buClr>
                <a:schemeClr val="accent5"/>
              </a:buClr>
              <a:buFont typeface="Wingdings" panose="05000000000000000000" pitchFamily="2" charset="2"/>
              <a:buChar char="§"/>
            </a:pPr>
            <a:r>
              <a:rPr lang="en-GB" sz="1300" dirty="0"/>
              <a:t>An applicant in terms of section 24G </a:t>
            </a:r>
            <a:r>
              <a:rPr lang="en-GB" sz="1300" dirty="0" smtClean="0"/>
              <a:t>may </a:t>
            </a:r>
            <a:r>
              <a:rPr lang="en-GB" sz="1300" dirty="0"/>
              <a:t>pay an </a:t>
            </a:r>
            <a:r>
              <a:rPr lang="en-GB" sz="1300" u="sng" dirty="0"/>
              <a:t>administrative fine determined by the Minister, which may not exceed </a:t>
            </a:r>
            <a:r>
              <a:rPr lang="en-GB" sz="1300" u="sng" dirty="0" smtClean="0"/>
              <a:t>R5</a:t>
            </a:r>
            <a:r>
              <a:rPr lang="en-GB" sz="1300" u="sng" dirty="0"/>
              <a:t> </a:t>
            </a:r>
            <a:r>
              <a:rPr lang="en-GB" sz="1300" u="sng" dirty="0" smtClean="0"/>
              <a:t>million.</a:t>
            </a:r>
          </a:p>
          <a:p>
            <a:pPr algn="just">
              <a:buClr>
                <a:schemeClr val="accent5"/>
              </a:buClr>
            </a:pPr>
            <a:r>
              <a:rPr lang="en-US" sz="1400" b="1" dirty="0" smtClean="0"/>
              <a:t>Section 49</a:t>
            </a:r>
            <a:r>
              <a:rPr lang="en-US" sz="1400" dirty="0" smtClean="0"/>
              <a:t>:</a:t>
            </a:r>
            <a:r>
              <a:rPr lang="en-US" sz="1400" b="1" dirty="0" smtClean="0"/>
              <a:t> </a:t>
            </a:r>
            <a:r>
              <a:rPr lang="en-US" sz="1400" dirty="0" smtClean="0"/>
              <a:t>Provides for the offences under NEMA, particularly where a person commences or continues with a listed activity without a license.</a:t>
            </a:r>
          </a:p>
          <a:p>
            <a:endParaRPr lang="en-GB" sz="1700" dirty="0"/>
          </a:p>
        </p:txBody>
      </p:sp>
    </p:spTree>
    <p:extLst>
      <p:ext uri="{BB962C8B-B14F-4D97-AF65-F5344CB8AC3E}">
        <p14:creationId xmlns:p14="http://schemas.microsoft.com/office/powerpoint/2010/main" val="419275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47" y="59633"/>
            <a:ext cx="8219256" cy="544700"/>
          </a:xfrm>
        </p:spPr>
        <p:txBody>
          <a:bodyPr/>
          <a:lstStyle/>
          <a:p>
            <a:r>
              <a:rPr lang="en-ZA" dirty="0" smtClean="0"/>
              <a:t>NEMA</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8</a:t>
            </a:fld>
            <a:endParaRPr lang="en-US" dirty="0"/>
          </a:p>
        </p:txBody>
      </p:sp>
      <p:sp>
        <p:nvSpPr>
          <p:cNvPr id="5" name="Trapezoid 4"/>
          <p:cNvSpPr/>
          <p:nvPr/>
        </p:nvSpPr>
        <p:spPr>
          <a:xfrm>
            <a:off x="1056953" y="857857"/>
            <a:ext cx="4464496" cy="3456384"/>
          </a:xfrm>
          <a:prstGeom prst="trapezoid">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ight Triangle 5"/>
          <p:cNvSpPr/>
          <p:nvPr/>
        </p:nvSpPr>
        <p:spPr>
          <a:xfrm rot="20786816">
            <a:off x="4700494" y="-338154"/>
            <a:ext cx="3329900" cy="2376464"/>
          </a:xfrm>
          <a:prstGeom prst="rtTriangl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ata 6"/>
          <p:cNvSpPr/>
          <p:nvPr/>
        </p:nvSpPr>
        <p:spPr>
          <a:xfrm rot="4557639">
            <a:off x="5237378" y="2112407"/>
            <a:ext cx="3007254" cy="2783055"/>
          </a:xfrm>
          <a:prstGeom prst="flowChartInputOutpu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ight Triangle 7"/>
          <p:cNvSpPr/>
          <p:nvPr/>
        </p:nvSpPr>
        <p:spPr>
          <a:xfrm rot="9747667">
            <a:off x="5207305" y="1777724"/>
            <a:ext cx="3796316" cy="1148801"/>
          </a:xfrm>
          <a:prstGeom prst="rtTriangl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 name="Curved Connector 15"/>
          <p:cNvCxnSpPr/>
          <p:nvPr/>
        </p:nvCxnSpPr>
        <p:spPr>
          <a:xfrm>
            <a:off x="1979712" y="-236562"/>
            <a:ext cx="7197740" cy="3522038"/>
          </a:xfrm>
          <a:prstGeom prst="curvedConnector3">
            <a:avLst>
              <a:gd name="adj1" fmla="val 50000"/>
            </a:avLst>
          </a:prstGeom>
          <a:ln w="76200"/>
        </p:spPr>
        <p:style>
          <a:lnRef idx="2">
            <a:schemeClr val="accent6"/>
          </a:lnRef>
          <a:fillRef idx="0">
            <a:schemeClr val="accent6"/>
          </a:fillRef>
          <a:effectRef idx="1">
            <a:schemeClr val="accent6"/>
          </a:effectRef>
          <a:fontRef idx="minor">
            <a:schemeClr val="tx1"/>
          </a:fontRef>
        </p:style>
      </p:cxnSp>
      <p:pic>
        <p:nvPicPr>
          <p:cNvPr id="1036" name="Picture 12" descr="Image result for clipart plant withou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3398763"/>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Image result for clipart plant withou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0156" y="3645638"/>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Image result for clipart plant withou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3046195"/>
            <a:ext cx="841819" cy="915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Image result for clipart plant without backgrou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3666" y="3503934"/>
            <a:ext cx="841819" cy="91547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4" descr="Image result for clipart cloud without background">
            <a:hlinkClick r:id="rId5"/>
          </p:cNvPr>
          <p:cNvSpPr>
            <a:spLocks noChangeAspect="1" noChangeArrowheads="1"/>
          </p:cNvSpPr>
          <p:nvPr/>
        </p:nvSpPr>
        <p:spPr bwMode="auto">
          <a:xfrm>
            <a:off x="104710" y="67103"/>
            <a:ext cx="2290560" cy="416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42" name="Picture 18" descr="Image result for clipart cloud without background">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6833" y="492079"/>
            <a:ext cx="842200" cy="6119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Image result for clipart cloud without background">
            <a:hlinkClick r:id="rId6"/>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8248" y="-138211"/>
            <a:ext cx="1201316" cy="87295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Image result for clipart cloud without background">
            <a:hlinkClick r:id="rId6"/>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13642" y="92075"/>
            <a:ext cx="658757" cy="47869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lipart wild animal transparent background">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99700" y="3730114"/>
            <a:ext cx="1059905" cy="87121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lipart wild animal transparent background">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7387932" y="4005330"/>
            <a:ext cx="638519" cy="63851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clipart wild animal transparent background">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44669" y="4271716"/>
            <a:ext cx="908473" cy="76369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clipart grave transparent background">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38020" y="1039462"/>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0" descr="Image result for clipart grave transparent background">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26974" y="1039462"/>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0" descr="Image result for clipart grave transparent background">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45618" y="1302427"/>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0" descr="Image result for clipart grave transparent background">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80653" y="1109868"/>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descr="Image result for clipart grave transparent background">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38020" y="1537158"/>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0" descr="Image result for clipart grave transparent background">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58930" y="1457494"/>
            <a:ext cx="473109" cy="43394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0" descr="Image result for clipart grave transparent background">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92841" y="1454016"/>
            <a:ext cx="473109" cy="433948"/>
          </a:xfrm>
          <a:prstGeom prst="rect">
            <a:avLst/>
          </a:prstGeom>
          <a:noFill/>
          <a:extLst>
            <a:ext uri="{909E8E84-426E-40DD-AFC4-6F175D3DCCD1}">
              <a14:hiddenFill xmlns:a14="http://schemas.microsoft.com/office/drawing/2010/main">
                <a:solidFill>
                  <a:srgbClr val="FFFFFF"/>
                </a:solidFill>
              </a14:hiddenFill>
            </a:ext>
          </a:extLst>
        </p:spPr>
      </p:pic>
      <p:sp>
        <p:nvSpPr>
          <p:cNvPr id="53" name="AutoShape 14" descr="Image result for clipart cloud without background">
            <a:hlinkClick r:id="rId5"/>
          </p:cNvPr>
          <p:cNvSpPr>
            <a:spLocks noChangeAspect="1" noChangeArrowheads="1"/>
          </p:cNvSpPr>
          <p:nvPr/>
        </p:nvSpPr>
        <p:spPr bwMode="auto">
          <a:xfrm>
            <a:off x="150147" y="1462480"/>
            <a:ext cx="2290560" cy="416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4" name="Picture 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90390" y="1960736"/>
            <a:ext cx="1412751" cy="165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7504" y="570772"/>
            <a:ext cx="1440160" cy="3970318"/>
          </a:xfrm>
          <a:prstGeom prst="rect">
            <a:avLst/>
          </a:prstGeom>
          <a:noFill/>
        </p:spPr>
        <p:txBody>
          <a:bodyPr wrap="square" rtlCol="0">
            <a:spAutoFit/>
          </a:bodyPr>
          <a:lstStyle/>
          <a:p>
            <a:r>
              <a:rPr lang="en-ZA" dirty="0" smtClean="0"/>
              <a:t>S24F</a:t>
            </a:r>
          </a:p>
          <a:p>
            <a:r>
              <a:rPr lang="en-ZA" dirty="0" smtClean="0"/>
              <a:t>S24G</a:t>
            </a:r>
          </a:p>
          <a:p>
            <a:r>
              <a:rPr lang="en-ZA" dirty="0" smtClean="0"/>
              <a:t>S30 </a:t>
            </a:r>
            <a:r>
              <a:rPr lang="en-ZA" sz="1200" dirty="0" smtClean="0"/>
              <a:t>–</a:t>
            </a:r>
            <a:r>
              <a:rPr lang="en-ZA" dirty="0" smtClean="0"/>
              <a:t> </a:t>
            </a:r>
            <a:r>
              <a:rPr lang="en-ZA" sz="1200" dirty="0" smtClean="0"/>
              <a:t>emergency incidents</a:t>
            </a:r>
          </a:p>
          <a:p>
            <a:endParaRPr lang="en-ZA" sz="1200" dirty="0"/>
          </a:p>
          <a:p>
            <a:endParaRPr lang="en-ZA" sz="1200" dirty="0" smtClean="0"/>
          </a:p>
          <a:p>
            <a:endParaRPr lang="en-ZA" sz="1200" dirty="0"/>
          </a:p>
          <a:p>
            <a:endParaRPr lang="en-ZA" sz="1200" dirty="0" smtClean="0"/>
          </a:p>
          <a:p>
            <a:r>
              <a:rPr lang="en-ZA" dirty="0" smtClean="0"/>
              <a:t>s31L</a:t>
            </a:r>
          </a:p>
          <a:p>
            <a:endParaRPr lang="en-ZA" dirty="0" smtClean="0"/>
          </a:p>
          <a:p>
            <a:endParaRPr lang="en-ZA" dirty="0"/>
          </a:p>
          <a:p>
            <a:endParaRPr lang="en-ZA" dirty="0" smtClean="0"/>
          </a:p>
          <a:p>
            <a:endParaRPr lang="en-ZA" dirty="0" smtClean="0"/>
          </a:p>
          <a:p>
            <a:endParaRPr lang="en-ZA" dirty="0" smtClean="0"/>
          </a:p>
          <a:p>
            <a:endParaRPr lang="en-ZA" sz="1200" dirty="0"/>
          </a:p>
          <a:p>
            <a:endParaRPr lang="en-GB" dirty="0"/>
          </a:p>
        </p:txBody>
      </p:sp>
      <p:pic>
        <p:nvPicPr>
          <p:cNvPr id="2056" name="Picture 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7440" y="1669986"/>
            <a:ext cx="584422" cy="5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ight Brace 16"/>
          <p:cNvSpPr/>
          <p:nvPr/>
        </p:nvSpPr>
        <p:spPr>
          <a:xfrm>
            <a:off x="646132" y="649354"/>
            <a:ext cx="295356" cy="53330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TextBox 17"/>
          <p:cNvSpPr txBox="1"/>
          <p:nvPr/>
        </p:nvSpPr>
        <p:spPr>
          <a:xfrm>
            <a:off x="943703" y="731341"/>
            <a:ext cx="922759" cy="369332"/>
          </a:xfrm>
          <a:prstGeom prst="rect">
            <a:avLst/>
          </a:prstGeom>
          <a:noFill/>
        </p:spPr>
        <p:txBody>
          <a:bodyPr wrap="square" rtlCol="0">
            <a:spAutoFit/>
          </a:bodyPr>
          <a:lstStyle/>
          <a:p>
            <a:r>
              <a:rPr lang="en-ZA" dirty="0" smtClean="0"/>
              <a:t>EA</a:t>
            </a:r>
            <a:endParaRPr lang="en-GB" dirty="0"/>
          </a:p>
        </p:txBody>
      </p:sp>
      <p:pic>
        <p:nvPicPr>
          <p:cNvPr id="2061" name="Picture 13" descr="C:\Users\GarynR\AppData\Local\Microsoft\Windows\Temporary Internet Files\Content.IE5\MONWQRNY\510px-Pylone_and_line_drawing.svg[1].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24448" y="2384066"/>
            <a:ext cx="1780803" cy="109175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GarynR\AppData\Local\Microsoft\Windows\Temporary Internet Files\Content.IE5\PSA37NH2\road_png_stock_by_doloresdevelde-d55c9nc[1].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415068">
            <a:off x="-776503" y="2154917"/>
            <a:ext cx="4813596" cy="178255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3" descr="C:\Users\GarynR\AppData\Local\Microsoft\Windows\Temporary Internet Files\Content.IE5\MONWQRNY\510px-Pylone_and_line_drawing.svg[1].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15435" y="2929945"/>
            <a:ext cx="1780803" cy="109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747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3478"/>
            <a:ext cx="8219256" cy="544700"/>
          </a:xfrm>
        </p:spPr>
        <p:txBody>
          <a:bodyPr/>
          <a:lstStyle/>
          <a:p>
            <a:r>
              <a:rPr lang="en-US" sz="2200" dirty="0" smtClean="0"/>
              <a:t>nema and the eia regulations</a:t>
            </a:r>
            <a:endParaRPr lang="en-GB" sz="2200" dirty="0"/>
          </a:p>
        </p:txBody>
      </p:sp>
      <p:sp>
        <p:nvSpPr>
          <p:cNvPr id="3" name="Content Placeholder 2"/>
          <p:cNvSpPr>
            <a:spLocks noGrp="1"/>
          </p:cNvSpPr>
          <p:nvPr>
            <p:ph idx="1"/>
          </p:nvPr>
        </p:nvSpPr>
        <p:spPr>
          <a:xfrm>
            <a:off x="251520" y="771550"/>
            <a:ext cx="7715200" cy="4573560"/>
          </a:xfrm>
        </p:spPr>
        <p:txBody>
          <a:bodyPr/>
          <a:lstStyle/>
          <a:p>
            <a:pPr algn="just">
              <a:buClr>
                <a:schemeClr val="accent5"/>
              </a:buClr>
            </a:pPr>
            <a:r>
              <a:rPr lang="en-ZA" sz="1900" dirty="0"/>
              <a:t>The </a:t>
            </a:r>
            <a:r>
              <a:rPr lang="en-ZA" sz="1900" b="1" dirty="0">
                <a:solidFill>
                  <a:schemeClr val="accent5"/>
                </a:solidFill>
              </a:rPr>
              <a:t>2014 Environmental Impact Assessment Regulations </a:t>
            </a:r>
            <a:r>
              <a:rPr lang="en-ZA" sz="1900" dirty="0" smtClean="0"/>
              <a:t>provide for the procedure to be followed when undertaking the EIA which is required for an authority to grant an EA.  The EIA Regulations provide </a:t>
            </a:r>
            <a:r>
              <a:rPr lang="en-ZA" sz="1900" b="1" dirty="0">
                <a:solidFill>
                  <a:schemeClr val="accent5"/>
                </a:solidFill>
              </a:rPr>
              <a:t>three Listing Notices</a:t>
            </a:r>
            <a:r>
              <a:rPr lang="en-ZA" sz="1900" dirty="0"/>
              <a:t> </a:t>
            </a:r>
            <a:r>
              <a:rPr lang="en-ZA" sz="1900" dirty="0" smtClean="0"/>
              <a:t>which list the activities that may not commence without a license.  </a:t>
            </a:r>
          </a:p>
          <a:p>
            <a:pPr lvl="1" algn="just">
              <a:buClr>
                <a:schemeClr val="accent5"/>
              </a:buClr>
              <a:buFont typeface="Wingdings" panose="05000000000000000000" pitchFamily="2" charset="2"/>
              <a:buChar char="§"/>
            </a:pPr>
            <a:r>
              <a:rPr lang="en-ZA" sz="1900" dirty="0" smtClean="0"/>
              <a:t>The most up to date EIA Regulations and listing notices were published on 04 December 2014 and were amended on </a:t>
            </a:r>
            <a:r>
              <a:rPr lang="en-ZA" sz="1900" dirty="0"/>
              <a:t>07 April </a:t>
            </a:r>
            <a:r>
              <a:rPr lang="en-ZA" sz="1900" dirty="0" smtClean="0"/>
              <a:t>2017.</a:t>
            </a:r>
          </a:p>
          <a:p>
            <a:pPr marL="265112" lvl="1" indent="0" algn="just">
              <a:buClr>
                <a:schemeClr val="accent5"/>
              </a:buClr>
              <a:buNone/>
            </a:pPr>
            <a:endParaRPr lang="en-ZA" sz="1900" dirty="0" smtClean="0"/>
          </a:p>
          <a:p>
            <a:pPr algn="just">
              <a:buClr>
                <a:schemeClr val="accent5"/>
              </a:buClr>
            </a:pPr>
            <a:r>
              <a:rPr lang="en-US" sz="1900" dirty="0" smtClean="0"/>
              <a:t>The </a:t>
            </a:r>
            <a:r>
              <a:rPr lang="en-US" sz="1900" dirty="0"/>
              <a:t>regulations seek to prevent lengthy </a:t>
            </a:r>
            <a:r>
              <a:rPr lang="en-US" sz="1900" dirty="0" smtClean="0"/>
              <a:t>EIA approval </a:t>
            </a:r>
            <a:r>
              <a:rPr lang="en-US" sz="1900" dirty="0"/>
              <a:t>processes by providing very specific time periods within which to consider applications for environmental authorisations. </a:t>
            </a:r>
            <a:endParaRPr lang="en-US" sz="1900" dirty="0" smtClean="0"/>
          </a:p>
          <a:p>
            <a:pPr lvl="1" algn="just">
              <a:buClr>
                <a:schemeClr val="accent5"/>
              </a:buClr>
              <a:buFont typeface="Wingdings" panose="05000000000000000000" pitchFamily="2" charset="2"/>
              <a:buChar char="§"/>
            </a:pPr>
            <a:r>
              <a:rPr lang="en-US" sz="1900" dirty="0" smtClean="0"/>
              <a:t>The intention of the Department of Environmental Affairs (</a:t>
            </a:r>
            <a:r>
              <a:rPr lang="en-US" sz="1900" b="1" dirty="0" smtClean="0"/>
              <a:t>"DEA"</a:t>
            </a:r>
            <a:r>
              <a:rPr lang="en-US" sz="1900" dirty="0" smtClean="0"/>
              <a:t>) is that all applications should be completed within 1 year.  </a:t>
            </a:r>
          </a:p>
          <a:p>
            <a:pPr>
              <a:buClr>
                <a:schemeClr val="accent5"/>
              </a:buClr>
            </a:pPr>
            <a:endParaRPr lang="en-US" dirty="0"/>
          </a:p>
          <a:p>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9</a:t>
            </a:fld>
            <a:endParaRPr lang="en-US" dirty="0"/>
          </a:p>
        </p:txBody>
      </p:sp>
    </p:spTree>
    <p:extLst>
      <p:ext uri="{BB962C8B-B14F-4D97-AF65-F5344CB8AC3E}">
        <p14:creationId xmlns:p14="http://schemas.microsoft.com/office/powerpoint/2010/main" val="3295630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WW Presentation Template">
  <a:themeElements>
    <a:clrScheme name="Webber Wentzel Corp Colours">
      <a:dk1>
        <a:srgbClr val="465560"/>
      </a:dk1>
      <a:lt1>
        <a:srgbClr val="FFFFFF"/>
      </a:lt1>
      <a:dk2>
        <a:srgbClr val="8A8B8D"/>
      </a:dk2>
      <a:lt2>
        <a:srgbClr val="E3E4E5"/>
      </a:lt2>
      <a:accent1>
        <a:srgbClr val="465560"/>
      </a:accent1>
      <a:accent2>
        <a:srgbClr val="BBBBBB"/>
      </a:accent2>
      <a:accent3>
        <a:srgbClr val="005677"/>
      </a:accent3>
      <a:accent4>
        <a:srgbClr val="E3E4E5"/>
      </a:accent4>
      <a:accent5>
        <a:srgbClr val="F07D35"/>
      </a:accent5>
      <a:accent6>
        <a:srgbClr val="4FAEDA"/>
      </a:accent6>
      <a:hlink>
        <a:srgbClr val="AF005F"/>
      </a:hlink>
      <a:folHlink>
        <a:srgbClr val="0056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WW Presentation Template</Template>
  <TotalTime>3452</TotalTime>
  <Words>6809</Words>
  <Application>Microsoft Office PowerPoint</Application>
  <PresentationFormat>On-screen Show (16:9)</PresentationFormat>
  <Paragraphs>619</Paragraphs>
  <Slides>54</Slides>
  <Notes>15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WW Presentation Template</vt:lpstr>
      <vt:lpstr>PowerPoint Presentation</vt:lpstr>
      <vt:lpstr>international environmental law</vt:lpstr>
      <vt:lpstr>south african environmental law</vt:lpstr>
      <vt:lpstr>Environment?</vt:lpstr>
      <vt:lpstr>Environmental law?</vt:lpstr>
      <vt:lpstr>general principles of environmental legislation</vt:lpstr>
      <vt:lpstr>National Environmental Management Act 107 of 1998 (NEMA)</vt:lpstr>
      <vt:lpstr>NEMA</vt:lpstr>
      <vt:lpstr>nema and the eia regulations</vt:lpstr>
      <vt:lpstr>NEMA: Basic Assessment procedure</vt:lpstr>
      <vt:lpstr>NEMA: Scoping and EIA process</vt:lpstr>
      <vt:lpstr>Criminal liability for environmental offences</vt:lpstr>
      <vt:lpstr>director liability</vt:lpstr>
      <vt:lpstr>National Environmental management: Waste Act 59 of 2008 (nemwa)</vt:lpstr>
      <vt:lpstr>General principles</vt:lpstr>
      <vt:lpstr>specific waste management obligations</vt:lpstr>
      <vt:lpstr>waste management licences</vt:lpstr>
      <vt:lpstr>national environmental management: biodiversity act 10 of 2004 (nemba)</vt:lpstr>
      <vt:lpstr>TOPS Species and regulations</vt:lpstr>
      <vt:lpstr>Biodiversity permits</vt:lpstr>
      <vt:lpstr>alien and invasive species</vt:lpstr>
      <vt:lpstr>NEMBA</vt:lpstr>
      <vt:lpstr>national environmental management: air quality act 39 of 2004 (nemaqa)</vt:lpstr>
      <vt:lpstr>Atmospheric emission licences</vt:lpstr>
      <vt:lpstr>general air pollution standards</vt:lpstr>
      <vt:lpstr>Atmospheric Emission Reporting Regulations</vt:lpstr>
      <vt:lpstr>ghg reporting regulations</vt:lpstr>
      <vt:lpstr>NEMAQA</vt:lpstr>
      <vt:lpstr>national environmental management: protected areas act 57 of 2003 (NEMPAA)</vt:lpstr>
      <vt:lpstr>national environmental management: protected areas (NEMPAA) continued</vt:lpstr>
      <vt:lpstr>National water act 36 of 1998 (NWA)</vt:lpstr>
      <vt:lpstr>National water act (NWA) continued</vt:lpstr>
      <vt:lpstr>Water use licences</vt:lpstr>
      <vt:lpstr>NWA</vt:lpstr>
      <vt:lpstr>national heritage resources act 25 of 1999 (nhra)</vt:lpstr>
      <vt:lpstr>national heritage resources (nhra) continued</vt:lpstr>
      <vt:lpstr>Heritage?</vt:lpstr>
      <vt:lpstr>hazardous substances act 15 of 1973 (HSA)</vt:lpstr>
      <vt:lpstr>hazardous substances act (HSA) continued</vt:lpstr>
      <vt:lpstr>national forests act 84 of 1998 (NFA)</vt:lpstr>
      <vt:lpstr>conservation of agricultural resources Act 43 of 1983 (CARA)</vt:lpstr>
      <vt:lpstr>conservation of agricultural resources (CARA) continued</vt:lpstr>
      <vt:lpstr>mineral petroleum resources development act 29 0f 2002 (mprda)</vt:lpstr>
      <vt:lpstr>mineral petroleum resources development (mprda) continued</vt:lpstr>
      <vt:lpstr>One Environment SYSTEM (OES)</vt:lpstr>
      <vt:lpstr>The relationship between the MPRDA and NEMA</vt:lpstr>
      <vt:lpstr>problems with the interplay of the MPRDA and NEMA in the mining context, under the OES</vt:lpstr>
      <vt:lpstr>Financial Provisioning regulations</vt:lpstr>
      <vt:lpstr>Financial Provisioning regulations continued</vt:lpstr>
      <vt:lpstr>PowerPoint Presentation</vt:lpstr>
      <vt:lpstr>environmental authorisations / risks in respect of renewable energy projects</vt:lpstr>
      <vt:lpstr>contaminated land</vt:lpstr>
      <vt:lpstr>climate change – carbon tax</vt:lpstr>
      <vt:lpstr>PowerPoint Presentation</vt:lpstr>
    </vt:vector>
  </TitlesOfParts>
  <Company>Webber Wentzel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Robb</dc:creator>
  <cp:lastModifiedBy>Webber Wentzel</cp:lastModifiedBy>
  <cp:revision>246</cp:revision>
  <dcterms:created xsi:type="dcterms:W3CDTF">2017-03-23T14:09:22Z</dcterms:created>
  <dcterms:modified xsi:type="dcterms:W3CDTF">2017-05-16T05:50:19Z</dcterms:modified>
</cp:coreProperties>
</file>