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05" r:id="rId1"/>
  </p:sldMasterIdLst>
  <p:notesMasterIdLst>
    <p:notesMasterId r:id="rId29"/>
  </p:notesMasterIdLst>
  <p:handoutMasterIdLst>
    <p:handoutMasterId r:id="rId30"/>
  </p:handoutMasterIdLst>
  <p:sldIdLst>
    <p:sldId id="426" r:id="rId2"/>
    <p:sldId id="443" r:id="rId3"/>
    <p:sldId id="444" r:id="rId4"/>
    <p:sldId id="412" r:id="rId5"/>
    <p:sldId id="445" r:id="rId6"/>
    <p:sldId id="453" r:id="rId7"/>
    <p:sldId id="446" r:id="rId8"/>
    <p:sldId id="467" r:id="rId9"/>
    <p:sldId id="452" r:id="rId10"/>
    <p:sldId id="451" r:id="rId11"/>
    <p:sldId id="454" r:id="rId12"/>
    <p:sldId id="427" r:id="rId13"/>
    <p:sldId id="455" r:id="rId14"/>
    <p:sldId id="456" r:id="rId15"/>
    <p:sldId id="457" r:id="rId16"/>
    <p:sldId id="458" r:id="rId17"/>
    <p:sldId id="459" r:id="rId18"/>
    <p:sldId id="460" r:id="rId19"/>
    <p:sldId id="462" r:id="rId20"/>
    <p:sldId id="463" r:id="rId21"/>
    <p:sldId id="448" r:id="rId22"/>
    <p:sldId id="466" r:id="rId23"/>
    <p:sldId id="469" r:id="rId24"/>
    <p:sldId id="465" r:id="rId25"/>
    <p:sldId id="449" r:id="rId26"/>
    <p:sldId id="464" r:id="rId27"/>
    <p:sldId id="450" r:id="rId2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FF33"/>
    <a:srgbClr val="0000CC"/>
    <a:srgbClr val="0033CC"/>
    <a:srgbClr val="FF9900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2540" autoAdjust="0"/>
  </p:normalViewPr>
  <p:slideViewPr>
    <p:cSldViewPr>
      <p:cViewPr>
        <p:scale>
          <a:sx n="66" d="100"/>
          <a:sy n="66" d="100"/>
        </p:scale>
        <p:origin x="14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65341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4" y="1"/>
            <a:ext cx="2972547" cy="465341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6E952BAD-4A9D-46D0-836F-8C7238E0DE65}" type="datetimeFigureOut">
              <a:rPr lang="en-US"/>
              <a:pPr>
                <a:defRPr/>
              </a:pPr>
              <a:t>11/7/2018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574"/>
            <a:ext cx="2972547" cy="465340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4" y="8829574"/>
            <a:ext cx="2972547" cy="465340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4403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65341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4" y="1"/>
            <a:ext cx="2972547" cy="465341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6EF4BECF-5AB3-4401-81E1-29855F821001}" type="datetimeFigureOut">
              <a:rPr lang="en-US"/>
              <a:pPr>
                <a:defRPr/>
              </a:pPr>
              <a:t>11/7/2018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4" tIns="44157" rIns="88314" bIns="44157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1" y="4415530"/>
            <a:ext cx="5487040" cy="4183603"/>
          </a:xfrm>
          <a:prstGeom prst="rect">
            <a:avLst/>
          </a:prstGeom>
        </p:spPr>
        <p:txBody>
          <a:bodyPr vert="horz" lIns="88314" tIns="44157" rIns="88314" bIns="441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574"/>
            <a:ext cx="2972547" cy="465340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4" y="8829574"/>
            <a:ext cx="2972547" cy="465340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D76D3503-188E-430D-9AED-2FB53450982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45969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80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269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096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525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5956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87564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3067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83190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77319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AC60F45-EC67-4EEA-8769-CA44200B5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0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BD0599BE-9C9F-4B14-9FB0-33C10DD13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1512376E-FCE6-42DD-BCD1-8884A4671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3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651AA308-1EB4-4EAE-904B-8799792DA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BF392682-F9AB-44E0-92DE-238D403C9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2C96AB7-F5BD-4DC0-A742-AAFC7C98B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8EFC7E4A-2E01-4B0C-9FF1-B9FB8AC73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1C50F45-4A66-4AF3-8EB9-2F31F2D4B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1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DB75376-4629-4115-A1C4-EB04B39DD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0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C72D8C0-49D2-48C8-9FB7-EA9AE30ED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7/15/2013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F213E80E-7877-4D95-828D-253FE6F89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wa.gov.za/Hydrology/Weekly/Province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381000" y="2410361"/>
            <a:ext cx="85343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Gill Sans Light" charset="0"/>
              </a:rPr>
              <a:t>Disaster Management and Development of Operating Rules</a:t>
            </a:r>
            <a:endParaRPr lang="en-US" sz="4000" b="1" dirty="0">
              <a:solidFill>
                <a:schemeClr val="bg1"/>
              </a:solidFill>
              <a:latin typeface="Gill Sans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762000"/>
            <a:ext cx="3352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838200" y="1094601"/>
            <a:ext cx="74453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000" b="1" dirty="0" smtClean="0"/>
              <a:t>Pilot Training Week 2: 5 November 2018</a:t>
            </a:r>
            <a:endParaRPr lang="en-ZA" sz="3000" b="1" dirty="0"/>
          </a:p>
        </p:txBody>
      </p:sp>
    </p:spTree>
    <p:extLst>
      <p:ext uri="{BB962C8B-B14F-4D97-AF65-F5344CB8AC3E}">
        <p14:creationId xmlns:p14="http://schemas.microsoft.com/office/powerpoint/2010/main" val="8004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ZA" dirty="0" smtClean="0"/>
              <a:t>Caledon / Riet-Modder</a:t>
            </a: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" y="929939"/>
            <a:ext cx="9171292" cy="5928061"/>
          </a:xfrm>
          <a:prstGeom prst="rect">
            <a:avLst/>
          </a:prstGeom>
          <a:solidFill>
            <a:srgbClr val="FFFFCC"/>
          </a:solidFill>
        </p:spPr>
      </p:pic>
    </p:spTree>
    <p:extLst>
      <p:ext uri="{BB962C8B-B14F-4D97-AF65-F5344CB8AC3E}">
        <p14:creationId xmlns:p14="http://schemas.microsoft.com/office/powerpoint/2010/main" val="81541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Large System: Annual Analyses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ZA" dirty="0" smtClean="0"/>
              <a:t>Generally standard operating rules for large systems</a:t>
            </a:r>
          </a:p>
          <a:p>
            <a:r>
              <a:rPr lang="en-ZA" dirty="0" smtClean="0"/>
              <a:t>Annual assessments carried out to see if deviations from the generic rule can occur</a:t>
            </a:r>
          </a:p>
          <a:p>
            <a:r>
              <a:rPr lang="en-ZA" dirty="0" smtClean="0"/>
              <a:t>Deviations should not result in longer term risk for water users</a:t>
            </a:r>
          </a:p>
        </p:txBody>
      </p:sp>
    </p:spTree>
    <p:extLst>
      <p:ext uri="{BB962C8B-B14F-4D97-AF65-F5344CB8AC3E}">
        <p14:creationId xmlns:p14="http://schemas.microsoft.com/office/powerpoint/2010/main" val="1440221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Large System: Annual Analyses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ZA" dirty="0" smtClean="0"/>
              <a:t>Reasons for deviations</a:t>
            </a:r>
          </a:p>
          <a:p>
            <a:pPr lvl="1"/>
            <a:r>
              <a:rPr lang="en-ZA" dirty="0" smtClean="0"/>
              <a:t>Cost cutting</a:t>
            </a:r>
          </a:p>
          <a:p>
            <a:pPr lvl="1"/>
            <a:r>
              <a:rPr lang="en-ZA" dirty="0" smtClean="0"/>
              <a:t>Starting storages</a:t>
            </a:r>
          </a:p>
          <a:p>
            <a:pPr lvl="1"/>
            <a:r>
              <a:rPr lang="en-ZA" dirty="0" smtClean="0"/>
              <a:t>Short term infrastructure outages</a:t>
            </a:r>
          </a:p>
          <a:p>
            <a:r>
              <a:rPr lang="en-ZA" dirty="0" smtClean="0"/>
              <a:t>Examples</a:t>
            </a:r>
          </a:p>
          <a:p>
            <a:pPr lvl="1"/>
            <a:r>
              <a:rPr lang="en-ZA" dirty="0" smtClean="0"/>
              <a:t>Pump from Thukela to Vaal</a:t>
            </a:r>
          </a:p>
          <a:p>
            <a:pPr lvl="1"/>
            <a:r>
              <a:rPr lang="en-ZA" dirty="0" smtClean="0"/>
              <a:t>Eskom discretional allocation</a:t>
            </a:r>
          </a:p>
          <a:p>
            <a:pPr lvl="2"/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859837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ZA" dirty="0" smtClean="0"/>
              <a:t>Process of Annual Operating Analyses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Starting Conditions</a:t>
            </a:r>
          </a:p>
          <a:p>
            <a:r>
              <a:rPr lang="en-ZA" dirty="0" smtClean="0"/>
              <a:t>Infrastructure outages</a:t>
            </a:r>
          </a:p>
          <a:p>
            <a:r>
              <a:rPr lang="en-ZA" dirty="0" smtClean="0"/>
              <a:t>Updated requirements</a:t>
            </a:r>
          </a:p>
          <a:p>
            <a:r>
              <a:rPr lang="en-ZA" dirty="0" smtClean="0"/>
              <a:t>Scenario planning</a:t>
            </a:r>
          </a:p>
          <a:p>
            <a:r>
              <a:rPr lang="en-ZA" dirty="0" smtClean="0"/>
              <a:t>Update Model and Analyses</a:t>
            </a:r>
          </a:p>
          <a:p>
            <a:r>
              <a:rPr lang="en-ZA" dirty="0" smtClean="0"/>
              <a:t>Systems Operating Forum</a:t>
            </a:r>
          </a:p>
          <a:p>
            <a:r>
              <a:rPr lang="en-ZA" dirty="0" smtClean="0"/>
              <a:t>Gazetting</a:t>
            </a:r>
          </a:p>
          <a:p>
            <a:r>
              <a:rPr lang="en-ZA" dirty="0" smtClean="0"/>
              <a:t>Monthly Monitoring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262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ZA" dirty="0" smtClean="0"/>
              <a:t>Starting Conditions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Decision date</a:t>
            </a:r>
          </a:p>
          <a:p>
            <a:r>
              <a:rPr lang="en-ZA" dirty="0" smtClean="0"/>
              <a:t>Most systems 1 May, end of wet season, start of dry season, little rain likely to occur</a:t>
            </a:r>
          </a:p>
          <a:p>
            <a:r>
              <a:rPr lang="en-ZA" dirty="0" smtClean="0"/>
              <a:t>Obtain storages of major dams </a:t>
            </a:r>
            <a:r>
              <a:rPr lang="en-ZA" dirty="0"/>
              <a:t>in system: </a:t>
            </a:r>
            <a:r>
              <a:rPr lang="en-ZA" dirty="0">
                <a:hlinkClick r:id="rId2"/>
              </a:rPr>
              <a:t>https://</a:t>
            </a:r>
            <a:r>
              <a:rPr lang="en-ZA" dirty="0" smtClean="0">
                <a:hlinkClick r:id="rId2"/>
              </a:rPr>
              <a:t>www.dwa.gov.za/Hydrology/Weekly/Province.aspx</a:t>
            </a:r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897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ZA" dirty="0" smtClean="0"/>
              <a:t>Infrastructure Outages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Liaison with operators</a:t>
            </a:r>
          </a:p>
          <a:p>
            <a:r>
              <a:rPr lang="en-ZA" dirty="0" smtClean="0"/>
              <a:t>Determine timing and duration of any planned infrastructure outages or reduction in capacity over short to medium term, current operating + 2 years</a:t>
            </a:r>
          </a:p>
          <a:p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6959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ZA" dirty="0" smtClean="0"/>
              <a:t>Updated Requirements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Focus on larger users, important to get accurate existing and short term future requirement projections</a:t>
            </a:r>
          </a:p>
          <a:p>
            <a:r>
              <a:rPr lang="en-ZA" dirty="0" smtClean="0"/>
              <a:t>Gather information from available studies taking place in parallel to obtain updated requirements for other users</a:t>
            </a:r>
          </a:p>
          <a:p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0438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ZA" dirty="0" smtClean="0"/>
              <a:t>Scenario Planning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Meeting scheduled with small group of key Stakeholders, decision makers</a:t>
            </a:r>
          </a:p>
          <a:p>
            <a:r>
              <a:rPr lang="en-ZA" dirty="0" smtClean="0"/>
              <a:t>Present information obtained, starting conditions, infrastructure constraints, updated requirements</a:t>
            </a:r>
          </a:p>
          <a:p>
            <a:r>
              <a:rPr lang="en-ZA" dirty="0" smtClean="0"/>
              <a:t>Short list 5-6 scenarios to be assessed for operating year</a:t>
            </a:r>
          </a:p>
          <a:p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6303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ZA" dirty="0" smtClean="0"/>
              <a:t>Update Model and Analyses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Configure updated information into model base data set</a:t>
            </a:r>
          </a:p>
          <a:p>
            <a:r>
              <a:rPr lang="en-ZA" dirty="0" smtClean="0"/>
              <a:t>Configure deviations of base data set representing defined scenarios</a:t>
            </a:r>
          </a:p>
          <a:p>
            <a:r>
              <a:rPr lang="en-ZA" dirty="0" smtClean="0"/>
              <a:t>Undertake Planning Model analyses</a:t>
            </a:r>
          </a:p>
          <a:p>
            <a:r>
              <a:rPr lang="en-ZA" dirty="0" smtClean="0"/>
              <a:t>Assess and package results relating to</a:t>
            </a:r>
          </a:p>
          <a:p>
            <a:pPr lvl="1"/>
            <a:r>
              <a:rPr lang="en-ZA" dirty="0" smtClean="0"/>
              <a:t>Projected dam storages</a:t>
            </a:r>
          </a:p>
          <a:p>
            <a:pPr lvl="1"/>
            <a:r>
              <a:rPr lang="en-ZA" dirty="0" smtClean="0"/>
              <a:t>Target transfers</a:t>
            </a:r>
          </a:p>
          <a:p>
            <a:pPr lvl="1"/>
            <a:r>
              <a:rPr lang="en-ZA" dirty="0" smtClean="0"/>
              <a:t>Required restrictions</a:t>
            </a:r>
          </a:p>
          <a:p>
            <a:pPr lvl="1"/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4106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ZA" dirty="0" smtClean="0"/>
              <a:t>Systems Operating Forum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ZA" dirty="0" smtClean="0"/>
              <a:t>Meeting including wider group of Stakeholders relevant to system</a:t>
            </a:r>
          </a:p>
          <a:p>
            <a:r>
              <a:rPr lang="en-ZA" dirty="0" smtClean="0"/>
              <a:t>Present</a:t>
            </a:r>
          </a:p>
          <a:p>
            <a:pPr lvl="1"/>
            <a:r>
              <a:rPr lang="en-ZA" dirty="0" smtClean="0"/>
              <a:t>Previous years system behaviour comparing simulated with actual observations</a:t>
            </a:r>
          </a:p>
          <a:p>
            <a:pPr lvl="1"/>
            <a:r>
              <a:rPr lang="en-ZA" dirty="0" smtClean="0"/>
              <a:t>Starting conditions and updates for current year</a:t>
            </a:r>
          </a:p>
          <a:p>
            <a:pPr lvl="1"/>
            <a:r>
              <a:rPr lang="en-ZA" dirty="0" smtClean="0"/>
              <a:t>Defined scenarios</a:t>
            </a:r>
          </a:p>
          <a:p>
            <a:pPr lvl="1"/>
            <a:r>
              <a:rPr lang="en-ZA" dirty="0" smtClean="0"/>
              <a:t>Analyses results</a:t>
            </a:r>
          </a:p>
          <a:p>
            <a:r>
              <a:rPr lang="en-ZA" dirty="0" smtClean="0"/>
              <a:t>Obtain agreement n final defined operating rule for current year</a:t>
            </a:r>
          </a:p>
          <a:p>
            <a:pPr lvl="1"/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552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ZA" dirty="0" smtClean="0"/>
              <a:t>Disaster Management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WRMP performs three main roles</a:t>
            </a:r>
          </a:p>
          <a:p>
            <a:pPr lvl="1"/>
            <a:r>
              <a:rPr lang="en-ZA" dirty="0" smtClean="0">
                <a:ea typeface="ＭＳ Ｐゴシック" pitchFamily="1" charset="-128"/>
              </a:rPr>
              <a:t>Plans for water resources</a:t>
            </a:r>
          </a:p>
          <a:p>
            <a:pPr lvl="1"/>
            <a:r>
              <a:rPr lang="en-ZA" dirty="0" smtClean="0">
                <a:ea typeface="ＭＳ Ｐゴシック" pitchFamily="1" charset="-128"/>
              </a:rPr>
              <a:t>Selects appropriate interventions</a:t>
            </a:r>
          </a:p>
          <a:p>
            <a:pPr lvl="1"/>
            <a:r>
              <a:rPr lang="en-ZA" dirty="0" smtClean="0">
                <a:ea typeface="ＭＳ Ｐゴシック" pitchFamily="1" charset="-128"/>
              </a:rPr>
              <a:t>Operates water resources</a:t>
            </a:r>
          </a:p>
          <a:p>
            <a:r>
              <a:rPr lang="en-ZA" dirty="0" smtClean="0">
                <a:ea typeface="ＭＳ Ｐゴシック" pitchFamily="1" charset="-128"/>
              </a:rPr>
              <a:t>Correct planning and operation assist with disaster management</a:t>
            </a:r>
          </a:p>
          <a:p>
            <a:r>
              <a:rPr lang="en-ZA" dirty="0" smtClean="0">
                <a:ea typeface="ＭＳ Ｐゴシック" pitchFamily="1" charset="-128"/>
              </a:rPr>
              <a:t>Focus in SA on droughts, though floods also important</a:t>
            </a:r>
            <a:endParaRPr lang="en-ZA" dirty="0">
              <a:ea typeface="ＭＳ Ｐゴシック" pitchFamily="1" charset="-128"/>
            </a:endParaRPr>
          </a:p>
          <a:p>
            <a:pPr lvl="1"/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243772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ZA" dirty="0" smtClean="0"/>
              <a:t>Gazetting Restrictions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9144000" cy="4038600"/>
          </a:xfrm>
        </p:spPr>
        <p:txBody>
          <a:bodyPr/>
          <a:lstStyle/>
          <a:p>
            <a:r>
              <a:rPr lang="en-ZA" sz="2600" dirty="0" smtClean="0"/>
              <a:t>Obtain agreement from users for restrictions per sector if required</a:t>
            </a:r>
          </a:p>
          <a:p>
            <a:r>
              <a:rPr lang="en-US" sz="2600" dirty="0"/>
              <a:t>Provincial office drafts the </a:t>
            </a:r>
            <a:r>
              <a:rPr lang="en-US" sz="2600" dirty="0" smtClean="0"/>
              <a:t>Gazette Notice </a:t>
            </a:r>
            <a:r>
              <a:rPr lang="en-US" sz="2600" dirty="0"/>
              <a:t>with </a:t>
            </a:r>
            <a:r>
              <a:rPr lang="en-US" sz="2600" dirty="0" smtClean="0"/>
              <a:t>Chief </a:t>
            </a:r>
            <a:r>
              <a:rPr lang="en-US" sz="2600" dirty="0"/>
              <a:t>Directorate: Integrated Water Resource </a:t>
            </a:r>
            <a:r>
              <a:rPr lang="en-US" sz="2600" dirty="0" smtClean="0"/>
              <a:t>Planning </a:t>
            </a:r>
            <a:r>
              <a:rPr lang="en-US" sz="2600" dirty="0"/>
              <a:t>support for approval by the Director-General on behalf of the Minister</a:t>
            </a:r>
            <a:endParaRPr lang="en-ZA" sz="2600" dirty="0" smtClean="0"/>
          </a:p>
          <a:p>
            <a:r>
              <a:rPr lang="en-US" sz="2600" dirty="0" smtClean="0"/>
              <a:t>Published </a:t>
            </a:r>
            <a:r>
              <a:rPr lang="en-US" sz="2600" dirty="0"/>
              <a:t>in the government gazette </a:t>
            </a:r>
            <a:endParaRPr lang="en-US" sz="2600" dirty="0" smtClean="0"/>
          </a:p>
          <a:p>
            <a:r>
              <a:rPr lang="en-US" sz="2600" dirty="0" smtClean="0"/>
              <a:t>Responsibilities</a:t>
            </a:r>
          </a:p>
          <a:p>
            <a:pPr lvl="1"/>
            <a:r>
              <a:rPr lang="en-US" sz="2600" dirty="0" smtClean="0"/>
              <a:t>Implementation: </a:t>
            </a:r>
            <a:r>
              <a:rPr lang="en-US" sz="2600" dirty="0"/>
              <a:t>National Water Resource Infrastructure </a:t>
            </a:r>
            <a:r>
              <a:rPr lang="en-US" sz="2600" dirty="0" smtClean="0"/>
              <a:t>Branch </a:t>
            </a:r>
          </a:p>
          <a:p>
            <a:pPr lvl="1"/>
            <a:r>
              <a:rPr lang="en-US" sz="2600" dirty="0" smtClean="0"/>
              <a:t>Monitoring: WRPS</a:t>
            </a:r>
            <a:r>
              <a:rPr lang="en-US" sz="2600" dirty="0"/>
              <a:t>: </a:t>
            </a:r>
            <a:r>
              <a:rPr lang="en-US" sz="2600" dirty="0" smtClean="0"/>
              <a:t>SO </a:t>
            </a:r>
          </a:p>
          <a:p>
            <a:pPr lvl="1"/>
            <a:r>
              <a:rPr lang="en-US" sz="2600" dirty="0" smtClean="0"/>
              <a:t>Compliance and Enforcement: Regional offices</a:t>
            </a:r>
            <a:endParaRPr lang="en-ZA" sz="2600" dirty="0" smtClean="0"/>
          </a:p>
          <a:p>
            <a:pPr lvl="1"/>
            <a:endParaRPr lang="en-ZA" sz="2600" dirty="0" smtClean="0"/>
          </a:p>
          <a:p>
            <a:endParaRPr lang="en-ZA" sz="2600" dirty="0" smtClean="0"/>
          </a:p>
          <a:p>
            <a:endParaRPr lang="en-ZA" sz="2600" dirty="0" smtClean="0"/>
          </a:p>
          <a:p>
            <a:pPr marL="0" indent="0">
              <a:buNone/>
            </a:pP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4201753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ZA" dirty="0" smtClean="0"/>
              <a:t>Monitoring System behaviour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ZA" dirty="0" smtClean="0"/>
              <a:t>Typically done on Monthly basis</a:t>
            </a:r>
          </a:p>
          <a:p>
            <a:r>
              <a:rPr lang="en-ZA" dirty="0" smtClean="0"/>
              <a:t>Track actuals vs simulated projections for</a:t>
            </a:r>
          </a:p>
          <a:p>
            <a:pPr lvl="1"/>
            <a:r>
              <a:rPr lang="en-ZA" dirty="0" smtClean="0"/>
              <a:t>Dam storages</a:t>
            </a:r>
          </a:p>
          <a:p>
            <a:pPr lvl="1"/>
            <a:r>
              <a:rPr lang="en-ZA" dirty="0" smtClean="0"/>
              <a:t>Major abstractions</a:t>
            </a:r>
          </a:p>
          <a:p>
            <a:pPr lvl="1"/>
            <a:r>
              <a:rPr lang="en-ZA" dirty="0" smtClean="0"/>
              <a:t>Required transfers and releases</a:t>
            </a:r>
          </a:p>
          <a:p>
            <a:r>
              <a:rPr lang="en-ZA" dirty="0" smtClean="0"/>
              <a:t>Where deviations occur</a:t>
            </a:r>
          </a:p>
          <a:p>
            <a:pPr lvl="1"/>
            <a:r>
              <a:rPr lang="en-ZA" dirty="0" smtClean="0"/>
              <a:t>Understand and Explain</a:t>
            </a:r>
          </a:p>
          <a:p>
            <a:pPr lvl="1"/>
            <a:r>
              <a:rPr lang="en-ZA" dirty="0" smtClean="0"/>
              <a:t>Sound warning</a:t>
            </a:r>
          </a:p>
          <a:p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2840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31" y="-76200"/>
            <a:ext cx="8229600" cy="1143000"/>
          </a:xfrm>
        </p:spPr>
        <p:txBody>
          <a:bodyPr/>
          <a:lstStyle/>
          <a:p>
            <a:r>
              <a:rPr lang="en-ZA" dirty="0" smtClean="0"/>
              <a:t>Monitoring graph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0868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51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31" y="-76200"/>
            <a:ext cx="8229600" cy="1143000"/>
          </a:xfrm>
        </p:spPr>
        <p:txBody>
          <a:bodyPr/>
          <a:lstStyle/>
          <a:p>
            <a:r>
              <a:rPr lang="en-ZA" dirty="0" smtClean="0"/>
              <a:t>Monitoring graph</a:t>
            </a:r>
            <a:endParaRPr lang="en-ZA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8"/>
            <a:ext cx="9136063" cy="62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326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31" y="-76200"/>
            <a:ext cx="8229600" cy="1143000"/>
          </a:xfrm>
        </p:spPr>
        <p:txBody>
          <a:bodyPr/>
          <a:lstStyle/>
          <a:p>
            <a:r>
              <a:rPr lang="en-ZA" dirty="0" smtClean="0"/>
              <a:t>Monitoring graph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4495800" cy="2752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68" y="805367"/>
            <a:ext cx="4459732" cy="2910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68" y="3947936"/>
            <a:ext cx="4459732" cy="29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59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ZA" dirty="0" smtClean="0"/>
              <a:t>Simplified System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Stand Alone Dams</a:t>
            </a:r>
            <a:endParaRPr lang="en-ZA" dirty="0"/>
          </a:p>
          <a:p>
            <a:r>
              <a:rPr lang="en-ZA" dirty="0" smtClean="0"/>
              <a:t>History</a:t>
            </a:r>
          </a:p>
          <a:p>
            <a:r>
              <a:rPr lang="en-ZA" dirty="0" smtClean="0"/>
              <a:t>Approach</a:t>
            </a:r>
          </a:p>
          <a:p>
            <a:pPr lvl="1"/>
            <a:r>
              <a:rPr lang="en-ZA" dirty="0" smtClean="0"/>
              <a:t>Similar to Large Scheme Annual runs</a:t>
            </a:r>
          </a:p>
          <a:p>
            <a:pPr lvl="1"/>
            <a:r>
              <a:rPr lang="en-ZA" dirty="0" smtClean="0"/>
              <a:t>Starting storages, requirements</a:t>
            </a:r>
          </a:p>
          <a:p>
            <a:pPr lvl="1"/>
            <a:r>
              <a:rPr lang="en-ZA" dirty="0" smtClean="0"/>
              <a:t>Analyses to obtain projection plots to track against</a:t>
            </a:r>
          </a:p>
          <a:p>
            <a:r>
              <a:rPr lang="en-ZA" dirty="0" smtClean="0"/>
              <a:t>Where not major changes occur year to year can make use of simplified rule curve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216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dirty="0" smtClean="0"/>
              <a:t>Example of Simplified Rule Curve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547"/>
            <a:ext cx="9144000" cy="598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50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ZA" dirty="0" smtClean="0"/>
              <a:t>Transboundary Operating Rules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Required when country falls downstream of another and has allocation to resources</a:t>
            </a:r>
          </a:p>
          <a:p>
            <a:r>
              <a:rPr lang="en-ZA" dirty="0" smtClean="0"/>
              <a:t>Usually defined by cross border flows</a:t>
            </a:r>
          </a:p>
          <a:p>
            <a:r>
              <a:rPr lang="en-ZA" dirty="0" smtClean="0"/>
              <a:t>Lesotho Highland Water Project has Treaty to define operating rule</a:t>
            </a:r>
          </a:p>
          <a:p>
            <a:pPr lvl="1"/>
            <a:r>
              <a:rPr lang="en-ZA" dirty="0" smtClean="0"/>
              <a:t>Water sales and Royalties</a:t>
            </a:r>
          </a:p>
          <a:p>
            <a:pPr lvl="1"/>
            <a:r>
              <a:rPr lang="en-ZA" dirty="0" smtClean="0"/>
              <a:t>Hydropower generation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2783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ZA" dirty="0" smtClean="0"/>
              <a:t>Background: what?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ZA" dirty="0" smtClean="0"/>
              <a:t>Operating rules sometimes referred to as “drought” operating rules</a:t>
            </a:r>
          </a:p>
          <a:p>
            <a:r>
              <a:rPr lang="en-ZA" dirty="0" smtClean="0">
                <a:ea typeface="ＭＳ Ｐゴシック" pitchFamily="1" charset="-128"/>
              </a:rPr>
              <a:t>Rules governing the operation of a selected system which can include one or more water resources</a:t>
            </a:r>
          </a:p>
          <a:p>
            <a:pPr lvl="1"/>
            <a:r>
              <a:rPr lang="en-ZA" dirty="0" smtClean="0">
                <a:ea typeface="ＭＳ Ｐゴシック" pitchFamily="1" charset="-128"/>
              </a:rPr>
              <a:t>Dams</a:t>
            </a:r>
          </a:p>
          <a:p>
            <a:pPr lvl="1"/>
            <a:r>
              <a:rPr lang="en-ZA" dirty="0" smtClean="0">
                <a:ea typeface="ＭＳ Ｐゴシック" pitchFamily="1" charset="-128"/>
              </a:rPr>
              <a:t>Groundwater</a:t>
            </a:r>
          </a:p>
          <a:p>
            <a:pPr lvl="1"/>
            <a:r>
              <a:rPr lang="en-ZA" dirty="0" smtClean="0">
                <a:ea typeface="ＭＳ Ｐゴシック" pitchFamily="1" charset="-128"/>
              </a:rPr>
              <a:t>Infrastructure</a:t>
            </a:r>
          </a:p>
          <a:p>
            <a:pPr lvl="1"/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4216325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ZA" dirty="0" smtClean="0"/>
              <a:t>Background: why?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ZA" dirty="0">
                <a:ea typeface="ＭＳ Ｐゴシック" pitchFamily="1" charset="-128"/>
              </a:rPr>
              <a:t>Important to adhere to rules to efficiently manage water resources</a:t>
            </a:r>
          </a:p>
          <a:p>
            <a:r>
              <a:rPr lang="en-ZA" dirty="0" smtClean="0"/>
              <a:t>Rules assist with obtaining highest yield out of a system</a:t>
            </a:r>
          </a:p>
          <a:p>
            <a:r>
              <a:rPr lang="en-ZA" dirty="0" smtClean="0">
                <a:ea typeface="ＭＳ Ｐゴシック" pitchFamily="1" charset="-128"/>
              </a:rPr>
              <a:t>Rules assist with reducing costs of operating a system</a:t>
            </a:r>
          </a:p>
          <a:p>
            <a:r>
              <a:rPr lang="en-ZA" dirty="0" smtClean="0">
                <a:ea typeface="ＭＳ Ｐゴシック" pitchFamily="1" charset="-128"/>
              </a:rPr>
              <a:t>Rules assist with providing users with their water at the required assurance of supply</a:t>
            </a:r>
          </a:p>
          <a:p>
            <a:pPr lvl="1"/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497497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Types of Operating Rules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Inter Reservoir: highest yield</a:t>
            </a:r>
          </a:p>
          <a:p>
            <a:r>
              <a:rPr lang="en-ZA" dirty="0" smtClean="0"/>
              <a:t>Large system: annual rule</a:t>
            </a:r>
          </a:p>
          <a:p>
            <a:r>
              <a:rPr lang="en-ZA" dirty="0" smtClean="0"/>
              <a:t>Single Dam system: Simplified</a:t>
            </a:r>
          </a:p>
        </p:txBody>
      </p:sp>
    </p:spTree>
    <p:extLst>
      <p:ext uri="{BB962C8B-B14F-4D97-AF65-F5344CB8AC3E}">
        <p14:creationId xmlns:p14="http://schemas.microsoft.com/office/powerpoint/2010/main" val="702913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Inter Reservoir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Definition: Rule defining levels of dams at which transfers from other resources need to take place</a:t>
            </a:r>
          </a:p>
          <a:p>
            <a:r>
              <a:rPr lang="en-ZA" dirty="0" smtClean="0"/>
              <a:t>To obtain the maximum yield out of a system from the various dams included</a:t>
            </a:r>
          </a:p>
        </p:txBody>
      </p:sp>
    </p:spTree>
    <p:extLst>
      <p:ext uri="{BB962C8B-B14F-4D97-AF65-F5344CB8AC3E}">
        <p14:creationId xmlns:p14="http://schemas.microsoft.com/office/powerpoint/2010/main" val="3883027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Inter Reservoir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Yield</a:t>
            </a:r>
            <a:r>
              <a:rPr lang="en-ZA" baseline="-25000" dirty="0" smtClean="0"/>
              <a:t>(Dam 1)</a:t>
            </a:r>
            <a:r>
              <a:rPr lang="en-ZA" dirty="0" smtClean="0"/>
              <a:t> + Yield</a:t>
            </a:r>
            <a:r>
              <a:rPr lang="en-ZA" baseline="-25000" dirty="0" smtClean="0"/>
              <a:t>(Dam 2)</a:t>
            </a:r>
            <a:r>
              <a:rPr lang="en-ZA" dirty="0" smtClean="0"/>
              <a:t> + Yield</a:t>
            </a:r>
            <a:r>
              <a:rPr lang="en-ZA" baseline="-25000" dirty="0" smtClean="0"/>
              <a:t>(Dam 3)</a:t>
            </a:r>
            <a:r>
              <a:rPr lang="en-ZA" dirty="0" smtClean="0"/>
              <a:t> often does not equal Yield</a:t>
            </a:r>
            <a:r>
              <a:rPr lang="en-ZA" baseline="-25000" dirty="0" smtClean="0"/>
              <a:t>(Dam 1,2,3)</a:t>
            </a:r>
          </a:p>
          <a:p>
            <a:r>
              <a:rPr lang="en-ZA" dirty="0" smtClean="0"/>
              <a:t>Causes of differences</a:t>
            </a:r>
          </a:p>
          <a:p>
            <a:pPr lvl="1"/>
            <a:r>
              <a:rPr lang="en-ZA" dirty="0" smtClean="0"/>
              <a:t>Infrastructure constraints</a:t>
            </a:r>
          </a:p>
          <a:p>
            <a:pPr lvl="1"/>
            <a:r>
              <a:rPr lang="en-ZA" dirty="0" smtClean="0"/>
              <a:t>Evaporation</a:t>
            </a:r>
          </a:p>
          <a:p>
            <a:pPr lvl="1"/>
            <a:r>
              <a:rPr lang="en-ZA" dirty="0" smtClean="0"/>
              <a:t>Dynamics of hydrology</a:t>
            </a:r>
          </a:p>
        </p:txBody>
      </p:sp>
    </p:spTree>
    <p:extLst>
      <p:ext uri="{BB962C8B-B14F-4D97-AF65-F5344CB8AC3E}">
        <p14:creationId xmlns:p14="http://schemas.microsoft.com/office/powerpoint/2010/main" val="41338860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75" t="10417" r="16032" b="6250"/>
          <a:stretch/>
        </p:blipFill>
        <p:spPr>
          <a:xfrm>
            <a:off x="-51263" y="304800"/>
            <a:ext cx="9174481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457200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</a:rPr>
              <a:t>Westoe</a:t>
            </a:r>
            <a:r>
              <a:rPr lang="en-ZA" dirty="0" smtClean="0">
                <a:solidFill>
                  <a:schemeClr val="bg1"/>
                </a:solidFill>
              </a:rPr>
              <a:t> Dam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3340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</a:rPr>
              <a:t>Heyshope</a:t>
            </a:r>
            <a:r>
              <a:rPr lang="en-ZA" dirty="0" smtClean="0">
                <a:solidFill>
                  <a:schemeClr val="bg1"/>
                </a:solidFill>
              </a:rPr>
              <a:t> Dam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7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 4.2 Res Oper Ru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1" y="228600"/>
            <a:ext cx="914734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03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7165</TotalTime>
  <Words>697</Words>
  <Application>Microsoft Office PowerPoint</Application>
  <PresentationFormat>On-screen Show (4:3)</PresentationFormat>
  <Paragraphs>135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Gill Sans Light</vt:lpstr>
      <vt:lpstr>Office Theme</vt:lpstr>
      <vt:lpstr>PowerPoint Presentation</vt:lpstr>
      <vt:lpstr>Disaster Management</vt:lpstr>
      <vt:lpstr>Background: what?</vt:lpstr>
      <vt:lpstr>Background: why?</vt:lpstr>
      <vt:lpstr>Types of Operating Rules</vt:lpstr>
      <vt:lpstr>Inter Reservoir</vt:lpstr>
      <vt:lpstr>Inter Reservoir</vt:lpstr>
      <vt:lpstr>PowerPoint Presentation</vt:lpstr>
      <vt:lpstr>PowerPoint Presentation</vt:lpstr>
      <vt:lpstr>Caledon / Riet-Modder</vt:lpstr>
      <vt:lpstr>Large System: Annual Analyses</vt:lpstr>
      <vt:lpstr>Large System: Annual Analyses</vt:lpstr>
      <vt:lpstr>Process of Annual Operating Analyses</vt:lpstr>
      <vt:lpstr>Starting Conditions</vt:lpstr>
      <vt:lpstr>Infrastructure Outages</vt:lpstr>
      <vt:lpstr>Updated Requirements</vt:lpstr>
      <vt:lpstr>Scenario Planning</vt:lpstr>
      <vt:lpstr>Update Model and Analyses</vt:lpstr>
      <vt:lpstr>Systems Operating Forum</vt:lpstr>
      <vt:lpstr>Gazetting Restrictions</vt:lpstr>
      <vt:lpstr>Monitoring System behaviour</vt:lpstr>
      <vt:lpstr>Monitoring graph</vt:lpstr>
      <vt:lpstr>Monitoring graph</vt:lpstr>
      <vt:lpstr>Monitoring graph</vt:lpstr>
      <vt:lpstr>Simplified System</vt:lpstr>
      <vt:lpstr>Example of Simplified Rule Curve</vt:lpstr>
      <vt:lpstr>Transboundary Operating Rules</vt:lpstr>
    </vt:vector>
  </TitlesOfParts>
  <Company>dwaf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Manyakanyaka Babalwa</dc:creator>
  <cp:lastModifiedBy>Caryn Seago</cp:lastModifiedBy>
  <cp:revision>492</cp:revision>
  <cp:lastPrinted>2013-07-16T12:30:21Z</cp:lastPrinted>
  <dcterms:created xsi:type="dcterms:W3CDTF">2010-08-17T14:49:46Z</dcterms:created>
  <dcterms:modified xsi:type="dcterms:W3CDTF">2018-11-07T07:07:48Z</dcterms:modified>
</cp:coreProperties>
</file>