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4" r:id="rId3"/>
    <p:sldId id="257" r:id="rId4"/>
    <p:sldId id="285" r:id="rId5"/>
    <p:sldId id="261" r:id="rId6"/>
    <p:sldId id="281" r:id="rId7"/>
    <p:sldId id="286" r:id="rId8"/>
    <p:sldId id="258" r:id="rId9"/>
    <p:sldId id="287" r:id="rId10"/>
    <p:sldId id="288" r:id="rId11"/>
    <p:sldId id="292" r:id="rId12"/>
    <p:sldId id="278" r:id="rId13"/>
    <p:sldId id="279" r:id="rId14"/>
    <p:sldId id="265" r:id="rId15"/>
    <p:sldId id="267" r:id="rId16"/>
    <p:sldId id="293" r:id="rId17"/>
    <p:sldId id="274" r:id="rId18"/>
    <p:sldId id="277" r:id="rId19"/>
    <p:sldId id="268" r:id="rId20"/>
    <p:sldId id="276" r:id="rId21"/>
    <p:sldId id="275" r:id="rId22"/>
    <p:sldId id="269" r:id="rId23"/>
    <p:sldId id="272" r:id="rId24"/>
    <p:sldId id="273" r:id="rId25"/>
    <p:sldId id="280" r:id="rId26"/>
    <p:sldId id="271" r:id="rId27"/>
    <p:sldId id="270" r:id="rId28"/>
    <p:sldId id="283" r:id="rId29"/>
    <p:sldId id="295" r:id="rId30"/>
    <p:sldId id="29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8" autoAdjust="0"/>
    <p:restoredTop sz="94660"/>
  </p:normalViewPr>
  <p:slideViewPr>
    <p:cSldViewPr snapToGrid="0">
      <p:cViewPr varScale="1">
        <p:scale>
          <a:sx n="72" d="100"/>
          <a:sy n="72" d="100"/>
        </p:scale>
        <p:origin x="582" y="72"/>
      </p:cViewPr>
      <p:guideLst/>
    </p:cSldViewPr>
  </p:slideViewPr>
  <p:notesTextViewPr>
    <p:cViewPr>
      <p:scale>
        <a:sx n="1" d="1"/>
        <a:sy n="1" d="1"/>
      </p:scale>
      <p:origin x="0" y="0"/>
    </p:cViewPr>
  </p:notesTextViewPr>
  <p:sorterViewPr>
    <p:cViewPr>
      <p:scale>
        <a:sx n="118" d="100"/>
        <a:sy n="11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111C1A-0E97-410C-84AF-6AE5E658FA12}" type="datetimeFigureOut">
              <a:rPr lang="en-ZA" smtClean="0"/>
              <a:t>31 Oct 2018</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32DF9F-468D-454A-809D-1964AB924DEF}" type="slidenum">
              <a:rPr lang="en-ZA" smtClean="0"/>
              <a:t>‹#›</a:t>
            </a:fld>
            <a:endParaRPr lang="en-ZA"/>
          </a:p>
        </p:txBody>
      </p:sp>
    </p:spTree>
    <p:extLst>
      <p:ext uri="{BB962C8B-B14F-4D97-AF65-F5344CB8AC3E}">
        <p14:creationId xmlns:p14="http://schemas.microsoft.com/office/powerpoint/2010/main" val="3972450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13BAF929-11F3-4C97-A4F1-A63D77898DD7}" type="datetime1">
              <a:rPr lang="en-ZA" smtClean="0"/>
              <a:t>31 Oct 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2577052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DCFDCB8C-1171-4ABC-B272-D4F25FAD948E}" type="datetime1">
              <a:rPr lang="en-ZA" smtClean="0"/>
              <a:t>31 Oct 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4108269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AACB426-E3AA-497C-A322-DDC4B43BF5CC}" type="datetime1">
              <a:rPr lang="en-ZA" smtClean="0"/>
              <a:t>31 Oct 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9060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20E185EE-D37E-47D4-AD1D-DC9B4BE24178}" type="datetime1">
              <a:rPr lang="en-ZA" smtClean="0"/>
              <a:t>31 Oct 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8300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629DDC-9156-4587-A9DC-162989C85B72}" type="datetime1">
              <a:rPr lang="en-ZA" smtClean="0"/>
              <a:t>31 Oct 2018</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1497895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10A5671B-F5D9-46DC-B8CF-7A4FD1DE159B}" type="datetime1">
              <a:rPr lang="en-ZA" smtClean="0"/>
              <a:t>31 Oct 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2755124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23C73B2D-32EF-4BBF-B851-437B4CCD2E4E}" type="datetime1">
              <a:rPr lang="en-ZA" smtClean="0"/>
              <a:t>31 Oct 2018</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248775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21EB570-ADF6-457A-93C3-DC536984481A}" type="datetime1">
              <a:rPr lang="en-ZA" smtClean="0"/>
              <a:t>31 Oct 2018</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345033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339A3-26BB-4874-9477-9F739256E529}" type="datetime1">
              <a:rPr lang="en-ZA" smtClean="0"/>
              <a:t>31 Oct 2018</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307923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58A6B9-8698-462D-A857-EA075D8927BA}" type="datetime1">
              <a:rPr lang="en-ZA" smtClean="0"/>
              <a:t>31 Oct 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23205027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0CB527-A960-4695-9847-0BA78148204D}" type="datetime1">
              <a:rPr lang="en-ZA" smtClean="0"/>
              <a:t>31 Oct 2018</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ACA67F63-7CB0-4241-B6C8-0BDB6211888C}" type="slidenum">
              <a:rPr lang="en-ZA" smtClean="0"/>
              <a:t>‹#›</a:t>
            </a:fld>
            <a:endParaRPr lang="en-ZA"/>
          </a:p>
        </p:txBody>
      </p:sp>
    </p:spTree>
    <p:extLst>
      <p:ext uri="{BB962C8B-B14F-4D97-AF65-F5344CB8AC3E}">
        <p14:creationId xmlns:p14="http://schemas.microsoft.com/office/powerpoint/2010/main" val="4239304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1B5402-C475-4BE5-92EC-CE8D73FEC9E2}" type="datetime1">
              <a:rPr lang="en-ZA" smtClean="0"/>
              <a:t>31 Oct 2018</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A67F63-7CB0-4241-B6C8-0BDB6211888C}" type="slidenum">
              <a:rPr lang="en-ZA" smtClean="0"/>
              <a:t>‹#›</a:t>
            </a:fld>
            <a:endParaRPr lang="en-ZA"/>
          </a:p>
        </p:txBody>
      </p:sp>
    </p:spTree>
    <p:extLst>
      <p:ext uri="{BB962C8B-B14F-4D97-AF65-F5344CB8AC3E}">
        <p14:creationId xmlns:p14="http://schemas.microsoft.com/office/powerpoint/2010/main" val="391943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045368" y="2043663"/>
            <a:ext cx="6105194" cy="2031055"/>
          </a:xfrm>
        </p:spPr>
        <p:txBody>
          <a:bodyPr>
            <a:normAutofit/>
          </a:bodyPr>
          <a:lstStyle/>
          <a:p>
            <a:r>
              <a:rPr lang="en-ZA">
                <a:solidFill>
                  <a:srgbClr val="FFFFFF"/>
                </a:solidFill>
              </a:rPr>
              <a:t>Water and the Economy</a:t>
            </a:r>
          </a:p>
        </p:txBody>
      </p:sp>
      <p:sp>
        <p:nvSpPr>
          <p:cNvPr id="3" name="Subtitle 2"/>
          <p:cNvSpPr>
            <a:spLocks noGrp="1"/>
          </p:cNvSpPr>
          <p:nvPr>
            <p:ph type="subTitle" idx="1"/>
          </p:nvPr>
        </p:nvSpPr>
        <p:spPr>
          <a:xfrm>
            <a:off x="3045368" y="4074718"/>
            <a:ext cx="6105194" cy="682079"/>
          </a:xfrm>
        </p:spPr>
        <p:txBody>
          <a:bodyPr>
            <a:normAutofit/>
          </a:bodyPr>
          <a:lstStyle/>
          <a:p>
            <a:r>
              <a:rPr lang="en-ZA">
                <a:solidFill>
                  <a:srgbClr val="FFFFFF"/>
                </a:solidFill>
              </a:rPr>
              <a:t>Peter van Niekerk</a:t>
            </a:r>
          </a:p>
        </p:txBody>
      </p:sp>
      <p:sp>
        <p:nvSpPr>
          <p:cNvPr id="4" name="Slide Number Placeholder 3"/>
          <p:cNvSpPr>
            <a:spLocks noGrp="1"/>
          </p:cNvSpPr>
          <p:nvPr>
            <p:ph type="sldNum" sz="quarter" idx="12"/>
          </p:nvPr>
        </p:nvSpPr>
        <p:spPr/>
        <p:txBody>
          <a:bodyPr/>
          <a:lstStyle/>
          <a:p>
            <a:fld id="{ACA67F63-7CB0-4241-B6C8-0BDB6211888C}" type="slidenum">
              <a:rPr lang="en-ZA" smtClean="0"/>
              <a:t>1</a:t>
            </a:fld>
            <a:endParaRPr lang="en-ZA"/>
          </a:p>
        </p:txBody>
      </p:sp>
    </p:spTree>
    <p:extLst>
      <p:ext uri="{BB962C8B-B14F-4D97-AF65-F5344CB8AC3E}">
        <p14:creationId xmlns:p14="http://schemas.microsoft.com/office/powerpoint/2010/main" val="274584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ZA" sz="2800" dirty="0">
                <a:solidFill>
                  <a:schemeClr val="bg1"/>
                </a:solidFill>
              </a:rPr>
              <a:t>Competitive market</a:t>
            </a:r>
          </a:p>
        </p:txBody>
      </p:sp>
      <p:sp>
        <p:nvSpPr>
          <p:cNvPr id="10" name="Content Placeholder 9">
            <a:extLst>
              <a:ext uri="{FF2B5EF4-FFF2-40B4-BE49-F238E27FC236}">
                <a16:creationId xmlns:a16="http://schemas.microsoft.com/office/drawing/2014/main" id="{BE4AAF66-DD06-4CCC-8FD6-19E4D90F0D42}"/>
              </a:ext>
            </a:extLst>
          </p:cNvPr>
          <p:cNvSpPr>
            <a:spLocks noGrp="1"/>
          </p:cNvSpPr>
          <p:nvPr>
            <p:ph idx="1"/>
          </p:nvPr>
        </p:nvSpPr>
        <p:spPr>
          <a:xfrm>
            <a:off x="643468" y="2638044"/>
            <a:ext cx="3363974" cy="3718306"/>
          </a:xfrm>
        </p:spPr>
        <p:txBody>
          <a:bodyPr>
            <a:normAutofit fontScale="77500" lnSpcReduction="20000"/>
          </a:bodyPr>
          <a:lstStyle/>
          <a:p>
            <a:r>
              <a:rPr lang="en-ZA" sz="1900" dirty="0">
                <a:solidFill>
                  <a:schemeClr val="bg1"/>
                </a:solidFill>
              </a:rPr>
              <a:t>Average Total Cost (ATC) , Average Variable Cost (AVC) and Marginal Cost (MC)</a:t>
            </a:r>
          </a:p>
          <a:p>
            <a:r>
              <a:rPr lang="en-ZA" sz="1900" dirty="0">
                <a:solidFill>
                  <a:schemeClr val="bg1"/>
                </a:solidFill>
              </a:rPr>
              <a:t>If price is above ATC curve, “excess profit” is made and other firms will enter market</a:t>
            </a:r>
          </a:p>
          <a:p>
            <a:r>
              <a:rPr lang="en-ZA" sz="1900" dirty="0">
                <a:solidFill>
                  <a:schemeClr val="bg1"/>
                </a:solidFill>
              </a:rPr>
              <a:t>Markets will clear and “allocative efficiency” occurs when consumers pay a market price that reflects the marginal cost of production. The condition for allocative efficiency for a firm is to produce an output where marginal cost, MC, just equals price, P2. The quantity produced will be Q2</a:t>
            </a:r>
          </a:p>
          <a:p>
            <a:r>
              <a:rPr lang="en-ZA" sz="1900" dirty="0">
                <a:solidFill>
                  <a:schemeClr val="bg1"/>
                </a:solidFill>
              </a:rPr>
              <a:t>Marginal Revenue (MR) is therefore = price P2</a:t>
            </a:r>
          </a:p>
          <a:p>
            <a:r>
              <a:rPr lang="en-ZA" sz="1900" dirty="0">
                <a:solidFill>
                  <a:schemeClr val="bg1"/>
                </a:solidFill>
              </a:rPr>
              <a:t>Note that this is when the ATC curve  is at its minimum</a:t>
            </a:r>
            <a:endParaRPr lang="en-US" sz="1900" dirty="0">
              <a:solidFill>
                <a:schemeClr val="bg1"/>
              </a:solidFill>
            </a:endParaRPr>
          </a:p>
        </p:txBody>
      </p:sp>
      <p:pic>
        <p:nvPicPr>
          <p:cNvPr id="5" name="Picture 4"/>
          <p:cNvPicPr>
            <a:picLocks noChangeAspect="1"/>
          </p:cNvPicPr>
          <p:nvPr/>
        </p:nvPicPr>
        <p:blipFill>
          <a:blip r:embed="rId2"/>
          <a:stretch>
            <a:fillRect/>
          </a:stretch>
        </p:blipFill>
        <p:spPr>
          <a:xfrm>
            <a:off x="5297763" y="832632"/>
            <a:ext cx="6250769" cy="5031868"/>
          </a:xfrm>
          <a:prstGeom prst="rect">
            <a:avLst/>
          </a:prstGeom>
        </p:spPr>
      </p:pic>
      <p:sp>
        <p:nvSpPr>
          <p:cNvPr id="4" name="Slide Number Placeholder 3"/>
          <p:cNvSpPr>
            <a:spLocks noGrp="1"/>
          </p:cNvSpPr>
          <p:nvPr>
            <p:ph type="sldNum" sz="quarter" idx="12"/>
          </p:nvPr>
        </p:nvSpPr>
        <p:spPr>
          <a:xfrm>
            <a:off x="10289512" y="6356350"/>
            <a:ext cx="1064287" cy="365125"/>
          </a:xfrm>
        </p:spPr>
        <p:txBody>
          <a:bodyPr>
            <a:normAutofit/>
          </a:bodyPr>
          <a:lstStyle/>
          <a:p>
            <a:pPr>
              <a:spcAft>
                <a:spcPts val="600"/>
              </a:spcAft>
            </a:pPr>
            <a:fld id="{ACA67F63-7CB0-4241-B6C8-0BDB6211888C}" type="slidenum">
              <a:rPr lang="en-ZA">
                <a:solidFill>
                  <a:schemeClr val="tx1">
                    <a:alpha val="80000"/>
                  </a:schemeClr>
                </a:solidFill>
              </a:rPr>
              <a:pPr>
                <a:spcAft>
                  <a:spcPts val="600"/>
                </a:spcAft>
              </a:pPr>
              <a:t>10</a:t>
            </a:fld>
            <a:endParaRPr lang="en-ZA">
              <a:solidFill>
                <a:schemeClr val="tx1">
                  <a:alpha val="80000"/>
                </a:schemeClr>
              </a:solidFill>
            </a:endParaRPr>
          </a:p>
        </p:txBody>
      </p:sp>
    </p:spTree>
    <p:extLst>
      <p:ext uri="{BB962C8B-B14F-4D97-AF65-F5344CB8AC3E}">
        <p14:creationId xmlns:p14="http://schemas.microsoft.com/office/powerpoint/2010/main" val="3375604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ZA" sz="2800" dirty="0">
                <a:solidFill>
                  <a:schemeClr val="bg1"/>
                </a:solidFill>
              </a:rPr>
              <a:t>Monopolies</a:t>
            </a:r>
          </a:p>
        </p:txBody>
      </p:sp>
      <p:sp>
        <p:nvSpPr>
          <p:cNvPr id="10" name="Content Placeholder 9">
            <a:extLst>
              <a:ext uri="{FF2B5EF4-FFF2-40B4-BE49-F238E27FC236}">
                <a16:creationId xmlns:a16="http://schemas.microsoft.com/office/drawing/2014/main" id="{BE4AAF66-DD06-4CCC-8FD6-19E4D90F0D42}"/>
              </a:ext>
            </a:extLst>
          </p:cNvPr>
          <p:cNvSpPr>
            <a:spLocks noGrp="1"/>
          </p:cNvSpPr>
          <p:nvPr>
            <p:ph idx="1"/>
          </p:nvPr>
        </p:nvSpPr>
        <p:spPr>
          <a:xfrm>
            <a:off x="643468" y="2638044"/>
            <a:ext cx="3363974" cy="3415622"/>
          </a:xfrm>
        </p:spPr>
        <p:txBody>
          <a:bodyPr>
            <a:normAutofit fontScale="92500" lnSpcReduction="20000"/>
          </a:bodyPr>
          <a:lstStyle/>
          <a:p>
            <a:r>
              <a:rPr lang="en-US" sz="1800" dirty="0">
                <a:solidFill>
                  <a:schemeClr val="bg1"/>
                </a:solidFill>
              </a:rPr>
              <a:t>Case where there is a single seller and many buyers</a:t>
            </a:r>
          </a:p>
          <a:p>
            <a:r>
              <a:rPr lang="en-US" sz="1800" dirty="0">
                <a:solidFill>
                  <a:schemeClr val="bg1"/>
                </a:solidFill>
              </a:rPr>
              <a:t>To maximize profit the firm will produce at the point where MC=MR</a:t>
            </a:r>
          </a:p>
          <a:p>
            <a:r>
              <a:rPr lang="en-US" sz="1800" dirty="0">
                <a:solidFill>
                  <a:schemeClr val="bg1"/>
                </a:solidFill>
              </a:rPr>
              <a:t>The quantity produced will be at point B, less than the minimum point of the ATC curve if it were perfect competition.</a:t>
            </a:r>
          </a:p>
          <a:p>
            <a:r>
              <a:rPr lang="en-US" sz="1800" dirty="0">
                <a:solidFill>
                  <a:schemeClr val="bg1"/>
                </a:solidFill>
              </a:rPr>
              <a:t>The monopoly will make above-normal profit</a:t>
            </a:r>
          </a:p>
          <a:p>
            <a:r>
              <a:rPr lang="en-US" sz="1800" dirty="0">
                <a:solidFill>
                  <a:schemeClr val="bg1"/>
                </a:solidFill>
              </a:rPr>
              <a:t>Public work activities are usually “natural monopolies” as the barriers of entry for competitors are too high.</a:t>
            </a:r>
          </a:p>
          <a:p>
            <a:endParaRPr lang="en-US" sz="1700" dirty="0">
              <a:solidFill>
                <a:schemeClr val="bg1"/>
              </a:solidFill>
            </a:endParaRPr>
          </a:p>
        </p:txBody>
      </p:sp>
      <p:pic>
        <p:nvPicPr>
          <p:cNvPr id="5122" name="Picture 2" descr="Super-normal pro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763" y="723900"/>
            <a:ext cx="5903481" cy="54101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289512" y="6356350"/>
            <a:ext cx="1064287" cy="365125"/>
          </a:xfrm>
        </p:spPr>
        <p:txBody>
          <a:bodyPr>
            <a:normAutofit/>
          </a:bodyPr>
          <a:lstStyle/>
          <a:p>
            <a:pPr>
              <a:spcAft>
                <a:spcPts val="600"/>
              </a:spcAft>
            </a:pPr>
            <a:fld id="{ACA67F63-7CB0-4241-B6C8-0BDB6211888C}" type="slidenum">
              <a:rPr lang="en-ZA">
                <a:solidFill>
                  <a:schemeClr val="tx1">
                    <a:alpha val="80000"/>
                  </a:schemeClr>
                </a:solidFill>
              </a:rPr>
              <a:pPr>
                <a:spcAft>
                  <a:spcPts val="600"/>
                </a:spcAft>
              </a:pPr>
              <a:t>11</a:t>
            </a:fld>
            <a:endParaRPr lang="en-ZA">
              <a:solidFill>
                <a:schemeClr val="tx1">
                  <a:alpha val="80000"/>
                </a:schemeClr>
              </a:solidFill>
            </a:endParaRPr>
          </a:p>
        </p:txBody>
      </p:sp>
    </p:spTree>
    <p:extLst>
      <p:ext uri="{BB962C8B-B14F-4D97-AF65-F5344CB8AC3E}">
        <p14:creationId xmlns:p14="http://schemas.microsoft.com/office/powerpoint/2010/main" val="1298454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Price elasticity of demand</a:t>
            </a:r>
          </a:p>
        </p:txBody>
      </p:sp>
      <p:cxnSp>
        <p:nvCxnSpPr>
          <p:cNvPr id="15" name="Straight Connector 14">
            <a:extLst>
              <a:ext uri="{FF2B5EF4-FFF2-40B4-BE49-F238E27FC236}">
                <a16:creationId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983583"/>
            <a:ext cx="6553545" cy="4898775"/>
          </a:xfrm>
          <a:prstGeom prst="rect">
            <a:avLst/>
          </a:prstGeom>
        </p:spPr>
      </p:pic>
      <p:sp>
        <p:nvSpPr>
          <p:cNvPr id="3" name="Slide Number Placeholder 2"/>
          <p:cNvSpPr>
            <a:spLocks noGrp="1"/>
          </p:cNvSpPr>
          <p:nvPr>
            <p:ph type="sldNum" sz="quarter" idx="12"/>
          </p:nvPr>
        </p:nvSpPr>
        <p:spPr/>
        <p:txBody>
          <a:bodyPr/>
          <a:lstStyle/>
          <a:p>
            <a:fld id="{ACA67F63-7CB0-4241-B6C8-0BDB6211888C}" type="slidenum">
              <a:rPr lang="en-ZA" smtClean="0"/>
              <a:t>12</a:t>
            </a:fld>
            <a:endParaRPr lang="en-ZA"/>
          </a:p>
        </p:txBody>
      </p:sp>
    </p:spTree>
    <p:extLst>
      <p:ext uri="{BB962C8B-B14F-4D97-AF65-F5344CB8AC3E}">
        <p14:creationId xmlns:p14="http://schemas.microsoft.com/office/powerpoint/2010/main" val="3729600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Price elasticity of demand</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53822" y="959008"/>
            <a:ext cx="6553545" cy="4947925"/>
          </a:xfrm>
          <a:prstGeom prst="rect">
            <a:avLst/>
          </a:prstGeom>
        </p:spPr>
      </p:pic>
      <p:sp>
        <p:nvSpPr>
          <p:cNvPr id="3" name="Slide Number Placeholder 2"/>
          <p:cNvSpPr>
            <a:spLocks noGrp="1"/>
          </p:cNvSpPr>
          <p:nvPr>
            <p:ph type="sldNum" sz="quarter" idx="12"/>
          </p:nvPr>
        </p:nvSpPr>
        <p:spPr/>
        <p:txBody>
          <a:bodyPr/>
          <a:lstStyle/>
          <a:p>
            <a:fld id="{ACA67F63-7CB0-4241-B6C8-0BDB6211888C}" type="slidenum">
              <a:rPr lang="en-ZA" smtClean="0"/>
              <a:t>13</a:t>
            </a:fld>
            <a:endParaRPr lang="en-ZA"/>
          </a:p>
        </p:txBody>
      </p:sp>
    </p:spTree>
    <p:extLst>
      <p:ext uri="{BB962C8B-B14F-4D97-AF65-F5344CB8AC3E}">
        <p14:creationId xmlns:p14="http://schemas.microsoft.com/office/powerpoint/2010/main" val="1086251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9027"/>
            <a:ext cx="10515600" cy="1232450"/>
          </a:xfrm>
        </p:spPr>
        <p:txBody>
          <a:bodyPr/>
          <a:lstStyle/>
          <a:p>
            <a:r>
              <a:rPr lang="en-ZA" dirty="0"/>
              <a:t>Public Good vs Private Good</a:t>
            </a:r>
          </a:p>
        </p:txBody>
      </p:sp>
      <p:sp>
        <p:nvSpPr>
          <p:cNvPr id="3" name="Content Placeholder 2"/>
          <p:cNvSpPr>
            <a:spLocks noGrp="1"/>
          </p:cNvSpPr>
          <p:nvPr>
            <p:ph idx="1"/>
          </p:nvPr>
        </p:nvSpPr>
        <p:spPr>
          <a:xfrm>
            <a:off x="788504" y="1391477"/>
            <a:ext cx="10515600" cy="5261114"/>
          </a:xfrm>
        </p:spPr>
        <p:txBody>
          <a:bodyPr>
            <a:normAutofit/>
          </a:bodyPr>
          <a:lstStyle/>
          <a:p>
            <a:pPr marL="0" indent="0">
              <a:buNone/>
            </a:pPr>
            <a:r>
              <a:rPr lang="en-ZA" dirty="0"/>
              <a:t>A </a:t>
            </a:r>
            <a:r>
              <a:rPr lang="en-ZA" b="1" dirty="0"/>
              <a:t>public good </a:t>
            </a:r>
            <a:r>
              <a:rPr lang="en-ZA" dirty="0"/>
              <a:t>has two characteristics:</a:t>
            </a:r>
          </a:p>
          <a:p>
            <a:pPr lvl="1"/>
            <a:r>
              <a:rPr lang="en-ZA" b="1" dirty="0"/>
              <a:t>Non-rivalry:</a:t>
            </a:r>
            <a:r>
              <a:rPr lang="en-ZA" dirty="0"/>
              <a:t> When a good is consumed, it doesn’t reduce the amount available for others.</a:t>
            </a:r>
            <a:br>
              <a:rPr lang="en-ZA" dirty="0"/>
            </a:br>
            <a:r>
              <a:rPr lang="en-ZA" dirty="0"/>
              <a:t>– E.g. benefiting from a street light doesn’t reduce the light available for others but eating an apple would.</a:t>
            </a:r>
          </a:p>
          <a:p>
            <a:pPr lvl="1"/>
            <a:r>
              <a:rPr lang="en-ZA" b="1" dirty="0"/>
              <a:t>Non-excludability</a:t>
            </a:r>
            <a:r>
              <a:rPr lang="en-ZA" dirty="0"/>
              <a:t>: It is not possible to provide a good without it being possible for others to enjoy. For example, if you build a dam to stop flooding – you protect everyone below the dam, whether they contributed to the dam or not.</a:t>
            </a:r>
          </a:p>
          <a:p>
            <a:pPr marL="0" indent="0">
              <a:buNone/>
            </a:pPr>
            <a:r>
              <a:rPr lang="en-ZA" dirty="0"/>
              <a:t>The availability of a </a:t>
            </a:r>
            <a:r>
              <a:rPr lang="en-ZA" b="1" dirty="0"/>
              <a:t>private good </a:t>
            </a:r>
            <a:r>
              <a:rPr lang="en-ZA" dirty="0"/>
              <a:t>can be exhausted through use.</a:t>
            </a:r>
          </a:p>
          <a:p>
            <a:pPr marL="0" indent="0">
              <a:buNone/>
            </a:pPr>
            <a:r>
              <a:rPr lang="en-ZA" dirty="0"/>
              <a:t>It is difficult to assess benefit/value of a public good during the planning process – problem of overstatement of </a:t>
            </a:r>
            <a:r>
              <a:rPr lang="en-ZA" u="sng" dirty="0"/>
              <a:t>willingness-to-pay</a:t>
            </a:r>
            <a:r>
              <a:rPr lang="en-ZA" dirty="0"/>
              <a:t> by public. Afterwards – free rider issues.</a:t>
            </a:r>
          </a:p>
        </p:txBody>
      </p:sp>
      <p:sp>
        <p:nvSpPr>
          <p:cNvPr id="5" name="Slide Number Placeholder 4"/>
          <p:cNvSpPr>
            <a:spLocks noGrp="1"/>
          </p:cNvSpPr>
          <p:nvPr>
            <p:ph type="sldNum" sz="quarter" idx="12"/>
          </p:nvPr>
        </p:nvSpPr>
        <p:spPr/>
        <p:txBody>
          <a:bodyPr/>
          <a:lstStyle/>
          <a:p>
            <a:fld id="{ACA67F63-7CB0-4241-B6C8-0BDB6211888C}" type="slidenum">
              <a:rPr lang="en-ZA" smtClean="0"/>
              <a:t>14</a:t>
            </a:fld>
            <a:endParaRPr lang="en-ZA"/>
          </a:p>
        </p:txBody>
      </p:sp>
    </p:spTree>
    <p:extLst>
      <p:ext uri="{BB962C8B-B14F-4D97-AF65-F5344CB8AC3E}">
        <p14:creationId xmlns:p14="http://schemas.microsoft.com/office/powerpoint/2010/main" val="215515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Private or Public good?</a:t>
            </a:r>
          </a:p>
        </p:txBody>
      </p:sp>
      <p:sp>
        <p:nvSpPr>
          <p:cNvPr id="3" name="Content Placeholder 2"/>
          <p:cNvSpPr>
            <a:spLocks noGrp="1"/>
          </p:cNvSpPr>
          <p:nvPr>
            <p:ph idx="1"/>
          </p:nvPr>
        </p:nvSpPr>
        <p:spPr/>
        <p:txBody>
          <a:bodyPr>
            <a:normAutofit/>
          </a:bodyPr>
          <a:lstStyle/>
          <a:p>
            <a:r>
              <a:rPr lang="en-ZA" dirty="0"/>
              <a:t>Discuss whether the following are private or public goods</a:t>
            </a:r>
          </a:p>
          <a:p>
            <a:pPr lvl="1"/>
            <a:r>
              <a:rPr lang="en-ZA" dirty="0"/>
              <a:t>A beach</a:t>
            </a:r>
          </a:p>
          <a:p>
            <a:pPr lvl="1"/>
            <a:r>
              <a:rPr lang="en-ZA" dirty="0"/>
              <a:t>A museum</a:t>
            </a:r>
          </a:p>
          <a:p>
            <a:pPr lvl="1"/>
            <a:r>
              <a:rPr lang="en-ZA" dirty="0"/>
              <a:t>TV broadcasts</a:t>
            </a:r>
          </a:p>
          <a:p>
            <a:pPr lvl="1"/>
            <a:r>
              <a:rPr lang="en-ZA" dirty="0"/>
              <a:t>Electricity</a:t>
            </a:r>
          </a:p>
          <a:p>
            <a:pPr lvl="1"/>
            <a:r>
              <a:rPr lang="en-ZA" dirty="0"/>
              <a:t>A park</a:t>
            </a:r>
          </a:p>
          <a:p>
            <a:pPr lvl="1"/>
            <a:r>
              <a:rPr lang="en-ZA" dirty="0"/>
              <a:t>Water reticulated to a house</a:t>
            </a:r>
          </a:p>
          <a:p>
            <a:pPr lvl="1"/>
            <a:r>
              <a:rPr lang="en-ZA" dirty="0"/>
              <a:t>Water in a river</a:t>
            </a:r>
          </a:p>
          <a:p>
            <a:pPr lvl="1"/>
            <a:endParaRPr lang="en-ZA" dirty="0"/>
          </a:p>
          <a:p>
            <a:pPr marL="457200" lvl="1" indent="0">
              <a:buNone/>
            </a:pPr>
            <a:r>
              <a:rPr lang="en-ZA" dirty="0"/>
              <a:t>Also note </a:t>
            </a:r>
            <a:r>
              <a:rPr lang="en-ZA" b="1" dirty="0"/>
              <a:t>positive and negative externalities </a:t>
            </a:r>
            <a:r>
              <a:rPr lang="en-ZA" dirty="0"/>
              <a:t>often associated with public goods</a:t>
            </a:r>
            <a:r>
              <a:rPr lang="en-ZA" b="1" dirty="0"/>
              <a:t>.</a:t>
            </a:r>
          </a:p>
        </p:txBody>
      </p:sp>
      <p:sp>
        <p:nvSpPr>
          <p:cNvPr id="4" name="Slide Number Placeholder 3"/>
          <p:cNvSpPr>
            <a:spLocks noGrp="1"/>
          </p:cNvSpPr>
          <p:nvPr>
            <p:ph type="sldNum" sz="quarter" idx="12"/>
          </p:nvPr>
        </p:nvSpPr>
        <p:spPr/>
        <p:txBody>
          <a:bodyPr/>
          <a:lstStyle/>
          <a:p>
            <a:fld id="{ACA67F63-7CB0-4241-B6C8-0BDB6211888C}" type="slidenum">
              <a:rPr lang="en-ZA" smtClean="0"/>
              <a:t>15</a:t>
            </a:fld>
            <a:endParaRPr lang="en-ZA"/>
          </a:p>
        </p:txBody>
      </p:sp>
    </p:spTree>
    <p:extLst>
      <p:ext uri="{BB962C8B-B14F-4D97-AF65-F5344CB8AC3E}">
        <p14:creationId xmlns:p14="http://schemas.microsoft.com/office/powerpoint/2010/main" val="4211842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ZA" sz="2800" dirty="0">
                <a:solidFill>
                  <a:schemeClr val="bg1"/>
                </a:solidFill>
              </a:rPr>
              <a:t>Indifference Curves</a:t>
            </a:r>
          </a:p>
        </p:txBody>
      </p:sp>
      <p:sp>
        <p:nvSpPr>
          <p:cNvPr id="1031" name="Content Placeholder 1030">
            <a:extLst>
              <a:ext uri="{FF2B5EF4-FFF2-40B4-BE49-F238E27FC236}">
                <a16:creationId xmlns:a16="http://schemas.microsoft.com/office/drawing/2014/main" id="{F24114C4-8E70-4CBA-9524-6E16BB6E9C54}"/>
              </a:ext>
            </a:extLst>
          </p:cNvPr>
          <p:cNvSpPr>
            <a:spLocks noGrp="1"/>
          </p:cNvSpPr>
          <p:nvPr>
            <p:ph idx="1"/>
          </p:nvPr>
        </p:nvSpPr>
        <p:spPr>
          <a:xfrm>
            <a:off x="643468" y="2638044"/>
            <a:ext cx="3363974" cy="3415622"/>
          </a:xfrm>
        </p:spPr>
        <p:txBody>
          <a:bodyPr>
            <a:normAutofit/>
          </a:bodyPr>
          <a:lstStyle/>
          <a:p>
            <a:pPr marL="0" indent="0">
              <a:buNone/>
            </a:pPr>
            <a:r>
              <a:rPr lang="en-US" sz="2000" dirty="0">
                <a:solidFill>
                  <a:schemeClr val="bg1"/>
                </a:solidFill>
              </a:rPr>
              <a:t>Water is different to “normal” goods.</a:t>
            </a:r>
          </a:p>
          <a:p>
            <a:pPr marL="0" indent="0">
              <a:buNone/>
            </a:pPr>
            <a:r>
              <a:rPr lang="en-ZA" sz="2000" dirty="0">
                <a:solidFill>
                  <a:schemeClr val="bg1"/>
                </a:solidFill>
              </a:rPr>
              <a:t> - both a private, marketable good and a basic human right.</a:t>
            </a:r>
            <a:endParaRPr lang="en-US" sz="2000" dirty="0">
              <a:solidFill>
                <a:schemeClr val="bg1"/>
              </a:solidFill>
            </a:endParaRPr>
          </a:p>
          <a:p>
            <a:pPr marL="0" indent="0">
              <a:buNone/>
            </a:pPr>
            <a:endParaRPr lang="en-US" sz="2000" dirty="0">
              <a:solidFill>
                <a:schemeClr val="bg1"/>
              </a:solidFill>
            </a:endParaRPr>
          </a:p>
        </p:txBody>
      </p:sp>
      <p:pic>
        <p:nvPicPr>
          <p:cNvPr id="1029" name="Picture 2" descr="https://i2.wp.com/www.globalwaterforum.org/wp-content/uploads/2015/04/fig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l="2244" r="4739"/>
          <a:stretch/>
        </p:blipFill>
        <p:spPr bwMode="auto">
          <a:xfrm>
            <a:off x="4650909" y="1628775"/>
            <a:ext cx="7541092" cy="34865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10289512" y="6356350"/>
            <a:ext cx="1064287" cy="365125"/>
          </a:xfrm>
        </p:spPr>
        <p:txBody>
          <a:bodyPr>
            <a:normAutofit/>
          </a:bodyPr>
          <a:lstStyle/>
          <a:p>
            <a:pPr>
              <a:spcAft>
                <a:spcPts val="600"/>
              </a:spcAft>
            </a:pPr>
            <a:fld id="{ACA67F63-7CB0-4241-B6C8-0BDB6211888C}" type="slidenum">
              <a:rPr lang="en-ZA">
                <a:solidFill>
                  <a:schemeClr val="tx1">
                    <a:alpha val="80000"/>
                  </a:schemeClr>
                </a:solidFill>
              </a:rPr>
              <a:pPr>
                <a:spcAft>
                  <a:spcPts val="600"/>
                </a:spcAft>
              </a:pPr>
              <a:t>16</a:t>
            </a:fld>
            <a:endParaRPr lang="en-ZA">
              <a:solidFill>
                <a:schemeClr val="tx1">
                  <a:alpha val="80000"/>
                </a:schemeClr>
              </a:solidFill>
            </a:endParaRPr>
          </a:p>
        </p:txBody>
      </p:sp>
    </p:spTree>
    <p:extLst>
      <p:ext uri="{BB962C8B-B14F-4D97-AF65-F5344CB8AC3E}">
        <p14:creationId xmlns:p14="http://schemas.microsoft.com/office/powerpoint/2010/main" val="2639388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Demand forecasting</a:t>
            </a:r>
          </a:p>
        </p:txBody>
      </p:sp>
      <p:sp>
        <p:nvSpPr>
          <p:cNvPr id="3" name="Content Placeholder 2"/>
          <p:cNvSpPr>
            <a:spLocks noGrp="1"/>
          </p:cNvSpPr>
          <p:nvPr>
            <p:ph idx="1"/>
          </p:nvPr>
        </p:nvSpPr>
        <p:spPr/>
        <p:txBody>
          <a:bodyPr/>
          <a:lstStyle/>
          <a:p>
            <a:r>
              <a:rPr lang="en-ZA" dirty="0"/>
              <a:t>A planner needs to estimate future water requirements. Various forecasting techniques can be used, including</a:t>
            </a:r>
          </a:p>
          <a:p>
            <a:pPr lvl="1"/>
            <a:r>
              <a:rPr lang="en-ZA" dirty="0"/>
              <a:t>Regression techniques</a:t>
            </a:r>
          </a:p>
          <a:p>
            <a:pPr lvl="1"/>
            <a:r>
              <a:rPr lang="en-ZA" dirty="0"/>
              <a:t>Econometric modelling</a:t>
            </a:r>
          </a:p>
          <a:p>
            <a:pPr lvl="1"/>
            <a:r>
              <a:rPr lang="en-ZA" dirty="0"/>
              <a:t>Time series forecasting</a:t>
            </a:r>
          </a:p>
          <a:p>
            <a:r>
              <a:rPr lang="en-ZA" dirty="0"/>
              <a:t>This module does not include further detail – it is incorporated in the Options Analysis module</a:t>
            </a:r>
          </a:p>
          <a:p>
            <a:pPr lvl="1"/>
            <a:endParaRPr lang="en-ZA" dirty="0"/>
          </a:p>
        </p:txBody>
      </p:sp>
      <p:sp>
        <p:nvSpPr>
          <p:cNvPr id="4" name="Slide Number Placeholder 3"/>
          <p:cNvSpPr>
            <a:spLocks noGrp="1"/>
          </p:cNvSpPr>
          <p:nvPr>
            <p:ph type="sldNum" sz="quarter" idx="12"/>
          </p:nvPr>
        </p:nvSpPr>
        <p:spPr/>
        <p:txBody>
          <a:bodyPr/>
          <a:lstStyle/>
          <a:p>
            <a:fld id="{ACA67F63-7CB0-4241-B6C8-0BDB6211888C}" type="slidenum">
              <a:rPr lang="en-ZA" smtClean="0"/>
              <a:t>17</a:t>
            </a:fld>
            <a:endParaRPr lang="en-ZA"/>
          </a:p>
        </p:txBody>
      </p:sp>
    </p:spTree>
    <p:extLst>
      <p:ext uri="{BB962C8B-B14F-4D97-AF65-F5344CB8AC3E}">
        <p14:creationId xmlns:p14="http://schemas.microsoft.com/office/powerpoint/2010/main" val="968541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Identification of Options</a:t>
            </a:r>
          </a:p>
        </p:txBody>
      </p:sp>
      <p:sp>
        <p:nvSpPr>
          <p:cNvPr id="3" name="Content Placeholder 2"/>
          <p:cNvSpPr>
            <a:spLocks noGrp="1"/>
          </p:cNvSpPr>
          <p:nvPr>
            <p:ph idx="1"/>
          </p:nvPr>
        </p:nvSpPr>
        <p:spPr/>
        <p:txBody>
          <a:bodyPr/>
          <a:lstStyle/>
          <a:p>
            <a:pPr marL="0" indent="0">
              <a:buNone/>
            </a:pPr>
            <a:r>
              <a:rPr lang="en-ZA" dirty="0"/>
              <a:t>After forecasting demands into the future the Planner has to identify options to reconcile demands with supplies of water. (This aspect is covered elsewhere in the course.)</a:t>
            </a:r>
          </a:p>
          <a:p>
            <a:pPr marL="0" indent="0">
              <a:buNone/>
            </a:pPr>
            <a:r>
              <a:rPr lang="en-ZA" dirty="0"/>
              <a:t>For this module it is assumed viable options have been identified and are ready for economic analysis.</a:t>
            </a:r>
          </a:p>
          <a:p>
            <a:endParaRPr lang="en-ZA" dirty="0"/>
          </a:p>
        </p:txBody>
      </p:sp>
      <p:sp>
        <p:nvSpPr>
          <p:cNvPr id="4" name="Slide Number Placeholder 3"/>
          <p:cNvSpPr>
            <a:spLocks noGrp="1"/>
          </p:cNvSpPr>
          <p:nvPr>
            <p:ph type="sldNum" sz="quarter" idx="12"/>
          </p:nvPr>
        </p:nvSpPr>
        <p:spPr/>
        <p:txBody>
          <a:bodyPr/>
          <a:lstStyle/>
          <a:p>
            <a:fld id="{ACA67F63-7CB0-4241-B6C8-0BDB6211888C}" type="slidenum">
              <a:rPr lang="en-ZA" smtClean="0"/>
              <a:t>18</a:t>
            </a:fld>
            <a:endParaRPr lang="en-ZA"/>
          </a:p>
        </p:txBody>
      </p:sp>
    </p:spTree>
    <p:extLst>
      <p:ext uri="{BB962C8B-B14F-4D97-AF65-F5344CB8AC3E}">
        <p14:creationId xmlns:p14="http://schemas.microsoft.com/office/powerpoint/2010/main" val="806035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ZA" sz="2800" dirty="0">
                <a:solidFill>
                  <a:schemeClr val="bg1"/>
                </a:solidFill>
              </a:rPr>
              <a:t>Reconciling demand and supply by adding a new resource</a:t>
            </a:r>
          </a:p>
        </p:txBody>
      </p:sp>
      <p:sp>
        <p:nvSpPr>
          <p:cNvPr id="9" name="Content Placeholder 8">
            <a:extLst>
              <a:ext uri="{FF2B5EF4-FFF2-40B4-BE49-F238E27FC236}">
                <a16:creationId xmlns:a16="http://schemas.microsoft.com/office/drawing/2014/main" id="{F02F8293-F408-410E-BC94-3DB19B70A92D}"/>
              </a:ext>
            </a:extLst>
          </p:cNvPr>
          <p:cNvSpPr>
            <a:spLocks noGrp="1"/>
          </p:cNvSpPr>
          <p:nvPr>
            <p:ph idx="1"/>
          </p:nvPr>
        </p:nvSpPr>
        <p:spPr>
          <a:xfrm>
            <a:off x="643468" y="2638044"/>
            <a:ext cx="3363974" cy="3415622"/>
          </a:xfrm>
        </p:spPr>
        <p:txBody>
          <a:bodyPr>
            <a:normAutofit fontScale="92500" lnSpcReduction="20000"/>
          </a:bodyPr>
          <a:lstStyle/>
          <a:p>
            <a:r>
              <a:rPr lang="en-US" sz="2000" dirty="0">
                <a:solidFill>
                  <a:schemeClr val="bg1"/>
                </a:solidFill>
              </a:rPr>
              <a:t>According to projections a new resource intervention, say a dam, is required at T1 as risk of under supply becomes too great</a:t>
            </a:r>
          </a:p>
          <a:p>
            <a:r>
              <a:rPr lang="en-US" sz="2000" dirty="0">
                <a:solidFill>
                  <a:schemeClr val="bg1"/>
                </a:solidFill>
              </a:rPr>
              <a:t>The dam increases system yield from Y1 to Y2</a:t>
            </a:r>
          </a:p>
          <a:p>
            <a:r>
              <a:rPr lang="en-US" sz="2000" dirty="0">
                <a:solidFill>
                  <a:schemeClr val="bg1"/>
                </a:solidFill>
              </a:rPr>
              <a:t>Supply meets minimum levels-of service until T2, by which time the next intervention is required</a:t>
            </a:r>
          </a:p>
          <a:p>
            <a:r>
              <a:rPr lang="en-US" sz="2000" dirty="0">
                <a:solidFill>
                  <a:schemeClr val="bg1"/>
                </a:solidFill>
              </a:rPr>
              <a:t>The dam assures additional system yield into future as shown in shaded area</a:t>
            </a:r>
          </a:p>
          <a:p>
            <a:endParaRPr lang="en-US" sz="2000" dirty="0">
              <a:solidFill>
                <a:schemeClr val="bg1"/>
              </a:solidFill>
            </a:endParaRPr>
          </a:p>
        </p:txBody>
      </p:sp>
      <p:pic>
        <p:nvPicPr>
          <p:cNvPr id="7" name="Content Placeholder 3" descr="Cap Exp Graph - standard 2.jpg"/>
          <p:cNvPicPr>
            <a:picLocks/>
          </p:cNvPicPr>
          <p:nvPr/>
        </p:nvPicPr>
        <p:blipFill>
          <a:blip r:embed="rId2" cstate="print"/>
          <a:srcRect/>
          <a:stretch>
            <a:fillRect/>
          </a:stretch>
        </p:blipFill>
        <p:spPr bwMode="auto">
          <a:xfrm>
            <a:off x="5297763" y="1176424"/>
            <a:ext cx="6250769" cy="4344284"/>
          </a:xfrm>
          <a:prstGeom prst="rect">
            <a:avLst/>
          </a:prstGeom>
          <a:noFill/>
        </p:spPr>
      </p:pic>
      <p:sp>
        <p:nvSpPr>
          <p:cNvPr id="3" name="Slide Number Placeholder 2"/>
          <p:cNvSpPr>
            <a:spLocks noGrp="1"/>
          </p:cNvSpPr>
          <p:nvPr>
            <p:ph type="sldNum" sz="quarter" idx="12"/>
          </p:nvPr>
        </p:nvSpPr>
        <p:spPr/>
        <p:txBody>
          <a:bodyPr/>
          <a:lstStyle/>
          <a:p>
            <a:fld id="{ACA67F63-7CB0-4241-B6C8-0BDB6211888C}" type="slidenum">
              <a:rPr lang="en-ZA" smtClean="0"/>
              <a:t>19</a:t>
            </a:fld>
            <a:endParaRPr lang="en-ZA"/>
          </a:p>
        </p:txBody>
      </p:sp>
    </p:spTree>
    <p:extLst>
      <p:ext uri="{BB962C8B-B14F-4D97-AF65-F5344CB8AC3E}">
        <p14:creationId xmlns:p14="http://schemas.microsoft.com/office/powerpoint/2010/main" val="330850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19118"/>
          </a:xfrm>
        </p:spPr>
        <p:txBody>
          <a:bodyPr/>
          <a:lstStyle/>
          <a:p>
            <a:r>
              <a:rPr lang="en-ZA" dirty="0"/>
              <a:t>Background</a:t>
            </a:r>
          </a:p>
        </p:txBody>
      </p:sp>
      <p:sp>
        <p:nvSpPr>
          <p:cNvPr id="3" name="Content Placeholder 2"/>
          <p:cNvSpPr>
            <a:spLocks noGrp="1"/>
          </p:cNvSpPr>
          <p:nvPr>
            <p:ph idx="1"/>
          </p:nvPr>
        </p:nvSpPr>
        <p:spPr>
          <a:xfrm>
            <a:off x="838200" y="1577010"/>
            <a:ext cx="10515600" cy="4797286"/>
          </a:xfrm>
        </p:spPr>
        <p:txBody>
          <a:bodyPr>
            <a:normAutofit fontScale="92500" lnSpcReduction="20000"/>
          </a:bodyPr>
          <a:lstStyle/>
          <a:p>
            <a:pPr marL="0" indent="0">
              <a:buNone/>
            </a:pPr>
            <a:r>
              <a:rPr lang="en-ZA" dirty="0"/>
              <a:t>Water Economics examines questions as wide as:</a:t>
            </a:r>
          </a:p>
          <a:p>
            <a:pPr marL="514350" indent="-514350">
              <a:buFont typeface="+mj-lt"/>
              <a:buAutoNum type="arabicPeriod"/>
            </a:pPr>
            <a:r>
              <a:rPr lang="en-ZA" dirty="0"/>
              <a:t>Is a </a:t>
            </a:r>
            <a:r>
              <a:rPr lang="en-ZA" u="sng" dirty="0"/>
              <a:t>public works project </a:t>
            </a:r>
            <a:r>
              <a:rPr lang="en-ZA" dirty="0"/>
              <a:t>worth undertaking? From whose perspective? How should it be analysed?</a:t>
            </a:r>
          </a:p>
          <a:p>
            <a:pPr marL="514350" indent="-514350">
              <a:buFont typeface="+mj-lt"/>
              <a:buAutoNum type="arabicPeriod"/>
            </a:pPr>
            <a:r>
              <a:rPr lang="en-ZA" dirty="0"/>
              <a:t>How should water be priced? Should water rights be traded?</a:t>
            </a:r>
          </a:p>
          <a:p>
            <a:pPr marL="514350" indent="-514350">
              <a:buFont typeface="+mj-lt"/>
              <a:buAutoNum type="arabicPeriod"/>
            </a:pPr>
            <a:r>
              <a:rPr lang="en-ZA" dirty="0"/>
              <a:t>What levels of assurance of water supply are optimal? What are the impacts of under-supply during droughts?</a:t>
            </a:r>
          </a:p>
          <a:p>
            <a:pPr marL="514350" indent="-514350">
              <a:buFont typeface="+mj-lt"/>
              <a:buAutoNum type="arabicPeriod"/>
            </a:pPr>
            <a:r>
              <a:rPr lang="en-ZA" dirty="0"/>
              <a:t>Should South Arica use its water for water intensive production or rather import such goods?</a:t>
            </a:r>
          </a:p>
          <a:p>
            <a:pPr marL="514350" indent="-514350">
              <a:buFont typeface="+mj-lt"/>
              <a:buAutoNum type="arabicPeriod"/>
            </a:pPr>
            <a:r>
              <a:rPr lang="en-ZA" dirty="0"/>
              <a:t>Is water supply better left for the State, or should the private sector do it?</a:t>
            </a:r>
          </a:p>
          <a:p>
            <a:pPr marL="0" indent="0">
              <a:buNone/>
            </a:pPr>
            <a:r>
              <a:rPr lang="en-ZA" dirty="0"/>
              <a:t>In this course we will concentrate on the first question – rooted in </a:t>
            </a:r>
            <a:r>
              <a:rPr lang="en-ZA" u="sng" dirty="0"/>
              <a:t>welfare</a:t>
            </a:r>
            <a:r>
              <a:rPr lang="en-ZA" dirty="0"/>
              <a:t> economics, a segment of micro-economics. We start first with concepts and terminology. (Yes – the field has its own language!)</a:t>
            </a:r>
          </a:p>
        </p:txBody>
      </p:sp>
      <p:sp>
        <p:nvSpPr>
          <p:cNvPr id="4" name="Slide Number Placeholder 3"/>
          <p:cNvSpPr>
            <a:spLocks noGrp="1"/>
          </p:cNvSpPr>
          <p:nvPr>
            <p:ph type="sldNum" sz="quarter" idx="12"/>
          </p:nvPr>
        </p:nvSpPr>
        <p:spPr/>
        <p:txBody>
          <a:bodyPr/>
          <a:lstStyle/>
          <a:p>
            <a:fld id="{ACA67F63-7CB0-4241-B6C8-0BDB6211888C}" type="slidenum">
              <a:rPr lang="en-ZA" smtClean="0"/>
              <a:t>2</a:t>
            </a:fld>
            <a:endParaRPr lang="en-ZA"/>
          </a:p>
        </p:txBody>
      </p:sp>
    </p:spTree>
    <p:extLst>
      <p:ext uri="{BB962C8B-B14F-4D97-AF65-F5344CB8AC3E}">
        <p14:creationId xmlns:p14="http://schemas.microsoft.com/office/powerpoint/2010/main" val="2182455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67327"/>
          </a:xfrm>
        </p:spPr>
        <p:txBody>
          <a:bodyPr/>
          <a:lstStyle/>
          <a:p>
            <a:r>
              <a:rPr lang="en-ZA" dirty="0"/>
              <a:t>Identification and Quantification of </a:t>
            </a:r>
            <a:r>
              <a:rPr lang="en-ZA" u="sng" dirty="0"/>
              <a:t>Benefits</a:t>
            </a:r>
          </a:p>
        </p:txBody>
      </p:sp>
      <p:sp>
        <p:nvSpPr>
          <p:cNvPr id="3" name="Content Placeholder 2"/>
          <p:cNvSpPr>
            <a:spLocks noGrp="1"/>
          </p:cNvSpPr>
          <p:nvPr>
            <p:ph idx="1"/>
          </p:nvPr>
        </p:nvSpPr>
        <p:spPr>
          <a:xfrm>
            <a:off x="838200" y="1232452"/>
            <a:ext cx="10515600" cy="5221357"/>
          </a:xfrm>
        </p:spPr>
        <p:txBody>
          <a:bodyPr>
            <a:normAutofit fontScale="92500" lnSpcReduction="20000"/>
          </a:bodyPr>
          <a:lstStyle/>
          <a:p>
            <a:r>
              <a:rPr lang="en-ZA" dirty="0"/>
              <a:t>Direct monetary benefits </a:t>
            </a:r>
          </a:p>
          <a:p>
            <a:pPr lvl="1"/>
            <a:r>
              <a:rPr lang="en-ZA" dirty="0"/>
              <a:t>Also seen as increase in national income (GDP as proxy for “welfare”)</a:t>
            </a:r>
          </a:p>
          <a:p>
            <a:pPr lvl="1"/>
            <a:r>
              <a:rPr lang="en-ZA" dirty="0"/>
              <a:t>Assumes price reflects societal value</a:t>
            </a:r>
          </a:p>
          <a:p>
            <a:pPr lvl="2"/>
            <a:r>
              <a:rPr lang="en-ZA" dirty="0"/>
              <a:t>High degree of competition</a:t>
            </a:r>
          </a:p>
          <a:p>
            <a:pPr lvl="2"/>
            <a:r>
              <a:rPr lang="en-ZA" dirty="0"/>
              <a:t>High degree of employment of labour and productive capacity</a:t>
            </a:r>
          </a:p>
          <a:p>
            <a:pPr lvl="2"/>
            <a:r>
              <a:rPr lang="en-ZA" dirty="0"/>
              <a:t>Absence of external economic forces, diseconomies, taxes</a:t>
            </a:r>
          </a:p>
          <a:p>
            <a:pPr lvl="2"/>
            <a:r>
              <a:rPr lang="en-ZA" dirty="0"/>
              <a:t>Otherwise </a:t>
            </a:r>
            <a:r>
              <a:rPr lang="en-ZA" u="sng" dirty="0"/>
              <a:t>shadow pricing </a:t>
            </a:r>
            <a:r>
              <a:rPr lang="en-ZA" dirty="0"/>
              <a:t>required to correct for distortions</a:t>
            </a:r>
          </a:p>
          <a:p>
            <a:r>
              <a:rPr lang="en-ZA" dirty="0"/>
              <a:t>Indirect benefits:</a:t>
            </a:r>
          </a:p>
          <a:p>
            <a:pPr lvl="1"/>
            <a:r>
              <a:rPr lang="en-ZA" dirty="0"/>
              <a:t>Example: A proposed new irrigation project will have </a:t>
            </a:r>
            <a:r>
              <a:rPr lang="en-ZA" u="sng" dirty="0"/>
              <a:t>indirect</a:t>
            </a:r>
            <a:r>
              <a:rPr lang="en-ZA" dirty="0"/>
              <a:t> or </a:t>
            </a:r>
            <a:r>
              <a:rPr lang="en-ZA" u="sng" dirty="0"/>
              <a:t>secondary benefits</a:t>
            </a:r>
            <a:r>
              <a:rPr lang="en-ZA" dirty="0"/>
              <a:t>:</a:t>
            </a:r>
            <a:endParaRPr lang="en-ZA" u="sng" dirty="0"/>
          </a:p>
          <a:p>
            <a:pPr lvl="2"/>
            <a:r>
              <a:rPr lang="en-ZA" dirty="0"/>
              <a:t>Project will result in increase in income in processing, transporting and marketing of products grown with the project water and increase labour in those sectors(“forward linkages”)</a:t>
            </a:r>
          </a:p>
          <a:p>
            <a:pPr lvl="2"/>
            <a:r>
              <a:rPr lang="en-ZA" dirty="0"/>
              <a:t>Expenditure on the project (on </a:t>
            </a:r>
            <a:r>
              <a:rPr lang="en-ZA" u="sng" dirty="0"/>
              <a:t>factors of production</a:t>
            </a:r>
            <a:r>
              <a:rPr lang="en-ZA" dirty="0"/>
              <a:t>) will increase income earned by firms involved in supplying inputs for the projects and increase labour in those sectors(“backward linkages”)</a:t>
            </a:r>
          </a:p>
          <a:p>
            <a:pPr lvl="1"/>
            <a:r>
              <a:rPr lang="en-ZA" dirty="0"/>
              <a:t>Secondary benefits are not included up front in cost-benefit analyses, but</a:t>
            </a:r>
          </a:p>
          <a:p>
            <a:pPr lvl="1"/>
            <a:r>
              <a:rPr lang="en-ZA" dirty="0"/>
              <a:t>Secondary benefits can be explicitly computed in Leontief </a:t>
            </a:r>
            <a:r>
              <a:rPr lang="en-ZA" u="sng" dirty="0"/>
              <a:t>input-output models</a:t>
            </a:r>
            <a:r>
              <a:rPr lang="en-ZA" dirty="0"/>
              <a:t> to trace effects of investments in one economic sector on another, or on labour, e.g. </a:t>
            </a:r>
            <a:r>
              <a:rPr lang="en-ZA" u="sng" dirty="0"/>
              <a:t>employment capital multiplier</a:t>
            </a:r>
            <a:r>
              <a:rPr lang="en-ZA" dirty="0"/>
              <a:t> (jobs per million rand invested).</a:t>
            </a:r>
          </a:p>
          <a:p>
            <a:endParaRPr lang="en-ZA" dirty="0"/>
          </a:p>
        </p:txBody>
      </p:sp>
      <p:sp>
        <p:nvSpPr>
          <p:cNvPr id="4" name="Slide Number Placeholder 3"/>
          <p:cNvSpPr>
            <a:spLocks noGrp="1"/>
          </p:cNvSpPr>
          <p:nvPr>
            <p:ph type="sldNum" sz="quarter" idx="12"/>
          </p:nvPr>
        </p:nvSpPr>
        <p:spPr/>
        <p:txBody>
          <a:bodyPr/>
          <a:lstStyle/>
          <a:p>
            <a:fld id="{ACA67F63-7CB0-4241-B6C8-0BDB6211888C}" type="slidenum">
              <a:rPr lang="en-ZA" smtClean="0"/>
              <a:t>20</a:t>
            </a:fld>
            <a:endParaRPr lang="en-ZA"/>
          </a:p>
        </p:txBody>
      </p:sp>
    </p:spTree>
    <p:extLst>
      <p:ext uri="{BB962C8B-B14F-4D97-AF65-F5344CB8AC3E}">
        <p14:creationId xmlns:p14="http://schemas.microsoft.com/office/powerpoint/2010/main" val="2112213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4804"/>
          </a:xfrm>
        </p:spPr>
        <p:txBody>
          <a:bodyPr/>
          <a:lstStyle/>
          <a:p>
            <a:r>
              <a:rPr lang="en-ZA" dirty="0"/>
              <a:t>Identification and Quantification of </a:t>
            </a:r>
            <a:r>
              <a:rPr lang="en-ZA" u="sng" dirty="0"/>
              <a:t>Costs</a:t>
            </a:r>
          </a:p>
        </p:txBody>
      </p:sp>
      <p:sp>
        <p:nvSpPr>
          <p:cNvPr id="3" name="Content Placeholder 2"/>
          <p:cNvSpPr>
            <a:spLocks noGrp="1"/>
          </p:cNvSpPr>
          <p:nvPr>
            <p:ph idx="1"/>
          </p:nvPr>
        </p:nvSpPr>
        <p:spPr>
          <a:xfrm>
            <a:off x="838200" y="1298714"/>
            <a:ext cx="10515600" cy="4996069"/>
          </a:xfrm>
        </p:spPr>
        <p:txBody>
          <a:bodyPr>
            <a:normAutofit fontScale="77500" lnSpcReduction="20000"/>
          </a:bodyPr>
          <a:lstStyle/>
          <a:p>
            <a:r>
              <a:rPr lang="en-ZA" dirty="0"/>
              <a:t>Cost estimations (such as engineering costs) are dealt with elsewhere and assumed available for our purposes</a:t>
            </a:r>
          </a:p>
          <a:p>
            <a:r>
              <a:rPr lang="en-ZA" dirty="0"/>
              <a:t>Direct Costs</a:t>
            </a:r>
          </a:p>
          <a:p>
            <a:pPr lvl="1"/>
            <a:r>
              <a:rPr lang="en-ZA" dirty="0"/>
              <a:t>Capital cost</a:t>
            </a:r>
          </a:p>
          <a:p>
            <a:pPr lvl="1"/>
            <a:r>
              <a:rPr lang="en-ZA" dirty="0"/>
              <a:t>Operating cost</a:t>
            </a:r>
          </a:p>
          <a:p>
            <a:pPr lvl="1"/>
            <a:r>
              <a:rPr lang="en-ZA" dirty="0"/>
              <a:t>Maintenance cost</a:t>
            </a:r>
          </a:p>
          <a:p>
            <a:r>
              <a:rPr lang="en-ZA" dirty="0"/>
              <a:t>Past expenditure are treated as sunk costs and therefore has no relevance</a:t>
            </a:r>
          </a:p>
          <a:p>
            <a:r>
              <a:rPr lang="en-ZA" dirty="0"/>
              <a:t>Transfer Payments</a:t>
            </a:r>
          </a:p>
          <a:p>
            <a:pPr lvl="1"/>
            <a:r>
              <a:rPr lang="en-ZA" dirty="0"/>
              <a:t>Such payments do not reduce resources in economy as a whole</a:t>
            </a:r>
          </a:p>
          <a:p>
            <a:pPr lvl="1"/>
            <a:r>
              <a:rPr lang="en-ZA" dirty="0"/>
              <a:t>Taxes, duties and subsidies are examples of transfer payments</a:t>
            </a:r>
          </a:p>
          <a:p>
            <a:r>
              <a:rPr lang="en-ZA" dirty="0"/>
              <a:t>Shadow Pricing required where pricing is distorted, e.g. electricity costs</a:t>
            </a:r>
          </a:p>
          <a:p>
            <a:r>
              <a:rPr lang="en-ZA" dirty="0"/>
              <a:t>Opportunity Costs</a:t>
            </a:r>
          </a:p>
          <a:p>
            <a:pPr lvl="1"/>
            <a:r>
              <a:rPr lang="en-ZA" dirty="0"/>
              <a:t>Benefit foregone from not using a good or resource in its next best alternative use, e.g. land required for a new dam</a:t>
            </a:r>
          </a:p>
          <a:p>
            <a:r>
              <a:rPr lang="en-ZA" dirty="0"/>
              <a:t>Depreciation of capital assets over the planning horizon to be included as a cost by bringing in new assets at appropriate times.</a:t>
            </a:r>
          </a:p>
        </p:txBody>
      </p:sp>
      <p:sp>
        <p:nvSpPr>
          <p:cNvPr id="4" name="Slide Number Placeholder 3"/>
          <p:cNvSpPr>
            <a:spLocks noGrp="1"/>
          </p:cNvSpPr>
          <p:nvPr>
            <p:ph type="sldNum" sz="quarter" idx="12"/>
          </p:nvPr>
        </p:nvSpPr>
        <p:spPr/>
        <p:txBody>
          <a:bodyPr/>
          <a:lstStyle/>
          <a:p>
            <a:fld id="{ACA67F63-7CB0-4241-B6C8-0BDB6211888C}" type="slidenum">
              <a:rPr lang="en-ZA" smtClean="0"/>
              <a:t>21</a:t>
            </a:fld>
            <a:endParaRPr lang="en-ZA"/>
          </a:p>
        </p:txBody>
      </p:sp>
    </p:spTree>
    <p:extLst>
      <p:ext uri="{BB962C8B-B14F-4D97-AF65-F5344CB8AC3E}">
        <p14:creationId xmlns:p14="http://schemas.microsoft.com/office/powerpoint/2010/main" val="2244595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8929" y="629266"/>
            <a:ext cx="6586491" cy="1676603"/>
          </a:xfrm>
        </p:spPr>
        <p:txBody>
          <a:bodyPr>
            <a:normAutofit/>
          </a:bodyPr>
          <a:lstStyle/>
          <a:p>
            <a:r>
              <a:rPr lang="en-ZA" sz="3700"/>
              <a:t>Economic theory applied in water resource appraisal:</a:t>
            </a:r>
            <a:br>
              <a:rPr lang="en-ZA" sz="3700"/>
            </a:br>
            <a:endParaRPr lang="en-ZA" sz="3700"/>
          </a:p>
        </p:txBody>
      </p:sp>
      <p:sp>
        <p:nvSpPr>
          <p:cNvPr id="3" name="Content Placeholder 2"/>
          <p:cNvSpPr>
            <a:spLocks noGrp="1"/>
          </p:cNvSpPr>
          <p:nvPr>
            <p:ph idx="1"/>
          </p:nvPr>
        </p:nvSpPr>
        <p:spPr>
          <a:xfrm>
            <a:off x="648930" y="2438400"/>
            <a:ext cx="6586489" cy="3785419"/>
          </a:xfrm>
        </p:spPr>
        <p:txBody>
          <a:bodyPr>
            <a:normAutofit/>
          </a:bodyPr>
          <a:lstStyle/>
          <a:p>
            <a:pPr lvl="1"/>
            <a:r>
              <a:rPr lang="en-ZA" dirty="0"/>
              <a:t>Least cost analysis</a:t>
            </a:r>
          </a:p>
          <a:p>
            <a:pPr lvl="1"/>
            <a:r>
              <a:rPr lang="en-ZA" dirty="0"/>
              <a:t>Cost-benefit analysis (CBA)</a:t>
            </a:r>
          </a:p>
          <a:p>
            <a:pPr lvl="1"/>
            <a:r>
              <a:rPr lang="en-ZA" dirty="0"/>
              <a:t>Cost-effectiveness analysis (CEA).</a:t>
            </a:r>
          </a:p>
          <a:p>
            <a:pPr lvl="1"/>
            <a:endParaRPr lang="en-ZA" dirty="0"/>
          </a:p>
          <a:p>
            <a:pPr marL="457200" lvl="1" indent="0">
              <a:buNone/>
            </a:pPr>
            <a:r>
              <a:rPr lang="en-ZA" dirty="0"/>
              <a:t>We will briefly look at these methods, but further reading is recommended: WRC Technical Report No. TT 177/02</a:t>
            </a:r>
          </a:p>
          <a:p>
            <a:endParaRPr lang="en-ZA"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04" t="5588" r="2041" b="4287"/>
          <a:stretch/>
        </p:blipFill>
        <p:spPr>
          <a:xfrm rot="5400000">
            <a:off x="6511739" y="1210874"/>
            <a:ext cx="6400799" cy="4403128"/>
          </a:xfrm>
          <a:prstGeom prst="rect">
            <a:avLst/>
          </a:prstGeom>
          <a:effectLst/>
        </p:spPr>
      </p:pic>
      <p:sp>
        <p:nvSpPr>
          <p:cNvPr id="6" name="Slide Number Placeholder 5"/>
          <p:cNvSpPr>
            <a:spLocks noGrp="1"/>
          </p:cNvSpPr>
          <p:nvPr>
            <p:ph type="sldNum" sz="quarter" idx="12"/>
          </p:nvPr>
        </p:nvSpPr>
        <p:spPr/>
        <p:txBody>
          <a:bodyPr/>
          <a:lstStyle/>
          <a:p>
            <a:fld id="{ACA67F63-7CB0-4241-B6C8-0BDB6211888C}" type="slidenum">
              <a:rPr lang="en-ZA" smtClean="0"/>
              <a:t>22</a:t>
            </a:fld>
            <a:endParaRPr lang="en-ZA"/>
          </a:p>
        </p:txBody>
      </p:sp>
    </p:spTree>
    <p:extLst>
      <p:ext uri="{BB962C8B-B14F-4D97-AF65-F5344CB8AC3E}">
        <p14:creationId xmlns:p14="http://schemas.microsoft.com/office/powerpoint/2010/main" val="14514181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Least cost analysis</a:t>
            </a:r>
            <a:br>
              <a:rPr lang="en-ZA" dirty="0"/>
            </a:br>
            <a:endParaRPr lang="en-ZA" dirty="0"/>
          </a:p>
        </p:txBody>
      </p:sp>
      <p:sp>
        <p:nvSpPr>
          <p:cNvPr id="3" name="Content Placeholder 2"/>
          <p:cNvSpPr>
            <a:spLocks noGrp="1"/>
          </p:cNvSpPr>
          <p:nvPr>
            <p:ph idx="1"/>
          </p:nvPr>
        </p:nvSpPr>
        <p:spPr/>
        <p:txBody>
          <a:bodyPr/>
          <a:lstStyle/>
          <a:p>
            <a:pPr lvl="1"/>
            <a:r>
              <a:rPr lang="en-ZA" sz="2800" dirty="0"/>
              <a:t>Choose between projects with very similar objectives</a:t>
            </a:r>
          </a:p>
          <a:p>
            <a:pPr lvl="2"/>
            <a:r>
              <a:rPr lang="en-ZA" sz="2400" dirty="0"/>
              <a:t>E.g. water supply to a village for the next ten years growth and choosing between ground water abstraction and a dam</a:t>
            </a:r>
          </a:p>
          <a:p>
            <a:pPr lvl="1"/>
            <a:r>
              <a:rPr lang="en-ZA" sz="2800" dirty="0"/>
              <a:t>Select project with lowest Net Present Cost (NPC)</a:t>
            </a:r>
          </a:p>
          <a:p>
            <a:endParaRPr lang="en-ZA" dirty="0"/>
          </a:p>
        </p:txBody>
      </p:sp>
      <p:sp>
        <p:nvSpPr>
          <p:cNvPr id="4" name="Slide Number Placeholder 3"/>
          <p:cNvSpPr>
            <a:spLocks noGrp="1"/>
          </p:cNvSpPr>
          <p:nvPr>
            <p:ph type="sldNum" sz="quarter" idx="12"/>
          </p:nvPr>
        </p:nvSpPr>
        <p:spPr/>
        <p:txBody>
          <a:bodyPr/>
          <a:lstStyle/>
          <a:p>
            <a:fld id="{ACA67F63-7CB0-4241-B6C8-0BDB6211888C}" type="slidenum">
              <a:rPr lang="en-ZA" smtClean="0"/>
              <a:t>23</a:t>
            </a:fld>
            <a:endParaRPr lang="en-ZA"/>
          </a:p>
        </p:txBody>
      </p:sp>
    </p:spTree>
    <p:extLst>
      <p:ext uri="{BB962C8B-B14F-4D97-AF65-F5344CB8AC3E}">
        <p14:creationId xmlns:p14="http://schemas.microsoft.com/office/powerpoint/2010/main" val="4057606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Cost-benefit analysis (CBA)</a:t>
            </a:r>
            <a:br>
              <a:rPr lang="en-ZA" dirty="0"/>
            </a:br>
            <a:endParaRPr lang="en-ZA" dirty="0"/>
          </a:p>
        </p:txBody>
      </p:sp>
      <p:sp>
        <p:nvSpPr>
          <p:cNvPr id="3" name="Content Placeholder 2"/>
          <p:cNvSpPr>
            <a:spLocks noGrp="1"/>
          </p:cNvSpPr>
          <p:nvPr>
            <p:ph idx="1"/>
          </p:nvPr>
        </p:nvSpPr>
        <p:spPr/>
        <p:txBody>
          <a:bodyPr>
            <a:normAutofit fontScale="92500"/>
          </a:bodyPr>
          <a:lstStyle/>
          <a:p>
            <a:pPr lvl="1"/>
            <a:r>
              <a:rPr lang="en-ZA" sz="2800" dirty="0"/>
              <a:t>Through CBA the desirability of a </a:t>
            </a:r>
            <a:r>
              <a:rPr lang="en-ZA" sz="2800" u="sng" dirty="0"/>
              <a:t>public investment project</a:t>
            </a:r>
            <a:r>
              <a:rPr lang="en-ZA" sz="2800" dirty="0"/>
              <a:t> is assessed</a:t>
            </a:r>
          </a:p>
          <a:p>
            <a:pPr lvl="2"/>
            <a:r>
              <a:rPr lang="en-ZA" sz="2400" dirty="0"/>
              <a:t>Started in 1930s in USA to assess benefits to society of various water resource related legislation</a:t>
            </a:r>
          </a:p>
          <a:p>
            <a:pPr lvl="1"/>
            <a:r>
              <a:rPr lang="en-ZA" sz="2800" dirty="0"/>
              <a:t>Applied where it is possible to quantify costs </a:t>
            </a:r>
            <a:r>
              <a:rPr lang="en-ZA" sz="2800" u="sng" dirty="0"/>
              <a:t>and</a:t>
            </a:r>
            <a:r>
              <a:rPr lang="en-ZA" sz="2800" dirty="0"/>
              <a:t> benefits in monetary terms</a:t>
            </a:r>
          </a:p>
          <a:p>
            <a:pPr lvl="1"/>
            <a:r>
              <a:rPr lang="en-ZA" sz="2800" dirty="0"/>
              <a:t>Example of benefits: net farm income (for an irrigation scheme) or value of electricity generated (hydroelectricity power scheme)</a:t>
            </a:r>
          </a:p>
          <a:p>
            <a:pPr lvl="1"/>
            <a:r>
              <a:rPr lang="en-ZA" sz="2800" dirty="0"/>
              <a:t>Generally market prices are used, but sometimes shadow prices are required to adjust for market failures and effects of government intervention</a:t>
            </a:r>
          </a:p>
          <a:p>
            <a:pPr lvl="1"/>
            <a:r>
              <a:rPr lang="en-ZA" sz="2800" dirty="0"/>
              <a:t>Secondary benefits are </a:t>
            </a:r>
            <a:r>
              <a:rPr lang="en-ZA" sz="2800" u="sng" dirty="0"/>
              <a:t>not</a:t>
            </a:r>
            <a:r>
              <a:rPr lang="en-ZA" sz="2800" dirty="0"/>
              <a:t> included</a:t>
            </a:r>
          </a:p>
          <a:p>
            <a:pPr lvl="2"/>
            <a:endParaRPr lang="en-ZA" sz="2400" dirty="0"/>
          </a:p>
          <a:p>
            <a:endParaRPr lang="en-ZA" dirty="0"/>
          </a:p>
        </p:txBody>
      </p:sp>
      <p:sp>
        <p:nvSpPr>
          <p:cNvPr id="4" name="Slide Number Placeholder 3"/>
          <p:cNvSpPr>
            <a:spLocks noGrp="1"/>
          </p:cNvSpPr>
          <p:nvPr>
            <p:ph type="sldNum" sz="quarter" idx="12"/>
          </p:nvPr>
        </p:nvSpPr>
        <p:spPr/>
        <p:txBody>
          <a:bodyPr/>
          <a:lstStyle/>
          <a:p>
            <a:fld id="{ACA67F63-7CB0-4241-B6C8-0BDB6211888C}" type="slidenum">
              <a:rPr lang="en-ZA" smtClean="0"/>
              <a:t>24</a:t>
            </a:fld>
            <a:endParaRPr lang="en-ZA"/>
          </a:p>
        </p:txBody>
      </p:sp>
    </p:spTree>
    <p:extLst>
      <p:ext uri="{BB962C8B-B14F-4D97-AF65-F5344CB8AC3E}">
        <p14:creationId xmlns:p14="http://schemas.microsoft.com/office/powerpoint/2010/main" val="1346407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Cost-benefit analysis (CBA) (cont’d)</a:t>
            </a:r>
          </a:p>
        </p:txBody>
      </p:sp>
      <p:sp>
        <p:nvSpPr>
          <p:cNvPr id="3" name="Content Placeholder 2"/>
          <p:cNvSpPr>
            <a:spLocks noGrp="1"/>
          </p:cNvSpPr>
          <p:nvPr>
            <p:ph idx="1"/>
          </p:nvPr>
        </p:nvSpPr>
        <p:spPr/>
        <p:txBody>
          <a:bodyPr/>
          <a:lstStyle/>
          <a:p>
            <a:r>
              <a:rPr lang="en-ZA" dirty="0"/>
              <a:t>Benefit-cost Ratio</a:t>
            </a:r>
          </a:p>
          <a:p>
            <a:pPr lvl="1"/>
            <a:r>
              <a:rPr lang="en-ZA" dirty="0"/>
              <a:t>PV of total benefits divided by PV of total costs</a:t>
            </a:r>
          </a:p>
          <a:p>
            <a:pPr lvl="1"/>
            <a:r>
              <a:rPr lang="en-ZA" dirty="0"/>
              <a:t>B/C ratio must exceed 1 for a project to be economically justified</a:t>
            </a:r>
          </a:p>
          <a:p>
            <a:r>
              <a:rPr lang="en-ZA" dirty="0"/>
              <a:t>Internal Rate of Return (IRR)</a:t>
            </a:r>
          </a:p>
          <a:p>
            <a:pPr lvl="1"/>
            <a:r>
              <a:rPr lang="en-ZA" dirty="0"/>
              <a:t>IRR = Discount rate at which the present value of the net cash flow is zero</a:t>
            </a:r>
          </a:p>
          <a:p>
            <a:pPr lvl="1"/>
            <a:r>
              <a:rPr lang="en-ZA" dirty="0"/>
              <a:t>The higher the IRR the better is a project</a:t>
            </a:r>
          </a:p>
        </p:txBody>
      </p:sp>
      <p:sp>
        <p:nvSpPr>
          <p:cNvPr id="4" name="Slide Number Placeholder 3"/>
          <p:cNvSpPr>
            <a:spLocks noGrp="1"/>
          </p:cNvSpPr>
          <p:nvPr>
            <p:ph type="sldNum" sz="quarter" idx="12"/>
          </p:nvPr>
        </p:nvSpPr>
        <p:spPr/>
        <p:txBody>
          <a:bodyPr/>
          <a:lstStyle/>
          <a:p>
            <a:fld id="{ACA67F63-7CB0-4241-B6C8-0BDB6211888C}" type="slidenum">
              <a:rPr lang="en-ZA" smtClean="0"/>
              <a:t>25</a:t>
            </a:fld>
            <a:endParaRPr lang="en-ZA"/>
          </a:p>
        </p:txBody>
      </p:sp>
    </p:spTree>
    <p:extLst>
      <p:ext uri="{BB962C8B-B14F-4D97-AF65-F5344CB8AC3E}">
        <p14:creationId xmlns:p14="http://schemas.microsoft.com/office/powerpoint/2010/main" val="1073013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Cost-effectiveness analysis (CEA)</a:t>
            </a:r>
            <a:br>
              <a:rPr lang="en-ZA" dirty="0"/>
            </a:br>
            <a:endParaRPr lang="en-ZA" dirty="0"/>
          </a:p>
        </p:txBody>
      </p:sp>
      <p:sp>
        <p:nvSpPr>
          <p:cNvPr id="3" name="Content Placeholder 2"/>
          <p:cNvSpPr>
            <a:spLocks noGrp="1"/>
          </p:cNvSpPr>
          <p:nvPr>
            <p:ph idx="1"/>
          </p:nvPr>
        </p:nvSpPr>
        <p:spPr>
          <a:xfrm>
            <a:off x="838200" y="1470990"/>
            <a:ext cx="10515600" cy="4885359"/>
          </a:xfrm>
        </p:spPr>
        <p:txBody>
          <a:bodyPr>
            <a:normAutofit fontScale="92500" lnSpcReduction="10000"/>
          </a:bodyPr>
          <a:lstStyle/>
          <a:p>
            <a:pPr lvl="1">
              <a:spcBef>
                <a:spcPts val="1200"/>
              </a:spcBef>
            </a:pPr>
            <a:r>
              <a:rPr lang="en-ZA" sz="2800" dirty="0"/>
              <a:t>Non-monetary metric (e.g. when difficulty of placing monetary value on benefits)</a:t>
            </a:r>
          </a:p>
          <a:p>
            <a:pPr lvl="2">
              <a:spcBef>
                <a:spcPts val="1200"/>
              </a:spcBef>
              <a:buNone/>
            </a:pPr>
            <a:r>
              <a:rPr lang="en-ZA" sz="2800" dirty="0"/>
              <a:t>	If the effectiveness measure captures most of the benefits, then it may be reasonable to use CEA to avoid the burden of conducting a CBA</a:t>
            </a:r>
          </a:p>
          <a:p>
            <a:pPr lvl="1">
              <a:spcBef>
                <a:spcPts val="1200"/>
              </a:spcBef>
            </a:pPr>
            <a:r>
              <a:rPr lang="en-ZA" sz="3200" dirty="0"/>
              <a:t>Cost-effectiveness ratio, e.g. for a road project, R million invested, divided by lives saved per year, compares (mutually exclusive) alternatives in terms of the ratio of their costs and a single quantified, but monetized, effectiveness measure</a:t>
            </a:r>
          </a:p>
          <a:p>
            <a:pPr lvl="1">
              <a:spcBef>
                <a:spcPts val="1200"/>
              </a:spcBef>
            </a:pPr>
            <a:r>
              <a:rPr lang="en-ZA" sz="3200" dirty="0"/>
              <a:t>As it is difficult to put monetary values on supplying water for urban and industrial purposes, CEA is often used – called the Unit Reference Value method in South Africa. </a:t>
            </a:r>
          </a:p>
          <a:p>
            <a:endParaRPr lang="en-ZA" dirty="0"/>
          </a:p>
        </p:txBody>
      </p:sp>
      <p:sp>
        <p:nvSpPr>
          <p:cNvPr id="4" name="Slide Number Placeholder 3"/>
          <p:cNvSpPr>
            <a:spLocks noGrp="1"/>
          </p:cNvSpPr>
          <p:nvPr>
            <p:ph type="sldNum" sz="quarter" idx="12"/>
          </p:nvPr>
        </p:nvSpPr>
        <p:spPr/>
        <p:txBody>
          <a:bodyPr/>
          <a:lstStyle/>
          <a:p>
            <a:fld id="{ACA67F63-7CB0-4241-B6C8-0BDB6211888C}" type="slidenum">
              <a:rPr lang="en-ZA" smtClean="0"/>
              <a:t>26</a:t>
            </a:fld>
            <a:endParaRPr lang="en-ZA"/>
          </a:p>
        </p:txBody>
      </p:sp>
    </p:spTree>
    <p:extLst>
      <p:ext uri="{BB962C8B-B14F-4D97-AF65-F5344CB8AC3E}">
        <p14:creationId xmlns:p14="http://schemas.microsoft.com/office/powerpoint/2010/main" val="3221555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16878" y="629266"/>
            <a:ext cx="6422849" cy="1676603"/>
          </a:xfrm>
        </p:spPr>
        <p:txBody>
          <a:bodyPr>
            <a:normAutofit/>
          </a:bodyPr>
          <a:lstStyle/>
          <a:p>
            <a:r>
              <a:rPr lang="en-ZA" b="1"/>
              <a:t>Unit Reference Value (URV)</a:t>
            </a:r>
          </a:p>
        </p:txBody>
      </p:sp>
      <p:sp>
        <p:nvSpPr>
          <p:cNvPr id="18440" name="Rectangle 70">
            <a:extLst>
              <a:ext uri="{FF2B5EF4-FFF2-40B4-BE49-F238E27FC236}">
                <a16:creationId xmlns:a16="http://schemas.microsoft.com/office/drawing/2014/main" id="{C95B82D5-A8BB-45BF-BED8-C7B20689210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Cap Exp Graph - standard 2.jpg"/>
          <p:cNvPicPr>
            <a:picLocks/>
          </p:cNvPicPr>
          <p:nvPr/>
        </p:nvPicPr>
        <p:blipFill>
          <a:blip r:embed="rId2" cstate="print"/>
          <a:srcRect/>
          <a:stretch>
            <a:fillRect/>
          </a:stretch>
        </p:blipFill>
        <p:spPr bwMode="auto">
          <a:xfrm>
            <a:off x="804672" y="2686868"/>
            <a:ext cx="3026664" cy="2103531"/>
          </a:xfrm>
          <a:prstGeom prst="rect">
            <a:avLst/>
          </a:prstGeom>
          <a:noFill/>
          <a:effectLst/>
        </p:spPr>
      </p:pic>
      <p:pic>
        <p:nvPicPr>
          <p:cNvPr id="10" name="Picture 3"/>
          <p:cNvPicPr>
            <a:picLocks noChangeAspect="1" noChangeArrowheads="1"/>
          </p:cNvPicPr>
          <p:nvPr/>
        </p:nvPicPr>
        <p:blipFill>
          <a:blip r:embed="rId3"/>
          <a:srcRect r="63217" b="22556"/>
          <a:stretch>
            <a:fillRect/>
          </a:stretch>
        </p:blipFill>
        <p:spPr bwMode="auto">
          <a:xfrm>
            <a:off x="6133909" y="5168348"/>
            <a:ext cx="4397604" cy="672207"/>
          </a:xfrm>
          <a:prstGeom prst="rect">
            <a:avLst/>
          </a:prstGeom>
          <a:noFill/>
        </p:spPr>
      </p:pic>
      <p:sp>
        <p:nvSpPr>
          <p:cNvPr id="3" name="Content Placeholder 2"/>
          <p:cNvSpPr>
            <a:spLocks noGrp="1"/>
          </p:cNvSpPr>
          <p:nvPr>
            <p:ph idx="1"/>
          </p:nvPr>
        </p:nvSpPr>
        <p:spPr>
          <a:xfrm>
            <a:off x="5116880" y="2014538"/>
            <a:ext cx="6422848" cy="4209281"/>
          </a:xfrm>
        </p:spPr>
        <p:txBody>
          <a:bodyPr>
            <a:normAutofit/>
          </a:bodyPr>
          <a:lstStyle/>
          <a:p>
            <a:r>
              <a:rPr lang="en-ZA" sz="1800" dirty="0"/>
              <a:t>URV measure originated with DWA in South Africa in the 1980s</a:t>
            </a:r>
          </a:p>
          <a:p>
            <a:r>
              <a:rPr lang="en-ZA" sz="1800" dirty="0"/>
              <a:t>Today used extensively to compare and rank water projects</a:t>
            </a:r>
          </a:p>
          <a:p>
            <a:r>
              <a:rPr lang="en-ZA" sz="1800" dirty="0"/>
              <a:t>Referring to figure:</a:t>
            </a:r>
          </a:p>
          <a:p>
            <a:pPr marL="457200" lvl="1" indent="0">
              <a:buNone/>
            </a:pPr>
            <a:r>
              <a:rPr lang="en-ZA" sz="1800" dirty="0"/>
              <a:t>The total quantity of water supplied is shown in the shaded area, i.e. the sum of all annual demands starting at time T1, growing till equalling the yield of ∆Y at time T2, and thereafter remaining constant until the end of the economic life of the scheme (typically 45 years). The URV of the scheme is derived by dividing the PV of the costs with the PV of the water supplied, as in this equation:</a:t>
            </a:r>
          </a:p>
          <a:p>
            <a:pPr marL="457200" lvl="1" indent="0">
              <a:buNone/>
            </a:pPr>
            <a:r>
              <a:rPr lang="en-ZA" sz="1700" dirty="0"/>
              <a:t> </a:t>
            </a:r>
          </a:p>
          <a:p>
            <a:endParaRPr lang="en-ZA" sz="1700" dirty="0"/>
          </a:p>
        </p:txBody>
      </p:sp>
      <p:sp>
        <p:nvSpPr>
          <p:cNvPr id="4" name="Slide Number Placeholder 3"/>
          <p:cNvSpPr>
            <a:spLocks noGrp="1"/>
          </p:cNvSpPr>
          <p:nvPr>
            <p:ph type="sldNum" sz="quarter" idx="12"/>
          </p:nvPr>
        </p:nvSpPr>
        <p:spPr>
          <a:xfrm>
            <a:off x="461772" y="6355080"/>
            <a:ext cx="685800" cy="365125"/>
          </a:xfrm>
        </p:spPr>
        <p:txBody>
          <a:bodyPr>
            <a:normAutofit/>
          </a:bodyPr>
          <a:lstStyle/>
          <a:p>
            <a:pPr algn="l">
              <a:spcAft>
                <a:spcPts val="600"/>
              </a:spcAft>
            </a:pPr>
            <a:fld id="{4FB98998-9030-47E7-AA57-86AC9DA37772}" type="slidenum">
              <a:rPr lang="en-ZA">
                <a:solidFill>
                  <a:srgbClr val="404040"/>
                </a:solidFill>
              </a:rPr>
              <a:pPr algn="l">
                <a:spcAft>
                  <a:spcPts val="600"/>
                </a:spcAft>
              </a:pPr>
              <a:t>27</a:t>
            </a:fld>
            <a:endParaRPr lang="en-ZA">
              <a:solidFill>
                <a:srgbClr val="404040"/>
              </a:solidFill>
            </a:endParaRPr>
          </a:p>
        </p:txBody>
      </p:sp>
      <p:sp>
        <p:nvSpPr>
          <p:cNvPr id="18434" name="Rectangle 2"/>
          <p:cNvSpPr>
            <a:spLocks noChangeArrowheads="1"/>
          </p:cNvSpPr>
          <p:nvPr/>
        </p:nvSpPr>
        <p:spPr bwMode="auto">
          <a:xfrm>
            <a:off x="152400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ZA"/>
          </a:p>
        </p:txBody>
      </p:sp>
    </p:spTree>
    <p:extLst>
      <p:ext uri="{BB962C8B-B14F-4D97-AF65-F5344CB8AC3E}">
        <p14:creationId xmlns:p14="http://schemas.microsoft.com/office/powerpoint/2010/main" val="2867400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Unit Reference Value (URV) (cont’d)</a:t>
            </a:r>
            <a:endParaRPr lang="en-ZA" dirty="0"/>
          </a:p>
        </p:txBody>
      </p:sp>
      <p:sp>
        <p:nvSpPr>
          <p:cNvPr id="3" name="Content Placeholder 2"/>
          <p:cNvSpPr>
            <a:spLocks noGrp="1"/>
          </p:cNvSpPr>
          <p:nvPr>
            <p:ph idx="1"/>
          </p:nvPr>
        </p:nvSpPr>
        <p:spPr/>
        <p:txBody>
          <a:bodyPr/>
          <a:lstStyle/>
          <a:p>
            <a:r>
              <a:rPr lang="en-ZA" dirty="0"/>
              <a:t>From a CEA perspective “effectiveness” is considered captured by the “PV of quantity of water supplied”. This is valid in most cases but may need adaptation in cases involving variable operating costs, such as certain inter-basin transfers.</a:t>
            </a:r>
          </a:p>
          <a:p>
            <a:endParaRPr lang="en-ZA" dirty="0"/>
          </a:p>
          <a:p>
            <a:pPr marL="0" indent="0">
              <a:buNone/>
            </a:pPr>
            <a:r>
              <a:rPr lang="en-ZA" dirty="0"/>
              <a:t>NOTE: URV comparisons should be limited to projects within same effectiveness domain e.g. should not be used to compare a supply side project, such as a dam which increases system yield, with a demand side project, such as one directed at reducing reticulation leakages.</a:t>
            </a:r>
          </a:p>
          <a:p>
            <a:endParaRPr lang="en-ZA" dirty="0"/>
          </a:p>
        </p:txBody>
      </p:sp>
      <p:sp>
        <p:nvSpPr>
          <p:cNvPr id="4" name="Slide Number Placeholder 3"/>
          <p:cNvSpPr>
            <a:spLocks noGrp="1"/>
          </p:cNvSpPr>
          <p:nvPr>
            <p:ph type="sldNum" sz="quarter" idx="12"/>
          </p:nvPr>
        </p:nvSpPr>
        <p:spPr/>
        <p:txBody>
          <a:bodyPr/>
          <a:lstStyle/>
          <a:p>
            <a:fld id="{ACA67F63-7CB0-4241-B6C8-0BDB6211888C}" type="slidenum">
              <a:rPr lang="en-ZA" smtClean="0"/>
              <a:t>28</a:t>
            </a:fld>
            <a:endParaRPr lang="en-ZA"/>
          </a:p>
        </p:txBody>
      </p:sp>
    </p:spTree>
    <p:extLst>
      <p:ext uri="{BB962C8B-B14F-4D97-AF65-F5344CB8AC3E}">
        <p14:creationId xmlns:p14="http://schemas.microsoft.com/office/powerpoint/2010/main" val="63084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ZA" dirty="0"/>
              <a:t>END</a:t>
            </a:r>
          </a:p>
        </p:txBody>
      </p:sp>
      <p:sp>
        <p:nvSpPr>
          <p:cNvPr id="5" name="Text Placeholder 4"/>
          <p:cNvSpPr>
            <a:spLocks noGrp="1"/>
          </p:cNvSpPr>
          <p:nvPr>
            <p:ph type="body" idx="1"/>
          </p:nvPr>
        </p:nvSpPr>
        <p:spPr/>
        <p:txBody>
          <a:bodyPr/>
          <a:lstStyle/>
          <a:p>
            <a:endParaRPr lang="en-ZA"/>
          </a:p>
        </p:txBody>
      </p:sp>
      <p:sp>
        <p:nvSpPr>
          <p:cNvPr id="4" name="Slide Number Placeholder 3"/>
          <p:cNvSpPr>
            <a:spLocks noGrp="1"/>
          </p:cNvSpPr>
          <p:nvPr>
            <p:ph type="sldNum" sz="quarter" idx="12"/>
          </p:nvPr>
        </p:nvSpPr>
        <p:spPr/>
        <p:txBody>
          <a:bodyPr/>
          <a:lstStyle/>
          <a:p>
            <a:fld id="{ACA67F63-7CB0-4241-B6C8-0BDB6211888C}" type="slidenum">
              <a:rPr lang="en-ZA" smtClean="0"/>
              <a:t>29</a:t>
            </a:fld>
            <a:endParaRPr lang="en-ZA"/>
          </a:p>
        </p:txBody>
      </p:sp>
    </p:spTree>
    <p:extLst>
      <p:ext uri="{BB962C8B-B14F-4D97-AF65-F5344CB8AC3E}">
        <p14:creationId xmlns:p14="http://schemas.microsoft.com/office/powerpoint/2010/main" val="1485820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25369"/>
            <a:ext cx="10515600" cy="1325563"/>
          </a:xfrm>
        </p:spPr>
        <p:txBody>
          <a:bodyPr/>
          <a:lstStyle/>
          <a:p>
            <a:r>
              <a:rPr lang="en-ZA" dirty="0"/>
              <a:t>We will cover the following:</a:t>
            </a:r>
          </a:p>
        </p:txBody>
      </p:sp>
      <p:sp>
        <p:nvSpPr>
          <p:cNvPr id="3" name="Content Placeholder 2"/>
          <p:cNvSpPr>
            <a:spLocks noGrp="1"/>
          </p:cNvSpPr>
          <p:nvPr>
            <p:ph idx="1"/>
          </p:nvPr>
        </p:nvSpPr>
        <p:spPr/>
        <p:txBody>
          <a:bodyPr>
            <a:normAutofit fontScale="70000" lnSpcReduction="20000"/>
          </a:bodyPr>
          <a:lstStyle/>
          <a:p>
            <a:r>
              <a:rPr lang="en-ZA" dirty="0"/>
              <a:t>Concepts</a:t>
            </a:r>
          </a:p>
          <a:p>
            <a:pPr lvl="1"/>
            <a:r>
              <a:rPr lang="en-ZA" dirty="0"/>
              <a:t>Microeconomics vs Macroeconomics</a:t>
            </a:r>
          </a:p>
          <a:p>
            <a:pPr lvl="1"/>
            <a:r>
              <a:rPr lang="en-ZA" dirty="0"/>
              <a:t>Discounting</a:t>
            </a:r>
          </a:p>
          <a:p>
            <a:pPr lvl="1"/>
            <a:r>
              <a:rPr lang="en-ZA" dirty="0"/>
              <a:t>Supply and demand</a:t>
            </a:r>
          </a:p>
          <a:p>
            <a:pPr lvl="1"/>
            <a:r>
              <a:rPr lang="en-ZA" dirty="0"/>
              <a:t>Cost and Return</a:t>
            </a:r>
          </a:p>
          <a:p>
            <a:pPr lvl="1"/>
            <a:r>
              <a:rPr lang="en-ZA" dirty="0"/>
              <a:t>Marginal cost and Marginal Revenue</a:t>
            </a:r>
          </a:p>
          <a:p>
            <a:pPr lvl="1"/>
            <a:r>
              <a:rPr lang="en-ZA" dirty="0"/>
              <a:t>Price elasticity of demand</a:t>
            </a:r>
          </a:p>
          <a:p>
            <a:pPr lvl="1"/>
            <a:r>
              <a:rPr lang="en-ZA" dirty="0"/>
              <a:t>Public, Private and Economic Goods</a:t>
            </a:r>
          </a:p>
          <a:p>
            <a:r>
              <a:rPr lang="en-ZA" dirty="0"/>
              <a:t>Project Appraisal</a:t>
            </a:r>
          </a:p>
          <a:p>
            <a:pPr lvl="1"/>
            <a:r>
              <a:rPr lang="en-ZA" dirty="0"/>
              <a:t>Benefits</a:t>
            </a:r>
          </a:p>
          <a:p>
            <a:pPr lvl="1"/>
            <a:r>
              <a:rPr lang="en-ZA" dirty="0"/>
              <a:t>Costs</a:t>
            </a:r>
          </a:p>
          <a:p>
            <a:pPr lvl="1"/>
            <a:r>
              <a:rPr lang="en-ZA" dirty="0"/>
              <a:t>Opportunity costs</a:t>
            </a:r>
          </a:p>
          <a:p>
            <a:pPr lvl="1"/>
            <a:r>
              <a:rPr lang="en-ZA" dirty="0"/>
              <a:t>Internal rate of return</a:t>
            </a:r>
          </a:p>
          <a:p>
            <a:pPr lvl="1"/>
            <a:r>
              <a:rPr lang="en-ZA" dirty="0"/>
              <a:t>Least Cost Analysis</a:t>
            </a:r>
          </a:p>
          <a:p>
            <a:pPr lvl="1"/>
            <a:r>
              <a:rPr lang="en-ZA" dirty="0"/>
              <a:t>Benefit Cost Analysis</a:t>
            </a:r>
          </a:p>
          <a:p>
            <a:pPr lvl="1"/>
            <a:r>
              <a:rPr lang="en-ZA" dirty="0"/>
              <a:t>Cost Efficiency Analysis (URV)</a:t>
            </a:r>
          </a:p>
        </p:txBody>
      </p:sp>
      <p:sp>
        <p:nvSpPr>
          <p:cNvPr id="5" name="Slide Number Placeholder 4"/>
          <p:cNvSpPr>
            <a:spLocks noGrp="1"/>
          </p:cNvSpPr>
          <p:nvPr>
            <p:ph type="sldNum" sz="quarter" idx="12"/>
          </p:nvPr>
        </p:nvSpPr>
        <p:spPr/>
        <p:txBody>
          <a:bodyPr/>
          <a:lstStyle/>
          <a:p>
            <a:fld id="{ACA67F63-7CB0-4241-B6C8-0BDB6211888C}" type="slidenum">
              <a:rPr lang="en-ZA" smtClean="0"/>
              <a:t>3</a:t>
            </a:fld>
            <a:endParaRPr lang="en-ZA"/>
          </a:p>
        </p:txBody>
      </p:sp>
    </p:spTree>
    <p:extLst>
      <p:ext uri="{BB962C8B-B14F-4D97-AF65-F5344CB8AC3E}">
        <p14:creationId xmlns:p14="http://schemas.microsoft.com/office/powerpoint/2010/main" val="4236239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Economic Goods</a:t>
            </a:r>
          </a:p>
        </p:txBody>
      </p:sp>
      <p:sp>
        <p:nvSpPr>
          <p:cNvPr id="3" name="Content Placeholder 2"/>
          <p:cNvSpPr>
            <a:spLocks noGrp="1"/>
          </p:cNvSpPr>
          <p:nvPr>
            <p:ph idx="1"/>
          </p:nvPr>
        </p:nvSpPr>
        <p:spPr/>
        <p:txBody>
          <a:bodyPr>
            <a:normAutofit/>
          </a:bodyPr>
          <a:lstStyle/>
          <a:p>
            <a:pPr marL="0" indent="0">
              <a:buNone/>
            </a:pPr>
            <a:r>
              <a:rPr lang="en-ZA" dirty="0"/>
              <a:t>An economic good is a good or service that has a benefit (utility) to society. Also, economic goods have a degree of scarcity and therefore an opportunity cost.</a:t>
            </a:r>
          </a:p>
          <a:p>
            <a:pPr marL="0" indent="0">
              <a:buNone/>
            </a:pPr>
            <a:r>
              <a:rPr lang="en-ZA" dirty="0"/>
              <a:t>This is in contrast to a Public Good (like air, sea water) where there is no opportunity cost – but abundance. </a:t>
            </a:r>
          </a:p>
          <a:p>
            <a:pPr marL="0" indent="0">
              <a:buNone/>
            </a:pPr>
            <a:r>
              <a:rPr lang="en-ZA" dirty="0"/>
              <a:t>With economic goods have some scarcity and value, people will be willing to pay for them (in some form).</a:t>
            </a:r>
          </a:p>
          <a:p>
            <a:pPr marL="0" indent="0">
              <a:buNone/>
            </a:pPr>
            <a:r>
              <a:rPr lang="en-ZA" dirty="0"/>
              <a:t>Another feature of an economic good is that if it can have a value placed on the good, it can be traded in the marketplace and valued, using a form of money.</a:t>
            </a:r>
          </a:p>
          <a:p>
            <a:pPr marL="0" indent="0">
              <a:buNone/>
            </a:pPr>
            <a:endParaRPr lang="en-ZA" dirty="0"/>
          </a:p>
          <a:p>
            <a:endParaRPr lang="en-ZA" dirty="0"/>
          </a:p>
        </p:txBody>
      </p:sp>
      <p:sp>
        <p:nvSpPr>
          <p:cNvPr id="4" name="Slide Number Placeholder 3"/>
          <p:cNvSpPr>
            <a:spLocks noGrp="1"/>
          </p:cNvSpPr>
          <p:nvPr>
            <p:ph type="sldNum" sz="quarter" idx="12"/>
          </p:nvPr>
        </p:nvSpPr>
        <p:spPr/>
        <p:txBody>
          <a:bodyPr/>
          <a:lstStyle/>
          <a:p>
            <a:fld id="{ACA67F63-7CB0-4241-B6C8-0BDB6211888C}" type="slidenum">
              <a:rPr lang="en-ZA" smtClean="0"/>
              <a:t>30</a:t>
            </a:fld>
            <a:endParaRPr lang="en-ZA"/>
          </a:p>
        </p:txBody>
      </p:sp>
    </p:spTree>
    <p:extLst>
      <p:ext uri="{BB962C8B-B14F-4D97-AF65-F5344CB8AC3E}">
        <p14:creationId xmlns:p14="http://schemas.microsoft.com/office/powerpoint/2010/main" val="19357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Microeconomics vs Macroeconomics</a:t>
            </a:r>
            <a:br>
              <a:rPr lang="en-ZA" dirty="0"/>
            </a:br>
            <a:endParaRPr lang="en-ZA" dirty="0"/>
          </a:p>
        </p:txBody>
      </p:sp>
      <p:sp>
        <p:nvSpPr>
          <p:cNvPr id="3" name="Content Placeholder 2"/>
          <p:cNvSpPr>
            <a:spLocks noGrp="1"/>
          </p:cNvSpPr>
          <p:nvPr>
            <p:ph idx="1"/>
          </p:nvPr>
        </p:nvSpPr>
        <p:spPr/>
        <p:txBody>
          <a:bodyPr/>
          <a:lstStyle/>
          <a:p>
            <a:r>
              <a:rPr lang="en-ZA" dirty="0"/>
              <a:t>Microeconomics</a:t>
            </a:r>
          </a:p>
          <a:p>
            <a:pPr lvl="1"/>
            <a:r>
              <a:rPr lang="en-ZA" dirty="0"/>
              <a:t>Price determination</a:t>
            </a:r>
          </a:p>
          <a:p>
            <a:pPr lvl="1"/>
            <a:r>
              <a:rPr lang="en-ZA" dirty="0"/>
              <a:t>Allocation of scarce resources among competing uses</a:t>
            </a:r>
          </a:p>
          <a:p>
            <a:pPr lvl="1"/>
            <a:r>
              <a:rPr lang="en-ZA" u="sng" dirty="0"/>
              <a:t>Welfare</a:t>
            </a:r>
            <a:r>
              <a:rPr lang="en-ZA" dirty="0"/>
              <a:t> economics provides theoretical foundation to evaluate public works projects (also called public engineering projects)</a:t>
            </a:r>
          </a:p>
          <a:p>
            <a:r>
              <a:rPr lang="en-ZA" dirty="0"/>
              <a:t>Macroeconomics</a:t>
            </a:r>
          </a:p>
          <a:p>
            <a:pPr lvl="1"/>
            <a:r>
              <a:rPr lang="en-ZA" dirty="0"/>
              <a:t>Analysis of broad aggregates such as GDP, total employment, inflation</a:t>
            </a:r>
          </a:p>
        </p:txBody>
      </p:sp>
      <p:sp>
        <p:nvSpPr>
          <p:cNvPr id="4" name="Slide Number Placeholder 3"/>
          <p:cNvSpPr>
            <a:spLocks noGrp="1"/>
          </p:cNvSpPr>
          <p:nvPr>
            <p:ph type="sldNum" sz="quarter" idx="12"/>
          </p:nvPr>
        </p:nvSpPr>
        <p:spPr/>
        <p:txBody>
          <a:bodyPr/>
          <a:lstStyle/>
          <a:p>
            <a:fld id="{ACA67F63-7CB0-4241-B6C8-0BDB6211888C}" type="slidenum">
              <a:rPr lang="en-ZA" smtClean="0"/>
              <a:t>4</a:t>
            </a:fld>
            <a:endParaRPr lang="en-ZA"/>
          </a:p>
        </p:txBody>
      </p:sp>
    </p:spTree>
    <p:extLst>
      <p:ext uri="{BB962C8B-B14F-4D97-AF65-F5344CB8AC3E}">
        <p14:creationId xmlns:p14="http://schemas.microsoft.com/office/powerpoint/2010/main" val="1930593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2F3C71-C981-4614-98EA-D6C494F809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vert="horz" lIns="91440" tIns="45720" rIns="91440" bIns="45720" rtlCol="0" anchor="ctr">
            <a:normAutofit/>
          </a:bodyPr>
          <a:lstStyle/>
          <a:p>
            <a:r>
              <a:rPr lang="en-US" sz="4000"/>
              <a:t>Discounting: Present Value</a:t>
            </a:r>
          </a:p>
        </p:txBody>
      </p:sp>
      <p:sp>
        <p:nvSpPr>
          <p:cNvPr id="5" name="Content Placeholder 4"/>
          <p:cNvSpPr>
            <a:spLocks noGrp="1"/>
          </p:cNvSpPr>
          <p:nvPr>
            <p:ph sz="half" idx="2"/>
          </p:nvPr>
        </p:nvSpPr>
        <p:spPr>
          <a:xfrm>
            <a:off x="821515" y="2121762"/>
            <a:ext cx="6204984" cy="3626917"/>
          </a:xfrm>
        </p:spPr>
        <p:txBody>
          <a:bodyPr vert="horz" lIns="91440" tIns="45720" rIns="91440" bIns="45720" rtlCol="0">
            <a:normAutofit/>
          </a:bodyPr>
          <a:lstStyle/>
          <a:p>
            <a:r>
              <a:rPr lang="en-US" sz="2400" dirty="0"/>
              <a:t>Consider a simple investment of USD 3000 that makes an annual payment of USD250 for 5 years, if the discount rate is 7%</a:t>
            </a:r>
          </a:p>
          <a:p>
            <a:r>
              <a:rPr lang="en-US" sz="2400" dirty="0"/>
              <a:t>What are the cash flows?</a:t>
            </a:r>
          </a:p>
          <a:p>
            <a:r>
              <a:rPr lang="en-US" sz="2400" dirty="0"/>
              <a:t>What are they worth today: Present Value?</a:t>
            </a:r>
          </a:p>
          <a:p>
            <a:endParaRPr lang="en-US" sz="2400"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1090"/>
          <a:stretch/>
        </p:blipFill>
        <p:spPr>
          <a:xfrm>
            <a:off x="7829551" y="1067125"/>
            <a:ext cx="4042409" cy="765568"/>
          </a:xfrm>
          <a:prstGeom prst="rect">
            <a:avLst/>
          </a:prstGeom>
        </p:spPr>
      </p:pic>
      <p:pic>
        <p:nvPicPr>
          <p:cNvPr id="4" name="Content Placeholder 3"/>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t="16519"/>
          <a:stretch/>
        </p:blipFill>
        <p:spPr>
          <a:xfrm>
            <a:off x="7829551" y="3000613"/>
            <a:ext cx="4042410" cy="3045617"/>
          </a:xfrm>
          <a:prstGeom prst="rect">
            <a:avLst/>
          </a:prstGeom>
        </p:spPr>
      </p:pic>
      <p:sp>
        <p:nvSpPr>
          <p:cNvPr id="3" name="Slide Number Placeholder 2"/>
          <p:cNvSpPr>
            <a:spLocks noGrp="1"/>
          </p:cNvSpPr>
          <p:nvPr>
            <p:ph type="sldNum" sz="quarter" idx="12"/>
          </p:nvPr>
        </p:nvSpPr>
        <p:spPr/>
        <p:txBody>
          <a:bodyPr/>
          <a:lstStyle/>
          <a:p>
            <a:fld id="{ACA67F63-7CB0-4241-B6C8-0BDB6211888C}" type="slidenum">
              <a:rPr lang="en-ZA" smtClean="0"/>
              <a:t>5</a:t>
            </a:fld>
            <a:endParaRPr lang="en-ZA"/>
          </a:p>
        </p:txBody>
      </p:sp>
    </p:spTree>
    <p:extLst>
      <p:ext uri="{BB962C8B-B14F-4D97-AF65-F5344CB8AC3E}">
        <p14:creationId xmlns:p14="http://schemas.microsoft.com/office/powerpoint/2010/main" val="181750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Economic discounting: What rate?</a:t>
            </a:r>
          </a:p>
        </p:txBody>
      </p:sp>
      <p:sp>
        <p:nvSpPr>
          <p:cNvPr id="5" name="Content Placeholder 4"/>
          <p:cNvSpPr>
            <a:spLocks noGrp="1"/>
          </p:cNvSpPr>
          <p:nvPr>
            <p:ph idx="1"/>
          </p:nvPr>
        </p:nvSpPr>
        <p:spPr/>
        <p:txBody>
          <a:bodyPr>
            <a:normAutofit fontScale="92500" lnSpcReduction="10000"/>
          </a:bodyPr>
          <a:lstStyle/>
          <a:p>
            <a:r>
              <a:rPr lang="en-ZA" dirty="0"/>
              <a:t>Discount rate reflects time value of money</a:t>
            </a:r>
          </a:p>
          <a:p>
            <a:r>
              <a:rPr lang="en-ZA" dirty="0"/>
              <a:t>Discount rate for an economic analysis differs from interest rate (financial market) – extensive literature exists on appropriate discount rate for public works projects.</a:t>
            </a:r>
          </a:p>
          <a:p>
            <a:r>
              <a:rPr lang="en-ZA" dirty="0"/>
              <a:t>Official discount rate (social discount rate) in South Africa is 8% p.a. Note that:</a:t>
            </a:r>
          </a:p>
          <a:p>
            <a:pPr lvl="1"/>
            <a:r>
              <a:rPr lang="en-ZA" dirty="0"/>
              <a:t>Lower discount rates favour capital intensive projects</a:t>
            </a:r>
          </a:p>
          <a:p>
            <a:pPr lvl="1"/>
            <a:r>
              <a:rPr lang="en-ZA" dirty="0"/>
              <a:t>Lower discount rates favour projects with long gestation periods</a:t>
            </a:r>
          </a:p>
          <a:p>
            <a:pPr lvl="1"/>
            <a:r>
              <a:rPr lang="en-ZA" dirty="0"/>
              <a:t>A low discount rate requires a longer planning horizon</a:t>
            </a:r>
          </a:p>
          <a:p>
            <a:r>
              <a:rPr lang="en-ZA" dirty="0"/>
              <a:t>Typically, for water resource projects, a planning horizon of 45 years is used and sensitivity analyses round the 8% discount rate, at 6% and 10%, are undertaken.</a:t>
            </a:r>
          </a:p>
        </p:txBody>
      </p:sp>
      <p:sp>
        <p:nvSpPr>
          <p:cNvPr id="6" name="Slide Number Placeholder 5"/>
          <p:cNvSpPr>
            <a:spLocks noGrp="1"/>
          </p:cNvSpPr>
          <p:nvPr>
            <p:ph type="sldNum" sz="quarter" idx="12"/>
          </p:nvPr>
        </p:nvSpPr>
        <p:spPr/>
        <p:txBody>
          <a:bodyPr/>
          <a:lstStyle/>
          <a:p>
            <a:fld id="{ACA67F63-7CB0-4241-B6C8-0BDB6211888C}" type="slidenum">
              <a:rPr lang="en-ZA" smtClean="0"/>
              <a:t>6</a:t>
            </a:fld>
            <a:endParaRPr lang="en-ZA"/>
          </a:p>
        </p:txBody>
      </p:sp>
    </p:spTree>
    <p:extLst>
      <p:ext uri="{BB962C8B-B14F-4D97-AF65-F5344CB8AC3E}">
        <p14:creationId xmlns:p14="http://schemas.microsoft.com/office/powerpoint/2010/main" val="1418001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r>
              <a:rPr lang="en-ZA" dirty="0"/>
              <a:t>Perspective on Demand (Consumers) and Supply (Firms)</a:t>
            </a:r>
          </a:p>
        </p:txBody>
      </p:sp>
      <p:sp>
        <p:nvSpPr>
          <p:cNvPr id="3" name="Content Placeholder 2"/>
          <p:cNvSpPr>
            <a:spLocks noGrp="1"/>
          </p:cNvSpPr>
          <p:nvPr>
            <p:ph idx="1"/>
          </p:nvPr>
        </p:nvSpPr>
        <p:spPr>
          <a:xfrm>
            <a:off x="838200" y="1825625"/>
            <a:ext cx="5015484" cy="4351338"/>
          </a:xfrm>
        </p:spPr>
        <p:txBody>
          <a:bodyPr>
            <a:normAutofit lnSpcReduction="10000"/>
          </a:bodyPr>
          <a:lstStyle/>
          <a:p>
            <a:r>
              <a:rPr lang="en-ZA" sz="2000" dirty="0"/>
              <a:t>Economists’ starting points:</a:t>
            </a:r>
          </a:p>
          <a:p>
            <a:pPr lvl="1"/>
            <a:r>
              <a:rPr lang="en-ZA" sz="2000" dirty="0"/>
              <a:t>Perfect economy: n</a:t>
            </a:r>
            <a:r>
              <a:rPr lang="en-US" sz="2000" dirty="0"/>
              <a:t>o economic distortions, free entry into market, no monopolies, no transaction costs, no taxes, perfect information, producers and consumers are price takers</a:t>
            </a:r>
          </a:p>
          <a:p>
            <a:pPr lvl="1"/>
            <a:r>
              <a:rPr lang="en-US" sz="2000" dirty="0"/>
              <a:t>A consumer will allocate her fixed budget in such as way to optimize her utility</a:t>
            </a:r>
          </a:p>
          <a:p>
            <a:r>
              <a:rPr lang="en-ZA" sz="2000" dirty="0"/>
              <a:t>Benefit for consumer diminishes with increasing supply</a:t>
            </a:r>
          </a:p>
          <a:p>
            <a:r>
              <a:rPr lang="en-ZA" sz="2000" dirty="0"/>
              <a:t>If the price of the commodity in the graph is set at 2 the consumer will buy 38, not more</a:t>
            </a:r>
          </a:p>
          <a:p>
            <a:r>
              <a:rPr lang="en-ZA" sz="2000" dirty="0"/>
              <a:t>If the price increases the consumer will buy less </a:t>
            </a:r>
          </a:p>
        </p:txBody>
      </p:sp>
      <p:pic>
        <p:nvPicPr>
          <p:cNvPr id="2050" name="Picture 2" descr="http://www.netmba.com/images/econ/micro/demand/curve/demandcurve.gif"/>
          <p:cNvPicPr>
            <a:picLocks noChangeAspect="1" noChangeArrowheads="1"/>
          </p:cNvPicPr>
          <p:nvPr/>
        </p:nvPicPr>
        <p:blipFill rotWithShape="1">
          <a:blip r:embed="rId2">
            <a:extLst>
              <a:ext uri="{28A0092B-C50C-407E-A947-70E740481C1C}">
                <a14:useLocalDpi xmlns:a14="http://schemas.microsoft.com/office/drawing/2010/main" val="0"/>
              </a:ext>
            </a:extLst>
          </a:blip>
          <a:srcRect r="3844" b="1"/>
          <a:stretch/>
        </p:blipFill>
        <p:spPr bwMode="auto">
          <a:xfrm>
            <a:off x="6338316" y="1904281"/>
            <a:ext cx="5074070" cy="427268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a:xfrm>
            <a:off x="8610600" y="6356350"/>
            <a:ext cx="2743200" cy="365125"/>
          </a:xfrm>
        </p:spPr>
        <p:txBody>
          <a:bodyPr>
            <a:normAutofit/>
          </a:bodyPr>
          <a:lstStyle/>
          <a:p>
            <a:pPr>
              <a:spcAft>
                <a:spcPts val="600"/>
              </a:spcAft>
            </a:pPr>
            <a:fld id="{ACA67F63-7CB0-4241-B6C8-0BDB6211888C}" type="slidenum">
              <a:rPr lang="en-ZA" smtClean="0"/>
              <a:pPr>
                <a:spcAft>
                  <a:spcPts val="600"/>
                </a:spcAft>
              </a:pPr>
              <a:t>7</a:t>
            </a:fld>
            <a:endParaRPr lang="en-ZA"/>
          </a:p>
        </p:txBody>
      </p:sp>
    </p:spTree>
    <p:extLst>
      <p:ext uri="{BB962C8B-B14F-4D97-AF65-F5344CB8AC3E}">
        <p14:creationId xmlns:p14="http://schemas.microsoft.com/office/powerpoint/2010/main" val="3588487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643467" y="643467"/>
            <a:ext cx="3363974" cy="1597315"/>
          </a:xfrm>
          <a:noFill/>
          <a:ln w="19050">
            <a:solidFill>
              <a:schemeClr val="bg1"/>
            </a:solidFill>
          </a:ln>
        </p:spPr>
        <p:txBody>
          <a:bodyPr vert="horz" wrap="square" lIns="91440" tIns="45720" rIns="91440" bIns="45720" rtlCol="0" anchor="ctr">
            <a:normAutofit/>
          </a:bodyPr>
          <a:lstStyle/>
          <a:p>
            <a:pPr algn="ctr"/>
            <a:r>
              <a:rPr lang="en-US" sz="2800" kern="1200" dirty="0">
                <a:solidFill>
                  <a:schemeClr val="bg1"/>
                </a:solidFill>
                <a:latin typeface="+mj-lt"/>
                <a:ea typeface="+mj-ea"/>
                <a:cs typeface="+mj-cs"/>
              </a:rPr>
              <a:t>Adding supply of commodity </a:t>
            </a:r>
            <a:r>
              <a:rPr lang="en-US" sz="2800" i="1" kern="1200" dirty="0">
                <a:solidFill>
                  <a:schemeClr val="bg1"/>
                </a:solidFill>
                <a:latin typeface="+mj-lt"/>
                <a:ea typeface="+mj-ea"/>
                <a:cs typeface="+mj-cs"/>
              </a:rPr>
              <a:t>q</a:t>
            </a:r>
          </a:p>
        </p:txBody>
      </p:sp>
      <p:sp>
        <p:nvSpPr>
          <p:cNvPr id="7" name="Content Placeholder 6"/>
          <p:cNvSpPr>
            <a:spLocks noGrp="1"/>
          </p:cNvSpPr>
          <p:nvPr>
            <p:ph sz="half" idx="2"/>
          </p:nvPr>
        </p:nvSpPr>
        <p:spPr>
          <a:xfrm>
            <a:off x="643468" y="2638044"/>
            <a:ext cx="3363974" cy="3415622"/>
          </a:xfrm>
        </p:spPr>
        <p:txBody>
          <a:bodyPr vert="horz" lIns="91440" tIns="45720" rIns="91440" bIns="45720" rtlCol="0">
            <a:normAutofit/>
          </a:bodyPr>
          <a:lstStyle/>
          <a:p>
            <a:r>
              <a:rPr lang="en-US" sz="2000" dirty="0">
                <a:solidFill>
                  <a:schemeClr val="bg1"/>
                </a:solidFill>
              </a:rPr>
              <a:t>Producers will increase supply as price increases (in a prefect economy)</a:t>
            </a:r>
          </a:p>
          <a:p>
            <a:r>
              <a:rPr lang="en-US" sz="2000" dirty="0">
                <a:solidFill>
                  <a:schemeClr val="bg1"/>
                </a:solidFill>
              </a:rPr>
              <a:t>At price </a:t>
            </a:r>
            <a:r>
              <a:rPr lang="en-US" sz="2000" i="1" dirty="0">
                <a:solidFill>
                  <a:schemeClr val="bg1"/>
                </a:solidFill>
              </a:rPr>
              <a:t>p </a:t>
            </a:r>
            <a:r>
              <a:rPr lang="en-US" sz="2000" dirty="0">
                <a:solidFill>
                  <a:schemeClr val="bg1"/>
                </a:solidFill>
              </a:rPr>
              <a:t>the market clears – it is in equilibrium</a:t>
            </a:r>
            <a:endParaRPr lang="en-US" sz="2000" i="1" dirty="0">
              <a:solidFill>
                <a:schemeClr val="bg1"/>
              </a:solidFill>
            </a:endParaRPr>
          </a:p>
          <a:p>
            <a:pPr marL="0"/>
            <a:endParaRPr lang="en-US" sz="2000" dirty="0">
              <a:solidFill>
                <a:schemeClr val="bg1"/>
              </a:solidFill>
            </a:endParaRPr>
          </a:p>
        </p:txBody>
      </p:sp>
      <p:pic>
        <p:nvPicPr>
          <p:cNvPr id="3074" name="Picture 2" descr="https://encrypted-tbn0.gstatic.com/images?q=tbn:ANd9GcRFCqqTgUNMR9VLF4cTNy6BopNbRE2KThsKG85lGrGQUkBXaq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1060" y="643467"/>
            <a:ext cx="5784175" cy="5410199"/>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0289512" y="6356350"/>
            <a:ext cx="1064287" cy="365125"/>
          </a:xfrm>
        </p:spPr>
        <p:txBody>
          <a:bodyPr vert="horz" lIns="91440" tIns="45720" rIns="91440" bIns="45720" rtlCol="0" anchor="ctr">
            <a:normAutofit/>
          </a:bodyPr>
          <a:lstStyle/>
          <a:p>
            <a:pPr>
              <a:spcAft>
                <a:spcPts val="600"/>
              </a:spcAft>
            </a:pPr>
            <a:fld id="{ACA67F63-7CB0-4241-B6C8-0BDB6211888C}" type="slidenum">
              <a:rPr lang="en-US">
                <a:solidFill>
                  <a:schemeClr val="tx1">
                    <a:alpha val="80000"/>
                  </a:schemeClr>
                </a:solidFill>
              </a:rPr>
              <a:pPr>
                <a:spcAft>
                  <a:spcPts val="600"/>
                </a:spcAft>
              </a:pPr>
              <a:t>8</a:t>
            </a:fld>
            <a:endParaRPr lang="en-US">
              <a:solidFill>
                <a:schemeClr val="tx1">
                  <a:alpha val="80000"/>
                </a:schemeClr>
              </a:solidFill>
            </a:endParaRPr>
          </a:p>
        </p:txBody>
      </p:sp>
      <p:sp>
        <p:nvSpPr>
          <p:cNvPr id="8" name="AutoShape 4" descr="Image result for total cost curve example"/>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3347001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ZA" sz="2800" dirty="0">
                <a:solidFill>
                  <a:schemeClr val="bg1"/>
                </a:solidFill>
              </a:rPr>
              <a:t>Production Costs</a:t>
            </a:r>
          </a:p>
        </p:txBody>
      </p:sp>
      <p:sp>
        <p:nvSpPr>
          <p:cNvPr id="15" name="Content Placeholder 14">
            <a:extLst>
              <a:ext uri="{FF2B5EF4-FFF2-40B4-BE49-F238E27FC236}">
                <a16:creationId xmlns:a16="http://schemas.microsoft.com/office/drawing/2014/main" id="{97A16F54-8355-491B-84FF-15124F3B5989}"/>
              </a:ext>
            </a:extLst>
          </p:cNvPr>
          <p:cNvSpPr>
            <a:spLocks noGrp="1"/>
          </p:cNvSpPr>
          <p:nvPr>
            <p:ph idx="1"/>
          </p:nvPr>
        </p:nvSpPr>
        <p:spPr>
          <a:xfrm>
            <a:off x="643468" y="2638044"/>
            <a:ext cx="3363974" cy="3415622"/>
          </a:xfrm>
        </p:spPr>
        <p:txBody>
          <a:bodyPr>
            <a:normAutofit/>
          </a:bodyPr>
          <a:lstStyle/>
          <a:p>
            <a:r>
              <a:rPr lang="en-ZA" sz="2000">
                <a:solidFill>
                  <a:schemeClr val="bg1"/>
                </a:solidFill>
              </a:rPr>
              <a:t>FC = Fixed costs</a:t>
            </a:r>
          </a:p>
          <a:p>
            <a:r>
              <a:rPr lang="en-ZA" sz="2000">
                <a:solidFill>
                  <a:schemeClr val="bg1"/>
                </a:solidFill>
              </a:rPr>
              <a:t>VC = Variable costs</a:t>
            </a:r>
          </a:p>
          <a:p>
            <a:r>
              <a:rPr lang="en-ZA" sz="2000">
                <a:solidFill>
                  <a:schemeClr val="bg1"/>
                </a:solidFill>
              </a:rPr>
              <a:t>TC = Total  Costs</a:t>
            </a:r>
            <a:endParaRPr lang="en-US" sz="2000" dirty="0">
              <a:solidFill>
                <a:schemeClr val="bg1"/>
              </a:solidFill>
            </a:endParaRPr>
          </a:p>
        </p:txBody>
      </p:sp>
      <p:pic>
        <p:nvPicPr>
          <p:cNvPr id="10" name="Picture 9"/>
          <p:cNvPicPr>
            <a:picLocks noChangeAspect="1"/>
          </p:cNvPicPr>
          <p:nvPr/>
        </p:nvPicPr>
        <p:blipFill>
          <a:blip r:embed="rId2"/>
          <a:stretch>
            <a:fillRect/>
          </a:stretch>
        </p:blipFill>
        <p:spPr>
          <a:xfrm>
            <a:off x="5573904" y="643467"/>
            <a:ext cx="5698486" cy="5410199"/>
          </a:xfrm>
          <a:prstGeom prst="rect">
            <a:avLst/>
          </a:prstGeom>
        </p:spPr>
      </p:pic>
      <p:sp>
        <p:nvSpPr>
          <p:cNvPr id="5" name="Slide Number Placeholder 4"/>
          <p:cNvSpPr>
            <a:spLocks noGrp="1"/>
          </p:cNvSpPr>
          <p:nvPr>
            <p:ph type="sldNum" sz="quarter" idx="12"/>
          </p:nvPr>
        </p:nvSpPr>
        <p:spPr>
          <a:xfrm>
            <a:off x="10289512" y="6356350"/>
            <a:ext cx="1064287" cy="365125"/>
          </a:xfrm>
        </p:spPr>
        <p:txBody>
          <a:bodyPr>
            <a:normAutofit/>
          </a:bodyPr>
          <a:lstStyle/>
          <a:p>
            <a:pPr>
              <a:spcAft>
                <a:spcPts val="600"/>
              </a:spcAft>
            </a:pPr>
            <a:fld id="{ACA67F63-7CB0-4241-B6C8-0BDB6211888C}" type="slidenum">
              <a:rPr lang="en-ZA">
                <a:solidFill>
                  <a:schemeClr val="tx1">
                    <a:alpha val="80000"/>
                  </a:schemeClr>
                </a:solidFill>
              </a:rPr>
              <a:pPr>
                <a:spcAft>
                  <a:spcPts val="600"/>
                </a:spcAft>
              </a:pPr>
              <a:t>9</a:t>
            </a:fld>
            <a:endParaRPr lang="en-ZA">
              <a:solidFill>
                <a:schemeClr val="tx1">
                  <a:alpha val="80000"/>
                </a:schemeClr>
              </a:solidFill>
            </a:endParaRPr>
          </a:p>
        </p:txBody>
      </p:sp>
    </p:spTree>
    <p:extLst>
      <p:ext uri="{BB962C8B-B14F-4D97-AF65-F5344CB8AC3E}">
        <p14:creationId xmlns:p14="http://schemas.microsoft.com/office/powerpoint/2010/main" val="18077127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6282</TotalTime>
  <Words>1802</Words>
  <Application>Microsoft Office PowerPoint</Application>
  <PresentationFormat>Widescreen</PresentationFormat>
  <Paragraphs>211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Calibri Light</vt:lpstr>
      <vt:lpstr>Office Theme</vt:lpstr>
      <vt:lpstr>Water and the Economy</vt:lpstr>
      <vt:lpstr>Background</vt:lpstr>
      <vt:lpstr>We will cover the following:</vt:lpstr>
      <vt:lpstr>Microeconomics vs Macroeconomics </vt:lpstr>
      <vt:lpstr>Discounting: Present Value</vt:lpstr>
      <vt:lpstr>Economic discounting: What rate?</vt:lpstr>
      <vt:lpstr>Perspective on Demand (Consumers) and Supply (Firms)</vt:lpstr>
      <vt:lpstr>Adding supply of commodity q</vt:lpstr>
      <vt:lpstr>Production Costs</vt:lpstr>
      <vt:lpstr>Competitive market</vt:lpstr>
      <vt:lpstr>Monopolies</vt:lpstr>
      <vt:lpstr>Price elasticity of demand</vt:lpstr>
      <vt:lpstr>Price elasticity of demand</vt:lpstr>
      <vt:lpstr>Public Good vs Private Good</vt:lpstr>
      <vt:lpstr>Private or Public good?</vt:lpstr>
      <vt:lpstr>Indifference Curves</vt:lpstr>
      <vt:lpstr>Demand forecasting</vt:lpstr>
      <vt:lpstr>Identification of Options</vt:lpstr>
      <vt:lpstr>Reconciling demand and supply by adding a new resource</vt:lpstr>
      <vt:lpstr>Identification and Quantification of Benefits</vt:lpstr>
      <vt:lpstr>Identification and Quantification of Costs</vt:lpstr>
      <vt:lpstr>Economic theory applied in water resource appraisal: </vt:lpstr>
      <vt:lpstr>Least cost analysis </vt:lpstr>
      <vt:lpstr>Cost-benefit analysis (CBA) </vt:lpstr>
      <vt:lpstr>Cost-benefit analysis (CBA) (cont’d)</vt:lpstr>
      <vt:lpstr>Cost-effectiveness analysis (CEA) </vt:lpstr>
      <vt:lpstr>Unit Reference Value (URV)</vt:lpstr>
      <vt:lpstr>Unit Reference Value (URV) (cont’d)</vt:lpstr>
      <vt:lpstr>END</vt:lpstr>
      <vt:lpstr>Economic Goods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and the Economy</dc:title>
  <dc:creator>Peter Van Niekerk</dc:creator>
  <cp:lastModifiedBy>Peter Van Niekerk</cp:lastModifiedBy>
  <cp:revision>95</cp:revision>
  <dcterms:created xsi:type="dcterms:W3CDTF">2018-10-17T06:51:35Z</dcterms:created>
  <dcterms:modified xsi:type="dcterms:W3CDTF">2018-10-31T09:46:43Z</dcterms:modified>
</cp:coreProperties>
</file>