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261" r:id="rId3"/>
    <p:sldId id="262" r:id="rId4"/>
    <p:sldId id="298" r:id="rId5"/>
    <p:sldId id="299" r:id="rId6"/>
    <p:sldId id="30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3AC01-F55F-457D-B49A-A6F94685FF92}" type="datetimeFigureOut">
              <a:rPr lang="en-ZA" smtClean="0"/>
              <a:t>31 Oct 2018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0635-F09D-49C3-8E51-4DFC66DEE9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116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D94487-FBB1-43B8-A303-0316D283238A}" type="slidenum">
              <a:rPr kumimoji="0" lang="en-Z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271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7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1075" y="742950"/>
            <a:ext cx="4838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757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A245A-6525-45C3-86D3-6083E6DEBC88}" type="slidenum">
              <a:rPr kumimoji="0" lang="en-Z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271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Z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8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1075" y="742950"/>
            <a:ext cx="4838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115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F929-11F3-4C97-A4F1-A63D77898DD7}" type="datetime1">
              <a:rPr lang="en-ZA" smtClean="0"/>
              <a:t>31 Oct 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234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CB8C-1171-4ABC-B272-D4F25FAD948E}" type="datetime1">
              <a:rPr lang="en-ZA" smtClean="0"/>
              <a:t>31 Oct 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383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426-E3AA-497C-A322-DDC4B43BF5CC}" type="datetime1">
              <a:rPr lang="en-ZA" smtClean="0"/>
              <a:t>31 Oct 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064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502" y="1122086"/>
            <a:ext cx="9144998" cy="2387168"/>
          </a:xfrm>
        </p:spPr>
        <p:txBody>
          <a:bodyPr anchor="b"/>
          <a:lstStyle>
            <a:lvl1pPr algn="ctr">
              <a:defRPr sz="5515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502" y="3602640"/>
            <a:ext cx="9144998" cy="1654675"/>
          </a:xfrm>
        </p:spPr>
        <p:txBody>
          <a:bodyPr/>
          <a:lstStyle>
            <a:lvl1pPr marL="0" indent="0" algn="ctr">
              <a:buNone/>
              <a:defRPr sz="2206"/>
            </a:lvl1pPr>
            <a:lvl2pPr marL="420213" indent="0" algn="ctr">
              <a:buNone/>
              <a:defRPr sz="1838"/>
            </a:lvl2pPr>
            <a:lvl3pPr marL="840425" indent="0" algn="ctr">
              <a:buNone/>
              <a:defRPr sz="1654"/>
            </a:lvl3pPr>
            <a:lvl4pPr marL="1260638" indent="0" algn="ctr">
              <a:buNone/>
              <a:defRPr sz="1471"/>
            </a:lvl4pPr>
            <a:lvl5pPr marL="1680850" indent="0" algn="ctr">
              <a:buNone/>
              <a:defRPr sz="1471"/>
            </a:lvl5pPr>
            <a:lvl6pPr marL="2101063" indent="0" algn="ctr">
              <a:buNone/>
              <a:defRPr sz="1471"/>
            </a:lvl6pPr>
            <a:lvl7pPr marL="2521275" indent="0" algn="ctr">
              <a:buNone/>
              <a:defRPr sz="1471"/>
            </a:lvl7pPr>
            <a:lvl8pPr marL="2941488" indent="0" algn="ctr">
              <a:buNone/>
              <a:defRPr sz="1471"/>
            </a:lvl8pPr>
            <a:lvl9pPr marL="3361700" indent="0" algn="ctr">
              <a:buNone/>
              <a:defRPr sz="1471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DDA93E-4E4D-47A4-97C9-8455F49421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474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A35D8B-587B-4869-B589-3FF1014133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6655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36" y="1710123"/>
            <a:ext cx="10514751" cy="2852637"/>
          </a:xfrm>
        </p:spPr>
        <p:txBody>
          <a:bodyPr anchor="b"/>
          <a:lstStyle>
            <a:lvl1pPr>
              <a:defRPr sz="5515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636" y="4589024"/>
            <a:ext cx="10514751" cy="1500005"/>
          </a:xfrm>
        </p:spPr>
        <p:txBody>
          <a:bodyPr/>
          <a:lstStyle>
            <a:lvl1pPr marL="0" indent="0">
              <a:buNone/>
              <a:defRPr sz="2206"/>
            </a:lvl1pPr>
            <a:lvl2pPr marL="420213" indent="0">
              <a:buNone/>
              <a:defRPr sz="1838"/>
            </a:lvl2pPr>
            <a:lvl3pPr marL="840425" indent="0">
              <a:buNone/>
              <a:defRPr sz="1654"/>
            </a:lvl3pPr>
            <a:lvl4pPr marL="1260638" indent="0">
              <a:buNone/>
              <a:defRPr sz="1471"/>
            </a:lvl4pPr>
            <a:lvl5pPr marL="1680850" indent="0">
              <a:buNone/>
              <a:defRPr sz="1471"/>
            </a:lvl5pPr>
            <a:lvl6pPr marL="2101063" indent="0">
              <a:buNone/>
              <a:defRPr sz="1471"/>
            </a:lvl6pPr>
            <a:lvl7pPr marL="2521275" indent="0">
              <a:buNone/>
              <a:defRPr sz="1471"/>
            </a:lvl7pPr>
            <a:lvl8pPr marL="2941488" indent="0">
              <a:buNone/>
              <a:defRPr sz="1471"/>
            </a:lvl8pPr>
            <a:lvl9pPr marL="3361700" indent="0">
              <a:buNone/>
              <a:defRPr sz="14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B83E6A-CCFA-4AEF-A8F5-210ED23B7E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5488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169" y="1981524"/>
            <a:ext cx="4628407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6262" y="1981524"/>
            <a:ext cx="4628407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6DDA4F-80FD-49FF-97CD-8C883A2316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0950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22" y="364787"/>
            <a:ext cx="10514751" cy="13263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622" y="1680939"/>
            <a:ext cx="5157539" cy="824420"/>
          </a:xfrm>
        </p:spPr>
        <p:txBody>
          <a:bodyPr anchor="b"/>
          <a:lstStyle>
            <a:lvl1pPr marL="0" indent="0">
              <a:buNone/>
              <a:defRPr sz="2206" b="1"/>
            </a:lvl1pPr>
            <a:lvl2pPr marL="420213" indent="0">
              <a:buNone/>
              <a:defRPr sz="1838" b="1"/>
            </a:lvl2pPr>
            <a:lvl3pPr marL="840425" indent="0">
              <a:buNone/>
              <a:defRPr sz="1654" b="1"/>
            </a:lvl3pPr>
            <a:lvl4pPr marL="1260638" indent="0">
              <a:buNone/>
              <a:defRPr sz="1471" b="1"/>
            </a:lvl4pPr>
            <a:lvl5pPr marL="1680850" indent="0">
              <a:buNone/>
              <a:defRPr sz="1471" b="1"/>
            </a:lvl5pPr>
            <a:lvl6pPr marL="2101063" indent="0">
              <a:buNone/>
              <a:defRPr sz="1471" b="1"/>
            </a:lvl6pPr>
            <a:lvl7pPr marL="2521275" indent="0">
              <a:buNone/>
              <a:defRPr sz="1471" b="1"/>
            </a:lvl7pPr>
            <a:lvl8pPr marL="2941488" indent="0">
              <a:buNone/>
              <a:defRPr sz="1471" b="1"/>
            </a:lvl8pPr>
            <a:lvl9pPr marL="3361700" indent="0">
              <a:buNone/>
              <a:defRPr sz="147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622" y="2505359"/>
            <a:ext cx="5157539" cy="36843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876" y="1680939"/>
            <a:ext cx="5183497" cy="824420"/>
          </a:xfrm>
        </p:spPr>
        <p:txBody>
          <a:bodyPr anchor="b"/>
          <a:lstStyle>
            <a:lvl1pPr marL="0" indent="0">
              <a:buNone/>
              <a:defRPr sz="2206" b="1"/>
            </a:lvl1pPr>
            <a:lvl2pPr marL="420213" indent="0">
              <a:buNone/>
              <a:defRPr sz="1838" b="1"/>
            </a:lvl2pPr>
            <a:lvl3pPr marL="840425" indent="0">
              <a:buNone/>
              <a:defRPr sz="1654" b="1"/>
            </a:lvl3pPr>
            <a:lvl4pPr marL="1260638" indent="0">
              <a:buNone/>
              <a:defRPr sz="1471" b="1"/>
            </a:lvl4pPr>
            <a:lvl5pPr marL="1680850" indent="0">
              <a:buNone/>
              <a:defRPr sz="1471" b="1"/>
            </a:lvl5pPr>
            <a:lvl6pPr marL="2101063" indent="0">
              <a:buNone/>
              <a:defRPr sz="1471" b="1"/>
            </a:lvl6pPr>
            <a:lvl7pPr marL="2521275" indent="0">
              <a:buNone/>
              <a:defRPr sz="1471" b="1"/>
            </a:lvl7pPr>
            <a:lvl8pPr marL="2941488" indent="0">
              <a:buNone/>
              <a:defRPr sz="1471" b="1"/>
            </a:lvl8pPr>
            <a:lvl9pPr marL="3361700" indent="0">
              <a:buNone/>
              <a:defRPr sz="147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876" y="2505359"/>
            <a:ext cx="5183497" cy="36843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80446D-F5A9-4213-A820-0E6FA8A855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2893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83D6F-3C60-47FD-9D38-E0AA6BB022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8137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4C7648-EFD6-4A6E-8628-D1F4DD8F57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2109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22" y="456714"/>
            <a:ext cx="3931550" cy="1600686"/>
          </a:xfrm>
        </p:spPr>
        <p:txBody>
          <a:bodyPr anchor="b"/>
          <a:lstStyle>
            <a:lvl1pPr>
              <a:defRPr sz="294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98" y="987845"/>
            <a:ext cx="6171876" cy="4873557"/>
          </a:xfrm>
        </p:spPr>
        <p:txBody>
          <a:bodyPr/>
          <a:lstStyle>
            <a:lvl1pPr>
              <a:defRPr sz="2941"/>
            </a:lvl1pPr>
            <a:lvl2pPr>
              <a:defRPr sz="2573"/>
            </a:lvl2pPr>
            <a:lvl3pPr>
              <a:defRPr sz="2206"/>
            </a:lvl3pPr>
            <a:lvl4pPr>
              <a:defRPr sz="1838"/>
            </a:lvl4pPr>
            <a:lvl5pPr>
              <a:defRPr sz="1838"/>
            </a:lvl5pPr>
            <a:lvl6pPr>
              <a:defRPr sz="1838"/>
            </a:lvl6pPr>
            <a:lvl7pPr>
              <a:defRPr sz="1838"/>
            </a:lvl7pPr>
            <a:lvl8pPr>
              <a:defRPr sz="1838"/>
            </a:lvl8pPr>
            <a:lvl9pPr>
              <a:defRPr sz="183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22" y="2057400"/>
            <a:ext cx="3931550" cy="3811297"/>
          </a:xfrm>
        </p:spPr>
        <p:txBody>
          <a:bodyPr/>
          <a:lstStyle>
            <a:lvl1pPr marL="0" indent="0">
              <a:buNone/>
              <a:defRPr sz="1471"/>
            </a:lvl1pPr>
            <a:lvl2pPr marL="420213" indent="0">
              <a:buNone/>
              <a:defRPr sz="1287"/>
            </a:lvl2pPr>
            <a:lvl3pPr marL="840425" indent="0">
              <a:buNone/>
              <a:defRPr sz="1103"/>
            </a:lvl3pPr>
            <a:lvl4pPr marL="1260638" indent="0">
              <a:buNone/>
              <a:defRPr sz="919"/>
            </a:lvl4pPr>
            <a:lvl5pPr marL="1680850" indent="0">
              <a:buNone/>
              <a:defRPr sz="919"/>
            </a:lvl5pPr>
            <a:lvl6pPr marL="2101063" indent="0">
              <a:buNone/>
              <a:defRPr sz="919"/>
            </a:lvl6pPr>
            <a:lvl7pPr marL="2521275" indent="0">
              <a:buNone/>
              <a:defRPr sz="919"/>
            </a:lvl7pPr>
            <a:lvl8pPr marL="2941488" indent="0">
              <a:buNone/>
              <a:defRPr sz="919"/>
            </a:lvl8pPr>
            <a:lvl9pPr marL="3361700" indent="0">
              <a:buNone/>
              <a:defRPr sz="91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1E39F-6A27-433A-B424-ADBC1552A1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0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85EE-D37E-47D4-AD1D-DC9B4BE24178}" type="datetime1">
              <a:rPr lang="en-ZA" smtClean="0"/>
              <a:t>31 Oct 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5410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22" y="456714"/>
            <a:ext cx="3931550" cy="1600686"/>
          </a:xfrm>
        </p:spPr>
        <p:txBody>
          <a:bodyPr anchor="b"/>
          <a:lstStyle>
            <a:lvl1pPr>
              <a:defRPr sz="294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498" y="987845"/>
            <a:ext cx="6171876" cy="4873557"/>
          </a:xfrm>
        </p:spPr>
        <p:txBody>
          <a:bodyPr/>
          <a:lstStyle>
            <a:lvl1pPr marL="0" indent="0">
              <a:buNone/>
              <a:defRPr sz="2941"/>
            </a:lvl1pPr>
            <a:lvl2pPr marL="420213" indent="0">
              <a:buNone/>
              <a:defRPr sz="2573"/>
            </a:lvl2pPr>
            <a:lvl3pPr marL="840425" indent="0">
              <a:buNone/>
              <a:defRPr sz="2206"/>
            </a:lvl3pPr>
            <a:lvl4pPr marL="1260638" indent="0">
              <a:buNone/>
              <a:defRPr sz="1838"/>
            </a:lvl4pPr>
            <a:lvl5pPr marL="1680850" indent="0">
              <a:buNone/>
              <a:defRPr sz="1838"/>
            </a:lvl5pPr>
            <a:lvl6pPr marL="2101063" indent="0">
              <a:buNone/>
              <a:defRPr sz="1838"/>
            </a:lvl6pPr>
            <a:lvl7pPr marL="2521275" indent="0">
              <a:buNone/>
              <a:defRPr sz="1838"/>
            </a:lvl7pPr>
            <a:lvl8pPr marL="2941488" indent="0">
              <a:buNone/>
              <a:defRPr sz="1838"/>
            </a:lvl8pPr>
            <a:lvl9pPr marL="3361700" indent="0">
              <a:buNone/>
              <a:defRPr sz="1838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22" y="2057400"/>
            <a:ext cx="3931550" cy="3811297"/>
          </a:xfrm>
        </p:spPr>
        <p:txBody>
          <a:bodyPr/>
          <a:lstStyle>
            <a:lvl1pPr marL="0" indent="0">
              <a:buNone/>
              <a:defRPr sz="1471"/>
            </a:lvl1pPr>
            <a:lvl2pPr marL="420213" indent="0">
              <a:buNone/>
              <a:defRPr sz="1287"/>
            </a:lvl2pPr>
            <a:lvl3pPr marL="840425" indent="0">
              <a:buNone/>
              <a:defRPr sz="1103"/>
            </a:lvl3pPr>
            <a:lvl4pPr marL="1260638" indent="0">
              <a:buNone/>
              <a:defRPr sz="919"/>
            </a:lvl4pPr>
            <a:lvl5pPr marL="1680850" indent="0">
              <a:buNone/>
              <a:defRPr sz="919"/>
            </a:lvl5pPr>
            <a:lvl6pPr marL="2101063" indent="0">
              <a:buNone/>
              <a:defRPr sz="919"/>
            </a:lvl6pPr>
            <a:lvl7pPr marL="2521275" indent="0">
              <a:buNone/>
              <a:defRPr sz="919"/>
            </a:lvl7pPr>
            <a:lvl8pPr marL="2941488" indent="0">
              <a:buNone/>
              <a:defRPr sz="919"/>
            </a:lvl8pPr>
            <a:lvl9pPr marL="3361700" indent="0">
              <a:buNone/>
              <a:defRPr sz="91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BCE187-4B87-4082-BC85-96376B11C8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8010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03194F-4B32-4364-A5C3-B8D4D8D690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9262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2544" y="609924"/>
            <a:ext cx="2362124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168" y="609924"/>
            <a:ext cx="689469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29FE50-39CC-4BC2-AA95-D2F2B4967A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379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9DDC-9156-4587-A9DC-162989C85B72}" type="datetime1">
              <a:rPr lang="en-ZA" smtClean="0"/>
              <a:t>31 Oct 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594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71B-F5D9-46DC-B8CF-7A4FD1DE159B}" type="datetime1">
              <a:rPr lang="en-ZA" smtClean="0"/>
              <a:t>31 Oct 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984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B2D-32EF-4BBF-B851-437B4CCD2E4E}" type="datetime1">
              <a:rPr lang="en-ZA" smtClean="0"/>
              <a:t>31 Oct 2018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862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B570-ADF6-457A-93C3-DC536984481A}" type="datetime1">
              <a:rPr lang="en-ZA" smtClean="0"/>
              <a:t>31 Oct 2018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987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9A3-26BB-4874-9477-9F739256E529}" type="datetime1">
              <a:rPr lang="en-ZA" smtClean="0"/>
              <a:t>31 Oct 2018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634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A6B9-8698-462D-A857-EA075D8927BA}" type="datetime1">
              <a:rPr lang="en-ZA" smtClean="0"/>
              <a:t>31 Oct 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476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B527-A960-4695-9847-0BA78148204D}" type="datetime1">
              <a:rPr lang="en-ZA" smtClean="0"/>
              <a:t>31 Oct 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785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B5402-C475-4BE5-92EC-CE8D73FEC9E2}" type="datetime1">
              <a:rPr lang="en-ZA" smtClean="0"/>
              <a:t>31 Oct 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7F63-7CB0-4241-B6C8-0BDB621188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504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168" y="609925"/>
            <a:ext cx="9448500" cy="114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24" tIns="49012" rIns="98024" bIns="490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168" y="1981524"/>
            <a:ext cx="9448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24" tIns="49012" rIns="98024" bIns="49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66" y="6248076"/>
            <a:ext cx="2539834" cy="4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24" tIns="49012" rIns="98024" bIns="49012" numCol="1" anchor="t" anchorCtr="0" compatLnSpc="1">
            <a:prstTxWarp prst="textNoShape">
              <a:avLst/>
            </a:prstTxWarp>
          </a:bodyPr>
          <a:lstStyle>
            <a:lvl1pPr algn="r" defTabSz="900247">
              <a:defRPr sz="1379"/>
            </a:lvl1pPr>
          </a:lstStyle>
          <a:p>
            <a:fld id="{2DFD1AD1-213A-41A7-92FB-0AE7267D16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822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00247" rtl="0" fontAlgn="base">
        <a:spcBef>
          <a:spcPct val="0"/>
        </a:spcBef>
        <a:spcAft>
          <a:spcPct val="0"/>
        </a:spcAft>
        <a:defRPr sz="432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0247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" panose="02020603050405020304" pitchFamily="18" charset="0"/>
        </a:defRPr>
      </a:lvl2pPr>
      <a:lvl3pPr algn="ctr" defTabSz="900247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" panose="02020603050405020304" pitchFamily="18" charset="0"/>
        </a:defRPr>
      </a:lvl3pPr>
      <a:lvl4pPr algn="ctr" defTabSz="900247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" panose="02020603050405020304" pitchFamily="18" charset="0"/>
        </a:defRPr>
      </a:lvl4pPr>
      <a:lvl5pPr algn="ctr" defTabSz="900247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" panose="02020603050405020304" pitchFamily="18" charset="0"/>
        </a:defRPr>
      </a:lvl5pPr>
      <a:lvl6pPr marL="420213" algn="ctr" defTabSz="900247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" panose="02020603050405020304" pitchFamily="18" charset="0"/>
        </a:defRPr>
      </a:lvl6pPr>
      <a:lvl7pPr marL="840425" algn="ctr" defTabSz="900247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" panose="02020603050405020304" pitchFamily="18" charset="0"/>
        </a:defRPr>
      </a:lvl7pPr>
      <a:lvl8pPr marL="1260638" algn="ctr" defTabSz="900247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" panose="02020603050405020304" pitchFamily="18" charset="0"/>
        </a:defRPr>
      </a:lvl8pPr>
      <a:lvl9pPr marL="1680850" algn="ctr" defTabSz="900247" rtl="0" fontAlgn="base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38505" indent="-338505" algn="l" defTabSz="900247" rtl="0" fontAlgn="base">
        <a:spcBef>
          <a:spcPct val="20000"/>
        </a:spcBef>
        <a:spcAft>
          <a:spcPct val="0"/>
        </a:spcAft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1pPr>
      <a:lvl2pPr marL="732454" indent="-281601" algn="l" defTabSz="900247" rtl="0" fontAlgn="base">
        <a:spcBef>
          <a:spcPct val="20000"/>
        </a:spcBef>
        <a:spcAft>
          <a:spcPct val="0"/>
        </a:spcAft>
        <a:buChar char="–"/>
        <a:defRPr sz="2757" kern="1200">
          <a:solidFill>
            <a:schemeClr val="tx1"/>
          </a:solidFill>
          <a:latin typeface="+mn-lt"/>
          <a:ea typeface="+mn-ea"/>
          <a:cs typeface="+mn-cs"/>
        </a:defRPr>
      </a:lvl2pPr>
      <a:lvl3pPr marL="1126403" indent="-226157" algn="l" defTabSz="900247" rtl="0" fontAlgn="base">
        <a:spcBef>
          <a:spcPct val="20000"/>
        </a:spcBef>
        <a:spcAft>
          <a:spcPct val="0"/>
        </a:spcAft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3pPr>
      <a:lvl4pPr marL="1577256" indent="-226157" algn="l" defTabSz="900247" rtl="0" fontAlgn="base">
        <a:spcBef>
          <a:spcPct val="20000"/>
        </a:spcBef>
        <a:spcAft>
          <a:spcPct val="0"/>
        </a:spcAft>
        <a:buChar char="–"/>
        <a:defRPr sz="1930" kern="1200">
          <a:solidFill>
            <a:schemeClr val="tx1"/>
          </a:solidFill>
          <a:latin typeface="+mn-lt"/>
          <a:ea typeface="+mn-ea"/>
          <a:cs typeface="+mn-cs"/>
        </a:defRPr>
      </a:lvl4pPr>
      <a:lvl5pPr marL="2026650" indent="-224697" algn="l" defTabSz="900247" rtl="0" fontAlgn="base">
        <a:spcBef>
          <a:spcPct val="20000"/>
        </a:spcBef>
        <a:spcAft>
          <a:spcPct val="0"/>
        </a:spcAft>
        <a:buChar char="»"/>
        <a:defRPr sz="1930" kern="1200">
          <a:solidFill>
            <a:schemeClr val="tx1"/>
          </a:solidFill>
          <a:latin typeface="+mn-lt"/>
          <a:ea typeface="+mn-ea"/>
          <a:cs typeface="+mn-cs"/>
        </a:defRPr>
      </a:lvl5pPr>
      <a:lvl6pPr marL="2311169" indent="-210106" algn="l" defTabSz="84042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731381" indent="-210106" algn="l" defTabSz="84042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3151594" indent="-210106" algn="l" defTabSz="84042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571806" indent="-210106" algn="l" defTabSz="840425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213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425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638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850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1063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1275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1488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1700" algn="l" defTabSz="84042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FFFFFF"/>
                </a:solidFill>
              </a:rPr>
              <a:t>Tariffs, Billing and Cost 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FFFFFF"/>
                </a:solidFill>
              </a:rPr>
              <a:t>Peter van Niekerk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67F63-7CB0-4241-B6C8-0BDB6211888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2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Text Box 2"/>
          <p:cNvSpPr txBox="1">
            <a:spLocks noChangeArrowheads="1"/>
          </p:cNvSpPr>
          <p:nvPr/>
        </p:nvSpPr>
        <p:spPr bwMode="auto">
          <a:xfrm>
            <a:off x="2481689" y="1752439"/>
            <a:ext cx="8069094" cy="416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9" tIns="45049" rIns="90099" bIns="45049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 b="1">
                <a:solidFill>
                  <a:srgbClr val="000000"/>
                </a:solidFill>
                <a:latin typeface="Arial" panose="020B0604020202020204" pitchFamily="34" charset="0"/>
              </a:rPr>
              <a:t>Catchment management charges</a:t>
            </a: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94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Water is free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Charges are for management 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	and control of use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You pay for the service rendered 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Differentiate in use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Assurance of supply to be taken in account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94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0419" name="Text Box 3"/>
          <p:cNvSpPr txBox="1">
            <a:spLocks noChangeArrowheads="1"/>
          </p:cNvSpPr>
          <p:nvPr/>
        </p:nvSpPr>
        <p:spPr bwMode="auto">
          <a:xfrm>
            <a:off x="4302706" y="350196"/>
            <a:ext cx="4454782" cy="701851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0095" tIns="45047" rIns="90095" bIns="45047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76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Pricing Strategy</a:t>
            </a:r>
          </a:p>
        </p:txBody>
      </p:sp>
      <p:sp>
        <p:nvSpPr>
          <p:cNvPr id="700421" name="Freeform 5"/>
          <p:cNvSpPr>
            <a:spLocks/>
          </p:cNvSpPr>
          <p:nvPr/>
        </p:nvSpPr>
        <p:spPr bwMode="auto">
          <a:xfrm>
            <a:off x="1641219" y="1142514"/>
            <a:ext cx="8903727" cy="520916"/>
          </a:xfrm>
          <a:custGeom>
            <a:avLst/>
            <a:gdLst>
              <a:gd name="T0" fmla="*/ 4276 w 4505"/>
              <a:gd name="T1" fmla="*/ 95 h 328"/>
              <a:gd name="T2" fmla="*/ 4044 w 4505"/>
              <a:gd name="T3" fmla="*/ 120 h 328"/>
              <a:gd name="T4" fmla="*/ 3798 w 4505"/>
              <a:gd name="T5" fmla="*/ 167 h 328"/>
              <a:gd name="T6" fmla="*/ 3561 w 4505"/>
              <a:gd name="T7" fmla="*/ 212 h 328"/>
              <a:gd name="T8" fmla="*/ 3423 w 4505"/>
              <a:gd name="T9" fmla="*/ 200 h 328"/>
              <a:gd name="T10" fmla="*/ 3341 w 4505"/>
              <a:gd name="T11" fmla="*/ 144 h 328"/>
              <a:gd name="T12" fmla="*/ 3303 w 4505"/>
              <a:gd name="T13" fmla="*/ 100 h 328"/>
              <a:gd name="T14" fmla="*/ 3292 w 4505"/>
              <a:gd name="T15" fmla="*/ 88 h 328"/>
              <a:gd name="T16" fmla="*/ 3280 w 4505"/>
              <a:gd name="T17" fmla="*/ 76 h 328"/>
              <a:gd name="T18" fmla="*/ 3212 w 4505"/>
              <a:gd name="T19" fmla="*/ 31 h 328"/>
              <a:gd name="T20" fmla="*/ 2801 w 4505"/>
              <a:gd name="T21" fmla="*/ 23 h 328"/>
              <a:gd name="T22" fmla="*/ 2280 w 4505"/>
              <a:gd name="T23" fmla="*/ 112 h 328"/>
              <a:gd name="T24" fmla="*/ 1909 w 4505"/>
              <a:gd name="T25" fmla="*/ 213 h 328"/>
              <a:gd name="T26" fmla="*/ 1672 w 4505"/>
              <a:gd name="T27" fmla="*/ 277 h 328"/>
              <a:gd name="T28" fmla="*/ 1498 w 4505"/>
              <a:gd name="T29" fmla="*/ 296 h 328"/>
              <a:gd name="T30" fmla="*/ 1385 w 4505"/>
              <a:gd name="T31" fmla="*/ 273 h 328"/>
              <a:gd name="T32" fmla="*/ 1336 w 4505"/>
              <a:gd name="T33" fmla="*/ 218 h 328"/>
              <a:gd name="T34" fmla="*/ 1328 w 4505"/>
              <a:gd name="T35" fmla="*/ 148 h 328"/>
              <a:gd name="T36" fmla="*/ 1345 w 4505"/>
              <a:gd name="T37" fmla="*/ 75 h 328"/>
              <a:gd name="T38" fmla="*/ 1355 w 4505"/>
              <a:gd name="T39" fmla="*/ 40 h 328"/>
              <a:gd name="T40" fmla="*/ 1353 w 4505"/>
              <a:gd name="T41" fmla="*/ 24 h 328"/>
              <a:gd name="T42" fmla="*/ 1344 w 4505"/>
              <a:gd name="T43" fmla="*/ 15 h 328"/>
              <a:gd name="T44" fmla="*/ 1293 w 4505"/>
              <a:gd name="T45" fmla="*/ 0 h 328"/>
              <a:gd name="T46" fmla="*/ 1164 w 4505"/>
              <a:gd name="T47" fmla="*/ 16 h 328"/>
              <a:gd name="T48" fmla="*/ 969 w 4505"/>
              <a:gd name="T49" fmla="*/ 66 h 328"/>
              <a:gd name="T50" fmla="*/ 696 w 4505"/>
              <a:gd name="T51" fmla="*/ 142 h 328"/>
              <a:gd name="T52" fmla="*/ 405 w 4505"/>
              <a:gd name="T53" fmla="*/ 214 h 328"/>
              <a:gd name="T54" fmla="*/ 172 w 4505"/>
              <a:gd name="T55" fmla="*/ 241 h 328"/>
              <a:gd name="T56" fmla="*/ 79 w 4505"/>
              <a:gd name="T57" fmla="*/ 211 h 328"/>
              <a:gd name="T58" fmla="*/ 68 w 4505"/>
              <a:gd name="T59" fmla="*/ 206 h 328"/>
              <a:gd name="T60" fmla="*/ 52 w 4505"/>
              <a:gd name="T61" fmla="*/ 212 h 328"/>
              <a:gd name="T62" fmla="*/ 45 w 4505"/>
              <a:gd name="T63" fmla="*/ 221 h 328"/>
              <a:gd name="T64" fmla="*/ 48 w 4505"/>
              <a:gd name="T65" fmla="*/ 233 h 328"/>
              <a:gd name="T66" fmla="*/ 209 w 4505"/>
              <a:gd name="T67" fmla="*/ 271 h 328"/>
              <a:gd name="T68" fmla="*/ 476 w 4505"/>
              <a:gd name="T69" fmla="*/ 231 h 328"/>
              <a:gd name="T70" fmla="*/ 788 w 4505"/>
              <a:gd name="T71" fmla="*/ 148 h 328"/>
              <a:gd name="T72" fmla="*/ 1001 w 4505"/>
              <a:gd name="T73" fmla="*/ 90 h 328"/>
              <a:gd name="T74" fmla="*/ 1173 w 4505"/>
              <a:gd name="T75" fmla="*/ 46 h 328"/>
              <a:gd name="T76" fmla="*/ 1289 w 4505"/>
              <a:gd name="T77" fmla="*/ 31 h 328"/>
              <a:gd name="T78" fmla="*/ 1314 w 4505"/>
              <a:gd name="T79" fmla="*/ 43 h 328"/>
              <a:gd name="T80" fmla="*/ 1302 w 4505"/>
              <a:gd name="T81" fmla="*/ 74 h 328"/>
              <a:gd name="T82" fmla="*/ 1286 w 4505"/>
              <a:gd name="T83" fmla="*/ 157 h 328"/>
              <a:gd name="T84" fmla="*/ 1296 w 4505"/>
              <a:gd name="T85" fmla="*/ 237 h 328"/>
              <a:gd name="T86" fmla="*/ 1355 w 4505"/>
              <a:gd name="T87" fmla="*/ 301 h 328"/>
              <a:gd name="T88" fmla="*/ 1481 w 4505"/>
              <a:gd name="T89" fmla="*/ 328 h 328"/>
              <a:gd name="T90" fmla="*/ 1669 w 4505"/>
              <a:gd name="T91" fmla="*/ 308 h 328"/>
              <a:gd name="T92" fmla="*/ 1917 w 4505"/>
              <a:gd name="T93" fmla="*/ 242 h 328"/>
              <a:gd name="T94" fmla="*/ 2291 w 4505"/>
              <a:gd name="T95" fmla="*/ 143 h 328"/>
              <a:gd name="T96" fmla="*/ 2794 w 4505"/>
              <a:gd name="T97" fmla="*/ 55 h 328"/>
              <a:gd name="T98" fmla="*/ 3182 w 4505"/>
              <a:gd name="T99" fmla="*/ 57 h 328"/>
              <a:gd name="T100" fmla="*/ 3245 w 4505"/>
              <a:gd name="T101" fmla="*/ 96 h 328"/>
              <a:gd name="T102" fmla="*/ 3255 w 4505"/>
              <a:gd name="T103" fmla="*/ 109 h 328"/>
              <a:gd name="T104" fmla="*/ 3267 w 4505"/>
              <a:gd name="T105" fmla="*/ 120 h 328"/>
              <a:gd name="T106" fmla="*/ 3308 w 4505"/>
              <a:gd name="T107" fmla="*/ 167 h 328"/>
              <a:gd name="T108" fmla="*/ 3397 w 4505"/>
              <a:gd name="T109" fmla="*/ 227 h 328"/>
              <a:gd name="T110" fmla="*/ 3549 w 4505"/>
              <a:gd name="T111" fmla="*/ 244 h 328"/>
              <a:gd name="T112" fmla="*/ 3803 w 4505"/>
              <a:gd name="T113" fmla="*/ 198 h 328"/>
              <a:gd name="T114" fmla="*/ 4043 w 4505"/>
              <a:gd name="T115" fmla="*/ 151 h 328"/>
              <a:gd name="T116" fmla="*/ 4271 w 4505"/>
              <a:gd name="T117" fmla="*/ 128 h 328"/>
              <a:gd name="T118" fmla="*/ 4480 w 4505"/>
              <a:gd name="T119" fmla="*/ 130 h 328"/>
              <a:gd name="T120" fmla="*/ 4498 w 4505"/>
              <a:gd name="T121" fmla="*/ 125 h 328"/>
              <a:gd name="T122" fmla="*/ 4504 w 4505"/>
              <a:gd name="T123" fmla="*/ 113 h 328"/>
              <a:gd name="T124" fmla="*/ 4498 w 4505"/>
              <a:gd name="T125" fmla="*/ 101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05" h="328">
                <a:moveTo>
                  <a:pt x="4489" y="98"/>
                </a:moveTo>
                <a:lnTo>
                  <a:pt x="4464" y="96"/>
                </a:lnTo>
                <a:lnTo>
                  <a:pt x="4440" y="97"/>
                </a:lnTo>
                <a:lnTo>
                  <a:pt x="4415" y="95"/>
                </a:lnTo>
                <a:lnTo>
                  <a:pt x="4394" y="94"/>
                </a:lnTo>
                <a:lnTo>
                  <a:pt x="4369" y="94"/>
                </a:lnTo>
                <a:lnTo>
                  <a:pt x="4346" y="95"/>
                </a:lnTo>
                <a:lnTo>
                  <a:pt x="4322" y="95"/>
                </a:lnTo>
                <a:lnTo>
                  <a:pt x="4299" y="95"/>
                </a:lnTo>
                <a:lnTo>
                  <a:pt x="4276" y="95"/>
                </a:lnTo>
                <a:lnTo>
                  <a:pt x="4253" y="98"/>
                </a:lnTo>
                <a:lnTo>
                  <a:pt x="4230" y="98"/>
                </a:lnTo>
                <a:lnTo>
                  <a:pt x="4207" y="101"/>
                </a:lnTo>
                <a:lnTo>
                  <a:pt x="4184" y="103"/>
                </a:lnTo>
                <a:lnTo>
                  <a:pt x="4160" y="105"/>
                </a:lnTo>
                <a:lnTo>
                  <a:pt x="4137" y="107"/>
                </a:lnTo>
                <a:lnTo>
                  <a:pt x="4114" y="111"/>
                </a:lnTo>
                <a:lnTo>
                  <a:pt x="4091" y="113"/>
                </a:lnTo>
                <a:lnTo>
                  <a:pt x="4068" y="117"/>
                </a:lnTo>
                <a:lnTo>
                  <a:pt x="4044" y="120"/>
                </a:lnTo>
                <a:lnTo>
                  <a:pt x="4021" y="125"/>
                </a:lnTo>
                <a:lnTo>
                  <a:pt x="3996" y="127"/>
                </a:lnTo>
                <a:lnTo>
                  <a:pt x="3972" y="132"/>
                </a:lnTo>
                <a:lnTo>
                  <a:pt x="3949" y="136"/>
                </a:lnTo>
                <a:lnTo>
                  <a:pt x="3924" y="140"/>
                </a:lnTo>
                <a:lnTo>
                  <a:pt x="3900" y="145"/>
                </a:lnTo>
                <a:lnTo>
                  <a:pt x="3875" y="151"/>
                </a:lnTo>
                <a:lnTo>
                  <a:pt x="3848" y="156"/>
                </a:lnTo>
                <a:lnTo>
                  <a:pt x="3825" y="160"/>
                </a:lnTo>
                <a:lnTo>
                  <a:pt x="3798" y="167"/>
                </a:lnTo>
                <a:lnTo>
                  <a:pt x="3771" y="172"/>
                </a:lnTo>
                <a:lnTo>
                  <a:pt x="3746" y="179"/>
                </a:lnTo>
                <a:lnTo>
                  <a:pt x="3717" y="186"/>
                </a:lnTo>
                <a:lnTo>
                  <a:pt x="3691" y="192"/>
                </a:lnTo>
                <a:lnTo>
                  <a:pt x="3666" y="195"/>
                </a:lnTo>
                <a:lnTo>
                  <a:pt x="3644" y="200"/>
                </a:lnTo>
                <a:lnTo>
                  <a:pt x="3620" y="204"/>
                </a:lnTo>
                <a:lnTo>
                  <a:pt x="3599" y="207"/>
                </a:lnTo>
                <a:lnTo>
                  <a:pt x="3580" y="209"/>
                </a:lnTo>
                <a:lnTo>
                  <a:pt x="3561" y="212"/>
                </a:lnTo>
                <a:lnTo>
                  <a:pt x="3542" y="212"/>
                </a:lnTo>
                <a:lnTo>
                  <a:pt x="3527" y="213"/>
                </a:lnTo>
                <a:lnTo>
                  <a:pt x="3511" y="213"/>
                </a:lnTo>
                <a:lnTo>
                  <a:pt x="3495" y="213"/>
                </a:lnTo>
                <a:lnTo>
                  <a:pt x="3481" y="211"/>
                </a:lnTo>
                <a:lnTo>
                  <a:pt x="3468" y="210"/>
                </a:lnTo>
                <a:lnTo>
                  <a:pt x="3455" y="208"/>
                </a:lnTo>
                <a:lnTo>
                  <a:pt x="3445" y="205"/>
                </a:lnTo>
                <a:lnTo>
                  <a:pt x="3433" y="204"/>
                </a:lnTo>
                <a:lnTo>
                  <a:pt x="3423" y="200"/>
                </a:lnTo>
                <a:lnTo>
                  <a:pt x="3412" y="196"/>
                </a:lnTo>
                <a:lnTo>
                  <a:pt x="3402" y="191"/>
                </a:lnTo>
                <a:lnTo>
                  <a:pt x="3394" y="187"/>
                </a:lnTo>
                <a:lnTo>
                  <a:pt x="3386" y="181"/>
                </a:lnTo>
                <a:lnTo>
                  <a:pt x="3378" y="176"/>
                </a:lnTo>
                <a:lnTo>
                  <a:pt x="3370" y="169"/>
                </a:lnTo>
                <a:lnTo>
                  <a:pt x="3363" y="164"/>
                </a:lnTo>
                <a:lnTo>
                  <a:pt x="3355" y="158"/>
                </a:lnTo>
                <a:lnTo>
                  <a:pt x="3347" y="151"/>
                </a:lnTo>
                <a:lnTo>
                  <a:pt x="3341" y="144"/>
                </a:lnTo>
                <a:lnTo>
                  <a:pt x="3335" y="138"/>
                </a:lnTo>
                <a:lnTo>
                  <a:pt x="3328" y="129"/>
                </a:lnTo>
                <a:lnTo>
                  <a:pt x="3321" y="122"/>
                </a:lnTo>
                <a:lnTo>
                  <a:pt x="3315" y="114"/>
                </a:lnTo>
                <a:lnTo>
                  <a:pt x="3306" y="106"/>
                </a:lnTo>
                <a:lnTo>
                  <a:pt x="3306" y="105"/>
                </a:lnTo>
                <a:lnTo>
                  <a:pt x="3306" y="103"/>
                </a:lnTo>
                <a:lnTo>
                  <a:pt x="3303" y="103"/>
                </a:lnTo>
                <a:lnTo>
                  <a:pt x="3303" y="101"/>
                </a:lnTo>
                <a:lnTo>
                  <a:pt x="3303" y="100"/>
                </a:lnTo>
                <a:lnTo>
                  <a:pt x="3300" y="99"/>
                </a:lnTo>
                <a:lnTo>
                  <a:pt x="3300" y="98"/>
                </a:lnTo>
                <a:lnTo>
                  <a:pt x="3300" y="97"/>
                </a:lnTo>
                <a:lnTo>
                  <a:pt x="3297" y="95"/>
                </a:lnTo>
                <a:lnTo>
                  <a:pt x="3297" y="94"/>
                </a:lnTo>
                <a:lnTo>
                  <a:pt x="3296" y="92"/>
                </a:lnTo>
                <a:lnTo>
                  <a:pt x="3294" y="92"/>
                </a:lnTo>
                <a:lnTo>
                  <a:pt x="3294" y="91"/>
                </a:lnTo>
                <a:lnTo>
                  <a:pt x="3294" y="90"/>
                </a:lnTo>
                <a:lnTo>
                  <a:pt x="3292" y="88"/>
                </a:lnTo>
                <a:lnTo>
                  <a:pt x="3292" y="87"/>
                </a:lnTo>
                <a:lnTo>
                  <a:pt x="3288" y="85"/>
                </a:lnTo>
                <a:lnTo>
                  <a:pt x="3288" y="84"/>
                </a:lnTo>
                <a:lnTo>
                  <a:pt x="3287" y="83"/>
                </a:lnTo>
                <a:lnTo>
                  <a:pt x="3285" y="82"/>
                </a:lnTo>
                <a:lnTo>
                  <a:pt x="3285" y="80"/>
                </a:lnTo>
                <a:lnTo>
                  <a:pt x="3284" y="78"/>
                </a:lnTo>
                <a:lnTo>
                  <a:pt x="3283" y="78"/>
                </a:lnTo>
                <a:lnTo>
                  <a:pt x="3283" y="77"/>
                </a:lnTo>
                <a:lnTo>
                  <a:pt x="3280" y="76"/>
                </a:lnTo>
                <a:lnTo>
                  <a:pt x="3280" y="74"/>
                </a:lnTo>
                <a:lnTo>
                  <a:pt x="3280" y="73"/>
                </a:lnTo>
                <a:lnTo>
                  <a:pt x="3277" y="72"/>
                </a:lnTo>
                <a:lnTo>
                  <a:pt x="3277" y="71"/>
                </a:lnTo>
                <a:lnTo>
                  <a:pt x="3275" y="71"/>
                </a:lnTo>
                <a:lnTo>
                  <a:pt x="3274" y="68"/>
                </a:lnTo>
                <a:lnTo>
                  <a:pt x="3273" y="66"/>
                </a:lnTo>
                <a:lnTo>
                  <a:pt x="3256" y="53"/>
                </a:lnTo>
                <a:lnTo>
                  <a:pt x="3236" y="40"/>
                </a:lnTo>
                <a:lnTo>
                  <a:pt x="3212" y="31"/>
                </a:lnTo>
                <a:lnTo>
                  <a:pt x="3183" y="24"/>
                </a:lnTo>
                <a:lnTo>
                  <a:pt x="3151" y="16"/>
                </a:lnTo>
                <a:lnTo>
                  <a:pt x="3116" y="12"/>
                </a:lnTo>
                <a:lnTo>
                  <a:pt x="3077" y="9"/>
                </a:lnTo>
                <a:lnTo>
                  <a:pt x="3037" y="8"/>
                </a:lnTo>
                <a:lnTo>
                  <a:pt x="2993" y="8"/>
                </a:lnTo>
                <a:lnTo>
                  <a:pt x="2947" y="10"/>
                </a:lnTo>
                <a:lnTo>
                  <a:pt x="2901" y="13"/>
                </a:lnTo>
                <a:lnTo>
                  <a:pt x="2851" y="17"/>
                </a:lnTo>
                <a:lnTo>
                  <a:pt x="2801" y="23"/>
                </a:lnTo>
                <a:lnTo>
                  <a:pt x="2750" y="28"/>
                </a:lnTo>
                <a:lnTo>
                  <a:pt x="2698" y="35"/>
                </a:lnTo>
                <a:lnTo>
                  <a:pt x="2644" y="43"/>
                </a:lnTo>
                <a:lnTo>
                  <a:pt x="2591" y="51"/>
                </a:lnTo>
                <a:lnTo>
                  <a:pt x="2537" y="60"/>
                </a:lnTo>
                <a:lnTo>
                  <a:pt x="2486" y="70"/>
                </a:lnTo>
                <a:lnTo>
                  <a:pt x="2433" y="79"/>
                </a:lnTo>
                <a:lnTo>
                  <a:pt x="2380" y="92"/>
                </a:lnTo>
                <a:lnTo>
                  <a:pt x="2329" y="102"/>
                </a:lnTo>
                <a:lnTo>
                  <a:pt x="2280" y="112"/>
                </a:lnTo>
                <a:lnTo>
                  <a:pt x="2231" y="123"/>
                </a:lnTo>
                <a:lnTo>
                  <a:pt x="2187" y="135"/>
                </a:lnTo>
                <a:lnTo>
                  <a:pt x="2141" y="146"/>
                </a:lnTo>
                <a:lnTo>
                  <a:pt x="2101" y="156"/>
                </a:lnTo>
                <a:lnTo>
                  <a:pt x="2059" y="168"/>
                </a:lnTo>
                <a:lnTo>
                  <a:pt x="2025" y="178"/>
                </a:lnTo>
                <a:lnTo>
                  <a:pt x="1991" y="187"/>
                </a:lnTo>
                <a:lnTo>
                  <a:pt x="1960" y="196"/>
                </a:lnTo>
                <a:lnTo>
                  <a:pt x="1933" y="204"/>
                </a:lnTo>
                <a:lnTo>
                  <a:pt x="1909" y="213"/>
                </a:lnTo>
                <a:lnTo>
                  <a:pt x="1880" y="221"/>
                </a:lnTo>
                <a:lnTo>
                  <a:pt x="1855" y="230"/>
                </a:lnTo>
                <a:lnTo>
                  <a:pt x="1831" y="236"/>
                </a:lnTo>
                <a:lnTo>
                  <a:pt x="1807" y="243"/>
                </a:lnTo>
                <a:lnTo>
                  <a:pt x="1783" y="250"/>
                </a:lnTo>
                <a:lnTo>
                  <a:pt x="1761" y="256"/>
                </a:lnTo>
                <a:lnTo>
                  <a:pt x="1738" y="262"/>
                </a:lnTo>
                <a:lnTo>
                  <a:pt x="1716" y="268"/>
                </a:lnTo>
                <a:lnTo>
                  <a:pt x="1693" y="272"/>
                </a:lnTo>
                <a:lnTo>
                  <a:pt x="1672" y="277"/>
                </a:lnTo>
                <a:lnTo>
                  <a:pt x="1654" y="280"/>
                </a:lnTo>
                <a:lnTo>
                  <a:pt x="1635" y="284"/>
                </a:lnTo>
                <a:lnTo>
                  <a:pt x="1615" y="287"/>
                </a:lnTo>
                <a:lnTo>
                  <a:pt x="1596" y="289"/>
                </a:lnTo>
                <a:lnTo>
                  <a:pt x="1579" y="291"/>
                </a:lnTo>
                <a:lnTo>
                  <a:pt x="1561" y="294"/>
                </a:lnTo>
                <a:lnTo>
                  <a:pt x="1546" y="295"/>
                </a:lnTo>
                <a:lnTo>
                  <a:pt x="1528" y="296"/>
                </a:lnTo>
                <a:lnTo>
                  <a:pt x="1514" y="297"/>
                </a:lnTo>
                <a:lnTo>
                  <a:pt x="1498" y="296"/>
                </a:lnTo>
                <a:lnTo>
                  <a:pt x="1485" y="297"/>
                </a:lnTo>
                <a:lnTo>
                  <a:pt x="1472" y="295"/>
                </a:lnTo>
                <a:lnTo>
                  <a:pt x="1457" y="294"/>
                </a:lnTo>
                <a:lnTo>
                  <a:pt x="1445" y="292"/>
                </a:lnTo>
                <a:lnTo>
                  <a:pt x="1434" y="290"/>
                </a:lnTo>
                <a:lnTo>
                  <a:pt x="1424" y="287"/>
                </a:lnTo>
                <a:lnTo>
                  <a:pt x="1412" y="285"/>
                </a:lnTo>
                <a:lnTo>
                  <a:pt x="1401" y="282"/>
                </a:lnTo>
                <a:lnTo>
                  <a:pt x="1392" y="277"/>
                </a:lnTo>
                <a:lnTo>
                  <a:pt x="1385" y="273"/>
                </a:lnTo>
                <a:lnTo>
                  <a:pt x="1376" y="268"/>
                </a:lnTo>
                <a:lnTo>
                  <a:pt x="1369" y="265"/>
                </a:lnTo>
                <a:lnTo>
                  <a:pt x="1363" y="260"/>
                </a:lnTo>
                <a:lnTo>
                  <a:pt x="1358" y="255"/>
                </a:lnTo>
                <a:lnTo>
                  <a:pt x="1352" y="249"/>
                </a:lnTo>
                <a:lnTo>
                  <a:pt x="1349" y="243"/>
                </a:lnTo>
                <a:lnTo>
                  <a:pt x="1346" y="238"/>
                </a:lnTo>
                <a:lnTo>
                  <a:pt x="1342" y="232"/>
                </a:lnTo>
                <a:lnTo>
                  <a:pt x="1338" y="225"/>
                </a:lnTo>
                <a:lnTo>
                  <a:pt x="1336" y="218"/>
                </a:lnTo>
                <a:lnTo>
                  <a:pt x="1334" y="213"/>
                </a:lnTo>
                <a:lnTo>
                  <a:pt x="1332" y="206"/>
                </a:lnTo>
                <a:lnTo>
                  <a:pt x="1330" y="199"/>
                </a:lnTo>
                <a:lnTo>
                  <a:pt x="1328" y="191"/>
                </a:lnTo>
                <a:lnTo>
                  <a:pt x="1328" y="184"/>
                </a:lnTo>
                <a:lnTo>
                  <a:pt x="1328" y="177"/>
                </a:lnTo>
                <a:lnTo>
                  <a:pt x="1328" y="171"/>
                </a:lnTo>
                <a:lnTo>
                  <a:pt x="1328" y="164"/>
                </a:lnTo>
                <a:lnTo>
                  <a:pt x="1328" y="156"/>
                </a:lnTo>
                <a:lnTo>
                  <a:pt x="1328" y="148"/>
                </a:lnTo>
                <a:lnTo>
                  <a:pt x="1329" y="140"/>
                </a:lnTo>
                <a:lnTo>
                  <a:pt x="1330" y="134"/>
                </a:lnTo>
                <a:lnTo>
                  <a:pt x="1331" y="126"/>
                </a:lnTo>
                <a:lnTo>
                  <a:pt x="1334" y="119"/>
                </a:lnTo>
                <a:lnTo>
                  <a:pt x="1336" y="111"/>
                </a:lnTo>
                <a:lnTo>
                  <a:pt x="1338" y="104"/>
                </a:lnTo>
                <a:lnTo>
                  <a:pt x="1339" y="96"/>
                </a:lnTo>
                <a:lnTo>
                  <a:pt x="1342" y="89"/>
                </a:lnTo>
                <a:lnTo>
                  <a:pt x="1343" y="81"/>
                </a:lnTo>
                <a:lnTo>
                  <a:pt x="1345" y="75"/>
                </a:lnTo>
                <a:lnTo>
                  <a:pt x="1347" y="69"/>
                </a:lnTo>
                <a:lnTo>
                  <a:pt x="1349" y="62"/>
                </a:lnTo>
                <a:lnTo>
                  <a:pt x="1352" y="54"/>
                </a:lnTo>
                <a:lnTo>
                  <a:pt x="1352" y="53"/>
                </a:lnTo>
                <a:lnTo>
                  <a:pt x="1354" y="51"/>
                </a:lnTo>
                <a:lnTo>
                  <a:pt x="1353" y="48"/>
                </a:lnTo>
                <a:lnTo>
                  <a:pt x="1356" y="46"/>
                </a:lnTo>
                <a:lnTo>
                  <a:pt x="1355" y="45"/>
                </a:lnTo>
                <a:lnTo>
                  <a:pt x="1356" y="42"/>
                </a:lnTo>
                <a:lnTo>
                  <a:pt x="1355" y="40"/>
                </a:lnTo>
                <a:lnTo>
                  <a:pt x="1355" y="39"/>
                </a:lnTo>
                <a:lnTo>
                  <a:pt x="1356" y="37"/>
                </a:lnTo>
                <a:lnTo>
                  <a:pt x="1356" y="36"/>
                </a:lnTo>
                <a:lnTo>
                  <a:pt x="1355" y="34"/>
                </a:lnTo>
                <a:lnTo>
                  <a:pt x="1355" y="33"/>
                </a:lnTo>
                <a:lnTo>
                  <a:pt x="1354" y="30"/>
                </a:lnTo>
                <a:lnTo>
                  <a:pt x="1354" y="29"/>
                </a:lnTo>
                <a:lnTo>
                  <a:pt x="1353" y="27"/>
                </a:lnTo>
                <a:lnTo>
                  <a:pt x="1353" y="26"/>
                </a:lnTo>
                <a:lnTo>
                  <a:pt x="1353" y="24"/>
                </a:lnTo>
                <a:lnTo>
                  <a:pt x="1352" y="24"/>
                </a:lnTo>
                <a:lnTo>
                  <a:pt x="1352" y="23"/>
                </a:lnTo>
                <a:lnTo>
                  <a:pt x="1352" y="22"/>
                </a:lnTo>
                <a:lnTo>
                  <a:pt x="1350" y="22"/>
                </a:lnTo>
                <a:lnTo>
                  <a:pt x="1349" y="20"/>
                </a:lnTo>
                <a:lnTo>
                  <a:pt x="1349" y="18"/>
                </a:lnTo>
                <a:lnTo>
                  <a:pt x="1349" y="17"/>
                </a:lnTo>
                <a:lnTo>
                  <a:pt x="1347" y="17"/>
                </a:lnTo>
                <a:lnTo>
                  <a:pt x="1347" y="15"/>
                </a:lnTo>
                <a:lnTo>
                  <a:pt x="1344" y="15"/>
                </a:lnTo>
                <a:lnTo>
                  <a:pt x="1343" y="14"/>
                </a:lnTo>
                <a:lnTo>
                  <a:pt x="1341" y="12"/>
                </a:lnTo>
                <a:lnTo>
                  <a:pt x="1340" y="10"/>
                </a:lnTo>
                <a:lnTo>
                  <a:pt x="1337" y="8"/>
                </a:lnTo>
                <a:lnTo>
                  <a:pt x="1329" y="5"/>
                </a:lnTo>
                <a:lnTo>
                  <a:pt x="1323" y="4"/>
                </a:lnTo>
                <a:lnTo>
                  <a:pt x="1317" y="1"/>
                </a:lnTo>
                <a:lnTo>
                  <a:pt x="1308" y="1"/>
                </a:lnTo>
                <a:lnTo>
                  <a:pt x="1300" y="1"/>
                </a:lnTo>
                <a:lnTo>
                  <a:pt x="1293" y="0"/>
                </a:lnTo>
                <a:lnTo>
                  <a:pt x="1281" y="0"/>
                </a:lnTo>
                <a:lnTo>
                  <a:pt x="1272" y="0"/>
                </a:lnTo>
                <a:lnTo>
                  <a:pt x="1261" y="2"/>
                </a:lnTo>
                <a:lnTo>
                  <a:pt x="1249" y="2"/>
                </a:lnTo>
                <a:lnTo>
                  <a:pt x="1236" y="3"/>
                </a:lnTo>
                <a:lnTo>
                  <a:pt x="1224" y="6"/>
                </a:lnTo>
                <a:lnTo>
                  <a:pt x="1211" y="7"/>
                </a:lnTo>
                <a:lnTo>
                  <a:pt x="1195" y="10"/>
                </a:lnTo>
                <a:lnTo>
                  <a:pt x="1180" y="12"/>
                </a:lnTo>
                <a:lnTo>
                  <a:pt x="1164" y="16"/>
                </a:lnTo>
                <a:lnTo>
                  <a:pt x="1148" y="20"/>
                </a:lnTo>
                <a:lnTo>
                  <a:pt x="1131" y="24"/>
                </a:lnTo>
                <a:lnTo>
                  <a:pt x="1112" y="29"/>
                </a:lnTo>
                <a:lnTo>
                  <a:pt x="1093" y="33"/>
                </a:lnTo>
                <a:lnTo>
                  <a:pt x="1075" y="39"/>
                </a:lnTo>
                <a:lnTo>
                  <a:pt x="1054" y="42"/>
                </a:lnTo>
                <a:lnTo>
                  <a:pt x="1033" y="48"/>
                </a:lnTo>
                <a:lnTo>
                  <a:pt x="1014" y="54"/>
                </a:lnTo>
                <a:lnTo>
                  <a:pt x="991" y="60"/>
                </a:lnTo>
                <a:lnTo>
                  <a:pt x="969" y="66"/>
                </a:lnTo>
                <a:lnTo>
                  <a:pt x="944" y="72"/>
                </a:lnTo>
                <a:lnTo>
                  <a:pt x="920" y="79"/>
                </a:lnTo>
                <a:lnTo>
                  <a:pt x="894" y="86"/>
                </a:lnTo>
                <a:lnTo>
                  <a:pt x="870" y="93"/>
                </a:lnTo>
                <a:lnTo>
                  <a:pt x="842" y="101"/>
                </a:lnTo>
                <a:lnTo>
                  <a:pt x="814" y="109"/>
                </a:lnTo>
                <a:lnTo>
                  <a:pt x="785" y="117"/>
                </a:lnTo>
                <a:lnTo>
                  <a:pt x="756" y="126"/>
                </a:lnTo>
                <a:lnTo>
                  <a:pt x="726" y="134"/>
                </a:lnTo>
                <a:lnTo>
                  <a:pt x="696" y="142"/>
                </a:lnTo>
                <a:lnTo>
                  <a:pt x="666" y="151"/>
                </a:lnTo>
                <a:lnTo>
                  <a:pt x="636" y="157"/>
                </a:lnTo>
                <a:lnTo>
                  <a:pt x="607" y="166"/>
                </a:lnTo>
                <a:lnTo>
                  <a:pt x="577" y="174"/>
                </a:lnTo>
                <a:lnTo>
                  <a:pt x="547" y="181"/>
                </a:lnTo>
                <a:lnTo>
                  <a:pt x="519" y="187"/>
                </a:lnTo>
                <a:lnTo>
                  <a:pt x="489" y="195"/>
                </a:lnTo>
                <a:lnTo>
                  <a:pt x="461" y="202"/>
                </a:lnTo>
                <a:lnTo>
                  <a:pt x="432" y="208"/>
                </a:lnTo>
                <a:lnTo>
                  <a:pt x="405" y="214"/>
                </a:lnTo>
                <a:lnTo>
                  <a:pt x="377" y="219"/>
                </a:lnTo>
                <a:lnTo>
                  <a:pt x="351" y="223"/>
                </a:lnTo>
                <a:lnTo>
                  <a:pt x="326" y="227"/>
                </a:lnTo>
                <a:lnTo>
                  <a:pt x="301" y="231"/>
                </a:lnTo>
                <a:lnTo>
                  <a:pt x="277" y="236"/>
                </a:lnTo>
                <a:lnTo>
                  <a:pt x="253" y="237"/>
                </a:lnTo>
                <a:lnTo>
                  <a:pt x="231" y="241"/>
                </a:lnTo>
                <a:lnTo>
                  <a:pt x="210" y="240"/>
                </a:lnTo>
                <a:lnTo>
                  <a:pt x="192" y="241"/>
                </a:lnTo>
                <a:lnTo>
                  <a:pt x="172" y="241"/>
                </a:lnTo>
                <a:lnTo>
                  <a:pt x="155" y="239"/>
                </a:lnTo>
                <a:lnTo>
                  <a:pt x="139" y="237"/>
                </a:lnTo>
                <a:lnTo>
                  <a:pt x="124" y="234"/>
                </a:lnTo>
                <a:lnTo>
                  <a:pt x="111" y="230"/>
                </a:lnTo>
                <a:lnTo>
                  <a:pt x="99" y="225"/>
                </a:lnTo>
                <a:lnTo>
                  <a:pt x="89" y="219"/>
                </a:lnTo>
                <a:lnTo>
                  <a:pt x="81" y="212"/>
                </a:lnTo>
                <a:lnTo>
                  <a:pt x="81" y="211"/>
                </a:lnTo>
                <a:lnTo>
                  <a:pt x="80" y="212"/>
                </a:lnTo>
                <a:lnTo>
                  <a:pt x="79" y="211"/>
                </a:lnTo>
                <a:lnTo>
                  <a:pt x="79" y="209"/>
                </a:lnTo>
                <a:lnTo>
                  <a:pt x="77" y="209"/>
                </a:lnTo>
                <a:lnTo>
                  <a:pt x="76" y="207"/>
                </a:lnTo>
                <a:lnTo>
                  <a:pt x="74" y="208"/>
                </a:lnTo>
                <a:lnTo>
                  <a:pt x="74" y="207"/>
                </a:lnTo>
                <a:lnTo>
                  <a:pt x="73" y="207"/>
                </a:lnTo>
                <a:lnTo>
                  <a:pt x="73" y="206"/>
                </a:lnTo>
                <a:lnTo>
                  <a:pt x="70" y="207"/>
                </a:lnTo>
                <a:lnTo>
                  <a:pt x="68" y="208"/>
                </a:lnTo>
                <a:lnTo>
                  <a:pt x="68" y="206"/>
                </a:lnTo>
                <a:lnTo>
                  <a:pt x="67" y="206"/>
                </a:lnTo>
                <a:lnTo>
                  <a:pt x="65" y="207"/>
                </a:lnTo>
                <a:lnTo>
                  <a:pt x="62" y="207"/>
                </a:lnTo>
                <a:lnTo>
                  <a:pt x="61" y="208"/>
                </a:lnTo>
                <a:lnTo>
                  <a:pt x="59" y="208"/>
                </a:lnTo>
                <a:lnTo>
                  <a:pt x="57" y="209"/>
                </a:lnTo>
                <a:lnTo>
                  <a:pt x="54" y="210"/>
                </a:lnTo>
                <a:lnTo>
                  <a:pt x="0" y="181"/>
                </a:lnTo>
                <a:lnTo>
                  <a:pt x="51" y="210"/>
                </a:lnTo>
                <a:lnTo>
                  <a:pt x="52" y="212"/>
                </a:lnTo>
                <a:lnTo>
                  <a:pt x="50" y="213"/>
                </a:lnTo>
                <a:lnTo>
                  <a:pt x="48" y="213"/>
                </a:lnTo>
                <a:lnTo>
                  <a:pt x="48" y="214"/>
                </a:lnTo>
                <a:lnTo>
                  <a:pt x="46" y="215"/>
                </a:lnTo>
                <a:lnTo>
                  <a:pt x="46" y="216"/>
                </a:lnTo>
                <a:lnTo>
                  <a:pt x="45" y="216"/>
                </a:lnTo>
                <a:lnTo>
                  <a:pt x="45" y="218"/>
                </a:lnTo>
                <a:lnTo>
                  <a:pt x="44" y="219"/>
                </a:lnTo>
                <a:lnTo>
                  <a:pt x="45" y="221"/>
                </a:lnTo>
                <a:lnTo>
                  <a:pt x="45" y="221"/>
                </a:lnTo>
                <a:lnTo>
                  <a:pt x="42" y="222"/>
                </a:lnTo>
                <a:lnTo>
                  <a:pt x="42" y="223"/>
                </a:lnTo>
                <a:lnTo>
                  <a:pt x="43" y="224"/>
                </a:lnTo>
                <a:lnTo>
                  <a:pt x="43" y="226"/>
                </a:lnTo>
                <a:lnTo>
                  <a:pt x="43" y="227"/>
                </a:lnTo>
                <a:lnTo>
                  <a:pt x="44" y="229"/>
                </a:lnTo>
                <a:lnTo>
                  <a:pt x="44" y="230"/>
                </a:lnTo>
                <a:lnTo>
                  <a:pt x="45" y="232"/>
                </a:lnTo>
                <a:lnTo>
                  <a:pt x="45" y="233"/>
                </a:lnTo>
                <a:lnTo>
                  <a:pt x="48" y="233"/>
                </a:lnTo>
                <a:lnTo>
                  <a:pt x="56" y="241"/>
                </a:lnTo>
                <a:lnTo>
                  <a:pt x="69" y="250"/>
                </a:lnTo>
                <a:lnTo>
                  <a:pt x="80" y="255"/>
                </a:lnTo>
                <a:lnTo>
                  <a:pt x="95" y="261"/>
                </a:lnTo>
                <a:lnTo>
                  <a:pt x="110" y="265"/>
                </a:lnTo>
                <a:lnTo>
                  <a:pt x="128" y="268"/>
                </a:lnTo>
                <a:lnTo>
                  <a:pt x="146" y="270"/>
                </a:lnTo>
                <a:lnTo>
                  <a:pt x="164" y="272"/>
                </a:lnTo>
                <a:lnTo>
                  <a:pt x="187" y="272"/>
                </a:lnTo>
                <a:lnTo>
                  <a:pt x="209" y="271"/>
                </a:lnTo>
                <a:lnTo>
                  <a:pt x="230" y="271"/>
                </a:lnTo>
                <a:lnTo>
                  <a:pt x="256" y="268"/>
                </a:lnTo>
                <a:lnTo>
                  <a:pt x="279" y="266"/>
                </a:lnTo>
                <a:lnTo>
                  <a:pt x="306" y="263"/>
                </a:lnTo>
                <a:lnTo>
                  <a:pt x="333" y="258"/>
                </a:lnTo>
                <a:lnTo>
                  <a:pt x="359" y="253"/>
                </a:lnTo>
                <a:lnTo>
                  <a:pt x="388" y="248"/>
                </a:lnTo>
                <a:lnTo>
                  <a:pt x="416" y="243"/>
                </a:lnTo>
                <a:lnTo>
                  <a:pt x="445" y="236"/>
                </a:lnTo>
                <a:lnTo>
                  <a:pt x="476" y="231"/>
                </a:lnTo>
                <a:lnTo>
                  <a:pt x="505" y="224"/>
                </a:lnTo>
                <a:lnTo>
                  <a:pt x="537" y="216"/>
                </a:lnTo>
                <a:lnTo>
                  <a:pt x="566" y="208"/>
                </a:lnTo>
                <a:lnTo>
                  <a:pt x="598" y="200"/>
                </a:lnTo>
                <a:lnTo>
                  <a:pt x="630" y="191"/>
                </a:lnTo>
                <a:lnTo>
                  <a:pt x="661" y="184"/>
                </a:lnTo>
                <a:lnTo>
                  <a:pt x="694" y="174"/>
                </a:lnTo>
                <a:lnTo>
                  <a:pt x="725" y="165"/>
                </a:lnTo>
                <a:lnTo>
                  <a:pt x="756" y="157"/>
                </a:lnTo>
                <a:lnTo>
                  <a:pt x="788" y="148"/>
                </a:lnTo>
                <a:lnTo>
                  <a:pt x="820" y="141"/>
                </a:lnTo>
                <a:lnTo>
                  <a:pt x="851" y="132"/>
                </a:lnTo>
                <a:lnTo>
                  <a:pt x="869" y="127"/>
                </a:lnTo>
                <a:lnTo>
                  <a:pt x="890" y="121"/>
                </a:lnTo>
                <a:lnTo>
                  <a:pt x="909" y="116"/>
                </a:lnTo>
                <a:lnTo>
                  <a:pt x="928" y="110"/>
                </a:lnTo>
                <a:lnTo>
                  <a:pt x="945" y="105"/>
                </a:lnTo>
                <a:lnTo>
                  <a:pt x="964" y="100"/>
                </a:lnTo>
                <a:lnTo>
                  <a:pt x="983" y="95"/>
                </a:lnTo>
                <a:lnTo>
                  <a:pt x="1001" y="90"/>
                </a:lnTo>
                <a:lnTo>
                  <a:pt x="1019" y="84"/>
                </a:lnTo>
                <a:lnTo>
                  <a:pt x="1039" y="79"/>
                </a:lnTo>
                <a:lnTo>
                  <a:pt x="1057" y="75"/>
                </a:lnTo>
                <a:lnTo>
                  <a:pt x="1074" y="70"/>
                </a:lnTo>
                <a:lnTo>
                  <a:pt x="1090" y="65"/>
                </a:lnTo>
                <a:lnTo>
                  <a:pt x="1110" y="62"/>
                </a:lnTo>
                <a:lnTo>
                  <a:pt x="1126" y="57"/>
                </a:lnTo>
                <a:lnTo>
                  <a:pt x="1142" y="54"/>
                </a:lnTo>
                <a:lnTo>
                  <a:pt x="1158" y="49"/>
                </a:lnTo>
                <a:lnTo>
                  <a:pt x="1173" y="46"/>
                </a:lnTo>
                <a:lnTo>
                  <a:pt x="1187" y="44"/>
                </a:lnTo>
                <a:lnTo>
                  <a:pt x="1202" y="41"/>
                </a:lnTo>
                <a:lnTo>
                  <a:pt x="1214" y="38"/>
                </a:lnTo>
                <a:lnTo>
                  <a:pt x="1228" y="35"/>
                </a:lnTo>
                <a:lnTo>
                  <a:pt x="1239" y="36"/>
                </a:lnTo>
                <a:lnTo>
                  <a:pt x="1251" y="33"/>
                </a:lnTo>
                <a:lnTo>
                  <a:pt x="1261" y="32"/>
                </a:lnTo>
                <a:lnTo>
                  <a:pt x="1271" y="32"/>
                </a:lnTo>
                <a:lnTo>
                  <a:pt x="1281" y="31"/>
                </a:lnTo>
                <a:lnTo>
                  <a:pt x="1289" y="31"/>
                </a:lnTo>
                <a:lnTo>
                  <a:pt x="1296" y="32"/>
                </a:lnTo>
                <a:lnTo>
                  <a:pt x="1302" y="34"/>
                </a:lnTo>
                <a:lnTo>
                  <a:pt x="1306" y="36"/>
                </a:lnTo>
                <a:lnTo>
                  <a:pt x="1310" y="36"/>
                </a:lnTo>
                <a:lnTo>
                  <a:pt x="1311" y="38"/>
                </a:lnTo>
                <a:lnTo>
                  <a:pt x="1313" y="38"/>
                </a:lnTo>
                <a:lnTo>
                  <a:pt x="1313" y="39"/>
                </a:lnTo>
                <a:lnTo>
                  <a:pt x="1314" y="41"/>
                </a:lnTo>
                <a:lnTo>
                  <a:pt x="1314" y="42"/>
                </a:lnTo>
                <a:lnTo>
                  <a:pt x="1314" y="43"/>
                </a:lnTo>
                <a:lnTo>
                  <a:pt x="1312" y="43"/>
                </a:lnTo>
                <a:lnTo>
                  <a:pt x="1313" y="45"/>
                </a:lnTo>
                <a:lnTo>
                  <a:pt x="1313" y="46"/>
                </a:lnTo>
                <a:lnTo>
                  <a:pt x="1314" y="48"/>
                </a:lnTo>
                <a:lnTo>
                  <a:pt x="1312" y="49"/>
                </a:lnTo>
                <a:lnTo>
                  <a:pt x="1312" y="51"/>
                </a:lnTo>
                <a:lnTo>
                  <a:pt x="1311" y="52"/>
                </a:lnTo>
                <a:lnTo>
                  <a:pt x="1310" y="60"/>
                </a:lnTo>
                <a:lnTo>
                  <a:pt x="1306" y="67"/>
                </a:lnTo>
                <a:lnTo>
                  <a:pt x="1302" y="74"/>
                </a:lnTo>
                <a:lnTo>
                  <a:pt x="1301" y="82"/>
                </a:lnTo>
                <a:lnTo>
                  <a:pt x="1299" y="89"/>
                </a:lnTo>
                <a:lnTo>
                  <a:pt x="1297" y="97"/>
                </a:lnTo>
                <a:lnTo>
                  <a:pt x="1294" y="107"/>
                </a:lnTo>
                <a:lnTo>
                  <a:pt x="1293" y="114"/>
                </a:lnTo>
                <a:lnTo>
                  <a:pt x="1290" y="122"/>
                </a:lnTo>
                <a:lnTo>
                  <a:pt x="1289" y="132"/>
                </a:lnTo>
                <a:lnTo>
                  <a:pt x="1287" y="140"/>
                </a:lnTo>
                <a:lnTo>
                  <a:pt x="1288" y="148"/>
                </a:lnTo>
                <a:lnTo>
                  <a:pt x="1286" y="157"/>
                </a:lnTo>
                <a:lnTo>
                  <a:pt x="1286" y="165"/>
                </a:lnTo>
                <a:lnTo>
                  <a:pt x="1285" y="174"/>
                </a:lnTo>
                <a:lnTo>
                  <a:pt x="1286" y="181"/>
                </a:lnTo>
                <a:lnTo>
                  <a:pt x="1286" y="189"/>
                </a:lnTo>
                <a:lnTo>
                  <a:pt x="1285" y="198"/>
                </a:lnTo>
                <a:lnTo>
                  <a:pt x="1288" y="206"/>
                </a:lnTo>
                <a:lnTo>
                  <a:pt x="1288" y="213"/>
                </a:lnTo>
                <a:lnTo>
                  <a:pt x="1291" y="222"/>
                </a:lnTo>
                <a:lnTo>
                  <a:pt x="1293" y="229"/>
                </a:lnTo>
                <a:lnTo>
                  <a:pt x="1296" y="237"/>
                </a:lnTo>
                <a:lnTo>
                  <a:pt x="1298" y="245"/>
                </a:lnTo>
                <a:lnTo>
                  <a:pt x="1303" y="251"/>
                </a:lnTo>
                <a:lnTo>
                  <a:pt x="1308" y="259"/>
                </a:lnTo>
                <a:lnTo>
                  <a:pt x="1313" y="265"/>
                </a:lnTo>
                <a:lnTo>
                  <a:pt x="1319" y="272"/>
                </a:lnTo>
                <a:lnTo>
                  <a:pt x="1324" y="278"/>
                </a:lnTo>
                <a:lnTo>
                  <a:pt x="1330" y="284"/>
                </a:lnTo>
                <a:lnTo>
                  <a:pt x="1337" y="290"/>
                </a:lnTo>
                <a:lnTo>
                  <a:pt x="1347" y="294"/>
                </a:lnTo>
                <a:lnTo>
                  <a:pt x="1355" y="301"/>
                </a:lnTo>
                <a:lnTo>
                  <a:pt x="1367" y="305"/>
                </a:lnTo>
                <a:lnTo>
                  <a:pt x="1375" y="310"/>
                </a:lnTo>
                <a:lnTo>
                  <a:pt x="1387" y="314"/>
                </a:lnTo>
                <a:lnTo>
                  <a:pt x="1398" y="317"/>
                </a:lnTo>
                <a:lnTo>
                  <a:pt x="1410" y="320"/>
                </a:lnTo>
                <a:lnTo>
                  <a:pt x="1422" y="323"/>
                </a:lnTo>
                <a:lnTo>
                  <a:pt x="1437" y="324"/>
                </a:lnTo>
                <a:lnTo>
                  <a:pt x="1450" y="326"/>
                </a:lnTo>
                <a:lnTo>
                  <a:pt x="1466" y="328"/>
                </a:lnTo>
                <a:lnTo>
                  <a:pt x="1481" y="328"/>
                </a:lnTo>
                <a:lnTo>
                  <a:pt x="1497" y="328"/>
                </a:lnTo>
                <a:lnTo>
                  <a:pt x="1514" y="327"/>
                </a:lnTo>
                <a:lnTo>
                  <a:pt x="1531" y="327"/>
                </a:lnTo>
                <a:lnTo>
                  <a:pt x="1548" y="327"/>
                </a:lnTo>
                <a:lnTo>
                  <a:pt x="1568" y="323"/>
                </a:lnTo>
                <a:lnTo>
                  <a:pt x="1587" y="322"/>
                </a:lnTo>
                <a:lnTo>
                  <a:pt x="1606" y="319"/>
                </a:lnTo>
                <a:lnTo>
                  <a:pt x="1625" y="316"/>
                </a:lnTo>
                <a:lnTo>
                  <a:pt x="1646" y="314"/>
                </a:lnTo>
                <a:lnTo>
                  <a:pt x="1669" y="308"/>
                </a:lnTo>
                <a:lnTo>
                  <a:pt x="1690" y="303"/>
                </a:lnTo>
                <a:lnTo>
                  <a:pt x="1713" y="299"/>
                </a:lnTo>
                <a:lnTo>
                  <a:pt x="1737" y="293"/>
                </a:lnTo>
                <a:lnTo>
                  <a:pt x="1762" y="288"/>
                </a:lnTo>
                <a:lnTo>
                  <a:pt x="1786" y="281"/>
                </a:lnTo>
                <a:lnTo>
                  <a:pt x="1810" y="275"/>
                </a:lnTo>
                <a:lnTo>
                  <a:pt x="1835" y="267"/>
                </a:lnTo>
                <a:lnTo>
                  <a:pt x="1862" y="260"/>
                </a:lnTo>
                <a:lnTo>
                  <a:pt x="1889" y="252"/>
                </a:lnTo>
                <a:lnTo>
                  <a:pt x="1917" y="242"/>
                </a:lnTo>
                <a:lnTo>
                  <a:pt x="1944" y="234"/>
                </a:lnTo>
                <a:lnTo>
                  <a:pt x="1971" y="224"/>
                </a:lnTo>
                <a:lnTo>
                  <a:pt x="2003" y="215"/>
                </a:lnTo>
                <a:lnTo>
                  <a:pt x="2036" y="206"/>
                </a:lnTo>
                <a:lnTo>
                  <a:pt x="2073" y="195"/>
                </a:lnTo>
                <a:lnTo>
                  <a:pt x="2112" y="186"/>
                </a:lnTo>
                <a:lnTo>
                  <a:pt x="2154" y="174"/>
                </a:lnTo>
                <a:lnTo>
                  <a:pt x="2196" y="163"/>
                </a:lnTo>
                <a:lnTo>
                  <a:pt x="2243" y="153"/>
                </a:lnTo>
                <a:lnTo>
                  <a:pt x="2291" y="143"/>
                </a:lnTo>
                <a:lnTo>
                  <a:pt x="2340" y="131"/>
                </a:lnTo>
                <a:lnTo>
                  <a:pt x="2388" y="122"/>
                </a:lnTo>
                <a:lnTo>
                  <a:pt x="2437" y="112"/>
                </a:lnTo>
                <a:lnTo>
                  <a:pt x="2489" y="101"/>
                </a:lnTo>
                <a:lnTo>
                  <a:pt x="2540" y="92"/>
                </a:lnTo>
                <a:lnTo>
                  <a:pt x="2592" y="83"/>
                </a:lnTo>
                <a:lnTo>
                  <a:pt x="2643" y="75"/>
                </a:lnTo>
                <a:lnTo>
                  <a:pt x="2695" y="66"/>
                </a:lnTo>
                <a:lnTo>
                  <a:pt x="2746" y="59"/>
                </a:lnTo>
                <a:lnTo>
                  <a:pt x="2794" y="55"/>
                </a:lnTo>
                <a:lnTo>
                  <a:pt x="2843" y="49"/>
                </a:lnTo>
                <a:lnTo>
                  <a:pt x="2889" y="45"/>
                </a:lnTo>
                <a:lnTo>
                  <a:pt x="2934" y="41"/>
                </a:lnTo>
                <a:lnTo>
                  <a:pt x="2978" y="40"/>
                </a:lnTo>
                <a:lnTo>
                  <a:pt x="3017" y="39"/>
                </a:lnTo>
                <a:lnTo>
                  <a:pt x="3055" y="41"/>
                </a:lnTo>
                <a:lnTo>
                  <a:pt x="3093" y="41"/>
                </a:lnTo>
                <a:lnTo>
                  <a:pt x="3125" y="45"/>
                </a:lnTo>
                <a:lnTo>
                  <a:pt x="3155" y="50"/>
                </a:lnTo>
                <a:lnTo>
                  <a:pt x="3182" y="57"/>
                </a:lnTo>
                <a:lnTo>
                  <a:pt x="3203" y="65"/>
                </a:lnTo>
                <a:lnTo>
                  <a:pt x="3222" y="76"/>
                </a:lnTo>
                <a:lnTo>
                  <a:pt x="3237" y="88"/>
                </a:lnTo>
                <a:lnTo>
                  <a:pt x="3237" y="89"/>
                </a:lnTo>
                <a:lnTo>
                  <a:pt x="3240" y="90"/>
                </a:lnTo>
                <a:lnTo>
                  <a:pt x="3241" y="91"/>
                </a:lnTo>
                <a:lnTo>
                  <a:pt x="3241" y="92"/>
                </a:lnTo>
                <a:lnTo>
                  <a:pt x="3243" y="94"/>
                </a:lnTo>
                <a:lnTo>
                  <a:pt x="3243" y="95"/>
                </a:lnTo>
                <a:lnTo>
                  <a:pt x="3245" y="96"/>
                </a:lnTo>
                <a:lnTo>
                  <a:pt x="3246" y="97"/>
                </a:lnTo>
                <a:lnTo>
                  <a:pt x="3246" y="98"/>
                </a:lnTo>
                <a:lnTo>
                  <a:pt x="3249" y="101"/>
                </a:lnTo>
                <a:lnTo>
                  <a:pt x="3249" y="103"/>
                </a:lnTo>
                <a:lnTo>
                  <a:pt x="3250" y="104"/>
                </a:lnTo>
                <a:lnTo>
                  <a:pt x="3252" y="104"/>
                </a:lnTo>
                <a:lnTo>
                  <a:pt x="3252" y="105"/>
                </a:lnTo>
                <a:lnTo>
                  <a:pt x="3255" y="106"/>
                </a:lnTo>
                <a:lnTo>
                  <a:pt x="3255" y="107"/>
                </a:lnTo>
                <a:lnTo>
                  <a:pt x="3255" y="109"/>
                </a:lnTo>
                <a:lnTo>
                  <a:pt x="3258" y="110"/>
                </a:lnTo>
                <a:lnTo>
                  <a:pt x="3258" y="111"/>
                </a:lnTo>
                <a:lnTo>
                  <a:pt x="3258" y="113"/>
                </a:lnTo>
                <a:lnTo>
                  <a:pt x="3261" y="113"/>
                </a:lnTo>
                <a:lnTo>
                  <a:pt x="3261" y="115"/>
                </a:lnTo>
                <a:lnTo>
                  <a:pt x="3261" y="116"/>
                </a:lnTo>
                <a:lnTo>
                  <a:pt x="3263" y="118"/>
                </a:lnTo>
                <a:lnTo>
                  <a:pt x="3263" y="118"/>
                </a:lnTo>
                <a:lnTo>
                  <a:pt x="3263" y="119"/>
                </a:lnTo>
                <a:lnTo>
                  <a:pt x="3267" y="120"/>
                </a:lnTo>
                <a:lnTo>
                  <a:pt x="3267" y="122"/>
                </a:lnTo>
                <a:lnTo>
                  <a:pt x="3268" y="123"/>
                </a:lnTo>
                <a:lnTo>
                  <a:pt x="3270" y="124"/>
                </a:lnTo>
                <a:lnTo>
                  <a:pt x="3270" y="125"/>
                </a:lnTo>
                <a:lnTo>
                  <a:pt x="3271" y="127"/>
                </a:lnTo>
                <a:lnTo>
                  <a:pt x="3279" y="134"/>
                </a:lnTo>
                <a:lnTo>
                  <a:pt x="3285" y="145"/>
                </a:lnTo>
                <a:lnTo>
                  <a:pt x="3293" y="151"/>
                </a:lnTo>
                <a:lnTo>
                  <a:pt x="3300" y="159"/>
                </a:lnTo>
                <a:lnTo>
                  <a:pt x="3308" y="167"/>
                </a:lnTo>
                <a:lnTo>
                  <a:pt x="3314" y="176"/>
                </a:lnTo>
                <a:lnTo>
                  <a:pt x="3322" y="182"/>
                </a:lnTo>
                <a:lnTo>
                  <a:pt x="3330" y="188"/>
                </a:lnTo>
                <a:lnTo>
                  <a:pt x="3338" y="195"/>
                </a:lnTo>
                <a:lnTo>
                  <a:pt x="3348" y="201"/>
                </a:lnTo>
                <a:lnTo>
                  <a:pt x="3355" y="208"/>
                </a:lnTo>
                <a:lnTo>
                  <a:pt x="3365" y="213"/>
                </a:lnTo>
                <a:lnTo>
                  <a:pt x="3375" y="220"/>
                </a:lnTo>
                <a:lnTo>
                  <a:pt x="3386" y="224"/>
                </a:lnTo>
                <a:lnTo>
                  <a:pt x="3397" y="227"/>
                </a:lnTo>
                <a:lnTo>
                  <a:pt x="3408" y="231"/>
                </a:lnTo>
                <a:lnTo>
                  <a:pt x="3421" y="235"/>
                </a:lnTo>
                <a:lnTo>
                  <a:pt x="3435" y="239"/>
                </a:lnTo>
                <a:lnTo>
                  <a:pt x="3446" y="241"/>
                </a:lnTo>
                <a:lnTo>
                  <a:pt x="3461" y="242"/>
                </a:lnTo>
                <a:lnTo>
                  <a:pt x="3477" y="244"/>
                </a:lnTo>
                <a:lnTo>
                  <a:pt x="3494" y="245"/>
                </a:lnTo>
                <a:lnTo>
                  <a:pt x="3512" y="245"/>
                </a:lnTo>
                <a:lnTo>
                  <a:pt x="3530" y="246"/>
                </a:lnTo>
                <a:lnTo>
                  <a:pt x="3549" y="244"/>
                </a:lnTo>
                <a:lnTo>
                  <a:pt x="3571" y="241"/>
                </a:lnTo>
                <a:lnTo>
                  <a:pt x="3592" y="240"/>
                </a:lnTo>
                <a:lnTo>
                  <a:pt x="3615" y="235"/>
                </a:lnTo>
                <a:lnTo>
                  <a:pt x="3640" y="232"/>
                </a:lnTo>
                <a:lnTo>
                  <a:pt x="3667" y="227"/>
                </a:lnTo>
                <a:lnTo>
                  <a:pt x="3694" y="222"/>
                </a:lnTo>
                <a:lnTo>
                  <a:pt x="3724" y="215"/>
                </a:lnTo>
                <a:lnTo>
                  <a:pt x="3749" y="210"/>
                </a:lnTo>
                <a:lnTo>
                  <a:pt x="3777" y="204"/>
                </a:lnTo>
                <a:lnTo>
                  <a:pt x="3803" y="198"/>
                </a:lnTo>
                <a:lnTo>
                  <a:pt x="3826" y="192"/>
                </a:lnTo>
                <a:lnTo>
                  <a:pt x="3851" y="186"/>
                </a:lnTo>
                <a:lnTo>
                  <a:pt x="3878" y="182"/>
                </a:lnTo>
                <a:lnTo>
                  <a:pt x="3902" y="177"/>
                </a:lnTo>
                <a:lnTo>
                  <a:pt x="3925" y="172"/>
                </a:lnTo>
                <a:lnTo>
                  <a:pt x="3949" y="168"/>
                </a:lnTo>
                <a:lnTo>
                  <a:pt x="3975" y="164"/>
                </a:lnTo>
                <a:lnTo>
                  <a:pt x="3997" y="159"/>
                </a:lnTo>
                <a:lnTo>
                  <a:pt x="4021" y="155"/>
                </a:lnTo>
                <a:lnTo>
                  <a:pt x="4043" y="151"/>
                </a:lnTo>
                <a:lnTo>
                  <a:pt x="4067" y="148"/>
                </a:lnTo>
                <a:lnTo>
                  <a:pt x="4090" y="146"/>
                </a:lnTo>
                <a:lnTo>
                  <a:pt x="4113" y="141"/>
                </a:lnTo>
                <a:lnTo>
                  <a:pt x="4137" y="140"/>
                </a:lnTo>
                <a:lnTo>
                  <a:pt x="4157" y="136"/>
                </a:lnTo>
                <a:lnTo>
                  <a:pt x="4181" y="134"/>
                </a:lnTo>
                <a:lnTo>
                  <a:pt x="4204" y="132"/>
                </a:lnTo>
                <a:lnTo>
                  <a:pt x="4225" y="130"/>
                </a:lnTo>
                <a:lnTo>
                  <a:pt x="4247" y="130"/>
                </a:lnTo>
                <a:lnTo>
                  <a:pt x="4271" y="128"/>
                </a:lnTo>
                <a:lnTo>
                  <a:pt x="4294" y="128"/>
                </a:lnTo>
                <a:lnTo>
                  <a:pt x="4316" y="127"/>
                </a:lnTo>
                <a:lnTo>
                  <a:pt x="4339" y="126"/>
                </a:lnTo>
                <a:lnTo>
                  <a:pt x="4363" y="127"/>
                </a:lnTo>
                <a:lnTo>
                  <a:pt x="4384" y="126"/>
                </a:lnTo>
                <a:lnTo>
                  <a:pt x="4408" y="126"/>
                </a:lnTo>
                <a:lnTo>
                  <a:pt x="4431" y="127"/>
                </a:lnTo>
                <a:lnTo>
                  <a:pt x="4455" y="129"/>
                </a:lnTo>
                <a:lnTo>
                  <a:pt x="4477" y="131"/>
                </a:lnTo>
                <a:lnTo>
                  <a:pt x="4480" y="130"/>
                </a:lnTo>
                <a:lnTo>
                  <a:pt x="4481" y="131"/>
                </a:lnTo>
                <a:lnTo>
                  <a:pt x="4483" y="130"/>
                </a:lnTo>
                <a:lnTo>
                  <a:pt x="4485" y="130"/>
                </a:lnTo>
                <a:lnTo>
                  <a:pt x="4487" y="129"/>
                </a:lnTo>
                <a:lnTo>
                  <a:pt x="4489" y="129"/>
                </a:lnTo>
                <a:lnTo>
                  <a:pt x="4491" y="128"/>
                </a:lnTo>
                <a:lnTo>
                  <a:pt x="4493" y="127"/>
                </a:lnTo>
                <a:lnTo>
                  <a:pt x="4495" y="126"/>
                </a:lnTo>
                <a:lnTo>
                  <a:pt x="4497" y="125"/>
                </a:lnTo>
                <a:lnTo>
                  <a:pt x="4498" y="125"/>
                </a:lnTo>
                <a:lnTo>
                  <a:pt x="4498" y="123"/>
                </a:lnTo>
                <a:lnTo>
                  <a:pt x="4499" y="123"/>
                </a:lnTo>
                <a:lnTo>
                  <a:pt x="4501" y="121"/>
                </a:lnTo>
                <a:lnTo>
                  <a:pt x="4503" y="118"/>
                </a:lnTo>
                <a:lnTo>
                  <a:pt x="4503" y="117"/>
                </a:lnTo>
                <a:lnTo>
                  <a:pt x="4504" y="117"/>
                </a:lnTo>
                <a:lnTo>
                  <a:pt x="4503" y="116"/>
                </a:lnTo>
                <a:lnTo>
                  <a:pt x="4503" y="115"/>
                </a:lnTo>
                <a:lnTo>
                  <a:pt x="4505" y="115"/>
                </a:lnTo>
                <a:lnTo>
                  <a:pt x="4504" y="113"/>
                </a:lnTo>
                <a:lnTo>
                  <a:pt x="4504" y="111"/>
                </a:lnTo>
                <a:lnTo>
                  <a:pt x="4504" y="110"/>
                </a:lnTo>
                <a:lnTo>
                  <a:pt x="4503" y="109"/>
                </a:lnTo>
                <a:lnTo>
                  <a:pt x="4503" y="107"/>
                </a:lnTo>
                <a:lnTo>
                  <a:pt x="4503" y="106"/>
                </a:lnTo>
                <a:lnTo>
                  <a:pt x="4502" y="105"/>
                </a:lnTo>
                <a:lnTo>
                  <a:pt x="4500" y="104"/>
                </a:lnTo>
                <a:lnTo>
                  <a:pt x="4499" y="102"/>
                </a:lnTo>
                <a:lnTo>
                  <a:pt x="4499" y="101"/>
                </a:lnTo>
                <a:lnTo>
                  <a:pt x="4498" y="101"/>
                </a:lnTo>
                <a:lnTo>
                  <a:pt x="4498" y="100"/>
                </a:lnTo>
                <a:lnTo>
                  <a:pt x="4496" y="100"/>
                </a:lnTo>
                <a:lnTo>
                  <a:pt x="4493" y="101"/>
                </a:lnTo>
                <a:lnTo>
                  <a:pt x="4492" y="99"/>
                </a:lnTo>
                <a:lnTo>
                  <a:pt x="4491" y="99"/>
                </a:lnTo>
                <a:lnTo>
                  <a:pt x="4489" y="98"/>
                </a:lnTo>
                <a:close/>
              </a:path>
            </a:pathLst>
          </a:custGeom>
          <a:gradFill rotWithShape="0">
            <a:gsLst>
              <a:gs pos="0">
                <a:srgbClr val="33CC33"/>
              </a:gs>
              <a:gs pos="50000">
                <a:srgbClr val="0099CC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>
            <a:prstShdw prst="shdw13" dist="52363" dir="11642175">
              <a:schemeClr val="accent2"/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965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Text Box 2"/>
          <p:cNvSpPr txBox="1">
            <a:spLocks noChangeArrowheads="1"/>
          </p:cNvSpPr>
          <p:nvPr/>
        </p:nvSpPr>
        <p:spPr bwMode="auto">
          <a:xfrm>
            <a:off x="2411649" y="1752439"/>
            <a:ext cx="7914424" cy="416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9" tIns="45049" rIns="90099" bIns="45049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The pricing strategy contain a strategy for 	setting water use charges -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94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(a) For funding water resource management;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(b) For funding water resource development 	and use of waterworks;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(c) For achieving the equitable and efficient 	allocation of water.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94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1443" name="Text Box 3"/>
          <p:cNvSpPr txBox="1">
            <a:spLocks noChangeArrowheads="1"/>
          </p:cNvSpPr>
          <p:nvPr/>
        </p:nvSpPr>
        <p:spPr bwMode="auto">
          <a:xfrm>
            <a:off x="4092589" y="350196"/>
            <a:ext cx="4454782" cy="701851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0095" tIns="45047" rIns="90095" bIns="45047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76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Pricing Strategy</a:t>
            </a:r>
          </a:p>
        </p:txBody>
      </p:sp>
      <p:sp>
        <p:nvSpPr>
          <p:cNvPr id="701445" name="Freeform 5"/>
          <p:cNvSpPr>
            <a:spLocks/>
          </p:cNvSpPr>
          <p:nvPr/>
        </p:nvSpPr>
        <p:spPr bwMode="auto">
          <a:xfrm>
            <a:off x="1641219" y="1142514"/>
            <a:ext cx="8903727" cy="520916"/>
          </a:xfrm>
          <a:custGeom>
            <a:avLst/>
            <a:gdLst>
              <a:gd name="T0" fmla="*/ 4276 w 4505"/>
              <a:gd name="T1" fmla="*/ 95 h 328"/>
              <a:gd name="T2" fmla="*/ 4044 w 4505"/>
              <a:gd name="T3" fmla="*/ 120 h 328"/>
              <a:gd name="T4" fmla="*/ 3798 w 4505"/>
              <a:gd name="T5" fmla="*/ 167 h 328"/>
              <a:gd name="T6" fmla="*/ 3561 w 4505"/>
              <a:gd name="T7" fmla="*/ 212 h 328"/>
              <a:gd name="T8" fmla="*/ 3423 w 4505"/>
              <a:gd name="T9" fmla="*/ 200 h 328"/>
              <a:gd name="T10" fmla="*/ 3341 w 4505"/>
              <a:gd name="T11" fmla="*/ 144 h 328"/>
              <a:gd name="T12" fmla="*/ 3303 w 4505"/>
              <a:gd name="T13" fmla="*/ 100 h 328"/>
              <a:gd name="T14" fmla="*/ 3292 w 4505"/>
              <a:gd name="T15" fmla="*/ 88 h 328"/>
              <a:gd name="T16" fmla="*/ 3280 w 4505"/>
              <a:gd name="T17" fmla="*/ 76 h 328"/>
              <a:gd name="T18" fmla="*/ 3212 w 4505"/>
              <a:gd name="T19" fmla="*/ 31 h 328"/>
              <a:gd name="T20" fmla="*/ 2801 w 4505"/>
              <a:gd name="T21" fmla="*/ 23 h 328"/>
              <a:gd name="T22" fmla="*/ 2280 w 4505"/>
              <a:gd name="T23" fmla="*/ 112 h 328"/>
              <a:gd name="T24" fmla="*/ 1909 w 4505"/>
              <a:gd name="T25" fmla="*/ 213 h 328"/>
              <a:gd name="T26" fmla="*/ 1672 w 4505"/>
              <a:gd name="T27" fmla="*/ 277 h 328"/>
              <a:gd name="T28" fmla="*/ 1498 w 4505"/>
              <a:gd name="T29" fmla="*/ 296 h 328"/>
              <a:gd name="T30" fmla="*/ 1385 w 4505"/>
              <a:gd name="T31" fmla="*/ 273 h 328"/>
              <a:gd name="T32" fmla="*/ 1336 w 4505"/>
              <a:gd name="T33" fmla="*/ 218 h 328"/>
              <a:gd name="T34" fmla="*/ 1328 w 4505"/>
              <a:gd name="T35" fmla="*/ 148 h 328"/>
              <a:gd name="T36" fmla="*/ 1345 w 4505"/>
              <a:gd name="T37" fmla="*/ 75 h 328"/>
              <a:gd name="T38" fmla="*/ 1355 w 4505"/>
              <a:gd name="T39" fmla="*/ 40 h 328"/>
              <a:gd name="T40" fmla="*/ 1353 w 4505"/>
              <a:gd name="T41" fmla="*/ 24 h 328"/>
              <a:gd name="T42" fmla="*/ 1344 w 4505"/>
              <a:gd name="T43" fmla="*/ 15 h 328"/>
              <a:gd name="T44" fmla="*/ 1293 w 4505"/>
              <a:gd name="T45" fmla="*/ 0 h 328"/>
              <a:gd name="T46" fmla="*/ 1164 w 4505"/>
              <a:gd name="T47" fmla="*/ 16 h 328"/>
              <a:gd name="T48" fmla="*/ 969 w 4505"/>
              <a:gd name="T49" fmla="*/ 66 h 328"/>
              <a:gd name="T50" fmla="*/ 696 w 4505"/>
              <a:gd name="T51" fmla="*/ 142 h 328"/>
              <a:gd name="T52" fmla="*/ 405 w 4505"/>
              <a:gd name="T53" fmla="*/ 214 h 328"/>
              <a:gd name="T54" fmla="*/ 172 w 4505"/>
              <a:gd name="T55" fmla="*/ 241 h 328"/>
              <a:gd name="T56" fmla="*/ 79 w 4505"/>
              <a:gd name="T57" fmla="*/ 211 h 328"/>
              <a:gd name="T58" fmla="*/ 68 w 4505"/>
              <a:gd name="T59" fmla="*/ 206 h 328"/>
              <a:gd name="T60" fmla="*/ 52 w 4505"/>
              <a:gd name="T61" fmla="*/ 212 h 328"/>
              <a:gd name="T62" fmla="*/ 45 w 4505"/>
              <a:gd name="T63" fmla="*/ 221 h 328"/>
              <a:gd name="T64" fmla="*/ 48 w 4505"/>
              <a:gd name="T65" fmla="*/ 233 h 328"/>
              <a:gd name="T66" fmla="*/ 209 w 4505"/>
              <a:gd name="T67" fmla="*/ 271 h 328"/>
              <a:gd name="T68" fmla="*/ 476 w 4505"/>
              <a:gd name="T69" fmla="*/ 231 h 328"/>
              <a:gd name="T70" fmla="*/ 788 w 4505"/>
              <a:gd name="T71" fmla="*/ 148 h 328"/>
              <a:gd name="T72" fmla="*/ 1001 w 4505"/>
              <a:gd name="T73" fmla="*/ 90 h 328"/>
              <a:gd name="T74" fmla="*/ 1173 w 4505"/>
              <a:gd name="T75" fmla="*/ 46 h 328"/>
              <a:gd name="T76" fmla="*/ 1289 w 4505"/>
              <a:gd name="T77" fmla="*/ 31 h 328"/>
              <a:gd name="T78" fmla="*/ 1314 w 4505"/>
              <a:gd name="T79" fmla="*/ 43 h 328"/>
              <a:gd name="T80" fmla="*/ 1302 w 4505"/>
              <a:gd name="T81" fmla="*/ 74 h 328"/>
              <a:gd name="T82" fmla="*/ 1286 w 4505"/>
              <a:gd name="T83" fmla="*/ 157 h 328"/>
              <a:gd name="T84" fmla="*/ 1296 w 4505"/>
              <a:gd name="T85" fmla="*/ 237 h 328"/>
              <a:gd name="T86" fmla="*/ 1355 w 4505"/>
              <a:gd name="T87" fmla="*/ 301 h 328"/>
              <a:gd name="T88" fmla="*/ 1481 w 4505"/>
              <a:gd name="T89" fmla="*/ 328 h 328"/>
              <a:gd name="T90" fmla="*/ 1669 w 4505"/>
              <a:gd name="T91" fmla="*/ 308 h 328"/>
              <a:gd name="T92" fmla="*/ 1917 w 4505"/>
              <a:gd name="T93" fmla="*/ 242 h 328"/>
              <a:gd name="T94" fmla="*/ 2291 w 4505"/>
              <a:gd name="T95" fmla="*/ 143 h 328"/>
              <a:gd name="T96" fmla="*/ 2794 w 4505"/>
              <a:gd name="T97" fmla="*/ 55 h 328"/>
              <a:gd name="T98" fmla="*/ 3182 w 4505"/>
              <a:gd name="T99" fmla="*/ 57 h 328"/>
              <a:gd name="T100" fmla="*/ 3245 w 4505"/>
              <a:gd name="T101" fmla="*/ 96 h 328"/>
              <a:gd name="T102" fmla="*/ 3255 w 4505"/>
              <a:gd name="T103" fmla="*/ 109 h 328"/>
              <a:gd name="T104" fmla="*/ 3267 w 4505"/>
              <a:gd name="T105" fmla="*/ 120 h 328"/>
              <a:gd name="T106" fmla="*/ 3308 w 4505"/>
              <a:gd name="T107" fmla="*/ 167 h 328"/>
              <a:gd name="T108" fmla="*/ 3397 w 4505"/>
              <a:gd name="T109" fmla="*/ 227 h 328"/>
              <a:gd name="T110" fmla="*/ 3549 w 4505"/>
              <a:gd name="T111" fmla="*/ 244 h 328"/>
              <a:gd name="T112" fmla="*/ 3803 w 4505"/>
              <a:gd name="T113" fmla="*/ 198 h 328"/>
              <a:gd name="T114" fmla="*/ 4043 w 4505"/>
              <a:gd name="T115" fmla="*/ 151 h 328"/>
              <a:gd name="T116" fmla="*/ 4271 w 4505"/>
              <a:gd name="T117" fmla="*/ 128 h 328"/>
              <a:gd name="T118" fmla="*/ 4480 w 4505"/>
              <a:gd name="T119" fmla="*/ 130 h 328"/>
              <a:gd name="T120" fmla="*/ 4498 w 4505"/>
              <a:gd name="T121" fmla="*/ 125 h 328"/>
              <a:gd name="T122" fmla="*/ 4504 w 4505"/>
              <a:gd name="T123" fmla="*/ 113 h 328"/>
              <a:gd name="T124" fmla="*/ 4498 w 4505"/>
              <a:gd name="T125" fmla="*/ 101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05" h="328">
                <a:moveTo>
                  <a:pt x="4489" y="98"/>
                </a:moveTo>
                <a:lnTo>
                  <a:pt x="4464" y="96"/>
                </a:lnTo>
                <a:lnTo>
                  <a:pt x="4440" y="97"/>
                </a:lnTo>
                <a:lnTo>
                  <a:pt x="4415" y="95"/>
                </a:lnTo>
                <a:lnTo>
                  <a:pt x="4394" y="94"/>
                </a:lnTo>
                <a:lnTo>
                  <a:pt x="4369" y="94"/>
                </a:lnTo>
                <a:lnTo>
                  <a:pt x="4346" y="95"/>
                </a:lnTo>
                <a:lnTo>
                  <a:pt x="4322" y="95"/>
                </a:lnTo>
                <a:lnTo>
                  <a:pt x="4299" y="95"/>
                </a:lnTo>
                <a:lnTo>
                  <a:pt x="4276" y="95"/>
                </a:lnTo>
                <a:lnTo>
                  <a:pt x="4253" y="98"/>
                </a:lnTo>
                <a:lnTo>
                  <a:pt x="4230" y="98"/>
                </a:lnTo>
                <a:lnTo>
                  <a:pt x="4207" y="101"/>
                </a:lnTo>
                <a:lnTo>
                  <a:pt x="4184" y="103"/>
                </a:lnTo>
                <a:lnTo>
                  <a:pt x="4160" y="105"/>
                </a:lnTo>
                <a:lnTo>
                  <a:pt x="4137" y="107"/>
                </a:lnTo>
                <a:lnTo>
                  <a:pt x="4114" y="111"/>
                </a:lnTo>
                <a:lnTo>
                  <a:pt x="4091" y="113"/>
                </a:lnTo>
                <a:lnTo>
                  <a:pt x="4068" y="117"/>
                </a:lnTo>
                <a:lnTo>
                  <a:pt x="4044" y="120"/>
                </a:lnTo>
                <a:lnTo>
                  <a:pt x="4021" y="125"/>
                </a:lnTo>
                <a:lnTo>
                  <a:pt x="3996" y="127"/>
                </a:lnTo>
                <a:lnTo>
                  <a:pt x="3972" y="132"/>
                </a:lnTo>
                <a:lnTo>
                  <a:pt x="3949" y="136"/>
                </a:lnTo>
                <a:lnTo>
                  <a:pt x="3924" y="140"/>
                </a:lnTo>
                <a:lnTo>
                  <a:pt x="3900" y="145"/>
                </a:lnTo>
                <a:lnTo>
                  <a:pt x="3875" y="151"/>
                </a:lnTo>
                <a:lnTo>
                  <a:pt x="3848" y="156"/>
                </a:lnTo>
                <a:lnTo>
                  <a:pt x="3825" y="160"/>
                </a:lnTo>
                <a:lnTo>
                  <a:pt x="3798" y="167"/>
                </a:lnTo>
                <a:lnTo>
                  <a:pt x="3771" y="172"/>
                </a:lnTo>
                <a:lnTo>
                  <a:pt x="3746" y="179"/>
                </a:lnTo>
                <a:lnTo>
                  <a:pt x="3717" y="186"/>
                </a:lnTo>
                <a:lnTo>
                  <a:pt x="3691" y="192"/>
                </a:lnTo>
                <a:lnTo>
                  <a:pt x="3666" y="195"/>
                </a:lnTo>
                <a:lnTo>
                  <a:pt x="3644" y="200"/>
                </a:lnTo>
                <a:lnTo>
                  <a:pt x="3620" y="204"/>
                </a:lnTo>
                <a:lnTo>
                  <a:pt x="3599" y="207"/>
                </a:lnTo>
                <a:lnTo>
                  <a:pt x="3580" y="209"/>
                </a:lnTo>
                <a:lnTo>
                  <a:pt x="3561" y="212"/>
                </a:lnTo>
                <a:lnTo>
                  <a:pt x="3542" y="212"/>
                </a:lnTo>
                <a:lnTo>
                  <a:pt x="3527" y="213"/>
                </a:lnTo>
                <a:lnTo>
                  <a:pt x="3511" y="213"/>
                </a:lnTo>
                <a:lnTo>
                  <a:pt x="3495" y="213"/>
                </a:lnTo>
                <a:lnTo>
                  <a:pt x="3481" y="211"/>
                </a:lnTo>
                <a:lnTo>
                  <a:pt x="3468" y="210"/>
                </a:lnTo>
                <a:lnTo>
                  <a:pt x="3455" y="208"/>
                </a:lnTo>
                <a:lnTo>
                  <a:pt x="3445" y="205"/>
                </a:lnTo>
                <a:lnTo>
                  <a:pt x="3433" y="204"/>
                </a:lnTo>
                <a:lnTo>
                  <a:pt x="3423" y="200"/>
                </a:lnTo>
                <a:lnTo>
                  <a:pt x="3412" y="196"/>
                </a:lnTo>
                <a:lnTo>
                  <a:pt x="3402" y="191"/>
                </a:lnTo>
                <a:lnTo>
                  <a:pt x="3394" y="187"/>
                </a:lnTo>
                <a:lnTo>
                  <a:pt x="3386" y="181"/>
                </a:lnTo>
                <a:lnTo>
                  <a:pt x="3378" y="176"/>
                </a:lnTo>
                <a:lnTo>
                  <a:pt x="3370" y="169"/>
                </a:lnTo>
                <a:lnTo>
                  <a:pt x="3363" y="164"/>
                </a:lnTo>
                <a:lnTo>
                  <a:pt x="3355" y="158"/>
                </a:lnTo>
                <a:lnTo>
                  <a:pt x="3347" y="151"/>
                </a:lnTo>
                <a:lnTo>
                  <a:pt x="3341" y="144"/>
                </a:lnTo>
                <a:lnTo>
                  <a:pt x="3335" y="138"/>
                </a:lnTo>
                <a:lnTo>
                  <a:pt x="3328" y="129"/>
                </a:lnTo>
                <a:lnTo>
                  <a:pt x="3321" y="122"/>
                </a:lnTo>
                <a:lnTo>
                  <a:pt x="3315" y="114"/>
                </a:lnTo>
                <a:lnTo>
                  <a:pt x="3306" y="106"/>
                </a:lnTo>
                <a:lnTo>
                  <a:pt x="3306" y="105"/>
                </a:lnTo>
                <a:lnTo>
                  <a:pt x="3306" y="103"/>
                </a:lnTo>
                <a:lnTo>
                  <a:pt x="3303" y="103"/>
                </a:lnTo>
                <a:lnTo>
                  <a:pt x="3303" y="101"/>
                </a:lnTo>
                <a:lnTo>
                  <a:pt x="3303" y="100"/>
                </a:lnTo>
                <a:lnTo>
                  <a:pt x="3300" y="99"/>
                </a:lnTo>
                <a:lnTo>
                  <a:pt x="3300" y="98"/>
                </a:lnTo>
                <a:lnTo>
                  <a:pt x="3300" y="97"/>
                </a:lnTo>
                <a:lnTo>
                  <a:pt x="3297" y="95"/>
                </a:lnTo>
                <a:lnTo>
                  <a:pt x="3297" y="94"/>
                </a:lnTo>
                <a:lnTo>
                  <a:pt x="3296" y="92"/>
                </a:lnTo>
                <a:lnTo>
                  <a:pt x="3294" y="92"/>
                </a:lnTo>
                <a:lnTo>
                  <a:pt x="3294" y="91"/>
                </a:lnTo>
                <a:lnTo>
                  <a:pt x="3294" y="90"/>
                </a:lnTo>
                <a:lnTo>
                  <a:pt x="3292" y="88"/>
                </a:lnTo>
                <a:lnTo>
                  <a:pt x="3292" y="87"/>
                </a:lnTo>
                <a:lnTo>
                  <a:pt x="3288" y="85"/>
                </a:lnTo>
                <a:lnTo>
                  <a:pt x="3288" y="84"/>
                </a:lnTo>
                <a:lnTo>
                  <a:pt x="3287" y="83"/>
                </a:lnTo>
                <a:lnTo>
                  <a:pt x="3285" y="82"/>
                </a:lnTo>
                <a:lnTo>
                  <a:pt x="3285" y="80"/>
                </a:lnTo>
                <a:lnTo>
                  <a:pt x="3284" y="78"/>
                </a:lnTo>
                <a:lnTo>
                  <a:pt x="3283" y="78"/>
                </a:lnTo>
                <a:lnTo>
                  <a:pt x="3283" y="77"/>
                </a:lnTo>
                <a:lnTo>
                  <a:pt x="3280" y="76"/>
                </a:lnTo>
                <a:lnTo>
                  <a:pt x="3280" y="74"/>
                </a:lnTo>
                <a:lnTo>
                  <a:pt x="3280" y="73"/>
                </a:lnTo>
                <a:lnTo>
                  <a:pt x="3277" y="72"/>
                </a:lnTo>
                <a:lnTo>
                  <a:pt x="3277" y="71"/>
                </a:lnTo>
                <a:lnTo>
                  <a:pt x="3275" y="71"/>
                </a:lnTo>
                <a:lnTo>
                  <a:pt x="3274" y="68"/>
                </a:lnTo>
                <a:lnTo>
                  <a:pt x="3273" y="66"/>
                </a:lnTo>
                <a:lnTo>
                  <a:pt x="3256" y="53"/>
                </a:lnTo>
                <a:lnTo>
                  <a:pt x="3236" y="40"/>
                </a:lnTo>
                <a:lnTo>
                  <a:pt x="3212" y="31"/>
                </a:lnTo>
                <a:lnTo>
                  <a:pt x="3183" y="24"/>
                </a:lnTo>
                <a:lnTo>
                  <a:pt x="3151" y="16"/>
                </a:lnTo>
                <a:lnTo>
                  <a:pt x="3116" y="12"/>
                </a:lnTo>
                <a:lnTo>
                  <a:pt x="3077" y="9"/>
                </a:lnTo>
                <a:lnTo>
                  <a:pt x="3037" y="8"/>
                </a:lnTo>
                <a:lnTo>
                  <a:pt x="2993" y="8"/>
                </a:lnTo>
                <a:lnTo>
                  <a:pt x="2947" y="10"/>
                </a:lnTo>
                <a:lnTo>
                  <a:pt x="2901" y="13"/>
                </a:lnTo>
                <a:lnTo>
                  <a:pt x="2851" y="17"/>
                </a:lnTo>
                <a:lnTo>
                  <a:pt x="2801" y="23"/>
                </a:lnTo>
                <a:lnTo>
                  <a:pt x="2750" y="28"/>
                </a:lnTo>
                <a:lnTo>
                  <a:pt x="2698" y="35"/>
                </a:lnTo>
                <a:lnTo>
                  <a:pt x="2644" y="43"/>
                </a:lnTo>
                <a:lnTo>
                  <a:pt x="2591" y="51"/>
                </a:lnTo>
                <a:lnTo>
                  <a:pt x="2537" y="60"/>
                </a:lnTo>
                <a:lnTo>
                  <a:pt x="2486" y="70"/>
                </a:lnTo>
                <a:lnTo>
                  <a:pt x="2433" y="79"/>
                </a:lnTo>
                <a:lnTo>
                  <a:pt x="2380" y="92"/>
                </a:lnTo>
                <a:lnTo>
                  <a:pt x="2329" y="102"/>
                </a:lnTo>
                <a:lnTo>
                  <a:pt x="2280" y="112"/>
                </a:lnTo>
                <a:lnTo>
                  <a:pt x="2231" y="123"/>
                </a:lnTo>
                <a:lnTo>
                  <a:pt x="2187" y="135"/>
                </a:lnTo>
                <a:lnTo>
                  <a:pt x="2141" y="146"/>
                </a:lnTo>
                <a:lnTo>
                  <a:pt x="2101" y="156"/>
                </a:lnTo>
                <a:lnTo>
                  <a:pt x="2059" y="168"/>
                </a:lnTo>
                <a:lnTo>
                  <a:pt x="2025" y="178"/>
                </a:lnTo>
                <a:lnTo>
                  <a:pt x="1991" y="187"/>
                </a:lnTo>
                <a:lnTo>
                  <a:pt x="1960" y="196"/>
                </a:lnTo>
                <a:lnTo>
                  <a:pt x="1933" y="204"/>
                </a:lnTo>
                <a:lnTo>
                  <a:pt x="1909" y="213"/>
                </a:lnTo>
                <a:lnTo>
                  <a:pt x="1880" y="221"/>
                </a:lnTo>
                <a:lnTo>
                  <a:pt x="1855" y="230"/>
                </a:lnTo>
                <a:lnTo>
                  <a:pt x="1831" y="236"/>
                </a:lnTo>
                <a:lnTo>
                  <a:pt x="1807" y="243"/>
                </a:lnTo>
                <a:lnTo>
                  <a:pt x="1783" y="250"/>
                </a:lnTo>
                <a:lnTo>
                  <a:pt x="1761" y="256"/>
                </a:lnTo>
                <a:lnTo>
                  <a:pt x="1738" y="262"/>
                </a:lnTo>
                <a:lnTo>
                  <a:pt x="1716" y="268"/>
                </a:lnTo>
                <a:lnTo>
                  <a:pt x="1693" y="272"/>
                </a:lnTo>
                <a:lnTo>
                  <a:pt x="1672" y="277"/>
                </a:lnTo>
                <a:lnTo>
                  <a:pt x="1654" y="280"/>
                </a:lnTo>
                <a:lnTo>
                  <a:pt x="1635" y="284"/>
                </a:lnTo>
                <a:lnTo>
                  <a:pt x="1615" y="287"/>
                </a:lnTo>
                <a:lnTo>
                  <a:pt x="1596" y="289"/>
                </a:lnTo>
                <a:lnTo>
                  <a:pt x="1579" y="291"/>
                </a:lnTo>
                <a:lnTo>
                  <a:pt x="1561" y="294"/>
                </a:lnTo>
                <a:lnTo>
                  <a:pt x="1546" y="295"/>
                </a:lnTo>
                <a:lnTo>
                  <a:pt x="1528" y="296"/>
                </a:lnTo>
                <a:lnTo>
                  <a:pt x="1514" y="297"/>
                </a:lnTo>
                <a:lnTo>
                  <a:pt x="1498" y="296"/>
                </a:lnTo>
                <a:lnTo>
                  <a:pt x="1485" y="297"/>
                </a:lnTo>
                <a:lnTo>
                  <a:pt x="1472" y="295"/>
                </a:lnTo>
                <a:lnTo>
                  <a:pt x="1457" y="294"/>
                </a:lnTo>
                <a:lnTo>
                  <a:pt x="1445" y="292"/>
                </a:lnTo>
                <a:lnTo>
                  <a:pt x="1434" y="290"/>
                </a:lnTo>
                <a:lnTo>
                  <a:pt x="1424" y="287"/>
                </a:lnTo>
                <a:lnTo>
                  <a:pt x="1412" y="285"/>
                </a:lnTo>
                <a:lnTo>
                  <a:pt x="1401" y="282"/>
                </a:lnTo>
                <a:lnTo>
                  <a:pt x="1392" y="277"/>
                </a:lnTo>
                <a:lnTo>
                  <a:pt x="1385" y="273"/>
                </a:lnTo>
                <a:lnTo>
                  <a:pt x="1376" y="268"/>
                </a:lnTo>
                <a:lnTo>
                  <a:pt x="1369" y="265"/>
                </a:lnTo>
                <a:lnTo>
                  <a:pt x="1363" y="260"/>
                </a:lnTo>
                <a:lnTo>
                  <a:pt x="1358" y="255"/>
                </a:lnTo>
                <a:lnTo>
                  <a:pt x="1352" y="249"/>
                </a:lnTo>
                <a:lnTo>
                  <a:pt x="1349" y="243"/>
                </a:lnTo>
                <a:lnTo>
                  <a:pt x="1346" y="238"/>
                </a:lnTo>
                <a:lnTo>
                  <a:pt x="1342" y="232"/>
                </a:lnTo>
                <a:lnTo>
                  <a:pt x="1338" y="225"/>
                </a:lnTo>
                <a:lnTo>
                  <a:pt x="1336" y="218"/>
                </a:lnTo>
                <a:lnTo>
                  <a:pt x="1334" y="213"/>
                </a:lnTo>
                <a:lnTo>
                  <a:pt x="1332" y="206"/>
                </a:lnTo>
                <a:lnTo>
                  <a:pt x="1330" y="199"/>
                </a:lnTo>
                <a:lnTo>
                  <a:pt x="1328" y="191"/>
                </a:lnTo>
                <a:lnTo>
                  <a:pt x="1328" y="184"/>
                </a:lnTo>
                <a:lnTo>
                  <a:pt x="1328" y="177"/>
                </a:lnTo>
                <a:lnTo>
                  <a:pt x="1328" y="171"/>
                </a:lnTo>
                <a:lnTo>
                  <a:pt x="1328" y="164"/>
                </a:lnTo>
                <a:lnTo>
                  <a:pt x="1328" y="156"/>
                </a:lnTo>
                <a:lnTo>
                  <a:pt x="1328" y="148"/>
                </a:lnTo>
                <a:lnTo>
                  <a:pt x="1329" y="140"/>
                </a:lnTo>
                <a:lnTo>
                  <a:pt x="1330" y="134"/>
                </a:lnTo>
                <a:lnTo>
                  <a:pt x="1331" y="126"/>
                </a:lnTo>
                <a:lnTo>
                  <a:pt x="1334" y="119"/>
                </a:lnTo>
                <a:lnTo>
                  <a:pt x="1336" y="111"/>
                </a:lnTo>
                <a:lnTo>
                  <a:pt x="1338" y="104"/>
                </a:lnTo>
                <a:lnTo>
                  <a:pt x="1339" y="96"/>
                </a:lnTo>
                <a:lnTo>
                  <a:pt x="1342" y="89"/>
                </a:lnTo>
                <a:lnTo>
                  <a:pt x="1343" y="81"/>
                </a:lnTo>
                <a:lnTo>
                  <a:pt x="1345" y="75"/>
                </a:lnTo>
                <a:lnTo>
                  <a:pt x="1347" y="69"/>
                </a:lnTo>
                <a:lnTo>
                  <a:pt x="1349" y="62"/>
                </a:lnTo>
                <a:lnTo>
                  <a:pt x="1352" y="54"/>
                </a:lnTo>
                <a:lnTo>
                  <a:pt x="1352" y="53"/>
                </a:lnTo>
                <a:lnTo>
                  <a:pt x="1354" y="51"/>
                </a:lnTo>
                <a:lnTo>
                  <a:pt x="1353" y="48"/>
                </a:lnTo>
                <a:lnTo>
                  <a:pt x="1356" y="46"/>
                </a:lnTo>
                <a:lnTo>
                  <a:pt x="1355" y="45"/>
                </a:lnTo>
                <a:lnTo>
                  <a:pt x="1356" y="42"/>
                </a:lnTo>
                <a:lnTo>
                  <a:pt x="1355" y="40"/>
                </a:lnTo>
                <a:lnTo>
                  <a:pt x="1355" y="39"/>
                </a:lnTo>
                <a:lnTo>
                  <a:pt x="1356" y="37"/>
                </a:lnTo>
                <a:lnTo>
                  <a:pt x="1356" y="36"/>
                </a:lnTo>
                <a:lnTo>
                  <a:pt x="1355" y="34"/>
                </a:lnTo>
                <a:lnTo>
                  <a:pt x="1355" y="33"/>
                </a:lnTo>
                <a:lnTo>
                  <a:pt x="1354" y="30"/>
                </a:lnTo>
                <a:lnTo>
                  <a:pt x="1354" y="29"/>
                </a:lnTo>
                <a:lnTo>
                  <a:pt x="1353" y="27"/>
                </a:lnTo>
                <a:lnTo>
                  <a:pt x="1353" y="26"/>
                </a:lnTo>
                <a:lnTo>
                  <a:pt x="1353" y="24"/>
                </a:lnTo>
                <a:lnTo>
                  <a:pt x="1352" y="24"/>
                </a:lnTo>
                <a:lnTo>
                  <a:pt x="1352" y="23"/>
                </a:lnTo>
                <a:lnTo>
                  <a:pt x="1352" y="22"/>
                </a:lnTo>
                <a:lnTo>
                  <a:pt x="1350" y="22"/>
                </a:lnTo>
                <a:lnTo>
                  <a:pt x="1349" y="20"/>
                </a:lnTo>
                <a:lnTo>
                  <a:pt x="1349" y="18"/>
                </a:lnTo>
                <a:lnTo>
                  <a:pt x="1349" y="17"/>
                </a:lnTo>
                <a:lnTo>
                  <a:pt x="1347" y="17"/>
                </a:lnTo>
                <a:lnTo>
                  <a:pt x="1347" y="15"/>
                </a:lnTo>
                <a:lnTo>
                  <a:pt x="1344" y="15"/>
                </a:lnTo>
                <a:lnTo>
                  <a:pt x="1343" y="14"/>
                </a:lnTo>
                <a:lnTo>
                  <a:pt x="1341" y="12"/>
                </a:lnTo>
                <a:lnTo>
                  <a:pt x="1340" y="10"/>
                </a:lnTo>
                <a:lnTo>
                  <a:pt x="1337" y="8"/>
                </a:lnTo>
                <a:lnTo>
                  <a:pt x="1329" y="5"/>
                </a:lnTo>
                <a:lnTo>
                  <a:pt x="1323" y="4"/>
                </a:lnTo>
                <a:lnTo>
                  <a:pt x="1317" y="1"/>
                </a:lnTo>
                <a:lnTo>
                  <a:pt x="1308" y="1"/>
                </a:lnTo>
                <a:lnTo>
                  <a:pt x="1300" y="1"/>
                </a:lnTo>
                <a:lnTo>
                  <a:pt x="1293" y="0"/>
                </a:lnTo>
                <a:lnTo>
                  <a:pt x="1281" y="0"/>
                </a:lnTo>
                <a:lnTo>
                  <a:pt x="1272" y="0"/>
                </a:lnTo>
                <a:lnTo>
                  <a:pt x="1261" y="2"/>
                </a:lnTo>
                <a:lnTo>
                  <a:pt x="1249" y="2"/>
                </a:lnTo>
                <a:lnTo>
                  <a:pt x="1236" y="3"/>
                </a:lnTo>
                <a:lnTo>
                  <a:pt x="1224" y="6"/>
                </a:lnTo>
                <a:lnTo>
                  <a:pt x="1211" y="7"/>
                </a:lnTo>
                <a:lnTo>
                  <a:pt x="1195" y="10"/>
                </a:lnTo>
                <a:lnTo>
                  <a:pt x="1180" y="12"/>
                </a:lnTo>
                <a:lnTo>
                  <a:pt x="1164" y="16"/>
                </a:lnTo>
                <a:lnTo>
                  <a:pt x="1148" y="20"/>
                </a:lnTo>
                <a:lnTo>
                  <a:pt x="1131" y="24"/>
                </a:lnTo>
                <a:lnTo>
                  <a:pt x="1112" y="29"/>
                </a:lnTo>
                <a:lnTo>
                  <a:pt x="1093" y="33"/>
                </a:lnTo>
                <a:lnTo>
                  <a:pt x="1075" y="39"/>
                </a:lnTo>
                <a:lnTo>
                  <a:pt x="1054" y="42"/>
                </a:lnTo>
                <a:lnTo>
                  <a:pt x="1033" y="48"/>
                </a:lnTo>
                <a:lnTo>
                  <a:pt x="1014" y="54"/>
                </a:lnTo>
                <a:lnTo>
                  <a:pt x="991" y="60"/>
                </a:lnTo>
                <a:lnTo>
                  <a:pt x="969" y="66"/>
                </a:lnTo>
                <a:lnTo>
                  <a:pt x="944" y="72"/>
                </a:lnTo>
                <a:lnTo>
                  <a:pt x="920" y="79"/>
                </a:lnTo>
                <a:lnTo>
                  <a:pt x="894" y="86"/>
                </a:lnTo>
                <a:lnTo>
                  <a:pt x="870" y="93"/>
                </a:lnTo>
                <a:lnTo>
                  <a:pt x="842" y="101"/>
                </a:lnTo>
                <a:lnTo>
                  <a:pt x="814" y="109"/>
                </a:lnTo>
                <a:lnTo>
                  <a:pt x="785" y="117"/>
                </a:lnTo>
                <a:lnTo>
                  <a:pt x="756" y="126"/>
                </a:lnTo>
                <a:lnTo>
                  <a:pt x="726" y="134"/>
                </a:lnTo>
                <a:lnTo>
                  <a:pt x="696" y="142"/>
                </a:lnTo>
                <a:lnTo>
                  <a:pt x="666" y="151"/>
                </a:lnTo>
                <a:lnTo>
                  <a:pt x="636" y="157"/>
                </a:lnTo>
                <a:lnTo>
                  <a:pt x="607" y="166"/>
                </a:lnTo>
                <a:lnTo>
                  <a:pt x="577" y="174"/>
                </a:lnTo>
                <a:lnTo>
                  <a:pt x="547" y="181"/>
                </a:lnTo>
                <a:lnTo>
                  <a:pt x="519" y="187"/>
                </a:lnTo>
                <a:lnTo>
                  <a:pt x="489" y="195"/>
                </a:lnTo>
                <a:lnTo>
                  <a:pt x="461" y="202"/>
                </a:lnTo>
                <a:lnTo>
                  <a:pt x="432" y="208"/>
                </a:lnTo>
                <a:lnTo>
                  <a:pt x="405" y="214"/>
                </a:lnTo>
                <a:lnTo>
                  <a:pt x="377" y="219"/>
                </a:lnTo>
                <a:lnTo>
                  <a:pt x="351" y="223"/>
                </a:lnTo>
                <a:lnTo>
                  <a:pt x="326" y="227"/>
                </a:lnTo>
                <a:lnTo>
                  <a:pt x="301" y="231"/>
                </a:lnTo>
                <a:lnTo>
                  <a:pt x="277" y="236"/>
                </a:lnTo>
                <a:lnTo>
                  <a:pt x="253" y="237"/>
                </a:lnTo>
                <a:lnTo>
                  <a:pt x="231" y="241"/>
                </a:lnTo>
                <a:lnTo>
                  <a:pt x="210" y="240"/>
                </a:lnTo>
                <a:lnTo>
                  <a:pt x="192" y="241"/>
                </a:lnTo>
                <a:lnTo>
                  <a:pt x="172" y="241"/>
                </a:lnTo>
                <a:lnTo>
                  <a:pt x="155" y="239"/>
                </a:lnTo>
                <a:lnTo>
                  <a:pt x="139" y="237"/>
                </a:lnTo>
                <a:lnTo>
                  <a:pt x="124" y="234"/>
                </a:lnTo>
                <a:lnTo>
                  <a:pt x="111" y="230"/>
                </a:lnTo>
                <a:lnTo>
                  <a:pt x="99" y="225"/>
                </a:lnTo>
                <a:lnTo>
                  <a:pt x="89" y="219"/>
                </a:lnTo>
                <a:lnTo>
                  <a:pt x="81" y="212"/>
                </a:lnTo>
                <a:lnTo>
                  <a:pt x="81" y="211"/>
                </a:lnTo>
                <a:lnTo>
                  <a:pt x="80" y="212"/>
                </a:lnTo>
                <a:lnTo>
                  <a:pt x="79" y="211"/>
                </a:lnTo>
                <a:lnTo>
                  <a:pt x="79" y="209"/>
                </a:lnTo>
                <a:lnTo>
                  <a:pt x="77" y="209"/>
                </a:lnTo>
                <a:lnTo>
                  <a:pt x="76" y="207"/>
                </a:lnTo>
                <a:lnTo>
                  <a:pt x="74" y="208"/>
                </a:lnTo>
                <a:lnTo>
                  <a:pt x="74" y="207"/>
                </a:lnTo>
                <a:lnTo>
                  <a:pt x="73" y="207"/>
                </a:lnTo>
                <a:lnTo>
                  <a:pt x="73" y="206"/>
                </a:lnTo>
                <a:lnTo>
                  <a:pt x="70" y="207"/>
                </a:lnTo>
                <a:lnTo>
                  <a:pt x="68" y="208"/>
                </a:lnTo>
                <a:lnTo>
                  <a:pt x="68" y="206"/>
                </a:lnTo>
                <a:lnTo>
                  <a:pt x="67" y="206"/>
                </a:lnTo>
                <a:lnTo>
                  <a:pt x="65" y="207"/>
                </a:lnTo>
                <a:lnTo>
                  <a:pt x="62" y="207"/>
                </a:lnTo>
                <a:lnTo>
                  <a:pt x="61" y="208"/>
                </a:lnTo>
                <a:lnTo>
                  <a:pt x="59" y="208"/>
                </a:lnTo>
                <a:lnTo>
                  <a:pt x="57" y="209"/>
                </a:lnTo>
                <a:lnTo>
                  <a:pt x="54" y="210"/>
                </a:lnTo>
                <a:lnTo>
                  <a:pt x="0" y="181"/>
                </a:lnTo>
                <a:lnTo>
                  <a:pt x="51" y="210"/>
                </a:lnTo>
                <a:lnTo>
                  <a:pt x="52" y="212"/>
                </a:lnTo>
                <a:lnTo>
                  <a:pt x="50" y="213"/>
                </a:lnTo>
                <a:lnTo>
                  <a:pt x="48" y="213"/>
                </a:lnTo>
                <a:lnTo>
                  <a:pt x="48" y="214"/>
                </a:lnTo>
                <a:lnTo>
                  <a:pt x="46" y="215"/>
                </a:lnTo>
                <a:lnTo>
                  <a:pt x="46" y="216"/>
                </a:lnTo>
                <a:lnTo>
                  <a:pt x="45" y="216"/>
                </a:lnTo>
                <a:lnTo>
                  <a:pt x="45" y="218"/>
                </a:lnTo>
                <a:lnTo>
                  <a:pt x="44" y="219"/>
                </a:lnTo>
                <a:lnTo>
                  <a:pt x="45" y="221"/>
                </a:lnTo>
                <a:lnTo>
                  <a:pt x="45" y="221"/>
                </a:lnTo>
                <a:lnTo>
                  <a:pt x="42" y="222"/>
                </a:lnTo>
                <a:lnTo>
                  <a:pt x="42" y="223"/>
                </a:lnTo>
                <a:lnTo>
                  <a:pt x="43" y="224"/>
                </a:lnTo>
                <a:lnTo>
                  <a:pt x="43" y="226"/>
                </a:lnTo>
                <a:lnTo>
                  <a:pt x="43" y="227"/>
                </a:lnTo>
                <a:lnTo>
                  <a:pt x="44" y="229"/>
                </a:lnTo>
                <a:lnTo>
                  <a:pt x="44" y="230"/>
                </a:lnTo>
                <a:lnTo>
                  <a:pt x="45" y="232"/>
                </a:lnTo>
                <a:lnTo>
                  <a:pt x="45" y="233"/>
                </a:lnTo>
                <a:lnTo>
                  <a:pt x="48" y="233"/>
                </a:lnTo>
                <a:lnTo>
                  <a:pt x="56" y="241"/>
                </a:lnTo>
                <a:lnTo>
                  <a:pt x="69" y="250"/>
                </a:lnTo>
                <a:lnTo>
                  <a:pt x="80" y="255"/>
                </a:lnTo>
                <a:lnTo>
                  <a:pt x="95" y="261"/>
                </a:lnTo>
                <a:lnTo>
                  <a:pt x="110" y="265"/>
                </a:lnTo>
                <a:lnTo>
                  <a:pt x="128" y="268"/>
                </a:lnTo>
                <a:lnTo>
                  <a:pt x="146" y="270"/>
                </a:lnTo>
                <a:lnTo>
                  <a:pt x="164" y="272"/>
                </a:lnTo>
                <a:lnTo>
                  <a:pt x="187" y="272"/>
                </a:lnTo>
                <a:lnTo>
                  <a:pt x="209" y="271"/>
                </a:lnTo>
                <a:lnTo>
                  <a:pt x="230" y="271"/>
                </a:lnTo>
                <a:lnTo>
                  <a:pt x="256" y="268"/>
                </a:lnTo>
                <a:lnTo>
                  <a:pt x="279" y="266"/>
                </a:lnTo>
                <a:lnTo>
                  <a:pt x="306" y="263"/>
                </a:lnTo>
                <a:lnTo>
                  <a:pt x="333" y="258"/>
                </a:lnTo>
                <a:lnTo>
                  <a:pt x="359" y="253"/>
                </a:lnTo>
                <a:lnTo>
                  <a:pt x="388" y="248"/>
                </a:lnTo>
                <a:lnTo>
                  <a:pt x="416" y="243"/>
                </a:lnTo>
                <a:lnTo>
                  <a:pt x="445" y="236"/>
                </a:lnTo>
                <a:lnTo>
                  <a:pt x="476" y="231"/>
                </a:lnTo>
                <a:lnTo>
                  <a:pt x="505" y="224"/>
                </a:lnTo>
                <a:lnTo>
                  <a:pt x="537" y="216"/>
                </a:lnTo>
                <a:lnTo>
                  <a:pt x="566" y="208"/>
                </a:lnTo>
                <a:lnTo>
                  <a:pt x="598" y="200"/>
                </a:lnTo>
                <a:lnTo>
                  <a:pt x="630" y="191"/>
                </a:lnTo>
                <a:lnTo>
                  <a:pt x="661" y="184"/>
                </a:lnTo>
                <a:lnTo>
                  <a:pt x="694" y="174"/>
                </a:lnTo>
                <a:lnTo>
                  <a:pt x="725" y="165"/>
                </a:lnTo>
                <a:lnTo>
                  <a:pt x="756" y="157"/>
                </a:lnTo>
                <a:lnTo>
                  <a:pt x="788" y="148"/>
                </a:lnTo>
                <a:lnTo>
                  <a:pt x="820" y="141"/>
                </a:lnTo>
                <a:lnTo>
                  <a:pt x="851" y="132"/>
                </a:lnTo>
                <a:lnTo>
                  <a:pt x="869" y="127"/>
                </a:lnTo>
                <a:lnTo>
                  <a:pt x="890" y="121"/>
                </a:lnTo>
                <a:lnTo>
                  <a:pt x="909" y="116"/>
                </a:lnTo>
                <a:lnTo>
                  <a:pt x="928" y="110"/>
                </a:lnTo>
                <a:lnTo>
                  <a:pt x="945" y="105"/>
                </a:lnTo>
                <a:lnTo>
                  <a:pt x="964" y="100"/>
                </a:lnTo>
                <a:lnTo>
                  <a:pt x="983" y="95"/>
                </a:lnTo>
                <a:lnTo>
                  <a:pt x="1001" y="90"/>
                </a:lnTo>
                <a:lnTo>
                  <a:pt x="1019" y="84"/>
                </a:lnTo>
                <a:lnTo>
                  <a:pt x="1039" y="79"/>
                </a:lnTo>
                <a:lnTo>
                  <a:pt x="1057" y="75"/>
                </a:lnTo>
                <a:lnTo>
                  <a:pt x="1074" y="70"/>
                </a:lnTo>
                <a:lnTo>
                  <a:pt x="1090" y="65"/>
                </a:lnTo>
                <a:lnTo>
                  <a:pt x="1110" y="62"/>
                </a:lnTo>
                <a:lnTo>
                  <a:pt x="1126" y="57"/>
                </a:lnTo>
                <a:lnTo>
                  <a:pt x="1142" y="54"/>
                </a:lnTo>
                <a:lnTo>
                  <a:pt x="1158" y="49"/>
                </a:lnTo>
                <a:lnTo>
                  <a:pt x="1173" y="46"/>
                </a:lnTo>
                <a:lnTo>
                  <a:pt x="1187" y="44"/>
                </a:lnTo>
                <a:lnTo>
                  <a:pt x="1202" y="41"/>
                </a:lnTo>
                <a:lnTo>
                  <a:pt x="1214" y="38"/>
                </a:lnTo>
                <a:lnTo>
                  <a:pt x="1228" y="35"/>
                </a:lnTo>
                <a:lnTo>
                  <a:pt x="1239" y="36"/>
                </a:lnTo>
                <a:lnTo>
                  <a:pt x="1251" y="33"/>
                </a:lnTo>
                <a:lnTo>
                  <a:pt x="1261" y="32"/>
                </a:lnTo>
                <a:lnTo>
                  <a:pt x="1271" y="32"/>
                </a:lnTo>
                <a:lnTo>
                  <a:pt x="1281" y="31"/>
                </a:lnTo>
                <a:lnTo>
                  <a:pt x="1289" y="31"/>
                </a:lnTo>
                <a:lnTo>
                  <a:pt x="1296" y="32"/>
                </a:lnTo>
                <a:lnTo>
                  <a:pt x="1302" y="34"/>
                </a:lnTo>
                <a:lnTo>
                  <a:pt x="1306" y="36"/>
                </a:lnTo>
                <a:lnTo>
                  <a:pt x="1310" y="36"/>
                </a:lnTo>
                <a:lnTo>
                  <a:pt x="1311" y="38"/>
                </a:lnTo>
                <a:lnTo>
                  <a:pt x="1313" y="38"/>
                </a:lnTo>
                <a:lnTo>
                  <a:pt x="1313" y="39"/>
                </a:lnTo>
                <a:lnTo>
                  <a:pt x="1314" y="41"/>
                </a:lnTo>
                <a:lnTo>
                  <a:pt x="1314" y="42"/>
                </a:lnTo>
                <a:lnTo>
                  <a:pt x="1314" y="43"/>
                </a:lnTo>
                <a:lnTo>
                  <a:pt x="1312" y="43"/>
                </a:lnTo>
                <a:lnTo>
                  <a:pt x="1313" y="45"/>
                </a:lnTo>
                <a:lnTo>
                  <a:pt x="1313" y="46"/>
                </a:lnTo>
                <a:lnTo>
                  <a:pt x="1314" y="48"/>
                </a:lnTo>
                <a:lnTo>
                  <a:pt x="1312" y="49"/>
                </a:lnTo>
                <a:lnTo>
                  <a:pt x="1312" y="51"/>
                </a:lnTo>
                <a:lnTo>
                  <a:pt x="1311" y="52"/>
                </a:lnTo>
                <a:lnTo>
                  <a:pt x="1310" y="60"/>
                </a:lnTo>
                <a:lnTo>
                  <a:pt x="1306" y="67"/>
                </a:lnTo>
                <a:lnTo>
                  <a:pt x="1302" y="74"/>
                </a:lnTo>
                <a:lnTo>
                  <a:pt x="1301" y="82"/>
                </a:lnTo>
                <a:lnTo>
                  <a:pt x="1299" y="89"/>
                </a:lnTo>
                <a:lnTo>
                  <a:pt x="1297" y="97"/>
                </a:lnTo>
                <a:lnTo>
                  <a:pt x="1294" y="107"/>
                </a:lnTo>
                <a:lnTo>
                  <a:pt x="1293" y="114"/>
                </a:lnTo>
                <a:lnTo>
                  <a:pt x="1290" y="122"/>
                </a:lnTo>
                <a:lnTo>
                  <a:pt x="1289" y="132"/>
                </a:lnTo>
                <a:lnTo>
                  <a:pt x="1287" y="140"/>
                </a:lnTo>
                <a:lnTo>
                  <a:pt x="1288" y="148"/>
                </a:lnTo>
                <a:lnTo>
                  <a:pt x="1286" y="157"/>
                </a:lnTo>
                <a:lnTo>
                  <a:pt x="1286" y="165"/>
                </a:lnTo>
                <a:lnTo>
                  <a:pt x="1285" y="174"/>
                </a:lnTo>
                <a:lnTo>
                  <a:pt x="1286" y="181"/>
                </a:lnTo>
                <a:lnTo>
                  <a:pt x="1286" y="189"/>
                </a:lnTo>
                <a:lnTo>
                  <a:pt x="1285" y="198"/>
                </a:lnTo>
                <a:lnTo>
                  <a:pt x="1288" y="206"/>
                </a:lnTo>
                <a:lnTo>
                  <a:pt x="1288" y="213"/>
                </a:lnTo>
                <a:lnTo>
                  <a:pt x="1291" y="222"/>
                </a:lnTo>
                <a:lnTo>
                  <a:pt x="1293" y="229"/>
                </a:lnTo>
                <a:lnTo>
                  <a:pt x="1296" y="237"/>
                </a:lnTo>
                <a:lnTo>
                  <a:pt x="1298" y="245"/>
                </a:lnTo>
                <a:lnTo>
                  <a:pt x="1303" y="251"/>
                </a:lnTo>
                <a:lnTo>
                  <a:pt x="1308" y="259"/>
                </a:lnTo>
                <a:lnTo>
                  <a:pt x="1313" y="265"/>
                </a:lnTo>
                <a:lnTo>
                  <a:pt x="1319" y="272"/>
                </a:lnTo>
                <a:lnTo>
                  <a:pt x="1324" y="278"/>
                </a:lnTo>
                <a:lnTo>
                  <a:pt x="1330" y="284"/>
                </a:lnTo>
                <a:lnTo>
                  <a:pt x="1337" y="290"/>
                </a:lnTo>
                <a:lnTo>
                  <a:pt x="1347" y="294"/>
                </a:lnTo>
                <a:lnTo>
                  <a:pt x="1355" y="301"/>
                </a:lnTo>
                <a:lnTo>
                  <a:pt x="1367" y="305"/>
                </a:lnTo>
                <a:lnTo>
                  <a:pt x="1375" y="310"/>
                </a:lnTo>
                <a:lnTo>
                  <a:pt x="1387" y="314"/>
                </a:lnTo>
                <a:lnTo>
                  <a:pt x="1398" y="317"/>
                </a:lnTo>
                <a:lnTo>
                  <a:pt x="1410" y="320"/>
                </a:lnTo>
                <a:lnTo>
                  <a:pt x="1422" y="323"/>
                </a:lnTo>
                <a:lnTo>
                  <a:pt x="1437" y="324"/>
                </a:lnTo>
                <a:lnTo>
                  <a:pt x="1450" y="326"/>
                </a:lnTo>
                <a:lnTo>
                  <a:pt x="1466" y="328"/>
                </a:lnTo>
                <a:lnTo>
                  <a:pt x="1481" y="328"/>
                </a:lnTo>
                <a:lnTo>
                  <a:pt x="1497" y="328"/>
                </a:lnTo>
                <a:lnTo>
                  <a:pt x="1514" y="327"/>
                </a:lnTo>
                <a:lnTo>
                  <a:pt x="1531" y="327"/>
                </a:lnTo>
                <a:lnTo>
                  <a:pt x="1548" y="327"/>
                </a:lnTo>
                <a:lnTo>
                  <a:pt x="1568" y="323"/>
                </a:lnTo>
                <a:lnTo>
                  <a:pt x="1587" y="322"/>
                </a:lnTo>
                <a:lnTo>
                  <a:pt x="1606" y="319"/>
                </a:lnTo>
                <a:lnTo>
                  <a:pt x="1625" y="316"/>
                </a:lnTo>
                <a:lnTo>
                  <a:pt x="1646" y="314"/>
                </a:lnTo>
                <a:lnTo>
                  <a:pt x="1669" y="308"/>
                </a:lnTo>
                <a:lnTo>
                  <a:pt x="1690" y="303"/>
                </a:lnTo>
                <a:lnTo>
                  <a:pt x="1713" y="299"/>
                </a:lnTo>
                <a:lnTo>
                  <a:pt x="1737" y="293"/>
                </a:lnTo>
                <a:lnTo>
                  <a:pt x="1762" y="288"/>
                </a:lnTo>
                <a:lnTo>
                  <a:pt x="1786" y="281"/>
                </a:lnTo>
                <a:lnTo>
                  <a:pt x="1810" y="275"/>
                </a:lnTo>
                <a:lnTo>
                  <a:pt x="1835" y="267"/>
                </a:lnTo>
                <a:lnTo>
                  <a:pt x="1862" y="260"/>
                </a:lnTo>
                <a:lnTo>
                  <a:pt x="1889" y="252"/>
                </a:lnTo>
                <a:lnTo>
                  <a:pt x="1917" y="242"/>
                </a:lnTo>
                <a:lnTo>
                  <a:pt x="1944" y="234"/>
                </a:lnTo>
                <a:lnTo>
                  <a:pt x="1971" y="224"/>
                </a:lnTo>
                <a:lnTo>
                  <a:pt x="2003" y="215"/>
                </a:lnTo>
                <a:lnTo>
                  <a:pt x="2036" y="206"/>
                </a:lnTo>
                <a:lnTo>
                  <a:pt x="2073" y="195"/>
                </a:lnTo>
                <a:lnTo>
                  <a:pt x="2112" y="186"/>
                </a:lnTo>
                <a:lnTo>
                  <a:pt x="2154" y="174"/>
                </a:lnTo>
                <a:lnTo>
                  <a:pt x="2196" y="163"/>
                </a:lnTo>
                <a:lnTo>
                  <a:pt x="2243" y="153"/>
                </a:lnTo>
                <a:lnTo>
                  <a:pt x="2291" y="143"/>
                </a:lnTo>
                <a:lnTo>
                  <a:pt x="2340" y="131"/>
                </a:lnTo>
                <a:lnTo>
                  <a:pt x="2388" y="122"/>
                </a:lnTo>
                <a:lnTo>
                  <a:pt x="2437" y="112"/>
                </a:lnTo>
                <a:lnTo>
                  <a:pt x="2489" y="101"/>
                </a:lnTo>
                <a:lnTo>
                  <a:pt x="2540" y="92"/>
                </a:lnTo>
                <a:lnTo>
                  <a:pt x="2592" y="83"/>
                </a:lnTo>
                <a:lnTo>
                  <a:pt x="2643" y="75"/>
                </a:lnTo>
                <a:lnTo>
                  <a:pt x="2695" y="66"/>
                </a:lnTo>
                <a:lnTo>
                  <a:pt x="2746" y="59"/>
                </a:lnTo>
                <a:lnTo>
                  <a:pt x="2794" y="55"/>
                </a:lnTo>
                <a:lnTo>
                  <a:pt x="2843" y="49"/>
                </a:lnTo>
                <a:lnTo>
                  <a:pt x="2889" y="45"/>
                </a:lnTo>
                <a:lnTo>
                  <a:pt x="2934" y="41"/>
                </a:lnTo>
                <a:lnTo>
                  <a:pt x="2978" y="40"/>
                </a:lnTo>
                <a:lnTo>
                  <a:pt x="3017" y="39"/>
                </a:lnTo>
                <a:lnTo>
                  <a:pt x="3055" y="41"/>
                </a:lnTo>
                <a:lnTo>
                  <a:pt x="3093" y="41"/>
                </a:lnTo>
                <a:lnTo>
                  <a:pt x="3125" y="45"/>
                </a:lnTo>
                <a:lnTo>
                  <a:pt x="3155" y="50"/>
                </a:lnTo>
                <a:lnTo>
                  <a:pt x="3182" y="57"/>
                </a:lnTo>
                <a:lnTo>
                  <a:pt x="3203" y="65"/>
                </a:lnTo>
                <a:lnTo>
                  <a:pt x="3222" y="76"/>
                </a:lnTo>
                <a:lnTo>
                  <a:pt x="3237" y="88"/>
                </a:lnTo>
                <a:lnTo>
                  <a:pt x="3237" y="89"/>
                </a:lnTo>
                <a:lnTo>
                  <a:pt x="3240" y="90"/>
                </a:lnTo>
                <a:lnTo>
                  <a:pt x="3241" y="91"/>
                </a:lnTo>
                <a:lnTo>
                  <a:pt x="3241" y="92"/>
                </a:lnTo>
                <a:lnTo>
                  <a:pt x="3243" y="94"/>
                </a:lnTo>
                <a:lnTo>
                  <a:pt x="3243" y="95"/>
                </a:lnTo>
                <a:lnTo>
                  <a:pt x="3245" y="96"/>
                </a:lnTo>
                <a:lnTo>
                  <a:pt x="3246" y="97"/>
                </a:lnTo>
                <a:lnTo>
                  <a:pt x="3246" y="98"/>
                </a:lnTo>
                <a:lnTo>
                  <a:pt x="3249" y="101"/>
                </a:lnTo>
                <a:lnTo>
                  <a:pt x="3249" y="103"/>
                </a:lnTo>
                <a:lnTo>
                  <a:pt x="3250" y="104"/>
                </a:lnTo>
                <a:lnTo>
                  <a:pt x="3252" y="104"/>
                </a:lnTo>
                <a:lnTo>
                  <a:pt x="3252" y="105"/>
                </a:lnTo>
                <a:lnTo>
                  <a:pt x="3255" y="106"/>
                </a:lnTo>
                <a:lnTo>
                  <a:pt x="3255" y="107"/>
                </a:lnTo>
                <a:lnTo>
                  <a:pt x="3255" y="109"/>
                </a:lnTo>
                <a:lnTo>
                  <a:pt x="3258" y="110"/>
                </a:lnTo>
                <a:lnTo>
                  <a:pt x="3258" y="111"/>
                </a:lnTo>
                <a:lnTo>
                  <a:pt x="3258" y="113"/>
                </a:lnTo>
                <a:lnTo>
                  <a:pt x="3261" y="113"/>
                </a:lnTo>
                <a:lnTo>
                  <a:pt x="3261" y="115"/>
                </a:lnTo>
                <a:lnTo>
                  <a:pt x="3261" y="116"/>
                </a:lnTo>
                <a:lnTo>
                  <a:pt x="3263" y="118"/>
                </a:lnTo>
                <a:lnTo>
                  <a:pt x="3263" y="118"/>
                </a:lnTo>
                <a:lnTo>
                  <a:pt x="3263" y="119"/>
                </a:lnTo>
                <a:lnTo>
                  <a:pt x="3267" y="120"/>
                </a:lnTo>
                <a:lnTo>
                  <a:pt x="3267" y="122"/>
                </a:lnTo>
                <a:lnTo>
                  <a:pt x="3268" y="123"/>
                </a:lnTo>
                <a:lnTo>
                  <a:pt x="3270" y="124"/>
                </a:lnTo>
                <a:lnTo>
                  <a:pt x="3270" y="125"/>
                </a:lnTo>
                <a:lnTo>
                  <a:pt x="3271" y="127"/>
                </a:lnTo>
                <a:lnTo>
                  <a:pt x="3279" y="134"/>
                </a:lnTo>
                <a:lnTo>
                  <a:pt x="3285" y="145"/>
                </a:lnTo>
                <a:lnTo>
                  <a:pt x="3293" y="151"/>
                </a:lnTo>
                <a:lnTo>
                  <a:pt x="3300" y="159"/>
                </a:lnTo>
                <a:lnTo>
                  <a:pt x="3308" y="167"/>
                </a:lnTo>
                <a:lnTo>
                  <a:pt x="3314" y="176"/>
                </a:lnTo>
                <a:lnTo>
                  <a:pt x="3322" y="182"/>
                </a:lnTo>
                <a:lnTo>
                  <a:pt x="3330" y="188"/>
                </a:lnTo>
                <a:lnTo>
                  <a:pt x="3338" y="195"/>
                </a:lnTo>
                <a:lnTo>
                  <a:pt x="3348" y="201"/>
                </a:lnTo>
                <a:lnTo>
                  <a:pt x="3355" y="208"/>
                </a:lnTo>
                <a:lnTo>
                  <a:pt x="3365" y="213"/>
                </a:lnTo>
                <a:lnTo>
                  <a:pt x="3375" y="220"/>
                </a:lnTo>
                <a:lnTo>
                  <a:pt x="3386" y="224"/>
                </a:lnTo>
                <a:lnTo>
                  <a:pt x="3397" y="227"/>
                </a:lnTo>
                <a:lnTo>
                  <a:pt x="3408" y="231"/>
                </a:lnTo>
                <a:lnTo>
                  <a:pt x="3421" y="235"/>
                </a:lnTo>
                <a:lnTo>
                  <a:pt x="3435" y="239"/>
                </a:lnTo>
                <a:lnTo>
                  <a:pt x="3446" y="241"/>
                </a:lnTo>
                <a:lnTo>
                  <a:pt x="3461" y="242"/>
                </a:lnTo>
                <a:lnTo>
                  <a:pt x="3477" y="244"/>
                </a:lnTo>
                <a:lnTo>
                  <a:pt x="3494" y="245"/>
                </a:lnTo>
                <a:lnTo>
                  <a:pt x="3512" y="245"/>
                </a:lnTo>
                <a:lnTo>
                  <a:pt x="3530" y="246"/>
                </a:lnTo>
                <a:lnTo>
                  <a:pt x="3549" y="244"/>
                </a:lnTo>
                <a:lnTo>
                  <a:pt x="3571" y="241"/>
                </a:lnTo>
                <a:lnTo>
                  <a:pt x="3592" y="240"/>
                </a:lnTo>
                <a:lnTo>
                  <a:pt x="3615" y="235"/>
                </a:lnTo>
                <a:lnTo>
                  <a:pt x="3640" y="232"/>
                </a:lnTo>
                <a:lnTo>
                  <a:pt x="3667" y="227"/>
                </a:lnTo>
                <a:lnTo>
                  <a:pt x="3694" y="222"/>
                </a:lnTo>
                <a:lnTo>
                  <a:pt x="3724" y="215"/>
                </a:lnTo>
                <a:lnTo>
                  <a:pt x="3749" y="210"/>
                </a:lnTo>
                <a:lnTo>
                  <a:pt x="3777" y="204"/>
                </a:lnTo>
                <a:lnTo>
                  <a:pt x="3803" y="198"/>
                </a:lnTo>
                <a:lnTo>
                  <a:pt x="3826" y="192"/>
                </a:lnTo>
                <a:lnTo>
                  <a:pt x="3851" y="186"/>
                </a:lnTo>
                <a:lnTo>
                  <a:pt x="3878" y="182"/>
                </a:lnTo>
                <a:lnTo>
                  <a:pt x="3902" y="177"/>
                </a:lnTo>
                <a:lnTo>
                  <a:pt x="3925" y="172"/>
                </a:lnTo>
                <a:lnTo>
                  <a:pt x="3949" y="168"/>
                </a:lnTo>
                <a:lnTo>
                  <a:pt x="3975" y="164"/>
                </a:lnTo>
                <a:lnTo>
                  <a:pt x="3997" y="159"/>
                </a:lnTo>
                <a:lnTo>
                  <a:pt x="4021" y="155"/>
                </a:lnTo>
                <a:lnTo>
                  <a:pt x="4043" y="151"/>
                </a:lnTo>
                <a:lnTo>
                  <a:pt x="4067" y="148"/>
                </a:lnTo>
                <a:lnTo>
                  <a:pt x="4090" y="146"/>
                </a:lnTo>
                <a:lnTo>
                  <a:pt x="4113" y="141"/>
                </a:lnTo>
                <a:lnTo>
                  <a:pt x="4137" y="140"/>
                </a:lnTo>
                <a:lnTo>
                  <a:pt x="4157" y="136"/>
                </a:lnTo>
                <a:lnTo>
                  <a:pt x="4181" y="134"/>
                </a:lnTo>
                <a:lnTo>
                  <a:pt x="4204" y="132"/>
                </a:lnTo>
                <a:lnTo>
                  <a:pt x="4225" y="130"/>
                </a:lnTo>
                <a:lnTo>
                  <a:pt x="4247" y="130"/>
                </a:lnTo>
                <a:lnTo>
                  <a:pt x="4271" y="128"/>
                </a:lnTo>
                <a:lnTo>
                  <a:pt x="4294" y="128"/>
                </a:lnTo>
                <a:lnTo>
                  <a:pt x="4316" y="127"/>
                </a:lnTo>
                <a:lnTo>
                  <a:pt x="4339" y="126"/>
                </a:lnTo>
                <a:lnTo>
                  <a:pt x="4363" y="127"/>
                </a:lnTo>
                <a:lnTo>
                  <a:pt x="4384" y="126"/>
                </a:lnTo>
                <a:lnTo>
                  <a:pt x="4408" y="126"/>
                </a:lnTo>
                <a:lnTo>
                  <a:pt x="4431" y="127"/>
                </a:lnTo>
                <a:lnTo>
                  <a:pt x="4455" y="129"/>
                </a:lnTo>
                <a:lnTo>
                  <a:pt x="4477" y="131"/>
                </a:lnTo>
                <a:lnTo>
                  <a:pt x="4480" y="130"/>
                </a:lnTo>
                <a:lnTo>
                  <a:pt x="4481" y="131"/>
                </a:lnTo>
                <a:lnTo>
                  <a:pt x="4483" y="130"/>
                </a:lnTo>
                <a:lnTo>
                  <a:pt x="4485" y="130"/>
                </a:lnTo>
                <a:lnTo>
                  <a:pt x="4487" y="129"/>
                </a:lnTo>
                <a:lnTo>
                  <a:pt x="4489" y="129"/>
                </a:lnTo>
                <a:lnTo>
                  <a:pt x="4491" y="128"/>
                </a:lnTo>
                <a:lnTo>
                  <a:pt x="4493" y="127"/>
                </a:lnTo>
                <a:lnTo>
                  <a:pt x="4495" y="126"/>
                </a:lnTo>
                <a:lnTo>
                  <a:pt x="4497" y="125"/>
                </a:lnTo>
                <a:lnTo>
                  <a:pt x="4498" y="125"/>
                </a:lnTo>
                <a:lnTo>
                  <a:pt x="4498" y="123"/>
                </a:lnTo>
                <a:lnTo>
                  <a:pt x="4499" y="123"/>
                </a:lnTo>
                <a:lnTo>
                  <a:pt x="4501" y="121"/>
                </a:lnTo>
                <a:lnTo>
                  <a:pt x="4503" y="118"/>
                </a:lnTo>
                <a:lnTo>
                  <a:pt x="4503" y="117"/>
                </a:lnTo>
                <a:lnTo>
                  <a:pt x="4504" y="117"/>
                </a:lnTo>
                <a:lnTo>
                  <a:pt x="4503" y="116"/>
                </a:lnTo>
                <a:lnTo>
                  <a:pt x="4503" y="115"/>
                </a:lnTo>
                <a:lnTo>
                  <a:pt x="4505" y="115"/>
                </a:lnTo>
                <a:lnTo>
                  <a:pt x="4504" y="113"/>
                </a:lnTo>
                <a:lnTo>
                  <a:pt x="4504" y="111"/>
                </a:lnTo>
                <a:lnTo>
                  <a:pt x="4504" y="110"/>
                </a:lnTo>
                <a:lnTo>
                  <a:pt x="4503" y="109"/>
                </a:lnTo>
                <a:lnTo>
                  <a:pt x="4503" y="107"/>
                </a:lnTo>
                <a:lnTo>
                  <a:pt x="4503" y="106"/>
                </a:lnTo>
                <a:lnTo>
                  <a:pt x="4502" y="105"/>
                </a:lnTo>
                <a:lnTo>
                  <a:pt x="4500" y="104"/>
                </a:lnTo>
                <a:lnTo>
                  <a:pt x="4499" y="102"/>
                </a:lnTo>
                <a:lnTo>
                  <a:pt x="4499" y="101"/>
                </a:lnTo>
                <a:lnTo>
                  <a:pt x="4498" y="101"/>
                </a:lnTo>
                <a:lnTo>
                  <a:pt x="4498" y="100"/>
                </a:lnTo>
                <a:lnTo>
                  <a:pt x="4496" y="100"/>
                </a:lnTo>
                <a:lnTo>
                  <a:pt x="4493" y="101"/>
                </a:lnTo>
                <a:lnTo>
                  <a:pt x="4492" y="99"/>
                </a:lnTo>
                <a:lnTo>
                  <a:pt x="4491" y="99"/>
                </a:lnTo>
                <a:lnTo>
                  <a:pt x="4489" y="98"/>
                </a:lnTo>
                <a:close/>
              </a:path>
            </a:pathLst>
          </a:custGeom>
          <a:gradFill rotWithShape="0">
            <a:gsLst>
              <a:gs pos="0">
                <a:srgbClr val="33CC33"/>
              </a:gs>
              <a:gs pos="50000">
                <a:srgbClr val="0099CC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>
            <a:prstShdw prst="shdw13" dist="52363" dir="11642175">
              <a:schemeClr val="accent2"/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80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423" y="609925"/>
            <a:ext cx="6904693" cy="790859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Social Equity</a:t>
            </a:r>
            <a:br>
              <a:rPr lang="en-GB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GB" altLang="en-US" sz="3676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0133" y="1981524"/>
            <a:ext cx="7721816" cy="4114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840425">
              <a:lnSpc>
                <a:spcPct val="90000"/>
              </a:lnSpc>
              <a:buNone/>
            </a:pPr>
            <a:r>
              <a:rPr lang="en-ZA" altLang="en-US" sz="2941">
                <a:latin typeface="Arial" panose="020B0604020202020204" pitchFamily="34" charset="0"/>
              </a:rPr>
              <a:t>	</a:t>
            </a:r>
            <a:r>
              <a:rPr lang="en-GB" altLang="en-US" sz="2941">
                <a:latin typeface="Arial" panose="020B0604020202020204" pitchFamily="34" charset="0"/>
              </a:rPr>
              <a:t>Redressing the imbalances of the past with respect to</a:t>
            </a:r>
            <a:r>
              <a:rPr lang="en-ZA" altLang="en-US" sz="2941">
                <a:latin typeface="Arial" panose="020B0604020202020204" pitchFamily="34" charset="0"/>
              </a:rPr>
              <a:t>:</a:t>
            </a:r>
            <a:endParaRPr lang="en-GB" altLang="en-US" sz="2941">
              <a:latin typeface="Arial" panose="020B0604020202020204" pitchFamily="34" charset="0"/>
            </a:endParaRPr>
          </a:p>
          <a:p>
            <a:pPr marL="840425" lvl="2" indent="0" defTabSz="840425">
              <a:lnSpc>
                <a:spcPct val="90000"/>
              </a:lnSpc>
              <a:buNone/>
            </a:pPr>
            <a:r>
              <a:rPr lang="en-ZA" altLang="en-US" sz="2941">
                <a:latin typeface="Arial" panose="020B0604020202020204" pitchFamily="34" charset="0"/>
              </a:rPr>
              <a:t>-	I</a:t>
            </a:r>
            <a:r>
              <a:rPr lang="en-GB" altLang="en-US" sz="2941">
                <a:latin typeface="Arial" panose="020B0604020202020204" pitchFamily="34" charset="0"/>
              </a:rPr>
              <a:t>nequitable access to basic water services at affordable tariffs within municipal areas, by facilitating a conditional subsidy on raw water cost where stepped tariffs are introduced</a:t>
            </a:r>
          </a:p>
          <a:p>
            <a:pPr marL="840425" lvl="2" indent="0" defTabSz="840425">
              <a:lnSpc>
                <a:spcPct val="90000"/>
              </a:lnSpc>
              <a:buNone/>
            </a:pPr>
            <a:r>
              <a:rPr lang="en-ZA" altLang="en-US" sz="2941">
                <a:latin typeface="Arial" panose="020B0604020202020204" pitchFamily="34" charset="0"/>
              </a:rPr>
              <a:t>-	I</a:t>
            </a:r>
            <a:r>
              <a:rPr lang="en-GB" altLang="en-US" sz="2941">
                <a:latin typeface="Arial" panose="020B0604020202020204" pitchFamily="34" charset="0"/>
              </a:rPr>
              <a:t>nequitable access to water for productive use purposes by subsidising tariffs for emerging farmers for a limited time period.</a:t>
            </a:r>
            <a:endParaRPr lang="en-GB" altLang="en-US" sz="2298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357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423" y="609925"/>
            <a:ext cx="6904693" cy="790859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Ecological Sustainability 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1728" y="1981524"/>
            <a:ext cx="7701388" cy="4114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840425">
              <a:lnSpc>
                <a:spcPct val="90000"/>
              </a:lnSpc>
              <a:buNone/>
            </a:pPr>
            <a:r>
              <a:rPr lang="en-ZA" altLang="en-US" sz="2941">
                <a:latin typeface="Arial" panose="020B0604020202020204" pitchFamily="34" charset="0"/>
              </a:rPr>
              <a:t>	</a:t>
            </a:r>
            <a:r>
              <a:rPr lang="en-GB" altLang="en-US" sz="2941">
                <a:latin typeface="Arial" panose="020B0604020202020204" pitchFamily="34" charset="0"/>
              </a:rPr>
              <a:t>Pricing will take account of the cost of:</a:t>
            </a:r>
          </a:p>
          <a:p>
            <a:pPr marL="0" indent="0" defTabSz="840425">
              <a:lnSpc>
                <a:spcPct val="90000"/>
              </a:lnSpc>
              <a:buNone/>
            </a:pPr>
            <a:endParaRPr lang="en-GB" altLang="en-US" sz="2941">
              <a:latin typeface="Arial" panose="020B0604020202020204" pitchFamily="34" charset="0"/>
            </a:endParaRPr>
          </a:p>
          <a:p>
            <a:pPr marL="0" indent="0" defTabSz="840425">
              <a:lnSpc>
                <a:spcPct val="90000"/>
              </a:lnSpc>
              <a:buNone/>
            </a:pPr>
            <a:r>
              <a:rPr lang="en-ZA" altLang="en-US" sz="2941">
                <a:latin typeface="Arial" panose="020B0604020202020204" pitchFamily="34" charset="0"/>
              </a:rPr>
              <a:t>-</a:t>
            </a:r>
            <a:r>
              <a:rPr lang="en-GB" altLang="en-US" sz="2941">
                <a:latin typeface="Arial" panose="020B0604020202020204" pitchFamily="34" charset="0"/>
              </a:rPr>
              <a:t>   </a:t>
            </a:r>
            <a:r>
              <a:rPr lang="en-ZA" altLang="en-US" sz="2941">
                <a:latin typeface="Arial" panose="020B0604020202020204" pitchFamily="34" charset="0"/>
              </a:rPr>
              <a:t>	S</a:t>
            </a:r>
            <a:r>
              <a:rPr lang="en-GB" altLang="en-US" sz="2941">
                <a:latin typeface="Arial" panose="020B0604020202020204" pitchFamily="34" charset="0"/>
              </a:rPr>
              <a:t>afeguarding the ecological reserve</a:t>
            </a:r>
          </a:p>
          <a:p>
            <a:pPr marL="0" indent="0" defTabSz="840425">
              <a:lnSpc>
                <a:spcPct val="90000"/>
              </a:lnSpc>
              <a:buNone/>
            </a:pPr>
            <a:r>
              <a:rPr lang="en-ZA" altLang="en-US" sz="2941">
                <a:latin typeface="Arial" panose="020B0604020202020204" pitchFamily="34" charset="0"/>
              </a:rPr>
              <a:t>-</a:t>
            </a:r>
            <a:r>
              <a:rPr lang="en-GB" altLang="en-US" sz="2941">
                <a:latin typeface="Arial" panose="020B0604020202020204" pitchFamily="34" charset="0"/>
              </a:rPr>
              <a:t>    </a:t>
            </a:r>
            <a:r>
              <a:rPr lang="en-ZA" altLang="en-US" sz="2941">
                <a:latin typeface="Arial" panose="020B0604020202020204" pitchFamily="34" charset="0"/>
              </a:rPr>
              <a:t>	T</a:t>
            </a:r>
            <a:r>
              <a:rPr lang="en-GB" altLang="en-US" sz="2941">
                <a:latin typeface="Arial" panose="020B0604020202020204" pitchFamily="34" charset="0"/>
              </a:rPr>
              <a:t>he ecological management of the 			catchment </a:t>
            </a:r>
          </a:p>
          <a:p>
            <a:pPr marL="0" indent="0" defTabSz="840425">
              <a:lnSpc>
                <a:spcPct val="90000"/>
              </a:lnSpc>
              <a:buNone/>
            </a:pPr>
            <a:r>
              <a:rPr lang="en-ZA" altLang="en-US" sz="2941">
                <a:latin typeface="Arial" panose="020B0604020202020204" pitchFamily="34" charset="0"/>
              </a:rPr>
              <a:t>-</a:t>
            </a:r>
            <a:r>
              <a:rPr lang="en-GB" altLang="en-US" sz="2941">
                <a:latin typeface="Arial" panose="020B0604020202020204" pitchFamily="34" charset="0"/>
              </a:rPr>
              <a:t> </a:t>
            </a:r>
            <a:r>
              <a:rPr lang="en-ZA" altLang="en-US" sz="2941">
                <a:latin typeface="Arial" panose="020B0604020202020204" pitchFamily="34" charset="0"/>
              </a:rPr>
              <a:t>	W</a:t>
            </a:r>
            <a:r>
              <a:rPr lang="en-GB" altLang="en-US" sz="2941">
                <a:latin typeface="Arial" panose="020B0604020202020204" pitchFamily="34" charset="0"/>
              </a:rPr>
              <a:t>ater quality protection</a:t>
            </a:r>
          </a:p>
          <a:p>
            <a:pPr marL="0" indent="0" defTabSz="840425">
              <a:lnSpc>
                <a:spcPct val="90000"/>
              </a:lnSpc>
              <a:buNone/>
            </a:pPr>
            <a:r>
              <a:rPr lang="en-ZA" altLang="en-US" sz="2941">
                <a:latin typeface="Arial" panose="020B0604020202020204" pitchFamily="34" charset="0"/>
              </a:rPr>
              <a:t>-	W</a:t>
            </a:r>
            <a:r>
              <a:rPr lang="en-GB" altLang="en-US" sz="2941">
                <a:latin typeface="Arial" panose="020B0604020202020204" pitchFamily="34" charset="0"/>
              </a:rPr>
              <a:t>ater conservation and demand 			management</a:t>
            </a:r>
          </a:p>
          <a:p>
            <a:pPr marL="0" indent="0" defTabSz="840425">
              <a:lnSpc>
                <a:spcPct val="90000"/>
              </a:lnSpc>
              <a:buNone/>
            </a:pPr>
            <a:br>
              <a:rPr lang="en-GB" altLang="en-US" sz="2941">
                <a:latin typeface="Arial" panose="020B0604020202020204" pitchFamily="34" charset="0"/>
              </a:rPr>
            </a:br>
            <a:endParaRPr lang="en-GB" altLang="en-US" sz="294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49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423" y="609925"/>
            <a:ext cx="6904693" cy="790859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Financial Sustainability 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1689" y="1540861"/>
            <a:ext cx="7771427" cy="4114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840425">
              <a:lnSpc>
                <a:spcPct val="90000"/>
              </a:lnSpc>
              <a:buNone/>
            </a:pPr>
            <a:r>
              <a:rPr lang="en-GB" altLang="en-US" sz="2941">
                <a:latin typeface="Arial" panose="020B0604020202020204" pitchFamily="34" charset="0"/>
              </a:rPr>
              <a:t>Generating adequate revenue for funding the annual cost related to:</a:t>
            </a:r>
          </a:p>
          <a:p>
            <a:pPr marL="0" indent="0" defTabSz="840425">
              <a:lnSpc>
                <a:spcPct val="90000"/>
              </a:lnSpc>
              <a:buNone/>
            </a:pPr>
            <a:r>
              <a:rPr lang="en-GB" altLang="en-US" sz="2941">
                <a:latin typeface="Arial" panose="020B0604020202020204" pitchFamily="34" charset="0"/>
              </a:rPr>
              <a:t>        </a:t>
            </a:r>
            <a:r>
              <a:rPr lang="en-ZA" altLang="en-US" sz="2941">
                <a:latin typeface="Arial" panose="020B0604020202020204" pitchFamily="34" charset="0"/>
              </a:rPr>
              <a:t>	-</a:t>
            </a:r>
            <a:r>
              <a:rPr lang="en-GB" altLang="en-US" sz="2941">
                <a:latin typeface="Arial" panose="020B0604020202020204" pitchFamily="34" charset="0"/>
              </a:rPr>
              <a:t>the management of water resources</a:t>
            </a:r>
          </a:p>
          <a:p>
            <a:pPr marL="0" indent="0" defTabSz="840425">
              <a:lnSpc>
                <a:spcPct val="90000"/>
              </a:lnSpc>
              <a:buNone/>
            </a:pPr>
            <a:r>
              <a:rPr lang="en-GB" altLang="en-US" sz="2941">
                <a:latin typeface="Arial" panose="020B0604020202020204" pitchFamily="34" charset="0"/>
              </a:rPr>
              <a:t>        </a:t>
            </a:r>
            <a:r>
              <a:rPr lang="en-ZA" altLang="en-US" sz="2941">
                <a:latin typeface="Arial" panose="020B0604020202020204" pitchFamily="34" charset="0"/>
              </a:rPr>
              <a:t>	-</a:t>
            </a:r>
            <a:r>
              <a:rPr lang="en-GB" altLang="en-US" sz="2941">
                <a:latin typeface="Arial" panose="020B0604020202020204" pitchFamily="34" charset="0"/>
              </a:rPr>
              <a:t>the operation and maintenance of 				existing schemes</a:t>
            </a:r>
          </a:p>
          <a:p>
            <a:pPr marL="0" indent="0" defTabSz="840425">
              <a:lnSpc>
                <a:spcPct val="90000"/>
              </a:lnSpc>
              <a:buNone/>
            </a:pPr>
            <a:r>
              <a:rPr lang="en-GB" altLang="en-US" sz="2941">
                <a:latin typeface="Arial" panose="020B0604020202020204" pitchFamily="34" charset="0"/>
              </a:rPr>
              <a:t>        </a:t>
            </a:r>
            <a:r>
              <a:rPr lang="en-ZA" altLang="en-US" sz="2941">
                <a:latin typeface="Arial" panose="020B0604020202020204" pitchFamily="34" charset="0"/>
              </a:rPr>
              <a:t>	-</a:t>
            </a:r>
            <a:r>
              <a:rPr lang="en-GB" altLang="en-US" sz="2941">
                <a:latin typeface="Arial" panose="020B0604020202020204" pitchFamily="34" charset="0"/>
              </a:rPr>
              <a:t>the rehabilitation of existing schemes</a:t>
            </a:r>
          </a:p>
          <a:p>
            <a:pPr marL="0" indent="0" defTabSz="840425">
              <a:lnSpc>
                <a:spcPct val="90000"/>
              </a:lnSpc>
              <a:buNone/>
            </a:pPr>
            <a:r>
              <a:rPr lang="en-GB" altLang="en-US" sz="2941">
                <a:latin typeface="Arial" panose="020B0604020202020204" pitchFamily="34" charset="0"/>
              </a:rPr>
              <a:t>        </a:t>
            </a:r>
            <a:r>
              <a:rPr lang="en-ZA" altLang="en-US" sz="2941">
                <a:latin typeface="Arial" panose="020B0604020202020204" pitchFamily="34" charset="0"/>
              </a:rPr>
              <a:t>	-</a:t>
            </a:r>
            <a:r>
              <a:rPr lang="en-GB" altLang="en-US" sz="2941">
                <a:latin typeface="Arial" panose="020B0604020202020204" pitchFamily="34" charset="0"/>
              </a:rPr>
              <a:t> the development of augmentation 				schemes</a:t>
            </a:r>
          </a:p>
          <a:p>
            <a:pPr marL="0" indent="0" defTabSz="840425">
              <a:lnSpc>
                <a:spcPct val="90000"/>
              </a:lnSpc>
              <a:buNone/>
            </a:pPr>
            <a:r>
              <a:rPr lang="en-GB" altLang="en-US" sz="2941">
                <a:latin typeface="Arial" panose="020B0604020202020204" pitchFamily="34" charset="0"/>
              </a:rPr>
              <a:t> In the process of annual tariff increases to reach this objective, the constraints within various user sectors to adapt to price increases will be taken into account</a:t>
            </a:r>
          </a:p>
          <a:p>
            <a:pPr marL="0" indent="0" defTabSz="840425">
              <a:lnSpc>
                <a:spcPct val="90000"/>
              </a:lnSpc>
              <a:buNone/>
            </a:pPr>
            <a:endParaRPr lang="en-GB" altLang="en-US" sz="294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445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423" y="609925"/>
            <a:ext cx="6904693" cy="720820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Economic Efficiency 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840425">
              <a:lnSpc>
                <a:spcPct val="90000"/>
              </a:lnSpc>
              <a:buNone/>
            </a:pPr>
            <a:r>
              <a:rPr lang="en-GB" altLang="en-US" sz="2941">
                <a:latin typeface="Arial" panose="020B0604020202020204" pitchFamily="34" charset="0"/>
              </a:rPr>
              <a:t>To promote the efficient allocation and beneficial use of water, water should be priced at its opportunity cost. </a:t>
            </a:r>
            <a:endParaRPr lang="en-ZA" altLang="en-US" sz="2941">
              <a:latin typeface="Arial" panose="020B0604020202020204" pitchFamily="34" charset="0"/>
            </a:endParaRPr>
          </a:p>
          <a:p>
            <a:pPr marL="0" indent="0" defTabSz="840425">
              <a:lnSpc>
                <a:spcPct val="90000"/>
              </a:lnSpc>
              <a:buNone/>
            </a:pPr>
            <a:endParaRPr lang="en-GB" altLang="en-US" sz="2941">
              <a:latin typeface="Arial" panose="020B0604020202020204" pitchFamily="34" charset="0"/>
            </a:endParaRPr>
          </a:p>
          <a:p>
            <a:pPr marL="0" indent="0" defTabSz="840425">
              <a:lnSpc>
                <a:spcPct val="90000"/>
              </a:lnSpc>
              <a:buNone/>
            </a:pPr>
            <a:r>
              <a:rPr lang="en-GB" altLang="en-US" sz="2941">
                <a:latin typeface="Arial" panose="020B0604020202020204" pitchFamily="34" charset="0"/>
              </a:rPr>
              <a:t>The Pricing Strategy provides for administrative as well as market-related measures to achieve this goal. </a:t>
            </a:r>
            <a:endParaRPr lang="en-ZA" altLang="en-US" sz="2941">
              <a:latin typeface="Arial" panose="020B0604020202020204" pitchFamily="34" charset="0"/>
            </a:endParaRPr>
          </a:p>
          <a:p>
            <a:pPr marL="0" indent="0" defTabSz="840425">
              <a:lnSpc>
                <a:spcPct val="90000"/>
              </a:lnSpc>
              <a:buNone/>
            </a:pPr>
            <a:endParaRPr lang="en-GB" altLang="en-US" sz="294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730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1767" y="350196"/>
            <a:ext cx="7214032" cy="891540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Contents of Pricing Strategy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650" y="1610901"/>
            <a:ext cx="8139133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160" tIns="43797" rIns="89160" bIns="43797" numCol="1" anchor="t" anchorCtr="0" compatLnSpc="1">
            <a:prstTxWarp prst="textNoShape">
              <a:avLst/>
            </a:prstTxWarp>
          </a:bodyPr>
          <a:lstStyle/>
          <a:p>
            <a:pPr marL="315159" indent="-315159" defTabSz="840425">
              <a:lnSpc>
                <a:spcPct val="90000"/>
              </a:lnSpc>
              <a:buNone/>
            </a:pPr>
            <a:r>
              <a:rPr lang="en-GB" altLang="en-US" sz="2757">
                <a:latin typeface="Arial" panose="020B0604020202020204" pitchFamily="34" charset="0"/>
              </a:rPr>
              <a:t>Minister concurred with Minister of Finance to</a:t>
            </a:r>
            <a:br>
              <a:rPr lang="en-ZA" altLang="en-US" sz="2757">
                <a:latin typeface="Arial" panose="020B0604020202020204" pitchFamily="34" charset="0"/>
              </a:rPr>
            </a:br>
            <a:r>
              <a:rPr lang="en-GB" altLang="en-US" sz="2757">
                <a:latin typeface="Arial" panose="020B0604020202020204" pitchFamily="34" charset="0"/>
              </a:rPr>
              <a:t>establish a pricing strategy for water use</a:t>
            </a:r>
            <a:r>
              <a:rPr lang="en-ZA" altLang="en-US" sz="2757">
                <a:latin typeface="Arial" panose="020B0604020202020204" pitchFamily="34" charset="0"/>
              </a:rPr>
              <a:t>:</a:t>
            </a:r>
            <a:r>
              <a:rPr lang="en-GB" altLang="en-US" sz="2757">
                <a:latin typeface="Arial" panose="020B0604020202020204" pitchFamily="34" charset="0"/>
              </a:rPr>
              <a:t> 56(1):</a:t>
            </a:r>
          </a:p>
          <a:p>
            <a:pPr marL="315159" indent="-315159" defTabSz="840425">
              <a:lnSpc>
                <a:spcPct val="90000"/>
              </a:lnSpc>
            </a:pPr>
            <a:r>
              <a:rPr lang="en-GB" altLang="en-US" sz="2757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for funding water resource management</a:t>
            </a:r>
            <a:endParaRPr lang="en-GB" altLang="en-US" sz="2757" b="1">
              <a:latin typeface="Arial" panose="020B0604020202020204" pitchFamily="34" charset="0"/>
            </a:endParaRPr>
          </a:p>
          <a:p>
            <a:pPr marL="682845" lvl="1" indent="-262633" defTabSz="840425">
              <a:lnSpc>
                <a:spcPct val="90000"/>
              </a:lnSpc>
            </a:pPr>
            <a:r>
              <a:rPr lang="en-GB" altLang="en-US" sz="2390" b="1">
                <a:latin typeface="Arial" panose="020B0604020202020204" pitchFamily="34" charset="0"/>
              </a:rPr>
              <a:t>regulate, manage and maintain water resource/catchment</a:t>
            </a:r>
          </a:p>
          <a:p>
            <a:pPr marL="315159" indent="-315159" defTabSz="840425">
              <a:lnSpc>
                <a:spcPct val="90000"/>
              </a:lnSpc>
            </a:pPr>
            <a:r>
              <a:rPr lang="en-GB" altLang="en-US" sz="2757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for funding water resource development and use of waterworks</a:t>
            </a:r>
            <a:endParaRPr lang="en-GB" altLang="en-US" sz="2757" b="1">
              <a:latin typeface="Arial" panose="020B0604020202020204" pitchFamily="34" charset="0"/>
            </a:endParaRPr>
          </a:p>
          <a:p>
            <a:pPr marL="682845" lvl="1" indent="-262633" defTabSz="840425">
              <a:lnSpc>
                <a:spcPct val="90000"/>
              </a:lnSpc>
            </a:pPr>
            <a:r>
              <a:rPr lang="en-GB" altLang="en-US" sz="2390" b="1">
                <a:latin typeface="Arial" panose="020B0604020202020204" pitchFamily="34" charset="0"/>
              </a:rPr>
              <a:t>Planning, design, development, O&amp;M and improvement</a:t>
            </a:r>
          </a:p>
          <a:p>
            <a:pPr marL="682845" lvl="1" indent="-262633" defTabSz="840425">
              <a:lnSpc>
                <a:spcPct val="90000"/>
              </a:lnSpc>
            </a:pPr>
            <a:r>
              <a:rPr lang="en-GB" altLang="en-US" sz="2390" b="1">
                <a:latin typeface="Arial" panose="020B0604020202020204" pitchFamily="34" charset="0"/>
              </a:rPr>
              <a:t>Capital costs - Depreciation, Return on Assets</a:t>
            </a:r>
          </a:p>
          <a:p>
            <a:pPr marL="682845" lvl="1" indent="-262633" defTabSz="840425">
              <a:lnSpc>
                <a:spcPct val="90000"/>
              </a:lnSpc>
            </a:pPr>
            <a:r>
              <a:rPr lang="en-GB" altLang="en-US" sz="2390" b="1">
                <a:latin typeface="Arial" panose="020B0604020202020204" pitchFamily="34" charset="0"/>
              </a:rPr>
              <a:t>Pre-financing, assurance of supply</a:t>
            </a:r>
          </a:p>
          <a:p>
            <a:pPr marL="315159" indent="-315159" defTabSz="840425">
              <a:lnSpc>
                <a:spcPct val="90000"/>
              </a:lnSpc>
            </a:pPr>
            <a:r>
              <a:rPr lang="en-GB" altLang="en-US" sz="2757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for achieving the equitable and efficient allocation of water use</a:t>
            </a:r>
            <a:endParaRPr lang="en-GB" altLang="en-US" sz="2757" b="1">
              <a:latin typeface="Arial" panose="020B0604020202020204" pitchFamily="34" charset="0"/>
            </a:endParaRPr>
          </a:p>
          <a:p>
            <a:pPr marL="315159" indent="-315159" defTabSz="840425">
              <a:lnSpc>
                <a:spcPct val="90000"/>
              </a:lnSpc>
              <a:buNone/>
            </a:pPr>
            <a:endParaRPr lang="en-GB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6675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423" y="609925"/>
            <a:ext cx="6904693" cy="790859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Contents of Pricing Strategy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650" y="2591449"/>
            <a:ext cx="8139133" cy="350633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840425">
              <a:lnSpc>
                <a:spcPct val="90000"/>
              </a:lnSpc>
              <a:buNone/>
            </a:pPr>
            <a:r>
              <a:rPr lang="en-US" altLang="en-US" sz="2573">
                <a:latin typeface="Arial" panose="020B0604020202020204" pitchFamily="34" charset="0"/>
              </a:rPr>
              <a:t>Types of raw water charges in pricing strategy:</a:t>
            </a:r>
          </a:p>
          <a:p>
            <a:pPr marL="420213" lvl="1" indent="0" defTabSz="840425">
              <a:lnSpc>
                <a:spcPct val="90000"/>
              </a:lnSpc>
              <a:buNone/>
            </a:pPr>
            <a:endParaRPr lang="en-US" altLang="en-US" sz="2573">
              <a:latin typeface="Arial" panose="020B0604020202020204" pitchFamily="34" charset="0"/>
            </a:endParaRPr>
          </a:p>
          <a:p>
            <a:pPr marL="420213" lvl="1" indent="0" defTabSz="840425">
              <a:lnSpc>
                <a:spcPct val="90000"/>
              </a:lnSpc>
              <a:buNone/>
            </a:pPr>
            <a:r>
              <a:rPr lang="en-US" altLang="en-US" sz="2573">
                <a:latin typeface="Arial" panose="020B0604020202020204" pitchFamily="34" charset="0"/>
              </a:rPr>
              <a:t>Funding water resource management by water 	management institutions (WMI)</a:t>
            </a:r>
          </a:p>
          <a:p>
            <a:pPr marL="420213" lvl="1" indent="0" defTabSz="840425">
              <a:lnSpc>
                <a:spcPct val="90000"/>
              </a:lnSpc>
              <a:buNone/>
            </a:pPr>
            <a:r>
              <a:rPr lang="en-US" altLang="en-US" sz="2573">
                <a:latin typeface="Arial" panose="020B0604020202020204" pitchFamily="34" charset="0"/>
              </a:rPr>
              <a:t>Funding of the development and use of waterworks</a:t>
            </a:r>
          </a:p>
          <a:p>
            <a:pPr marL="420213" lvl="1" indent="0" defTabSz="840425">
              <a:lnSpc>
                <a:spcPct val="90000"/>
              </a:lnSpc>
              <a:buNone/>
            </a:pPr>
            <a:r>
              <a:rPr lang="en-US" altLang="en-US" sz="2573">
                <a:latin typeface="Arial" panose="020B0604020202020204" pitchFamily="34" charset="0"/>
              </a:rPr>
              <a:t>Charging an Economic Charge</a:t>
            </a:r>
          </a:p>
          <a:p>
            <a:pPr marL="420213" lvl="1" indent="0" defTabSz="840425">
              <a:lnSpc>
                <a:spcPct val="90000"/>
              </a:lnSpc>
              <a:buNone/>
            </a:pPr>
            <a:r>
              <a:rPr lang="en-US" altLang="en-US" sz="2573">
                <a:latin typeface="Arial" panose="020B0604020202020204" pitchFamily="34" charset="0"/>
              </a:rPr>
              <a:t>Charging a waste discharge charge/levy</a:t>
            </a:r>
          </a:p>
          <a:p>
            <a:pPr marL="420213" lvl="1" indent="0" defTabSz="840425">
              <a:lnSpc>
                <a:spcPct val="90000"/>
              </a:lnSpc>
              <a:buNone/>
            </a:pPr>
            <a:r>
              <a:rPr lang="en-US" altLang="en-US" sz="2573">
                <a:latin typeface="Arial" panose="020B0604020202020204" pitchFamily="34" charset="0"/>
              </a:rPr>
              <a:t>Charging a Water Research Levy</a:t>
            </a:r>
          </a:p>
        </p:txBody>
      </p:sp>
    </p:spTree>
    <p:extLst>
      <p:ext uri="{BB962C8B-B14F-4D97-AF65-F5344CB8AC3E}">
        <p14:creationId xmlns:p14="http://schemas.microsoft.com/office/powerpoint/2010/main" val="36916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0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0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9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1923" y="0"/>
            <a:ext cx="7203819" cy="1260705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Implications of pricing strategy on CMAs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649" y="1470822"/>
            <a:ext cx="7984463" cy="496351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en-GB" altLang="en-US" sz="2573">
                <a:latin typeface="Arial" panose="020B0604020202020204" pitchFamily="34" charset="0"/>
              </a:rPr>
              <a:t>Water use charge are only applied to and collected from registered water users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altLang="en-US" sz="1103"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GB" altLang="en-US" sz="2573">
                <a:latin typeface="Arial" panose="020B0604020202020204" pitchFamily="34" charset="0"/>
              </a:rPr>
              <a:t>Where water in the WMA is fully utilised or over allocated (registered use exceeds allocable water) the volume of registered sectoral water use will determine charges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altLang="en-US" sz="1103"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GB" altLang="en-US" sz="2573">
                <a:latin typeface="Arial" panose="020B0604020202020204" pitchFamily="34" charset="0"/>
              </a:rPr>
              <a:t>CMA must annually budget for the estimated costs of activities to be performed in the WMA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altLang="en-US" sz="1103"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GB" altLang="en-US" sz="2573">
                <a:latin typeface="Arial" panose="020B0604020202020204" pitchFamily="34" charset="0"/>
              </a:rPr>
              <a:t>Water resource management activity costs must be allocated to sectors in proportion to average annual sectoral use	</a:t>
            </a:r>
          </a:p>
        </p:txBody>
      </p:sp>
    </p:spTree>
    <p:extLst>
      <p:ext uri="{BB962C8B-B14F-4D97-AF65-F5344CB8AC3E}">
        <p14:creationId xmlns:p14="http://schemas.microsoft.com/office/powerpoint/2010/main" val="3604225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2086260" y="0"/>
            <a:ext cx="8464523" cy="1431426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0095" tIns="45047" rIns="90095" bIns="45047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76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Catchment management charges to defray costs </a:t>
            </a:r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2309510" y="1371601"/>
            <a:ext cx="7276776" cy="5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5" tIns="45047" rIns="90095" bIns="45047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Functional support (Management)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Planning and implementation of </a:t>
            </a:r>
            <a:r>
              <a:rPr lang="en-ZA" altLang="en-US" sz="2941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catchment management </a:t>
            </a:r>
            <a:r>
              <a:rPr lang="en-ZA" altLang="en-US" sz="2941">
                <a:solidFill>
                  <a:srgbClr val="000000"/>
                </a:solidFill>
                <a:latin typeface="Arial" panose="020B0604020202020204" pitchFamily="34" charset="0"/>
              </a:rPr>
              <a:t>functions</a:t>
            </a:r>
            <a:endParaRPr lang="en-GB" altLang="en-US" sz="294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Dam safety control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Water quality management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	Pollution control	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Water utilisation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	Water allocation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	Water use control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Water conservation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	Eradication of invasive plants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	Demand management</a:t>
            </a:r>
          </a:p>
        </p:txBody>
      </p:sp>
    </p:spTree>
    <p:extLst>
      <p:ext uri="{BB962C8B-B14F-4D97-AF65-F5344CB8AC3E}">
        <p14:creationId xmlns:p14="http://schemas.microsoft.com/office/powerpoint/2010/main" val="3071798874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Why Tariffs?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226"/>
            <a:ext cx="5946913" cy="5141843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Sustainability</a:t>
            </a:r>
          </a:p>
          <a:p>
            <a:pPr lvl="1"/>
            <a:r>
              <a:rPr lang="en-ZA" dirty="0"/>
              <a:t>“User-must-pay” principle</a:t>
            </a:r>
          </a:p>
          <a:p>
            <a:pPr lvl="1"/>
            <a:r>
              <a:rPr lang="en-ZA" dirty="0"/>
              <a:t>Capital, and interest on capital, must be recovered</a:t>
            </a:r>
          </a:p>
          <a:p>
            <a:pPr lvl="1"/>
            <a:r>
              <a:rPr lang="en-ZA" dirty="0"/>
              <a:t>Operation and management costs must be recovered</a:t>
            </a:r>
          </a:p>
          <a:p>
            <a:pPr lvl="2"/>
            <a:r>
              <a:rPr lang="en-ZA" dirty="0"/>
              <a:t>Costs directly related to water projects</a:t>
            </a:r>
          </a:p>
          <a:p>
            <a:pPr lvl="2"/>
            <a:r>
              <a:rPr lang="en-ZA" dirty="0"/>
              <a:t>Costs generally related to water resource management</a:t>
            </a:r>
          </a:p>
          <a:p>
            <a:r>
              <a:rPr lang="en-ZA" dirty="0"/>
              <a:t>Resource use must be economically efficient</a:t>
            </a:r>
          </a:p>
          <a:p>
            <a:pPr lvl="1"/>
            <a:r>
              <a:rPr lang="en-ZA" dirty="0"/>
              <a:t>Correct pricing communicates the scarcity value of a resource and contributes to its efficient use.</a:t>
            </a:r>
          </a:p>
          <a:p>
            <a:pPr lvl="1"/>
            <a:endParaRPr lang="en-ZA" dirty="0"/>
          </a:p>
          <a:p>
            <a:pPr marL="0" indent="0">
              <a:buNone/>
            </a:pPr>
            <a:r>
              <a:rPr lang="en-ZA" dirty="0"/>
              <a:t>PRICING STRATEGY 2007: Revision in offing but currently still valid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2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3747" r="2464" b="3647"/>
          <a:stretch/>
        </p:blipFill>
        <p:spPr>
          <a:xfrm rot="16200000" flipH="1" flipV="1">
            <a:off x="6173856" y="1340126"/>
            <a:ext cx="6029738" cy="43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01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38403" y="907591"/>
            <a:ext cx="6665392" cy="1263623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Budgeting for activity costs for WRM Charges</a:t>
            </a:r>
          </a:p>
        </p:txBody>
      </p:sp>
      <p:sp>
        <p:nvSpPr>
          <p:cNvPr id="650243" name="Oval 3"/>
          <p:cNvSpPr>
            <a:spLocks noChangeArrowheads="1"/>
          </p:cNvSpPr>
          <p:nvPr/>
        </p:nvSpPr>
        <p:spPr bwMode="auto">
          <a:xfrm>
            <a:off x="5003098" y="3220343"/>
            <a:ext cx="1898353" cy="12052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5" tIns="45047" rIns="90095" bIns="45047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Costs of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WRM activities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 in WMA</a:t>
            </a:r>
          </a:p>
        </p:txBody>
      </p:sp>
      <p:sp>
        <p:nvSpPr>
          <p:cNvPr id="650244" name="Oval 4"/>
          <p:cNvSpPr>
            <a:spLocks noChangeArrowheads="1"/>
          </p:cNvSpPr>
          <p:nvPr/>
        </p:nvSpPr>
        <p:spPr bwMode="auto">
          <a:xfrm>
            <a:off x="2338692" y="3439215"/>
            <a:ext cx="1263623" cy="76313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5" tIns="45047" rIns="90095" bIns="45047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Unit Cost</a:t>
            </a:r>
          </a:p>
        </p:txBody>
      </p:sp>
      <p:sp>
        <p:nvSpPr>
          <p:cNvPr id="650245" name="Oval 5"/>
          <p:cNvSpPr>
            <a:spLocks noChangeArrowheads="1"/>
          </p:cNvSpPr>
          <p:nvPr/>
        </p:nvSpPr>
        <p:spPr bwMode="auto">
          <a:xfrm>
            <a:off x="8022077" y="3220343"/>
            <a:ext cx="1896894" cy="12052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5" tIns="45047" rIns="90095" bIns="45047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Registered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 volumes/waste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load in WMA</a:t>
            </a:r>
          </a:p>
        </p:txBody>
      </p:sp>
      <p:sp>
        <p:nvSpPr>
          <p:cNvPr id="650246" name="Line 6"/>
          <p:cNvSpPr>
            <a:spLocks noChangeShapeType="1"/>
          </p:cNvSpPr>
          <p:nvPr/>
        </p:nvSpPr>
        <p:spPr bwMode="auto">
          <a:xfrm>
            <a:off x="4092589" y="3653709"/>
            <a:ext cx="2874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50247" name="Line 7"/>
          <p:cNvSpPr>
            <a:spLocks noChangeShapeType="1"/>
          </p:cNvSpPr>
          <p:nvPr/>
        </p:nvSpPr>
        <p:spPr bwMode="auto">
          <a:xfrm>
            <a:off x="4092589" y="3798165"/>
            <a:ext cx="2874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50248" name="Line 8"/>
          <p:cNvSpPr>
            <a:spLocks noChangeShapeType="1"/>
          </p:cNvSpPr>
          <p:nvPr/>
        </p:nvSpPr>
        <p:spPr bwMode="auto">
          <a:xfrm>
            <a:off x="7250188" y="3728126"/>
            <a:ext cx="36624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50249" name="Oval 9"/>
          <p:cNvSpPr>
            <a:spLocks noChangeArrowheads="1"/>
          </p:cNvSpPr>
          <p:nvPr/>
        </p:nvSpPr>
        <p:spPr bwMode="auto">
          <a:xfrm>
            <a:off x="7390266" y="3509253"/>
            <a:ext cx="84631" cy="977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50250" name="Oval 10"/>
          <p:cNvSpPr>
            <a:spLocks noChangeArrowheads="1"/>
          </p:cNvSpPr>
          <p:nvPr/>
        </p:nvSpPr>
        <p:spPr bwMode="auto">
          <a:xfrm>
            <a:off x="7390266" y="3869664"/>
            <a:ext cx="84631" cy="977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50251" name="Text Box 11"/>
          <p:cNvSpPr txBox="1">
            <a:spLocks noChangeArrowheads="1"/>
          </p:cNvSpPr>
          <p:nvPr/>
        </p:nvSpPr>
        <p:spPr bwMode="auto">
          <a:xfrm>
            <a:off x="1781298" y="4972780"/>
            <a:ext cx="8810341" cy="99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5" tIns="45047" rIns="90095" bIns="45047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941">
                <a:solidFill>
                  <a:srgbClr val="000000"/>
                </a:solidFill>
                <a:latin typeface="Arial" panose="020B0604020202020204" pitchFamily="34" charset="0"/>
              </a:rPr>
              <a:t>Costs of WRM activities will be divided between abstraction and waste related activities</a:t>
            </a:r>
          </a:p>
        </p:txBody>
      </p:sp>
    </p:spTree>
    <p:extLst>
      <p:ext uri="{BB962C8B-B14F-4D97-AF65-F5344CB8AC3E}">
        <p14:creationId xmlns:p14="http://schemas.microsoft.com/office/powerpoint/2010/main" val="8607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animBg="1" autoUpdateAnimBg="0"/>
      <p:bldP spid="65024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Text Box 2"/>
          <p:cNvSpPr txBox="1">
            <a:spLocks noChangeArrowheads="1"/>
          </p:cNvSpPr>
          <p:nvPr/>
        </p:nvSpPr>
        <p:spPr bwMode="auto">
          <a:xfrm>
            <a:off x="2235093" y="304963"/>
            <a:ext cx="7498566" cy="70185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0095" tIns="45047" rIns="90095" bIns="45047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76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Water Uses subject to pricing </a:t>
            </a:r>
          </a:p>
        </p:txBody>
      </p:sp>
      <p:sp>
        <p:nvSpPr>
          <p:cNvPr id="678915" name="Text Box 3"/>
          <p:cNvSpPr txBox="1">
            <a:spLocks noChangeArrowheads="1"/>
          </p:cNvSpPr>
          <p:nvPr/>
        </p:nvSpPr>
        <p:spPr bwMode="auto">
          <a:xfrm>
            <a:off x="2481688" y="1142514"/>
            <a:ext cx="7104597" cy="584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9" tIns="45049" rIns="90099" bIns="45049">
            <a:spAutoFit/>
          </a:bodyPr>
          <a:lstStyle>
            <a:lvl1pPr marL="490538" indent="-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79488" indent="-488950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470025" indent="-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960563" indent="-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451100" indent="-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908300" indent="-490538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365500" indent="-490538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822700" indent="-490538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279900" indent="-490538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0853" indent="-450853"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757">
                <a:solidFill>
                  <a:srgbClr val="000000"/>
                </a:solidFill>
                <a:latin typeface="Arial" panose="020B0604020202020204" pitchFamily="34" charset="0"/>
              </a:rPr>
              <a:t>Water use includes (Chapter 4):-</a:t>
            </a:r>
            <a:endParaRPr lang="en-US" altLang="en-US" sz="2757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450853" indent="-450853"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90" b="1">
                <a:solidFill>
                  <a:srgbClr val="000000"/>
                </a:solidFill>
                <a:latin typeface="Arial" panose="020B0604020202020204" pitchFamily="34" charset="0"/>
              </a:rPr>
              <a:t>(a)	taking water from a water resource</a:t>
            </a:r>
          </a:p>
          <a:p>
            <a:pPr marL="450853" indent="-450853"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90" b="1">
                <a:solidFill>
                  <a:srgbClr val="000000"/>
                </a:solidFill>
                <a:latin typeface="Arial" panose="020B0604020202020204" pitchFamily="34" charset="0"/>
              </a:rPr>
              <a:t>(b)	storing water</a:t>
            </a:r>
          </a:p>
          <a:p>
            <a:pPr marL="450853" indent="-450853" defTabSz="900247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arenBoth" startAt="3"/>
            </a:pPr>
            <a: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  <a:t>impeding or diverting the flow of water in</a:t>
            </a:r>
            <a:b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  <a:t> a water course</a:t>
            </a:r>
          </a:p>
          <a:p>
            <a:pPr marL="450853" indent="-450853"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90" b="1">
                <a:solidFill>
                  <a:srgbClr val="000000"/>
                </a:solidFill>
                <a:latin typeface="Arial" panose="020B0604020202020204" pitchFamily="34" charset="0"/>
              </a:rPr>
              <a:t>(d)	engaging in a stream flow reduction activity</a:t>
            </a:r>
            <a:endParaRPr lang="en-US" altLang="en-US" sz="239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0853" indent="-450853"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  <a:t>(e)	engaging in a controlled activity</a:t>
            </a:r>
          </a:p>
          <a:p>
            <a:pPr marL="450853" indent="-450853"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90">
                <a:solidFill>
                  <a:srgbClr val="CC0000"/>
                </a:solidFill>
                <a:latin typeface="Arial" panose="020B0604020202020204" pitchFamily="34" charset="0"/>
              </a:rPr>
              <a:t>(f)	discharging waste or water containing waste into a  water resource through a pipe, canal, sea outfall</a:t>
            </a:r>
          </a:p>
          <a:p>
            <a:pPr marL="450853" indent="-450853"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90">
                <a:solidFill>
                  <a:srgbClr val="CC0000"/>
                </a:solidFill>
                <a:latin typeface="Arial" panose="020B0604020202020204" pitchFamily="34" charset="0"/>
              </a:rPr>
              <a:t>(g)	disposing of waste in a manner which may 		detrimentally impact on a water resource.</a:t>
            </a:r>
          </a:p>
        </p:txBody>
      </p:sp>
      <p:sp>
        <p:nvSpPr>
          <p:cNvPr id="678916" name="Text Box 4"/>
          <p:cNvSpPr txBox="1">
            <a:spLocks noChangeArrowheads="1"/>
          </p:cNvSpPr>
          <p:nvPr/>
        </p:nvSpPr>
        <p:spPr bwMode="auto">
          <a:xfrm>
            <a:off x="9214202" y="761676"/>
            <a:ext cx="668290" cy="27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9" tIns="45049" rIns="90099" bIns="45049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195">
                <a:solidFill>
                  <a:srgbClr val="FFFFFF"/>
                </a:solidFill>
                <a:latin typeface="Times New Roman" panose="02020603050405020304" pitchFamily="18" charset="0"/>
              </a:rPr>
              <a:t>(1/11)</a:t>
            </a:r>
            <a:endParaRPr lang="en-GB" altLang="en-US" sz="3125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64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ChangeArrowheads="1"/>
          </p:cNvSpPr>
          <p:nvPr/>
        </p:nvSpPr>
        <p:spPr bwMode="auto">
          <a:xfrm>
            <a:off x="2903383" y="229087"/>
            <a:ext cx="6534069" cy="69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9" tIns="45049" rIns="90099" bIns="45049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3952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80963" name="Text Box 3"/>
          <p:cNvSpPr txBox="1">
            <a:spLocks noChangeArrowheads="1"/>
          </p:cNvSpPr>
          <p:nvPr/>
        </p:nvSpPr>
        <p:spPr bwMode="auto">
          <a:xfrm>
            <a:off x="2086260" y="1523352"/>
            <a:ext cx="7945065" cy="51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9" tIns="45049" rIns="90099" bIns="45049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757">
                <a:solidFill>
                  <a:srgbClr val="000000"/>
                </a:solidFill>
                <a:latin typeface="Arial" panose="020B0604020202020204" pitchFamily="34" charset="0"/>
              </a:rPr>
              <a:t>	Water use includes - (continued)</a:t>
            </a:r>
            <a:endParaRPr lang="en-US" altLang="en-US" sz="2757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80964" name="Text Box 4"/>
          <p:cNvSpPr txBox="1">
            <a:spLocks noChangeArrowheads="1"/>
          </p:cNvSpPr>
          <p:nvPr/>
        </p:nvSpPr>
        <p:spPr bwMode="auto">
          <a:xfrm>
            <a:off x="2411650" y="2133276"/>
            <a:ext cx="7841466" cy="432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9" tIns="45049" rIns="90099" bIns="45049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90">
                <a:solidFill>
                  <a:srgbClr val="CC0000"/>
                </a:solidFill>
                <a:latin typeface="Arial" panose="020B0604020202020204" pitchFamily="34" charset="0"/>
              </a:rPr>
              <a:t>(h)	disposing of water which contains waste from, or 	which 	has been heated in, any industrial or power 	generation process</a:t>
            </a:r>
          </a:p>
          <a:p>
            <a:pPr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  <a:t>(i)	altering the bed, banks, course or characteristics 	of a watercourse </a:t>
            </a:r>
          </a:p>
          <a:p>
            <a:pPr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  <a:t>(j)	removing, discharging or disposing of water </a:t>
            </a:r>
            <a:b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  <a:t>	found 	underground if necessary for the </a:t>
            </a:r>
            <a:b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  <a:t>	efficient continuation of an activity or for</a:t>
            </a:r>
            <a:b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  <a:t>	the safety of people</a:t>
            </a:r>
          </a:p>
          <a:p>
            <a:pPr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  <a:t>(k)	using water for recreational purposes</a:t>
            </a:r>
            <a:endParaRPr lang="en-US" altLang="en-US" sz="312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0965" name="Text Box 5"/>
          <p:cNvSpPr txBox="1">
            <a:spLocks noChangeArrowheads="1"/>
          </p:cNvSpPr>
          <p:nvPr/>
        </p:nvSpPr>
        <p:spPr bwMode="auto">
          <a:xfrm>
            <a:off x="9214202" y="761676"/>
            <a:ext cx="668290" cy="27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9" tIns="45049" rIns="90099" bIns="45049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024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195">
                <a:solidFill>
                  <a:srgbClr val="FFFFFF"/>
                </a:solidFill>
                <a:latin typeface="Times New Roman" panose="02020603050405020304" pitchFamily="18" charset="0"/>
              </a:rPr>
              <a:t>(2/11)</a:t>
            </a:r>
            <a:endParaRPr lang="en-GB" altLang="en-US" sz="3125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0967" name="Text Box 7"/>
          <p:cNvSpPr txBox="1">
            <a:spLocks noChangeArrowheads="1"/>
          </p:cNvSpPr>
          <p:nvPr/>
        </p:nvSpPr>
        <p:spPr bwMode="auto">
          <a:xfrm>
            <a:off x="2235093" y="304963"/>
            <a:ext cx="7498566" cy="70185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0095" tIns="45047" rIns="90095" bIns="45047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76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Water Uses subject to pricing </a:t>
            </a:r>
          </a:p>
        </p:txBody>
      </p:sp>
    </p:spTree>
    <p:extLst>
      <p:ext uri="{BB962C8B-B14F-4D97-AF65-F5344CB8AC3E}">
        <p14:creationId xmlns:p14="http://schemas.microsoft.com/office/powerpoint/2010/main" val="1342276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650" y="1981524"/>
            <a:ext cx="7841466" cy="4114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840425">
              <a:lnSpc>
                <a:spcPct val="90000"/>
              </a:lnSpc>
              <a:buNone/>
            </a:pPr>
            <a:endParaRPr lang="en-US" altLang="en-US" sz="2573">
              <a:latin typeface="Arial" panose="020B0604020202020204" pitchFamily="34" charset="0"/>
            </a:endParaRPr>
          </a:p>
          <a:p>
            <a:pPr marL="420213" lvl="1" indent="0" defTabSz="840425">
              <a:lnSpc>
                <a:spcPct val="90000"/>
              </a:lnSpc>
              <a:buNone/>
            </a:pPr>
            <a:r>
              <a:rPr lang="en-US" altLang="en-US" sz="2573">
                <a:latin typeface="Arial" panose="020B0604020202020204" pitchFamily="34" charset="0"/>
              </a:rPr>
              <a:t>Permissible use in terms of Schedule 1 of the NWA</a:t>
            </a:r>
          </a:p>
          <a:p>
            <a:pPr marL="420213" lvl="1" indent="0" defTabSz="840425">
              <a:lnSpc>
                <a:spcPct val="90000"/>
              </a:lnSpc>
              <a:buNone/>
            </a:pPr>
            <a:endParaRPr lang="en-US" altLang="en-US" sz="2573">
              <a:latin typeface="Arial" panose="020B0604020202020204" pitchFamily="34" charset="0"/>
            </a:endParaRPr>
          </a:p>
          <a:p>
            <a:pPr marL="420213" lvl="1" indent="0" defTabSz="840425">
              <a:lnSpc>
                <a:spcPct val="90000"/>
              </a:lnSpc>
              <a:buNone/>
            </a:pPr>
            <a:r>
              <a:rPr lang="en-US" altLang="en-US" sz="2573">
                <a:latin typeface="Arial" panose="020B0604020202020204" pitchFamily="34" charset="0"/>
              </a:rPr>
              <a:t>The reserve related to basic human needs</a:t>
            </a:r>
          </a:p>
          <a:p>
            <a:pPr marL="420213" lvl="1" indent="0" defTabSz="840425">
              <a:lnSpc>
                <a:spcPct val="90000"/>
              </a:lnSpc>
              <a:buNone/>
            </a:pPr>
            <a:endParaRPr lang="en-US" altLang="en-US" sz="2573">
              <a:latin typeface="Arial" panose="020B0604020202020204" pitchFamily="34" charset="0"/>
            </a:endParaRPr>
          </a:p>
          <a:p>
            <a:pPr marL="420213" lvl="1" indent="0" defTabSz="840425">
              <a:lnSpc>
                <a:spcPct val="90000"/>
              </a:lnSpc>
              <a:buNone/>
            </a:pPr>
            <a:r>
              <a:rPr lang="en-US" altLang="en-US" sz="2573">
                <a:latin typeface="Arial" panose="020B0604020202020204" pitchFamily="34" charset="0"/>
              </a:rPr>
              <a:t>The ecological reserve</a:t>
            </a:r>
          </a:p>
          <a:p>
            <a:pPr marL="420213" lvl="1" indent="0" defTabSz="840425">
              <a:lnSpc>
                <a:spcPct val="90000"/>
              </a:lnSpc>
              <a:buNone/>
            </a:pPr>
            <a:endParaRPr lang="en-US" altLang="en-US" sz="2573">
              <a:latin typeface="Arial" panose="020B0604020202020204" pitchFamily="34" charset="0"/>
            </a:endParaRPr>
          </a:p>
          <a:p>
            <a:pPr marL="420213" lvl="1" indent="0" defTabSz="840425">
              <a:lnSpc>
                <a:spcPct val="90000"/>
              </a:lnSpc>
              <a:buNone/>
            </a:pPr>
            <a:r>
              <a:rPr lang="en-US" altLang="en-US" sz="2573">
                <a:latin typeface="Arial" panose="020B0604020202020204" pitchFamily="34" charset="0"/>
              </a:rPr>
              <a:t>Water required to meet South Africa’s commitments regarding international waters obligations.</a:t>
            </a:r>
          </a:p>
          <a:p>
            <a:pPr marL="420213" lvl="1" indent="0" defTabSz="840425">
              <a:lnSpc>
                <a:spcPct val="90000"/>
              </a:lnSpc>
              <a:buNone/>
            </a:pPr>
            <a:endParaRPr lang="en-US" altLang="en-US" sz="2573">
              <a:latin typeface="Arial" panose="020B0604020202020204" pitchFamily="34" charset="0"/>
            </a:endParaRPr>
          </a:p>
          <a:p>
            <a:pPr marL="420213" lvl="1" indent="0" defTabSz="840425">
              <a:lnSpc>
                <a:spcPct val="90000"/>
              </a:lnSpc>
              <a:buNone/>
            </a:pPr>
            <a:endParaRPr lang="en-US" altLang="en-US" sz="2573">
              <a:latin typeface="Arial" panose="020B0604020202020204" pitchFamily="34" charset="0"/>
            </a:endParaRPr>
          </a:p>
          <a:p>
            <a:pPr marL="420213" lvl="1" indent="0" defTabSz="840425">
              <a:lnSpc>
                <a:spcPct val="90000"/>
              </a:lnSpc>
              <a:buNone/>
            </a:pPr>
            <a:endParaRPr lang="en-US" altLang="en-US" sz="2573">
              <a:latin typeface="Arial" panose="020B0604020202020204" pitchFamily="34" charset="0"/>
            </a:endParaRPr>
          </a:p>
        </p:txBody>
      </p:sp>
      <p:sp>
        <p:nvSpPr>
          <p:cNvPr id="610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672354" y="700392"/>
            <a:ext cx="5791363" cy="1142514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Allowable water uses not subject to pricing</a:t>
            </a:r>
          </a:p>
        </p:txBody>
      </p:sp>
    </p:spTree>
    <p:extLst>
      <p:ext uri="{BB962C8B-B14F-4D97-AF65-F5344CB8AC3E}">
        <p14:creationId xmlns:p14="http://schemas.microsoft.com/office/powerpoint/2010/main" val="31470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8966" y="380838"/>
            <a:ext cx="5791363" cy="1142513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Allowable water uses not subject to pricing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1611" y="1676563"/>
            <a:ext cx="8209172" cy="5181437"/>
          </a:xfrm>
        </p:spPr>
        <p:txBody>
          <a:bodyPr/>
          <a:lstStyle/>
          <a:p>
            <a:pPr marL="315159" indent="-315159" defTabSz="840425">
              <a:buNone/>
            </a:pPr>
            <a:r>
              <a:rPr lang="en-GB" altLang="en-US" sz="2573">
                <a:latin typeface="Arial" panose="020B0604020202020204" pitchFamily="34" charset="0"/>
              </a:rPr>
              <a:t>	Schedule 1 to the NWA, can take </a:t>
            </a:r>
            <a:br>
              <a:rPr lang="en-ZA" altLang="en-US" sz="2573">
                <a:latin typeface="Arial" panose="020B0604020202020204" pitchFamily="34" charset="0"/>
              </a:rPr>
            </a:br>
            <a:r>
              <a:rPr lang="en-GB" altLang="en-US" sz="2573">
                <a:latin typeface="Arial" panose="020B0604020202020204" pitchFamily="34" charset="0"/>
              </a:rPr>
              <a:t>place without licence or registration:-</a:t>
            </a:r>
          </a:p>
          <a:p>
            <a:pPr marL="315159" indent="-315159" defTabSz="840425">
              <a:buNone/>
            </a:pPr>
            <a:r>
              <a:rPr lang="en-GB" altLang="en-US" sz="2573">
                <a:latin typeface="Arial" panose="020B0604020202020204" pitchFamily="34" charset="0"/>
              </a:rPr>
              <a:t>		Reasonable domestic use (lawful access)</a:t>
            </a:r>
          </a:p>
          <a:p>
            <a:pPr marL="315159" indent="-315159" defTabSz="840425">
              <a:buNone/>
            </a:pPr>
            <a:r>
              <a:rPr lang="en-GB" altLang="en-US" sz="2573">
                <a:latin typeface="Arial" panose="020B0604020202020204" pitchFamily="34" charset="0"/>
              </a:rPr>
              <a:t>		Small gardening (not commercial purposes)</a:t>
            </a:r>
          </a:p>
          <a:p>
            <a:pPr marL="315159" indent="-315159" defTabSz="840425">
              <a:buNone/>
            </a:pPr>
            <a:r>
              <a:rPr lang="en-GB" altLang="en-US" sz="2573">
                <a:latin typeface="Arial" panose="020B0604020202020204" pitchFamily="34" charset="0"/>
              </a:rPr>
              <a:t>		Watering of animals (excluding feedlots)</a:t>
            </a:r>
          </a:p>
          <a:p>
            <a:pPr marL="315159" indent="-315159" defTabSz="840425">
              <a:buNone/>
            </a:pPr>
            <a:r>
              <a:rPr lang="en-GB" altLang="en-US" sz="2573">
                <a:latin typeface="Arial" panose="020B0604020202020204" pitchFamily="34" charset="0"/>
              </a:rPr>
              <a:t>		Store and use of run-off water from a roof</a:t>
            </a:r>
          </a:p>
          <a:p>
            <a:pPr marL="315159" indent="-315159" defTabSz="840425">
              <a:buNone/>
            </a:pPr>
            <a:r>
              <a:rPr lang="en-GB" altLang="en-US" sz="2573">
                <a:latin typeface="Arial" panose="020B0604020202020204" pitchFamily="34" charset="0"/>
              </a:rPr>
              <a:t>		Emergency situations (firefighting)</a:t>
            </a:r>
          </a:p>
          <a:p>
            <a:pPr marL="315159" indent="-315159" defTabSz="840425">
              <a:buNone/>
            </a:pPr>
            <a:r>
              <a:rPr lang="en-GB" altLang="en-US" sz="2573">
                <a:latin typeface="Arial" panose="020B0604020202020204" pitchFamily="34" charset="0"/>
              </a:rPr>
              <a:t>		Recreational purposes (lawful access)		Discharge of waste in system controlled by 	another person</a:t>
            </a:r>
          </a:p>
        </p:txBody>
      </p:sp>
    </p:spTree>
    <p:extLst>
      <p:ext uri="{BB962C8B-B14F-4D97-AF65-F5344CB8AC3E}">
        <p14:creationId xmlns:p14="http://schemas.microsoft.com/office/powerpoint/2010/main" val="3187383366"/>
      </p:ext>
    </p:extLst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2481688" y="2451370"/>
            <a:ext cx="7698470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5" tIns="45047" rIns="90095" bIns="45047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Sectoral charges must be determined annually for the following sectors: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altLang="en-US" sz="294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Water service authorities (municipal)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Industrial, mining, energy and “evaporation ponds”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Irrigation</a:t>
            </a:r>
          </a:p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2941">
                <a:solidFill>
                  <a:srgbClr val="000000"/>
                </a:solidFill>
                <a:latin typeface="Arial" panose="020B0604020202020204" pitchFamily="34" charset="0"/>
              </a:rPr>
              <a:t>Stream flow reduction activities - afforestation</a:t>
            </a:r>
          </a:p>
        </p:txBody>
      </p:sp>
      <p:sp>
        <p:nvSpPr>
          <p:cNvPr id="686083" name="Text Box 3"/>
          <p:cNvSpPr txBox="1">
            <a:spLocks noChangeArrowheads="1"/>
          </p:cNvSpPr>
          <p:nvPr/>
        </p:nvSpPr>
        <p:spPr bwMode="auto">
          <a:xfrm>
            <a:off x="2411649" y="700392"/>
            <a:ext cx="7844385" cy="693096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0095" tIns="45047" rIns="90095" bIns="45047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76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CMA can set Sectoral Charges</a:t>
            </a:r>
          </a:p>
        </p:txBody>
      </p:sp>
    </p:spTree>
    <p:extLst>
      <p:ext uri="{BB962C8B-B14F-4D97-AF65-F5344CB8AC3E}">
        <p14:creationId xmlns:p14="http://schemas.microsoft.com/office/powerpoint/2010/main" val="3026429738"/>
      </p:ext>
    </p:extLst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1806" y="1540861"/>
            <a:ext cx="7561310" cy="5012514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0" hangingPunct="0">
              <a:spcBef>
                <a:spcPct val="0"/>
              </a:spcBef>
            </a:pPr>
            <a:r>
              <a:rPr lang="en-ZA" altLang="en-US" sz="2941">
                <a:latin typeface="Arial" panose="020B0604020202020204" pitchFamily="34" charset="0"/>
              </a:rPr>
              <a:t>C</a:t>
            </a:r>
            <a:r>
              <a:rPr lang="en-GB" altLang="en-US" sz="2941">
                <a:latin typeface="Arial" panose="020B0604020202020204" pitchFamily="34" charset="0"/>
              </a:rPr>
              <a:t>osts must be allocated to sectors in proportion to volumetric average annual sectoral use</a:t>
            </a:r>
            <a:endParaRPr lang="en-ZA" altLang="en-US" sz="2941"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</a:pPr>
            <a:r>
              <a:rPr lang="en-GB" altLang="en-US" sz="2941">
                <a:latin typeface="Arial" panose="020B0604020202020204" pitchFamily="34" charset="0"/>
              </a:rPr>
              <a:t>Registered sectoral water use will take into account the assurance of supply from State and WUA schemes</a:t>
            </a:r>
            <a:endParaRPr lang="en-ZA" altLang="en-US" sz="2941"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</a:pPr>
            <a:r>
              <a:rPr lang="en-GB" altLang="en-US" sz="2941">
                <a:latin typeface="Arial" panose="020B0604020202020204" pitchFamily="34" charset="0"/>
              </a:rPr>
              <a:t>The Pricing Strategy determines that the following activity costs must not be allocated to the Forestry sector</a:t>
            </a:r>
          </a:p>
          <a:p>
            <a:pPr marL="0" indent="0" eaLnBrk="0" hangingPunct="0">
              <a:spcBef>
                <a:spcPct val="0"/>
              </a:spcBef>
            </a:pPr>
            <a:r>
              <a:rPr lang="en-GB" altLang="en-US" sz="2941">
                <a:latin typeface="Arial" panose="020B0604020202020204" pitchFamily="34" charset="0"/>
              </a:rPr>
              <a:t> *                </a:t>
            </a:r>
            <a:r>
              <a:rPr lang="en-GB" altLang="en-US" sz="2573">
                <a:latin typeface="Arial" panose="020B0604020202020204" pitchFamily="34" charset="0"/>
              </a:rPr>
              <a:t>Dam safety control</a:t>
            </a:r>
          </a:p>
          <a:p>
            <a:pPr marL="0" indent="0" eaLnBrk="0" hangingPunct="0">
              <a:spcBef>
                <a:spcPct val="0"/>
              </a:spcBef>
            </a:pPr>
            <a:r>
              <a:rPr lang="en-GB" altLang="en-US" sz="2573">
                <a:latin typeface="Arial" panose="020B0604020202020204" pitchFamily="34" charset="0"/>
              </a:rPr>
              <a:t> *                WFW - control of invasive plants</a:t>
            </a:r>
          </a:p>
        </p:txBody>
      </p:sp>
    </p:spTree>
    <p:extLst>
      <p:ext uri="{BB962C8B-B14F-4D97-AF65-F5344CB8AC3E}">
        <p14:creationId xmlns:p14="http://schemas.microsoft.com/office/powerpoint/2010/main" val="3970370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Setting of Sectoral Charges 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650" y="2031135"/>
            <a:ext cx="7870649" cy="4114800"/>
          </a:xfrm>
        </p:spPr>
        <p:txBody>
          <a:bodyPr/>
          <a:lstStyle/>
          <a:p>
            <a:pPr marL="315159" indent="-315159" defTabSz="840425"/>
            <a:r>
              <a:rPr lang="en-GB" altLang="en-US" sz="2941">
                <a:latin typeface="Arial" panose="020B0604020202020204" pitchFamily="34" charset="0"/>
                <a:cs typeface="Times New Roman" panose="02020603050405020304" pitchFamily="18" charset="0"/>
              </a:rPr>
              <a:t>Unit costs per sector will be determined for each WMA by dividing budgeted activity costs by the allocatable sectoral use</a:t>
            </a:r>
            <a:r>
              <a:rPr lang="en-GB" altLang="en-US" sz="2941">
                <a:latin typeface="Arial" panose="020B0604020202020204" pitchFamily="34" charset="0"/>
              </a:rPr>
              <a:t> </a:t>
            </a:r>
            <a:endParaRPr lang="en-ZA" altLang="en-US" sz="2941">
              <a:latin typeface="Arial" panose="020B0604020202020204" pitchFamily="34" charset="0"/>
            </a:endParaRPr>
          </a:p>
          <a:p>
            <a:pPr marL="315159" indent="-315159" defTabSz="840425"/>
            <a:r>
              <a:rPr lang="en-GB" altLang="en-US" sz="2941">
                <a:latin typeface="Arial" panose="020B0604020202020204" pitchFamily="34" charset="0"/>
                <a:cs typeface="Tahoma" panose="020B0604030504040204" pitchFamily="34" charset="0"/>
              </a:rPr>
              <a:t>Unit charges in cents per m</a:t>
            </a:r>
            <a:r>
              <a:rPr lang="en-GB" altLang="en-US" sz="2941" baseline="30000">
                <a:latin typeface="Arial" panose="020B0604020202020204" pitchFamily="34" charset="0"/>
                <a:cs typeface="Tahoma" panose="020B0604030504040204" pitchFamily="34" charset="0"/>
              </a:rPr>
              <a:t>3</a:t>
            </a:r>
            <a:r>
              <a:rPr lang="en-GB" altLang="en-US" sz="2941">
                <a:latin typeface="Arial" panose="020B0604020202020204" pitchFamily="34" charset="0"/>
                <a:cs typeface="Tahoma" panose="020B0604030504040204" pitchFamily="34" charset="0"/>
              </a:rPr>
              <a:t> for pricing purposes will take account of subsidies granted i.r.o the Pricing Strategy</a:t>
            </a:r>
          </a:p>
          <a:p>
            <a:pPr marL="682845" lvl="1" indent="-262633" algn="just" defTabSz="840425">
              <a:buNone/>
            </a:pPr>
            <a:r>
              <a:rPr lang="en-ZA" altLang="en-US" sz="2941">
                <a:latin typeface="Arial" panose="020B0604020202020204" pitchFamily="34" charset="0"/>
                <a:cs typeface="Tahoma" panose="020B0604030504040204" pitchFamily="34" charset="0"/>
              </a:rPr>
              <a:t>	</a:t>
            </a:r>
            <a:r>
              <a:rPr lang="en-GB" altLang="en-US" sz="2941">
                <a:latin typeface="Arial" panose="020B0604020202020204" pitchFamily="34" charset="0"/>
                <a:cs typeface="Tahoma" panose="020B0604030504040204" pitchFamily="34" charset="0"/>
              </a:rPr>
              <a:t>The WFW unit cost for irrigation is subsidised by 90%</a:t>
            </a:r>
          </a:p>
        </p:txBody>
      </p:sp>
    </p:spTree>
    <p:extLst>
      <p:ext uri="{BB962C8B-B14F-4D97-AF65-F5344CB8AC3E}">
        <p14:creationId xmlns:p14="http://schemas.microsoft.com/office/powerpoint/2010/main" val="413008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423" y="609925"/>
            <a:ext cx="6904693" cy="720820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Registered User Sectors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1689" y="1821018"/>
            <a:ext cx="7771427" cy="4114800"/>
          </a:xfrm>
        </p:spPr>
        <p:txBody>
          <a:bodyPr/>
          <a:lstStyle/>
          <a:p>
            <a:pPr marL="315159" indent="-315159" defTabSz="840425">
              <a:lnSpc>
                <a:spcPct val="90000"/>
              </a:lnSpc>
            </a:pPr>
            <a:r>
              <a:rPr lang="en-US" altLang="en-US" sz="2941">
                <a:latin typeface="Arial" panose="020B0604020202020204" pitchFamily="34" charset="0"/>
              </a:rPr>
              <a:t>Domestic/Industrial/Mining/Energy</a:t>
            </a:r>
          </a:p>
          <a:p>
            <a:pPr marL="1050531" lvl="2" indent="-210106" defTabSz="840425">
              <a:lnSpc>
                <a:spcPct val="90000"/>
              </a:lnSpc>
            </a:pPr>
            <a:r>
              <a:rPr lang="en-US" altLang="en-US" sz="2206">
                <a:latin typeface="Arial" panose="020B0604020202020204" pitchFamily="34" charset="0"/>
              </a:rPr>
              <a:t>Water allocations as reflected on a lawful permit, general authorization or license and and/or verified as existing lawful use and amended for assurance of supply.</a:t>
            </a:r>
          </a:p>
          <a:p>
            <a:pPr marL="315159" indent="-315159" defTabSz="840425">
              <a:lnSpc>
                <a:spcPct val="90000"/>
              </a:lnSpc>
            </a:pPr>
            <a:r>
              <a:rPr lang="en-US" altLang="en-US" sz="2941">
                <a:latin typeface="Arial" panose="020B0604020202020204" pitchFamily="34" charset="0"/>
              </a:rPr>
              <a:t>Irrigation</a:t>
            </a:r>
          </a:p>
          <a:p>
            <a:pPr marL="1050531" lvl="2" indent="-210106" defTabSz="840425">
              <a:lnSpc>
                <a:spcPct val="90000"/>
              </a:lnSpc>
            </a:pPr>
            <a:r>
              <a:rPr lang="en-US" altLang="en-US" sz="2206">
                <a:latin typeface="Arial" panose="020B0604020202020204" pitchFamily="34" charset="0"/>
              </a:rPr>
              <a:t>The SAPWAT programme developed by the Water Research Commission or other method approved by DWAF to determine average annual irrigation use.</a:t>
            </a:r>
          </a:p>
          <a:p>
            <a:pPr marL="315159" indent="-315159" defTabSz="840425">
              <a:lnSpc>
                <a:spcPct val="90000"/>
              </a:lnSpc>
            </a:pPr>
            <a:r>
              <a:rPr lang="en-US" altLang="en-US" sz="2941">
                <a:latin typeface="Arial" panose="020B0604020202020204" pitchFamily="34" charset="0"/>
              </a:rPr>
              <a:t>SFRA (Forestry)</a:t>
            </a:r>
          </a:p>
          <a:p>
            <a:pPr marL="1050531" lvl="2" indent="-210106" defTabSz="840425">
              <a:lnSpc>
                <a:spcPct val="90000"/>
              </a:lnSpc>
            </a:pPr>
            <a:r>
              <a:rPr lang="en-US" altLang="en-US" sz="2206">
                <a:latin typeface="Arial" panose="020B0604020202020204" pitchFamily="34" charset="0"/>
              </a:rPr>
              <a:t>Modified tables based on the WRC Report No. TT 173/02 (April 2002): Estimation of stream flow reductions resulting from commercial afforestation in South Africa.   </a:t>
            </a:r>
          </a:p>
        </p:txBody>
      </p:sp>
    </p:spTree>
    <p:extLst>
      <p:ext uri="{BB962C8B-B14F-4D97-AF65-F5344CB8AC3E}">
        <p14:creationId xmlns:p14="http://schemas.microsoft.com/office/powerpoint/2010/main" val="1267944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963" y="910509"/>
            <a:ext cx="6665392" cy="1330744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Budgeting for activity costs for WRM Charges</a:t>
            </a:r>
          </a:p>
        </p:txBody>
      </p:sp>
      <p:sp>
        <p:nvSpPr>
          <p:cNvPr id="698371" name="Oval 3"/>
          <p:cNvSpPr>
            <a:spLocks noChangeArrowheads="1"/>
          </p:cNvSpPr>
          <p:nvPr/>
        </p:nvSpPr>
        <p:spPr bwMode="auto">
          <a:xfrm>
            <a:off x="5003098" y="2731527"/>
            <a:ext cx="2171214" cy="169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5" tIns="45047" rIns="90095" bIns="45047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Costs of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Abstraction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related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activities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 in WMA</a:t>
            </a:r>
          </a:p>
        </p:txBody>
      </p:sp>
      <p:sp>
        <p:nvSpPr>
          <p:cNvPr id="698372" name="Oval 4"/>
          <p:cNvSpPr>
            <a:spLocks noChangeArrowheads="1"/>
          </p:cNvSpPr>
          <p:nvPr/>
        </p:nvSpPr>
        <p:spPr bwMode="auto">
          <a:xfrm>
            <a:off x="2338692" y="2941644"/>
            <a:ext cx="1753897" cy="12607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5" tIns="45047" rIns="90095" bIns="45047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Unit Cost</a:t>
            </a:r>
          </a:p>
        </p:txBody>
      </p:sp>
      <p:sp>
        <p:nvSpPr>
          <p:cNvPr id="698373" name="Oval 5"/>
          <p:cNvSpPr>
            <a:spLocks noChangeArrowheads="1"/>
          </p:cNvSpPr>
          <p:nvPr/>
        </p:nvSpPr>
        <p:spPr bwMode="auto">
          <a:xfrm>
            <a:off x="8022078" y="2661487"/>
            <a:ext cx="2163917" cy="17641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5" tIns="45047" rIns="90095" bIns="45047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Registered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38" b="1">
                <a:solidFill>
                  <a:srgbClr val="000000"/>
                </a:solidFill>
                <a:latin typeface="Comic Sans MS" panose="030F0702030302020204" pitchFamily="66" charset="0"/>
              </a:rPr>
              <a:t> volumes in WMA</a:t>
            </a:r>
          </a:p>
        </p:txBody>
      </p:sp>
      <p:sp>
        <p:nvSpPr>
          <p:cNvPr id="698374" name="Line 6"/>
          <p:cNvSpPr>
            <a:spLocks noChangeShapeType="1"/>
          </p:cNvSpPr>
          <p:nvPr/>
        </p:nvSpPr>
        <p:spPr bwMode="auto">
          <a:xfrm>
            <a:off x="4372745" y="3431918"/>
            <a:ext cx="2874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98375" name="Line 7"/>
          <p:cNvSpPr>
            <a:spLocks noChangeShapeType="1"/>
          </p:cNvSpPr>
          <p:nvPr/>
        </p:nvSpPr>
        <p:spPr bwMode="auto">
          <a:xfrm>
            <a:off x="4372745" y="3642036"/>
            <a:ext cx="2874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98376" name="Line 8"/>
          <p:cNvSpPr>
            <a:spLocks noChangeShapeType="1"/>
          </p:cNvSpPr>
          <p:nvPr/>
        </p:nvSpPr>
        <p:spPr bwMode="auto">
          <a:xfrm>
            <a:off x="7384429" y="3501957"/>
            <a:ext cx="36624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98377" name="Oval 9"/>
          <p:cNvSpPr>
            <a:spLocks noChangeArrowheads="1"/>
          </p:cNvSpPr>
          <p:nvPr/>
        </p:nvSpPr>
        <p:spPr bwMode="auto">
          <a:xfrm>
            <a:off x="7524508" y="3283086"/>
            <a:ext cx="84631" cy="977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98378" name="Oval 10"/>
          <p:cNvSpPr>
            <a:spLocks noChangeArrowheads="1"/>
          </p:cNvSpPr>
          <p:nvPr/>
        </p:nvSpPr>
        <p:spPr bwMode="auto">
          <a:xfrm>
            <a:off x="7524508" y="3643495"/>
            <a:ext cx="84631" cy="977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animBg="1" autoUpdateAnimBg="0"/>
      <p:bldP spid="69837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cs typeface="ＭＳ Ｐゴシック" charset="0"/>
              </a:rPr>
              <a:t>Funding of Water Resource Development and Use of Waterworks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Tariffs (called charges in the Strategy) for return on assets and operation and maintenance of capital works (Government Water Schemes) are ring-fenced in the, so-called, Water Trading Entity</a:t>
            </a:r>
          </a:p>
          <a:p>
            <a:r>
              <a:rPr lang="en-ZA" dirty="0"/>
              <a:t>The funds in the WTE are to be employed in defraying costs related to these works and certain expenditures towards future such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5539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4508" y="43775"/>
            <a:ext cx="8292343" cy="1146891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Water Resource Management Activities</a:t>
            </a:r>
          </a:p>
        </p:txBody>
      </p:sp>
      <p:sp>
        <p:nvSpPr>
          <p:cNvPr id="613379" name="Oval 3"/>
          <p:cNvSpPr>
            <a:spLocks noChangeArrowheads="1"/>
          </p:cNvSpPr>
          <p:nvPr/>
        </p:nvSpPr>
        <p:spPr bwMode="auto">
          <a:xfrm>
            <a:off x="4693758" y="3068591"/>
            <a:ext cx="2807403" cy="1873547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30" b="1">
                <a:solidFill>
                  <a:srgbClr val="000000"/>
                </a:solidFill>
                <a:latin typeface="Arial" panose="020B0604020202020204" pitchFamily="34" charset="0"/>
              </a:rPr>
              <a:t>Water Resource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30" b="1">
                <a:solidFill>
                  <a:srgbClr val="000000"/>
                </a:solidFill>
                <a:latin typeface="Arial" panose="020B0604020202020204" pitchFamily="34" charset="0"/>
              </a:rPr>
              <a:t> Management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30" b="1">
                <a:solidFill>
                  <a:srgbClr val="000000"/>
                </a:solidFill>
                <a:latin typeface="Arial" panose="020B0604020202020204" pitchFamily="34" charset="0"/>
              </a:rPr>
              <a:t> Activities in WMAs</a:t>
            </a:r>
          </a:p>
        </p:txBody>
      </p:sp>
      <p:sp>
        <p:nvSpPr>
          <p:cNvPr id="613380" name="Oval 4"/>
          <p:cNvSpPr>
            <a:spLocks noChangeArrowheads="1"/>
          </p:cNvSpPr>
          <p:nvPr/>
        </p:nvSpPr>
        <p:spPr bwMode="auto">
          <a:xfrm>
            <a:off x="7569741" y="1772867"/>
            <a:ext cx="1895434" cy="1368682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Planning &amp;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implementation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 of CMSs</a:t>
            </a:r>
          </a:p>
        </p:txBody>
      </p:sp>
      <p:sp>
        <p:nvSpPr>
          <p:cNvPr id="613381" name="Oval 5"/>
          <p:cNvSpPr>
            <a:spLocks noChangeArrowheads="1"/>
          </p:cNvSpPr>
          <p:nvPr/>
        </p:nvSpPr>
        <p:spPr bwMode="auto">
          <a:xfrm>
            <a:off x="8130055" y="3716453"/>
            <a:ext cx="1895434" cy="1368682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Institutional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development &amp;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public partici-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pation</a:t>
            </a:r>
          </a:p>
        </p:txBody>
      </p:sp>
      <p:sp>
        <p:nvSpPr>
          <p:cNvPr id="613382" name="Oval 6"/>
          <p:cNvSpPr>
            <a:spLocks noChangeArrowheads="1"/>
          </p:cNvSpPr>
          <p:nvPr/>
        </p:nvSpPr>
        <p:spPr bwMode="auto">
          <a:xfrm>
            <a:off x="6376158" y="5374046"/>
            <a:ext cx="1893975" cy="1368682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Water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conservation &amp;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demand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613383" name="Oval 7"/>
          <p:cNvSpPr>
            <a:spLocks noChangeArrowheads="1"/>
          </p:cNvSpPr>
          <p:nvPr/>
        </p:nvSpPr>
        <p:spPr bwMode="auto">
          <a:xfrm>
            <a:off x="2656787" y="1915863"/>
            <a:ext cx="1895435" cy="1368682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Water use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>
                <a:solidFill>
                  <a:srgbClr val="000000"/>
                </a:solidFill>
                <a:latin typeface="Arial" panose="020B0604020202020204" pitchFamily="34" charset="0"/>
              </a:rPr>
              <a:t> allocations</a:t>
            </a:r>
          </a:p>
        </p:txBody>
      </p:sp>
      <p:sp>
        <p:nvSpPr>
          <p:cNvPr id="613384" name="Oval 8"/>
          <p:cNvSpPr>
            <a:spLocks noChangeArrowheads="1"/>
          </p:cNvSpPr>
          <p:nvPr/>
        </p:nvSpPr>
        <p:spPr bwMode="auto">
          <a:xfrm>
            <a:off x="5043955" y="1125005"/>
            <a:ext cx="1895435" cy="1368682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Monitoring &amp;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assessing water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 resource availability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 and use</a:t>
            </a:r>
          </a:p>
        </p:txBody>
      </p:sp>
      <p:sp>
        <p:nvSpPr>
          <p:cNvPr id="613385" name="Oval 9"/>
          <p:cNvSpPr>
            <a:spLocks noChangeArrowheads="1"/>
          </p:cNvSpPr>
          <p:nvPr/>
        </p:nvSpPr>
        <p:spPr bwMode="auto">
          <a:xfrm>
            <a:off x="2236552" y="3860908"/>
            <a:ext cx="1895435" cy="1368682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Management of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floods, droughts,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 water abstraction,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Etc.</a:t>
            </a:r>
          </a:p>
        </p:txBody>
      </p:sp>
      <p:sp>
        <p:nvSpPr>
          <p:cNvPr id="613386" name="Oval 10"/>
          <p:cNvSpPr>
            <a:spLocks noChangeArrowheads="1"/>
          </p:cNvSpPr>
          <p:nvPr/>
        </p:nvSpPr>
        <p:spPr bwMode="auto">
          <a:xfrm>
            <a:off x="3921870" y="5374046"/>
            <a:ext cx="1893975" cy="1368682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Management of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 water quality water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&amp; resource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 protection</a:t>
            </a:r>
          </a:p>
        </p:txBody>
      </p:sp>
      <p:sp>
        <p:nvSpPr>
          <p:cNvPr id="613387" name="AutoShape 11"/>
          <p:cNvSpPr>
            <a:spLocks noChangeArrowheads="1"/>
          </p:cNvSpPr>
          <p:nvPr/>
        </p:nvSpPr>
        <p:spPr bwMode="auto">
          <a:xfrm rot="20444191">
            <a:off x="4121772" y="4062271"/>
            <a:ext cx="560313" cy="364787"/>
          </a:xfrm>
          <a:prstGeom prst="rightArrow">
            <a:avLst>
              <a:gd name="adj1" fmla="val 50000"/>
              <a:gd name="adj2" fmla="val 38400"/>
            </a:avLst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3388" name="AutoShape 12"/>
          <p:cNvSpPr>
            <a:spLocks noChangeArrowheads="1"/>
          </p:cNvSpPr>
          <p:nvPr/>
        </p:nvSpPr>
        <p:spPr bwMode="auto">
          <a:xfrm rot="2162585">
            <a:off x="4346481" y="2983961"/>
            <a:ext cx="652240" cy="423153"/>
          </a:xfrm>
          <a:prstGeom prst="rightArrow">
            <a:avLst>
              <a:gd name="adj1" fmla="val 50000"/>
              <a:gd name="adj2" fmla="val 38535"/>
            </a:avLst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3389" name="AutoShape 13"/>
          <p:cNvSpPr>
            <a:spLocks noChangeArrowheads="1"/>
          </p:cNvSpPr>
          <p:nvPr/>
        </p:nvSpPr>
        <p:spPr bwMode="auto">
          <a:xfrm rot="17590587">
            <a:off x="5000909" y="4913684"/>
            <a:ext cx="647862" cy="421695"/>
          </a:xfrm>
          <a:prstGeom prst="rightArrow">
            <a:avLst>
              <a:gd name="adj1" fmla="val 50000"/>
              <a:gd name="adj2" fmla="val 38408"/>
            </a:avLst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3390" name="AutoShape 14"/>
          <p:cNvSpPr>
            <a:spLocks noChangeArrowheads="1"/>
          </p:cNvSpPr>
          <p:nvPr/>
        </p:nvSpPr>
        <p:spPr bwMode="auto">
          <a:xfrm>
            <a:off x="5815844" y="2492226"/>
            <a:ext cx="420235" cy="577823"/>
          </a:xfrm>
          <a:prstGeom prst="downArrow">
            <a:avLst>
              <a:gd name="adj1" fmla="val 50000"/>
              <a:gd name="adj2" fmla="val 34375"/>
            </a:avLst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3391" name="AutoShape 15"/>
          <p:cNvSpPr>
            <a:spLocks noChangeArrowheads="1"/>
          </p:cNvSpPr>
          <p:nvPr/>
        </p:nvSpPr>
        <p:spPr bwMode="auto">
          <a:xfrm rot="18843272">
            <a:off x="7106461" y="2937997"/>
            <a:ext cx="761676" cy="421695"/>
          </a:xfrm>
          <a:prstGeom prst="leftArrow">
            <a:avLst>
              <a:gd name="adj1" fmla="val 50000"/>
              <a:gd name="adj2" fmla="val 45156"/>
            </a:avLst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3392" name="AutoShape 16"/>
          <p:cNvSpPr>
            <a:spLocks noChangeArrowheads="1"/>
          </p:cNvSpPr>
          <p:nvPr/>
        </p:nvSpPr>
        <p:spPr bwMode="auto">
          <a:xfrm rot="653987">
            <a:off x="7490948" y="4076863"/>
            <a:ext cx="631811" cy="430449"/>
          </a:xfrm>
          <a:prstGeom prst="leftArrow">
            <a:avLst>
              <a:gd name="adj1" fmla="val 50000"/>
              <a:gd name="adj2" fmla="val 36695"/>
            </a:avLst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3393" name="AutoShape 17"/>
          <p:cNvSpPr>
            <a:spLocks noChangeArrowheads="1"/>
          </p:cNvSpPr>
          <p:nvPr/>
        </p:nvSpPr>
        <p:spPr bwMode="auto">
          <a:xfrm rot="14939325">
            <a:off x="6622754" y="4899823"/>
            <a:ext cx="633271" cy="434826"/>
          </a:xfrm>
          <a:prstGeom prst="rightArrow">
            <a:avLst>
              <a:gd name="adj1" fmla="val 50000"/>
              <a:gd name="adj2" fmla="val 36409"/>
            </a:avLst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animBg="1" autoUpdateAnimBg="0"/>
      <p:bldP spid="613380" grpId="0" animBg="1" autoUpdateAnimBg="0"/>
      <p:bldP spid="613381" grpId="0" animBg="1" autoUpdateAnimBg="0"/>
      <p:bldP spid="613382" grpId="0" animBg="1" autoUpdateAnimBg="0"/>
      <p:bldP spid="613383" grpId="0" animBg="1" autoUpdateAnimBg="0"/>
      <p:bldP spid="613384" grpId="0" animBg="1" autoUpdateAnimBg="0"/>
      <p:bldP spid="613385" grpId="0" animBg="1" autoUpdateAnimBg="0"/>
      <p:bldP spid="61338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963" y="350196"/>
            <a:ext cx="6163445" cy="770431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Inter-Basin Transfers</a:t>
            </a:r>
          </a:p>
        </p:txBody>
      </p: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2061453" y="5463054"/>
            <a:ext cx="7774346" cy="119435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99" tIns="45049" rIns="90099" bIns="45049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  <a:t>For inter-basin transfers, the loss of income to the donor CMA will be funded by water use charges raised in the receiver WMA</a:t>
            </a:r>
          </a:p>
        </p:txBody>
      </p:sp>
      <p:sp>
        <p:nvSpPr>
          <p:cNvPr id="699406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99407" name="Picture 15" descr="C:\Documents and Settings\enrighw\My Documents\My Pictures\interbasin trans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23" y="1050588"/>
            <a:ext cx="7424150" cy="442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05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1806" y="609925"/>
            <a:ext cx="7561310" cy="1771407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Budgeting for activity costs for Waste Related Water Resource Management Charges</a:t>
            </a:r>
          </a:p>
        </p:txBody>
      </p:sp>
      <p:sp>
        <p:nvSpPr>
          <p:cNvPr id="614403" name="Oval 3"/>
          <p:cNvSpPr>
            <a:spLocks noChangeArrowheads="1"/>
          </p:cNvSpPr>
          <p:nvPr/>
        </p:nvSpPr>
        <p:spPr bwMode="auto">
          <a:xfrm>
            <a:off x="5003098" y="2661488"/>
            <a:ext cx="2264599" cy="187500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6" b="1">
                <a:solidFill>
                  <a:srgbClr val="000000"/>
                </a:solidFill>
                <a:latin typeface="Arial" panose="020B0604020202020204" pitchFamily="34" charset="0"/>
              </a:rPr>
              <a:t>Costs of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6" b="1">
                <a:solidFill>
                  <a:srgbClr val="000000"/>
                </a:solidFill>
                <a:latin typeface="Arial" panose="020B0604020202020204" pitchFamily="34" charset="0"/>
              </a:rPr>
              <a:t>Waste related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6" b="1">
                <a:solidFill>
                  <a:srgbClr val="000000"/>
                </a:solidFill>
                <a:latin typeface="Arial" panose="020B0604020202020204" pitchFamily="34" charset="0"/>
              </a:rPr>
              <a:t>WRM activities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6" b="1">
                <a:solidFill>
                  <a:srgbClr val="000000"/>
                </a:solidFill>
                <a:latin typeface="Arial" panose="020B0604020202020204" pitchFamily="34" charset="0"/>
              </a:rPr>
              <a:t> in WMA</a:t>
            </a:r>
          </a:p>
        </p:txBody>
      </p:sp>
      <p:sp>
        <p:nvSpPr>
          <p:cNvPr id="614404" name="Oval 4"/>
          <p:cNvSpPr>
            <a:spLocks noChangeArrowheads="1"/>
          </p:cNvSpPr>
          <p:nvPr/>
        </p:nvSpPr>
        <p:spPr bwMode="auto">
          <a:xfrm>
            <a:off x="2271571" y="2801566"/>
            <a:ext cx="1891057" cy="154086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6" b="1">
                <a:solidFill>
                  <a:srgbClr val="000000"/>
                </a:solidFill>
                <a:latin typeface="Arial" panose="020B0604020202020204" pitchFamily="34" charset="0"/>
              </a:rPr>
              <a:t>Unit Cost</a:t>
            </a:r>
          </a:p>
        </p:txBody>
      </p:sp>
      <p:sp>
        <p:nvSpPr>
          <p:cNvPr id="614405" name="Oval 5"/>
          <p:cNvSpPr>
            <a:spLocks noChangeArrowheads="1"/>
          </p:cNvSpPr>
          <p:nvPr/>
        </p:nvSpPr>
        <p:spPr bwMode="auto">
          <a:xfrm>
            <a:off x="7804664" y="2801566"/>
            <a:ext cx="2182887" cy="16021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6" b="1">
                <a:solidFill>
                  <a:srgbClr val="000000"/>
                </a:solidFill>
                <a:latin typeface="Arial" panose="020B0604020202020204" pitchFamily="34" charset="0"/>
              </a:rPr>
              <a:t>Registered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6" b="1">
                <a:solidFill>
                  <a:srgbClr val="000000"/>
                </a:solidFill>
                <a:latin typeface="Arial" panose="020B0604020202020204" pitchFamily="34" charset="0"/>
              </a:rPr>
              <a:t>waste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6" b="1">
                <a:solidFill>
                  <a:srgbClr val="000000"/>
                </a:solidFill>
                <a:latin typeface="Arial" panose="020B0604020202020204" pitchFamily="34" charset="0"/>
              </a:rPr>
              <a:t>load in WMA</a:t>
            </a:r>
          </a:p>
        </p:txBody>
      </p:sp>
      <p:sp>
        <p:nvSpPr>
          <p:cNvPr id="614406" name="Line 6"/>
          <p:cNvSpPr>
            <a:spLocks noChangeShapeType="1"/>
          </p:cNvSpPr>
          <p:nvPr/>
        </p:nvSpPr>
        <p:spPr bwMode="auto">
          <a:xfrm>
            <a:off x="4372746" y="3373552"/>
            <a:ext cx="255352" cy="14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4407" name="Line 7"/>
          <p:cNvSpPr>
            <a:spLocks noChangeShapeType="1"/>
          </p:cNvSpPr>
          <p:nvPr/>
        </p:nvSpPr>
        <p:spPr bwMode="auto">
          <a:xfrm flipV="1">
            <a:off x="4372745" y="3501958"/>
            <a:ext cx="287453" cy="160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4408" name="Line 8"/>
          <p:cNvSpPr>
            <a:spLocks noChangeShapeType="1"/>
          </p:cNvSpPr>
          <p:nvPr/>
        </p:nvSpPr>
        <p:spPr bwMode="auto">
          <a:xfrm>
            <a:off x="7312931" y="3516549"/>
            <a:ext cx="32539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4409" name="Oval 9"/>
          <p:cNvSpPr>
            <a:spLocks noChangeArrowheads="1"/>
          </p:cNvSpPr>
          <p:nvPr/>
        </p:nvSpPr>
        <p:spPr bwMode="auto">
          <a:xfrm>
            <a:off x="7453009" y="3299136"/>
            <a:ext cx="74416" cy="817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4410" name="Oval 10"/>
          <p:cNvSpPr>
            <a:spLocks noChangeArrowheads="1"/>
          </p:cNvSpPr>
          <p:nvPr/>
        </p:nvSpPr>
        <p:spPr bwMode="auto">
          <a:xfrm>
            <a:off x="7453009" y="3659546"/>
            <a:ext cx="74416" cy="817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animBg="1" autoUpdateAnimBg="0"/>
      <p:bldP spid="61440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423" y="761676"/>
            <a:ext cx="6904693" cy="1199420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Waste Discharge Charge System 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1689" y="2451371"/>
            <a:ext cx="7762672" cy="36391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941"/>
              <a:t>The waste discharge charge system comprise of two distinct water use charges which may be applied in a specific catchment.  These are:-</a:t>
            </a:r>
          </a:p>
          <a:p>
            <a:pPr lvl="1">
              <a:lnSpc>
                <a:spcPct val="80000"/>
              </a:lnSpc>
            </a:pPr>
            <a:r>
              <a:rPr lang="en-US" altLang="en-US" sz="2941"/>
              <a:t>Charge to cover the quantifiable cost of administratively implemented measures for the mitigation of waste discharge related impacts (mitigation charges).</a:t>
            </a:r>
          </a:p>
          <a:p>
            <a:pPr lvl="1">
              <a:lnSpc>
                <a:spcPct val="80000"/>
              </a:lnSpc>
            </a:pPr>
            <a:r>
              <a:rPr lang="en-US" altLang="en-US" sz="2941"/>
              <a:t>Charge that provides a disincentive or a deterrent to the discharge of waste (incentive charge).</a:t>
            </a:r>
            <a:endParaRPr lang="en-US" altLang="en-US" sz="2573"/>
          </a:p>
        </p:txBody>
      </p:sp>
    </p:spTree>
    <p:extLst>
      <p:ext uri="{BB962C8B-B14F-4D97-AF65-F5344CB8AC3E}">
        <p14:creationId xmlns:p14="http://schemas.microsoft.com/office/powerpoint/2010/main" val="681468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364" y="620139"/>
            <a:ext cx="7015588" cy="1143973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Water Resource Management charges for waste discharge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669" y="1981525"/>
            <a:ext cx="7367243" cy="48764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57">
                <a:latin typeface="Arial" panose="020B0604020202020204" pitchFamily="34" charset="0"/>
              </a:rPr>
              <a:t>Waste Discharge WRM activities will be charged to municipal (domestic), industrial, mining, energy and agricultural sectors.</a:t>
            </a:r>
          </a:p>
          <a:p>
            <a:pPr>
              <a:lnSpc>
                <a:spcPct val="90000"/>
              </a:lnSpc>
            </a:pPr>
            <a:r>
              <a:rPr lang="en-US" altLang="en-US" sz="2757">
                <a:latin typeface="Arial" panose="020B0604020202020204" pitchFamily="34" charset="0"/>
              </a:rPr>
              <a:t>Charges will be calculated on registered discharge waste load of salinity and phosphorus</a:t>
            </a:r>
          </a:p>
          <a:p>
            <a:pPr lvl="2">
              <a:lnSpc>
                <a:spcPct val="90000"/>
              </a:lnSpc>
            </a:pPr>
            <a:r>
              <a:rPr lang="en-US" altLang="en-US" sz="2757">
                <a:latin typeface="Arial" panose="020B0604020202020204" pitchFamily="34" charset="0"/>
              </a:rPr>
              <a:t>Salt load will be estimated using electrical conductivity.</a:t>
            </a:r>
          </a:p>
          <a:p>
            <a:pPr lvl="2">
              <a:lnSpc>
                <a:spcPct val="90000"/>
              </a:lnSpc>
            </a:pPr>
            <a:r>
              <a:rPr lang="en-US" altLang="en-US" sz="2757">
                <a:latin typeface="Arial" panose="020B0604020202020204" pitchFamily="34" charset="0"/>
              </a:rPr>
              <a:t>Phosphorus will be estimated using soluble phosphorus.</a:t>
            </a:r>
          </a:p>
        </p:txBody>
      </p:sp>
    </p:spTree>
    <p:extLst>
      <p:ext uri="{BB962C8B-B14F-4D97-AF65-F5344CB8AC3E}">
        <p14:creationId xmlns:p14="http://schemas.microsoft.com/office/powerpoint/2010/main" val="3888305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963" y="490275"/>
            <a:ext cx="6945549" cy="1117708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Waste Discharge Charge System 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650" y="2101175"/>
            <a:ext cx="7634267" cy="44124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73">
                <a:latin typeface="Arial" panose="020B0604020202020204" pitchFamily="34" charset="0"/>
              </a:rPr>
              <a:t>The waste discharge charge system comprise of two distinct water use charges which may be applied in a specific catchment.  These are:-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573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573">
                <a:latin typeface="Arial" panose="020B0604020202020204" pitchFamily="34" charset="0"/>
              </a:rPr>
              <a:t>Charge to cover the quantifiable cost of administratively implemented measures for the mitigation of waste discharge related impacts (mitigation charges).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573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573">
                <a:latin typeface="Arial" panose="020B0604020202020204" pitchFamily="34" charset="0"/>
              </a:rPr>
              <a:t>Charge that provides a disincentive or a deterrent to the discharge of waste </a:t>
            </a:r>
            <a:br>
              <a:rPr lang="en-US" altLang="en-US" sz="2573">
                <a:latin typeface="Arial" panose="020B0604020202020204" pitchFamily="34" charset="0"/>
              </a:rPr>
            </a:br>
            <a:r>
              <a:rPr lang="en-US" altLang="en-US" sz="2573">
                <a:latin typeface="Arial" panose="020B0604020202020204" pitchFamily="34" charset="0"/>
              </a:rPr>
              <a:t>Economically efficient tool to reduce loads at source(incentive charge).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573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573">
                <a:latin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573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2573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573"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573"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573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6448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6199" y="-56907"/>
            <a:ext cx="3326860" cy="2368199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Waste Discharge</a:t>
            </a:r>
            <a:b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 Cost Allocation</a:t>
            </a:r>
          </a:p>
        </p:txBody>
      </p:sp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5324111" y="621598"/>
            <a:ext cx="1895435" cy="122276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30" b="1">
                <a:solidFill>
                  <a:srgbClr val="000000"/>
                </a:solidFill>
                <a:latin typeface="Arial" panose="020B0604020202020204" pitchFamily="34" charset="0"/>
              </a:rPr>
              <a:t>Total WRM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30" b="1">
                <a:solidFill>
                  <a:srgbClr val="000000"/>
                </a:solidFill>
                <a:latin typeface="Arial" panose="020B0604020202020204" pitchFamily="34" charset="0"/>
              </a:rPr>
              <a:t>cost in WMA</a:t>
            </a:r>
          </a:p>
        </p:txBody>
      </p:sp>
      <p:sp>
        <p:nvSpPr>
          <p:cNvPr id="617476" name="Rectangle 4"/>
          <p:cNvSpPr>
            <a:spLocks noChangeArrowheads="1"/>
          </p:cNvSpPr>
          <p:nvPr/>
        </p:nvSpPr>
        <p:spPr bwMode="auto">
          <a:xfrm>
            <a:off x="7971007" y="404184"/>
            <a:ext cx="1829773" cy="64640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Abstraction related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costs</a:t>
            </a:r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7971007" y="1412457"/>
            <a:ext cx="1829773" cy="64640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Waste discharge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related costs</a:t>
            </a:r>
          </a:p>
        </p:txBody>
      </p:sp>
      <p:sp>
        <p:nvSpPr>
          <p:cNvPr id="617478" name="Rectangle 6"/>
          <p:cNvSpPr>
            <a:spLocks noChangeArrowheads="1"/>
          </p:cNvSpPr>
          <p:nvPr/>
        </p:nvSpPr>
        <p:spPr bwMode="auto">
          <a:xfrm>
            <a:off x="3409708" y="2998552"/>
            <a:ext cx="1502923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Point source</a:t>
            </a:r>
          </a:p>
        </p:txBody>
      </p:sp>
      <p:sp>
        <p:nvSpPr>
          <p:cNvPr id="617479" name="Rectangle 7"/>
          <p:cNvSpPr>
            <a:spLocks noChangeArrowheads="1"/>
          </p:cNvSpPr>
          <p:nvPr/>
        </p:nvSpPr>
        <p:spPr bwMode="auto">
          <a:xfrm>
            <a:off x="5235104" y="2998552"/>
            <a:ext cx="1502923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Marine Outfalls</a:t>
            </a:r>
          </a:p>
        </p:txBody>
      </p:sp>
      <p:sp>
        <p:nvSpPr>
          <p:cNvPr id="617480" name="Rectangle 8"/>
          <p:cNvSpPr>
            <a:spLocks noChangeArrowheads="1"/>
          </p:cNvSpPr>
          <p:nvPr/>
        </p:nvSpPr>
        <p:spPr bwMode="auto">
          <a:xfrm>
            <a:off x="7057580" y="2998552"/>
            <a:ext cx="1504383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Waste disposal</a:t>
            </a:r>
          </a:p>
        </p:txBody>
      </p:sp>
      <p:sp>
        <p:nvSpPr>
          <p:cNvPr id="617481" name="Rectangle 9"/>
          <p:cNvSpPr>
            <a:spLocks noChangeArrowheads="1"/>
          </p:cNvSpPr>
          <p:nvPr/>
        </p:nvSpPr>
        <p:spPr bwMode="auto">
          <a:xfrm>
            <a:off x="8882975" y="2998552"/>
            <a:ext cx="1632787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Irrigated effluent</a:t>
            </a:r>
          </a:p>
        </p:txBody>
      </p:sp>
      <p:sp>
        <p:nvSpPr>
          <p:cNvPr id="617482" name="Line 10"/>
          <p:cNvSpPr>
            <a:spLocks noChangeShapeType="1"/>
          </p:cNvSpPr>
          <p:nvPr/>
        </p:nvSpPr>
        <p:spPr bwMode="auto">
          <a:xfrm flipV="1">
            <a:off x="7219546" y="764594"/>
            <a:ext cx="760216" cy="50340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483" name="Line 11"/>
          <p:cNvSpPr>
            <a:spLocks noChangeShapeType="1"/>
          </p:cNvSpPr>
          <p:nvPr/>
        </p:nvSpPr>
        <p:spPr bwMode="auto">
          <a:xfrm>
            <a:off x="7219546" y="1268001"/>
            <a:ext cx="760216" cy="43336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484" name="Line 12"/>
          <p:cNvSpPr>
            <a:spLocks noChangeShapeType="1"/>
          </p:cNvSpPr>
          <p:nvPr/>
        </p:nvSpPr>
        <p:spPr bwMode="auto">
          <a:xfrm flipH="1">
            <a:off x="4883448" y="2060319"/>
            <a:ext cx="3928029" cy="93677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485" name="Line 13"/>
          <p:cNvSpPr>
            <a:spLocks noChangeShapeType="1"/>
          </p:cNvSpPr>
          <p:nvPr/>
        </p:nvSpPr>
        <p:spPr bwMode="auto">
          <a:xfrm flipH="1">
            <a:off x="6707384" y="2060319"/>
            <a:ext cx="2035513" cy="93677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486" name="Line 14"/>
          <p:cNvSpPr>
            <a:spLocks noChangeShapeType="1"/>
          </p:cNvSpPr>
          <p:nvPr/>
        </p:nvSpPr>
        <p:spPr bwMode="auto">
          <a:xfrm flipH="1">
            <a:off x="7760890" y="2060319"/>
            <a:ext cx="1050587" cy="93677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487" name="Line 15"/>
          <p:cNvSpPr>
            <a:spLocks noChangeShapeType="1"/>
          </p:cNvSpPr>
          <p:nvPr/>
        </p:nvSpPr>
        <p:spPr bwMode="auto">
          <a:xfrm>
            <a:off x="8811477" y="2060319"/>
            <a:ext cx="493192" cy="93677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488" name="Rectangle 16"/>
          <p:cNvSpPr>
            <a:spLocks noChangeArrowheads="1"/>
          </p:cNvSpPr>
          <p:nvPr/>
        </p:nvSpPr>
        <p:spPr bwMode="auto">
          <a:xfrm>
            <a:off x="3360096" y="3860908"/>
            <a:ext cx="830256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Salt cost</a:t>
            </a:r>
          </a:p>
        </p:txBody>
      </p:sp>
      <p:sp>
        <p:nvSpPr>
          <p:cNvPr id="617489" name="Rectangle 17"/>
          <p:cNvSpPr>
            <a:spLocks noChangeArrowheads="1"/>
          </p:cNvSpPr>
          <p:nvPr/>
        </p:nvSpPr>
        <p:spPr bwMode="auto">
          <a:xfrm>
            <a:off x="3339668" y="4292816"/>
            <a:ext cx="1437262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Phosphate cost</a:t>
            </a:r>
          </a:p>
        </p:txBody>
      </p:sp>
      <p:sp>
        <p:nvSpPr>
          <p:cNvPr id="617490" name="Line 18"/>
          <p:cNvSpPr>
            <a:spLocks noChangeShapeType="1"/>
          </p:cNvSpPr>
          <p:nvPr/>
        </p:nvSpPr>
        <p:spPr bwMode="auto">
          <a:xfrm flipH="1">
            <a:off x="3759903" y="3286004"/>
            <a:ext cx="523835" cy="5763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491" name="Line 19"/>
          <p:cNvSpPr>
            <a:spLocks noChangeShapeType="1"/>
          </p:cNvSpPr>
          <p:nvPr/>
        </p:nvSpPr>
        <p:spPr bwMode="auto">
          <a:xfrm>
            <a:off x="4321676" y="3286004"/>
            <a:ext cx="129864" cy="10301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492" name="Rectangle 20"/>
          <p:cNvSpPr>
            <a:spLocks noChangeArrowheads="1"/>
          </p:cNvSpPr>
          <p:nvPr/>
        </p:nvSpPr>
        <p:spPr bwMode="auto">
          <a:xfrm>
            <a:off x="5185493" y="3860908"/>
            <a:ext cx="830255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Salt cost</a:t>
            </a:r>
          </a:p>
        </p:txBody>
      </p:sp>
      <p:sp>
        <p:nvSpPr>
          <p:cNvPr id="617493" name="Rectangle 21"/>
          <p:cNvSpPr>
            <a:spLocks noChangeArrowheads="1"/>
          </p:cNvSpPr>
          <p:nvPr/>
        </p:nvSpPr>
        <p:spPr bwMode="auto">
          <a:xfrm>
            <a:off x="5165064" y="4292816"/>
            <a:ext cx="1437261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Phosphate cost</a:t>
            </a:r>
          </a:p>
        </p:txBody>
      </p:sp>
      <p:sp>
        <p:nvSpPr>
          <p:cNvPr id="617494" name="Line 22"/>
          <p:cNvSpPr>
            <a:spLocks noChangeShapeType="1"/>
          </p:cNvSpPr>
          <p:nvPr/>
        </p:nvSpPr>
        <p:spPr bwMode="auto">
          <a:xfrm flipH="1">
            <a:off x="5585299" y="3286004"/>
            <a:ext cx="522375" cy="5763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495" name="Line 23"/>
          <p:cNvSpPr>
            <a:spLocks noChangeShapeType="1"/>
          </p:cNvSpPr>
          <p:nvPr/>
        </p:nvSpPr>
        <p:spPr bwMode="auto">
          <a:xfrm>
            <a:off x="6147071" y="3286004"/>
            <a:ext cx="129865" cy="10301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496" name="Rectangle 24"/>
          <p:cNvSpPr>
            <a:spLocks noChangeArrowheads="1"/>
          </p:cNvSpPr>
          <p:nvPr/>
        </p:nvSpPr>
        <p:spPr bwMode="auto">
          <a:xfrm>
            <a:off x="7007969" y="3860908"/>
            <a:ext cx="831715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Salt cost</a:t>
            </a:r>
          </a:p>
        </p:txBody>
      </p:sp>
      <p:sp>
        <p:nvSpPr>
          <p:cNvPr id="617497" name="Rectangle 25"/>
          <p:cNvSpPr>
            <a:spLocks noChangeArrowheads="1"/>
          </p:cNvSpPr>
          <p:nvPr/>
        </p:nvSpPr>
        <p:spPr bwMode="auto">
          <a:xfrm>
            <a:off x="6989000" y="4292816"/>
            <a:ext cx="1435803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Phosphate cost</a:t>
            </a:r>
          </a:p>
        </p:txBody>
      </p:sp>
      <p:sp>
        <p:nvSpPr>
          <p:cNvPr id="617498" name="Line 26"/>
          <p:cNvSpPr>
            <a:spLocks noChangeShapeType="1"/>
          </p:cNvSpPr>
          <p:nvPr/>
        </p:nvSpPr>
        <p:spPr bwMode="auto">
          <a:xfrm flipH="1">
            <a:off x="7409236" y="3286004"/>
            <a:ext cx="522375" cy="5763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499" name="Line 27"/>
          <p:cNvSpPr>
            <a:spLocks noChangeShapeType="1"/>
          </p:cNvSpPr>
          <p:nvPr/>
        </p:nvSpPr>
        <p:spPr bwMode="auto">
          <a:xfrm>
            <a:off x="7971007" y="3286004"/>
            <a:ext cx="129865" cy="10301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500" name="Rectangle 28"/>
          <p:cNvSpPr>
            <a:spLocks noChangeArrowheads="1"/>
          </p:cNvSpPr>
          <p:nvPr/>
        </p:nvSpPr>
        <p:spPr bwMode="auto">
          <a:xfrm>
            <a:off x="8901944" y="3860908"/>
            <a:ext cx="830256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Salt cost</a:t>
            </a:r>
          </a:p>
        </p:txBody>
      </p:sp>
      <p:sp>
        <p:nvSpPr>
          <p:cNvPr id="617501" name="Rectangle 29"/>
          <p:cNvSpPr>
            <a:spLocks noChangeArrowheads="1"/>
          </p:cNvSpPr>
          <p:nvPr/>
        </p:nvSpPr>
        <p:spPr bwMode="auto">
          <a:xfrm>
            <a:off x="8881516" y="4292816"/>
            <a:ext cx="1437262" cy="2568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Phosphate cost</a:t>
            </a:r>
          </a:p>
        </p:txBody>
      </p:sp>
      <p:sp>
        <p:nvSpPr>
          <p:cNvPr id="617502" name="Line 30"/>
          <p:cNvSpPr>
            <a:spLocks noChangeShapeType="1"/>
          </p:cNvSpPr>
          <p:nvPr/>
        </p:nvSpPr>
        <p:spPr bwMode="auto">
          <a:xfrm flipH="1">
            <a:off x="9303211" y="3286004"/>
            <a:ext cx="522375" cy="5763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503" name="Line 31"/>
          <p:cNvSpPr>
            <a:spLocks noChangeShapeType="1"/>
          </p:cNvSpPr>
          <p:nvPr/>
        </p:nvSpPr>
        <p:spPr bwMode="auto">
          <a:xfrm>
            <a:off x="9863524" y="3286004"/>
            <a:ext cx="129864" cy="10301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504" name="Oval 32"/>
          <p:cNvSpPr>
            <a:spLocks noChangeArrowheads="1"/>
          </p:cNvSpPr>
          <p:nvPr/>
        </p:nvSpPr>
        <p:spPr bwMode="auto">
          <a:xfrm>
            <a:off x="2308051" y="5445544"/>
            <a:ext cx="1964014" cy="12242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WRM Waste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Charge on salt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 load as point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 source</a:t>
            </a:r>
          </a:p>
        </p:txBody>
      </p:sp>
      <p:sp>
        <p:nvSpPr>
          <p:cNvPr id="617505" name="Oval 33"/>
          <p:cNvSpPr>
            <a:spLocks noChangeArrowheads="1"/>
          </p:cNvSpPr>
          <p:nvPr/>
        </p:nvSpPr>
        <p:spPr bwMode="auto">
          <a:xfrm>
            <a:off x="5043955" y="5445544"/>
            <a:ext cx="1964014" cy="11293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Allocated cost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for salt load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617506" name="Oval 34"/>
          <p:cNvSpPr>
            <a:spLocks noChangeArrowheads="1"/>
          </p:cNvSpPr>
          <p:nvPr/>
        </p:nvSpPr>
        <p:spPr bwMode="auto">
          <a:xfrm>
            <a:off x="7639781" y="5518501"/>
            <a:ext cx="2035512" cy="107977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Total registered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waste load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62">
                <a:solidFill>
                  <a:srgbClr val="000000"/>
                </a:solidFill>
                <a:latin typeface="Arial" panose="020B0604020202020204" pitchFamily="34" charset="0"/>
              </a:rPr>
              <a:t>of salt</a:t>
            </a:r>
          </a:p>
        </p:txBody>
      </p:sp>
      <p:sp>
        <p:nvSpPr>
          <p:cNvPr id="617507" name="Text Box 35"/>
          <p:cNvSpPr txBox="1">
            <a:spLocks noChangeArrowheads="1"/>
          </p:cNvSpPr>
          <p:nvPr/>
        </p:nvSpPr>
        <p:spPr bwMode="auto">
          <a:xfrm>
            <a:off x="2007466" y="4888149"/>
            <a:ext cx="1457948" cy="45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>
            <a:spAutoFit/>
          </a:bodyPr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90">
                <a:solidFill>
                  <a:srgbClr val="000000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617508" name="Line 36"/>
          <p:cNvSpPr>
            <a:spLocks noChangeShapeType="1"/>
          </p:cNvSpPr>
          <p:nvPr/>
        </p:nvSpPr>
        <p:spPr bwMode="auto">
          <a:xfrm>
            <a:off x="4482183" y="5950409"/>
            <a:ext cx="28161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509" name="Line 37"/>
          <p:cNvSpPr>
            <a:spLocks noChangeShapeType="1"/>
          </p:cNvSpPr>
          <p:nvPr/>
        </p:nvSpPr>
        <p:spPr bwMode="auto">
          <a:xfrm>
            <a:off x="4482183" y="6094866"/>
            <a:ext cx="28161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510" name="Line 38"/>
          <p:cNvSpPr>
            <a:spLocks noChangeShapeType="1"/>
          </p:cNvSpPr>
          <p:nvPr/>
        </p:nvSpPr>
        <p:spPr bwMode="auto">
          <a:xfrm>
            <a:off x="7148047" y="6021908"/>
            <a:ext cx="35019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511" name="Oval 39"/>
          <p:cNvSpPr>
            <a:spLocks noChangeArrowheads="1"/>
          </p:cNvSpPr>
          <p:nvPr/>
        </p:nvSpPr>
        <p:spPr bwMode="auto">
          <a:xfrm>
            <a:off x="7286667" y="5805954"/>
            <a:ext cx="70039" cy="7149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17512" name="Oval 40"/>
          <p:cNvSpPr>
            <a:spLocks noChangeArrowheads="1"/>
          </p:cNvSpPr>
          <p:nvPr/>
        </p:nvSpPr>
        <p:spPr bwMode="auto">
          <a:xfrm>
            <a:off x="7288125" y="6166363"/>
            <a:ext cx="70039" cy="7149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animBg="1" autoUpdateAnimBg="0"/>
      <p:bldP spid="617476" grpId="0" animBg="1" autoUpdateAnimBg="0"/>
      <p:bldP spid="617477" grpId="0" animBg="1" autoUpdateAnimBg="0"/>
      <p:bldP spid="617478" grpId="0" animBg="1" autoUpdateAnimBg="0"/>
      <p:bldP spid="617479" grpId="0" animBg="1" autoUpdateAnimBg="0"/>
      <p:bldP spid="617480" grpId="0" animBg="1" autoUpdateAnimBg="0"/>
      <p:bldP spid="617488" grpId="0" animBg="1" autoUpdateAnimBg="0"/>
      <p:bldP spid="617489" grpId="0" animBg="1" autoUpdateAnimBg="0"/>
      <p:bldP spid="617492" grpId="0" animBg="1" autoUpdateAnimBg="0"/>
      <p:bldP spid="617493" grpId="0" animBg="1" autoUpdateAnimBg="0"/>
      <p:bldP spid="617496" grpId="0" animBg="1" autoUpdateAnimBg="0"/>
      <p:bldP spid="617497" grpId="0" animBg="1" autoUpdateAnimBg="0"/>
      <p:bldP spid="617500" grpId="0" animBg="1" autoUpdateAnimBg="0"/>
      <p:bldP spid="617501" grpId="0" animBg="1" autoUpdateAnimBg="0"/>
      <p:bldP spid="617504" grpId="0" animBg="1" autoUpdateAnimBg="0"/>
      <p:bldP spid="617505" grpId="0" animBg="1" autoUpdateAnimBg="0"/>
      <p:bldP spid="617506" grpId="0" animBg="1" autoUpdateAnimBg="0"/>
      <p:bldP spid="61750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95" name="Rectangle 27"/>
          <p:cNvSpPr>
            <a:spLocks noGrp="1" noChangeArrowheads="1"/>
          </p:cNvSpPr>
          <p:nvPr>
            <p:ph type="title"/>
          </p:nvPr>
        </p:nvSpPr>
        <p:spPr>
          <a:xfrm>
            <a:off x="2481688" y="490275"/>
            <a:ext cx="7774346" cy="1142514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4044">
              <a:latin typeface="Arial" panose="020B0604020202020204" pitchFamily="34" charset="0"/>
            </a:endParaRPr>
          </a:p>
        </p:txBody>
      </p:sp>
      <p:sp>
        <p:nvSpPr>
          <p:cNvPr id="595996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2481689" y="1981524"/>
            <a:ext cx="7771427" cy="411480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sz="2573">
              <a:latin typeface="Arial" panose="020B0604020202020204" pitchFamily="34" charset="0"/>
            </a:endParaRPr>
          </a:p>
        </p:txBody>
      </p:sp>
      <p:sp>
        <p:nvSpPr>
          <p:cNvPr id="595997" name="Rectangle 29"/>
          <p:cNvSpPr>
            <a:spLocks noChangeArrowheads="1"/>
          </p:cNvSpPr>
          <p:nvPr/>
        </p:nvSpPr>
        <p:spPr bwMode="auto">
          <a:xfrm>
            <a:off x="2411650" y="144456"/>
            <a:ext cx="8139133" cy="6769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Year 				2008/09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2009/10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2010/11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Staff costs 	Board 		R760 000 		R760 000 		R760 000 	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CEO Office 			R950 000 		R950 000 		R950 000 	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Institutions &amp; Participation 	              R1 900 000              R2 450 000               R2 450 000 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WR Planning &amp; Programmes 	R750 000 	              R1 600 000              R1 600 000 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Water Use Management 		- 	              R3 150 000              R3 150 000 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Governance 			R450 000 		R450 000 		R450 000 	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Corporate &amp; Finance 		R850 000 	              R1 350 000              R1 350 000 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 b="1" i="1">
                <a:solidFill>
                  <a:srgbClr val="000000"/>
                </a:solidFill>
                <a:latin typeface="Century Gothic" panose="020B0502020202020204" pitchFamily="34" charset="0"/>
              </a:rPr>
              <a:t>Total (full)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	              </a:t>
            </a:r>
            <a:r>
              <a:rPr lang="en-US" altLang="en-US" sz="1471" b="1" i="1">
                <a:solidFill>
                  <a:srgbClr val="000000"/>
                </a:solidFill>
                <a:latin typeface="Century Gothic" panose="020B0502020202020204" pitchFamily="34" charset="0"/>
              </a:rPr>
              <a:t>R5 460 000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sz="1471" b="1" i="1">
                <a:solidFill>
                  <a:srgbClr val="000000"/>
                </a:solidFill>
                <a:latin typeface="Century Gothic" panose="020B0502020202020204" pitchFamily="34" charset="0"/>
              </a:rPr>
              <a:t>0 510 000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           </a:t>
            </a:r>
            <a:r>
              <a:rPr lang="en-US" altLang="en-US" sz="1471" b="1" i="1">
                <a:solidFill>
                  <a:srgbClr val="000000"/>
                </a:solidFill>
                <a:latin typeface="Century Gothic" panose="020B0502020202020204" pitchFamily="34" charset="0"/>
              </a:rPr>
              <a:t>R10 510 000 </a:t>
            </a:r>
            <a:endParaRPr lang="en-US" altLang="en-US" sz="147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Total (projected)*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	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R2 760 000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R8 460 000          R10 510 000 </a:t>
            </a:r>
            <a:endParaRPr lang="en-US" altLang="en-US" sz="147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Overheads 		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R1 000 000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R3 000 000            R3 000 000 </a:t>
            </a:r>
            <a:endParaRPr lang="en-US" altLang="en-US" sz="147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Set-up 			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R1 000 000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-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-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Outsourcing 	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Organisational development 	 R500 000 	  R500 000	 - 	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Institutional development 		R500 000 		  R500 000 	R250 000 	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CMS development 		R500 000 		R1 500 000 	R500 000 	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Financial &amp; Corporate 		R500 000 		   R500 000 	R500 000 	</a:t>
            </a: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Total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		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R2 000 000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R3 000 000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R1 250 000 </a:t>
            </a:r>
            <a:endParaRPr lang="en-US" altLang="en-US" sz="147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Capital 	Repayments 		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-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?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? </a:t>
            </a:r>
            <a:endParaRPr lang="en-US" altLang="en-US" sz="147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84042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TOTAL CMA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	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R6 760 000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R14 460 000 </a:t>
            </a:r>
            <a:r>
              <a:rPr lang="en-US" altLang="en-US" sz="1471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sz="1471" b="1">
                <a:solidFill>
                  <a:srgbClr val="000000"/>
                </a:solidFill>
                <a:latin typeface="Century Gothic" panose="020B0502020202020204" pitchFamily="34" charset="0"/>
              </a:rPr>
              <a:t>R14 760 000 </a:t>
            </a:r>
          </a:p>
        </p:txBody>
      </p:sp>
    </p:spTree>
    <p:extLst>
      <p:ext uri="{BB962C8B-B14F-4D97-AF65-F5344CB8AC3E}">
        <p14:creationId xmlns:p14="http://schemas.microsoft.com/office/powerpoint/2010/main" val="398579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8194" name="Object 2"/>
          <p:cNvGraphicFramePr>
            <a:graphicFrameLocks noChangeAspect="1"/>
          </p:cNvGraphicFramePr>
          <p:nvPr/>
        </p:nvGraphicFramePr>
        <p:xfrm>
          <a:off x="2411650" y="609924"/>
          <a:ext cx="7915883" cy="604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4991405" imgH="3459734" progId="Excel.Sheet.8">
                  <p:embed/>
                </p:oleObj>
              </mc:Choice>
              <mc:Fallback>
                <p:oleObj name="Worksheet" r:id="rId3" imgW="4991405" imgH="3459734" progId="Excel.Sheet.8">
                  <p:embed/>
                  <p:pic>
                    <p:nvPicPr>
                      <p:cNvPr id="64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650" y="609924"/>
                        <a:ext cx="7915883" cy="604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641219" y="1"/>
            <a:ext cx="8909563" cy="609924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ZA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Water Resource Management Charge</a:t>
            </a:r>
            <a:endParaRPr lang="en-GB" altLang="en-US" sz="3676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8586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auto">
          <a:xfrm>
            <a:off x="2680133" y="304963"/>
            <a:ext cx="6757319" cy="114251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0095" tIns="45047" rIns="90095" bIns="45047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76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Phasing in of consumptive charges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0230" y="1981525"/>
            <a:ext cx="8070552" cy="487647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94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Domestic/Industrial/Mining/Energy sector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94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941">
                <a:latin typeface="Arial" panose="020B0604020202020204" pitchFamily="34" charset="0"/>
              </a:rPr>
              <a:t>Annual increases will be limited to 10% + PPI (rate taken in June) until full cost recovery is reached</a:t>
            </a:r>
          </a:p>
          <a:p>
            <a:pPr>
              <a:spcBef>
                <a:spcPct val="0"/>
              </a:spcBef>
            </a:pPr>
            <a:r>
              <a:rPr lang="en-GB" altLang="en-US" sz="2941">
                <a:latin typeface="Arial" panose="020B0604020202020204" pitchFamily="34" charset="0"/>
              </a:rPr>
              <a:t>Charges will not be reduced below previous year’s level</a:t>
            </a:r>
          </a:p>
          <a:p>
            <a:pPr>
              <a:spcBef>
                <a:spcPct val="0"/>
              </a:spcBef>
            </a:pPr>
            <a:r>
              <a:rPr lang="en-GB" altLang="en-US" sz="2941">
                <a:latin typeface="Arial" panose="020B0604020202020204" pitchFamily="34" charset="0"/>
              </a:rPr>
              <a:t>Price production Index (PPI) for April 2007 = 6,4%</a:t>
            </a:r>
          </a:p>
        </p:txBody>
      </p:sp>
    </p:spTree>
    <p:extLst>
      <p:ext uri="{BB962C8B-B14F-4D97-AF65-F5344CB8AC3E}">
        <p14:creationId xmlns:p14="http://schemas.microsoft.com/office/powerpoint/2010/main" val="1632685333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Funding of Water Resource Management (WRM)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Intended to fund WRM activities by DWS and/or CMAs</a:t>
            </a:r>
          </a:p>
          <a:p>
            <a:pPr lvl="1"/>
            <a:r>
              <a:rPr lang="en-ZA" dirty="0"/>
              <a:t>Charges for abstraction</a:t>
            </a:r>
          </a:p>
          <a:p>
            <a:pPr lvl="1"/>
            <a:r>
              <a:rPr lang="en-ZA" dirty="0"/>
              <a:t>Charges for waste discharges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565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For more detail on the Pricing Strategy see following presentation compiled by Willie Enright</a:t>
            </a:r>
            <a:br>
              <a:rPr lang="en-ZA" dirty="0"/>
            </a:b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7F63-7CB0-4241-B6C8-0BDB6211888C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573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87" name="Rectangle 43"/>
          <p:cNvSpPr>
            <a:spLocks noGrp="1" noChangeArrowheads="1"/>
          </p:cNvSpPr>
          <p:nvPr>
            <p:ph type="title"/>
          </p:nvPr>
        </p:nvSpPr>
        <p:spPr>
          <a:xfrm>
            <a:off x="2551728" y="490275"/>
            <a:ext cx="7354111" cy="1142514"/>
          </a:xfrm>
        </p:spPr>
        <p:txBody>
          <a:bodyPr/>
          <a:lstStyle/>
          <a:p>
            <a:endParaRPr lang="en-US" altLang="en-US" sz="4044">
              <a:latin typeface="Arial" panose="020B0604020202020204" pitchFamily="34" charset="0"/>
            </a:endParaRPr>
          </a:p>
        </p:txBody>
      </p:sp>
      <p:sp>
        <p:nvSpPr>
          <p:cNvPr id="46699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551728" y="1891057"/>
            <a:ext cx="6904693" cy="4114800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marL="0" indent="0" algn="ctr" eaLnBrk="0" hangingPunct="0">
              <a:spcBef>
                <a:spcPct val="0"/>
              </a:spcBef>
              <a:buNone/>
            </a:pPr>
            <a:r>
              <a:rPr lang="en-US" altLang="en-US" sz="4412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Pricing Strategy</a:t>
            </a:r>
            <a:br>
              <a:rPr lang="en-US" altLang="en-US" sz="4412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4412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 </a:t>
            </a:r>
            <a:br>
              <a:rPr lang="en-US" altLang="en-US" sz="4412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4412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Raw Water</a:t>
            </a:r>
          </a:p>
          <a:p>
            <a:pPr marL="0" indent="0" algn="ctr" eaLnBrk="0" hangingPunct="0">
              <a:spcBef>
                <a:spcPct val="0"/>
              </a:spcBef>
              <a:buNone/>
            </a:pPr>
            <a:endParaRPr lang="en-US" altLang="en-US" sz="3676" b="1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 eaLnBrk="0" hangingPunct="0">
              <a:spcBef>
                <a:spcPct val="0"/>
              </a:spcBef>
              <a:buNone/>
            </a:pPr>
            <a:endParaRPr lang="en-US" altLang="en-US" sz="3676" b="1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 eaLnBrk="0" hangingPunct="0">
              <a:spcBef>
                <a:spcPct val="0"/>
              </a:spcBef>
              <a:buNone/>
            </a:pPr>
            <a:r>
              <a:rPr lang="en-US" altLang="en-US" sz="3676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Willie Enright</a:t>
            </a:r>
          </a:p>
          <a:p>
            <a:pPr marL="0" indent="0" algn="ctr" eaLnBrk="0" hangingPunct="0">
              <a:spcBef>
                <a:spcPct val="0"/>
              </a:spcBef>
              <a:buNone/>
            </a:pPr>
            <a:endParaRPr lang="en-US" altLang="en-US" sz="3676" b="1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8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1727" y="700391"/>
            <a:ext cx="7774346" cy="782104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Raw Water Pricing Strategy 2005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1728" y="1844365"/>
            <a:ext cx="7683878" cy="4177544"/>
          </a:xfrm>
        </p:spPr>
        <p:txBody>
          <a:bodyPr/>
          <a:lstStyle/>
          <a:p>
            <a:pPr algn="l" defTabSz="840425">
              <a:lnSpc>
                <a:spcPct val="90000"/>
              </a:lnSpc>
            </a:pPr>
            <a:r>
              <a:rPr lang="en-GB" altLang="en-US" sz="2941">
                <a:latin typeface="Arial" panose="020B0604020202020204" pitchFamily="34" charset="0"/>
              </a:rPr>
              <a:t>Policy framework laid down in Chapter 5 of 	National Water Act, 1998 (NWA)</a:t>
            </a:r>
            <a:r>
              <a:rPr lang="en-US" altLang="en-US" sz="2941">
                <a:latin typeface="Arial" panose="020B0604020202020204" pitchFamily="34" charset="0"/>
              </a:rPr>
              <a:t> </a:t>
            </a:r>
          </a:p>
          <a:p>
            <a:pPr algn="l" defTabSz="840425">
              <a:lnSpc>
                <a:spcPct val="90000"/>
              </a:lnSpc>
            </a:pPr>
            <a:r>
              <a:rPr lang="en-US" altLang="en-US" sz="2941">
                <a:latin typeface="Arial" panose="020B0604020202020204" pitchFamily="34" charset="0"/>
              </a:rPr>
              <a:t>Legislative mandate: Sections 56 - 60 of the 	NWA</a:t>
            </a:r>
          </a:p>
          <a:p>
            <a:pPr algn="l" defTabSz="840425">
              <a:lnSpc>
                <a:spcPct val="90000"/>
              </a:lnSpc>
            </a:pPr>
            <a:endParaRPr lang="en-US" altLang="en-US" sz="2941">
              <a:latin typeface="Arial" panose="020B0604020202020204" pitchFamily="34" charset="0"/>
            </a:endParaRPr>
          </a:p>
          <a:p>
            <a:pPr algn="l" defTabSz="840425">
              <a:lnSpc>
                <a:spcPct val="90000"/>
              </a:lnSpc>
            </a:pPr>
            <a:r>
              <a:rPr lang="en-US" altLang="en-US" sz="2941">
                <a:latin typeface="Arial" panose="020B0604020202020204" pitchFamily="34" charset="0"/>
              </a:rPr>
              <a:t>Raw Water Pricing Strategy (RWPS) first 	established in November 1999.</a:t>
            </a:r>
          </a:p>
          <a:p>
            <a:pPr algn="l" defTabSz="840425">
              <a:lnSpc>
                <a:spcPct val="90000"/>
              </a:lnSpc>
            </a:pPr>
            <a:endParaRPr lang="en-US" altLang="en-US" sz="2941">
              <a:latin typeface="Arial" panose="020B0604020202020204" pitchFamily="34" charset="0"/>
            </a:endParaRPr>
          </a:p>
          <a:p>
            <a:pPr algn="l" defTabSz="840425">
              <a:lnSpc>
                <a:spcPct val="90000"/>
              </a:lnSpc>
            </a:pPr>
            <a:r>
              <a:rPr lang="en-US" altLang="en-US" sz="2941">
                <a:latin typeface="Arial" panose="020B0604020202020204" pitchFamily="34" charset="0"/>
              </a:rPr>
              <a:t>The first revision of the pricing strategy 	published on 1 July 2005.</a:t>
            </a:r>
          </a:p>
        </p:txBody>
      </p:sp>
    </p:spTree>
    <p:extLst>
      <p:ext uri="{BB962C8B-B14F-4D97-AF65-F5344CB8AC3E}">
        <p14:creationId xmlns:p14="http://schemas.microsoft.com/office/powerpoint/2010/main" val="20753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Objectives of the Pricing Strategy</a:t>
            </a:r>
          </a:p>
        </p:txBody>
      </p:sp>
      <p:sp>
        <p:nvSpPr>
          <p:cNvPr id="609283" name="Rectangle 3"/>
          <p:cNvSpPr>
            <a:spLocks noChangeArrowheads="1"/>
          </p:cNvSpPr>
          <p:nvPr/>
        </p:nvSpPr>
        <p:spPr bwMode="auto">
          <a:xfrm>
            <a:off x="2728285" y="2997093"/>
            <a:ext cx="6595353" cy="576364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90" b="1">
                <a:solidFill>
                  <a:srgbClr val="000000"/>
                </a:solidFill>
                <a:latin typeface="Arial" panose="020B0604020202020204" pitchFamily="34" charset="0"/>
              </a:rPr>
              <a:t>Raw Water Pricing Strategy</a:t>
            </a:r>
          </a:p>
        </p:txBody>
      </p:sp>
      <p:sp>
        <p:nvSpPr>
          <p:cNvPr id="609284" name="AutoShape 4"/>
          <p:cNvSpPr>
            <a:spLocks noChangeArrowheads="1"/>
          </p:cNvSpPr>
          <p:nvPr/>
        </p:nvSpPr>
        <p:spPr bwMode="auto">
          <a:xfrm>
            <a:off x="2728285" y="3573457"/>
            <a:ext cx="891540" cy="2174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09285" name="AutoShape 5"/>
          <p:cNvSpPr>
            <a:spLocks noChangeArrowheads="1"/>
          </p:cNvSpPr>
          <p:nvPr/>
        </p:nvSpPr>
        <p:spPr bwMode="auto">
          <a:xfrm>
            <a:off x="2748713" y="5734455"/>
            <a:ext cx="891540" cy="217414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09286" name="Rectangle 6"/>
          <p:cNvSpPr>
            <a:spLocks noChangeArrowheads="1"/>
          </p:cNvSpPr>
          <p:nvPr/>
        </p:nvSpPr>
        <p:spPr bwMode="auto">
          <a:xfrm rot="16200000">
            <a:off x="2211747" y="4446028"/>
            <a:ext cx="1945045" cy="63181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 b="1">
                <a:solidFill>
                  <a:srgbClr val="000000"/>
                </a:solidFill>
                <a:latin typeface="Arial" panose="020B0604020202020204" pitchFamily="34" charset="0"/>
              </a:rPr>
              <a:t>Social Equity</a:t>
            </a:r>
          </a:p>
        </p:txBody>
      </p:sp>
      <p:sp>
        <p:nvSpPr>
          <p:cNvPr id="609287" name="AutoShape 7"/>
          <p:cNvSpPr>
            <a:spLocks noChangeArrowheads="1"/>
          </p:cNvSpPr>
          <p:nvPr/>
        </p:nvSpPr>
        <p:spPr bwMode="auto">
          <a:xfrm>
            <a:off x="4553681" y="3573457"/>
            <a:ext cx="891540" cy="2174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09288" name="AutoShape 8"/>
          <p:cNvSpPr>
            <a:spLocks noChangeArrowheads="1"/>
          </p:cNvSpPr>
          <p:nvPr/>
        </p:nvSpPr>
        <p:spPr bwMode="auto">
          <a:xfrm>
            <a:off x="4574109" y="5732997"/>
            <a:ext cx="890081" cy="2174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09289" name="AutoShape 9"/>
          <p:cNvSpPr>
            <a:spLocks noChangeArrowheads="1"/>
          </p:cNvSpPr>
          <p:nvPr/>
        </p:nvSpPr>
        <p:spPr bwMode="auto">
          <a:xfrm>
            <a:off x="6517695" y="3573457"/>
            <a:ext cx="891540" cy="2174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09290" name="AutoShape 10"/>
          <p:cNvSpPr>
            <a:spLocks noChangeArrowheads="1"/>
          </p:cNvSpPr>
          <p:nvPr/>
        </p:nvSpPr>
        <p:spPr bwMode="auto">
          <a:xfrm>
            <a:off x="6538123" y="5732997"/>
            <a:ext cx="891540" cy="2174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09291" name="AutoShape 11"/>
          <p:cNvSpPr>
            <a:spLocks noChangeArrowheads="1"/>
          </p:cNvSpPr>
          <p:nvPr/>
        </p:nvSpPr>
        <p:spPr bwMode="auto">
          <a:xfrm>
            <a:off x="8413129" y="3573457"/>
            <a:ext cx="891540" cy="2174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09292" name="AutoShape 12"/>
          <p:cNvSpPr>
            <a:spLocks noChangeArrowheads="1"/>
          </p:cNvSpPr>
          <p:nvPr/>
        </p:nvSpPr>
        <p:spPr bwMode="auto">
          <a:xfrm>
            <a:off x="8433558" y="5732997"/>
            <a:ext cx="890081" cy="2174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0425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206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09293" name="Rectangle 13"/>
          <p:cNvSpPr>
            <a:spLocks noChangeArrowheads="1"/>
          </p:cNvSpPr>
          <p:nvPr/>
        </p:nvSpPr>
        <p:spPr bwMode="auto">
          <a:xfrm rot="16200000">
            <a:off x="4034953" y="4445298"/>
            <a:ext cx="1945045" cy="63327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 b="1">
                <a:solidFill>
                  <a:srgbClr val="000000"/>
                </a:solidFill>
                <a:latin typeface="Arial" panose="020B0604020202020204" pitchFamily="34" charset="0"/>
              </a:rPr>
              <a:t>Ecological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 b="1">
                <a:solidFill>
                  <a:srgbClr val="000000"/>
                </a:solidFill>
                <a:latin typeface="Arial" panose="020B0604020202020204" pitchFamily="34" charset="0"/>
              </a:rPr>
              <a:t>Sustainability</a:t>
            </a:r>
          </a:p>
        </p:txBody>
      </p:sp>
      <p:sp>
        <p:nvSpPr>
          <p:cNvPr id="609294" name="Rectangle 14"/>
          <p:cNvSpPr>
            <a:spLocks noChangeArrowheads="1"/>
          </p:cNvSpPr>
          <p:nvPr/>
        </p:nvSpPr>
        <p:spPr bwMode="auto">
          <a:xfrm rot="16200000">
            <a:off x="6001156" y="4446027"/>
            <a:ext cx="1945045" cy="6318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 b="1">
                <a:solidFill>
                  <a:srgbClr val="000000"/>
                </a:solidFill>
                <a:latin typeface="Arial" panose="020B0604020202020204" pitchFamily="34" charset="0"/>
              </a:rPr>
              <a:t>Financial 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 b="1">
                <a:solidFill>
                  <a:srgbClr val="000000"/>
                </a:solidFill>
                <a:latin typeface="Arial" panose="020B0604020202020204" pitchFamily="34" charset="0"/>
              </a:rPr>
              <a:t>Sustainability</a:t>
            </a:r>
          </a:p>
        </p:txBody>
      </p:sp>
      <p:sp>
        <p:nvSpPr>
          <p:cNvPr id="609295" name="Rectangle 15"/>
          <p:cNvSpPr>
            <a:spLocks noChangeArrowheads="1"/>
          </p:cNvSpPr>
          <p:nvPr/>
        </p:nvSpPr>
        <p:spPr bwMode="auto">
          <a:xfrm rot="16200000">
            <a:off x="7894403" y="4445298"/>
            <a:ext cx="1945045" cy="63327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99" tIns="45049" rIns="90099" bIns="45049" anchor="ctr"/>
          <a:lstStyle>
            <a:lvl1pPr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9053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79488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70025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60563" defTabSz="9794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177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749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321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89363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 b="1">
                <a:solidFill>
                  <a:srgbClr val="000000"/>
                </a:solidFill>
                <a:latin typeface="Arial" panose="020B0604020202020204" pitchFamily="34" charset="0"/>
              </a:rPr>
              <a:t>Economic</a:t>
            </a:r>
          </a:p>
          <a:p>
            <a:pPr algn="ctr" defTabSz="9002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46" b="1">
                <a:solidFill>
                  <a:srgbClr val="000000"/>
                </a:solidFill>
                <a:latin typeface="Arial" panose="020B0604020202020204" pitchFamily="34" charset="0"/>
              </a:rPr>
              <a:t> Efficiency</a:t>
            </a:r>
          </a:p>
        </p:txBody>
      </p:sp>
    </p:spTree>
    <p:extLst>
      <p:ext uri="{BB962C8B-B14F-4D97-AF65-F5344CB8AC3E}">
        <p14:creationId xmlns:p14="http://schemas.microsoft.com/office/powerpoint/2010/main" val="335449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3383" y="0"/>
            <a:ext cx="6236403" cy="1371600"/>
          </a:xfr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cap="flat">
            <a:solidFill>
              <a:srgbClr val="33C2CD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0095" tIns="45047" rIns="90095" bIns="45047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altLang="en-US" sz="3676" b="1">
                <a:latin typeface="Arial" panose="020B0604020202020204" pitchFamily="34" charset="0"/>
                <a:cs typeface="Times New Roman" panose="02020603050405020304" pitchFamily="18" charset="0"/>
              </a:rPr>
              <a:t>Objectives that shape new Pricing Strategy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1728" y="1610900"/>
            <a:ext cx="7999054" cy="472764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160" tIns="43797" rIns="89160" bIns="43797" numCol="1" anchor="t" anchorCtr="0" compatLnSpc="1">
            <a:prstTxWarp prst="textNoShape">
              <a:avLst/>
            </a:prstTxWarp>
          </a:bodyPr>
          <a:lstStyle/>
          <a:p>
            <a:pPr marL="315159" indent="-315159" algn="just" defTabSz="840425">
              <a:spcBef>
                <a:spcPct val="0"/>
              </a:spcBef>
            </a:pPr>
            <a:r>
              <a:rPr lang="en-GB" altLang="en-US" sz="2573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Social equity</a:t>
            </a:r>
            <a:endParaRPr lang="en-GB" altLang="en-US" sz="2573" b="1">
              <a:latin typeface="Arial" panose="020B0604020202020204" pitchFamily="34" charset="0"/>
            </a:endParaRPr>
          </a:p>
          <a:p>
            <a:pPr marL="315159" indent="-315159" algn="just" defTabSz="840425">
              <a:spcBef>
                <a:spcPct val="0"/>
              </a:spcBef>
            </a:pPr>
            <a:r>
              <a:rPr lang="en-GB" altLang="en-US" sz="2573" b="1">
                <a:latin typeface="Arial" panose="020B0604020202020204" pitchFamily="34" charset="0"/>
              </a:rPr>
              <a:t>	Redressing imbalances</a:t>
            </a:r>
          </a:p>
          <a:p>
            <a:pPr marL="315159" indent="-315159" algn="just" defTabSz="840425">
              <a:spcBef>
                <a:spcPct val="0"/>
              </a:spcBef>
            </a:pPr>
            <a:r>
              <a:rPr lang="en-GB" altLang="en-US" sz="2573" b="1">
                <a:latin typeface="Arial" panose="020B0604020202020204" pitchFamily="34" charset="0"/>
              </a:rPr>
              <a:t>	Provision of subsidies, direct access</a:t>
            </a:r>
          </a:p>
          <a:p>
            <a:pPr marL="315159" indent="-315159" algn="just" defTabSz="840425">
              <a:spcBef>
                <a:spcPct val="0"/>
              </a:spcBef>
            </a:pPr>
            <a:r>
              <a:rPr lang="en-GB" altLang="en-US" sz="2573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Ecological sustainability</a:t>
            </a:r>
            <a:endParaRPr lang="en-GB" altLang="en-US" sz="2573" b="1">
              <a:latin typeface="Arial" panose="020B0604020202020204" pitchFamily="34" charset="0"/>
            </a:endParaRPr>
          </a:p>
          <a:p>
            <a:pPr marL="315159" indent="-315159" algn="just" defTabSz="840425">
              <a:spcBef>
                <a:spcPct val="0"/>
              </a:spcBef>
            </a:pPr>
            <a:r>
              <a:rPr lang="en-GB" altLang="en-US" sz="2573" b="1">
                <a:latin typeface="Arial" panose="020B0604020202020204" pitchFamily="34" charset="0"/>
              </a:rPr>
              <a:t>	Reserve (quantity and quality), WC/DM</a:t>
            </a:r>
          </a:p>
          <a:p>
            <a:pPr marL="315159" indent="-315159" algn="just" defTabSz="840425">
              <a:spcBef>
                <a:spcPct val="0"/>
              </a:spcBef>
            </a:pPr>
            <a:r>
              <a:rPr lang="en-GB" altLang="en-US" sz="2573" b="1">
                <a:latin typeface="Arial" panose="020B0604020202020204" pitchFamily="34" charset="0"/>
              </a:rPr>
              <a:t>	Management of catchment,	Polluter pays</a:t>
            </a:r>
          </a:p>
          <a:p>
            <a:pPr marL="315159" indent="-315159" algn="just" defTabSz="840425">
              <a:spcBef>
                <a:spcPct val="0"/>
              </a:spcBef>
            </a:pPr>
            <a:r>
              <a:rPr lang="en-GB" altLang="en-US" sz="2573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Financial sustainability</a:t>
            </a:r>
            <a:endParaRPr lang="en-GB" altLang="en-US" sz="2573" b="1">
              <a:latin typeface="Arial" panose="020B0604020202020204" pitchFamily="34" charset="0"/>
            </a:endParaRPr>
          </a:p>
          <a:p>
            <a:pPr marL="315159" indent="-315159" algn="just" defTabSz="840425">
              <a:spcBef>
                <a:spcPct val="0"/>
              </a:spcBef>
            </a:pPr>
            <a:r>
              <a:rPr lang="en-GB" altLang="en-US" sz="2573" b="1">
                <a:latin typeface="Arial" panose="020B0604020202020204" pitchFamily="34" charset="0"/>
              </a:rPr>
              <a:t>	Inflation, refurbishment, asset replacement</a:t>
            </a:r>
          </a:p>
          <a:p>
            <a:pPr marL="315159" indent="-315159" algn="just" defTabSz="840425">
              <a:spcBef>
                <a:spcPct val="0"/>
              </a:spcBef>
            </a:pPr>
            <a:r>
              <a:rPr lang="en-GB" altLang="en-US" sz="2573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Economic efficiency</a:t>
            </a:r>
            <a:endParaRPr lang="en-GB" altLang="en-US" sz="2573" b="1">
              <a:latin typeface="Arial" panose="020B0604020202020204" pitchFamily="34" charset="0"/>
            </a:endParaRPr>
          </a:p>
          <a:p>
            <a:pPr marL="315159" indent="-315159" algn="just" defTabSz="840425">
              <a:spcBef>
                <a:spcPct val="0"/>
              </a:spcBef>
            </a:pPr>
            <a:r>
              <a:rPr lang="en-GB" altLang="en-US" sz="2573" b="1">
                <a:latin typeface="Arial" panose="020B0604020202020204" pitchFamily="34" charset="0"/>
              </a:rPr>
              <a:t>	Price of resource be set to reflect scarcity</a:t>
            </a:r>
          </a:p>
          <a:p>
            <a:pPr marL="315159" indent="-315159" algn="just" defTabSz="840425">
              <a:spcBef>
                <a:spcPct val="0"/>
              </a:spcBef>
            </a:pPr>
            <a:r>
              <a:rPr lang="en-GB" altLang="en-US" sz="2573" b="1">
                <a:latin typeface="Arial" panose="020B0604020202020204" pitchFamily="34" charset="0"/>
              </a:rPr>
              <a:t>	Incentive to conserve water / opportunity cost</a:t>
            </a:r>
          </a:p>
        </p:txBody>
      </p:sp>
    </p:spTree>
    <p:extLst>
      <p:ext uri="{BB962C8B-B14F-4D97-AF65-F5344CB8AC3E}">
        <p14:creationId xmlns:p14="http://schemas.microsoft.com/office/powerpoint/2010/main" val="199815243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WAF">
  <a:themeElements>
    <a:clrScheme name="DWA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WAF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DW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A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A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A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A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A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A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A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A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A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A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A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1230</Words>
  <Application>Microsoft Office PowerPoint</Application>
  <PresentationFormat>Widescreen</PresentationFormat>
  <Paragraphs>330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ＭＳ Ｐゴシック</vt:lpstr>
      <vt:lpstr>Arial</vt:lpstr>
      <vt:lpstr>Calibri</vt:lpstr>
      <vt:lpstr>Calibri Light</vt:lpstr>
      <vt:lpstr>Century Gothic</vt:lpstr>
      <vt:lpstr>Comic Sans MS</vt:lpstr>
      <vt:lpstr>Tahoma</vt:lpstr>
      <vt:lpstr>Times</vt:lpstr>
      <vt:lpstr>Times New Roman</vt:lpstr>
      <vt:lpstr>1_Office Theme</vt:lpstr>
      <vt:lpstr>DWAF</vt:lpstr>
      <vt:lpstr>Worksheet</vt:lpstr>
      <vt:lpstr>Tariffs, Billing and Cost Recovery</vt:lpstr>
      <vt:lpstr>Why Tariffs?</vt:lpstr>
      <vt:lpstr>Funding of Water Resource Development and Use of Waterworks</vt:lpstr>
      <vt:lpstr>Funding of Water Resource Management (WRM)</vt:lpstr>
      <vt:lpstr>For more detail on the Pricing Strategy see following presentation compiled by Willie Enright </vt:lpstr>
      <vt:lpstr>PowerPoint Presentation</vt:lpstr>
      <vt:lpstr>Raw Water Pricing Strategy 2005</vt:lpstr>
      <vt:lpstr>Objectives of the Pricing Strategy</vt:lpstr>
      <vt:lpstr>Objectives that shape new Pricing Strategy</vt:lpstr>
      <vt:lpstr>PowerPoint Presentation</vt:lpstr>
      <vt:lpstr>PowerPoint Presentation</vt:lpstr>
      <vt:lpstr>Social Equity </vt:lpstr>
      <vt:lpstr>Ecological Sustainability </vt:lpstr>
      <vt:lpstr>Financial Sustainability </vt:lpstr>
      <vt:lpstr>Economic Efficiency </vt:lpstr>
      <vt:lpstr>Contents of Pricing Strategy</vt:lpstr>
      <vt:lpstr>Contents of Pricing Strategy</vt:lpstr>
      <vt:lpstr>Implications of pricing strategy on CMAs</vt:lpstr>
      <vt:lpstr>PowerPoint Presentation</vt:lpstr>
      <vt:lpstr>Budgeting for activity costs for WRM Charges</vt:lpstr>
      <vt:lpstr>PowerPoint Presentation</vt:lpstr>
      <vt:lpstr>PowerPoint Presentation</vt:lpstr>
      <vt:lpstr>Allowable water uses not subject to pricing</vt:lpstr>
      <vt:lpstr>Allowable water uses not subject to pricing</vt:lpstr>
      <vt:lpstr>PowerPoint Presentation</vt:lpstr>
      <vt:lpstr>PowerPoint Presentation</vt:lpstr>
      <vt:lpstr>Setting of Sectoral Charges </vt:lpstr>
      <vt:lpstr>Registered User Sectors</vt:lpstr>
      <vt:lpstr>Budgeting for activity costs for WRM Charges</vt:lpstr>
      <vt:lpstr>Water Resource Management Activities</vt:lpstr>
      <vt:lpstr>Inter-Basin Transfers</vt:lpstr>
      <vt:lpstr>Budgeting for activity costs for Waste Related Water Resource Management Charges</vt:lpstr>
      <vt:lpstr>Waste Discharge Charge System </vt:lpstr>
      <vt:lpstr>Water Resource Management charges for waste discharge</vt:lpstr>
      <vt:lpstr>Waste Discharge Charge System </vt:lpstr>
      <vt:lpstr>Waste Discharge  Cost Allocation</vt:lpstr>
      <vt:lpstr>PowerPoint Presentation</vt:lpstr>
      <vt:lpstr>Water Resource Management Charge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Tariffs, Billing and Cost Recovery</dc:title>
  <dc:creator>Peter Van Niekerk</dc:creator>
  <cp:lastModifiedBy>Peter Van Niekerk</cp:lastModifiedBy>
  <cp:revision>11</cp:revision>
  <dcterms:created xsi:type="dcterms:W3CDTF">2018-10-25T14:26:44Z</dcterms:created>
  <dcterms:modified xsi:type="dcterms:W3CDTF">2018-10-31T10:03:10Z</dcterms:modified>
</cp:coreProperties>
</file>