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155" r:id="rId2"/>
  </p:sldMasterIdLst>
  <p:notesMasterIdLst>
    <p:notesMasterId r:id="rId106"/>
  </p:notesMasterIdLst>
  <p:handoutMasterIdLst>
    <p:handoutMasterId r:id="rId107"/>
  </p:handoutMasterIdLst>
  <p:sldIdLst>
    <p:sldId id="301" r:id="rId3"/>
    <p:sldId id="352" r:id="rId4"/>
    <p:sldId id="392" r:id="rId5"/>
    <p:sldId id="418" r:id="rId6"/>
    <p:sldId id="421" r:id="rId7"/>
    <p:sldId id="429" r:id="rId8"/>
    <p:sldId id="430" r:id="rId9"/>
    <p:sldId id="422" r:id="rId10"/>
    <p:sldId id="530" r:id="rId11"/>
    <p:sldId id="423" r:id="rId12"/>
    <p:sldId id="431" r:id="rId13"/>
    <p:sldId id="439" r:id="rId14"/>
    <p:sldId id="526" r:id="rId15"/>
    <p:sldId id="534" r:id="rId16"/>
    <p:sldId id="437" r:id="rId17"/>
    <p:sldId id="438" r:id="rId18"/>
    <p:sldId id="447" r:id="rId19"/>
    <p:sldId id="529" r:id="rId20"/>
    <p:sldId id="448" r:id="rId21"/>
    <p:sldId id="449" r:id="rId22"/>
    <p:sldId id="450" r:id="rId23"/>
    <p:sldId id="451" r:id="rId24"/>
    <p:sldId id="444" r:id="rId25"/>
    <p:sldId id="414" r:id="rId26"/>
    <p:sldId id="452" r:id="rId27"/>
    <p:sldId id="460" r:id="rId28"/>
    <p:sldId id="458" r:id="rId29"/>
    <p:sldId id="462" r:id="rId30"/>
    <p:sldId id="461" r:id="rId31"/>
    <p:sldId id="459" r:id="rId32"/>
    <p:sldId id="419" r:id="rId33"/>
    <p:sldId id="454" r:id="rId34"/>
    <p:sldId id="463" r:id="rId35"/>
    <p:sldId id="464" r:id="rId36"/>
    <p:sldId id="465" r:id="rId37"/>
    <p:sldId id="457" r:id="rId38"/>
    <p:sldId id="466" r:id="rId39"/>
    <p:sldId id="467" r:id="rId40"/>
    <p:sldId id="469" r:id="rId41"/>
    <p:sldId id="415" r:id="rId42"/>
    <p:sldId id="470" r:id="rId43"/>
    <p:sldId id="471" r:id="rId44"/>
    <p:sldId id="472" r:id="rId45"/>
    <p:sldId id="475" r:id="rId46"/>
    <p:sldId id="476" r:id="rId47"/>
    <p:sldId id="477" r:id="rId48"/>
    <p:sldId id="478" r:id="rId49"/>
    <p:sldId id="479" r:id="rId50"/>
    <p:sldId id="483" r:id="rId51"/>
    <p:sldId id="482" r:id="rId52"/>
    <p:sldId id="481" r:id="rId53"/>
    <p:sldId id="416" r:id="rId54"/>
    <p:sldId id="445" r:id="rId55"/>
    <p:sldId id="480" r:id="rId56"/>
    <p:sldId id="531" r:id="rId57"/>
    <p:sldId id="532" r:id="rId58"/>
    <p:sldId id="533" r:id="rId59"/>
    <p:sldId id="456" r:id="rId60"/>
    <p:sldId id="527" r:id="rId61"/>
    <p:sldId id="523" r:id="rId62"/>
    <p:sldId id="473" r:id="rId63"/>
    <p:sldId id="420" r:id="rId64"/>
    <p:sldId id="524" r:id="rId65"/>
    <p:sldId id="417" r:id="rId66"/>
    <p:sldId id="358" r:id="rId67"/>
    <p:sldId id="484" r:id="rId68"/>
    <p:sldId id="485" r:id="rId69"/>
    <p:sldId id="486" r:id="rId70"/>
    <p:sldId id="487" r:id="rId71"/>
    <p:sldId id="488" r:id="rId72"/>
    <p:sldId id="489" r:id="rId73"/>
    <p:sldId id="490" r:id="rId74"/>
    <p:sldId id="491" r:id="rId75"/>
    <p:sldId id="492" r:id="rId76"/>
    <p:sldId id="493" r:id="rId77"/>
    <p:sldId id="494" r:id="rId78"/>
    <p:sldId id="495" r:id="rId79"/>
    <p:sldId id="496" r:id="rId80"/>
    <p:sldId id="497" r:id="rId81"/>
    <p:sldId id="498" r:id="rId82"/>
    <p:sldId id="499" r:id="rId83"/>
    <p:sldId id="500" r:id="rId84"/>
    <p:sldId id="501" r:id="rId85"/>
    <p:sldId id="502" r:id="rId86"/>
    <p:sldId id="503" r:id="rId87"/>
    <p:sldId id="504" r:id="rId88"/>
    <p:sldId id="505" r:id="rId89"/>
    <p:sldId id="506" r:id="rId90"/>
    <p:sldId id="507" r:id="rId91"/>
    <p:sldId id="508" r:id="rId92"/>
    <p:sldId id="509" r:id="rId93"/>
    <p:sldId id="510" r:id="rId94"/>
    <p:sldId id="511" r:id="rId95"/>
    <p:sldId id="517" r:id="rId96"/>
    <p:sldId id="512" r:id="rId97"/>
    <p:sldId id="513" r:id="rId98"/>
    <p:sldId id="514" r:id="rId99"/>
    <p:sldId id="515" r:id="rId100"/>
    <p:sldId id="518" r:id="rId101"/>
    <p:sldId id="519" r:id="rId102"/>
    <p:sldId id="522" r:id="rId103"/>
    <p:sldId id="520" r:id="rId104"/>
    <p:sldId id="413" r:id="rId105"/>
  </p:sldIdLst>
  <p:sldSz cx="9144000" cy="6858000" type="screen4x3"/>
  <p:notesSz cx="6797675" cy="9928225"/>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5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2FF"/>
    <a:srgbClr val="660066"/>
    <a:srgbClr val="9966FF"/>
    <a:srgbClr val="9900FF"/>
    <a:srgbClr val="800000"/>
    <a:srgbClr val="663300"/>
    <a:srgbClr val="0000CC"/>
    <a:srgbClr val="008000"/>
    <a:srgbClr val="A50021"/>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92405" autoAdjust="0"/>
  </p:normalViewPr>
  <p:slideViewPr>
    <p:cSldViewPr snapToGrid="0" snapToObjects="1">
      <p:cViewPr varScale="1">
        <p:scale>
          <a:sx n="104" d="100"/>
          <a:sy n="104" d="100"/>
        </p:scale>
        <p:origin x="1758" y="72"/>
      </p:cViewPr>
      <p:guideLst>
        <p:guide orient="horz" pos="2160"/>
        <p:guide pos="2880"/>
        <p:guide orient="horz" pos="55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Projects\P0225%20Maintenance%20Vaal%20Recon\4)%20Sep%202012%20WRP%20Run\Demand%20Spreadsheet\VaalDemandProj-eptember%202012_v4%20(update%20Dmnds).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Projects\P0225%20Maintenance%20Vaal%20Recon\4)%20Sep%202012%20WRP%20Run\Demand%20Spreadsheet\VaalDemandProj-eptember%202012_v4%20(update%20Dmnd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196085513404165"/>
          <c:y val="4.5125494906357123E-2"/>
          <c:w val="0.8404965536002339"/>
          <c:h val="0.79740653047739651"/>
        </c:manualLayout>
      </c:layout>
      <c:scatterChart>
        <c:scatterStyle val="lineMarker"/>
        <c:varyColors val="0"/>
        <c:ser>
          <c:idx val="3"/>
          <c:order val="0"/>
          <c:tx>
            <c:strRef>
              <c:f>'Scen_Sep_2010,High,WC_WDM,P (2'!$B$41</c:f>
              <c:strCache>
                <c:ptCount val="1"/>
                <c:pt idx="0">
                  <c:v>Estimate of Actual</c:v>
                </c:pt>
              </c:strCache>
            </c:strRef>
          </c:tx>
          <c:spPr>
            <a:ln w="53975">
              <a:solidFill>
                <a:prstClr val="black"/>
              </a:solidFill>
            </a:ln>
          </c:spPr>
          <c:marker>
            <c:symbol val="none"/>
          </c:marker>
          <c:xVal>
            <c:numRef>
              <c:f>'Scen_Sep_2010,High,WC_WDM,P (2'!$C$3:$I$3</c:f>
              <c:numCache>
                <c:formatCode>General</c:formatCode>
                <c:ptCount val="7"/>
                <c:pt idx="0">
                  <c:v>2005</c:v>
                </c:pt>
                <c:pt idx="1">
                  <c:v>2007</c:v>
                </c:pt>
                <c:pt idx="2">
                  <c:v>2008</c:v>
                </c:pt>
                <c:pt idx="3">
                  <c:v>2009</c:v>
                </c:pt>
                <c:pt idx="4">
                  <c:v>2010</c:v>
                </c:pt>
                <c:pt idx="5">
                  <c:v>2011</c:v>
                </c:pt>
                <c:pt idx="6">
                  <c:v>2012</c:v>
                </c:pt>
              </c:numCache>
            </c:numRef>
          </c:xVal>
          <c:yVal>
            <c:numRef>
              <c:f>'Scen_Sep_2010,High,WC_WDM,P (2'!$C$41:$I$41</c:f>
              <c:numCache>
                <c:formatCode>General</c:formatCode>
                <c:ptCount val="7"/>
                <c:pt idx="0">
                  <c:v>2820</c:v>
                </c:pt>
                <c:pt idx="1">
                  <c:v>2870.0408012594457</c:v>
                </c:pt>
                <c:pt idx="2">
                  <c:v>2895.0612018891702</c:v>
                </c:pt>
                <c:pt idx="3">
                  <c:v>2920.0816025188919</c:v>
                </c:pt>
                <c:pt idx="4" formatCode="0">
                  <c:v>2945.1020031486137</c:v>
                </c:pt>
                <c:pt idx="5" formatCode="0">
                  <c:v>2963.5976068973951</c:v>
                </c:pt>
                <c:pt idx="6" formatCode="0">
                  <c:v>2982.0932106461619</c:v>
                </c:pt>
              </c:numCache>
            </c:numRef>
          </c:yVal>
          <c:smooth val="0"/>
        </c:ser>
        <c:ser>
          <c:idx val="2"/>
          <c:order val="1"/>
          <c:tx>
            <c:strRef>
              <c:f>'Scen_Sep_2010,High,WC_WDM,P (2'!$B$45</c:f>
              <c:strCache>
                <c:ptCount val="1"/>
                <c:pt idx="0">
                  <c:v>Existing Yield (dilution average)</c:v>
                </c:pt>
              </c:strCache>
            </c:strRef>
          </c:tx>
          <c:spPr>
            <a:ln w="6350">
              <a:solidFill>
                <a:prstClr val="black"/>
              </a:solidFill>
            </a:ln>
          </c:spPr>
          <c:marker>
            <c:symbol val="none"/>
          </c:marker>
          <c:xVal>
            <c:numRef>
              <c:f>'Scen_Sep_2010,High,WC_WDM,P (2'!$C$3:$AU$3</c:f>
              <c:numCache>
                <c:formatCode>General</c:formatCode>
                <c:ptCount val="45"/>
                <c:pt idx="0">
                  <c:v>2005</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pt idx="35">
                  <c:v>2041</c:v>
                </c:pt>
                <c:pt idx="36">
                  <c:v>2042</c:v>
                </c:pt>
                <c:pt idx="37">
                  <c:v>2043</c:v>
                </c:pt>
                <c:pt idx="38">
                  <c:v>2044</c:v>
                </c:pt>
                <c:pt idx="39">
                  <c:v>2045</c:v>
                </c:pt>
                <c:pt idx="40">
                  <c:v>2046</c:v>
                </c:pt>
                <c:pt idx="41">
                  <c:v>2047</c:v>
                </c:pt>
                <c:pt idx="42">
                  <c:v>2048</c:v>
                </c:pt>
                <c:pt idx="43">
                  <c:v>2049</c:v>
                </c:pt>
                <c:pt idx="44">
                  <c:v>2050</c:v>
                </c:pt>
              </c:numCache>
            </c:numRef>
          </c:xVal>
          <c:yVal>
            <c:numRef>
              <c:f>'Scen_Sep_2010,High,WC_WDM,P (2'!$C$45:$AU$45</c:f>
              <c:numCache>
                <c:formatCode>General</c:formatCode>
                <c:ptCount val="45"/>
                <c:pt idx="0">
                  <c:v>2986</c:v>
                </c:pt>
                <c:pt idx="1">
                  <c:v>2986</c:v>
                </c:pt>
                <c:pt idx="2">
                  <c:v>2986</c:v>
                </c:pt>
                <c:pt idx="3">
                  <c:v>2986</c:v>
                </c:pt>
                <c:pt idx="4">
                  <c:v>2986</c:v>
                </c:pt>
                <c:pt idx="5">
                  <c:v>2986</c:v>
                </c:pt>
                <c:pt idx="6">
                  <c:v>2986</c:v>
                </c:pt>
                <c:pt idx="7">
                  <c:v>2986</c:v>
                </c:pt>
                <c:pt idx="8">
                  <c:v>2986</c:v>
                </c:pt>
              </c:numCache>
            </c:numRef>
          </c:yVal>
          <c:smooth val="0"/>
        </c:ser>
        <c:ser>
          <c:idx val="9"/>
          <c:order val="2"/>
          <c:tx>
            <c:strRef>
              <c:f>'Scen_Sep_2010,High,WC_WDM,P (2'!$B$60</c:f>
              <c:strCache>
                <c:ptCount val="1"/>
                <c:pt idx="0">
                  <c:v>Existing Yield (dilution short term excess)</c:v>
                </c:pt>
              </c:strCache>
            </c:strRef>
          </c:tx>
          <c:spPr>
            <a:ln w="6350"/>
          </c:spPr>
          <c:marker>
            <c:symbol val="none"/>
          </c:marker>
          <c:xVal>
            <c:numRef>
              <c:f>'Scen_Sep_2010,High,WC_WDM,P (2'!$C$3:$AU$3</c:f>
              <c:numCache>
                <c:formatCode>General</c:formatCode>
                <c:ptCount val="45"/>
                <c:pt idx="0">
                  <c:v>2005</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pt idx="35">
                  <c:v>2041</c:v>
                </c:pt>
                <c:pt idx="36">
                  <c:v>2042</c:v>
                </c:pt>
                <c:pt idx="37">
                  <c:v>2043</c:v>
                </c:pt>
                <c:pt idx="38">
                  <c:v>2044</c:v>
                </c:pt>
                <c:pt idx="39">
                  <c:v>2045</c:v>
                </c:pt>
                <c:pt idx="40">
                  <c:v>2046</c:v>
                </c:pt>
                <c:pt idx="41">
                  <c:v>2047</c:v>
                </c:pt>
                <c:pt idx="42">
                  <c:v>2048</c:v>
                </c:pt>
                <c:pt idx="43">
                  <c:v>2049</c:v>
                </c:pt>
                <c:pt idx="44">
                  <c:v>2050</c:v>
                </c:pt>
              </c:numCache>
            </c:numRef>
          </c:xVal>
          <c:yVal>
            <c:numRef>
              <c:f>'Scen_Sep_2010,High,WC_WDM,P (2'!$C$60:$AU$60</c:f>
              <c:numCache>
                <c:formatCode>General</c:formatCode>
                <c:ptCount val="45"/>
                <c:pt idx="8">
                  <c:v>2988.9548663620408</c:v>
                </c:pt>
                <c:pt idx="9" formatCode="0">
                  <c:v>2910.4525907440702</c:v>
                </c:pt>
                <c:pt idx="10" formatCode="0">
                  <c:v>2831.9503151260992</c:v>
                </c:pt>
                <c:pt idx="11" formatCode="0">
                  <c:v>2746.6335434174002</c:v>
                </c:pt>
                <c:pt idx="12" formatCode="0">
                  <c:v>2661.3167717086994</c:v>
                </c:pt>
                <c:pt idx="13" formatCode="0">
                  <c:v>2576</c:v>
                </c:pt>
                <c:pt idx="14" formatCode="0">
                  <c:v>2539.75</c:v>
                </c:pt>
                <c:pt idx="15">
                  <c:v>2532.4</c:v>
                </c:pt>
                <c:pt idx="16">
                  <c:v>2525.0500000000002</c:v>
                </c:pt>
                <c:pt idx="17">
                  <c:v>2517.6999999999998</c:v>
                </c:pt>
                <c:pt idx="18">
                  <c:v>2510.3500000000022</c:v>
                </c:pt>
                <c:pt idx="19">
                  <c:v>2503</c:v>
                </c:pt>
                <c:pt idx="20">
                  <c:v>2500.48</c:v>
                </c:pt>
                <c:pt idx="21">
                  <c:v>2497.96</c:v>
                </c:pt>
                <c:pt idx="22">
                  <c:v>2495.44</c:v>
                </c:pt>
                <c:pt idx="23">
                  <c:v>2492.92</c:v>
                </c:pt>
                <c:pt idx="24">
                  <c:v>2490.4</c:v>
                </c:pt>
                <c:pt idx="25">
                  <c:v>2487.88</c:v>
                </c:pt>
                <c:pt idx="26">
                  <c:v>2485.36</c:v>
                </c:pt>
                <c:pt idx="27">
                  <c:v>2482.84</c:v>
                </c:pt>
                <c:pt idx="28">
                  <c:v>2480.3200000000002</c:v>
                </c:pt>
                <c:pt idx="29">
                  <c:v>2477.8000000000002</c:v>
                </c:pt>
                <c:pt idx="30">
                  <c:v>2475.2799999999997</c:v>
                </c:pt>
                <c:pt idx="31">
                  <c:v>2472.7599999999998</c:v>
                </c:pt>
                <c:pt idx="32">
                  <c:v>2470.2399999999998</c:v>
                </c:pt>
                <c:pt idx="33">
                  <c:v>2467.7200000000003</c:v>
                </c:pt>
                <c:pt idx="34">
                  <c:v>2465.2000000000003</c:v>
                </c:pt>
                <c:pt idx="35">
                  <c:v>2462.6800000000003</c:v>
                </c:pt>
                <c:pt idx="36">
                  <c:v>2460.1600000000003</c:v>
                </c:pt>
                <c:pt idx="37">
                  <c:v>2457.6400000000003</c:v>
                </c:pt>
                <c:pt idx="38">
                  <c:v>2455.1200000000003</c:v>
                </c:pt>
                <c:pt idx="39">
                  <c:v>2452.6000000000004</c:v>
                </c:pt>
                <c:pt idx="40">
                  <c:v>2450.0800000000004</c:v>
                </c:pt>
                <c:pt idx="41">
                  <c:v>2447.5600000000004</c:v>
                </c:pt>
                <c:pt idx="42">
                  <c:v>2445.0400000000004</c:v>
                </c:pt>
                <c:pt idx="43">
                  <c:v>2442.5200000000004</c:v>
                </c:pt>
                <c:pt idx="44">
                  <c:v>2440</c:v>
                </c:pt>
              </c:numCache>
            </c:numRef>
          </c:yVal>
          <c:smooth val="0"/>
        </c:ser>
        <c:ser>
          <c:idx val="4"/>
          <c:order val="3"/>
          <c:tx>
            <c:strRef>
              <c:f>'Scen_Sep_2010,High,WC_WDM,P (2'!$B$25</c:f>
              <c:strCache>
                <c:ptCount val="1"/>
                <c:pt idx="0">
                  <c:v>Final 2012_High,No WC/WDM, Eskom high</c:v>
                </c:pt>
              </c:strCache>
            </c:strRef>
          </c:tx>
          <c:spPr>
            <a:ln w="31750">
              <a:solidFill>
                <a:srgbClr val="FF0000"/>
              </a:solidFill>
              <a:prstDash val="solid"/>
            </a:ln>
          </c:spPr>
          <c:marker>
            <c:symbol val="none"/>
          </c:marker>
          <c:xVal>
            <c:numRef>
              <c:f>'Scen_Sep_2010,High,WC_WDM,P (2'!$G$3:$AU$3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xVal>
          <c:yVal>
            <c:numRef>
              <c:f>'Scen_Sep_2010,High,WC_WDM,P (2'!$G$25:$AU$25</c:f>
              <c:numCache>
                <c:formatCode>General</c:formatCode>
                <c:ptCount val="41"/>
                <c:pt idx="2" formatCode="0">
                  <c:v>2982.5084410269301</c:v>
                </c:pt>
                <c:pt idx="3" formatCode="0">
                  <c:v>2998.635661193925</c:v>
                </c:pt>
                <c:pt idx="4" formatCode="0">
                  <c:v>2988.9548663620408</c:v>
                </c:pt>
                <c:pt idx="5" formatCode="0">
                  <c:v>3008.6338896418347</c:v>
                </c:pt>
                <c:pt idx="6" formatCode="0">
                  <c:v>3023.5685860842782</c:v>
                </c:pt>
                <c:pt idx="7" formatCode="0">
                  <c:v>3040.2854491012558</c:v>
                </c:pt>
                <c:pt idx="8" formatCode="0">
                  <c:v>3062.5252821239587</c:v>
                </c:pt>
                <c:pt idx="9" formatCode="0">
                  <c:v>3091.361143806691</c:v>
                </c:pt>
                <c:pt idx="10" formatCode="0">
                  <c:v>3123.7728300436643</c:v>
                </c:pt>
                <c:pt idx="11" formatCode="0">
                  <c:v>3165.8311444698102</c:v>
                </c:pt>
                <c:pt idx="12" formatCode="0">
                  <c:v>3211.7661193311969</c:v>
                </c:pt>
                <c:pt idx="13" formatCode="0">
                  <c:v>3240.2935911767368</c:v>
                </c:pt>
                <c:pt idx="14" formatCode="0">
                  <c:v>3264.909651737386</c:v>
                </c:pt>
                <c:pt idx="15" formatCode="0">
                  <c:v>3283.4977561795863</c:v>
                </c:pt>
                <c:pt idx="16" formatCode="0">
                  <c:v>3303.6283229750215</c:v>
                </c:pt>
                <c:pt idx="17" formatCode="0">
                  <c:v>3324.7014179714292</c:v>
                </c:pt>
                <c:pt idx="18" formatCode="0">
                  <c:v>3342.6598903578847</c:v>
                </c:pt>
                <c:pt idx="19" formatCode="0">
                  <c:v>3359.2141387396414</c:v>
                </c:pt>
                <c:pt idx="20" formatCode="0">
                  <c:v>3376.8522705819273</c:v>
                </c:pt>
                <c:pt idx="21" formatCode="0">
                  <c:v>3387.4775038348066</c:v>
                </c:pt>
                <c:pt idx="22" formatCode="0">
                  <c:v>3401.7573594901778</c:v>
                </c:pt>
                <c:pt idx="23" formatCode="0">
                  <c:v>3416.3484984911447</c:v>
                </c:pt>
                <c:pt idx="24" formatCode="0">
                  <c:v>3430.6174407754315</c:v>
                </c:pt>
                <c:pt idx="25" formatCode="0">
                  <c:v>3445.4456651195737</c:v>
                </c:pt>
                <c:pt idx="26" formatCode="0">
                  <c:v>3460.2797504102823</c:v>
                </c:pt>
                <c:pt idx="27" formatCode="0">
                  <c:v>3472.7993712927396</c:v>
                </c:pt>
                <c:pt idx="28" formatCode="0">
                  <c:v>3483.2472148832562</c:v>
                </c:pt>
                <c:pt idx="29" formatCode="0">
                  <c:v>3490.2388247131134</c:v>
                </c:pt>
                <c:pt idx="30" formatCode="0">
                  <c:v>3492.5703711803112</c:v>
                </c:pt>
                <c:pt idx="31" formatCode="0">
                  <c:v>3496.3252136273072</c:v>
                </c:pt>
                <c:pt idx="32" formatCode="0">
                  <c:v>3504.0580721370661</c:v>
                </c:pt>
                <c:pt idx="33" formatCode="0">
                  <c:v>3506.9505178254981</c:v>
                </c:pt>
                <c:pt idx="34" formatCode="0">
                  <c:v>3510.4493074875322</c:v>
                </c:pt>
                <c:pt idx="35" formatCode="0">
                  <c:v>3508.6982171563359</c:v>
                </c:pt>
                <c:pt idx="36" formatCode="0">
                  <c:v>3511.2721272294302</c:v>
                </c:pt>
                <c:pt idx="37" formatCode="0">
                  <c:v>3511.0442349330301</c:v>
                </c:pt>
                <c:pt idx="38" formatCode="0">
                  <c:v>3515.8035808361278</c:v>
                </c:pt>
                <c:pt idx="39" formatCode="0">
                  <c:v>3529.0416685134064</c:v>
                </c:pt>
                <c:pt idx="40" formatCode="0">
                  <c:v>3542.9953694667247</c:v>
                </c:pt>
              </c:numCache>
            </c:numRef>
          </c:yVal>
          <c:smooth val="0"/>
        </c:ser>
        <c:ser>
          <c:idx val="5"/>
          <c:order val="4"/>
          <c:tx>
            <c:strRef>
              <c:f>'Scen_Sep_2010,High,WC_WDM,P (2'!$B$23</c:f>
              <c:strCache>
                <c:ptCount val="1"/>
                <c:pt idx="0">
                  <c:v>Final 2012_High,WC/WDM, remove unlawful, Eskom high</c:v>
                </c:pt>
              </c:strCache>
            </c:strRef>
          </c:tx>
          <c:spPr>
            <a:ln w="31750">
              <a:solidFill>
                <a:srgbClr val="00B050"/>
              </a:solidFill>
            </a:ln>
          </c:spPr>
          <c:marker>
            <c:symbol val="none"/>
          </c:marker>
          <c:xVal>
            <c:numRef>
              <c:f>'Scen_Sep_2010,High,WC_WDM,P (2'!$G$3:$AU$3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xVal>
          <c:yVal>
            <c:numRef>
              <c:f>'Scen_Sep_2010,High,WC_WDM,P (2'!$G$23:$AU$23</c:f>
              <c:numCache>
                <c:formatCode>General</c:formatCode>
                <c:ptCount val="41"/>
                <c:pt idx="2" formatCode="0">
                  <c:v>2982.0932106461619</c:v>
                </c:pt>
                <c:pt idx="3" formatCode="0">
                  <c:v>2925.3929034494872</c:v>
                </c:pt>
                <c:pt idx="4" formatCode="0">
                  <c:v>2837.2968133957597</c:v>
                </c:pt>
                <c:pt idx="5" formatCode="0">
                  <c:v>2837.0534193790072</c:v>
                </c:pt>
                <c:pt idx="6" formatCode="0">
                  <c:v>2831.9503151260992</c:v>
                </c:pt>
                <c:pt idx="7" formatCode="0">
                  <c:v>2830.8141448796928</c:v>
                </c:pt>
                <c:pt idx="8" formatCode="0">
                  <c:v>2849.4356003676617</c:v>
                </c:pt>
                <c:pt idx="9" formatCode="0">
                  <c:v>2876.9452286571563</c:v>
                </c:pt>
                <c:pt idx="10" formatCode="0">
                  <c:v>2908.0114906406002</c:v>
                </c:pt>
                <c:pt idx="11" formatCode="0">
                  <c:v>2948.6894114540587</c:v>
                </c:pt>
                <c:pt idx="12" formatCode="0">
                  <c:v>2993.2188454319235</c:v>
                </c:pt>
                <c:pt idx="13" formatCode="0">
                  <c:v>3020.3219155226302</c:v>
                </c:pt>
                <c:pt idx="14" formatCode="0">
                  <c:v>3043.4871927826912</c:v>
                </c:pt>
                <c:pt idx="15" formatCode="0">
                  <c:v>3060.5974309743156</c:v>
                </c:pt>
                <c:pt idx="16" formatCode="0">
                  <c:v>3079.1302914778548</c:v>
                </c:pt>
                <c:pt idx="17" formatCode="0">
                  <c:v>3098.5752445055859</c:v>
                </c:pt>
                <c:pt idx="18" formatCode="0">
                  <c:v>3114.8743334020269</c:v>
                </c:pt>
                <c:pt idx="19" formatCode="0">
                  <c:v>3129.7371254669497</c:v>
                </c:pt>
                <c:pt idx="20" formatCode="0">
                  <c:v>3145.6508705281417</c:v>
                </c:pt>
                <c:pt idx="21" formatCode="0">
                  <c:v>3156.2761037810169</c:v>
                </c:pt>
                <c:pt idx="22" formatCode="0">
                  <c:v>3170.5559594364076</c:v>
                </c:pt>
                <c:pt idx="23" formatCode="0">
                  <c:v>3185.1470984373773</c:v>
                </c:pt>
                <c:pt idx="24" formatCode="0">
                  <c:v>3199.4160407216491</c:v>
                </c:pt>
                <c:pt idx="25" formatCode="0">
                  <c:v>3214.244265065779</c:v>
                </c:pt>
                <c:pt idx="26" formatCode="0">
                  <c:v>3229.0783503565126</c:v>
                </c:pt>
                <c:pt idx="27" formatCode="0">
                  <c:v>3241.5979712389712</c:v>
                </c:pt>
                <c:pt idx="28" formatCode="0">
                  <c:v>3252.0458148294824</c:v>
                </c:pt>
                <c:pt idx="29" formatCode="0">
                  <c:v>3259.0374246593592</c:v>
                </c:pt>
                <c:pt idx="30" formatCode="0">
                  <c:v>3261.3689711265383</c:v>
                </c:pt>
                <c:pt idx="31" formatCode="0">
                  <c:v>3265.123813573553</c:v>
                </c:pt>
                <c:pt idx="32" formatCode="0">
                  <c:v>3272.8566720833078</c:v>
                </c:pt>
                <c:pt idx="33" formatCode="0">
                  <c:v>3275.7491177717052</c:v>
                </c:pt>
                <c:pt idx="34" formatCode="0">
                  <c:v>3279.2479074337598</c:v>
                </c:pt>
                <c:pt idx="35" formatCode="0">
                  <c:v>3277.4968171025662</c:v>
                </c:pt>
                <c:pt idx="36" formatCode="0">
                  <c:v>3280.0707271756592</c:v>
                </c:pt>
                <c:pt idx="37" formatCode="0">
                  <c:v>3279.8428348792622</c:v>
                </c:pt>
                <c:pt idx="38" formatCode="0">
                  <c:v>3284.6021807823445</c:v>
                </c:pt>
                <c:pt idx="39" formatCode="0">
                  <c:v>3297.8402684596217</c:v>
                </c:pt>
                <c:pt idx="40" formatCode="0">
                  <c:v>3311.7939694129436</c:v>
                </c:pt>
              </c:numCache>
            </c:numRef>
          </c:yVal>
          <c:smooth val="0"/>
        </c:ser>
        <c:ser>
          <c:idx val="6"/>
          <c:order val="5"/>
          <c:tx>
            <c:strRef>
              <c:f>'Scen_Sep_2010,High,WC_WDM,P (2'!$B$24</c:f>
              <c:strCache>
                <c:ptCount val="1"/>
                <c:pt idx="0">
                  <c:v>Final 2012_High,No WC/WDM, remove unlawful, Eskom high</c:v>
                </c:pt>
              </c:strCache>
            </c:strRef>
          </c:tx>
          <c:spPr>
            <a:ln w="31750">
              <a:solidFill>
                <a:srgbClr val="0070C0"/>
              </a:solidFill>
            </a:ln>
          </c:spPr>
          <c:marker>
            <c:symbol val="none"/>
          </c:marker>
          <c:xVal>
            <c:numRef>
              <c:f>'Scen_Sep_2010,High,WC_WDM,P (2'!$G$3:$AU$3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xVal>
          <c:yVal>
            <c:numRef>
              <c:f>'Scen_Sep_2010,High,WC_WDM,P (2'!$G$24:$AU$24</c:f>
              <c:numCache>
                <c:formatCode>General</c:formatCode>
                <c:ptCount val="41"/>
                <c:pt idx="2" formatCode="0">
                  <c:v>2982.0932106461619</c:v>
                </c:pt>
                <c:pt idx="3" formatCode="0">
                  <c:v>2958.514542351621</c:v>
                </c:pt>
                <c:pt idx="4" formatCode="0">
                  <c:v>2890.2286278071247</c:v>
                </c:pt>
                <c:pt idx="5" formatCode="0">
                  <c:v>2909.9076510869218</c:v>
                </c:pt>
                <c:pt idx="6" formatCode="0">
                  <c:v>2924.8423475293662</c:v>
                </c:pt>
                <c:pt idx="7" formatCode="0">
                  <c:v>2941.5592105463702</c:v>
                </c:pt>
                <c:pt idx="8" formatCode="0">
                  <c:v>2963.7990435690454</c:v>
                </c:pt>
                <c:pt idx="9" formatCode="0">
                  <c:v>2992.6349052517617</c:v>
                </c:pt>
                <c:pt idx="10" formatCode="0">
                  <c:v>3025.0465914887363</c:v>
                </c:pt>
                <c:pt idx="11" formatCode="0">
                  <c:v>3067.1049059148809</c:v>
                </c:pt>
                <c:pt idx="12" formatCode="0">
                  <c:v>3113.0398807762817</c:v>
                </c:pt>
                <c:pt idx="13" formatCode="0">
                  <c:v>3141.567352621822</c:v>
                </c:pt>
                <c:pt idx="14" formatCode="0">
                  <c:v>3166.1834131824712</c:v>
                </c:pt>
                <c:pt idx="15" formatCode="0">
                  <c:v>3184.7715176246502</c:v>
                </c:pt>
                <c:pt idx="16" formatCode="0">
                  <c:v>3204.9020844200941</c:v>
                </c:pt>
                <c:pt idx="17" formatCode="0">
                  <c:v>3225.9751794165022</c:v>
                </c:pt>
                <c:pt idx="18" formatCode="0">
                  <c:v>3243.9336518029722</c:v>
                </c:pt>
                <c:pt idx="19" formatCode="0">
                  <c:v>3260.4879001847257</c:v>
                </c:pt>
                <c:pt idx="20" formatCode="0">
                  <c:v>3278.1260320269985</c:v>
                </c:pt>
                <c:pt idx="21" formatCode="0">
                  <c:v>3288.7512652798719</c:v>
                </c:pt>
                <c:pt idx="22" formatCode="0">
                  <c:v>3303.031120935284</c:v>
                </c:pt>
                <c:pt idx="23" formatCode="0">
                  <c:v>3317.6222599362318</c:v>
                </c:pt>
                <c:pt idx="24" formatCode="0">
                  <c:v>3331.8912022205395</c:v>
                </c:pt>
                <c:pt idx="25" formatCode="0">
                  <c:v>3346.7194265646613</c:v>
                </c:pt>
                <c:pt idx="26" formatCode="0">
                  <c:v>3361.5535118553898</c:v>
                </c:pt>
                <c:pt idx="27" formatCode="0">
                  <c:v>3374.0731327378476</c:v>
                </c:pt>
                <c:pt idx="28" formatCode="0">
                  <c:v>3384.5209763283392</c:v>
                </c:pt>
                <c:pt idx="29" formatCode="0">
                  <c:v>3391.5125861582142</c:v>
                </c:pt>
                <c:pt idx="30" formatCode="0">
                  <c:v>3393.8441326254083</c:v>
                </c:pt>
                <c:pt idx="31" formatCode="0">
                  <c:v>3397.5989750723902</c:v>
                </c:pt>
                <c:pt idx="32" formatCode="0">
                  <c:v>3405.3318335821768</c:v>
                </c:pt>
                <c:pt idx="33" formatCode="0">
                  <c:v>3408.2242792705601</c:v>
                </c:pt>
                <c:pt idx="34" formatCode="0">
                  <c:v>3411.7230689326157</c:v>
                </c:pt>
                <c:pt idx="35" formatCode="0">
                  <c:v>3409.9719786014398</c:v>
                </c:pt>
                <c:pt idx="36" formatCode="0">
                  <c:v>3412.5458886745141</c:v>
                </c:pt>
                <c:pt idx="37" formatCode="0">
                  <c:v>3412.3179963781377</c:v>
                </c:pt>
                <c:pt idx="38" formatCode="0">
                  <c:v>3417.0773422812217</c:v>
                </c:pt>
                <c:pt idx="39" formatCode="0">
                  <c:v>3430.3154299584912</c:v>
                </c:pt>
                <c:pt idx="40" formatCode="0">
                  <c:v>3444.2691309118109</c:v>
                </c:pt>
              </c:numCache>
            </c:numRef>
          </c:yVal>
          <c:smooth val="0"/>
        </c:ser>
        <c:ser>
          <c:idx val="0"/>
          <c:order val="6"/>
          <c:tx>
            <c:strRef>
              <c:f>'Scen_Sep_2010,High,WC_WDM,P (2'!$B$62</c:f>
              <c:strCache>
                <c:ptCount val="1"/>
                <c:pt idx="0">
                  <c:v>With Polihali</c:v>
                </c:pt>
              </c:strCache>
            </c:strRef>
          </c:tx>
          <c:spPr>
            <a:ln w="12700">
              <a:solidFill>
                <a:schemeClr val="bg1">
                  <a:lumMod val="75000"/>
                </a:schemeClr>
              </a:solidFill>
            </a:ln>
          </c:spPr>
          <c:marker>
            <c:symbol val="none"/>
          </c:marker>
          <c:xVal>
            <c:numRef>
              <c:f>'Scen_Sep_2010,High,WC_WDM,P (2'!$C$3:$AU$3</c:f>
              <c:numCache>
                <c:formatCode>General</c:formatCode>
                <c:ptCount val="45"/>
                <c:pt idx="0">
                  <c:v>2005</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pt idx="35">
                  <c:v>2041</c:v>
                </c:pt>
                <c:pt idx="36">
                  <c:v>2042</c:v>
                </c:pt>
                <c:pt idx="37">
                  <c:v>2043</c:v>
                </c:pt>
                <c:pt idx="38">
                  <c:v>2044</c:v>
                </c:pt>
                <c:pt idx="39">
                  <c:v>2045</c:v>
                </c:pt>
                <c:pt idx="40">
                  <c:v>2046</c:v>
                </c:pt>
                <c:pt idx="41">
                  <c:v>2047</c:v>
                </c:pt>
                <c:pt idx="42">
                  <c:v>2048</c:v>
                </c:pt>
                <c:pt idx="43">
                  <c:v>2049</c:v>
                </c:pt>
                <c:pt idx="44">
                  <c:v>2050</c:v>
                </c:pt>
              </c:numCache>
            </c:numRef>
          </c:xVal>
          <c:yVal>
            <c:numRef>
              <c:f>'Scen_Sep_2010,High,WC_WDM,P (2'!$C$62:$AU$62</c:f>
              <c:numCache>
                <c:formatCode>General</c:formatCode>
                <c:ptCount val="45"/>
                <c:pt idx="13" formatCode="0">
                  <c:v>2576</c:v>
                </c:pt>
                <c:pt idx="14" formatCode="0">
                  <c:v>2704.6833333333507</c:v>
                </c:pt>
                <c:pt idx="15" formatCode="0">
                  <c:v>2833.3666666666536</c:v>
                </c:pt>
                <c:pt idx="16" formatCode="0">
                  <c:v>2962.05</c:v>
                </c:pt>
                <c:pt idx="17" formatCode="0">
                  <c:v>2954.7</c:v>
                </c:pt>
                <c:pt idx="18" formatCode="0">
                  <c:v>2947.3500000000022</c:v>
                </c:pt>
                <c:pt idx="19" formatCode="0">
                  <c:v>2940</c:v>
                </c:pt>
                <c:pt idx="20" formatCode="0">
                  <c:v>2937.48</c:v>
                </c:pt>
                <c:pt idx="21" formatCode="0">
                  <c:v>2934.96</c:v>
                </c:pt>
                <c:pt idx="22" formatCode="0">
                  <c:v>2932.44</c:v>
                </c:pt>
                <c:pt idx="23" formatCode="0">
                  <c:v>2929.92</c:v>
                </c:pt>
                <c:pt idx="24" formatCode="0">
                  <c:v>2927.4</c:v>
                </c:pt>
                <c:pt idx="25" formatCode="0">
                  <c:v>2924.88</c:v>
                </c:pt>
                <c:pt idx="26" formatCode="0">
                  <c:v>2922.36</c:v>
                </c:pt>
                <c:pt idx="27" formatCode="0">
                  <c:v>2919.84</c:v>
                </c:pt>
                <c:pt idx="28" formatCode="0">
                  <c:v>2917.32</c:v>
                </c:pt>
                <c:pt idx="29" formatCode="0">
                  <c:v>2914.8</c:v>
                </c:pt>
                <c:pt idx="30" formatCode="0">
                  <c:v>2912.2799999999997</c:v>
                </c:pt>
                <c:pt idx="31" formatCode="0">
                  <c:v>2909.7599999999998</c:v>
                </c:pt>
                <c:pt idx="32" formatCode="0">
                  <c:v>2907.24</c:v>
                </c:pt>
                <c:pt idx="33" formatCode="0">
                  <c:v>2904.7200000000003</c:v>
                </c:pt>
                <c:pt idx="34" formatCode="0">
                  <c:v>2902.2000000000003</c:v>
                </c:pt>
                <c:pt idx="35" formatCode="0">
                  <c:v>2899.6800000000003</c:v>
                </c:pt>
                <c:pt idx="36" formatCode="0">
                  <c:v>2897.1600000000003</c:v>
                </c:pt>
                <c:pt idx="37" formatCode="0">
                  <c:v>2894.6400000000003</c:v>
                </c:pt>
                <c:pt idx="38" formatCode="0">
                  <c:v>2892.1200000000003</c:v>
                </c:pt>
                <c:pt idx="39" formatCode="0">
                  <c:v>2889.6000000000004</c:v>
                </c:pt>
                <c:pt idx="40" formatCode="0">
                  <c:v>2887.0800000000004</c:v>
                </c:pt>
                <c:pt idx="41" formatCode="0">
                  <c:v>2884.5600000000004</c:v>
                </c:pt>
                <c:pt idx="42" formatCode="0">
                  <c:v>2882.0400000000004</c:v>
                </c:pt>
                <c:pt idx="43" formatCode="0">
                  <c:v>2879.5200000000004</c:v>
                </c:pt>
                <c:pt idx="44" formatCode="0">
                  <c:v>2877</c:v>
                </c:pt>
              </c:numCache>
            </c:numRef>
          </c:yVal>
          <c:smooth val="0"/>
        </c:ser>
        <c:dLbls>
          <c:showLegendKey val="0"/>
          <c:showVal val="0"/>
          <c:showCatName val="0"/>
          <c:showSerName val="0"/>
          <c:showPercent val="0"/>
          <c:showBubbleSize val="0"/>
        </c:dLbls>
        <c:axId val="256748944"/>
        <c:axId val="256749728"/>
      </c:scatterChart>
      <c:valAx>
        <c:axId val="256748944"/>
        <c:scaling>
          <c:orientation val="minMax"/>
          <c:max val="2050"/>
          <c:min val="2005"/>
        </c:scaling>
        <c:delete val="0"/>
        <c:axPos val="b"/>
        <c:majorGridlines/>
        <c:numFmt formatCode="General" sourceLinked="1"/>
        <c:majorTickMark val="cross"/>
        <c:minorTickMark val="out"/>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256749728"/>
        <c:crosses val="autoZero"/>
        <c:crossBetween val="midCat"/>
        <c:majorUnit val="5"/>
        <c:minorUnit val="1"/>
      </c:valAx>
      <c:valAx>
        <c:axId val="256749728"/>
        <c:scaling>
          <c:orientation val="minMax"/>
          <c:max val="3900"/>
          <c:min val="2400"/>
        </c:scaling>
        <c:delete val="0"/>
        <c:axPos val="l"/>
        <c:majorGridlines/>
        <c:title>
          <c:tx>
            <c:rich>
              <a:bodyPr/>
              <a:lstStyle/>
              <a:p>
                <a:pPr>
                  <a:defRPr sz="1100" b="0" i="0" u="none" strike="noStrike" baseline="0">
                    <a:solidFill>
                      <a:srgbClr val="000000"/>
                    </a:solidFill>
                    <a:latin typeface="Calibri"/>
                    <a:ea typeface="Calibri"/>
                    <a:cs typeface="Calibri"/>
                  </a:defRPr>
                </a:pPr>
                <a:r>
                  <a:rPr lang="en-ZA" sz="1400" b="1" i="0" u="none" strike="noStrike" baseline="0" dirty="0">
                    <a:solidFill>
                      <a:srgbClr val="000000"/>
                    </a:solidFill>
                    <a:latin typeface="Calibri"/>
                    <a:cs typeface="Calibri"/>
                  </a:rPr>
                  <a:t>Yield / Water Requirements (million m</a:t>
                </a:r>
                <a:r>
                  <a:rPr lang="en-ZA" sz="1400" b="1" i="0" u="none" strike="noStrike" baseline="30000" dirty="0">
                    <a:solidFill>
                      <a:srgbClr val="000000"/>
                    </a:solidFill>
                    <a:latin typeface="Calibri"/>
                    <a:cs typeface="Calibri"/>
                  </a:rPr>
                  <a:t>3</a:t>
                </a:r>
                <a:r>
                  <a:rPr lang="en-ZA" sz="1400" b="1" i="0" u="none" strike="noStrike" baseline="0" dirty="0">
                    <a:solidFill>
                      <a:srgbClr val="000000"/>
                    </a:solidFill>
                    <a:latin typeface="Calibri"/>
                    <a:cs typeface="Calibri"/>
                  </a:rPr>
                  <a:t>/a)</a:t>
                </a:r>
                <a:endParaRPr lang="en-ZA" dirty="0"/>
              </a:p>
            </c:rich>
          </c:tx>
          <c:layout>
            <c:manualLayout>
              <c:xMode val="edge"/>
              <c:yMode val="edge"/>
              <c:x val="1.5277740884799039E-2"/>
              <c:y val="0.11678199315994589"/>
            </c:manualLayout>
          </c:layout>
          <c:overlay val="0"/>
          <c:spPr>
            <a:noFill/>
            <a:ln w="25400">
              <a:noFill/>
            </a:ln>
          </c:spPr>
        </c:title>
        <c:numFmt formatCode="General" sourceLinked="1"/>
        <c:majorTickMark val="out"/>
        <c:minorTickMark val="none"/>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256748944"/>
        <c:crosses val="autoZero"/>
        <c:crossBetween val="midCat"/>
      </c:valAx>
      <c:spPr>
        <a:gradFill>
          <a:gsLst>
            <a:gs pos="0">
              <a:srgbClr val="A695B7"/>
            </a:gs>
            <a:gs pos="50000">
              <a:srgbClr val="4F81BD">
                <a:tint val="44500"/>
                <a:satMod val="160000"/>
              </a:srgbClr>
            </a:gs>
            <a:gs pos="100000">
              <a:srgbClr val="4F81BD">
                <a:tint val="23500"/>
                <a:satMod val="160000"/>
              </a:srgbClr>
            </a:gs>
          </a:gsLst>
          <a:lin ang="2700000" scaled="1"/>
        </a:gradFill>
      </c:spPr>
    </c:plotArea>
    <c:plotVisOnly val="1"/>
    <c:dispBlanksAs val="gap"/>
    <c:showDLblsOverMax val="0"/>
  </c:chart>
  <c:spPr>
    <a:solidFill>
      <a:schemeClr val="bg1">
        <a:lumMod val="85000"/>
      </a:schemeClr>
    </a:solidFill>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196085513404165"/>
          <c:y val="4.5125494906357082E-2"/>
          <c:w val="0.8404965536002339"/>
          <c:h val="0.79740653047739651"/>
        </c:manualLayout>
      </c:layout>
      <c:scatterChart>
        <c:scatterStyle val="lineMarker"/>
        <c:varyColors val="0"/>
        <c:ser>
          <c:idx val="3"/>
          <c:order val="0"/>
          <c:tx>
            <c:strRef>
              <c:f>'Scen_Sep_2010,High,WC_WDM,P (2'!$B$41</c:f>
              <c:strCache>
                <c:ptCount val="1"/>
                <c:pt idx="0">
                  <c:v>Estimate of Actual</c:v>
                </c:pt>
              </c:strCache>
            </c:strRef>
          </c:tx>
          <c:spPr>
            <a:ln w="53975">
              <a:solidFill>
                <a:prstClr val="black"/>
              </a:solidFill>
            </a:ln>
          </c:spPr>
          <c:marker>
            <c:symbol val="none"/>
          </c:marker>
          <c:xVal>
            <c:numRef>
              <c:f>'Scen_Sep_2010,High,WC_WDM,P (2'!$C$3:$I$3</c:f>
              <c:numCache>
                <c:formatCode>General</c:formatCode>
                <c:ptCount val="7"/>
                <c:pt idx="0">
                  <c:v>2005</c:v>
                </c:pt>
                <c:pt idx="1">
                  <c:v>2007</c:v>
                </c:pt>
                <c:pt idx="2">
                  <c:v>2008</c:v>
                </c:pt>
                <c:pt idx="3">
                  <c:v>2009</c:v>
                </c:pt>
                <c:pt idx="4">
                  <c:v>2010</c:v>
                </c:pt>
                <c:pt idx="5">
                  <c:v>2011</c:v>
                </c:pt>
                <c:pt idx="6">
                  <c:v>2012</c:v>
                </c:pt>
              </c:numCache>
            </c:numRef>
          </c:xVal>
          <c:yVal>
            <c:numRef>
              <c:f>'Scen_Sep_2010,High,WC_WDM,P (2'!$C$41:$I$41</c:f>
              <c:numCache>
                <c:formatCode>General</c:formatCode>
                <c:ptCount val="7"/>
                <c:pt idx="0">
                  <c:v>2820</c:v>
                </c:pt>
                <c:pt idx="1">
                  <c:v>2870.0408012594457</c:v>
                </c:pt>
                <c:pt idx="2">
                  <c:v>2895.0612018891702</c:v>
                </c:pt>
                <c:pt idx="3">
                  <c:v>2920.0816025188919</c:v>
                </c:pt>
                <c:pt idx="4" formatCode="0">
                  <c:v>2945.1020031486137</c:v>
                </c:pt>
                <c:pt idx="5" formatCode="0">
                  <c:v>2963.5976068973951</c:v>
                </c:pt>
                <c:pt idx="6" formatCode="0">
                  <c:v>2982.0932106461619</c:v>
                </c:pt>
              </c:numCache>
            </c:numRef>
          </c:yVal>
          <c:smooth val="0"/>
        </c:ser>
        <c:ser>
          <c:idx val="2"/>
          <c:order val="1"/>
          <c:tx>
            <c:strRef>
              <c:f>'Scen_Sep_2010,High,WC_WDM,P (2'!$B$45</c:f>
              <c:strCache>
                <c:ptCount val="1"/>
                <c:pt idx="0">
                  <c:v>Existing Yield (dilution average)</c:v>
                </c:pt>
              </c:strCache>
            </c:strRef>
          </c:tx>
          <c:spPr>
            <a:ln w="6350">
              <a:solidFill>
                <a:prstClr val="black"/>
              </a:solidFill>
            </a:ln>
          </c:spPr>
          <c:marker>
            <c:symbol val="none"/>
          </c:marker>
          <c:xVal>
            <c:numRef>
              <c:f>'Scen_Sep_2010,High,WC_WDM,P (2'!$C$3:$AU$3</c:f>
              <c:numCache>
                <c:formatCode>General</c:formatCode>
                <c:ptCount val="45"/>
                <c:pt idx="0">
                  <c:v>2005</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pt idx="35">
                  <c:v>2041</c:v>
                </c:pt>
                <c:pt idx="36">
                  <c:v>2042</c:v>
                </c:pt>
                <c:pt idx="37">
                  <c:v>2043</c:v>
                </c:pt>
                <c:pt idx="38">
                  <c:v>2044</c:v>
                </c:pt>
                <c:pt idx="39">
                  <c:v>2045</c:v>
                </c:pt>
                <c:pt idx="40">
                  <c:v>2046</c:v>
                </c:pt>
                <c:pt idx="41">
                  <c:v>2047</c:v>
                </c:pt>
                <c:pt idx="42">
                  <c:v>2048</c:v>
                </c:pt>
                <c:pt idx="43">
                  <c:v>2049</c:v>
                </c:pt>
                <c:pt idx="44">
                  <c:v>2050</c:v>
                </c:pt>
              </c:numCache>
            </c:numRef>
          </c:xVal>
          <c:yVal>
            <c:numRef>
              <c:f>'Scen_Sep_2010,High,WC_WDM,P (2'!$C$45:$AU$45</c:f>
              <c:numCache>
                <c:formatCode>General</c:formatCode>
                <c:ptCount val="45"/>
                <c:pt idx="0">
                  <c:v>2986</c:v>
                </c:pt>
                <c:pt idx="1">
                  <c:v>2986</c:v>
                </c:pt>
                <c:pt idx="2">
                  <c:v>2986</c:v>
                </c:pt>
                <c:pt idx="3">
                  <c:v>2986</c:v>
                </c:pt>
                <c:pt idx="4">
                  <c:v>2986</c:v>
                </c:pt>
                <c:pt idx="5">
                  <c:v>2986</c:v>
                </c:pt>
                <c:pt idx="6">
                  <c:v>2986</c:v>
                </c:pt>
                <c:pt idx="7">
                  <c:v>2986</c:v>
                </c:pt>
                <c:pt idx="8">
                  <c:v>2986</c:v>
                </c:pt>
              </c:numCache>
            </c:numRef>
          </c:yVal>
          <c:smooth val="0"/>
        </c:ser>
        <c:ser>
          <c:idx val="9"/>
          <c:order val="2"/>
          <c:tx>
            <c:strRef>
              <c:f>'Scen_Sep_2010,High,WC_WDM,P (2'!$B$60</c:f>
              <c:strCache>
                <c:ptCount val="1"/>
                <c:pt idx="0">
                  <c:v>Existing Yield (dilution short term excess)</c:v>
                </c:pt>
              </c:strCache>
            </c:strRef>
          </c:tx>
          <c:spPr>
            <a:ln w="6350"/>
          </c:spPr>
          <c:marker>
            <c:symbol val="none"/>
          </c:marker>
          <c:xVal>
            <c:numRef>
              <c:f>'Scen_Sep_2010,High,WC_WDM,P (2'!$C$3:$AU$3</c:f>
              <c:numCache>
                <c:formatCode>General</c:formatCode>
                <c:ptCount val="45"/>
                <c:pt idx="0">
                  <c:v>2005</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pt idx="35">
                  <c:v>2041</c:v>
                </c:pt>
                <c:pt idx="36">
                  <c:v>2042</c:v>
                </c:pt>
                <c:pt idx="37">
                  <c:v>2043</c:v>
                </c:pt>
                <c:pt idx="38">
                  <c:v>2044</c:v>
                </c:pt>
                <c:pt idx="39">
                  <c:v>2045</c:v>
                </c:pt>
                <c:pt idx="40">
                  <c:v>2046</c:v>
                </c:pt>
                <c:pt idx="41">
                  <c:v>2047</c:v>
                </c:pt>
                <c:pt idx="42">
                  <c:v>2048</c:v>
                </c:pt>
                <c:pt idx="43">
                  <c:v>2049</c:v>
                </c:pt>
                <c:pt idx="44">
                  <c:v>2050</c:v>
                </c:pt>
              </c:numCache>
            </c:numRef>
          </c:xVal>
          <c:yVal>
            <c:numRef>
              <c:f>'Scen_Sep_2010,High,WC_WDM,P (2'!$C$60:$AU$60</c:f>
              <c:numCache>
                <c:formatCode>General</c:formatCode>
                <c:ptCount val="45"/>
                <c:pt idx="8">
                  <c:v>2988.9548663620408</c:v>
                </c:pt>
                <c:pt idx="9" formatCode="0">
                  <c:v>2910.4525907440702</c:v>
                </c:pt>
                <c:pt idx="10" formatCode="0">
                  <c:v>2831.9503151260992</c:v>
                </c:pt>
                <c:pt idx="11" formatCode="0">
                  <c:v>2746.6335434174002</c:v>
                </c:pt>
                <c:pt idx="12" formatCode="0">
                  <c:v>2661.3167717086994</c:v>
                </c:pt>
                <c:pt idx="13" formatCode="0">
                  <c:v>2576</c:v>
                </c:pt>
                <c:pt idx="14" formatCode="0">
                  <c:v>2539.75</c:v>
                </c:pt>
                <c:pt idx="15">
                  <c:v>2532.4</c:v>
                </c:pt>
                <c:pt idx="16">
                  <c:v>2525.0500000000002</c:v>
                </c:pt>
                <c:pt idx="17">
                  <c:v>2517.6999999999998</c:v>
                </c:pt>
                <c:pt idx="18">
                  <c:v>2510.3500000000022</c:v>
                </c:pt>
                <c:pt idx="19">
                  <c:v>2503</c:v>
                </c:pt>
                <c:pt idx="20">
                  <c:v>2500.48</c:v>
                </c:pt>
                <c:pt idx="21">
                  <c:v>2497.96</c:v>
                </c:pt>
                <c:pt idx="22">
                  <c:v>2495.44</c:v>
                </c:pt>
                <c:pt idx="23">
                  <c:v>2492.92</c:v>
                </c:pt>
                <c:pt idx="24">
                  <c:v>2490.4</c:v>
                </c:pt>
                <c:pt idx="25">
                  <c:v>2487.88</c:v>
                </c:pt>
                <c:pt idx="26">
                  <c:v>2485.36</c:v>
                </c:pt>
                <c:pt idx="27">
                  <c:v>2482.84</c:v>
                </c:pt>
                <c:pt idx="28">
                  <c:v>2480.3200000000002</c:v>
                </c:pt>
                <c:pt idx="29">
                  <c:v>2477.8000000000002</c:v>
                </c:pt>
                <c:pt idx="30">
                  <c:v>2475.2799999999997</c:v>
                </c:pt>
                <c:pt idx="31">
                  <c:v>2472.7599999999998</c:v>
                </c:pt>
                <c:pt idx="32">
                  <c:v>2470.2399999999998</c:v>
                </c:pt>
                <c:pt idx="33">
                  <c:v>2467.7200000000003</c:v>
                </c:pt>
                <c:pt idx="34">
                  <c:v>2465.2000000000003</c:v>
                </c:pt>
                <c:pt idx="35">
                  <c:v>2462.6800000000003</c:v>
                </c:pt>
                <c:pt idx="36">
                  <c:v>2460.1600000000003</c:v>
                </c:pt>
                <c:pt idx="37">
                  <c:v>2457.6400000000003</c:v>
                </c:pt>
                <c:pt idx="38">
                  <c:v>2455.1200000000003</c:v>
                </c:pt>
                <c:pt idx="39">
                  <c:v>2452.6000000000004</c:v>
                </c:pt>
                <c:pt idx="40">
                  <c:v>2450.0800000000004</c:v>
                </c:pt>
                <c:pt idx="41">
                  <c:v>2447.5600000000004</c:v>
                </c:pt>
                <c:pt idx="42">
                  <c:v>2445.0400000000004</c:v>
                </c:pt>
                <c:pt idx="43">
                  <c:v>2442.5200000000004</c:v>
                </c:pt>
                <c:pt idx="44">
                  <c:v>2440</c:v>
                </c:pt>
              </c:numCache>
            </c:numRef>
          </c:yVal>
          <c:smooth val="0"/>
        </c:ser>
        <c:ser>
          <c:idx val="4"/>
          <c:order val="3"/>
          <c:tx>
            <c:strRef>
              <c:f>'Scen_Sep_2010,High,WC_WDM,P (2'!$B$25</c:f>
              <c:strCache>
                <c:ptCount val="1"/>
                <c:pt idx="0">
                  <c:v>Final 2012_High,No WC/WDM, Eskom high</c:v>
                </c:pt>
              </c:strCache>
            </c:strRef>
          </c:tx>
          <c:spPr>
            <a:ln w="25400">
              <a:solidFill>
                <a:srgbClr val="FF0000"/>
              </a:solidFill>
              <a:prstDash val="solid"/>
            </a:ln>
          </c:spPr>
          <c:marker>
            <c:symbol val="none"/>
          </c:marker>
          <c:xVal>
            <c:numRef>
              <c:f>'Scen_Sep_2010,High,WC_WDM,P (2'!$G$3:$AU$3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xVal>
          <c:yVal>
            <c:numRef>
              <c:f>'Scen_Sep_2010,High,WC_WDM,P (2'!$G$25:$AU$25</c:f>
              <c:numCache>
                <c:formatCode>General</c:formatCode>
                <c:ptCount val="41"/>
                <c:pt idx="2" formatCode="0">
                  <c:v>2982.5084410269301</c:v>
                </c:pt>
                <c:pt idx="3" formatCode="0">
                  <c:v>2998.635661193925</c:v>
                </c:pt>
                <c:pt idx="4" formatCode="0">
                  <c:v>2988.9548663620408</c:v>
                </c:pt>
                <c:pt idx="5" formatCode="0">
                  <c:v>3008.6338896418347</c:v>
                </c:pt>
                <c:pt idx="6" formatCode="0">
                  <c:v>3023.5685860842782</c:v>
                </c:pt>
                <c:pt idx="7" formatCode="0">
                  <c:v>3040.2854491012558</c:v>
                </c:pt>
                <c:pt idx="8" formatCode="0">
                  <c:v>3062.5252821239587</c:v>
                </c:pt>
                <c:pt idx="9" formatCode="0">
                  <c:v>3091.361143806691</c:v>
                </c:pt>
                <c:pt idx="10" formatCode="0">
                  <c:v>3123.7728300436643</c:v>
                </c:pt>
                <c:pt idx="11" formatCode="0">
                  <c:v>3165.8311444698102</c:v>
                </c:pt>
                <c:pt idx="12" formatCode="0">
                  <c:v>3211.7661193311969</c:v>
                </c:pt>
                <c:pt idx="13" formatCode="0">
                  <c:v>3240.2935911767368</c:v>
                </c:pt>
                <c:pt idx="14" formatCode="0">
                  <c:v>3264.909651737386</c:v>
                </c:pt>
                <c:pt idx="15" formatCode="0">
                  <c:v>3283.4977561795863</c:v>
                </c:pt>
                <c:pt idx="16" formatCode="0">
                  <c:v>3303.6283229750215</c:v>
                </c:pt>
                <c:pt idx="17" formatCode="0">
                  <c:v>3324.7014179714292</c:v>
                </c:pt>
                <c:pt idx="18" formatCode="0">
                  <c:v>3342.6598903578847</c:v>
                </c:pt>
                <c:pt idx="19" formatCode="0">
                  <c:v>3359.2141387396414</c:v>
                </c:pt>
                <c:pt idx="20" formatCode="0">
                  <c:v>3376.8522705819273</c:v>
                </c:pt>
                <c:pt idx="21" formatCode="0">
                  <c:v>3387.4775038348066</c:v>
                </c:pt>
                <c:pt idx="22" formatCode="0">
                  <c:v>3401.7573594901778</c:v>
                </c:pt>
                <c:pt idx="23" formatCode="0">
                  <c:v>3416.3484984911447</c:v>
                </c:pt>
                <c:pt idx="24" formatCode="0">
                  <c:v>3430.6174407754315</c:v>
                </c:pt>
                <c:pt idx="25" formatCode="0">
                  <c:v>3445.4456651195737</c:v>
                </c:pt>
                <c:pt idx="26" formatCode="0">
                  <c:v>3460.2797504102823</c:v>
                </c:pt>
                <c:pt idx="27" formatCode="0">
                  <c:v>3472.7993712927396</c:v>
                </c:pt>
                <c:pt idx="28" formatCode="0">
                  <c:v>3483.2472148832562</c:v>
                </c:pt>
                <c:pt idx="29" formatCode="0">
                  <c:v>3490.2388247131134</c:v>
                </c:pt>
                <c:pt idx="30" formatCode="0">
                  <c:v>3492.5703711803112</c:v>
                </c:pt>
                <c:pt idx="31" formatCode="0">
                  <c:v>3496.3252136273072</c:v>
                </c:pt>
                <c:pt idx="32" formatCode="0">
                  <c:v>3504.0580721370661</c:v>
                </c:pt>
                <c:pt idx="33" formatCode="0">
                  <c:v>3506.9505178254981</c:v>
                </c:pt>
                <c:pt idx="34" formatCode="0">
                  <c:v>3510.4493074875322</c:v>
                </c:pt>
                <c:pt idx="35" formatCode="0">
                  <c:v>3508.6982171563359</c:v>
                </c:pt>
                <c:pt idx="36" formatCode="0">
                  <c:v>3511.2721272294302</c:v>
                </c:pt>
                <c:pt idx="37" formatCode="0">
                  <c:v>3511.0442349330301</c:v>
                </c:pt>
                <c:pt idx="38" formatCode="0">
                  <c:v>3515.8035808361278</c:v>
                </c:pt>
                <c:pt idx="39" formatCode="0">
                  <c:v>3529.0416685134064</c:v>
                </c:pt>
                <c:pt idx="40" formatCode="0">
                  <c:v>3542.9953694667247</c:v>
                </c:pt>
              </c:numCache>
            </c:numRef>
          </c:yVal>
          <c:smooth val="0"/>
        </c:ser>
        <c:ser>
          <c:idx val="5"/>
          <c:order val="4"/>
          <c:tx>
            <c:strRef>
              <c:f>'Scen_Sep_2010,High,WC_WDM,P (2'!$B$23</c:f>
              <c:strCache>
                <c:ptCount val="1"/>
                <c:pt idx="0">
                  <c:v>Final 2012_High,WC/WDM, remove unlawful, Eskom high</c:v>
                </c:pt>
              </c:strCache>
            </c:strRef>
          </c:tx>
          <c:spPr>
            <a:ln>
              <a:solidFill>
                <a:srgbClr val="00B050"/>
              </a:solidFill>
            </a:ln>
          </c:spPr>
          <c:marker>
            <c:symbol val="none"/>
          </c:marker>
          <c:xVal>
            <c:numRef>
              <c:f>'Scen_Sep_2010,High,WC_WDM,P (2'!$G$3:$AU$3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xVal>
          <c:yVal>
            <c:numRef>
              <c:f>'Scen_Sep_2010,High,WC_WDM,P (2'!$G$23:$AU$23</c:f>
              <c:numCache>
                <c:formatCode>General</c:formatCode>
                <c:ptCount val="41"/>
                <c:pt idx="2" formatCode="0">
                  <c:v>2982.0932106461619</c:v>
                </c:pt>
                <c:pt idx="3" formatCode="0">
                  <c:v>2925.3929034494872</c:v>
                </c:pt>
                <c:pt idx="4" formatCode="0">
                  <c:v>2837.2968133957597</c:v>
                </c:pt>
                <c:pt idx="5" formatCode="0">
                  <c:v>2837.0534193790072</c:v>
                </c:pt>
                <c:pt idx="6" formatCode="0">
                  <c:v>2831.9503151260992</c:v>
                </c:pt>
                <c:pt idx="7" formatCode="0">
                  <c:v>2830.8141448796928</c:v>
                </c:pt>
                <c:pt idx="8" formatCode="0">
                  <c:v>2849.4356003676617</c:v>
                </c:pt>
                <c:pt idx="9" formatCode="0">
                  <c:v>2876.9452286571563</c:v>
                </c:pt>
                <c:pt idx="10" formatCode="0">
                  <c:v>2908.0114906406002</c:v>
                </c:pt>
                <c:pt idx="11" formatCode="0">
                  <c:v>2948.6894114540587</c:v>
                </c:pt>
                <c:pt idx="12" formatCode="0">
                  <c:v>2993.2188454319235</c:v>
                </c:pt>
                <c:pt idx="13" formatCode="0">
                  <c:v>3020.3219155226302</c:v>
                </c:pt>
                <c:pt idx="14" formatCode="0">
                  <c:v>3043.4871927826912</c:v>
                </c:pt>
                <c:pt idx="15" formatCode="0">
                  <c:v>3060.5974309743156</c:v>
                </c:pt>
                <c:pt idx="16" formatCode="0">
                  <c:v>3079.1302914778548</c:v>
                </c:pt>
                <c:pt idx="17" formatCode="0">
                  <c:v>3098.5752445055859</c:v>
                </c:pt>
                <c:pt idx="18" formatCode="0">
                  <c:v>3114.8743334020269</c:v>
                </c:pt>
                <c:pt idx="19" formatCode="0">
                  <c:v>3129.7371254669497</c:v>
                </c:pt>
                <c:pt idx="20" formatCode="0">
                  <c:v>3145.6508705281417</c:v>
                </c:pt>
                <c:pt idx="21" formatCode="0">
                  <c:v>3156.2761037810169</c:v>
                </c:pt>
                <c:pt idx="22" formatCode="0">
                  <c:v>3170.5559594364076</c:v>
                </c:pt>
                <c:pt idx="23" formatCode="0">
                  <c:v>3185.1470984373773</c:v>
                </c:pt>
                <c:pt idx="24" formatCode="0">
                  <c:v>3199.4160407216491</c:v>
                </c:pt>
                <c:pt idx="25" formatCode="0">
                  <c:v>3214.244265065779</c:v>
                </c:pt>
                <c:pt idx="26" formatCode="0">
                  <c:v>3229.0783503565126</c:v>
                </c:pt>
                <c:pt idx="27" formatCode="0">
                  <c:v>3241.5979712389712</c:v>
                </c:pt>
                <c:pt idx="28" formatCode="0">
                  <c:v>3252.0458148294824</c:v>
                </c:pt>
                <c:pt idx="29" formatCode="0">
                  <c:v>3259.0374246593592</c:v>
                </c:pt>
                <c:pt idx="30" formatCode="0">
                  <c:v>3261.3689711265383</c:v>
                </c:pt>
                <c:pt idx="31" formatCode="0">
                  <c:v>3265.123813573553</c:v>
                </c:pt>
                <c:pt idx="32" formatCode="0">
                  <c:v>3272.8566720833078</c:v>
                </c:pt>
                <c:pt idx="33" formatCode="0">
                  <c:v>3275.7491177717052</c:v>
                </c:pt>
                <c:pt idx="34" formatCode="0">
                  <c:v>3279.2479074337598</c:v>
                </c:pt>
                <c:pt idx="35" formatCode="0">
                  <c:v>3277.4968171025662</c:v>
                </c:pt>
                <c:pt idx="36" formatCode="0">
                  <c:v>3280.0707271756592</c:v>
                </c:pt>
                <c:pt idx="37" formatCode="0">
                  <c:v>3279.8428348792622</c:v>
                </c:pt>
                <c:pt idx="38" formatCode="0">
                  <c:v>3284.6021807823445</c:v>
                </c:pt>
                <c:pt idx="39" formatCode="0">
                  <c:v>3297.8402684596217</c:v>
                </c:pt>
                <c:pt idx="40" formatCode="0">
                  <c:v>3311.7939694129436</c:v>
                </c:pt>
              </c:numCache>
            </c:numRef>
          </c:yVal>
          <c:smooth val="0"/>
        </c:ser>
        <c:ser>
          <c:idx val="6"/>
          <c:order val="5"/>
          <c:tx>
            <c:strRef>
              <c:f>'Scen_Sep_2010,High,WC_WDM,P (2'!$B$24</c:f>
              <c:strCache>
                <c:ptCount val="1"/>
                <c:pt idx="0">
                  <c:v>Final 2012_High,No WC/WDM, remove unlawful, Eskom high</c:v>
                </c:pt>
              </c:strCache>
            </c:strRef>
          </c:tx>
          <c:spPr>
            <a:ln w="25400">
              <a:solidFill>
                <a:srgbClr val="0070C0"/>
              </a:solidFill>
            </a:ln>
          </c:spPr>
          <c:marker>
            <c:symbol val="none"/>
          </c:marker>
          <c:xVal>
            <c:numRef>
              <c:f>'Scen_Sep_2010,High,WC_WDM,P (2'!$G$3:$AU$3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xVal>
          <c:yVal>
            <c:numRef>
              <c:f>'Scen_Sep_2010,High,WC_WDM,P (2'!$G$24:$AU$24</c:f>
              <c:numCache>
                <c:formatCode>General</c:formatCode>
                <c:ptCount val="41"/>
                <c:pt idx="2" formatCode="0">
                  <c:v>2982.0932106461619</c:v>
                </c:pt>
                <c:pt idx="3" formatCode="0">
                  <c:v>2958.514542351621</c:v>
                </c:pt>
                <c:pt idx="4" formatCode="0">
                  <c:v>2890.2286278071247</c:v>
                </c:pt>
                <c:pt idx="5" formatCode="0">
                  <c:v>2909.9076510869218</c:v>
                </c:pt>
                <c:pt idx="6" formatCode="0">
                  <c:v>2924.8423475293662</c:v>
                </c:pt>
                <c:pt idx="7" formatCode="0">
                  <c:v>2941.5592105463702</c:v>
                </c:pt>
                <c:pt idx="8" formatCode="0">
                  <c:v>2963.7990435690454</c:v>
                </c:pt>
                <c:pt idx="9" formatCode="0">
                  <c:v>2992.6349052517617</c:v>
                </c:pt>
                <c:pt idx="10" formatCode="0">
                  <c:v>3025.0465914887363</c:v>
                </c:pt>
                <c:pt idx="11" formatCode="0">
                  <c:v>3067.1049059148809</c:v>
                </c:pt>
                <c:pt idx="12" formatCode="0">
                  <c:v>3113.0398807762817</c:v>
                </c:pt>
                <c:pt idx="13" formatCode="0">
                  <c:v>3141.567352621822</c:v>
                </c:pt>
                <c:pt idx="14" formatCode="0">
                  <c:v>3166.1834131824712</c:v>
                </c:pt>
                <c:pt idx="15" formatCode="0">
                  <c:v>3184.7715176246502</c:v>
                </c:pt>
                <c:pt idx="16" formatCode="0">
                  <c:v>3204.9020844200941</c:v>
                </c:pt>
                <c:pt idx="17" formatCode="0">
                  <c:v>3225.9751794165022</c:v>
                </c:pt>
                <c:pt idx="18" formatCode="0">
                  <c:v>3243.9336518029722</c:v>
                </c:pt>
                <c:pt idx="19" formatCode="0">
                  <c:v>3260.4879001847257</c:v>
                </c:pt>
                <c:pt idx="20" formatCode="0">
                  <c:v>3278.1260320269985</c:v>
                </c:pt>
                <c:pt idx="21" formatCode="0">
                  <c:v>3288.7512652798719</c:v>
                </c:pt>
                <c:pt idx="22" formatCode="0">
                  <c:v>3303.031120935284</c:v>
                </c:pt>
                <c:pt idx="23" formatCode="0">
                  <c:v>3317.6222599362318</c:v>
                </c:pt>
                <c:pt idx="24" formatCode="0">
                  <c:v>3331.8912022205395</c:v>
                </c:pt>
                <c:pt idx="25" formatCode="0">
                  <c:v>3346.7194265646613</c:v>
                </c:pt>
                <c:pt idx="26" formatCode="0">
                  <c:v>3361.5535118553898</c:v>
                </c:pt>
                <c:pt idx="27" formatCode="0">
                  <c:v>3374.0731327378476</c:v>
                </c:pt>
                <c:pt idx="28" formatCode="0">
                  <c:v>3384.5209763283392</c:v>
                </c:pt>
                <c:pt idx="29" formatCode="0">
                  <c:v>3391.5125861582142</c:v>
                </c:pt>
                <c:pt idx="30" formatCode="0">
                  <c:v>3393.8441326254083</c:v>
                </c:pt>
                <c:pt idx="31" formatCode="0">
                  <c:v>3397.5989750723902</c:v>
                </c:pt>
                <c:pt idx="32" formatCode="0">
                  <c:v>3405.3318335821768</c:v>
                </c:pt>
                <c:pt idx="33" formatCode="0">
                  <c:v>3408.2242792705601</c:v>
                </c:pt>
                <c:pt idx="34" formatCode="0">
                  <c:v>3411.7230689326157</c:v>
                </c:pt>
                <c:pt idx="35" formatCode="0">
                  <c:v>3409.9719786014398</c:v>
                </c:pt>
                <c:pt idx="36" formatCode="0">
                  <c:v>3412.5458886745141</c:v>
                </c:pt>
                <c:pt idx="37" formatCode="0">
                  <c:v>3412.3179963781377</c:v>
                </c:pt>
                <c:pt idx="38" formatCode="0">
                  <c:v>3417.0773422812217</c:v>
                </c:pt>
                <c:pt idx="39" formatCode="0">
                  <c:v>3430.3154299584912</c:v>
                </c:pt>
                <c:pt idx="40" formatCode="0">
                  <c:v>3444.2691309118109</c:v>
                </c:pt>
              </c:numCache>
            </c:numRef>
          </c:yVal>
          <c:smooth val="0"/>
        </c:ser>
        <c:dLbls>
          <c:showLegendKey val="0"/>
          <c:showVal val="0"/>
          <c:showCatName val="0"/>
          <c:showSerName val="0"/>
          <c:showPercent val="0"/>
          <c:showBubbleSize val="0"/>
        </c:dLbls>
        <c:axId val="256585304"/>
        <c:axId val="256585696"/>
      </c:scatterChart>
      <c:valAx>
        <c:axId val="256585304"/>
        <c:scaling>
          <c:orientation val="minMax"/>
          <c:max val="2050"/>
          <c:min val="2005"/>
        </c:scaling>
        <c:delete val="0"/>
        <c:axPos val="b"/>
        <c:majorGridlines/>
        <c:numFmt formatCode="General" sourceLinked="1"/>
        <c:majorTickMark val="cross"/>
        <c:minorTickMark val="out"/>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256585696"/>
        <c:crosses val="autoZero"/>
        <c:crossBetween val="midCat"/>
        <c:majorUnit val="5"/>
        <c:minorUnit val="1"/>
      </c:valAx>
      <c:valAx>
        <c:axId val="256585696"/>
        <c:scaling>
          <c:orientation val="minMax"/>
          <c:max val="3900"/>
          <c:min val="2400"/>
        </c:scaling>
        <c:delete val="0"/>
        <c:axPos val="l"/>
        <c:majorGridlines/>
        <c:title>
          <c:tx>
            <c:rich>
              <a:bodyPr/>
              <a:lstStyle/>
              <a:p>
                <a:pPr>
                  <a:defRPr sz="1100" b="0" i="0" u="none" strike="noStrike" baseline="0">
                    <a:solidFill>
                      <a:srgbClr val="000000"/>
                    </a:solidFill>
                    <a:latin typeface="Calibri"/>
                    <a:ea typeface="Calibri"/>
                    <a:cs typeface="Calibri"/>
                  </a:defRPr>
                </a:pPr>
                <a:r>
                  <a:rPr lang="en-ZA" sz="1400" b="1" i="0" u="none" strike="noStrike" baseline="0" dirty="0">
                    <a:solidFill>
                      <a:srgbClr val="000000"/>
                    </a:solidFill>
                    <a:latin typeface="Calibri"/>
                    <a:cs typeface="Calibri"/>
                  </a:rPr>
                  <a:t>Yield / Water Requirements (million m</a:t>
                </a:r>
                <a:r>
                  <a:rPr lang="en-ZA" sz="1400" b="1" i="0" u="none" strike="noStrike" baseline="30000" dirty="0">
                    <a:solidFill>
                      <a:srgbClr val="000000"/>
                    </a:solidFill>
                    <a:latin typeface="Calibri"/>
                    <a:cs typeface="Calibri"/>
                  </a:rPr>
                  <a:t>3</a:t>
                </a:r>
                <a:r>
                  <a:rPr lang="en-ZA" sz="1400" b="1" i="0" u="none" strike="noStrike" baseline="0" dirty="0">
                    <a:solidFill>
                      <a:srgbClr val="000000"/>
                    </a:solidFill>
                    <a:latin typeface="Calibri"/>
                    <a:cs typeface="Calibri"/>
                  </a:rPr>
                  <a:t>/a)</a:t>
                </a:r>
                <a:endParaRPr lang="en-ZA" dirty="0"/>
              </a:p>
            </c:rich>
          </c:tx>
          <c:layout>
            <c:manualLayout>
              <c:xMode val="edge"/>
              <c:yMode val="edge"/>
              <c:x val="1.5277740884799038E-2"/>
              <c:y val="0.11678199315994588"/>
            </c:manualLayout>
          </c:layout>
          <c:overlay val="0"/>
          <c:spPr>
            <a:noFill/>
            <a:ln w="25400">
              <a:noFill/>
            </a:ln>
          </c:spPr>
        </c:title>
        <c:numFmt formatCode="General" sourceLinked="1"/>
        <c:majorTickMark val="out"/>
        <c:minorTickMark val="none"/>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256585304"/>
        <c:crosses val="autoZero"/>
        <c:crossBetween val="midCat"/>
      </c:valAx>
      <c:spPr>
        <a:gradFill>
          <a:gsLst>
            <a:gs pos="0">
              <a:srgbClr val="A695B7"/>
            </a:gs>
            <a:gs pos="50000">
              <a:srgbClr val="4F81BD">
                <a:tint val="44500"/>
                <a:satMod val="160000"/>
              </a:srgbClr>
            </a:gs>
            <a:gs pos="100000">
              <a:srgbClr val="4F81BD">
                <a:tint val="23500"/>
                <a:satMod val="160000"/>
              </a:srgbClr>
            </a:gs>
          </a:gsLst>
          <a:lin ang="2700000" scaled="1"/>
        </a:gradFill>
      </c:spPr>
    </c:plotArea>
    <c:plotVisOnly val="1"/>
    <c:dispBlanksAs val="gap"/>
    <c:showDLblsOverMax val="0"/>
  </c:chart>
  <c:spPr>
    <a:solidFill>
      <a:schemeClr val="bg1">
        <a:lumMod val="85000"/>
      </a:schemeClr>
    </a:solidFill>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151.png"/></Relationships>
</file>

<file path=ppt/drawings/_rels/drawing2.x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drawing1.xml><?xml version="1.0" encoding="utf-8"?>
<c:userShapes xmlns:c="http://schemas.openxmlformats.org/drawingml/2006/chart">
  <cdr:relSizeAnchor xmlns:cdr="http://schemas.openxmlformats.org/drawingml/2006/chartDrawing">
    <cdr:from>
      <cdr:x>0.03495</cdr:x>
      <cdr:y>0.89183</cdr:y>
    </cdr:from>
    <cdr:to>
      <cdr:x>0.03495</cdr:x>
      <cdr:y>0.89306</cdr:y>
    </cdr:to>
    <cdr:sp macro="" textlink="">
      <cdr:nvSpPr>
        <cdr:cNvPr id="13" name="TextBox 1"/>
        <cdr:cNvSpPr txBox="1"/>
      </cdr:nvSpPr>
      <cdr:spPr>
        <a:xfrm xmlns:a="http://schemas.openxmlformats.org/drawingml/2006/main">
          <a:off x="338660" y="3838517"/>
          <a:ext cx="1247782" cy="4286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b="1" dirty="0"/>
            <a:t>Earliest possible delivery date</a:t>
          </a:r>
        </a:p>
      </cdr:txBody>
    </cdr:sp>
  </cdr:relSizeAnchor>
  <cdr:relSizeAnchor xmlns:cdr="http://schemas.openxmlformats.org/drawingml/2006/chartDrawing">
    <cdr:from>
      <cdr:x>0</cdr:x>
      <cdr:y>0</cdr:y>
    </cdr:from>
    <cdr:to>
      <cdr:x>0</cdr:x>
      <cdr:y>0</cdr:y>
    </cdr:to>
    <cdr:pic>
      <cdr:nvPicPr>
        <cdr:cNvPr id="20"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cdr:x>
      <cdr:y>0</cdr:y>
    </cdr:from>
    <cdr:to>
      <cdr:x>0</cdr:x>
      <cdr:y>0</cdr:y>
    </cdr:to>
    <cdr:pic>
      <cdr:nvPicPr>
        <cdr:cNvPr id="21"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0.03445</cdr:x>
      <cdr:y>0.896</cdr:y>
    </cdr:from>
    <cdr:to>
      <cdr:x>0.03445</cdr:x>
      <cdr:y>0.89698</cdr:y>
    </cdr:to>
    <cdr:sp macro="" textlink="">
      <cdr:nvSpPr>
        <cdr:cNvPr id="2" name="TextBox 1"/>
        <cdr:cNvSpPr txBox="1"/>
      </cdr:nvSpPr>
      <cdr:spPr>
        <a:xfrm xmlns:a="http://schemas.openxmlformats.org/drawingml/2006/main">
          <a:off x="338660" y="3838517"/>
          <a:ext cx="1247782" cy="4286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b="1" dirty="0"/>
            <a:t>Earliest possible delivery date</a:t>
          </a:r>
        </a:p>
      </cdr:txBody>
    </cdr:sp>
  </cdr:relSizeAnchor>
  <cdr:relSizeAnchor xmlns:cdr="http://schemas.openxmlformats.org/drawingml/2006/chartDrawing">
    <cdr:from>
      <cdr:x>0</cdr:x>
      <cdr:y>0</cdr:y>
    </cdr:from>
    <cdr:to>
      <cdr:x>0</cdr:x>
      <cdr:y>0</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cdr:x>
      <cdr:y>0</cdr:y>
    </cdr:from>
    <cdr:to>
      <cdr:x>0</cdr:x>
      <cdr:y>0</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0.33404</cdr:x>
      <cdr:y>0.36124</cdr:y>
    </cdr:from>
    <cdr:to>
      <cdr:x>0.96237</cdr:x>
      <cdr:y>0.75899</cdr:y>
    </cdr:to>
    <cdr:sp macro="" textlink="">
      <cdr:nvSpPr>
        <cdr:cNvPr id="8" name="Freeform 7"/>
        <cdr:cNvSpPr/>
      </cdr:nvSpPr>
      <cdr:spPr>
        <a:xfrm xmlns:a="http://schemas.openxmlformats.org/drawingml/2006/main">
          <a:off x="2910156" y="1760828"/>
          <a:ext cx="5474011" cy="1938791"/>
        </a:xfrm>
        <a:custGeom xmlns:a="http://schemas.openxmlformats.org/drawingml/2006/main">
          <a:avLst/>
          <a:gdLst>
            <a:gd name="connsiteX0" fmla="*/ 0 w 5454687"/>
            <a:gd name="connsiteY0" fmla="*/ 1168106 h 1775944"/>
            <a:gd name="connsiteX1" fmla="*/ 116282 w 5454687"/>
            <a:gd name="connsiteY1" fmla="*/ 1173392 h 1775944"/>
            <a:gd name="connsiteX2" fmla="*/ 253706 w 5454687"/>
            <a:gd name="connsiteY2" fmla="*/ 1125822 h 1775944"/>
            <a:gd name="connsiteX3" fmla="*/ 586696 w 5454687"/>
            <a:gd name="connsiteY3" fmla="*/ 972541 h 1775944"/>
            <a:gd name="connsiteX4" fmla="*/ 924971 w 5454687"/>
            <a:gd name="connsiteY4" fmla="*/ 739977 h 1775944"/>
            <a:gd name="connsiteX5" fmla="*/ 1252675 w 5454687"/>
            <a:gd name="connsiteY5" fmla="*/ 613123 h 1775944"/>
            <a:gd name="connsiteX6" fmla="*/ 1849942 w 5454687"/>
            <a:gd name="connsiteY6" fmla="*/ 443986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6569 w 5454687"/>
            <a:gd name="connsiteY15" fmla="*/ 73997 h 1775944"/>
            <a:gd name="connsiteX16" fmla="*/ 4857420 w 5454687"/>
            <a:gd name="connsiteY16" fmla="*/ 63426 h 1775944"/>
            <a:gd name="connsiteX17" fmla="*/ 5068842 w 5454687"/>
            <a:gd name="connsiteY17" fmla="*/ 68712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30257 w 5454687"/>
            <a:gd name="connsiteY21" fmla="*/ 819260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73392 h 1775944"/>
            <a:gd name="connsiteX2" fmla="*/ 253706 w 5454687"/>
            <a:gd name="connsiteY2" fmla="*/ 1125822 h 1775944"/>
            <a:gd name="connsiteX3" fmla="*/ 586696 w 5454687"/>
            <a:gd name="connsiteY3" fmla="*/ 972541 h 1775944"/>
            <a:gd name="connsiteX4" fmla="*/ 924971 w 5454687"/>
            <a:gd name="connsiteY4" fmla="*/ 739977 h 1775944"/>
            <a:gd name="connsiteX5" fmla="*/ 1252675 w 5454687"/>
            <a:gd name="connsiteY5" fmla="*/ 613123 h 1775944"/>
            <a:gd name="connsiteX6" fmla="*/ 1849942 w 5454687"/>
            <a:gd name="connsiteY6" fmla="*/ 443986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6569 w 5454687"/>
            <a:gd name="connsiteY15" fmla="*/ 73997 h 1775944"/>
            <a:gd name="connsiteX16" fmla="*/ 4857420 w 5454687"/>
            <a:gd name="connsiteY16" fmla="*/ 63426 h 1775944"/>
            <a:gd name="connsiteX17" fmla="*/ 5068842 w 5454687"/>
            <a:gd name="connsiteY17" fmla="*/ 68712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20732 w 5454687"/>
            <a:gd name="connsiteY21" fmla="*/ 821641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73392 h 1775944"/>
            <a:gd name="connsiteX2" fmla="*/ 253706 w 5454687"/>
            <a:gd name="connsiteY2" fmla="*/ 1125822 h 1775944"/>
            <a:gd name="connsiteX3" fmla="*/ 586696 w 5454687"/>
            <a:gd name="connsiteY3" fmla="*/ 972541 h 1775944"/>
            <a:gd name="connsiteX4" fmla="*/ 924971 w 5454687"/>
            <a:gd name="connsiteY4" fmla="*/ 739977 h 1775944"/>
            <a:gd name="connsiteX5" fmla="*/ 1252675 w 5454687"/>
            <a:gd name="connsiteY5" fmla="*/ 613123 h 1775944"/>
            <a:gd name="connsiteX6" fmla="*/ 1849942 w 5454687"/>
            <a:gd name="connsiteY6" fmla="*/ 443986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6569 w 5454687"/>
            <a:gd name="connsiteY15" fmla="*/ 73997 h 1775944"/>
            <a:gd name="connsiteX16" fmla="*/ 4857420 w 5454687"/>
            <a:gd name="connsiteY16" fmla="*/ 63426 h 1775944"/>
            <a:gd name="connsiteX17" fmla="*/ 5068842 w 5454687"/>
            <a:gd name="connsiteY17" fmla="*/ 68712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6 w 5454687"/>
            <a:gd name="connsiteY2" fmla="*/ 1125822 h 1775944"/>
            <a:gd name="connsiteX3" fmla="*/ 586696 w 5454687"/>
            <a:gd name="connsiteY3" fmla="*/ 972541 h 1775944"/>
            <a:gd name="connsiteX4" fmla="*/ 924971 w 5454687"/>
            <a:gd name="connsiteY4" fmla="*/ 739977 h 1775944"/>
            <a:gd name="connsiteX5" fmla="*/ 1252675 w 5454687"/>
            <a:gd name="connsiteY5" fmla="*/ 613123 h 1775944"/>
            <a:gd name="connsiteX6" fmla="*/ 1849942 w 5454687"/>
            <a:gd name="connsiteY6" fmla="*/ 443986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6569 w 5454687"/>
            <a:gd name="connsiteY15" fmla="*/ 73997 h 1775944"/>
            <a:gd name="connsiteX16" fmla="*/ 4857420 w 5454687"/>
            <a:gd name="connsiteY16" fmla="*/ 63426 h 1775944"/>
            <a:gd name="connsiteX17" fmla="*/ 5068842 w 5454687"/>
            <a:gd name="connsiteY17" fmla="*/ 68712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46562 w 5454687"/>
            <a:gd name="connsiteY2" fmla="*/ 1123441 h 1775944"/>
            <a:gd name="connsiteX3" fmla="*/ 586696 w 5454687"/>
            <a:gd name="connsiteY3" fmla="*/ 972541 h 1775944"/>
            <a:gd name="connsiteX4" fmla="*/ 924971 w 5454687"/>
            <a:gd name="connsiteY4" fmla="*/ 739977 h 1775944"/>
            <a:gd name="connsiteX5" fmla="*/ 1252675 w 5454687"/>
            <a:gd name="connsiteY5" fmla="*/ 613123 h 1775944"/>
            <a:gd name="connsiteX6" fmla="*/ 1849942 w 5454687"/>
            <a:gd name="connsiteY6" fmla="*/ 443986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6569 w 5454687"/>
            <a:gd name="connsiteY15" fmla="*/ 73997 h 1775944"/>
            <a:gd name="connsiteX16" fmla="*/ 4857420 w 5454687"/>
            <a:gd name="connsiteY16" fmla="*/ 63426 h 1775944"/>
            <a:gd name="connsiteX17" fmla="*/ 5068842 w 5454687"/>
            <a:gd name="connsiteY17" fmla="*/ 68712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46562 w 5454687"/>
            <a:gd name="connsiteY2" fmla="*/ 1123441 h 1775944"/>
            <a:gd name="connsiteX3" fmla="*/ 586696 w 5454687"/>
            <a:gd name="connsiteY3" fmla="*/ 972541 h 1775944"/>
            <a:gd name="connsiteX4" fmla="*/ 924971 w 5454687"/>
            <a:gd name="connsiteY4" fmla="*/ 739977 h 1775944"/>
            <a:gd name="connsiteX5" fmla="*/ 1252675 w 5454687"/>
            <a:gd name="connsiteY5" fmla="*/ 613123 h 1775944"/>
            <a:gd name="connsiteX6" fmla="*/ 1833274 w 5454687"/>
            <a:gd name="connsiteY6" fmla="*/ 441604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6569 w 5454687"/>
            <a:gd name="connsiteY15" fmla="*/ 73997 h 1775944"/>
            <a:gd name="connsiteX16" fmla="*/ 4857420 w 5454687"/>
            <a:gd name="connsiteY16" fmla="*/ 63426 h 1775944"/>
            <a:gd name="connsiteX17" fmla="*/ 5068842 w 5454687"/>
            <a:gd name="connsiteY17" fmla="*/ 68712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46562 w 5454687"/>
            <a:gd name="connsiteY2" fmla="*/ 1123441 h 1775944"/>
            <a:gd name="connsiteX3" fmla="*/ 586696 w 5454687"/>
            <a:gd name="connsiteY3" fmla="*/ 972541 h 1775944"/>
            <a:gd name="connsiteX4" fmla="*/ 924971 w 5454687"/>
            <a:gd name="connsiteY4" fmla="*/ 739977 h 1775944"/>
            <a:gd name="connsiteX5" fmla="*/ 1252675 w 5454687"/>
            <a:gd name="connsiteY5" fmla="*/ 613123 h 1775944"/>
            <a:gd name="connsiteX6" fmla="*/ 1833274 w 5454687"/>
            <a:gd name="connsiteY6" fmla="*/ 441604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068842 w 5454687"/>
            <a:gd name="connsiteY17" fmla="*/ 68712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46562 w 5454687"/>
            <a:gd name="connsiteY2" fmla="*/ 1123441 h 1775944"/>
            <a:gd name="connsiteX3" fmla="*/ 586696 w 5454687"/>
            <a:gd name="connsiteY3" fmla="*/ 972541 h 1775944"/>
            <a:gd name="connsiteX4" fmla="*/ 924971 w 5454687"/>
            <a:gd name="connsiteY4" fmla="*/ 739977 h 1775944"/>
            <a:gd name="connsiteX5" fmla="*/ 1252675 w 5454687"/>
            <a:gd name="connsiteY5" fmla="*/ 613123 h 1775944"/>
            <a:gd name="connsiteX6" fmla="*/ 1833274 w 5454687"/>
            <a:gd name="connsiteY6" fmla="*/ 441604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6 w 5454687"/>
            <a:gd name="connsiteY3" fmla="*/ 972541 h 1775944"/>
            <a:gd name="connsiteX4" fmla="*/ 924971 w 5454687"/>
            <a:gd name="connsiteY4" fmla="*/ 739977 h 1775944"/>
            <a:gd name="connsiteX5" fmla="*/ 1252675 w 5454687"/>
            <a:gd name="connsiteY5" fmla="*/ 613123 h 1775944"/>
            <a:gd name="connsiteX6" fmla="*/ 1833274 w 5454687"/>
            <a:gd name="connsiteY6" fmla="*/ 441604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24971 w 5454687"/>
            <a:gd name="connsiteY4" fmla="*/ 739977 h 1775944"/>
            <a:gd name="connsiteX5" fmla="*/ 1252675 w 5454687"/>
            <a:gd name="connsiteY5" fmla="*/ 613123 h 1775944"/>
            <a:gd name="connsiteX6" fmla="*/ 1833274 w 5454687"/>
            <a:gd name="connsiteY6" fmla="*/ 441604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32118 w 5454687"/>
            <a:gd name="connsiteY4" fmla="*/ 747110 h 1775944"/>
            <a:gd name="connsiteX5" fmla="*/ 1252675 w 5454687"/>
            <a:gd name="connsiteY5" fmla="*/ 613123 h 1775944"/>
            <a:gd name="connsiteX6" fmla="*/ 1833274 w 5454687"/>
            <a:gd name="connsiteY6" fmla="*/ 441604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32118 w 5454687"/>
            <a:gd name="connsiteY4" fmla="*/ 747110 h 1775944"/>
            <a:gd name="connsiteX5" fmla="*/ 1262203 w 5454687"/>
            <a:gd name="connsiteY5" fmla="*/ 617877 h 1775944"/>
            <a:gd name="connsiteX6" fmla="*/ 1833274 w 5454687"/>
            <a:gd name="connsiteY6" fmla="*/ 441604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32118 w 5454687"/>
            <a:gd name="connsiteY4" fmla="*/ 747110 h 1775944"/>
            <a:gd name="connsiteX5" fmla="*/ 1262203 w 5454687"/>
            <a:gd name="connsiteY5" fmla="*/ 617877 h 1775944"/>
            <a:gd name="connsiteX6" fmla="*/ 1838042 w 5454687"/>
            <a:gd name="connsiteY6" fmla="*/ 448742 h 1775944"/>
            <a:gd name="connsiteX7" fmla="*/ 2209359 w 5454687"/>
            <a:gd name="connsiteY7" fmla="*/ 359417 h 1775944"/>
            <a:gd name="connsiteX8" fmla="*/ 2716772 w 5454687"/>
            <a:gd name="connsiteY8" fmla="*/ 258992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32118 w 5454687"/>
            <a:gd name="connsiteY4" fmla="*/ 747110 h 1775944"/>
            <a:gd name="connsiteX5" fmla="*/ 1262203 w 5454687"/>
            <a:gd name="connsiteY5" fmla="*/ 617877 h 1775944"/>
            <a:gd name="connsiteX6" fmla="*/ 1838042 w 5454687"/>
            <a:gd name="connsiteY6" fmla="*/ 448742 h 1775944"/>
            <a:gd name="connsiteX7" fmla="*/ 2209359 w 5454687"/>
            <a:gd name="connsiteY7" fmla="*/ 359417 h 1775944"/>
            <a:gd name="connsiteX8" fmla="*/ 2488179 w 5454687"/>
            <a:gd name="connsiteY8" fmla="*/ 308994 h 1775944"/>
            <a:gd name="connsiteX9" fmla="*/ 3129045 w 5454687"/>
            <a:gd name="connsiteY9" fmla="*/ 163852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32118 w 5454687"/>
            <a:gd name="connsiteY4" fmla="*/ 747110 h 1775944"/>
            <a:gd name="connsiteX5" fmla="*/ 1262203 w 5454687"/>
            <a:gd name="connsiteY5" fmla="*/ 617877 h 1775944"/>
            <a:gd name="connsiteX6" fmla="*/ 1838042 w 5454687"/>
            <a:gd name="connsiteY6" fmla="*/ 448742 h 1775944"/>
            <a:gd name="connsiteX7" fmla="*/ 2209359 w 5454687"/>
            <a:gd name="connsiteY7" fmla="*/ 359417 h 1775944"/>
            <a:gd name="connsiteX8" fmla="*/ 2488179 w 5454687"/>
            <a:gd name="connsiteY8" fmla="*/ 308994 h 1775944"/>
            <a:gd name="connsiteX9" fmla="*/ 3124291 w 5454687"/>
            <a:gd name="connsiteY9" fmla="*/ 178136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32118 w 5454687"/>
            <a:gd name="connsiteY4" fmla="*/ 747110 h 1775944"/>
            <a:gd name="connsiteX5" fmla="*/ 1262203 w 5454687"/>
            <a:gd name="connsiteY5" fmla="*/ 617877 h 1775944"/>
            <a:gd name="connsiteX6" fmla="*/ 1838042 w 5454687"/>
            <a:gd name="connsiteY6" fmla="*/ 448742 h 1775944"/>
            <a:gd name="connsiteX7" fmla="*/ 2209359 w 5454687"/>
            <a:gd name="connsiteY7" fmla="*/ 359417 h 1775944"/>
            <a:gd name="connsiteX8" fmla="*/ 2404842 w 5454687"/>
            <a:gd name="connsiteY8" fmla="*/ 332802 h 1775944"/>
            <a:gd name="connsiteX9" fmla="*/ 3124291 w 5454687"/>
            <a:gd name="connsiteY9" fmla="*/ 178136 h 1775944"/>
            <a:gd name="connsiteX10" fmla="*/ 3483177 w 5454687"/>
            <a:gd name="connsiteY10" fmla="*/ 110996 h 1775944"/>
            <a:gd name="connsiteX11" fmla="*/ 3652314 w 5454687"/>
            <a:gd name="connsiteY11" fmla="*/ 89854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32118 w 5454687"/>
            <a:gd name="connsiteY4" fmla="*/ 747110 h 1775944"/>
            <a:gd name="connsiteX5" fmla="*/ 1262203 w 5454687"/>
            <a:gd name="connsiteY5" fmla="*/ 617877 h 1775944"/>
            <a:gd name="connsiteX6" fmla="*/ 1838042 w 5454687"/>
            <a:gd name="connsiteY6" fmla="*/ 448742 h 1775944"/>
            <a:gd name="connsiteX7" fmla="*/ 2209359 w 5454687"/>
            <a:gd name="connsiteY7" fmla="*/ 359417 h 1775944"/>
            <a:gd name="connsiteX8" fmla="*/ 2404842 w 5454687"/>
            <a:gd name="connsiteY8" fmla="*/ 332802 h 1775944"/>
            <a:gd name="connsiteX9" fmla="*/ 3124291 w 5454687"/>
            <a:gd name="connsiteY9" fmla="*/ 178136 h 1775944"/>
            <a:gd name="connsiteX10" fmla="*/ 3483177 w 5454687"/>
            <a:gd name="connsiteY10" fmla="*/ 110996 h 1775944"/>
            <a:gd name="connsiteX11" fmla="*/ 3657086 w 5454687"/>
            <a:gd name="connsiteY11" fmla="*/ 96997 h 1775944"/>
            <a:gd name="connsiteX12" fmla="*/ 3980018 w 5454687"/>
            <a:gd name="connsiteY12" fmla="*/ 84569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32118 w 5454687"/>
            <a:gd name="connsiteY4" fmla="*/ 747110 h 1775944"/>
            <a:gd name="connsiteX5" fmla="*/ 1262203 w 5454687"/>
            <a:gd name="connsiteY5" fmla="*/ 617877 h 1775944"/>
            <a:gd name="connsiteX6" fmla="*/ 1838042 w 5454687"/>
            <a:gd name="connsiteY6" fmla="*/ 448742 h 1775944"/>
            <a:gd name="connsiteX7" fmla="*/ 2209359 w 5454687"/>
            <a:gd name="connsiteY7" fmla="*/ 359417 h 1775944"/>
            <a:gd name="connsiteX8" fmla="*/ 2404842 w 5454687"/>
            <a:gd name="connsiteY8" fmla="*/ 332802 h 1775944"/>
            <a:gd name="connsiteX9" fmla="*/ 3124291 w 5454687"/>
            <a:gd name="connsiteY9" fmla="*/ 178136 h 1775944"/>
            <a:gd name="connsiteX10" fmla="*/ 3483177 w 5454687"/>
            <a:gd name="connsiteY10" fmla="*/ 110996 h 1775944"/>
            <a:gd name="connsiteX11" fmla="*/ 3657086 w 5454687"/>
            <a:gd name="connsiteY11" fmla="*/ 96997 h 1775944"/>
            <a:gd name="connsiteX12" fmla="*/ 3982411 w 5454687"/>
            <a:gd name="connsiteY12" fmla="*/ 91712 h 1775944"/>
            <a:gd name="connsiteX13" fmla="*/ 4170298 w 5454687"/>
            <a:gd name="connsiteY13" fmla="*/ 68712 h 1775944"/>
            <a:gd name="connsiteX14" fmla="*/ 4482146 w 5454687"/>
            <a:gd name="connsiteY14" fmla="*/ 52855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32118 w 5454687"/>
            <a:gd name="connsiteY4" fmla="*/ 747110 h 1775944"/>
            <a:gd name="connsiteX5" fmla="*/ 1262203 w 5454687"/>
            <a:gd name="connsiteY5" fmla="*/ 617877 h 1775944"/>
            <a:gd name="connsiteX6" fmla="*/ 1838042 w 5454687"/>
            <a:gd name="connsiteY6" fmla="*/ 448742 h 1775944"/>
            <a:gd name="connsiteX7" fmla="*/ 2209359 w 5454687"/>
            <a:gd name="connsiteY7" fmla="*/ 359417 h 1775944"/>
            <a:gd name="connsiteX8" fmla="*/ 2404842 w 5454687"/>
            <a:gd name="connsiteY8" fmla="*/ 332802 h 1775944"/>
            <a:gd name="connsiteX9" fmla="*/ 3124291 w 5454687"/>
            <a:gd name="connsiteY9" fmla="*/ 178136 h 1775944"/>
            <a:gd name="connsiteX10" fmla="*/ 3483177 w 5454687"/>
            <a:gd name="connsiteY10" fmla="*/ 110996 h 1775944"/>
            <a:gd name="connsiteX11" fmla="*/ 3657086 w 5454687"/>
            <a:gd name="connsiteY11" fmla="*/ 96997 h 1775944"/>
            <a:gd name="connsiteX12" fmla="*/ 3982411 w 5454687"/>
            <a:gd name="connsiteY12" fmla="*/ 91712 h 1775944"/>
            <a:gd name="connsiteX13" fmla="*/ 4170298 w 5454687"/>
            <a:gd name="connsiteY13" fmla="*/ 68712 h 1775944"/>
            <a:gd name="connsiteX14" fmla="*/ 4484539 w 5454687"/>
            <a:gd name="connsiteY14" fmla="*/ 59997 h 1775944"/>
            <a:gd name="connsiteX15" fmla="*/ 4654188 w 5454687"/>
            <a:gd name="connsiteY15" fmla="*/ 66853 h 1775944"/>
            <a:gd name="connsiteX16" fmla="*/ 4857420 w 5454687"/>
            <a:gd name="connsiteY16" fmla="*/ 63426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32118 w 5454687"/>
            <a:gd name="connsiteY4" fmla="*/ 747110 h 1775944"/>
            <a:gd name="connsiteX5" fmla="*/ 1262203 w 5454687"/>
            <a:gd name="connsiteY5" fmla="*/ 617877 h 1775944"/>
            <a:gd name="connsiteX6" fmla="*/ 1838042 w 5454687"/>
            <a:gd name="connsiteY6" fmla="*/ 448742 h 1775944"/>
            <a:gd name="connsiteX7" fmla="*/ 2209359 w 5454687"/>
            <a:gd name="connsiteY7" fmla="*/ 359417 h 1775944"/>
            <a:gd name="connsiteX8" fmla="*/ 2404842 w 5454687"/>
            <a:gd name="connsiteY8" fmla="*/ 332802 h 1775944"/>
            <a:gd name="connsiteX9" fmla="*/ 3124291 w 5454687"/>
            <a:gd name="connsiteY9" fmla="*/ 178136 h 1775944"/>
            <a:gd name="connsiteX10" fmla="*/ 3483177 w 5454687"/>
            <a:gd name="connsiteY10" fmla="*/ 110996 h 1775944"/>
            <a:gd name="connsiteX11" fmla="*/ 3657086 w 5454687"/>
            <a:gd name="connsiteY11" fmla="*/ 96997 h 1775944"/>
            <a:gd name="connsiteX12" fmla="*/ 3982411 w 5454687"/>
            <a:gd name="connsiteY12" fmla="*/ 91712 h 1775944"/>
            <a:gd name="connsiteX13" fmla="*/ 4170298 w 5454687"/>
            <a:gd name="connsiteY13" fmla="*/ 68712 h 1775944"/>
            <a:gd name="connsiteX14" fmla="*/ 4484539 w 5454687"/>
            <a:gd name="connsiteY14" fmla="*/ 59997 h 1775944"/>
            <a:gd name="connsiteX15" fmla="*/ 4654188 w 5454687"/>
            <a:gd name="connsiteY15" fmla="*/ 66853 h 1775944"/>
            <a:gd name="connsiteX16" fmla="*/ 4859814 w 5454687"/>
            <a:gd name="connsiteY16" fmla="*/ 68188 h 1775944"/>
            <a:gd name="connsiteX17" fmla="*/ 5102179 w 5454687"/>
            <a:gd name="connsiteY17" fmla="*/ 63950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8106 h 1775944"/>
            <a:gd name="connsiteX1" fmla="*/ 116282 w 5454687"/>
            <a:gd name="connsiteY1" fmla="*/ 1168630 h 1775944"/>
            <a:gd name="connsiteX2" fmla="*/ 253707 w 5454687"/>
            <a:gd name="connsiteY2" fmla="*/ 1130568 h 1775944"/>
            <a:gd name="connsiteX3" fmla="*/ 586698 w 5454687"/>
            <a:gd name="connsiteY3" fmla="*/ 979671 h 1775944"/>
            <a:gd name="connsiteX4" fmla="*/ 932118 w 5454687"/>
            <a:gd name="connsiteY4" fmla="*/ 747110 h 1775944"/>
            <a:gd name="connsiteX5" fmla="*/ 1262203 w 5454687"/>
            <a:gd name="connsiteY5" fmla="*/ 617877 h 1775944"/>
            <a:gd name="connsiteX6" fmla="*/ 1838042 w 5454687"/>
            <a:gd name="connsiteY6" fmla="*/ 448742 h 1775944"/>
            <a:gd name="connsiteX7" fmla="*/ 2209359 w 5454687"/>
            <a:gd name="connsiteY7" fmla="*/ 359417 h 1775944"/>
            <a:gd name="connsiteX8" fmla="*/ 2404842 w 5454687"/>
            <a:gd name="connsiteY8" fmla="*/ 332802 h 1775944"/>
            <a:gd name="connsiteX9" fmla="*/ 3124291 w 5454687"/>
            <a:gd name="connsiteY9" fmla="*/ 178136 h 1775944"/>
            <a:gd name="connsiteX10" fmla="*/ 3483177 w 5454687"/>
            <a:gd name="connsiteY10" fmla="*/ 110996 h 1775944"/>
            <a:gd name="connsiteX11" fmla="*/ 3657086 w 5454687"/>
            <a:gd name="connsiteY11" fmla="*/ 96997 h 1775944"/>
            <a:gd name="connsiteX12" fmla="*/ 3982411 w 5454687"/>
            <a:gd name="connsiteY12" fmla="*/ 91712 h 1775944"/>
            <a:gd name="connsiteX13" fmla="*/ 4170298 w 5454687"/>
            <a:gd name="connsiteY13" fmla="*/ 68712 h 1775944"/>
            <a:gd name="connsiteX14" fmla="*/ 4484539 w 5454687"/>
            <a:gd name="connsiteY14" fmla="*/ 59997 h 1775944"/>
            <a:gd name="connsiteX15" fmla="*/ 4654188 w 5454687"/>
            <a:gd name="connsiteY15" fmla="*/ 66853 h 1775944"/>
            <a:gd name="connsiteX16" fmla="*/ 4859814 w 5454687"/>
            <a:gd name="connsiteY16" fmla="*/ 68188 h 1775944"/>
            <a:gd name="connsiteX17" fmla="*/ 5140293 w 5454687"/>
            <a:gd name="connsiteY17" fmla="*/ 66331 h 1775944"/>
            <a:gd name="connsiteX18" fmla="*/ 5449401 w 5454687"/>
            <a:gd name="connsiteY18" fmla="*/ 0 h 1775944"/>
            <a:gd name="connsiteX19" fmla="*/ 5454687 w 5454687"/>
            <a:gd name="connsiteY19" fmla="*/ 1030682 h 1775944"/>
            <a:gd name="connsiteX20" fmla="*/ 1405956 w 5454687"/>
            <a:gd name="connsiteY20" fmla="*/ 882686 h 1775944"/>
            <a:gd name="connsiteX21" fmla="*/ 913589 w 5454687"/>
            <a:gd name="connsiteY21" fmla="*/ 824022 h 1775944"/>
            <a:gd name="connsiteX22" fmla="*/ 443986 w 5454687"/>
            <a:gd name="connsiteY22" fmla="*/ 1775944 h 1775944"/>
            <a:gd name="connsiteX23" fmla="*/ 0 w 5454687"/>
            <a:gd name="connsiteY23" fmla="*/ 1168106 h 1775944"/>
            <a:gd name="connsiteX0" fmla="*/ 0 w 5454687"/>
            <a:gd name="connsiteY0" fmla="*/ 1163344 h 1771182"/>
            <a:gd name="connsiteX1" fmla="*/ 116282 w 5454687"/>
            <a:gd name="connsiteY1" fmla="*/ 1163868 h 1771182"/>
            <a:gd name="connsiteX2" fmla="*/ 253707 w 5454687"/>
            <a:gd name="connsiteY2" fmla="*/ 1125806 h 1771182"/>
            <a:gd name="connsiteX3" fmla="*/ 586698 w 5454687"/>
            <a:gd name="connsiteY3" fmla="*/ 974909 h 1771182"/>
            <a:gd name="connsiteX4" fmla="*/ 932118 w 5454687"/>
            <a:gd name="connsiteY4" fmla="*/ 742348 h 1771182"/>
            <a:gd name="connsiteX5" fmla="*/ 1262203 w 5454687"/>
            <a:gd name="connsiteY5" fmla="*/ 613115 h 1771182"/>
            <a:gd name="connsiteX6" fmla="*/ 1838042 w 5454687"/>
            <a:gd name="connsiteY6" fmla="*/ 443980 h 1771182"/>
            <a:gd name="connsiteX7" fmla="*/ 2209359 w 5454687"/>
            <a:gd name="connsiteY7" fmla="*/ 354655 h 1771182"/>
            <a:gd name="connsiteX8" fmla="*/ 2404842 w 5454687"/>
            <a:gd name="connsiteY8" fmla="*/ 328040 h 1771182"/>
            <a:gd name="connsiteX9" fmla="*/ 3124291 w 5454687"/>
            <a:gd name="connsiteY9" fmla="*/ 173374 h 1771182"/>
            <a:gd name="connsiteX10" fmla="*/ 3483177 w 5454687"/>
            <a:gd name="connsiteY10" fmla="*/ 106234 h 1771182"/>
            <a:gd name="connsiteX11" fmla="*/ 3657086 w 5454687"/>
            <a:gd name="connsiteY11" fmla="*/ 92235 h 1771182"/>
            <a:gd name="connsiteX12" fmla="*/ 3982411 w 5454687"/>
            <a:gd name="connsiteY12" fmla="*/ 86950 h 1771182"/>
            <a:gd name="connsiteX13" fmla="*/ 4170298 w 5454687"/>
            <a:gd name="connsiteY13" fmla="*/ 63950 h 1771182"/>
            <a:gd name="connsiteX14" fmla="*/ 4484539 w 5454687"/>
            <a:gd name="connsiteY14" fmla="*/ 55235 h 1771182"/>
            <a:gd name="connsiteX15" fmla="*/ 4654188 w 5454687"/>
            <a:gd name="connsiteY15" fmla="*/ 62091 h 1771182"/>
            <a:gd name="connsiteX16" fmla="*/ 4859814 w 5454687"/>
            <a:gd name="connsiteY16" fmla="*/ 63426 h 1771182"/>
            <a:gd name="connsiteX17" fmla="*/ 5140293 w 5454687"/>
            <a:gd name="connsiteY17" fmla="*/ 61569 h 1771182"/>
            <a:gd name="connsiteX18" fmla="*/ 5451798 w 5454687"/>
            <a:gd name="connsiteY18" fmla="*/ 0 h 1771182"/>
            <a:gd name="connsiteX19" fmla="*/ 5454687 w 5454687"/>
            <a:gd name="connsiteY19" fmla="*/ 1025920 h 1771182"/>
            <a:gd name="connsiteX20" fmla="*/ 1405956 w 5454687"/>
            <a:gd name="connsiteY20" fmla="*/ 877924 h 1771182"/>
            <a:gd name="connsiteX21" fmla="*/ 913589 w 5454687"/>
            <a:gd name="connsiteY21" fmla="*/ 819260 h 1771182"/>
            <a:gd name="connsiteX22" fmla="*/ 443986 w 5454687"/>
            <a:gd name="connsiteY22" fmla="*/ 1771182 h 1771182"/>
            <a:gd name="connsiteX23" fmla="*/ 0 w 5454687"/>
            <a:gd name="connsiteY23" fmla="*/ 1163344 h 1771182"/>
            <a:gd name="connsiteX0" fmla="*/ 0 w 5480102"/>
            <a:gd name="connsiteY0" fmla="*/ 1163344 h 1771182"/>
            <a:gd name="connsiteX1" fmla="*/ 116282 w 5480102"/>
            <a:gd name="connsiteY1" fmla="*/ 1163868 h 1771182"/>
            <a:gd name="connsiteX2" fmla="*/ 253707 w 5480102"/>
            <a:gd name="connsiteY2" fmla="*/ 1125806 h 1771182"/>
            <a:gd name="connsiteX3" fmla="*/ 586698 w 5480102"/>
            <a:gd name="connsiteY3" fmla="*/ 974909 h 1771182"/>
            <a:gd name="connsiteX4" fmla="*/ 932118 w 5480102"/>
            <a:gd name="connsiteY4" fmla="*/ 742348 h 1771182"/>
            <a:gd name="connsiteX5" fmla="*/ 1262203 w 5480102"/>
            <a:gd name="connsiteY5" fmla="*/ 613115 h 1771182"/>
            <a:gd name="connsiteX6" fmla="*/ 1838042 w 5480102"/>
            <a:gd name="connsiteY6" fmla="*/ 443980 h 1771182"/>
            <a:gd name="connsiteX7" fmla="*/ 2209359 w 5480102"/>
            <a:gd name="connsiteY7" fmla="*/ 354655 h 1771182"/>
            <a:gd name="connsiteX8" fmla="*/ 2404842 w 5480102"/>
            <a:gd name="connsiteY8" fmla="*/ 328040 h 1771182"/>
            <a:gd name="connsiteX9" fmla="*/ 3124291 w 5480102"/>
            <a:gd name="connsiteY9" fmla="*/ 173374 h 1771182"/>
            <a:gd name="connsiteX10" fmla="*/ 3483177 w 5480102"/>
            <a:gd name="connsiteY10" fmla="*/ 106234 h 1771182"/>
            <a:gd name="connsiteX11" fmla="*/ 3657086 w 5480102"/>
            <a:gd name="connsiteY11" fmla="*/ 92235 h 1771182"/>
            <a:gd name="connsiteX12" fmla="*/ 3982411 w 5480102"/>
            <a:gd name="connsiteY12" fmla="*/ 86950 h 1771182"/>
            <a:gd name="connsiteX13" fmla="*/ 4170298 w 5480102"/>
            <a:gd name="connsiteY13" fmla="*/ 63950 h 1771182"/>
            <a:gd name="connsiteX14" fmla="*/ 4484539 w 5480102"/>
            <a:gd name="connsiteY14" fmla="*/ 55235 h 1771182"/>
            <a:gd name="connsiteX15" fmla="*/ 4654188 w 5480102"/>
            <a:gd name="connsiteY15" fmla="*/ 62091 h 1771182"/>
            <a:gd name="connsiteX16" fmla="*/ 4859814 w 5480102"/>
            <a:gd name="connsiteY16" fmla="*/ 63426 h 1771182"/>
            <a:gd name="connsiteX17" fmla="*/ 5140293 w 5480102"/>
            <a:gd name="connsiteY17" fmla="*/ 61569 h 1771182"/>
            <a:gd name="connsiteX18" fmla="*/ 5451798 w 5480102"/>
            <a:gd name="connsiteY18" fmla="*/ 0 h 1771182"/>
            <a:gd name="connsiteX19" fmla="*/ 5480102 w 5480102"/>
            <a:gd name="connsiteY19" fmla="*/ 1025913 h 1771182"/>
            <a:gd name="connsiteX20" fmla="*/ 1405956 w 5480102"/>
            <a:gd name="connsiteY20" fmla="*/ 877924 h 1771182"/>
            <a:gd name="connsiteX21" fmla="*/ 913589 w 5480102"/>
            <a:gd name="connsiteY21" fmla="*/ 819260 h 1771182"/>
            <a:gd name="connsiteX22" fmla="*/ 443986 w 5480102"/>
            <a:gd name="connsiteY22" fmla="*/ 1771182 h 1771182"/>
            <a:gd name="connsiteX23" fmla="*/ 0 w 5480102"/>
            <a:gd name="connsiteY23" fmla="*/ 1163344 h 177118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291 w 5480102"/>
            <a:gd name="connsiteY9" fmla="*/ 243224 h 1841032"/>
            <a:gd name="connsiteX10" fmla="*/ 3483177 w 5480102"/>
            <a:gd name="connsiteY10" fmla="*/ 176084 h 1841032"/>
            <a:gd name="connsiteX11" fmla="*/ 3657086 w 5480102"/>
            <a:gd name="connsiteY11" fmla="*/ 162085 h 1841032"/>
            <a:gd name="connsiteX12" fmla="*/ 3982411 w 5480102"/>
            <a:gd name="connsiteY12" fmla="*/ 156800 h 1841032"/>
            <a:gd name="connsiteX13" fmla="*/ 4170298 w 5480102"/>
            <a:gd name="connsiteY13" fmla="*/ 133800 h 1841032"/>
            <a:gd name="connsiteX14" fmla="*/ 4484539 w 5480102"/>
            <a:gd name="connsiteY14" fmla="*/ 125085 h 1841032"/>
            <a:gd name="connsiteX15" fmla="*/ 4654188 w 5480102"/>
            <a:gd name="connsiteY15" fmla="*/ 131941 h 1841032"/>
            <a:gd name="connsiteX16" fmla="*/ 4859814 w 5480102"/>
            <a:gd name="connsiteY16" fmla="*/ 133276 h 1841032"/>
            <a:gd name="connsiteX17" fmla="*/ 5140293 w 5480102"/>
            <a:gd name="connsiteY17" fmla="*/ 1314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291 w 5480102"/>
            <a:gd name="connsiteY9" fmla="*/ 243224 h 1841032"/>
            <a:gd name="connsiteX10" fmla="*/ 3483177 w 5480102"/>
            <a:gd name="connsiteY10" fmla="*/ 176084 h 1841032"/>
            <a:gd name="connsiteX11" fmla="*/ 3657086 w 5480102"/>
            <a:gd name="connsiteY11" fmla="*/ 162085 h 1841032"/>
            <a:gd name="connsiteX12" fmla="*/ 3982411 w 5480102"/>
            <a:gd name="connsiteY12" fmla="*/ 156800 h 1841032"/>
            <a:gd name="connsiteX13" fmla="*/ 4170298 w 5480102"/>
            <a:gd name="connsiteY13" fmla="*/ 133800 h 1841032"/>
            <a:gd name="connsiteX14" fmla="*/ 4484539 w 5480102"/>
            <a:gd name="connsiteY14" fmla="*/ 125085 h 1841032"/>
            <a:gd name="connsiteX15" fmla="*/ 4654188 w 5480102"/>
            <a:gd name="connsiteY15" fmla="*/ 131941 h 1841032"/>
            <a:gd name="connsiteX16" fmla="*/ 4859814 w 5480102"/>
            <a:gd name="connsiteY16" fmla="*/ 13327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291 w 5480102"/>
            <a:gd name="connsiteY9" fmla="*/ 243224 h 1841032"/>
            <a:gd name="connsiteX10" fmla="*/ 3483177 w 5480102"/>
            <a:gd name="connsiteY10" fmla="*/ 176084 h 1841032"/>
            <a:gd name="connsiteX11" fmla="*/ 3657086 w 5480102"/>
            <a:gd name="connsiteY11" fmla="*/ 162085 h 1841032"/>
            <a:gd name="connsiteX12" fmla="*/ 3982411 w 5480102"/>
            <a:gd name="connsiteY12" fmla="*/ 156800 h 1841032"/>
            <a:gd name="connsiteX13" fmla="*/ 4170298 w 5480102"/>
            <a:gd name="connsiteY13" fmla="*/ 133800 h 1841032"/>
            <a:gd name="connsiteX14" fmla="*/ 4484539 w 5480102"/>
            <a:gd name="connsiteY14" fmla="*/ 125085 h 1841032"/>
            <a:gd name="connsiteX15" fmla="*/ 4654188 w 5480102"/>
            <a:gd name="connsiteY15" fmla="*/ 13194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291 w 5480102"/>
            <a:gd name="connsiteY9" fmla="*/ 243224 h 1841032"/>
            <a:gd name="connsiteX10" fmla="*/ 3483177 w 5480102"/>
            <a:gd name="connsiteY10" fmla="*/ 176084 h 1841032"/>
            <a:gd name="connsiteX11" fmla="*/ 3657086 w 5480102"/>
            <a:gd name="connsiteY11" fmla="*/ 162085 h 1841032"/>
            <a:gd name="connsiteX12" fmla="*/ 3982411 w 5480102"/>
            <a:gd name="connsiteY12" fmla="*/ 156800 h 1841032"/>
            <a:gd name="connsiteX13" fmla="*/ 4170298 w 5480102"/>
            <a:gd name="connsiteY13" fmla="*/ 133800 h 1841032"/>
            <a:gd name="connsiteX14" fmla="*/ 4484539 w 5480102"/>
            <a:gd name="connsiteY14" fmla="*/ 125085 h 1841032"/>
            <a:gd name="connsiteX15" fmla="*/ 4660551 w 5480102"/>
            <a:gd name="connsiteY15" fmla="*/ 7479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291 w 5480102"/>
            <a:gd name="connsiteY9" fmla="*/ 243224 h 1841032"/>
            <a:gd name="connsiteX10" fmla="*/ 3483177 w 5480102"/>
            <a:gd name="connsiteY10" fmla="*/ 176084 h 1841032"/>
            <a:gd name="connsiteX11" fmla="*/ 3657086 w 5480102"/>
            <a:gd name="connsiteY11" fmla="*/ 162085 h 1841032"/>
            <a:gd name="connsiteX12" fmla="*/ 3982411 w 5480102"/>
            <a:gd name="connsiteY12" fmla="*/ 156800 h 1841032"/>
            <a:gd name="connsiteX13" fmla="*/ 4170298 w 5480102"/>
            <a:gd name="connsiteY13" fmla="*/ 133800 h 1841032"/>
            <a:gd name="connsiteX14" fmla="*/ 4497251 w 5480102"/>
            <a:gd name="connsiteY14" fmla="*/ 74285 h 1841032"/>
            <a:gd name="connsiteX15" fmla="*/ 4660551 w 5480102"/>
            <a:gd name="connsiteY15" fmla="*/ 7479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291 w 5480102"/>
            <a:gd name="connsiteY9" fmla="*/ 243224 h 1841032"/>
            <a:gd name="connsiteX10" fmla="*/ 3483177 w 5480102"/>
            <a:gd name="connsiteY10" fmla="*/ 176084 h 1841032"/>
            <a:gd name="connsiteX11" fmla="*/ 3657086 w 5480102"/>
            <a:gd name="connsiteY11" fmla="*/ 162085 h 1841032"/>
            <a:gd name="connsiteX12" fmla="*/ 3982411 w 5480102"/>
            <a:gd name="connsiteY12" fmla="*/ 156800 h 1841032"/>
            <a:gd name="connsiteX13" fmla="*/ 4183009 w 5480102"/>
            <a:gd name="connsiteY13" fmla="*/ 89349 h 1841032"/>
            <a:gd name="connsiteX14" fmla="*/ 4497251 w 5480102"/>
            <a:gd name="connsiteY14" fmla="*/ 74285 h 1841032"/>
            <a:gd name="connsiteX15" fmla="*/ 4660551 w 5480102"/>
            <a:gd name="connsiteY15" fmla="*/ 7479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291 w 5480102"/>
            <a:gd name="connsiteY9" fmla="*/ 243224 h 1841032"/>
            <a:gd name="connsiteX10" fmla="*/ 3483177 w 5480102"/>
            <a:gd name="connsiteY10" fmla="*/ 176084 h 1841032"/>
            <a:gd name="connsiteX11" fmla="*/ 3657086 w 5480102"/>
            <a:gd name="connsiteY11" fmla="*/ 162085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51 w 5480102"/>
            <a:gd name="connsiteY15" fmla="*/ 7479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291 w 5480102"/>
            <a:gd name="connsiteY9" fmla="*/ 243224 h 1841032"/>
            <a:gd name="connsiteX10" fmla="*/ 3483177 w 5480102"/>
            <a:gd name="connsiteY10" fmla="*/ 176084 h 1841032"/>
            <a:gd name="connsiteX11" fmla="*/ 3676146 w 5480102"/>
            <a:gd name="connsiteY11" fmla="*/ 149384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51 w 5480102"/>
            <a:gd name="connsiteY15" fmla="*/ 7479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291 w 5480102"/>
            <a:gd name="connsiteY9" fmla="*/ 243224 h 1841032"/>
            <a:gd name="connsiteX10" fmla="*/ 3483177 w 5480102"/>
            <a:gd name="connsiteY10" fmla="*/ 176084 h 1841032"/>
            <a:gd name="connsiteX11" fmla="*/ 3676146 w 5480102"/>
            <a:gd name="connsiteY11" fmla="*/ 149384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51 w 5480102"/>
            <a:gd name="connsiteY15" fmla="*/ 7479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291 w 5480102"/>
            <a:gd name="connsiteY9" fmla="*/ 243224 h 1841032"/>
            <a:gd name="connsiteX10" fmla="*/ 3495887 w 5480102"/>
            <a:gd name="connsiteY10" fmla="*/ 157033 h 1841032"/>
            <a:gd name="connsiteX11" fmla="*/ 3676146 w 5480102"/>
            <a:gd name="connsiteY11" fmla="*/ 149384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51 w 5480102"/>
            <a:gd name="connsiteY15" fmla="*/ 7479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291 w 5480102"/>
            <a:gd name="connsiteY9" fmla="*/ 243224 h 1841032"/>
            <a:gd name="connsiteX10" fmla="*/ 3495887 w 5480102"/>
            <a:gd name="connsiteY10" fmla="*/ 157033 h 1841032"/>
            <a:gd name="connsiteX11" fmla="*/ 3682506 w 5480102"/>
            <a:gd name="connsiteY11" fmla="*/ 143033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51 w 5480102"/>
            <a:gd name="connsiteY15" fmla="*/ 7479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300 w 5480102"/>
            <a:gd name="connsiteY9" fmla="*/ 224173 h 1841032"/>
            <a:gd name="connsiteX10" fmla="*/ 3495887 w 5480102"/>
            <a:gd name="connsiteY10" fmla="*/ 157033 h 1841032"/>
            <a:gd name="connsiteX11" fmla="*/ 3682506 w 5480102"/>
            <a:gd name="connsiteY11" fmla="*/ 143033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51 w 5480102"/>
            <a:gd name="connsiteY15" fmla="*/ 7479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300 w 5480102"/>
            <a:gd name="connsiteY9" fmla="*/ 224173 h 1841032"/>
            <a:gd name="connsiteX10" fmla="*/ 3495887 w 5480102"/>
            <a:gd name="connsiteY10" fmla="*/ 157033 h 1841032"/>
            <a:gd name="connsiteX11" fmla="*/ 3677753 w 5480102"/>
            <a:gd name="connsiteY11" fmla="*/ 131126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51 w 5480102"/>
            <a:gd name="connsiteY15" fmla="*/ 7479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300 w 5480102"/>
            <a:gd name="connsiteY9" fmla="*/ 224173 h 1841032"/>
            <a:gd name="connsiteX10" fmla="*/ 3495887 w 5480102"/>
            <a:gd name="connsiteY10" fmla="*/ 157033 h 1841032"/>
            <a:gd name="connsiteX11" fmla="*/ 3677753 w 5480102"/>
            <a:gd name="connsiteY11" fmla="*/ 131126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51 w 5480102"/>
            <a:gd name="connsiteY15" fmla="*/ 74791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300 w 5480102"/>
            <a:gd name="connsiteY9" fmla="*/ 224173 h 1841032"/>
            <a:gd name="connsiteX10" fmla="*/ 3495887 w 5480102"/>
            <a:gd name="connsiteY10" fmla="*/ 157033 h 1841032"/>
            <a:gd name="connsiteX11" fmla="*/ 3677753 w 5480102"/>
            <a:gd name="connsiteY11" fmla="*/ 131126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64 w 5480102"/>
            <a:gd name="connsiteY15" fmla="*/ 79552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300 w 5480102"/>
            <a:gd name="connsiteY9" fmla="*/ 224173 h 1841032"/>
            <a:gd name="connsiteX10" fmla="*/ 3483991 w 5480102"/>
            <a:gd name="connsiteY10" fmla="*/ 168938 h 1841032"/>
            <a:gd name="connsiteX11" fmla="*/ 3677753 w 5480102"/>
            <a:gd name="connsiteY11" fmla="*/ 131126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64 w 5480102"/>
            <a:gd name="connsiteY15" fmla="*/ 79552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300 w 5480102"/>
            <a:gd name="connsiteY9" fmla="*/ 224173 h 1841032"/>
            <a:gd name="connsiteX10" fmla="*/ 3479239 w 5480102"/>
            <a:gd name="connsiteY10" fmla="*/ 157031 h 1841032"/>
            <a:gd name="connsiteX11" fmla="*/ 3677753 w 5480102"/>
            <a:gd name="connsiteY11" fmla="*/ 131126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64 w 5480102"/>
            <a:gd name="connsiteY15" fmla="*/ 79552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24300 w 5480102"/>
            <a:gd name="connsiteY9" fmla="*/ 224173 h 1841032"/>
            <a:gd name="connsiteX10" fmla="*/ 3479239 w 5480102"/>
            <a:gd name="connsiteY10" fmla="*/ 157031 h 1841032"/>
            <a:gd name="connsiteX11" fmla="*/ 3677753 w 5480102"/>
            <a:gd name="connsiteY11" fmla="*/ 131126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64 w 5480102"/>
            <a:gd name="connsiteY15" fmla="*/ 79552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02877 w 5480102"/>
            <a:gd name="connsiteY9" fmla="*/ 224172 h 1841032"/>
            <a:gd name="connsiteX10" fmla="*/ 3479239 w 5480102"/>
            <a:gd name="connsiteY10" fmla="*/ 157031 h 1841032"/>
            <a:gd name="connsiteX11" fmla="*/ 3677753 w 5480102"/>
            <a:gd name="connsiteY11" fmla="*/ 131126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64 w 5480102"/>
            <a:gd name="connsiteY15" fmla="*/ 79552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02877 w 5480102"/>
            <a:gd name="connsiteY9" fmla="*/ 224172 h 1841032"/>
            <a:gd name="connsiteX10" fmla="*/ 3479239 w 5480102"/>
            <a:gd name="connsiteY10" fmla="*/ 157031 h 1841032"/>
            <a:gd name="connsiteX11" fmla="*/ 3677753 w 5480102"/>
            <a:gd name="connsiteY11" fmla="*/ 131126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64 w 5480102"/>
            <a:gd name="connsiteY15" fmla="*/ 79552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4842 w 5480102"/>
            <a:gd name="connsiteY8" fmla="*/ 397890 h 1841032"/>
            <a:gd name="connsiteX9" fmla="*/ 3102877 w 5480102"/>
            <a:gd name="connsiteY9" fmla="*/ 224172 h 1841032"/>
            <a:gd name="connsiteX10" fmla="*/ 3479239 w 5480102"/>
            <a:gd name="connsiteY10" fmla="*/ 157031 h 1841032"/>
            <a:gd name="connsiteX11" fmla="*/ 3677753 w 5480102"/>
            <a:gd name="connsiteY11" fmla="*/ 131126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64 w 5480102"/>
            <a:gd name="connsiteY15" fmla="*/ 79552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80102"/>
            <a:gd name="connsiteY0" fmla="*/ 1233194 h 1841032"/>
            <a:gd name="connsiteX1" fmla="*/ 116282 w 5480102"/>
            <a:gd name="connsiteY1" fmla="*/ 1233718 h 1841032"/>
            <a:gd name="connsiteX2" fmla="*/ 253707 w 5480102"/>
            <a:gd name="connsiteY2" fmla="*/ 1195656 h 1841032"/>
            <a:gd name="connsiteX3" fmla="*/ 586698 w 5480102"/>
            <a:gd name="connsiteY3" fmla="*/ 1044759 h 1841032"/>
            <a:gd name="connsiteX4" fmla="*/ 932118 w 5480102"/>
            <a:gd name="connsiteY4" fmla="*/ 812198 h 1841032"/>
            <a:gd name="connsiteX5" fmla="*/ 1262203 w 5480102"/>
            <a:gd name="connsiteY5" fmla="*/ 682965 h 1841032"/>
            <a:gd name="connsiteX6" fmla="*/ 1838042 w 5480102"/>
            <a:gd name="connsiteY6" fmla="*/ 513830 h 1841032"/>
            <a:gd name="connsiteX7" fmla="*/ 2209359 w 5480102"/>
            <a:gd name="connsiteY7" fmla="*/ 424505 h 1841032"/>
            <a:gd name="connsiteX8" fmla="*/ 2409612 w 5480102"/>
            <a:gd name="connsiteY8" fmla="*/ 390744 h 1841032"/>
            <a:gd name="connsiteX9" fmla="*/ 3102877 w 5480102"/>
            <a:gd name="connsiteY9" fmla="*/ 224172 h 1841032"/>
            <a:gd name="connsiteX10" fmla="*/ 3479239 w 5480102"/>
            <a:gd name="connsiteY10" fmla="*/ 157031 h 1841032"/>
            <a:gd name="connsiteX11" fmla="*/ 3677753 w 5480102"/>
            <a:gd name="connsiteY11" fmla="*/ 131126 h 1841032"/>
            <a:gd name="connsiteX12" fmla="*/ 3976072 w 5480102"/>
            <a:gd name="connsiteY12" fmla="*/ 118699 h 1841032"/>
            <a:gd name="connsiteX13" fmla="*/ 4183009 w 5480102"/>
            <a:gd name="connsiteY13" fmla="*/ 89349 h 1841032"/>
            <a:gd name="connsiteX14" fmla="*/ 4497251 w 5480102"/>
            <a:gd name="connsiteY14" fmla="*/ 74285 h 1841032"/>
            <a:gd name="connsiteX15" fmla="*/ 4660564 w 5480102"/>
            <a:gd name="connsiteY15" fmla="*/ 79552 h 1841032"/>
            <a:gd name="connsiteX16" fmla="*/ 4859827 w 5480102"/>
            <a:gd name="connsiteY16" fmla="*/ 76126 h 1841032"/>
            <a:gd name="connsiteX17" fmla="*/ 5127607 w 5480102"/>
            <a:gd name="connsiteY17" fmla="*/ 67919 h 1841032"/>
            <a:gd name="connsiteX18" fmla="*/ 5477213 w 5480102"/>
            <a:gd name="connsiteY18" fmla="*/ 0 h 1841032"/>
            <a:gd name="connsiteX19" fmla="*/ 5480102 w 5480102"/>
            <a:gd name="connsiteY19" fmla="*/ 1095763 h 1841032"/>
            <a:gd name="connsiteX20" fmla="*/ 1405956 w 5480102"/>
            <a:gd name="connsiteY20" fmla="*/ 947774 h 1841032"/>
            <a:gd name="connsiteX21" fmla="*/ 913589 w 5480102"/>
            <a:gd name="connsiteY21" fmla="*/ 889110 h 1841032"/>
            <a:gd name="connsiteX22" fmla="*/ 443986 w 5480102"/>
            <a:gd name="connsiteY22" fmla="*/ 1841032 h 1841032"/>
            <a:gd name="connsiteX23" fmla="*/ 0 w 5480102"/>
            <a:gd name="connsiteY23" fmla="*/ 1233194 h 1841032"/>
            <a:gd name="connsiteX0" fmla="*/ 0 w 5477213"/>
            <a:gd name="connsiteY0" fmla="*/ 1233194 h 1841032"/>
            <a:gd name="connsiteX1" fmla="*/ 116282 w 5477213"/>
            <a:gd name="connsiteY1" fmla="*/ 1233718 h 1841032"/>
            <a:gd name="connsiteX2" fmla="*/ 253707 w 5477213"/>
            <a:gd name="connsiteY2" fmla="*/ 1195656 h 1841032"/>
            <a:gd name="connsiteX3" fmla="*/ 586698 w 5477213"/>
            <a:gd name="connsiteY3" fmla="*/ 1044759 h 1841032"/>
            <a:gd name="connsiteX4" fmla="*/ 932118 w 5477213"/>
            <a:gd name="connsiteY4" fmla="*/ 812198 h 1841032"/>
            <a:gd name="connsiteX5" fmla="*/ 1262203 w 5477213"/>
            <a:gd name="connsiteY5" fmla="*/ 682965 h 1841032"/>
            <a:gd name="connsiteX6" fmla="*/ 1838042 w 5477213"/>
            <a:gd name="connsiteY6" fmla="*/ 513830 h 1841032"/>
            <a:gd name="connsiteX7" fmla="*/ 2209359 w 5477213"/>
            <a:gd name="connsiteY7" fmla="*/ 424505 h 1841032"/>
            <a:gd name="connsiteX8" fmla="*/ 2409612 w 5477213"/>
            <a:gd name="connsiteY8" fmla="*/ 390744 h 1841032"/>
            <a:gd name="connsiteX9" fmla="*/ 3102877 w 5477213"/>
            <a:gd name="connsiteY9" fmla="*/ 224172 h 1841032"/>
            <a:gd name="connsiteX10" fmla="*/ 3479239 w 5477213"/>
            <a:gd name="connsiteY10" fmla="*/ 157031 h 1841032"/>
            <a:gd name="connsiteX11" fmla="*/ 3677753 w 5477213"/>
            <a:gd name="connsiteY11" fmla="*/ 131126 h 1841032"/>
            <a:gd name="connsiteX12" fmla="*/ 3976072 w 5477213"/>
            <a:gd name="connsiteY12" fmla="*/ 118699 h 1841032"/>
            <a:gd name="connsiteX13" fmla="*/ 4183009 w 5477213"/>
            <a:gd name="connsiteY13" fmla="*/ 89349 h 1841032"/>
            <a:gd name="connsiteX14" fmla="*/ 4497251 w 5477213"/>
            <a:gd name="connsiteY14" fmla="*/ 74285 h 1841032"/>
            <a:gd name="connsiteX15" fmla="*/ 4660564 w 5477213"/>
            <a:gd name="connsiteY15" fmla="*/ 79552 h 1841032"/>
            <a:gd name="connsiteX16" fmla="*/ 4859827 w 5477213"/>
            <a:gd name="connsiteY16" fmla="*/ 76126 h 1841032"/>
            <a:gd name="connsiteX17" fmla="*/ 5127607 w 5477213"/>
            <a:gd name="connsiteY17" fmla="*/ 67919 h 1841032"/>
            <a:gd name="connsiteX18" fmla="*/ 5477213 w 5477213"/>
            <a:gd name="connsiteY18" fmla="*/ 0 h 1841032"/>
            <a:gd name="connsiteX19" fmla="*/ 5470592 w 5477213"/>
            <a:gd name="connsiteY19" fmla="*/ 1095756 h 1841032"/>
            <a:gd name="connsiteX20" fmla="*/ 1405956 w 5477213"/>
            <a:gd name="connsiteY20" fmla="*/ 947774 h 1841032"/>
            <a:gd name="connsiteX21" fmla="*/ 913589 w 5477213"/>
            <a:gd name="connsiteY21" fmla="*/ 889110 h 1841032"/>
            <a:gd name="connsiteX22" fmla="*/ 443986 w 5477213"/>
            <a:gd name="connsiteY22" fmla="*/ 1841032 h 1841032"/>
            <a:gd name="connsiteX23" fmla="*/ 0 w 5477213"/>
            <a:gd name="connsiteY23" fmla="*/ 1233194 h 1841032"/>
            <a:gd name="connsiteX0" fmla="*/ 0 w 5480403"/>
            <a:gd name="connsiteY0" fmla="*/ 1226844 h 1834682"/>
            <a:gd name="connsiteX1" fmla="*/ 116282 w 5480403"/>
            <a:gd name="connsiteY1" fmla="*/ 1227368 h 1834682"/>
            <a:gd name="connsiteX2" fmla="*/ 253707 w 5480403"/>
            <a:gd name="connsiteY2" fmla="*/ 1189306 h 1834682"/>
            <a:gd name="connsiteX3" fmla="*/ 586698 w 5480403"/>
            <a:gd name="connsiteY3" fmla="*/ 1038409 h 1834682"/>
            <a:gd name="connsiteX4" fmla="*/ 932118 w 5480403"/>
            <a:gd name="connsiteY4" fmla="*/ 805848 h 1834682"/>
            <a:gd name="connsiteX5" fmla="*/ 1262203 w 5480403"/>
            <a:gd name="connsiteY5" fmla="*/ 676615 h 1834682"/>
            <a:gd name="connsiteX6" fmla="*/ 1838042 w 5480403"/>
            <a:gd name="connsiteY6" fmla="*/ 507480 h 1834682"/>
            <a:gd name="connsiteX7" fmla="*/ 2209359 w 5480403"/>
            <a:gd name="connsiteY7" fmla="*/ 418155 h 1834682"/>
            <a:gd name="connsiteX8" fmla="*/ 2409612 w 5480403"/>
            <a:gd name="connsiteY8" fmla="*/ 384394 h 1834682"/>
            <a:gd name="connsiteX9" fmla="*/ 3102877 w 5480403"/>
            <a:gd name="connsiteY9" fmla="*/ 217822 h 1834682"/>
            <a:gd name="connsiteX10" fmla="*/ 3479239 w 5480403"/>
            <a:gd name="connsiteY10" fmla="*/ 150681 h 1834682"/>
            <a:gd name="connsiteX11" fmla="*/ 3677753 w 5480403"/>
            <a:gd name="connsiteY11" fmla="*/ 124776 h 1834682"/>
            <a:gd name="connsiteX12" fmla="*/ 3976072 w 5480403"/>
            <a:gd name="connsiteY12" fmla="*/ 112349 h 1834682"/>
            <a:gd name="connsiteX13" fmla="*/ 4183009 w 5480403"/>
            <a:gd name="connsiteY13" fmla="*/ 82999 h 1834682"/>
            <a:gd name="connsiteX14" fmla="*/ 4497251 w 5480403"/>
            <a:gd name="connsiteY14" fmla="*/ 67935 h 1834682"/>
            <a:gd name="connsiteX15" fmla="*/ 4660564 w 5480403"/>
            <a:gd name="connsiteY15" fmla="*/ 73202 h 1834682"/>
            <a:gd name="connsiteX16" fmla="*/ 4859827 w 5480403"/>
            <a:gd name="connsiteY16" fmla="*/ 69776 h 1834682"/>
            <a:gd name="connsiteX17" fmla="*/ 5127607 w 5480403"/>
            <a:gd name="connsiteY17" fmla="*/ 61569 h 1834682"/>
            <a:gd name="connsiteX18" fmla="*/ 5480403 w 5480403"/>
            <a:gd name="connsiteY18" fmla="*/ 0 h 1834682"/>
            <a:gd name="connsiteX19" fmla="*/ 5470592 w 5480403"/>
            <a:gd name="connsiteY19" fmla="*/ 1089406 h 1834682"/>
            <a:gd name="connsiteX20" fmla="*/ 1405956 w 5480403"/>
            <a:gd name="connsiteY20" fmla="*/ 941424 h 1834682"/>
            <a:gd name="connsiteX21" fmla="*/ 913589 w 5480403"/>
            <a:gd name="connsiteY21" fmla="*/ 882760 h 1834682"/>
            <a:gd name="connsiteX22" fmla="*/ 443986 w 5480403"/>
            <a:gd name="connsiteY22" fmla="*/ 1834682 h 1834682"/>
            <a:gd name="connsiteX23" fmla="*/ 0 w 5480403"/>
            <a:gd name="connsiteY23" fmla="*/ 1226844 h 1834682"/>
            <a:gd name="connsiteX0" fmla="*/ 0 w 5474068"/>
            <a:gd name="connsiteY0" fmla="*/ 1236369 h 1844207"/>
            <a:gd name="connsiteX1" fmla="*/ 116282 w 5474068"/>
            <a:gd name="connsiteY1" fmla="*/ 1236893 h 1844207"/>
            <a:gd name="connsiteX2" fmla="*/ 253707 w 5474068"/>
            <a:gd name="connsiteY2" fmla="*/ 1198831 h 1844207"/>
            <a:gd name="connsiteX3" fmla="*/ 586698 w 5474068"/>
            <a:gd name="connsiteY3" fmla="*/ 1047934 h 1844207"/>
            <a:gd name="connsiteX4" fmla="*/ 932118 w 5474068"/>
            <a:gd name="connsiteY4" fmla="*/ 815373 h 1844207"/>
            <a:gd name="connsiteX5" fmla="*/ 1262203 w 5474068"/>
            <a:gd name="connsiteY5" fmla="*/ 686140 h 1844207"/>
            <a:gd name="connsiteX6" fmla="*/ 1838042 w 5474068"/>
            <a:gd name="connsiteY6" fmla="*/ 517005 h 1844207"/>
            <a:gd name="connsiteX7" fmla="*/ 2209359 w 5474068"/>
            <a:gd name="connsiteY7" fmla="*/ 427680 h 1844207"/>
            <a:gd name="connsiteX8" fmla="*/ 2409612 w 5474068"/>
            <a:gd name="connsiteY8" fmla="*/ 393919 h 1844207"/>
            <a:gd name="connsiteX9" fmla="*/ 3102877 w 5474068"/>
            <a:gd name="connsiteY9" fmla="*/ 227347 h 1844207"/>
            <a:gd name="connsiteX10" fmla="*/ 3479239 w 5474068"/>
            <a:gd name="connsiteY10" fmla="*/ 160206 h 1844207"/>
            <a:gd name="connsiteX11" fmla="*/ 3677753 w 5474068"/>
            <a:gd name="connsiteY11" fmla="*/ 134301 h 1844207"/>
            <a:gd name="connsiteX12" fmla="*/ 3976072 w 5474068"/>
            <a:gd name="connsiteY12" fmla="*/ 121874 h 1844207"/>
            <a:gd name="connsiteX13" fmla="*/ 4183009 w 5474068"/>
            <a:gd name="connsiteY13" fmla="*/ 92524 h 1844207"/>
            <a:gd name="connsiteX14" fmla="*/ 4497251 w 5474068"/>
            <a:gd name="connsiteY14" fmla="*/ 77460 h 1844207"/>
            <a:gd name="connsiteX15" fmla="*/ 4660564 w 5474068"/>
            <a:gd name="connsiteY15" fmla="*/ 82727 h 1844207"/>
            <a:gd name="connsiteX16" fmla="*/ 4859827 w 5474068"/>
            <a:gd name="connsiteY16" fmla="*/ 79301 h 1844207"/>
            <a:gd name="connsiteX17" fmla="*/ 5127607 w 5474068"/>
            <a:gd name="connsiteY17" fmla="*/ 71094 h 1844207"/>
            <a:gd name="connsiteX18" fmla="*/ 5474068 w 5474068"/>
            <a:gd name="connsiteY18" fmla="*/ 0 h 1844207"/>
            <a:gd name="connsiteX19" fmla="*/ 5470592 w 5474068"/>
            <a:gd name="connsiteY19" fmla="*/ 1098931 h 1844207"/>
            <a:gd name="connsiteX20" fmla="*/ 1405956 w 5474068"/>
            <a:gd name="connsiteY20" fmla="*/ 950949 h 1844207"/>
            <a:gd name="connsiteX21" fmla="*/ 913589 w 5474068"/>
            <a:gd name="connsiteY21" fmla="*/ 892285 h 1844207"/>
            <a:gd name="connsiteX22" fmla="*/ 443986 w 5474068"/>
            <a:gd name="connsiteY22" fmla="*/ 1844207 h 1844207"/>
            <a:gd name="connsiteX23" fmla="*/ 0 w 5474068"/>
            <a:gd name="connsiteY23" fmla="*/ 1236369 h 1844207"/>
            <a:gd name="connsiteX0" fmla="*/ 0 w 5474068"/>
            <a:gd name="connsiteY0" fmla="*/ 1236369 h 1844207"/>
            <a:gd name="connsiteX1" fmla="*/ 116282 w 5474068"/>
            <a:gd name="connsiteY1" fmla="*/ 1236893 h 1844207"/>
            <a:gd name="connsiteX2" fmla="*/ 253707 w 5474068"/>
            <a:gd name="connsiteY2" fmla="*/ 1198831 h 1844207"/>
            <a:gd name="connsiteX3" fmla="*/ 586698 w 5474068"/>
            <a:gd name="connsiteY3" fmla="*/ 1047934 h 1844207"/>
            <a:gd name="connsiteX4" fmla="*/ 932118 w 5474068"/>
            <a:gd name="connsiteY4" fmla="*/ 815373 h 1844207"/>
            <a:gd name="connsiteX5" fmla="*/ 1262203 w 5474068"/>
            <a:gd name="connsiteY5" fmla="*/ 686140 h 1844207"/>
            <a:gd name="connsiteX6" fmla="*/ 1838042 w 5474068"/>
            <a:gd name="connsiteY6" fmla="*/ 517005 h 1844207"/>
            <a:gd name="connsiteX7" fmla="*/ 2209359 w 5474068"/>
            <a:gd name="connsiteY7" fmla="*/ 427680 h 1844207"/>
            <a:gd name="connsiteX8" fmla="*/ 2409612 w 5474068"/>
            <a:gd name="connsiteY8" fmla="*/ 393919 h 1844207"/>
            <a:gd name="connsiteX9" fmla="*/ 3102886 w 5474068"/>
            <a:gd name="connsiteY9" fmla="*/ 236870 h 1844207"/>
            <a:gd name="connsiteX10" fmla="*/ 3479239 w 5474068"/>
            <a:gd name="connsiteY10" fmla="*/ 160206 h 1844207"/>
            <a:gd name="connsiteX11" fmla="*/ 3677753 w 5474068"/>
            <a:gd name="connsiteY11" fmla="*/ 134301 h 1844207"/>
            <a:gd name="connsiteX12" fmla="*/ 3976072 w 5474068"/>
            <a:gd name="connsiteY12" fmla="*/ 121874 h 1844207"/>
            <a:gd name="connsiteX13" fmla="*/ 4183009 w 5474068"/>
            <a:gd name="connsiteY13" fmla="*/ 92524 h 1844207"/>
            <a:gd name="connsiteX14" fmla="*/ 4497251 w 5474068"/>
            <a:gd name="connsiteY14" fmla="*/ 77460 h 1844207"/>
            <a:gd name="connsiteX15" fmla="*/ 4660564 w 5474068"/>
            <a:gd name="connsiteY15" fmla="*/ 82727 h 1844207"/>
            <a:gd name="connsiteX16" fmla="*/ 4859827 w 5474068"/>
            <a:gd name="connsiteY16" fmla="*/ 79301 h 1844207"/>
            <a:gd name="connsiteX17" fmla="*/ 5127607 w 5474068"/>
            <a:gd name="connsiteY17" fmla="*/ 71094 h 1844207"/>
            <a:gd name="connsiteX18" fmla="*/ 5474068 w 5474068"/>
            <a:gd name="connsiteY18" fmla="*/ 0 h 1844207"/>
            <a:gd name="connsiteX19" fmla="*/ 5470592 w 5474068"/>
            <a:gd name="connsiteY19" fmla="*/ 1098931 h 1844207"/>
            <a:gd name="connsiteX20" fmla="*/ 1405956 w 5474068"/>
            <a:gd name="connsiteY20" fmla="*/ 950949 h 1844207"/>
            <a:gd name="connsiteX21" fmla="*/ 913589 w 5474068"/>
            <a:gd name="connsiteY21" fmla="*/ 892285 h 1844207"/>
            <a:gd name="connsiteX22" fmla="*/ 443986 w 5474068"/>
            <a:gd name="connsiteY22" fmla="*/ 1844207 h 1844207"/>
            <a:gd name="connsiteX23" fmla="*/ 0 w 5474068"/>
            <a:gd name="connsiteY23" fmla="*/ 1236369 h 1844207"/>
            <a:gd name="connsiteX0" fmla="*/ 0 w 5474068"/>
            <a:gd name="connsiteY0" fmla="*/ 1236369 h 1844207"/>
            <a:gd name="connsiteX1" fmla="*/ 116282 w 5474068"/>
            <a:gd name="connsiteY1" fmla="*/ 1236893 h 1844207"/>
            <a:gd name="connsiteX2" fmla="*/ 253707 w 5474068"/>
            <a:gd name="connsiteY2" fmla="*/ 1198831 h 1844207"/>
            <a:gd name="connsiteX3" fmla="*/ 586698 w 5474068"/>
            <a:gd name="connsiteY3" fmla="*/ 1047934 h 1844207"/>
            <a:gd name="connsiteX4" fmla="*/ 932118 w 5474068"/>
            <a:gd name="connsiteY4" fmla="*/ 815373 h 1844207"/>
            <a:gd name="connsiteX5" fmla="*/ 1262203 w 5474068"/>
            <a:gd name="connsiteY5" fmla="*/ 686140 h 1844207"/>
            <a:gd name="connsiteX6" fmla="*/ 1838042 w 5474068"/>
            <a:gd name="connsiteY6" fmla="*/ 517005 h 1844207"/>
            <a:gd name="connsiteX7" fmla="*/ 2209365 w 5474068"/>
            <a:gd name="connsiteY7" fmla="*/ 434027 h 1844207"/>
            <a:gd name="connsiteX8" fmla="*/ 2409612 w 5474068"/>
            <a:gd name="connsiteY8" fmla="*/ 393919 h 1844207"/>
            <a:gd name="connsiteX9" fmla="*/ 3102886 w 5474068"/>
            <a:gd name="connsiteY9" fmla="*/ 236870 h 1844207"/>
            <a:gd name="connsiteX10" fmla="*/ 3479239 w 5474068"/>
            <a:gd name="connsiteY10" fmla="*/ 160206 h 1844207"/>
            <a:gd name="connsiteX11" fmla="*/ 3677753 w 5474068"/>
            <a:gd name="connsiteY11" fmla="*/ 134301 h 1844207"/>
            <a:gd name="connsiteX12" fmla="*/ 3976072 w 5474068"/>
            <a:gd name="connsiteY12" fmla="*/ 121874 h 1844207"/>
            <a:gd name="connsiteX13" fmla="*/ 4183009 w 5474068"/>
            <a:gd name="connsiteY13" fmla="*/ 92524 h 1844207"/>
            <a:gd name="connsiteX14" fmla="*/ 4497251 w 5474068"/>
            <a:gd name="connsiteY14" fmla="*/ 77460 h 1844207"/>
            <a:gd name="connsiteX15" fmla="*/ 4660564 w 5474068"/>
            <a:gd name="connsiteY15" fmla="*/ 82727 h 1844207"/>
            <a:gd name="connsiteX16" fmla="*/ 4859827 w 5474068"/>
            <a:gd name="connsiteY16" fmla="*/ 79301 h 1844207"/>
            <a:gd name="connsiteX17" fmla="*/ 5127607 w 5474068"/>
            <a:gd name="connsiteY17" fmla="*/ 71094 h 1844207"/>
            <a:gd name="connsiteX18" fmla="*/ 5474068 w 5474068"/>
            <a:gd name="connsiteY18" fmla="*/ 0 h 1844207"/>
            <a:gd name="connsiteX19" fmla="*/ 5470592 w 5474068"/>
            <a:gd name="connsiteY19" fmla="*/ 1098931 h 1844207"/>
            <a:gd name="connsiteX20" fmla="*/ 1405956 w 5474068"/>
            <a:gd name="connsiteY20" fmla="*/ 950949 h 1844207"/>
            <a:gd name="connsiteX21" fmla="*/ 913589 w 5474068"/>
            <a:gd name="connsiteY21" fmla="*/ 892285 h 1844207"/>
            <a:gd name="connsiteX22" fmla="*/ 443986 w 5474068"/>
            <a:gd name="connsiteY22" fmla="*/ 1844207 h 1844207"/>
            <a:gd name="connsiteX23" fmla="*/ 0 w 5474068"/>
            <a:gd name="connsiteY23" fmla="*/ 1236369 h 1844207"/>
            <a:gd name="connsiteX0" fmla="*/ 0 w 5474068"/>
            <a:gd name="connsiteY0" fmla="*/ 1236369 h 1844207"/>
            <a:gd name="connsiteX1" fmla="*/ 116282 w 5474068"/>
            <a:gd name="connsiteY1" fmla="*/ 1236893 h 1844207"/>
            <a:gd name="connsiteX2" fmla="*/ 253707 w 5474068"/>
            <a:gd name="connsiteY2" fmla="*/ 1198831 h 1844207"/>
            <a:gd name="connsiteX3" fmla="*/ 586698 w 5474068"/>
            <a:gd name="connsiteY3" fmla="*/ 1047934 h 1844207"/>
            <a:gd name="connsiteX4" fmla="*/ 932118 w 5474068"/>
            <a:gd name="connsiteY4" fmla="*/ 815373 h 1844207"/>
            <a:gd name="connsiteX5" fmla="*/ 1262203 w 5474068"/>
            <a:gd name="connsiteY5" fmla="*/ 686140 h 1844207"/>
            <a:gd name="connsiteX6" fmla="*/ 1834872 w 5474068"/>
            <a:gd name="connsiteY6" fmla="*/ 523352 h 1844207"/>
            <a:gd name="connsiteX7" fmla="*/ 2209365 w 5474068"/>
            <a:gd name="connsiteY7" fmla="*/ 434027 h 1844207"/>
            <a:gd name="connsiteX8" fmla="*/ 2409612 w 5474068"/>
            <a:gd name="connsiteY8" fmla="*/ 393919 h 1844207"/>
            <a:gd name="connsiteX9" fmla="*/ 3102886 w 5474068"/>
            <a:gd name="connsiteY9" fmla="*/ 236870 h 1844207"/>
            <a:gd name="connsiteX10" fmla="*/ 3479239 w 5474068"/>
            <a:gd name="connsiteY10" fmla="*/ 160206 h 1844207"/>
            <a:gd name="connsiteX11" fmla="*/ 3677753 w 5474068"/>
            <a:gd name="connsiteY11" fmla="*/ 134301 h 1844207"/>
            <a:gd name="connsiteX12" fmla="*/ 3976072 w 5474068"/>
            <a:gd name="connsiteY12" fmla="*/ 121874 h 1844207"/>
            <a:gd name="connsiteX13" fmla="*/ 4183009 w 5474068"/>
            <a:gd name="connsiteY13" fmla="*/ 92524 h 1844207"/>
            <a:gd name="connsiteX14" fmla="*/ 4497251 w 5474068"/>
            <a:gd name="connsiteY14" fmla="*/ 77460 h 1844207"/>
            <a:gd name="connsiteX15" fmla="*/ 4660564 w 5474068"/>
            <a:gd name="connsiteY15" fmla="*/ 82727 h 1844207"/>
            <a:gd name="connsiteX16" fmla="*/ 4859827 w 5474068"/>
            <a:gd name="connsiteY16" fmla="*/ 79301 h 1844207"/>
            <a:gd name="connsiteX17" fmla="*/ 5127607 w 5474068"/>
            <a:gd name="connsiteY17" fmla="*/ 71094 h 1844207"/>
            <a:gd name="connsiteX18" fmla="*/ 5474068 w 5474068"/>
            <a:gd name="connsiteY18" fmla="*/ 0 h 1844207"/>
            <a:gd name="connsiteX19" fmla="*/ 5470592 w 5474068"/>
            <a:gd name="connsiteY19" fmla="*/ 1098931 h 1844207"/>
            <a:gd name="connsiteX20" fmla="*/ 1405956 w 5474068"/>
            <a:gd name="connsiteY20" fmla="*/ 950949 h 1844207"/>
            <a:gd name="connsiteX21" fmla="*/ 913589 w 5474068"/>
            <a:gd name="connsiteY21" fmla="*/ 892285 h 1844207"/>
            <a:gd name="connsiteX22" fmla="*/ 443986 w 5474068"/>
            <a:gd name="connsiteY22" fmla="*/ 1844207 h 1844207"/>
            <a:gd name="connsiteX23" fmla="*/ 0 w 5474068"/>
            <a:gd name="connsiteY23" fmla="*/ 1236369 h 1844207"/>
            <a:gd name="connsiteX0" fmla="*/ 0 w 5474068"/>
            <a:gd name="connsiteY0" fmla="*/ 1236369 h 1844207"/>
            <a:gd name="connsiteX1" fmla="*/ 116282 w 5474068"/>
            <a:gd name="connsiteY1" fmla="*/ 1236893 h 1844207"/>
            <a:gd name="connsiteX2" fmla="*/ 253707 w 5474068"/>
            <a:gd name="connsiteY2" fmla="*/ 1198831 h 1844207"/>
            <a:gd name="connsiteX3" fmla="*/ 586698 w 5474068"/>
            <a:gd name="connsiteY3" fmla="*/ 1047934 h 1844207"/>
            <a:gd name="connsiteX4" fmla="*/ 922596 w 5474068"/>
            <a:gd name="connsiteY4" fmla="*/ 824893 h 1844207"/>
            <a:gd name="connsiteX5" fmla="*/ 1262203 w 5474068"/>
            <a:gd name="connsiteY5" fmla="*/ 686140 h 1844207"/>
            <a:gd name="connsiteX6" fmla="*/ 1834872 w 5474068"/>
            <a:gd name="connsiteY6" fmla="*/ 523352 h 1844207"/>
            <a:gd name="connsiteX7" fmla="*/ 2209365 w 5474068"/>
            <a:gd name="connsiteY7" fmla="*/ 434027 h 1844207"/>
            <a:gd name="connsiteX8" fmla="*/ 2409612 w 5474068"/>
            <a:gd name="connsiteY8" fmla="*/ 393919 h 1844207"/>
            <a:gd name="connsiteX9" fmla="*/ 3102886 w 5474068"/>
            <a:gd name="connsiteY9" fmla="*/ 236870 h 1844207"/>
            <a:gd name="connsiteX10" fmla="*/ 3479239 w 5474068"/>
            <a:gd name="connsiteY10" fmla="*/ 160206 h 1844207"/>
            <a:gd name="connsiteX11" fmla="*/ 3677753 w 5474068"/>
            <a:gd name="connsiteY11" fmla="*/ 134301 h 1844207"/>
            <a:gd name="connsiteX12" fmla="*/ 3976072 w 5474068"/>
            <a:gd name="connsiteY12" fmla="*/ 121874 h 1844207"/>
            <a:gd name="connsiteX13" fmla="*/ 4183009 w 5474068"/>
            <a:gd name="connsiteY13" fmla="*/ 92524 h 1844207"/>
            <a:gd name="connsiteX14" fmla="*/ 4497251 w 5474068"/>
            <a:gd name="connsiteY14" fmla="*/ 77460 h 1844207"/>
            <a:gd name="connsiteX15" fmla="*/ 4660564 w 5474068"/>
            <a:gd name="connsiteY15" fmla="*/ 82727 h 1844207"/>
            <a:gd name="connsiteX16" fmla="*/ 4859827 w 5474068"/>
            <a:gd name="connsiteY16" fmla="*/ 79301 h 1844207"/>
            <a:gd name="connsiteX17" fmla="*/ 5127607 w 5474068"/>
            <a:gd name="connsiteY17" fmla="*/ 71094 h 1844207"/>
            <a:gd name="connsiteX18" fmla="*/ 5474068 w 5474068"/>
            <a:gd name="connsiteY18" fmla="*/ 0 h 1844207"/>
            <a:gd name="connsiteX19" fmla="*/ 5470592 w 5474068"/>
            <a:gd name="connsiteY19" fmla="*/ 1098931 h 1844207"/>
            <a:gd name="connsiteX20" fmla="*/ 1405956 w 5474068"/>
            <a:gd name="connsiteY20" fmla="*/ 950949 h 1844207"/>
            <a:gd name="connsiteX21" fmla="*/ 913589 w 5474068"/>
            <a:gd name="connsiteY21" fmla="*/ 892285 h 1844207"/>
            <a:gd name="connsiteX22" fmla="*/ 443986 w 5474068"/>
            <a:gd name="connsiteY22" fmla="*/ 1844207 h 1844207"/>
            <a:gd name="connsiteX23" fmla="*/ 0 w 5474068"/>
            <a:gd name="connsiteY23" fmla="*/ 1236369 h 1844207"/>
            <a:gd name="connsiteX0" fmla="*/ 0 w 5474068"/>
            <a:gd name="connsiteY0" fmla="*/ 1236369 h 1844207"/>
            <a:gd name="connsiteX1" fmla="*/ 106757 w 5474068"/>
            <a:gd name="connsiteY1" fmla="*/ 1243235 h 1844207"/>
            <a:gd name="connsiteX2" fmla="*/ 253707 w 5474068"/>
            <a:gd name="connsiteY2" fmla="*/ 1198831 h 1844207"/>
            <a:gd name="connsiteX3" fmla="*/ 586698 w 5474068"/>
            <a:gd name="connsiteY3" fmla="*/ 1047934 h 1844207"/>
            <a:gd name="connsiteX4" fmla="*/ 922596 w 5474068"/>
            <a:gd name="connsiteY4" fmla="*/ 824893 h 1844207"/>
            <a:gd name="connsiteX5" fmla="*/ 1262203 w 5474068"/>
            <a:gd name="connsiteY5" fmla="*/ 686140 h 1844207"/>
            <a:gd name="connsiteX6" fmla="*/ 1834872 w 5474068"/>
            <a:gd name="connsiteY6" fmla="*/ 523352 h 1844207"/>
            <a:gd name="connsiteX7" fmla="*/ 2209365 w 5474068"/>
            <a:gd name="connsiteY7" fmla="*/ 434027 h 1844207"/>
            <a:gd name="connsiteX8" fmla="*/ 2409612 w 5474068"/>
            <a:gd name="connsiteY8" fmla="*/ 393919 h 1844207"/>
            <a:gd name="connsiteX9" fmla="*/ 3102886 w 5474068"/>
            <a:gd name="connsiteY9" fmla="*/ 236870 h 1844207"/>
            <a:gd name="connsiteX10" fmla="*/ 3479239 w 5474068"/>
            <a:gd name="connsiteY10" fmla="*/ 160206 h 1844207"/>
            <a:gd name="connsiteX11" fmla="*/ 3677753 w 5474068"/>
            <a:gd name="connsiteY11" fmla="*/ 134301 h 1844207"/>
            <a:gd name="connsiteX12" fmla="*/ 3976072 w 5474068"/>
            <a:gd name="connsiteY12" fmla="*/ 121874 h 1844207"/>
            <a:gd name="connsiteX13" fmla="*/ 4183009 w 5474068"/>
            <a:gd name="connsiteY13" fmla="*/ 92524 h 1844207"/>
            <a:gd name="connsiteX14" fmla="*/ 4497251 w 5474068"/>
            <a:gd name="connsiteY14" fmla="*/ 77460 h 1844207"/>
            <a:gd name="connsiteX15" fmla="*/ 4660564 w 5474068"/>
            <a:gd name="connsiteY15" fmla="*/ 82727 h 1844207"/>
            <a:gd name="connsiteX16" fmla="*/ 4859827 w 5474068"/>
            <a:gd name="connsiteY16" fmla="*/ 79301 h 1844207"/>
            <a:gd name="connsiteX17" fmla="*/ 5127607 w 5474068"/>
            <a:gd name="connsiteY17" fmla="*/ 71094 h 1844207"/>
            <a:gd name="connsiteX18" fmla="*/ 5474068 w 5474068"/>
            <a:gd name="connsiteY18" fmla="*/ 0 h 1844207"/>
            <a:gd name="connsiteX19" fmla="*/ 5470592 w 5474068"/>
            <a:gd name="connsiteY19" fmla="*/ 1098931 h 1844207"/>
            <a:gd name="connsiteX20" fmla="*/ 1405956 w 5474068"/>
            <a:gd name="connsiteY20" fmla="*/ 950949 h 1844207"/>
            <a:gd name="connsiteX21" fmla="*/ 913589 w 5474068"/>
            <a:gd name="connsiteY21" fmla="*/ 892285 h 1844207"/>
            <a:gd name="connsiteX22" fmla="*/ 443986 w 5474068"/>
            <a:gd name="connsiteY22" fmla="*/ 1844207 h 1844207"/>
            <a:gd name="connsiteX23" fmla="*/ 0 w 5474068"/>
            <a:gd name="connsiteY23" fmla="*/ 1236369 h 1844207"/>
            <a:gd name="connsiteX0" fmla="*/ 0 w 5474068"/>
            <a:gd name="connsiteY0" fmla="*/ 1245886 h 1844207"/>
            <a:gd name="connsiteX1" fmla="*/ 106757 w 5474068"/>
            <a:gd name="connsiteY1" fmla="*/ 1243235 h 1844207"/>
            <a:gd name="connsiteX2" fmla="*/ 253707 w 5474068"/>
            <a:gd name="connsiteY2" fmla="*/ 1198831 h 1844207"/>
            <a:gd name="connsiteX3" fmla="*/ 586698 w 5474068"/>
            <a:gd name="connsiteY3" fmla="*/ 1047934 h 1844207"/>
            <a:gd name="connsiteX4" fmla="*/ 922596 w 5474068"/>
            <a:gd name="connsiteY4" fmla="*/ 824893 h 1844207"/>
            <a:gd name="connsiteX5" fmla="*/ 1262203 w 5474068"/>
            <a:gd name="connsiteY5" fmla="*/ 686140 h 1844207"/>
            <a:gd name="connsiteX6" fmla="*/ 1834872 w 5474068"/>
            <a:gd name="connsiteY6" fmla="*/ 523352 h 1844207"/>
            <a:gd name="connsiteX7" fmla="*/ 2209365 w 5474068"/>
            <a:gd name="connsiteY7" fmla="*/ 434027 h 1844207"/>
            <a:gd name="connsiteX8" fmla="*/ 2409612 w 5474068"/>
            <a:gd name="connsiteY8" fmla="*/ 393919 h 1844207"/>
            <a:gd name="connsiteX9" fmla="*/ 3102886 w 5474068"/>
            <a:gd name="connsiteY9" fmla="*/ 236870 h 1844207"/>
            <a:gd name="connsiteX10" fmla="*/ 3479239 w 5474068"/>
            <a:gd name="connsiteY10" fmla="*/ 160206 h 1844207"/>
            <a:gd name="connsiteX11" fmla="*/ 3677753 w 5474068"/>
            <a:gd name="connsiteY11" fmla="*/ 134301 h 1844207"/>
            <a:gd name="connsiteX12" fmla="*/ 3976072 w 5474068"/>
            <a:gd name="connsiteY12" fmla="*/ 121874 h 1844207"/>
            <a:gd name="connsiteX13" fmla="*/ 4183009 w 5474068"/>
            <a:gd name="connsiteY13" fmla="*/ 92524 h 1844207"/>
            <a:gd name="connsiteX14" fmla="*/ 4497251 w 5474068"/>
            <a:gd name="connsiteY14" fmla="*/ 77460 h 1844207"/>
            <a:gd name="connsiteX15" fmla="*/ 4660564 w 5474068"/>
            <a:gd name="connsiteY15" fmla="*/ 82727 h 1844207"/>
            <a:gd name="connsiteX16" fmla="*/ 4859827 w 5474068"/>
            <a:gd name="connsiteY16" fmla="*/ 79301 h 1844207"/>
            <a:gd name="connsiteX17" fmla="*/ 5127607 w 5474068"/>
            <a:gd name="connsiteY17" fmla="*/ 71094 h 1844207"/>
            <a:gd name="connsiteX18" fmla="*/ 5474068 w 5474068"/>
            <a:gd name="connsiteY18" fmla="*/ 0 h 1844207"/>
            <a:gd name="connsiteX19" fmla="*/ 5470592 w 5474068"/>
            <a:gd name="connsiteY19" fmla="*/ 1098931 h 1844207"/>
            <a:gd name="connsiteX20" fmla="*/ 1405956 w 5474068"/>
            <a:gd name="connsiteY20" fmla="*/ 950949 h 1844207"/>
            <a:gd name="connsiteX21" fmla="*/ 913589 w 5474068"/>
            <a:gd name="connsiteY21" fmla="*/ 892285 h 1844207"/>
            <a:gd name="connsiteX22" fmla="*/ 443986 w 5474068"/>
            <a:gd name="connsiteY22" fmla="*/ 1844207 h 1844207"/>
            <a:gd name="connsiteX23" fmla="*/ 0 w 5474068"/>
            <a:gd name="connsiteY23" fmla="*/ 1245886 h 1844207"/>
            <a:gd name="connsiteX0" fmla="*/ 0 w 5474068"/>
            <a:gd name="connsiteY0" fmla="*/ 1245886 h 1844207"/>
            <a:gd name="connsiteX1" fmla="*/ 106757 w 5474068"/>
            <a:gd name="connsiteY1" fmla="*/ 1243235 h 1844207"/>
            <a:gd name="connsiteX2" fmla="*/ 253707 w 5474068"/>
            <a:gd name="connsiteY2" fmla="*/ 1198831 h 1844207"/>
            <a:gd name="connsiteX3" fmla="*/ 586698 w 5474068"/>
            <a:gd name="connsiteY3" fmla="*/ 1047934 h 1844207"/>
            <a:gd name="connsiteX4" fmla="*/ 922596 w 5474068"/>
            <a:gd name="connsiteY4" fmla="*/ 824893 h 1844207"/>
            <a:gd name="connsiteX5" fmla="*/ 1262203 w 5474068"/>
            <a:gd name="connsiteY5" fmla="*/ 686140 h 1844207"/>
            <a:gd name="connsiteX6" fmla="*/ 1834872 w 5474068"/>
            <a:gd name="connsiteY6" fmla="*/ 523352 h 1844207"/>
            <a:gd name="connsiteX7" fmla="*/ 2209365 w 5474068"/>
            <a:gd name="connsiteY7" fmla="*/ 434027 h 1844207"/>
            <a:gd name="connsiteX8" fmla="*/ 2409612 w 5474068"/>
            <a:gd name="connsiteY8" fmla="*/ 393919 h 1844207"/>
            <a:gd name="connsiteX9" fmla="*/ 3102886 w 5474068"/>
            <a:gd name="connsiteY9" fmla="*/ 236870 h 1844207"/>
            <a:gd name="connsiteX10" fmla="*/ 3479239 w 5474068"/>
            <a:gd name="connsiteY10" fmla="*/ 160206 h 1844207"/>
            <a:gd name="connsiteX11" fmla="*/ 3677753 w 5474068"/>
            <a:gd name="connsiteY11" fmla="*/ 134301 h 1844207"/>
            <a:gd name="connsiteX12" fmla="*/ 3976072 w 5474068"/>
            <a:gd name="connsiteY12" fmla="*/ 121874 h 1844207"/>
            <a:gd name="connsiteX13" fmla="*/ 4183009 w 5474068"/>
            <a:gd name="connsiteY13" fmla="*/ 92524 h 1844207"/>
            <a:gd name="connsiteX14" fmla="*/ 4497251 w 5474068"/>
            <a:gd name="connsiteY14" fmla="*/ 77460 h 1844207"/>
            <a:gd name="connsiteX15" fmla="*/ 4660564 w 5474068"/>
            <a:gd name="connsiteY15" fmla="*/ 82727 h 1844207"/>
            <a:gd name="connsiteX16" fmla="*/ 4859827 w 5474068"/>
            <a:gd name="connsiteY16" fmla="*/ 79301 h 1844207"/>
            <a:gd name="connsiteX17" fmla="*/ 5127607 w 5474068"/>
            <a:gd name="connsiteY17" fmla="*/ 71094 h 1844207"/>
            <a:gd name="connsiteX18" fmla="*/ 5474068 w 5474068"/>
            <a:gd name="connsiteY18" fmla="*/ 0 h 1844207"/>
            <a:gd name="connsiteX19" fmla="*/ 5470592 w 5474068"/>
            <a:gd name="connsiteY19" fmla="*/ 1098931 h 1844207"/>
            <a:gd name="connsiteX20" fmla="*/ 1405956 w 5474068"/>
            <a:gd name="connsiteY20" fmla="*/ 950949 h 1844207"/>
            <a:gd name="connsiteX21" fmla="*/ 992569 w 5474068"/>
            <a:gd name="connsiteY21" fmla="*/ 968432 h 1844207"/>
            <a:gd name="connsiteX22" fmla="*/ 913589 w 5474068"/>
            <a:gd name="connsiteY22" fmla="*/ 892285 h 1844207"/>
            <a:gd name="connsiteX23" fmla="*/ 443986 w 5474068"/>
            <a:gd name="connsiteY23" fmla="*/ 1844207 h 1844207"/>
            <a:gd name="connsiteX24" fmla="*/ 0 w 5474068"/>
            <a:gd name="connsiteY24" fmla="*/ 1245886 h 1844207"/>
            <a:gd name="connsiteX0" fmla="*/ 0 w 5474068"/>
            <a:gd name="connsiteY0" fmla="*/ 1245886 h 1953515"/>
            <a:gd name="connsiteX1" fmla="*/ 106757 w 5474068"/>
            <a:gd name="connsiteY1" fmla="*/ 1243235 h 1953515"/>
            <a:gd name="connsiteX2" fmla="*/ 253707 w 5474068"/>
            <a:gd name="connsiteY2" fmla="*/ 1198831 h 1953515"/>
            <a:gd name="connsiteX3" fmla="*/ 586698 w 5474068"/>
            <a:gd name="connsiteY3" fmla="*/ 1047934 h 1953515"/>
            <a:gd name="connsiteX4" fmla="*/ 922596 w 5474068"/>
            <a:gd name="connsiteY4" fmla="*/ 824893 h 1953515"/>
            <a:gd name="connsiteX5" fmla="*/ 1262203 w 5474068"/>
            <a:gd name="connsiteY5" fmla="*/ 686140 h 1953515"/>
            <a:gd name="connsiteX6" fmla="*/ 1834872 w 5474068"/>
            <a:gd name="connsiteY6" fmla="*/ 523352 h 1953515"/>
            <a:gd name="connsiteX7" fmla="*/ 2209365 w 5474068"/>
            <a:gd name="connsiteY7" fmla="*/ 434027 h 1953515"/>
            <a:gd name="connsiteX8" fmla="*/ 2409612 w 5474068"/>
            <a:gd name="connsiteY8" fmla="*/ 393919 h 1953515"/>
            <a:gd name="connsiteX9" fmla="*/ 3102886 w 5474068"/>
            <a:gd name="connsiteY9" fmla="*/ 236870 h 1953515"/>
            <a:gd name="connsiteX10" fmla="*/ 3479239 w 5474068"/>
            <a:gd name="connsiteY10" fmla="*/ 160206 h 1953515"/>
            <a:gd name="connsiteX11" fmla="*/ 3677753 w 5474068"/>
            <a:gd name="connsiteY11" fmla="*/ 134301 h 1953515"/>
            <a:gd name="connsiteX12" fmla="*/ 3976072 w 5474068"/>
            <a:gd name="connsiteY12" fmla="*/ 121874 h 1953515"/>
            <a:gd name="connsiteX13" fmla="*/ 4183009 w 5474068"/>
            <a:gd name="connsiteY13" fmla="*/ 92524 h 1953515"/>
            <a:gd name="connsiteX14" fmla="*/ 4497251 w 5474068"/>
            <a:gd name="connsiteY14" fmla="*/ 77460 h 1953515"/>
            <a:gd name="connsiteX15" fmla="*/ 4660564 w 5474068"/>
            <a:gd name="connsiteY15" fmla="*/ 82727 h 1953515"/>
            <a:gd name="connsiteX16" fmla="*/ 4859827 w 5474068"/>
            <a:gd name="connsiteY16" fmla="*/ 79301 h 1953515"/>
            <a:gd name="connsiteX17" fmla="*/ 5127607 w 5474068"/>
            <a:gd name="connsiteY17" fmla="*/ 71094 h 1953515"/>
            <a:gd name="connsiteX18" fmla="*/ 5474068 w 5474068"/>
            <a:gd name="connsiteY18" fmla="*/ 0 h 1953515"/>
            <a:gd name="connsiteX19" fmla="*/ 5470592 w 5474068"/>
            <a:gd name="connsiteY19" fmla="*/ 1098931 h 1953515"/>
            <a:gd name="connsiteX20" fmla="*/ 1405956 w 5474068"/>
            <a:gd name="connsiteY20" fmla="*/ 950949 h 1953515"/>
            <a:gd name="connsiteX21" fmla="*/ 992569 w 5474068"/>
            <a:gd name="connsiteY21" fmla="*/ 968432 h 1953515"/>
            <a:gd name="connsiteX22" fmla="*/ 913589 w 5474068"/>
            <a:gd name="connsiteY22" fmla="*/ 892285 h 1953515"/>
            <a:gd name="connsiteX23" fmla="*/ 503626 w 5474068"/>
            <a:gd name="connsiteY23" fmla="*/ 1953515 h 1953515"/>
            <a:gd name="connsiteX24" fmla="*/ 0 w 5474068"/>
            <a:gd name="connsiteY24" fmla="*/ 1245886 h 1953515"/>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56 w 5474068"/>
            <a:gd name="connsiteY20" fmla="*/ 950949 h 1943553"/>
            <a:gd name="connsiteX21" fmla="*/ 992569 w 5474068"/>
            <a:gd name="connsiteY21" fmla="*/ 968432 h 1943553"/>
            <a:gd name="connsiteX22" fmla="*/ 913589 w 5474068"/>
            <a:gd name="connsiteY22" fmla="*/ 892285 h 1943553"/>
            <a:gd name="connsiteX23" fmla="*/ 563267 w 5474068"/>
            <a:gd name="connsiteY23" fmla="*/ 1943553 h 1943553"/>
            <a:gd name="connsiteX24" fmla="*/ 0 w 5474068"/>
            <a:gd name="connsiteY24" fmla="*/ 1245886 h 1943553"/>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56 w 5474068"/>
            <a:gd name="connsiteY20" fmla="*/ 950949 h 1943553"/>
            <a:gd name="connsiteX21" fmla="*/ 992569 w 5474068"/>
            <a:gd name="connsiteY21" fmla="*/ 968432 h 1943553"/>
            <a:gd name="connsiteX22" fmla="*/ 913589 w 5474068"/>
            <a:gd name="connsiteY22" fmla="*/ 892285 h 1943553"/>
            <a:gd name="connsiteX23" fmla="*/ 563267 w 5474068"/>
            <a:gd name="connsiteY23" fmla="*/ 1943553 h 1943553"/>
            <a:gd name="connsiteX24" fmla="*/ 426033 w 5474068"/>
            <a:gd name="connsiteY24" fmla="*/ 1793369 h 1943553"/>
            <a:gd name="connsiteX25" fmla="*/ 0 w 5474068"/>
            <a:gd name="connsiteY25" fmla="*/ 1245886 h 1943553"/>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56 w 5474068"/>
            <a:gd name="connsiteY20" fmla="*/ 950949 h 1943553"/>
            <a:gd name="connsiteX21" fmla="*/ 992569 w 5474068"/>
            <a:gd name="connsiteY21" fmla="*/ 968432 h 1943553"/>
            <a:gd name="connsiteX22" fmla="*/ 913589 w 5474068"/>
            <a:gd name="connsiteY22" fmla="*/ 892285 h 1943553"/>
            <a:gd name="connsiteX23" fmla="*/ 563267 w 5474068"/>
            <a:gd name="connsiteY23" fmla="*/ 1943553 h 1943553"/>
            <a:gd name="connsiteX24" fmla="*/ 386280 w 5474068"/>
            <a:gd name="connsiteY24" fmla="*/ 1793348 h 1943553"/>
            <a:gd name="connsiteX25" fmla="*/ 0 w 5474068"/>
            <a:gd name="connsiteY25" fmla="*/ 1245886 h 1943553"/>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56 w 5474068"/>
            <a:gd name="connsiteY20" fmla="*/ 950949 h 1943553"/>
            <a:gd name="connsiteX21" fmla="*/ 992569 w 5474068"/>
            <a:gd name="connsiteY21" fmla="*/ 968432 h 1943553"/>
            <a:gd name="connsiteX22" fmla="*/ 913599 w 5474068"/>
            <a:gd name="connsiteY22" fmla="*/ 1180506 h 1943553"/>
            <a:gd name="connsiteX23" fmla="*/ 563267 w 5474068"/>
            <a:gd name="connsiteY23" fmla="*/ 1943553 h 1943553"/>
            <a:gd name="connsiteX24" fmla="*/ 386280 w 5474068"/>
            <a:gd name="connsiteY24" fmla="*/ 1793348 h 1943553"/>
            <a:gd name="connsiteX25" fmla="*/ 0 w 5474068"/>
            <a:gd name="connsiteY25" fmla="*/ 1245886 h 1943553"/>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56 w 5474068"/>
            <a:gd name="connsiteY20" fmla="*/ 950949 h 1943553"/>
            <a:gd name="connsiteX21" fmla="*/ 972701 w 5474068"/>
            <a:gd name="connsiteY21" fmla="*/ 869030 h 1943553"/>
            <a:gd name="connsiteX22" fmla="*/ 913599 w 5474068"/>
            <a:gd name="connsiteY22" fmla="*/ 1180506 h 1943553"/>
            <a:gd name="connsiteX23" fmla="*/ 563267 w 5474068"/>
            <a:gd name="connsiteY23" fmla="*/ 1943553 h 1943553"/>
            <a:gd name="connsiteX24" fmla="*/ 386280 w 5474068"/>
            <a:gd name="connsiteY24" fmla="*/ 1793348 h 1943553"/>
            <a:gd name="connsiteX25" fmla="*/ 0 w 5474068"/>
            <a:gd name="connsiteY25" fmla="*/ 1245886 h 1943553"/>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56 w 5474068"/>
            <a:gd name="connsiteY20" fmla="*/ 950949 h 1943553"/>
            <a:gd name="connsiteX21" fmla="*/ 972711 w 5474068"/>
            <a:gd name="connsiteY21" fmla="*/ 898837 h 1943553"/>
            <a:gd name="connsiteX22" fmla="*/ 913599 w 5474068"/>
            <a:gd name="connsiteY22" fmla="*/ 1180506 h 1943553"/>
            <a:gd name="connsiteX23" fmla="*/ 563267 w 5474068"/>
            <a:gd name="connsiteY23" fmla="*/ 1943553 h 1943553"/>
            <a:gd name="connsiteX24" fmla="*/ 386280 w 5474068"/>
            <a:gd name="connsiteY24" fmla="*/ 1793348 h 1943553"/>
            <a:gd name="connsiteX25" fmla="*/ 0 w 5474068"/>
            <a:gd name="connsiteY25" fmla="*/ 1245886 h 1943553"/>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56 w 5474068"/>
            <a:gd name="connsiteY20" fmla="*/ 950949 h 1943553"/>
            <a:gd name="connsiteX21" fmla="*/ 1002538 w 5474068"/>
            <a:gd name="connsiteY21" fmla="*/ 898826 h 1943553"/>
            <a:gd name="connsiteX22" fmla="*/ 913599 w 5474068"/>
            <a:gd name="connsiteY22" fmla="*/ 1180506 h 1943553"/>
            <a:gd name="connsiteX23" fmla="*/ 563267 w 5474068"/>
            <a:gd name="connsiteY23" fmla="*/ 1943553 h 1943553"/>
            <a:gd name="connsiteX24" fmla="*/ 386280 w 5474068"/>
            <a:gd name="connsiteY24" fmla="*/ 1793348 h 1943553"/>
            <a:gd name="connsiteX25" fmla="*/ 0 w 5474068"/>
            <a:gd name="connsiteY25" fmla="*/ 1245886 h 1943553"/>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56 w 5474068"/>
            <a:gd name="connsiteY20" fmla="*/ 950949 h 1943553"/>
            <a:gd name="connsiteX21" fmla="*/ 1012488 w 5474068"/>
            <a:gd name="connsiteY21" fmla="*/ 928633 h 1943553"/>
            <a:gd name="connsiteX22" fmla="*/ 913599 w 5474068"/>
            <a:gd name="connsiteY22" fmla="*/ 1180506 h 1943553"/>
            <a:gd name="connsiteX23" fmla="*/ 563267 w 5474068"/>
            <a:gd name="connsiteY23" fmla="*/ 1943553 h 1943553"/>
            <a:gd name="connsiteX24" fmla="*/ 386280 w 5474068"/>
            <a:gd name="connsiteY24" fmla="*/ 1793348 h 1943553"/>
            <a:gd name="connsiteX25" fmla="*/ 0 w 5474068"/>
            <a:gd name="connsiteY25" fmla="*/ 1245886 h 1943553"/>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56 w 5474068"/>
            <a:gd name="connsiteY20" fmla="*/ 950949 h 1943553"/>
            <a:gd name="connsiteX21" fmla="*/ 1033931 w 5474068"/>
            <a:gd name="connsiteY21" fmla="*/ 904810 h 1943553"/>
            <a:gd name="connsiteX22" fmla="*/ 913599 w 5474068"/>
            <a:gd name="connsiteY22" fmla="*/ 1180506 h 1943553"/>
            <a:gd name="connsiteX23" fmla="*/ 563267 w 5474068"/>
            <a:gd name="connsiteY23" fmla="*/ 1943553 h 1943553"/>
            <a:gd name="connsiteX24" fmla="*/ 386280 w 5474068"/>
            <a:gd name="connsiteY24" fmla="*/ 1793348 h 1943553"/>
            <a:gd name="connsiteX25" fmla="*/ 0 w 5474068"/>
            <a:gd name="connsiteY25" fmla="*/ 1245886 h 1943553"/>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71 w 5474068"/>
            <a:gd name="connsiteY20" fmla="*/ 936650 h 1943553"/>
            <a:gd name="connsiteX21" fmla="*/ 1033931 w 5474068"/>
            <a:gd name="connsiteY21" fmla="*/ 904810 h 1943553"/>
            <a:gd name="connsiteX22" fmla="*/ 913599 w 5474068"/>
            <a:gd name="connsiteY22" fmla="*/ 1180506 h 1943553"/>
            <a:gd name="connsiteX23" fmla="*/ 563267 w 5474068"/>
            <a:gd name="connsiteY23" fmla="*/ 1943553 h 1943553"/>
            <a:gd name="connsiteX24" fmla="*/ 386280 w 5474068"/>
            <a:gd name="connsiteY24" fmla="*/ 1793348 h 1943553"/>
            <a:gd name="connsiteX25" fmla="*/ 0 w 5474068"/>
            <a:gd name="connsiteY25" fmla="*/ 1245886 h 1943553"/>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71 w 5474068"/>
            <a:gd name="connsiteY20" fmla="*/ 936650 h 1943553"/>
            <a:gd name="connsiteX21" fmla="*/ 1041086 w 5474068"/>
            <a:gd name="connsiteY21" fmla="*/ 904799 h 1943553"/>
            <a:gd name="connsiteX22" fmla="*/ 913599 w 5474068"/>
            <a:gd name="connsiteY22" fmla="*/ 1180506 h 1943553"/>
            <a:gd name="connsiteX23" fmla="*/ 563267 w 5474068"/>
            <a:gd name="connsiteY23" fmla="*/ 1943553 h 1943553"/>
            <a:gd name="connsiteX24" fmla="*/ 386280 w 5474068"/>
            <a:gd name="connsiteY24" fmla="*/ 1793348 h 1943553"/>
            <a:gd name="connsiteX25" fmla="*/ 0 w 5474068"/>
            <a:gd name="connsiteY25" fmla="*/ 1245886 h 1943553"/>
            <a:gd name="connsiteX0" fmla="*/ 0 w 5474068"/>
            <a:gd name="connsiteY0" fmla="*/ 1245886 h 1943553"/>
            <a:gd name="connsiteX1" fmla="*/ 106757 w 5474068"/>
            <a:gd name="connsiteY1" fmla="*/ 1243235 h 1943553"/>
            <a:gd name="connsiteX2" fmla="*/ 253707 w 5474068"/>
            <a:gd name="connsiteY2" fmla="*/ 1198831 h 1943553"/>
            <a:gd name="connsiteX3" fmla="*/ 586698 w 5474068"/>
            <a:gd name="connsiteY3" fmla="*/ 1047934 h 1943553"/>
            <a:gd name="connsiteX4" fmla="*/ 922596 w 5474068"/>
            <a:gd name="connsiteY4" fmla="*/ 824893 h 1943553"/>
            <a:gd name="connsiteX5" fmla="*/ 1262203 w 5474068"/>
            <a:gd name="connsiteY5" fmla="*/ 686140 h 1943553"/>
            <a:gd name="connsiteX6" fmla="*/ 1834872 w 5474068"/>
            <a:gd name="connsiteY6" fmla="*/ 523352 h 1943553"/>
            <a:gd name="connsiteX7" fmla="*/ 2209365 w 5474068"/>
            <a:gd name="connsiteY7" fmla="*/ 434027 h 1943553"/>
            <a:gd name="connsiteX8" fmla="*/ 2409612 w 5474068"/>
            <a:gd name="connsiteY8" fmla="*/ 393919 h 1943553"/>
            <a:gd name="connsiteX9" fmla="*/ 3102886 w 5474068"/>
            <a:gd name="connsiteY9" fmla="*/ 236870 h 1943553"/>
            <a:gd name="connsiteX10" fmla="*/ 3479239 w 5474068"/>
            <a:gd name="connsiteY10" fmla="*/ 160206 h 1943553"/>
            <a:gd name="connsiteX11" fmla="*/ 3677753 w 5474068"/>
            <a:gd name="connsiteY11" fmla="*/ 134301 h 1943553"/>
            <a:gd name="connsiteX12" fmla="*/ 3976072 w 5474068"/>
            <a:gd name="connsiteY12" fmla="*/ 121874 h 1943553"/>
            <a:gd name="connsiteX13" fmla="*/ 4183009 w 5474068"/>
            <a:gd name="connsiteY13" fmla="*/ 92524 h 1943553"/>
            <a:gd name="connsiteX14" fmla="*/ 4497251 w 5474068"/>
            <a:gd name="connsiteY14" fmla="*/ 77460 h 1943553"/>
            <a:gd name="connsiteX15" fmla="*/ 4660564 w 5474068"/>
            <a:gd name="connsiteY15" fmla="*/ 82727 h 1943553"/>
            <a:gd name="connsiteX16" fmla="*/ 4859827 w 5474068"/>
            <a:gd name="connsiteY16" fmla="*/ 79301 h 1943553"/>
            <a:gd name="connsiteX17" fmla="*/ 5127607 w 5474068"/>
            <a:gd name="connsiteY17" fmla="*/ 71094 h 1943553"/>
            <a:gd name="connsiteX18" fmla="*/ 5474068 w 5474068"/>
            <a:gd name="connsiteY18" fmla="*/ 0 h 1943553"/>
            <a:gd name="connsiteX19" fmla="*/ 5470592 w 5474068"/>
            <a:gd name="connsiteY19" fmla="*/ 1098931 h 1943553"/>
            <a:gd name="connsiteX20" fmla="*/ 1405971 w 5474068"/>
            <a:gd name="connsiteY20" fmla="*/ 936650 h 1943553"/>
            <a:gd name="connsiteX21" fmla="*/ 1048241 w 5474068"/>
            <a:gd name="connsiteY21" fmla="*/ 897644 h 1943553"/>
            <a:gd name="connsiteX22" fmla="*/ 913599 w 5474068"/>
            <a:gd name="connsiteY22" fmla="*/ 1180506 h 1943553"/>
            <a:gd name="connsiteX23" fmla="*/ 563267 w 5474068"/>
            <a:gd name="connsiteY23" fmla="*/ 1943553 h 1943553"/>
            <a:gd name="connsiteX24" fmla="*/ 386280 w 5474068"/>
            <a:gd name="connsiteY24" fmla="*/ 1793348 h 1943553"/>
            <a:gd name="connsiteX25" fmla="*/ 0 w 5474068"/>
            <a:gd name="connsiteY25" fmla="*/ 1245886 h 1943553"/>
            <a:gd name="connsiteX0" fmla="*/ 0 w 5474068"/>
            <a:gd name="connsiteY0" fmla="*/ 1245886 h 1938768"/>
            <a:gd name="connsiteX1" fmla="*/ 106757 w 5474068"/>
            <a:gd name="connsiteY1" fmla="*/ 1243235 h 1938768"/>
            <a:gd name="connsiteX2" fmla="*/ 253707 w 5474068"/>
            <a:gd name="connsiteY2" fmla="*/ 1198831 h 1938768"/>
            <a:gd name="connsiteX3" fmla="*/ 586698 w 5474068"/>
            <a:gd name="connsiteY3" fmla="*/ 1047934 h 1938768"/>
            <a:gd name="connsiteX4" fmla="*/ 922596 w 5474068"/>
            <a:gd name="connsiteY4" fmla="*/ 824893 h 1938768"/>
            <a:gd name="connsiteX5" fmla="*/ 1262203 w 5474068"/>
            <a:gd name="connsiteY5" fmla="*/ 686140 h 1938768"/>
            <a:gd name="connsiteX6" fmla="*/ 1834872 w 5474068"/>
            <a:gd name="connsiteY6" fmla="*/ 523352 h 1938768"/>
            <a:gd name="connsiteX7" fmla="*/ 2209365 w 5474068"/>
            <a:gd name="connsiteY7" fmla="*/ 434027 h 1938768"/>
            <a:gd name="connsiteX8" fmla="*/ 2409612 w 5474068"/>
            <a:gd name="connsiteY8" fmla="*/ 393919 h 1938768"/>
            <a:gd name="connsiteX9" fmla="*/ 3102886 w 5474068"/>
            <a:gd name="connsiteY9" fmla="*/ 236870 h 1938768"/>
            <a:gd name="connsiteX10" fmla="*/ 3479239 w 5474068"/>
            <a:gd name="connsiteY10" fmla="*/ 160206 h 1938768"/>
            <a:gd name="connsiteX11" fmla="*/ 3677753 w 5474068"/>
            <a:gd name="connsiteY11" fmla="*/ 134301 h 1938768"/>
            <a:gd name="connsiteX12" fmla="*/ 3976072 w 5474068"/>
            <a:gd name="connsiteY12" fmla="*/ 121874 h 1938768"/>
            <a:gd name="connsiteX13" fmla="*/ 4183009 w 5474068"/>
            <a:gd name="connsiteY13" fmla="*/ 92524 h 1938768"/>
            <a:gd name="connsiteX14" fmla="*/ 4497251 w 5474068"/>
            <a:gd name="connsiteY14" fmla="*/ 77460 h 1938768"/>
            <a:gd name="connsiteX15" fmla="*/ 4660564 w 5474068"/>
            <a:gd name="connsiteY15" fmla="*/ 82727 h 1938768"/>
            <a:gd name="connsiteX16" fmla="*/ 4859827 w 5474068"/>
            <a:gd name="connsiteY16" fmla="*/ 79301 h 1938768"/>
            <a:gd name="connsiteX17" fmla="*/ 5127607 w 5474068"/>
            <a:gd name="connsiteY17" fmla="*/ 71094 h 1938768"/>
            <a:gd name="connsiteX18" fmla="*/ 5474068 w 5474068"/>
            <a:gd name="connsiteY18" fmla="*/ 0 h 1938768"/>
            <a:gd name="connsiteX19" fmla="*/ 5470592 w 5474068"/>
            <a:gd name="connsiteY19" fmla="*/ 1098931 h 1938768"/>
            <a:gd name="connsiteX20" fmla="*/ 1405971 w 5474068"/>
            <a:gd name="connsiteY20" fmla="*/ 936650 h 1938768"/>
            <a:gd name="connsiteX21" fmla="*/ 1048241 w 5474068"/>
            <a:gd name="connsiteY21" fmla="*/ 897644 h 1938768"/>
            <a:gd name="connsiteX22" fmla="*/ 913599 w 5474068"/>
            <a:gd name="connsiteY22" fmla="*/ 1180506 h 1938768"/>
            <a:gd name="connsiteX23" fmla="*/ 558511 w 5474068"/>
            <a:gd name="connsiteY23" fmla="*/ 1938768 h 1938768"/>
            <a:gd name="connsiteX24" fmla="*/ 386280 w 5474068"/>
            <a:gd name="connsiteY24" fmla="*/ 1793348 h 1938768"/>
            <a:gd name="connsiteX25" fmla="*/ 0 w 5474068"/>
            <a:gd name="connsiteY25" fmla="*/ 1245886 h 193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74068" h="1938768">
              <a:moveTo>
                <a:pt x="0" y="1245886"/>
              </a:moveTo>
              <a:lnTo>
                <a:pt x="106757" y="1243235"/>
              </a:lnTo>
              <a:lnTo>
                <a:pt x="253707" y="1198831"/>
              </a:lnTo>
              <a:lnTo>
                <a:pt x="586698" y="1047934"/>
              </a:lnTo>
              <a:lnTo>
                <a:pt x="922596" y="824893"/>
              </a:lnTo>
              <a:lnTo>
                <a:pt x="1262203" y="686140"/>
              </a:lnTo>
              <a:lnTo>
                <a:pt x="1834872" y="523352"/>
              </a:lnTo>
              <a:lnTo>
                <a:pt x="2209365" y="434027"/>
              </a:lnTo>
              <a:lnTo>
                <a:pt x="2409612" y="393919"/>
              </a:lnTo>
              <a:lnTo>
                <a:pt x="3102886" y="236870"/>
              </a:lnTo>
              <a:cubicBezTo>
                <a:pt x="3221199" y="214489"/>
                <a:pt x="3358554" y="175442"/>
                <a:pt x="3479239" y="160206"/>
              </a:cubicBezTo>
              <a:lnTo>
                <a:pt x="3677753" y="134301"/>
              </a:lnTo>
              <a:cubicBezTo>
                <a:pt x="3777748" y="123278"/>
                <a:pt x="3876097" y="132102"/>
                <a:pt x="3976072" y="121874"/>
              </a:cubicBezTo>
              <a:lnTo>
                <a:pt x="4183009" y="92524"/>
              </a:lnTo>
              <a:lnTo>
                <a:pt x="4497251" y="77460"/>
              </a:lnTo>
              <a:lnTo>
                <a:pt x="4660564" y="82727"/>
              </a:lnTo>
              <a:lnTo>
                <a:pt x="4859827" y="79301"/>
              </a:lnTo>
              <a:lnTo>
                <a:pt x="5127607" y="71094"/>
              </a:lnTo>
              <a:lnTo>
                <a:pt x="5474068" y="0"/>
              </a:lnTo>
              <a:cubicBezTo>
                <a:pt x="5470798" y="363135"/>
                <a:pt x="5473862" y="735796"/>
                <a:pt x="5470592" y="1098931"/>
              </a:cubicBezTo>
              <a:lnTo>
                <a:pt x="1405971" y="936650"/>
              </a:lnTo>
              <a:lnTo>
                <a:pt x="1048241" y="897644"/>
              </a:lnTo>
              <a:lnTo>
                <a:pt x="913599" y="1180506"/>
              </a:lnTo>
              <a:lnTo>
                <a:pt x="558511" y="1938768"/>
              </a:lnTo>
              <a:lnTo>
                <a:pt x="386280" y="1793348"/>
              </a:lnTo>
              <a:lnTo>
                <a:pt x="0" y="1245886"/>
              </a:lnTo>
              <a:close/>
            </a:path>
          </a:pathLst>
        </a:custGeom>
        <a:solidFill xmlns:a="http://schemas.openxmlformats.org/drawingml/2006/main">
          <a:srgbClr val="FF0000">
            <a:alpha val="50000"/>
          </a:srgbClr>
        </a:solidFill>
        <a:ln xmlns:a="http://schemas.openxmlformats.org/drawingml/2006/main">
          <a:solidFill>
            <a:srgbClr val="FF0000">
              <a:alpha val="50000"/>
            </a:srgbClr>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0.12163</cdr:x>
      <cdr:y>0.52901</cdr:y>
    </cdr:from>
    <cdr:to>
      <cdr:x>0.96261</cdr:x>
      <cdr:y>0.84225</cdr:y>
    </cdr:to>
    <cdr:sp macro="" textlink="">
      <cdr:nvSpPr>
        <cdr:cNvPr id="9" name="Freeform 8"/>
        <cdr:cNvSpPr/>
      </cdr:nvSpPr>
      <cdr:spPr>
        <a:xfrm xmlns:a="http://schemas.openxmlformats.org/drawingml/2006/main">
          <a:off x="1059616" y="2578592"/>
          <a:ext cx="7326652" cy="1526858"/>
        </a:xfrm>
        <a:custGeom xmlns:a="http://schemas.openxmlformats.org/drawingml/2006/main">
          <a:avLst/>
          <a:gdLst>
            <a:gd name="connsiteX0" fmla="*/ 0 w 7307580"/>
            <a:gd name="connsiteY0" fmla="*/ 0 h 1531620"/>
            <a:gd name="connsiteX1" fmla="*/ 1440180 w 7307580"/>
            <a:gd name="connsiteY1" fmla="*/ 0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61025 w 7307580"/>
            <a:gd name="connsiteY2" fmla="*/ 1072023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61025 w 7307580"/>
            <a:gd name="connsiteY2" fmla="*/ 1072023 h 1531620"/>
            <a:gd name="connsiteX3" fmla="*/ 2390607 w 7307580"/>
            <a:gd name="connsiteY3" fmla="*/ 1166318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61025 w 7307580"/>
            <a:gd name="connsiteY2" fmla="*/ 1072023 h 1531620"/>
            <a:gd name="connsiteX3" fmla="*/ 2390607 w 7307580"/>
            <a:gd name="connsiteY3" fmla="*/ 1166318 h 1531620"/>
            <a:gd name="connsiteX4" fmla="*/ 2715993 w 7307580"/>
            <a:gd name="connsiteY4" fmla="*/ 123585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68913 w 7307580"/>
            <a:gd name="connsiteY2" fmla="*/ 1067244 h 1531620"/>
            <a:gd name="connsiteX3" fmla="*/ 2390607 w 7307580"/>
            <a:gd name="connsiteY3" fmla="*/ 1166318 h 1531620"/>
            <a:gd name="connsiteX4" fmla="*/ 2715993 w 7307580"/>
            <a:gd name="connsiteY4" fmla="*/ 123585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26655"/>
            <a:gd name="connsiteY0" fmla="*/ 0 h 1531620"/>
            <a:gd name="connsiteX1" fmla="*/ 1464474 w 7326655"/>
            <a:gd name="connsiteY1" fmla="*/ 9525 h 1531620"/>
            <a:gd name="connsiteX2" fmla="*/ 2268913 w 7326655"/>
            <a:gd name="connsiteY2" fmla="*/ 1067244 h 1531620"/>
            <a:gd name="connsiteX3" fmla="*/ 2390607 w 7326655"/>
            <a:gd name="connsiteY3" fmla="*/ 1166318 h 1531620"/>
            <a:gd name="connsiteX4" fmla="*/ 2715993 w 7326655"/>
            <a:gd name="connsiteY4" fmla="*/ 1235850 h 1531620"/>
            <a:gd name="connsiteX5" fmla="*/ 7326655 w 7326655"/>
            <a:gd name="connsiteY5" fmla="*/ 1425872 h 1531620"/>
            <a:gd name="connsiteX6" fmla="*/ 7307580 w 7326655"/>
            <a:gd name="connsiteY6" fmla="*/ 1531620 h 1531620"/>
            <a:gd name="connsiteX7" fmla="*/ 7620 w 7326655"/>
            <a:gd name="connsiteY7" fmla="*/ 1531620 h 1531620"/>
            <a:gd name="connsiteX8" fmla="*/ 0 w 7326655"/>
            <a:gd name="connsiteY8" fmla="*/ 0 h 1531620"/>
            <a:gd name="connsiteX0" fmla="*/ 0 w 7326655"/>
            <a:gd name="connsiteY0" fmla="*/ 0 h 1533979"/>
            <a:gd name="connsiteX1" fmla="*/ 1464474 w 7326655"/>
            <a:gd name="connsiteY1" fmla="*/ 9525 h 1533979"/>
            <a:gd name="connsiteX2" fmla="*/ 2268913 w 7326655"/>
            <a:gd name="connsiteY2" fmla="*/ 1067244 h 1533979"/>
            <a:gd name="connsiteX3" fmla="*/ 2390607 w 7326655"/>
            <a:gd name="connsiteY3" fmla="*/ 1166318 h 1533979"/>
            <a:gd name="connsiteX4" fmla="*/ 2715993 w 7326655"/>
            <a:gd name="connsiteY4" fmla="*/ 1235850 h 1533979"/>
            <a:gd name="connsiteX5" fmla="*/ 7326655 w 7326655"/>
            <a:gd name="connsiteY5" fmla="*/ 1425872 h 1533979"/>
            <a:gd name="connsiteX6" fmla="*/ 7321890 w 7326655"/>
            <a:gd name="connsiteY6" fmla="*/ 1533979 h 1533979"/>
            <a:gd name="connsiteX7" fmla="*/ 7620 w 7326655"/>
            <a:gd name="connsiteY7" fmla="*/ 1531620 h 1533979"/>
            <a:gd name="connsiteX8" fmla="*/ 0 w 7326655"/>
            <a:gd name="connsiteY8" fmla="*/ 0 h 1533979"/>
            <a:gd name="connsiteX0" fmla="*/ 0 w 7329059"/>
            <a:gd name="connsiteY0" fmla="*/ 0 h 1531620"/>
            <a:gd name="connsiteX1" fmla="*/ 1464474 w 7329059"/>
            <a:gd name="connsiteY1" fmla="*/ 9525 h 1531620"/>
            <a:gd name="connsiteX2" fmla="*/ 2268913 w 7329059"/>
            <a:gd name="connsiteY2" fmla="*/ 1067244 h 1531620"/>
            <a:gd name="connsiteX3" fmla="*/ 2390607 w 7329059"/>
            <a:gd name="connsiteY3" fmla="*/ 1166318 h 1531620"/>
            <a:gd name="connsiteX4" fmla="*/ 2715993 w 7329059"/>
            <a:gd name="connsiteY4" fmla="*/ 1235850 h 1531620"/>
            <a:gd name="connsiteX5" fmla="*/ 7326655 w 7329059"/>
            <a:gd name="connsiteY5" fmla="*/ 1425872 h 1531620"/>
            <a:gd name="connsiteX6" fmla="*/ 7329059 w 7329059"/>
            <a:gd name="connsiteY6" fmla="*/ 1526812 h 1531620"/>
            <a:gd name="connsiteX7" fmla="*/ 7620 w 7329059"/>
            <a:gd name="connsiteY7" fmla="*/ 1531620 h 1531620"/>
            <a:gd name="connsiteX8" fmla="*/ 0 w 7329059"/>
            <a:gd name="connsiteY8" fmla="*/ 0 h 1531620"/>
            <a:gd name="connsiteX0" fmla="*/ 0 w 7329059"/>
            <a:gd name="connsiteY0" fmla="*/ 0 h 1526835"/>
            <a:gd name="connsiteX1" fmla="*/ 1464474 w 7329059"/>
            <a:gd name="connsiteY1" fmla="*/ 9525 h 1526835"/>
            <a:gd name="connsiteX2" fmla="*/ 2268913 w 7329059"/>
            <a:gd name="connsiteY2" fmla="*/ 1067244 h 1526835"/>
            <a:gd name="connsiteX3" fmla="*/ 2390607 w 7329059"/>
            <a:gd name="connsiteY3" fmla="*/ 1166318 h 1526835"/>
            <a:gd name="connsiteX4" fmla="*/ 2715993 w 7329059"/>
            <a:gd name="connsiteY4" fmla="*/ 1235850 h 1526835"/>
            <a:gd name="connsiteX5" fmla="*/ 7326655 w 7329059"/>
            <a:gd name="connsiteY5" fmla="*/ 1425872 h 1526835"/>
            <a:gd name="connsiteX6" fmla="*/ 7329059 w 7329059"/>
            <a:gd name="connsiteY6" fmla="*/ 1526812 h 1526835"/>
            <a:gd name="connsiteX7" fmla="*/ 476 w 7329059"/>
            <a:gd name="connsiteY7" fmla="*/ 1526835 h 1526835"/>
            <a:gd name="connsiteX8" fmla="*/ 0 w 7329059"/>
            <a:gd name="connsiteY8" fmla="*/ 0 h 15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9059" h="1526835">
              <a:moveTo>
                <a:pt x="0" y="0"/>
              </a:moveTo>
              <a:lnTo>
                <a:pt x="1464474" y="9525"/>
              </a:lnTo>
              <a:cubicBezTo>
                <a:pt x="1742349" y="359708"/>
                <a:pt x="2005231" y="712279"/>
                <a:pt x="2268913" y="1067244"/>
              </a:cubicBezTo>
              <a:lnTo>
                <a:pt x="2390607" y="1166318"/>
              </a:lnTo>
              <a:lnTo>
                <a:pt x="2715993" y="1235850"/>
              </a:lnTo>
              <a:lnTo>
                <a:pt x="7326655" y="1425872"/>
              </a:lnTo>
              <a:cubicBezTo>
                <a:pt x="7327456" y="1459519"/>
                <a:pt x="7328258" y="1493165"/>
                <a:pt x="7329059" y="1526812"/>
              </a:cubicBezTo>
              <a:lnTo>
                <a:pt x="476" y="1526835"/>
              </a:lnTo>
              <a:cubicBezTo>
                <a:pt x="317" y="1017890"/>
                <a:pt x="159" y="508945"/>
                <a:pt x="0" y="0"/>
              </a:cubicBezTo>
              <a:close/>
            </a:path>
          </a:pathLst>
        </a:custGeom>
        <a:solidFill xmlns:a="http://schemas.openxmlformats.org/drawingml/2006/main">
          <a:srgbClr val="F79646">
            <a:alpha val="50000"/>
          </a:srgbClr>
        </a:solidFill>
        <a:ln xmlns:a="http://schemas.openxmlformats.org/drawingml/2006/main">
          <a:solidFill>
            <a:srgbClr val="F79646">
              <a:alpha val="41000"/>
            </a:srgbClr>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0.03495</cdr:x>
      <cdr:y>0.89183</cdr:y>
    </cdr:from>
    <cdr:to>
      <cdr:x>0.03495</cdr:x>
      <cdr:y>0.89306</cdr:y>
    </cdr:to>
    <cdr:sp macro="" textlink="">
      <cdr:nvSpPr>
        <cdr:cNvPr id="13" name="TextBox 1"/>
        <cdr:cNvSpPr txBox="1"/>
      </cdr:nvSpPr>
      <cdr:spPr>
        <a:xfrm xmlns:a="http://schemas.openxmlformats.org/drawingml/2006/main">
          <a:off x="338660" y="3838517"/>
          <a:ext cx="1247782" cy="4286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b="1" dirty="0"/>
            <a:t>Earliest possible delivery date</a:t>
          </a:r>
        </a:p>
      </cdr:txBody>
    </cdr:sp>
  </cdr:relSizeAnchor>
  <cdr:relSizeAnchor xmlns:cdr="http://schemas.openxmlformats.org/drawingml/2006/chartDrawing">
    <cdr:from>
      <cdr:x>0</cdr:x>
      <cdr:y>0</cdr:y>
    </cdr:from>
    <cdr:to>
      <cdr:x>0</cdr:x>
      <cdr:y>0</cdr:y>
    </cdr:to>
    <cdr:pic>
      <cdr:nvPicPr>
        <cdr:cNvPr id="20"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cdr:x>
      <cdr:y>0</cdr:y>
    </cdr:from>
    <cdr:to>
      <cdr:x>0</cdr:x>
      <cdr:y>0</cdr:y>
    </cdr:to>
    <cdr:pic>
      <cdr:nvPicPr>
        <cdr:cNvPr id="21"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0.03445</cdr:x>
      <cdr:y>0.896</cdr:y>
    </cdr:from>
    <cdr:to>
      <cdr:x>0.03445</cdr:x>
      <cdr:y>0.89698</cdr:y>
    </cdr:to>
    <cdr:sp macro="" textlink="">
      <cdr:nvSpPr>
        <cdr:cNvPr id="2" name="TextBox 1"/>
        <cdr:cNvSpPr txBox="1"/>
      </cdr:nvSpPr>
      <cdr:spPr>
        <a:xfrm xmlns:a="http://schemas.openxmlformats.org/drawingml/2006/main">
          <a:off x="338660" y="3838517"/>
          <a:ext cx="1247782" cy="4286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b="1" dirty="0"/>
            <a:t>Earliest possible delivery date</a:t>
          </a:r>
        </a:p>
      </cdr:txBody>
    </cdr:sp>
  </cdr:relSizeAnchor>
  <cdr:relSizeAnchor xmlns:cdr="http://schemas.openxmlformats.org/drawingml/2006/chartDrawing">
    <cdr:from>
      <cdr:x>0</cdr:x>
      <cdr:y>0</cdr:y>
    </cdr:from>
    <cdr:to>
      <cdr:x>0</cdr:x>
      <cdr:y>0</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cdr:x>
      <cdr:y>0</cdr:y>
    </cdr:from>
    <cdr:to>
      <cdr:x>0</cdr:x>
      <cdr:y>0</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0.12202</cdr:x>
      <cdr:y>0.52768</cdr:y>
    </cdr:from>
    <cdr:to>
      <cdr:x>0.96243</cdr:x>
      <cdr:y>0.84238</cdr:y>
    </cdr:to>
    <cdr:sp macro="" textlink="">
      <cdr:nvSpPr>
        <cdr:cNvPr id="8" name="Freeform 7"/>
        <cdr:cNvSpPr/>
      </cdr:nvSpPr>
      <cdr:spPr>
        <a:xfrm xmlns:a="http://schemas.openxmlformats.org/drawingml/2006/main">
          <a:off x="1058238" y="2572137"/>
          <a:ext cx="7288321" cy="1533979"/>
        </a:xfrm>
        <a:custGeom xmlns:a="http://schemas.openxmlformats.org/drawingml/2006/main">
          <a:avLst/>
          <a:gdLst>
            <a:gd name="connsiteX0" fmla="*/ 0 w 7307580"/>
            <a:gd name="connsiteY0" fmla="*/ 0 h 1531620"/>
            <a:gd name="connsiteX1" fmla="*/ 1440180 w 7307580"/>
            <a:gd name="connsiteY1" fmla="*/ 0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55520 w 7307580"/>
            <a:gd name="connsiteY2" fmla="*/ 1074420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61025 w 7307580"/>
            <a:gd name="connsiteY2" fmla="*/ 1072023 h 1531620"/>
            <a:gd name="connsiteX3" fmla="*/ 2385060 w 7307580"/>
            <a:gd name="connsiteY3" fmla="*/ 1173480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61025 w 7307580"/>
            <a:gd name="connsiteY2" fmla="*/ 1072023 h 1531620"/>
            <a:gd name="connsiteX3" fmla="*/ 2390607 w 7307580"/>
            <a:gd name="connsiteY3" fmla="*/ 1166318 h 1531620"/>
            <a:gd name="connsiteX4" fmla="*/ 2712720 w 7307580"/>
            <a:gd name="connsiteY4" fmla="*/ 125730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61025 w 7307580"/>
            <a:gd name="connsiteY2" fmla="*/ 1072023 h 1531620"/>
            <a:gd name="connsiteX3" fmla="*/ 2390607 w 7307580"/>
            <a:gd name="connsiteY3" fmla="*/ 1166318 h 1531620"/>
            <a:gd name="connsiteX4" fmla="*/ 2715993 w 7307580"/>
            <a:gd name="connsiteY4" fmla="*/ 123585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07580"/>
            <a:gd name="connsiteY0" fmla="*/ 0 h 1531620"/>
            <a:gd name="connsiteX1" fmla="*/ 1464474 w 7307580"/>
            <a:gd name="connsiteY1" fmla="*/ 9525 h 1531620"/>
            <a:gd name="connsiteX2" fmla="*/ 2268913 w 7307580"/>
            <a:gd name="connsiteY2" fmla="*/ 1067244 h 1531620"/>
            <a:gd name="connsiteX3" fmla="*/ 2390607 w 7307580"/>
            <a:gd name="connsiteY3" fmla="*/ 1166318 h 1531620"/>
            <a:gd name="connsiteX4" fmla="*/ 2715993 w 7307580"/>
            <a:gd name="connsiteY4" fmla="*/ 1235850 h 1531620"/>
            <a:gd name="connsiteX5" fmla="*/ 7307580 w 7307580"/>
            <a:gd name="connsiteY5" fmla="*/ 1440180 h 1531620"/>
            <a:gd name="connsiteX6" fmla="*/ 7307580 w 7307580"/>
            <a:gd name="connsiteY6" fmla="*/ 1531620 h 1531620"/>
            <a:gd name="connsiteX7" fmla="*/ 7620 w 7307580"/>
            <a:gd name="connsiteY7" fmla="*/ 1531620 h 1531620"/>
            <a:gd name="connsiteX8" fmla="*/ 0 w 7307580"/>
            <a:gd name="connsiteY8" fmla="*/ 0 h 1531620"/>
            <a:gd name="connsiteX0" fmla="*/ 0 w 7326655"/>
            <a:gd name="connsiteY0" fmla="*/ 0 h 1531620"/>
            <a:gd name="connsiteX1" fmla="*/ 1464474 w 7326655"/>
            <a:gd name="connsiteY1" fmla="*/ 9525 h 1531620"/>
            <a:gd name="connsiteX2" fmla="*/ 2268913 w 7326655"/>
            <a:gd name="connsiteY2" fmla="*/ 1067244 h 1531620"/>
            <a:gd name="connsiteX3" fmla="*/ 2390607 w 7326655"/>
            <a:gd name="connsiteY3" fmla="*/ 1166318 h 1531620"/>
            <a:gd name="connsiteX4" fmla="*/ 2715993 w 7326655"/>
            <a:gd name="connsiteY4" fmla="*/ 1235850 h 1531620"/>
            <a:gd name="connsiteX5" fmla="*/ 7326655 w 7326655"/>
            <a:gd name="connsiteY5" fmla="*/ 1425872 h 1531620"/>
            <a:gd name="connsiteX6" fmla="*/ 7307580 w 7326655"/>
            <a:gd name="connsiteY6" fmla="*/ 1531620 h 1531620"/>
            <a:gd name="connsiteX7" fmla="*/ 7620 w 7326655"/>
            <a:gd name="connsiteY7" fmla="*/ 1531620 h 1531620"/>
            <a:gd name="connsiteX8" fmla="*/ 0 w 7326655"/>
            <a:gd name="connsiteY8" fmla="*/ 0 h 1531620"/>
            <a:gd name="connsiteX0" fmla="*/ 0 w 7326655"/>
            <a:gd name="connsiteY0" fmla="*/ 0 h 1533979"/>
            <a:gd name="connsiteX1" fmla="*/ 1464474 w 7326655"/>
            <a:gd name="connsiteY1" fmla="*/ 9525 h 1533979"/>
            <a:gd name="connsiteX2" fmla="*/ 2268913 w 7326655"/>
            <a:gd name="connsiteY2" fmla="*/ 1067244 h 1533979"/>
            <a:gd name="connsiteX3" fmla="*/ 2390607 w 7326655"/>
            <a:gd name="connsiteY3" fmla="*/ 1166318 h 1533979"/>
            <a:gd name="connsiteX4" fmla="*/ 2715993 w 7326655"/>
            <a:gd name="connsiteY4" fmla="*/ 1235850 h 1533979"/>
            <a:gd name="connsiteX5" fmla="*/ 7326655 w 7326655"/>
            <a:gd name="connsiteY5" fmla="*/ 1425872 h 1533979"/>
            <a:gd name="connsiteX6" fmla="*/ 7321890 w 7326655"/>
            <a:gd name="connsiteY6" fmla="*/ 1533979 h 1533979"/>
            <a:gd name="connsiteX7" fmla="*/ 7620 w 7326655"/>
            <a:gd name="connsiteY7" fmla="*/ 1531620 h 1533979"/>
            <a:gd name="connsiteX8" fmla="*/ 0 w 7326655"/>
            <a:gd name="connsiteY8" fmla="*/ 0 h 1533979"/>
            <a:gd name="connsiteX0" fmla="*/ 0 w 7329059"/>
            <a:gd name="connsiteY0" fmla="*/ 0 h 1531620"/>
            <a:gd name="connsiteX1" fmla="*/ 1464474 w 7329059"/>
            <a:gd name="connsiteY1" fmla="*/ 9525 h 1531620"/>
            <a:gd name="connsiteX2" fmla="*/ 2268913 w 7329059"/>
            <a:gd name="connsiteY2" fmla="*/ 1067244 h 1531620"/>
            <a:gd name="connsiteX3" fmla="*/ 2390607 w 7329059"/>
            <a:gd name="connsiteY3" fmla="*/ 1166318 h 1531620"/>
            <a:gd name="connsiteX4" fmla="*/ 2715993 w 7329059"/>
            <a:gd name="connsiteY4" fmla="*/ 1235850 h 1531620"/>
            <a:gd name="connsiteX5" fmla="*/ 7326655 w 7329059"/>
            <a:gd name="connsiteY5" fmla="*/ 1425872 h 1531620"/>
            <a:gd name="connsiteX6" fmla="*/ 7329059 w 7329059"/>
            <a:gd name="connsiteY6" fmla="*/ 1526812 h 1531620"/>
            <a:gd name="connsiteX7" fmla="*/ 7620 w 7329059"/>
            <a:gd name="connsiteY7" fmla="*/ 1531620 h 1531620"/>
            <a:gd name="connsiteX8" fmla="*/ 0 w 7329059"/>
            <a:gd name="connsiteY8" fmla="*/ 0 h 1531620"/>
            <a:gd name="connsiteX0" fmla="*/ 0 w 7329059"/>
            <a:gd name="connsiteY0" fmla="*/ 0 h 1526835"/>
            <a:gd name="connsiteX1" fmla="*/ 1464474 w 7329059"/>
            <a:gd name="connsiteY1" fmla="*/ 9525 h 1526835"/>
            <a:gd name="connsiteX2" fmla="*/ 2268913 w 7329059"/>
            <a:gd name="connsiteY2" fmla="*/ 1067244 h 1526835"/>
            <a:gd name="connsiteX3" fmla="*/ 2390607 w 7329059"/>
            <a:gd name="connsiteY3" fmla="*/ 1166318 h 1526835"/>
            <a:gd name="connsiteX4" fmla="*/ 2715993 w 7329059"/>
            <a:gd name="connsiteY4" fmla="*/ 1235850 h 1526835"/>
            <a:gd name="connsiteX5" fmla="*/ 7326655 w 7329059"/>
            <a:gd name="connsiteY5" fmla="*/ 1425872 h 1526835"/>
            <a:gd name="connsiteX6" fmla="*/ 7329059 w 7329059"/>
            <a:gd name="connsiteY6" fmla="*/ 1526812 h 1526835"/>
            <a:gd name="connsiteX7" fmla="*/ 476 w 7329059"/>
            <a:gd name="connsiteY7" fmla="*/ 1526835 h 1526835"/>
            <a:gd name="connsiteX8" fmla="*/ 0 w 7329059"/>
            <a:gd name="connsiteY8" fmla="*/ 0 h 1526835"/>
            <a:gd name="connsiteX0" fmla="*/ 0 w 7329059"/>
            <a:gd name="connsiteY0" fmla="*/ 0 h 1526835"/>
            <a:gd name="connsiteX1" fmla="*/ 1464474 w 7329059"/>
            <a:gd name="connsiteY1" fmla="*/ 9525 h 1526835"/>
            <a:gd name="connsiteX2" fmla="*/ 2268913 w 7329059"/>
            <a:gd name="connsiteY2" fmla="*/ 1067244 h 1526835"/>
            <a:gd name="connsiteX3" fmla="*/ 2390607 w 7329059"/>
            <a:gd name="connsiteY3" fmla="*/ 1166318 h 1526835"/>
            <a:gd name="connsiteX4" fmla="*/ 2714503 w 7329059"/>
            <a:gd name="connsiteY4" fmla="*/ 1228687 h 1526835"/>
            <a:gd name="connsiteX5" fmla="*/ 7326655 w 7329059"/>
            <a:gd name="connsiteY5" fmla="*/ 1425872 h 1526835"/>
            <a:gd name="connsiteX6" fmla="*/ 7329059 w 7329059"/>
            <a:gd name="connsiteY6" fmla="*/ 1526812 h 1526835"/>
            <a:gd name="connsiteX7" fmla="*/ 476 w 7329059"/>
            <a:gd name="connsiteY7" fmla="*/ 1526835 h 1526835"/>
            <a:gd name="connsiteX8" fmla="*/ 0 w 7329059"/>
            <a:gd name="connsiteY8" fmla="*/ 0 h 1526835"/>
            <a:gd name="connsiteX0" fmla="*/ 0 w 7329059"/>
            <a:gd name="connsiteY0" fmla="*/ 0 h 1526835"/>
            <a:gd name="connsiteX1" fmla="*/ 1464474 w 7329059"/>
            <a:gd name="connsiteY1" fmla="*/ 9525 h 1526835"/>
            <a:gd name="connsiteX2" fmla="*/ 2268913 w 7329059"/>
            <a:gd name="connsiteY2" fmla="*/ 1067244 h 1526835"/>
            <a:gd name="connsiteX3" fmla="*/ 2386629 w 7329059"/>
            <a:gd name="connsiteY3" fmla="*/ 1159157 h 1526835"/>
            <a:gd name="connsiteX4" fmla="*/ 2714503 w 7329059"/>
            <a:gd name="connsiteY4" fmla="*/ 1228687 h 1526835"/>
            <a:gd name="connsiteX5" fmla="*/ 7326655 w 7329059"/>
            <a:gd name="connsiteY5" fmla="*/ 1425872 h 1526835"/>
            <a:gd name="connsiteX6" fmla="*/ 7329059 w 7329059"/>
            <a:gd name="connsiteY6" fmla="*/ 1526812 h 1526835"/>
            <a:gd name="connsiteX7" fmla="*/ 476 w 7329059"/>
            <a:gd name="connsiteY7" fmla="*/ 1526835 h 1526835"/>
            <a:gd name="connsiteX8" fmla="*/ 0 w 7329059"/>
            <a:gd name="connsiteY8" fmla="*/ 0 h 1526835"/>
            <a:gd name="connsiteX0" fmla="*/ 0 w 7329059"/>
            <a:gd name="connsiteY0" fmla="*/ 0 h 1526835"/>
            <a:gd name="connsiteX1" fmla="*/ 1464474 w 7329059"/>
            <a:gd name="connsiteY1" fmla="*/ 9525 h 1526835"/>
            <a:gd name="connsiteX2" fmla="*/ 2268913 w 7329059"/>
            <a:gd name="connsiteY2" fmla="*/ 1067244 h 1526835"/>
            <a:gd name="connsiteX3" fmla="*/ 2386629 w 7329059"/>
            <a:gd name="connsiteY3" fmla="*/ 1159157 h 1526835"/>
            <a:gd name="connsiteX4" fmla="*/ 2714503 w 7329059"/>
            <a:gd name="connsiteY4" fmla="*/ 1228687 h 1526835"/>
            <a:gd name="connsiteX5" fmla="*/ 7288567 w 7329059"/>
            <a:gd name="connsiteY5" fmla="*/ 1416326 h 1526835"/>
            <a:gd name="connsiteX6" fmla="*/ 7329059 w 7329059"/>
            <a:gd name="connsiteY6" fmla="*/ 1526812 h 1526835"/>
            <a:gd name="connsiteX7" fmla="*/ 476 w 7329059"/>
            <a:gd name="connsiteY7" fmla="*/ 1526835 h 1526835"/>
            <a:gd name="connsiteX8" fmla="*/ 0 w 7329059"/>
            <a:gd name="connsiteY8" fmla="*/ 0 h 1526835"/>
            <a:gd name="connsiteX0" fmla="*/ 0 w 7288637"/>
            <a:gd name="connsiteY0" fmla="*/ 0 h 1529171"/>
            <a:gd name="connsiteX1" fmla="*/ 1464474 w 7288637"/>
            <a:gd name="connsiteY1" fmla="*/ 9525 h 1529171"/>
            <a:gd name="connsiteX2" fmla="*/ 2268913 w 7288637"/>
            <a:gd name="connsiteY2" fmla="*/ 1067244 h 1529171"/>
            <a:gd name="connsiteX3" fmla="*/ 2386629 w 7288637"/>
            <a:gd name="connsiteY3" fmla="*/ 1159157 h 1529171"/>
            <a:gd name="connsiteX4" fmla="*/ 2714503 w 7288637"/>
            <a:gd name="connsiteY4" fmla="*/ 1228687 h 1529171"/>
            <a:gd name="connsiteX5" fmla="*/ 7288567 w 7288637"/>
            <a:gd name="connsiteY5" fmla="*/ 1416326 h 1529171"/>
            <a:gd name="connsiteX6" fmla="*/ 7283826 w 7288637"/>
            <a:gd name="connsiteY6" fmla="*/ 1529171 h 1529171"/>
            <a:gd name="connsiteX7" fmla="*/ 476 w 7288637"/>
            <a:gd name="connsiteY7" fmla="*/ 1526835 h 1529171"/>
            <a:gd name="connsiteX8" fmla="*/ 0 w 7288637"/>
            <a:gd name="connsiteY8" fmla="*/ 0 h 1529171"/>
            <a:gd name="connsiteX0" fmla="*/ 1914 w 7290551"/>
            <a:gd name="connsiteY0" fmla="*/ 0 h 1533956"/>
            <a:gd name="connsiteX1" fmla="*/ 1466388 w 7290551"/>
            <a:gd name="connsiteY1" fmla="*/ 9525 h 1533956"/>
            <a:gd name="connsiteX2" fmla="*/ 2270827 w 7290551"/>
            <a:gd name="connsiteY2" fmla="*/ 1067244 h 1533956"/>
            <a:gd name="connsiteX3" fmla="*/ 2388543 w 7290551"/>
            <a:gd name="connsiteY3" fmla="*/ 1159157 h 1533956"/>
            <a:gd name="connsiteX4" fmla="*/ 2716417 w 7290551"/>
            <a:gd name="connsiteY4" fmla="*/ 1228687 h 1533956"/>
            <a:gd name="connsiteX5" fmla="*/ 7290481 w 7290551"/>
            <a:gd name="connsiteY5" fmla="*/ 1416326 h 1533956"/>
            <a:gd name="connsiteX6" fmla="*/ 7285740 w 7290551"/>
            <a:gd name="connsiteY6" fmla="*/ 1529171 h 1533956"/>
            <a:gd name="connsiteX7" fmla="*/ 8 w 7290551"/>
            <a:gd name="connsiteY7" fmla="*/ 1533956 h 1533956"/>
            <a:gd name="connsiteX8" fmla="*/ 1914 w 7290551"/>
            <a:gd name="connsiteY8" fmla="*/ 0 h 1533956"/>
            <a:gd name="connsiteX0" fmla="*/ 1914 w 7290716"/>
            <a:gd name="connsiteY0" fmla="*/ 0 h 1533956"/>
            <a:gd name="connsiteX1" fmla="*/ 1466388 w 7290716"/>
            <a:gd name="connsiteY1" fmla="*/ 9525 h 1533956"/>
            <a:gd name="connsiteX2" fmla="*/ 2270827 w 7290716"/>
            <a:gd name="connsiteY2" fmla="*/ 1067244 h 1533956"/>
            <a:gd name="connsiteX3" fmla="*/ 2388543 w 7290716"/>
            <a:gd name="connsiteY3" fmla="*/ 1159157 h 1533956"/>
            <a:gd name="connsiteX4" fmla="*/ 2716417 w 7290716"/>
            <a:gd name="connsiteY4" fmla="*/ 1228687 h 1533956"/>
            <a:gd name="connsiteX5" fmla="*/ 7290481 w 7290716"/>
            <a:gd name="connsiteY5" fmla="*/ 1416326 h 1533956"/>
            <a:gd name="connsiteX6" fmla="*/ 7290516 w 7290716"/>
            <a:gd name="connsiteY6" fmla="*/ 1533911 h 1533956"/>
            <a:gd name="connsiteX7" fmla="*/ 8 w 7290716"/>
            <a:gd name="connsiteY7" fmla="*/ 1533956 h 1533956"/>
            <a:gd name="connsiteX8" fmla="*/ 1914 w 7290716"/>
            <a:gd name="connsiteY8" fmla="*/ 0 h 153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0716" h="1533956">
              <a:moveTo>
                <a:pt x="1914" y="0"/>
              </a:moveTo>
              <a:lnTo>
                <a:pt x="1466388" y="9525"/>
              </a:lnTo>
              <a:cubicBezTo>
                <a:pt x="1744263" y="359708"/>
                <a:pt x="2007145" y="712279"/>
                <a:pt x="2270827" y="1067244"/>
              </a:cubicBezTo>
              <a:lnTo>
                <a:pt x="2388543" y="1159157"/>
              </a:lnTo>
              <a:lnTo>
                <a:pt x="2716417" y="1228687"/>
              </a:lnTo>
              <a:lnTo>
                <a:pt x="7290481" y="1416326"/>
              </a:lnTo>
              <a:cubicBezTo>
                <a:pt x="7291282" y="1449973"/>
                <a:pt x="7289715" y="1500264"/>
                <a:pt x="7290516" y="1533911"/>
              </a:cubicBezTo>
              <a:lnTo>
                <a:pt x="8" y="1533956"/>
              </a:lnTo>
              <a:cubicBezTo>
                <a:pt x="-151" y="1025011"/>
                <a:pt x="2073" y="508945"/>
                <a:pt x="1914" y="0"/>
              </a:cubicBezTo>
              <a:close/>
            </a:path>
          </a:pathLst>
        </a:custGeom>
        <a:solidFill xmlns:a="http://schemas.openxmlformats.org/drawingml/2006/main">
          <a:srgbClr val="F79646">
            <a:alpha val="50000"/>
          </a:srgbClr>
        </a:solidFill>
        <a:ln xmlns:a="http://schemas.openxmlformats.org/drawingml/2006/main">
          <a:solidFill>
            <a:srgbClr val="F79646">
              <a:alpha val="41000"/>
            </a:srgbClr>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850444" y="0"/>
            <a:ext cx="2945659" cy="496411"/>
          </a:xfrm>
          <a:prstGeom prst="rect">
            <a:avLst/>
          </a:prstGeom>
        </p:spPr>
        <p:txBody>
          <a:bodyPr vert="horz" lIns="91440" tIns="45720" rIns="91440" bIns="45720" rtlCol="0"/>
          <a:lstStyle>
            <a:lvl1pPr algn="r">
              <a:defRPr sz="1200"/>
            </a:lvl1pPr>
          </a:lstStyle>
          <a:p>
            <a:fld id="{BA30E5B5-7593-4EC0-A231-5121195AB94B}" type="datetimeFigureOut">
              <a:rPr lang="en-ZA" smtClean="0"/>
              <a:pPr/>
              <a:t>2018-11-06</a:t>
            </a:fld>
            <a:endParaRPr lang="en-ZA" dirty="0"/>
          </a:p>
        </p:txBody>
      </p:sp>
      <p:sp>
        <p:nvSpPr>
          <p:cNvPr id="4" name="Footer Placeholder 3"/>
          <p:cNvSpPr>
            <a:spLocks noGrp="1"/>
          </p:cNvSpPr>
          <p:nvPr>
            <p:ph type="ftr" sz="quarter" idx="2"/>
          </p:nvPr>
        </p:nvSpPr>
        <p:spPr>
          <a:xfrm>
            <a:off x="1" y="9430090"/>
            <a:ext cx="2945659" cy="496411"/>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50444" y="9430090"/>
            <a:ext cx="2945659" cy="496411"/>
          </a:xfrm>
          <a:prstGeom prst="rect">
            <a:avLst/>
          </a:prstGeom>
        </p:spPr>
        <p:txBody>
          <a:bodyPr vert="horz" lIns="91440" tIns="45720" rIns="91440" bIns="45720" rtlCol="0" anchor="b"/>
          <a:lstStyle>
            <a:lvl1pPr algn="r">
              <a:defRPr sz="1200"/>
            </a:lvl1pPr>
          </a:lstStyle>
          <a:p>
            <a:fld id="{B1B62471-E199-4C77-9866-761FC30A1905}" type="slidenum">
              <a:rPr lang="en-ZA" smtClean="0"/>
              <a:pPr/>
              <a:t>‹#›</a:t>
            </a:fld>
            <a:endParaRPr lang="en-ZA" dirty="0"/>
          </a:p>
        </p:txBody>
      </p:sp>
    </p:spTree>
    <p:extLst>
      <p:ext uri="{BB962C8B-B14F-4D97-AF65-F5344CB8AC3E}">
        <p14:creationId xmlns:p14="http://schemas.microsoft.com/office/powerpoint/2010/main" val="3884127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US" dirty="0"/>
          </a:p>
        </p:txBody>
      </p:sp>
      <p:sp>
        <p:nvSpPr>
          <p:cNvPr id="30723" name="Rectangle 3"/>
          <p:cNvSpPr>
            <a:spLocks noGrp="1" noChangeArrowheads="1"/>
          </p:cNvSpPr>
          <p:nvPr>
            <p:ph type="dt" idx="1"/>
          </p:nvPr>
        </p:nvSpPr>
        <p:spPr bwMode="auto">
          <a:xfrm>
            <a:off x="3850444"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C72D23EC-A725-4976-8DAB-6EBBACA1E94A}" type="datetimeFigureOut">
              <a:rPr lang="en-US"/>
              <a:pPr>
                <a:defRPr/>
              </a:pPr>
              <a:t>11/6/2018</a:t>
            </a:fld>
            <a:endParaRPr lang="en-US" dirty="0"/>
          </a:p>
        </p:txBody>
      </p:sp>
      <p:sp>
        <p:nvSpPr>
          <p:cNvPr id="1536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1" y="9430090"/>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endParaRPr lang="en-US" dirty="0"/>
          </a:p>
        </p:txBody>
      </p:sp>
      <p:sp>
        <p:nvSpPr>
          <p:cNvPr id="30727" name="Rectangle 7"/>
          <p:cNvSpPr>
            <a:spLocks noGrp="1" noChangeArrowheads="1"/>
          </p:cNvSpPr>
          <p:nvPr>
            <p:ph type="sldNum" sz="quarter" idx="5"/>
          </p:nvPr>
        </p:nvSpPr>
        <p:spPr bwMode="auto">
          <a:xfrm>
            <a:off x="3850444" y="9430090"/>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4436939A-642A-4B7C-84D7-19DAA6821AA3}" type="slidenum">
              <a:rPr lang="en-US"/>
              <a:pPr>
                <a:defRPr/>
              </a:pPr>
              <a:t>‹#›</a:t>
            </a:fld>
            <a:endParaRPr lang="en-US" dirty="0"/>
          </a:p>
        </p:txBody>
      </p:sp>
    </p:spTree>
    <p:extLst>
      <p:ext uri="{BB962C8B-B14F-4D97-AF65-F5344CB8AC3E}">
        <p14:creationId xmlns:p14="http://schemas.microsoft.com/office/powerpoint/2010/main" val="6523773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82764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smtClean="0">
                <a:effectLst/>
              </a:rPr>
              <a:t>1. Agriculture Pesticide Runoff</a:t>
            </a:r>
            <a:r>
              <a:rPr lang="en-ZA" dirty="0" smtClean="0">
                <a:effectLst/>
              </a:rPr>
              <a:t/>
            </a:r>
            <a:br>
              <a:rPr lang="en-ZA" dirty="0" smtClean="0">
                <a:effectLst/>
              </a:rPr>
            </a:br>
            <a:r>
              <a:rPr lang="en-ZA" dirty="0" smtClean="0">
                <a:effectLst/>
              </a:rPr>
              <a:t>Crop treatments (pesticides and fertilizers)</a:t>
            </a:r>
          </a:p>
          <a:p>
            <a:r>
              <a:rPr lang="en-ZA" b="1" dirty="0" smtClean="0">
                <a:effectLst/>
              </a:rPr>
              <a:t>2. Residential Runoff &amp; Effluent</a:t>
            </a:r>
            <a:r>
              <a:rPr lang="en-ZA" dirty="0" smtClean="0">
                <a:effectLst/>
              </a:rPr>
              <a:t/>
            </a:r>
            <a:br>
              <a:rPr lang="en-ZA" dirty="0" smtClean="0">
                <a:effectLst/>
              </a:rPr>
            </a:br>
            <a:r>
              <a:rPr lang="en-ZA" dirty="0" smtClean="0">
                <a:effectLst/>
              </a:rPr>
              <a:t>Human waste (</a:t>
            </a:r>
            <a:r>
              <a:rPr lang="en-ZA" dirty="0" smtClean="0"/>
              <a:t>Pharmaceutical and Personal Care Products (</a:t>
            </a:r>
            <a:r>
              <a:rPr lang="en-ZA" dirty="0" smtClean="0">
                <a:effectLst/>
              </a:rPr>
              <a:t>PPCPs), hormones, steroids, antibiotics and endocrine disrupters), storm water contamination (PFCs and petroleum-based products), pharmaceutical disposal</a:t>
            </a:r>
          </a:p>
          <a:p>
            <a:r>
              <a:rPr lang="en-ZA" b="1" dirty="0" smtClean="0">
                <a:effectLst/>
              </a:rPr>
              <a:t>3. Farm &amp; Livestock Runoff</a:t>
            </a:r>
            <a:r>
              <a:rPr lang="en-ZA" dirty="0" smtClean="0">
                <a:effectLst/>
              </a:rPr>
              <a:t/>
            </a:r>
            <a:br>
              <a:rPr lang="en-ZA" dirty="0" smtClean="0">
                <a:effectLst/>
              </a:rPr>
            </a:br>
            <a:r>
              <a:rPr lang="en-ZA" dirty="0" smtClean="0">
                <a:effectLst/>
              </a:rPr>
              <a:t>Veterinary drugs (hormones, steroids and antibiotics), animal waste (microbial pathogens)</a:t>
            </a:r>
          </a:p>
          <a:p>
            <a:r>
              <a:rPr lang="en-ZA" b="1" dirty="0" smtClean="0">
                <a:effectLst/>
              </a:rPr>
              <a:t>4. Hospital Waste Effluent</a:t>
            </a:r>
            <a:r>
              <a:rPr lang="en-ZA" dirty="0" smtClean="0">
                <a:effectLst/>
              </a:rPr>
              <a:t/>
            </a:r>
            <a:br>
              <a:rPr lang="en-ZA" dirty="0" smtClean="0">
                <a:effectLst/>
              </a:rPr>
            </a:br>
            <a:r>
              <a:rPr lang="en-ZA" dirty="0" smtClean="0">
                <a:effectLst/>
              </a:rPr>
              <a:t>Medical and dental treatment waste (PPCPs, hormones, steroids and antibiotics)</a:t>
            </a:r>
          </a:p>
          <a:p>
            <a:r>
              <a:rPr lang="en-ZA" b="1" dirty="0" smtClean="0">
                <a:effectLst/>
              </a:rPr>
              <a:t>5. Industrial Runoff &amp; Effluent</a:t>
            </a:r>
            <a:r>
              <a:rPr lang="en-ZA" dirty="0" smtClean="0">
                <a:effectLst/>
              </a:rPr>
              <a:t/>
            </a:r>
            <a:br>
              <a:rPr lang="en-ZA" dirty="0" smtClean="0">
                <a:effectLst/>
              </a:rPr>
            </a:br>
            <a:r>
              <a:rPr lang="en-ZA" dirty="0" smtClean="0">
                <a:effectLst/>
              </a:rPr>
              <a:t>Manufacturing by-products and process waste, building material contamination (BFRs, VOCs, PFCs, PCBs, petroleum-based products and nanoparticles)</a:t>
            </a:r>
          </a:p>
          <a:p>
            <a:r>
              <a:rPr lang="en-ZA" b="1" dirty="0" smtClean="0">
                <a:effectLst/>
              </a:rPr>
              <a:t>6. Energy Generation Effluent</a:t>
            </a:r>
            <a:r>
              <a:rPr lang="en-ZA" dirty="0" smtClean="0">
                <a:effectLst/>
              </a:rPr>
              <a:t/>
            </a:r>
            <a:br>
              <a:rPr lang="en-ZA" dirty="0" smtClean="0">
                <a:effectLst/>
              </a:rPr>
            </a:br>
            <a:r>
              <a:rPr lang="en-ZA" dirty="0" smtClean="0">
                <a:effectLst/>
              </a:rPr>
              <a:t>Process waste, contaminated fly ash and flue gas, toxic metals (vanadium), inorganic contaminants (bromides)</a:t>
            </a:r>
          </a:p>
          <a:p>
            <a:r>
              <a:rPr lang="en-ZA" b="1" dirty="0" smtClean="0">
                <a:effectLst/>
              </a:rPr>
              <a:t>7. Urban Runoff &amp; Effluent</a:t>
            </a:r>
            <a:r>
              <a:rPr lang="en-ZA" dirty="0" smtClean="0">
                <a:effectLst/>
              </a:rPr>
              <a:t/>
            </a:r>
            <a:br>
              <a:rPr lang="en-ZA" dirty="0" smtClean="0">
                <a:effectLst/>
              </a:rPr>
            </a:br>
            <a:r>
              <a:rPr lang="en-ZA" dirty="0" smtClean="0">
                <a:effectLst/>
              </a:rPr>
              <a:t>Construction waste, building material contamination, pet waste (metabolic, vet drug excretion and microbial pathogens)</a:t>
            </a:r>
          </a:p>
          <a:p>
            <a:r>
              <a:rPr lang="en-ZA" b="1" dirty="0" smtClean="0">
                <a:effectLst/>
              </a:rPr>
              <a:t>8. Waste Water Treatment Plant</a:t>
            </a:r>
            <a:r>
              <a:rPr lang="en-ZA" dirty="0" smtClean="0">
                <a:effectLst/>
              </a:rPr>
              <a:t/>
            </a:r>
            <a:br>
              <a:rPr lang="en-ZA" dirty="0" smtClean="0">
                <a:effectLst/>
              </a:rPr>
            </a:br>
            <a:r>
              <a:rPr lang="en-ZA" dirty="0" smtClean="0">
                <a:effectLst/>
              </a:rPr>
              <a:t>PPCPs, hormones, steroids and antibiotics, disinfection by-products, nutrients (nitrogen and phosphorus), nanoparticles</a:t>
            </a:r>
          </a:p>
          <a:p>
            <a:r>
              <a:rPr lang="en-ZA" b="1" dirty="0" smtClean="0">
                <a:effectLst/>
              </a:rPr>
              <a:t>9. Waste Water Effluent</a:t>
            </a:r>
            <a:r>
              <a:rPr lang="en-ZA" dirty="0" smtClean="0">
                <a:effectLst/>
              </a:rPr>
              <a:t/>
            </a:r>
            <a:br>
              <a:rPr lang="en-ZA" dirty="0" smtClean="0">
                <a:effectLst/>
              </a:rPr>
            </a:br>
            <a:r>
              <a:rPr lang="en-ZA" dirty="0" smtClean="0">
                <a:effectLst/>
              </a:rPr>
              <a:t>PPCPs, hormones, steroids and antibiotics, disinfection by-products, nutrients (nitrogen and phosphorus), nanoparticles</a:t>
            </a:r>
          </a:p>
          <a:p>
            <a:r>
              <a:rPr lang="en-ZA" b="1" dirty="0" smtClean="0">
                <a:effectLst/>
              </a:rPr>
              <a:t>10. Septic tank affects the underground water table</a:t>
            </a:r>
            <a:r>
              <a:rPr lang="en-ZA" dirty="0" smtClean="0">
                <a:effectLst/>
              </a:rPr>
              <a:t/>
            </a:r>
            <a:br>
              <a:rPr lang="en-ZA" dirty="0" smtClean="0">
                <a:effectLst/>
              </a:rPr>
            </a:br>
            <a:r>
              <a:rPr lang="en-ZA" dirty="0" smtClean="0">
                <a:effectLst/>
              </a:rPr>
              <a:t>Untreated human waste from poorly contained septic leach fields (microbial pathogens, PPCPs and endocrine disrupters)</a:t>
            </a:r>
          </a:p>
          <a:p>
            <a:r>
              <a:rPr lang="en-ZA" b="1" dirty="0" smtClean="0">
                <a:effectLst/>
              </a:rPr>
              <a:t>11. Drinking Water Intake</a:t>
            </a:r>
            <a:r>
              <a:rPr lang="en-ZA" dirty="0" smtClean="0">
                <a:effectLst/>
              </a:rPr>
              <a:t/>
            </a:r>
            <a:br>
              <a:rPr lang="en-ZA" dirty="0" smtClean="0">
                <a:effectLst/>
              </a:rPr>
            </a:br>
            <a:r>
              <a:rPr lang="en-ZA" dirty="0" smtClean="0">
                <a:effectLst/>
              </a:rPr>
              <a:t>Disinfection by-products, hormones, steroids and antibiotics, algal blooms (cyanotoxins), pesticides, nanoparticles, nutrients (nitrogen and phosphorus)</a:t>
            </a:r>
          </a:p>
          <a:p>
            <a:r>
              <a:rPr lang="en-ZA" b="1" dirty="0" smtClean="0">
                <a:effectLst/>
              </a:rPr>
              <a:t>12. Drinking Water Treatment Plant</a:t>
            </a:r>
            <a:r>
              <a:rPr lang="en-ZA" dirty="0" smtClean="0">
                <a:effectLst/>
              </a:rPr>
              <a:t/>
            </a:r>
            <a:br>
              <a:rPr lang="en-ZA" dirty="0" smtClean="0">
                <a:effectLst/>
              </a:rPr>
            </a:br>
            <a:r>
              <a:rPr lang="en-ZA" dirty="0" smtClean="0">
                <a:effectLst/>
              </a:rPr>
              <a:t>Disinfection by-products, hormones, steroids and antibiotics, algal blooms (cyanotoxins), pesticides, nanoparticles, nutrients (nitrogen and phosphorus)</a:t>
            </a:r>
          </a:p>
          <a:p>
            <a:endParaRPr lang="en-ZA" dirty="0"/>
          </a:p>
        </p:txBody>
      </p:sp>
      <p:sp>
        <p:nvSpPr>
          <p:cNvPr id="4" name="Slide Number Placeholder 3"/>
          <p:cNvSpPr>
            <a:spLocks noGrp="1"/>
          </p:cNvSpPr>
          <p:nvPr>
            <p:ph type="sldNum" sz="quarter" idx="10"/>
          </p:nvPr>
        </p:nvSpPr>
        <p:spPr/>
        <p:txBody>
          <a:bodyPr/>
          <a:lstStyle/>
          <a:p>
            <a:pPr>
              <a:defRPr/>
            </a:pPr>
            <a:fld id="{4436939A-642A-4B7C-84D7-19DAA6821AA3}" type="slidenum">
              <a:rPr lang="en-US" smtClean="0"/>
              <a:pPr>
                <a:defRPr/>
              </a:pPr>
              <a:t>15</a:t>
            </a:fld>
            <a:endParaRPr lang="en-US" dirty="0"/>
          </a:p>
        </p:txBody>
      </p:sp>
    </p:spTree>
    <p:extLst>
      <p:ext uri="{BB962C8B-B14F-4D97-AF65-F5344CB8AC3E}">
        <p14:creationId xmlns:p14="http://schemas.microsoft.com/office/powerpoint/2010/main" val="2064750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4436939A-642A-4B7C-84D7-19DAA6821AA3}" type="slidenum">
              <a:rPr lang="en-US" smtClean="0"/>
              <a:pPr>
                <a:defRPr/>
              </a:pPr>
              <a:t>20</a:t>
            </a:fld>
            <a:endParaRPr lang="en-US" dirty="0"/>
          </a:p>
        </p:txBody>
      </p:sp>
    </p:spTree>
    <p:extLst>
      <p:ext uri="{BB962C8B-B14F-4D97-AF65-F5344CB8AC3E}">
        <p14:creationId xmlns:p14="http://schemas.microsoft.com/office/powerpoint/2010/main" val="325420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ZA" b="1" dirty="0" smtClean="0">
                <a:effectLst/>
              </a:rPr>
              <a:t>Taste and Odour Removal</a:t>
            </a:r>
          </a:p>
          <a:p>
            <a:r>
              <a:rPr lang="en-ZA" dirty="0" smtClean="0">
                <a:effectLst/>
              </a:rPr>
              <a:t>Taste and odours occur in the water in the late summer or fall.  Naturally occurring organic matter decomposes in the raw water source, and causes taste and odours.  Carbon or potassium permanganate is added to the water to remove or reduce unpleasant taste and odour. </a:t>
            </a:r>
          </a:p>
          <a:p>
            <a:pPr fontAlgn="t"/>
            <a:r>
              <a:rPr lang="en-ZA" b="1" dirty="0" smtClean="0">
                <a:effectLst/>
              </a:rPr>
              <a:t>Disinfection</a:t>
            </a:r>
          </a:p>
          <a:p>
            <a:r>
              <a:rPr lang="en-ZA" dirty="0" smtClean="0">
                <a:effectLst/>
              </a:rPr>
              <a:t>As the water enters the treatment plant, chlorine dioxide is added for disinfection.  Disinfection destroys bacteria and viruses. Chlorine is added to the water as it leaves the treatment plant to ensure that the water that enters your home is safe to drink. </a:t>
            </a:r>
          </a:p>
          <a:p>
            <a:pPr fontAlgn="t"/>
            <a:r>
              <a:rPr lang="en-ZA" b="1" dirty="0" smtClean="0">
                <a:effectLst/>
              </a:rPr>
              <a:t>Flocculation</a:t>
            </a:r>
          </a:p>
          <a:p>
            <a:r>
              <a:rPr lang="en-ZA" dirty="0" smtClean="0">
                <a:effectLst/>
              </a:rPr>
              <a:t>Aluminum sulphate (alum) is mixed into the water.  The alum causes small impurities to stick together and form "floc". </a:t>
            </a:r>
          </a:p>
          <a:p>
            <a:pPr fontAlgn="t"/>
            <a:r>
              <a:rPr lang="en-ZA" b="1" dirty="0" smtClean="0">
                <a:effectLst/>
              </a:rPr>
              <a:t>Sedimentation</a:t>
            </a:r>
          </a:p>
          <a:p>
            <a:pPr fontAlgn="t"/>
            <a:r>
              <a:rPr lang="en-ZA" dirty="0" smtClean="0">
                <a:effectLst/>
              </a:rPr>
              <a:t>The floc settles to the bottom of the basin, and is removed.  Chlorine is also added during this process for further disinfection. </a:t>
            </a:r>
          </a:p>
          <a:p>
            <a:pPr fontAlgn="t"/>
            <a:r>
              <a:rPr lang="en-ZA" b="1" dirty="0" smtClean="0">
                <a:effectLst/>
              </a:rPr>
              <a:t>Filtration</a:t>
            </a:r>
          </a:p>
          <a:p>
            <a:pPr fontAlgn="t"/>
            <a:r>
              <a:rPr lang="en-ZA" dirty="0" smtClean="0">
                <a:effectLst/>
              </a:rPr>
              <a:t>Water flows through filters that are made of layers of sand and coal.  These filters remove the fine particles that did not settle out during sedimentation. </a:t>
            </a:r>
          </a:p>
          <a:p>
            <a:pPr fontAlgn="t"/>
            <a:r>
              <a:rPr lang="en-ZA" b="1" dirty="0" smtClean="0">
                <a:effectLst/>
              </a:rPr>
              <a:t>Final Backwash </a:t>
            </a:r>
          </a:p>
          <a:p>
            <a:pPr fontAlgn="t"/>
            <a:r>
              <a:rPr lang="en-ZA" dirty="0" smtClean="0">
                <a:effectLst/>
              </a:rPr>
              <a:t>To remove particles from the filters, the filters are backwashed to remove sediment every 60 - 72 hours.  Approximately 200,000 gallons of water is used to backwash a filter.  This water is then recycled back into the raw water supply. </a:t>
            </a:r>
            <a:r>
              <a:rPr lang="en-ZA" b="1" dirty="0" smtClean="0">
                <a:effectLst/>
              </a:rPr>
              <a:t>Fluoridation</a:t>
            </a:r>
          </a:p>
          <a:p>
            <a:pPr fontAlgn="t"/>
            <a:r>
              <a:rPr lang="en-ZA" dirty="0" smtClean="0">
                <a:effectLst/>
              </a:rPr>
              <a:t>The raw water has naturally occurring fluoride, however, the Centre for Disease Control (CDC) recommends an optimum fluoride level.  This requires the city to add supplement fluoride. </a:t>
            </a:r>
          </a:p>
          <a:p>
            <a:pPr fontAlgn="t"/>
            <a:r>
              <a:rPr lang="en-ZA" b="1" dirty="0" smtClean="0">
                <a:effectLst/>
              </a:rPr>
              <a:t>Storage</a:t>
            </a:r>
          </a:p>
          <a:p>
            <a:r>
              <a:rPr lang="en-ZA" dirty="0" smtClean="0">
                <a:effectLst/>
              </a:rPr>
              <a:t>Water is stored in reservoirs throughout the City.  The distribution system brings the water to consumers. </a:t>
            </a:r>
          </a:p>
          <a:p>
            <a:endParaRPr lang="en-ZA" dirty="0" smtClean="0">
              <a:effectLst/>
            </a:endParaRPr>
          </a:p>
          <a:p>
            <a:endParaRPr lang="en-ZA" dirty="0"/>
          </a:p>
        </p:txBody>
      </p:sp>
      <p:sp>
        <p:nvSpPr>
          <p:cNvPr id="4" name="Slide Number Placeholder 3"/>
          <p:cNvSpPr>
            <a:spLocks noGrp="1"/>
          </p:cNvSpPr>
          <p:nvPr>
            <p:ph type="sldNum" sz="quarter" idx="10"/>
          </p:nvPr>
        </p:nvSpPr>
        <p:spPr/>
        <p:txBody>
          <a:bodyPr/>
          <a:lstStyle/>
          <a:p>
            <a:pPr>
              <a:defRPr/>
            </a:pPr>
            <a:fld id="{4436939A-642A-4B7C-84D7-19DAA6821AA3}" type="slidenum">
              <a:rPr lang="en-US" smtClean="0"/>
              <a:pPr>
                <a:defRPr/>
              </a:pPr>
              <a:t>25</a:t>
            </a:fld>
            <a:endParaRPr lang="en-US" dirty="0"/>
          </a:p>
        </p:txBody>
      </p:sp>
    </p:spTree>
    <p:extLst>
      <p:ext uri="{BB962C8B-B14F-4D97-AF65-F5344CB8AC3E}">
        <p14:creationId xmlns:p14="http://schemas.microsoft.com/office/powerpoint/2010/main" val="118080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ZA" b="1" dirty="0" smtClean="0">
                <a:effectLst/>
              </a:rPr>
              <a:t>Taste and Odour Removal</a:t>
            </a:r>
          </a:p>
          <a:p>
            <a:r>
              <a:rPr lang="en-ZA" dirty="0" smtClean="0">
                <a:effectLst/>
              </a:rPr>
              <a:t>Taste and odours occur in the water in the late summer or fall.  Naturally occurring organic matter decomposes in the raw water source, and causes taste and odours.  Carbon or potassium permanganate is added to the water to remove or reduce unpleasant taste and odour. </a:t>
            </a:r>
          </a:p>
          <a:p>
            <a:pPr fontAlgn="t"/>
            <a:r>
              <a:rPr lang="en-ZA" b="1" dirty="0" smtClean="0">
                <a:effectLst/>
              </a:rPr>
              <a:t>Disinfection</a:t>
            </a:r>
          </a:p>
          <a:p>
            <a:r>
              <a:rPr lang="en-ZA" dirty="0" smtClean="0">
                <a:effectLst/>
              </a:rPr>
              <a:t>As the water enters the treatment plant, chlorine dioxide is added for disinfection.  Disinfection destroys bacteria and viruses. Chlorine is added to the water as it leaves the treatment plant to ensure that the water that enters your home is safe to drink. </a:t>
            </a:r>
          </a:p>
          <a:p>
            <a:pPr fontAlgn="t"/>
            <a:r>
              <a:rPr lang="en-ZA" b="1" dirty="0" smtClean="0">
                <a:effectLst/>
              </a:rPr>
              <a:t>Flocculation</a:t>
            </a:r>
          </a:p>
          <a:p>
            <a:r>
              <a:rPr lang="en-ZA" dirty="0" smtClean="0">
                <a:effectLst/>
              </a:rPr>
              <a:t>Aluminum sulphate (alum) is mixed into the water.  The alum causes small impurities to stick together and form "floc". </a:t>
            </a:r>
          </a:p>
          <a:p>
            <a:pPr fontAlgn="t"/>
            <a:r>
              <a:rPr lang="en-ZA" b="1" dirty="0" smtClean="0">
                <a:effectLst/>
              </a:rPr>
              <a:t>Sedimentation</a:t>
            </a:r>
          </a:p>
          <a:p>
            <a:pPr fontAlgn="t"/>
            <a:r>
              <a:rPr lang="en-ZA" dirty="0" smtClean="0">
                <a:effectLst/>
              </a:rPr>
              <a:t>The floc settles to the bottom of the basin, and is removed.  Chlorine is also added during this process for further disinfection. </a:t>
            </a:r>
          </a:p>
          <a:p>
            <a:pPr fontAlgn="t"/>
            <a:r>
              <a:rPr lang="en-ZA" b="1" dirty="0" smtClean="0">
                <a:effectLst/>
              </a:rPr>
              <a:t>Filtration</a:t>
            </a:r>
          </a:p>
          <a:p>
            <a:pPr fontAlgn="t"/>
            <a:r>
              <a:rPr lang="en-ZA" dirty="0" smtClean="0">
                <a:effectLst/>
              </a:rPr>
              <a:t>Water flows through filters that are made of layers of sand and coal.  These filters remove the fine particles that did not settle out during sedimentation. </a:t>
            </a:r>
          </a:p>
          <a:p>
            <a:pPr fontAlgn="t"/>
            <a:r>
              <a:rPr lang="en-ZA" b="1" dirty="0" smtClean="0">
                <a:effectLst/>
              </a:rPr>
              <a:t>Final Backwash </a:t>
            </a:r>
          </a:p>
          <a:p>
            <a:pPr fontAlgn="t"/>
            <a:r>
              <a:rPr lang="en-ZA" dirty="0" smtClean="0">
                <a:effectLst/>
              </a:rPr>
              <a:t>To remove particles from the filters, the filters are backwashed to remove sediment every 60 - 72 hours.  Approximately 200,000 gallons of water is used to backwash a filter.  This water is then recycled back into the raw water supply. </a:t>
            </a:r>
            <a:r>
              <a:rPr lang="en-ZA" b="1" dirty="0" smtClean="0">
                <a:effectLst/>
              </a:rPr>
              <a:t>Fluoridation</a:t>
            </a:r>
          </a:p>
          <a:p>
            <a:pPr fontAlgn="t"/>
            <a:r>
              <a:rPr lang="en-ZA" dirty="0" smtClean="0">
                <a:effectLst/>
              </a:rPr>
              <a:t>The raw water has naturally occurring fluoride, however, the Centre for Disease Control (CDC) recommends an optimum fluoride level.  This requires the city to add supplement fluoride. </a:t>
            </a:r>
          </a:p>
          <a:p>
            <a:pPr fontAlgn="t"/>
            <a:r>
              <a:rPr lang="en-ZA" b="1" dirty="0" smtClean="0">
                <a:effectLst/>
              </a:rPr>
              <a:t>Storage</a:t>
            </a:r>
          </a:p>
          <a:p>
            <a:r>
              <a:rPr lang="en-ZA" dirty="0" smtClean="0">
                <a:effectLst/>
              </a:rPr>
              <a:t>Water is stored in reservoirs throughout the City.  The distribution system brings the water to consumers. </a:t>
            </a:r>
          </a:p>
          <a:p>
            <a:endParaRPr lang="en-ZA" dirty="0" smtClean="0">
              <a:effectLst/>
            </a:endParaRPr>
          </a:p>
          <a:p>
            <a:endParaRPr lang="en-ZA" dirty="0"/>
          </a:p>
        </p:txBody>
      </p:sp>
      <p:sp>
        <p:nvSpPr>
          <p:cNvPr id="4" name="Slide Number Placeholder 3"/>
          <p:cNvSpPr>
            <a:spLocks noGrp="1"/>
          </p:cNvSpPr>
          <p:nvPr>
            <p:ph type="sldNum" sz="quarter" idx="10"/>
          </p:nvPr>
        </p:nvSpPr>
        <p:spPr/>
        <p:txBody>
          <a:bodyPr/>
          <a:lstStyle/>
          <a:p>
            <a:pPr>
              <a:defRPr/>
            </a:pPr>
            <a:fld id="{4436939A-642A-4B7C-84D7-19DAA6821AA3}" type="slidenum">
              <a:rPr lang="en-US" smtClean="0"/>
              <a:pPr>
                <a:defRPr/>
              </a:pPr>
              <a:t>26</a:t>
            </a:fld>
            <a:endParaRPr lang="en-US" dirty="0"/>
          </a:p>
        </p:txBody>
      </p:sp>
    </p:spTree>
    <p:extLst>
      <p:ext uri="{BB962C8B-B14F-4D97-AF65-F5344CB8AC3E}">
        <p14:creationId xmlns:p14="http://schemas.microsoft.com/office/powerpoint/2010/main" val="106888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ZA" sz="1200" b="1" kern="1200" dirty="0" smtClean="0">
                <a:solidFill>
                  <a:srgbClr val="7030A0"/>
                </a:solidFill>
                <a:latin typeface="Calibri" pitchFamily="34" charset="0"/>
                <a:ea typeface="ＭＳ Ｐゴシック" charset="0"/>
                <a:cs typeface="ＭＳ Ｐゴシック" charset="0"/>
              </a:rPr>
              <a:t>Mechanistic models:  </a:t>
            </a:r>
            <a:r>
              <a:rPr lang="en-ZA" sz="1200" kern="1200" dirty="0" smtClean="0">
                <a:solidFill>
                  <a:schemeClr val="tx1"/>
                </a:solidFill>
                <a:latin typeface="Calibri" pitchFamily="34" charset="0"/>
                <a:ea typeface="ＭＳ Ｐゴシック" charset="0"/>
                <a:cs typeface="ＭＳ Ｐゴシック" charset="0"/>
              </a:rPr>
              <a:t>Models that by means of mathematical tools express the mechanisms of the process that cause changes on water quality and lead to establish the </a:t>
            </a:r>
            <a:r>
              <a:rPr lang="en-ZA" sz="1200" i="1" kern="1200" dirty="0" smtClean="0">
                <a:solidFill>
                  <a:schemeClr val="tx1"/>
                </a:solidFill>
                <a:latin typeface="Calibri" pitchFamily="34" charset="0"/>
                <a:ea typeface="ＭＳ Ｐゴシック" charset="0"/>
                <a:cs typeface="ＭＳ Ｐゴシック" charset="0"/>
              </a:rPr>
              <a:t>"cause-and-effect“ </a:t>
            </a:r>
            <a:r>
              <a:rPr lang="en-ZA" sz="1200" kern="1200" dirty="0" smtClean="0">
                <a:solidFill>
                  <a:schemeClr val="tx1"/>
                </a:solidFill>
                <a:latin typeface="Calibri" pitchFamily="34" charset="0"/>
                <a:ea typeface="ＭＳ Ｐゴシック" charset="0"/>
                <a:cs typeface="ＭＳ Ｐゴシック" charset="0"/>
              </a:rPr>
              <a:t>relationship.</a:t>
            </a:r>
            <a:r>
              <a:rPr lang="en-ZA" sz="1200" b="1" kern="1200" dirty="0" smtClean="0">
                <a:solidFill>
                  <a:schemeClr val="tx1"/>
                </a:solidFill>
                <a:latin typeface="Calibri" pitchFamily="34"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ZA" sz="1200" b="1" kern="1200" dirty="0" smtClean="0">
                <a:solidFill>
                  <a:srgbClr val="7030A0"/>
                </a:solidFill>
                <a:latin typeface="Calibri" pitchFamily="34" charset="0"/>
                <a:ea typeface="ＭＳ Ｐゴシック" charset="0"/>
                <a:cs typeface="ＭＳ Ｐゴシック" charset="0"/>
              </a:rPr>
              <a:t>Empirical models:  </a:t>
            </a:r>
            <a:r>
              <a:rPr lang="en-ZA" sz="1200" kern="1200" dirty="0" smtClean="0">
                <a:solidFill>
                  <a:schemeClr val="tx1"/>
                </a:solidFill>
                <a:latin typeface="Calibri" pitchFamily="34" charset="0"/>
                <a:ea typeface="ＭＳ Ｐゴシック" charset="0"/>
                <a:cs typeface="ＭＳ Ｐゴシック" charset="0"/>
              </a:rPr>
              <a:t>Purely empirical models, such as many statistical models, allow description of the fixed relationships between input data and output results with a minimum of understanding bout how the system works.  One of the principal restrictions of the empirical models is that they cannot be readily implemented for other close systems.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ZA" sz="1200" b="1" kern="1200" dirty="0" smtClean="0">
                <a:solidFill>
                  <a:srgbClr val="7030A0"/>
                </a:solidFill>
                <a:latin typeface="Calibri" pitchFamily="34" charset="0"/>
                <a:ea typeface="ＭＳ Ｐゴシック" charset="0"/>
                <a:cs typeface="ＭＳ Ｐゴシック" charset="0"/>
              </a:rPr>
              <a:t>Deterministic models: </a:t>
            </a:r>
            <a:r>
              <a:rPr lang="en-ZA" sz="1200" kern="1200" dirty="0" smtClean="0">
                <a:solidFill>
                  <a:schemeClr val="tx1"/>
                </a:solidFill>
                <a:latin typeface="Calibri" pitchFamily="34" charset="0"/>
                <a:ea typeface="ＭＳ Ｐゴシック" charset="0"/>
                <a:cs typeface="ＭＳ Ｐゴシック" charset="0"/>
              </a:rPr>
              <a:t>Deterministic models have a fixed relationship between input data and output results, which may be empirical or mechanistic.</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ZA" sz="1200" b="1" kern="1200" dirty="0" smtClean="0">
                <a:solidFill>
                  <a:srgbClr val="7030A0"/>
                </a:solidFill>
                <a:latin typeface="Calibri" pitchFamily="34" charset="0"/>
                <a:ea typeface="ＭＳ Ｐゴシック" charset="0"/>
                <a:cs typeface="ＭＳ Ｐゴシック" charset="0"/>
              </a:rPr>
              <a:t>Stochastic models: </a:t>
            </a:r>
            <a:r>
              <a:rPr lang="en-ZA" sz="1200" kern="1200" dirty="0" smtClean="0">
                <a:solidFill>
                  <a:schemeClr val="tx1"/>
                </a:solidFill>
                <a:latin typeface="Calibri" pitchFamily="34" charset="0"/>
                <a:ea typeface="ＭＳ Ｐゴシック" charset="0"/>
                <a:cs typeface="ＭＳ Ｐゴシック" charset="0"/>
              </a:rPr>
              <a:t>Stochastic models contain some random elements.  They are divided into: steady-state Monte-Carlo simulation models, using a mass balance model, which generate an output result with varying input conditions in the form of a frequency distribution of the pollutant concentration, and dynamic time series simulation models, using a dynamic finite difference model.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ZA" sz="1200" kern="1200" dirty="0" smtClean="0">
              <a:solidFill>
                <a:schemeClr val="tx1"/>
              </a:solidFill>
              <a:latin typeface="Calibri" pitchFamily="34"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ZA" sz="1200" kern="1200" dirty="0" smtClean="0">
              <a:solidFill>
                <a:schemeClr val="tx1"/>
              </a:solidFill>
              <a:latin typeface="Calibri" pitchFamily="34" charset="0"/>
              <a:ea typeface="ＭＳ Ｐゴシック" charset="0"/>
              <a:cs typeface="ＭＳ Ｐゴシック" charset="0"/>
            </a:endParaRPr>
          </a:p>
          <a:p>
            <a:endParaRPr lang="en-ZA" dirty="0"/>
          </a:p>
        </p:txBody>
      </p:sp>
      <p:sp>
        <p:nvSpPr>
          <p:cNvPr id="4" name="Slide Number Placeholder 3"/>
          <p:cNvSpPr>
            <a:spLocks noGrp="1"/>
          </p:cNvSpPr>
          <p:nvPr>
            <p:ph type="sldNum" sz="quarter" idx="10"/>
          </p:nvPr>
        </p:nvSpPr>
        <p:spPr/>
        <p:txBody>
          <a:bodyPr/>
          <a:lstStyle/>
          <a:p>
            <a:pPr>
              <a:defRPr/>
            </a:pPr>
            <a:fld id="{4436939A-642A-4B7C-84D7-19DAA6821AA3}" type="slidenum">
              <a:rPr lang="en-US" smtClean="0"/>
              <a:pPr>
                <a:defRPr/>
              </a:pPr>
              <a:t>61</a:t>
            </a:fld>
            <a:endParaRPr lang="en-US" dirty="0"/>
          </a:p>
        </p:txBody>
      </p:sp>
    </p:spTree>
    <p:extLst>
      <p:ext uri="{BB962C8B-B14F-4D97-AF65-F5344CB8AC3E}">
        <p14:creationId xmlns:p14="http://schemas.microsoft.com/office/powerpoint/2010/main" val="4105052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main steps of model building may be explained as follows (James, 1996): </a:t>
            </a:r>
          </a:p>
          <a:p>
            <a:r>
              <a:rPr lang="en-ZA" b="1" dirty="0" smtClean="0"/>
              <a:t>1. Formulation of objectives</a:t>
            </a:r>
            <a:r>
              <a:rPr lang="en-ZA" dirty="0" smtClean="0"/>
              <a:t> - As more precisely the objectives are formulated, preferably in quantitative terms, the more satisfactory model is possible to be created and adapted;</a:t>
            </a:r>
          </a:p>
          <a:p>
            <a:r>
              <a:rPr lang="en-ZA" b="1" dirty="0" smtClean="0"/>
              <a:t>2. Review of theoretical background</a:t>
            </a:r>
            <a:r>
              <a:rPr lang="en-ZA" dirty="0" smtClean="0"/>
              <a:t> - It should include an analysis of the processes affecting water quality, method of representation, and appropriate ranges for any model parameter, review and compile all relevant information at both local and regional scales;</a:t>
            </a:r>
          </a:p>
          <a:p>
            <a:r>
              <a:rPr lang="en-ZA" b="1" dirty="0" smtClean="0"/>
              <a:t>3. Formulation of the model</a:t>
            </a:r>
            <a:r>
              <a:rPr lang="en-ZA" dirty="0" smtClean="0"/>
              <a:t> - This step involves a decision about the type of model, elimination of the relationships that do not affect the output results, examination of alternative types of models and careful relationships of base data collection. This information is integrated into a conceptual model, in general through the introduction of simplifying assumptions and qualitative interpretations regarding the flow and the transport process.</a:t>
            </a:r>
          </a:p>
          <a:p>
            <a:r>
              <a:rPr lang="en-ZA" b="1" dirty="0" smtClean="0"/>
              <a:t>4. Creation of a model structure</a:t>
            </a:r>
            <a:r>
              <a:rPr lang="en-ZA" dirty="0" smtClean="0"/>
              <a:t> - Generally the process begins by identifying the large subdivisions of a model and proceeds by fitting these together in diagrammatic form with a flow chart. It is better the model to be created from different modules (separated parts) and every part to be developed, tested and calibrated apart.</a:t>
            </a:r>
          </a:p>
          <a:p>
            <a:r>
              <a:rPr lang="en-ZA" b="1" dirty="0" smtClean="0"/>
              <a:t>5. Formulation of equations</a:t>
            </a:r>
            <a:r>
              <a:rPr lang="en-ZA" dirty="0" smtClean="0"/>
              <a:t> - On the basis of the review of theory and the model structure it is possible to state the relationships involved in some formal mathematical or statistical way. Adoption of a hierarchical approach to this process often results in a clearer set of equations in which the influence of primary and secondary relations can be more easily appreciated. Some preliminary data may be needed to guide the choice. </a:t>
            </a:r>
          </a:p>
          <a:p>
            <a:r>
              <a:rPr lang="en-ZA" b="1" dirty="0" smtClean="0"/>
              <a:t>6. Formulation of methods of solution</a:t>
            </a:r>
            <a:r>
              <a:rPr lang="en-ZA" dirty="0" smtClean="0"/>
              <a:t> - Only in a few special cases it may be possible to solve the equations analytically, but most models involve the use of numerical methods for solving partial differential equations, interpolation, etc. The choice of the appropriate numerical technique is crucial for numerical stability and accuracy and also for minimizing computational effort.</a:t>
            </a:r>
          </a:p>
          <a:p>
            <a:r>
              <a:rPr lang="en-ZA" b="1" dirty="0" smtClean="0"/>
              <a:t>7. Selection of a computer code</a:t>
            </a:r>
            <a:r>
              <a:rPr lang="en-ZA" dirty="0" smtClean="0"/>
              <a:t> - The decision depends on the project goals. If a modelling is intended only to provide a first approximation, a simple code may be appropriate. The form of input and output results, and the choice of the language, are in dependence of the available facilities. The simplest programming language is BASIC, which together with QBASIC is a power tool for many modelling purposes.</a:t>
            </a:r>
          </a:p>
          <a:p>
            <a:r>
              <a:rPr lang="en-ZA" b="1" dirty="0" smtClean="0"/>
              <a:t>8. Calibration of the model</a:t>
            </a:r>
            <a:r>
              <a:rPr lang="en-ZA" dirty="0" smtClean="0"/>
              <a:t> - It is essential that completely independent data sets are used for the calibration procedure. Calibration is one of the most critical, difficult, and valuable steps in the model application process. After a pollutant transport model is calibrated to a satisfactory degree, it is often applied to predict and simulate the future contaminant migration. </a:t>
            </a:r>
          </a:p>
          <a:p>
            <a:r>
              <a:rPr lang="en-ZA" b="1" dirty="0" smtClean="0"/>
              <a:t>9. Validation of the model</a:t>
            </a:r>
            <a:r>
              <a:rPr lang="en-ZA" dirty="0" smtClean="0"/>
              <a:t> - It is impossible to apply the model as representative without suitable proof. The validation of the model depends on the local possibilities. Model validation, evaluation, confirmation, or testing is the process of assessing the degree of reliability of the calibrated model using one or more independent data sets. Ideally it is possible to compare the output results from the model with the observed data.</a:t>
            </a:r>
          </a:p>
          <a:p>
            <a:r>
              <a:rPr lang="en-ZA" b="1" dirty="0" smtClean="0"/>
              <a:t>10. Statistical assessment of paired observations and simulations</a:t>
            </a:r>
            <a:r>
              <a:rPr lang="en-ZA" dirty="0" smtClean="0"/>
              <a:t> - The basic statistical parameters and goodness-of-fit criteria are: average error, standard deviation, correlation coefficient, index of agreement, per cent deviation per year by flow and pollutants, and others.</a:t>
            </a:r>
          </a:p>
          <a:p>
            <a:r>
              <a:rPr lang="en-ZA" b="1" dirty="0" smtClean="0"/>
              <a:t>11. Sensitivity analysis</a:t>
            </a:r>
            <a:r>
              <a:rPr lang="en-ZA" dirty="0" smtClean="0"/>
              <a:t> -This procedure is used before and after calibration mainly to test the responsiveness and sensitivity of the numerical model to every input parameter. The sensitivity analysis is useful for: examining the likely uncertainty in simulation results due to uncertainty in model input parameters, and examining how well parameters are likely to be estimated from the available data for model calibration. Sensitivity analysis provides important information on how uncertainties in the model parameters affect the model results. If the model results are highly sensitive to a particular parameter, the uncertainty associated with that parameter will significantly affect the ability of the model to make meaningful interpretations and predictions. Sensitivity analysis is the mean of determining the model parameters.</a:t>
            </a:r>
          </a:p>
          <a:p>
            <a:endParaRPr lang="en-ZA" dirty="0"/>
          </a:p>
        </p:txBody>
      </p:sp>
      <p:sp>
        <p:nvSpPr>
          <p:cNvPr id="4" name="Slide Number Placeholder 3"/>
          <p:cNvSpPr>
            <a:spLocks noGrp="1"/>
          </p:cNvSpPr>
          <p:nvPr>
            <p:ph type="sldNum" sz="quarter" idx="10"/>
          </p:nvPr>
        </p:nvSpPr>
        <p:spPr/>
        <p:txBody>
          <a:bodyPr/>
          <a:lstStyle/>
          <a:p>
            <a:pPr>
              <a:defRPr/>
            </a:pPr>
            <a:fld id="{4436939A-642A-4B7C-84D7-19DAA6821AA3}" type="slidenum">
              <a:rPr lang="en-US" smtClean="0"/>
              <a:pPr>
                <a:defRPr/>
              </a:pPr>
              <a:t>62</a:t>
            </a:fld>
            <a:endParaRPr lang="en-US" dirty="0"/>
          </a:p>
        </p:txBody>
      </p:sp>
    </p:spTree>
    <p:extLst>
      <p:ext uri="{BB962C8B-B14F-4D97-AF65-F5344CB8AC3E}">
        <p14:creationId xmlns:p14="http://schemas.microsoft.com/office/powerpoint/2010/main" val="179640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5181" indent="-215181">
              <a:buAutoNum type="arabicParenR"/>
            </a:pPr>
            <a:r>
              <a:rPr lang="en-US" sz="2000" baseline="0" dirty="0" smtClean="0"/>
              <a:t>Not massive caverns like the Vaal Dam underground but rather tunnels, drives and stopes that followed the reefs from surface to a maximum depth of ±3km</a:t>
            </a:r>
          </a:p>
          <a:p>
            <a:pPr marL="215181" indent="-215181">
              <a:buAutoNum type="arabicParenR"/>
            </a:pPr>
            <a:r>
              <a:rPr lang="en-US" sz="2000" baseline="0" dirty="0" smtClean="0"/>
              <a:t>No large cone of drawdown of the shallow weathered aquifer associated with the underground mine voids, and this aquifer is still used as a water supply and also provides the base-flow to the streams and rivers.</a:t>
            </a:r>
            <a:endParaRPr lang="en-US" sz="2000" dirty="0" smtClean="0"/>
          </a:p>
          <a:p>
            <a:pPr marL="342900" marR="0" lvl="0" indent="-342900" algn="l" defTabSz="914400" rtl="0" eaLnBrk="0" fontAlgn="base" latinLnBrk="0" hangingPunct="0">
              <a:lnSpc>
                <a:spcPct val="100000"/>
              </a:lnSpc>
              <a:spcBef>
                <a:spcPct val="20000"/>
              </a:spcBef>
              <a:spcAft>
                <a:spcPts val="600"/>
              </a:spcAft>
              <a:buClrTx/>
              <a:buSzTx/>
              <a:buFont typeface="Wingdings 3"/>
              <a:buNone/>
              <a:tabLst/>
              <a:defRPr/>
            </a:pPr>
            <a:endParaRPr kumimoji="0" lang="en-ZA" sz="2400" b="1"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a:p>
            <a:pPr marL="342900" marR="0" lvl="0" indent="-342900" algn="l" defTabSz="914400" rtl="0" eaLnBrk="0" fontAlgn="base" latinLnBrk="0" hangingPunct="0">
              <a:lnSpc>
                <a:spcPct val="100000"/>
              </a:lnSpc>
              <a:spcBef>
                <a:spcPct val="20000"/>
              </a:spcBef>
              <a:spcAft>
                <a:spcPts val="600"/>
              </a:spcAft>
              <a:buClrTx/>
              <a:buSzTx/>
              <a:buFont typeface="Wingdings 3"/>
              <a:buNone/>
              <a:tabLst/>
              <a:defRPr/>
            </a:pPr>
            <a:r>
              <a:rPr kumimoji="0" lang="en-ZA" sz="2400" b="1"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FIVE KEY SOURCES OF INGRESS:</a:t>
            </a:r>
          </a:p>
          <a:p>
            <a:pPr marL="342900" marR="0" lvl="0" indent="-342900" algn="l" defTabSz="914400" rtl="0" eaLnBrk="0" fontAlgn="base" latinLnBrk="0" hangingPunct="0">
              <a:lnSpc>
                <a:spcPct val="100000"/>
              </a:lnSpc>
              <a:spcBef>
                <a:spcPct val="20000"/>
              </a:spcBef>
              <a:spcAft>
                <a:spcPts val="600"/>
              </a:spcAft>
              <a:buClrTx/>
              <a:buSzTx/>
              <a:buFont typeface="Wingdings 3"/>
              <a:buChar char="u"/>
              <a:tabLst/>
              <a:defRPr/>
            </a:pPr>
            <a:r>
              <a:rPr kumimoji="0" lang="en-ZA" sz="20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Geology (faults, joints, dykes, dolomite, etc.);</a:t>
            </a:r>
          </a:p>
          <a:p>
            <a:pPr marL="342900" marR="0" lvl="0" indent="-342900" algn="l" defTabSz="914400" rtl="0" eaLnBrk="0" fontAlgn="base" latinLnBrk="0" hangingPunct="0">
              <a:lnSpc>
                <a:spcPct val="100000"/>
              </a:lnSpc>
              <a:spcBef>
                <a:spcPct val="20000"/>
              </a:spcBef>
              <a:spcAft>
                <a:spcPts val="600"/>
              </a:spcAft>
              <a:buClrTx/>
              <a:buSzTx/>
              <a:buFont typeface="Wingdings 3"/>
              <a:buChar char="u"/>
              <a:tabLst/>
              <a:defRPr/>
            </a:pPr>
            <a:r>
              <a:rPr kumimoji="0" lang="en-ZA" sz="20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Mine workings/ Pits;</a:t>
            </a:r>
          </a:p>
          <a:p>
            <a:pPr marL="342900" marR="0" lvl="0" indent="-342900" algn="l" defTabSz="914400" rtl="0" eaLnBrk="0" fontAlgn="base" latinLnBrk="0" hangingPunct="0">
              <a:lnSpc>
                <a:spcPct val="100000"/>
              </a:lnSpc>
              <a:spcBef>
                <a:spcPct val="20000"/>
              </a:spcBef>
              <a:spcAft>
                <a:spcPts val="600"/>
              </a:spcAft>
              <a:buClrTx/>
              <a:buSzTx/>
              <a:buFont typeface="Wingdings 3"/>
              <a:buChar char="u"/>
              <a:tabLst/>
              <a:defRPr/>
            </a:pPr>
            <a:r>
              <a:rPr kumimoji="0" lang="en-ZA" sz="20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Municipal Infrastructure (sewage works, water reticulation, irrigation);</a:t>
            </a:r>
          </a:p>
          <a:p>
            <a:pPr marL="342900" marR="0" lvl="0" indent="-342900" algn="l" defTabSz="914400" rtl="0" eaLnBrk="0" fontAlgn="base" latinLnBrk="0" hangingPunct="0">
              <a:lnSpc>
                <a:spcPct val="100000"/>
              </a:lnSpc>
              <a:spcBef>
                <a:spcPct val="20000"/>
              </a:spcBef>
              <a:spcAft>
                <a:spcPts val="600"/>
              </a:spcAft>
              <a:buClrTx/>
              <a:buSzTx/>
              <a:buFont typeface="Wingdings 3"/>
              <a:buChar char="u"/>
              <a:tabLst/>
              <a:defRPr/>
            </a:pPr>
            <a:r>
              <a:rPr kumimoji="0" lang="en-ZA" sz="20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Surface water bodies; and</a:t>
            </a:r>
          </a:p>
          <a:p>
            <a:pPr marL="342900" marR="0" lvl="0" indent="-342900" algn="l" defTabSz="914400" rtl="0" eaLnBrk="0" fontAlgn="base" latinLnBrk="0" hangingPunct="0">
              <a:lnSpc>
                <a:spcPct val="100000"/>
              </a:lnSpc>
              <a:spcBef>
                <a:spcPct val="20000"/>
              </a:spcBef>
              <a:spcAft>
                <a:spcPts val="600"/>
              </a:spcAft>
              <a:buClrTx/>
              <a:buSzTx/>
              <a:buFont typeface="Wingdings 3"/>
              <a:buChar char="u"/>
              <a:tabLst/>
              <a:defRPr/>
            </a:pPr>
            <a:r>
              <a:rPr kumimoji="0" lang="en-ZA" sz="20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Tailings facilities and other mine residue deposits.</a:t>
            </a:r>
          </a:p>
          <a:p>
            <a:pPr marL="812800" marR="0" lvl="1" indent="-355600" algn="l" defTabSz="914400" rtl="0" eaLnBrk="0" fontAlgn="base" latinLnBrk="0" hangingPunct="0">
              <a:lnSpc>
                <a:spcPct val="100000"/>
              </a:lnSpc>
              <a:spcAft>
                <a:spcPts val="600"/>
              </a:spcAft>
              <a:buClrTx/>
              <a:buSzTx/>
              <a:buFont typeface="Wingdings 3"/>
              <a:buChar char="w"/>
              <a:tabLst/>
              <a:defRPr/>
            </a:pPr>
            <a:endParaRPr kumimoji="0" lang="en-ZA" sz="2000" b="1" i="0" u="none" strike="noStrike" kern="0" cap="none" spc="0" normalizeH="0" baseline="0" noProof="0" dirty="0" smtClean="0">
              <a:ln>
                <a:noFill/>
              </a:ln>
              <a:solidFill>
                <a:schemeClr val="tx1"/>
              </a:solidFill>
              <a:effectLst/>
              <a:uLnTx/>
              <a:uFillTx/>
              <a:latin typeface="Calibri" pitchFamily="34" charset="0"/>
              <a:ea typeface="ＭＳ Ｐゴシック" charset="0"/>
              <a:cs typeface="+mn-cs"/>
            </a:endParaRPr>
          </a:p>
          <a:p>
            <a:pPr marL="355600" marR="0" lvl="0" indent="-355600" algn="l" defTabSz="914400" rtl="0" eaLnBrk="0" fontAlgn="base" latinLnBrk="0" hangingPunct="0">
              <a:lnSpc>
                <a:spcPct val="100000"/>
              </a:lnSpc>
              <a:spcAft>
                <a:spcPts val="600"/>
              </a:spcAft>
              <a:buClrTx/>
              <a:buSzTx/>
              <a:buFont typeface="Wingdings 3"/>
              <a:buNone/>
              <a:tabLst/>
              <a:defRPr/>
            </a:pPr>
            <a:r>
              <a:rPr kumimoji="0" lang="en-ZA" sz="2000" b="1"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POTENTIAL CONSEQUENCES OF FLOODING</a:t>
            </a:r>
          </a:p>
          <a:p>
            <a:pPr marL="342900" marR="0" lvl="0" indent="-342900" algn="l" defTabSz="914400" rtl="0" eaLnBrk="0" fontAlgn="base" latinLnBrk="0" hangingPunct="0">
              <a:lnSpc>
                <a:spcPct val="100000"/>
              </a:lnSpc>
              <a:spcAft>
                <a:spcPts val="600"/>
              </a:spcAft>
              <a:buClrTx/>
              <a:buSzTx/>
              <a:buFont typeface="Wingdings 3"/>
              <a:buChar char="u"/>
              <a:tabLst/>
              <a:defRPr/>
            </a:pPr>
            <a:r>
              <a:rPr lang="en-ZA" sz="2400" b="0" kern="0" dirty="0" smtClean="0"/>
              <a:t>Increases the possibility of seismic activity (</a:t>
            </a:r>
            <a:r>
              <a:rPr lang="en-ZA" sz="2400" b="0" i="1" kern="0" dirty="0" smtClean="0"/>
              <a:t>i.e.</a:t>
            </a:r>
            <a:r>
              <a:rPr lang="en-ZA" sz="2400" b="0" kern="0" dirty="0" smtClean="0"/>
              <a:t> tremors);</a:t>
            </a:r>
          </a:p>
          <a:p>
            <a:pPr marL="342900" marR="0" lvl="0" indent="-342900" algn="l" defTabSz="914400" rtl="0" eaLnBrk="0" fontAlgn="base" latinLnBrk="0" hangingPunct="0">
              <a:lnSpc>
                <a:spcPct val="100000"/>
              </a:lnSpc>
              <a:spcAft>
                <a:spcPts val="600"/>
              </a:spcAft>
              <a:buClrTx/>
              <a:buSzTx/>
              <a:buFont typeface="Wingdings 3"/>
              <a:buChar char="u"/>
              <a:tabLst/>
              <a:defRPr/>
            </a:pPr>
            <a:r>
              <a:rPr lang="en-ZA" sz="2400" b="0" kern="0" dirty="0" smtClean="0"/>
              <a:t>Negative socio-economic consequences, associated with:</a:t>
            </a:r>
            <a:endParaRPr kumimoji="0" lang="en-ZA" sz="20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a:p>
            <a:pPr marL="812800" marR="0" lvl="1" indent="-355600" algn="l" defTabSz="914400" rtl="0" eaLnBrk="0" fontAlgn="base" latinLnBrk="0" hangingPunct="0">
              <a:lnSpc>
                <a:spcPct val="100000"/>
              </a:lnSpc>
              <a:spcAft>
                <a:spcPts val="300"/>
              </a:spcAft>
              <a:buClrTx/>
              <a:buSzTx/>
              <a:buFont typeface="Wingdings 3"/>
              <a:buChar char="w"/>
              <a:tabLst/>
              <a:defRPr/>
            </a:pPr>
            <a:r>
              <a:rPr kumimoji="0" lang="en-ZA" sz="20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mn-cs"/>
              </a:rPr>
              <a:t>Flooding of Gold Reef City;</a:t>
            </a:r>
          </a:p>
          <a:p>
            <a:pPr marL="812800" marR="0" lvl="1" indent="-355600" algn="l" defTabSz="914400" rtl="0" eaLnBrk="0" fontAlgn="base" latinLnBrk="0" hangingPunct="0">
              <a:lnSpc>
                <a:spcPct val="100000"/>
              </a:lnSpc>
              <a:spcAft>
                <a:spcPts val="300"/>
              </a:spcAft>
              <a:buClrTx/>
              <a:buSzTx/>
              <a:buFont typeface="Wingdings 3"/>
              <a:buChar char="w"/>
              <a:tabLst/>
              <a:defRPr/>
            </a:pPr>
            <a:r>
              <a:rPr kumimoji="0" lang="en-ZA" sz="20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mn-cs"/>
              </a:rPr>
              <a:t>Sterilisation of remaining gold reserves;</a:t>
            </a:r>
          </a:p>
          <a:p>
            <a:pPr marL="812800" marR="0" lvl="1" indent="-355600" algn="l" defTabSz="914400" rtl="0" eaLnBrk="0" fontAlgn="base" latinLnBrk="0" hangingPunct="0">
              <a:lnSpc>
                <a:spcPct val="100000"/>
              </a:lnSpc>
              <a:spcAft>
                <a:spcPts val="300"/>
              </a:spcAft>
              <a:buClrTx/>
              <a:buSzTx/>
              <a:buFont typeface="Wingdings 3"/>
              <a:buChar char="w"/>
              <a:tabLst/>
              <a:defRPr/>
            </a:pPr>
            <a:r>
              <a:rPr kumimoji="0" lang="en-ZA" sz="20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mn-cs"/>
              </a:rPr>
              <a:t>Etc.</a:t>
            </a:r>
          </a:p>
          <a:p>
            <a:pPr marL="342900" marR="0" lvl="0" indent="-342900" algn="l" defTabSz="914400" rtl="0" eaLnBrk="0" fontAlgn="base" latinLnBrk="0" hangingPunct="0">
              <a:lnSpc>
                <a:spcPct val="100000"/>
              </a:lnSpc>
              <a:spcAft>
                <a:spcPts val="600"/>
              </a:spcAft>
              <a:buClrTx/>
              <a:buSzTx/>
              <a:buFont typeface="Wingdings 3"/>
              <a:buChar char="u"/>
              <a:tabLst/>
              <a:defRPr/>
            </a:pPr>
            <a:r>
              <a:rPr kumimoji="0" lang="en-ZA" sz="24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Possible contamination of shallow groundwater resources;</a:t>
            </a:r>
            <a:r>
              <a:rPr kumimoji="0" lang="en-ZA" sz="2400" b="0" i="0" u="none" strike="noStrike" kern="0" cap="none" spc="0" normalizeH="0" noProof="0" dirty="0" smtClean="0">
                <a:ln>
                  <a:noFill/>
                </a:ln>
                <a:solidFill>
                  <a:schemeClr val="tx1"/>
                </a:solidFill>
                <a:effectLst/>
                <a:uLnTx/>
                <a:uFillTx/>
                <a:latin typeface="Calibri" pitchFamily="34" charset="0"/>
                <a:ea typeface="ＭＳ Ｐゴシック" charset="0"/>
                <a:cs typeface="ＭＳ Ｐゴシック" charset="0"/>
              </a:rPr>
              <a:t> and</a:t>
            </a:r>
            <a:endParaRPr kumimoji="0" lang="en-ZA" sz="24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a:p>
            <a:pPr marL="342900" lvl="0" indent="-342900" eaLnBrk="0" fontAlgn="base" hangingPunct="0">
              <a:spcAft>
                <a:spcPts val="600"/>
              </a:spcAft>
              <a:buFont typeface="Wingdings 3"/>
              <a:buChar char="u"/>
            </a:pPr>
            <a:r>
              <a:rPr lang="en-ZA" sz="2400" b="0" kern="0" dirty="0" smtClean="0"/>
              <a:t>May cause geotechnical impacts if the underground mine water reaches the near-surface environment.</a:t>
            </a:r>
            <a:endParaRPr kumimoji="0" lang="en-ZA" sz="24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4436939A-642A-4B7C-84D7-19DAA6821AA3}" type="slidenum">
              <a:rPr lang="en-US" smtClean="0"/>
              <a:pPr>
                <a:defRPr/>
              </a:pPr>
              <a:t>76</a:t>
            </a:fld>
            <a:endParaRPr lang="en-US" dirty="0"/>
          </a:p>
        </p:txBody>
      </p:sp>
    </p:spTree>
    <p:extLst>
      <p:ext uri="{BB962C8B-B14F-4D97-AF65-F5344CB8AC3E}">
        <p14:creationId xmlns:p14="http://schemas.microsoft.com/office/powerpoint/2010/main" val="3601166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0850" indent="-450850">
              <a:spcAft>
                <a:spcPts val="2000"/>
              </a:spcAft>
              <a:buFont typeface="Wingdings 3"/>
              <a:buChar char="u"/>
              <a:defRPr/>
            </a:pPr>
            <a:r>
              <a:rPr lang="en-ZA" b="1" dirty="0" smtClean="0">
                <a:latin typeface="Arial" charset="0"/>
                <a:ea typeface="ＭＳ Ｐゴシック" charset="0"/>
                <a:cs typeface="ＭＳ Ｐゴシック" charset="0"/>
              </a:rPr>
              <a:t>Raw AMD: </a:t>
            </a:r>
            <a:r>
              <a:rPr lang="en-ZA" dirty="0" smtClean="0">
                <a:latin typeface="Arial" charset="0"/>
                <a:ea typeface="ＭＳ Ｐゴシック" charset="0"/>
                <a:cs typeface="ＭＳ Ｐゴシック" charset="0"/>
              </a:rPr>
              <a:t> </a:t>
            </a:r>
            <a:r>
              <a:rPr lang="en-ZA" b="1" dirty="0" smtClean="0">
                <a:solidFill>
                  <a:srgbClr val="C00000"/>
                </a:solidFill>
                <a:latin typeface="Arial" charset="0"/>
                <a:ea typeface="ＭＳ Ｐゴシック" charset="0"/>
                <a:cs typeface="ＭＳ Ｐゴシック" charset="0"/>
              </a:rPr>
              <a:t>“</a:t>
            </a:r>
            <a:r>
              <a:rPr lang="en-ZA" sz="1200" b="1" dirty="0" smtClean="0">
                <a:solidFill>
                  <a:srgbClr val="C00000"/>
                </a:solidFill>
                <a:latin typeface="Arial" charset="0"/>
                <a:ea typeface="ＭＳ Ｐゴシック" charset="0"/>
                <a:cs typeface="ＭＳ Ｐゴシック" charset="0"/>
              </a:rPr>
              <a:t>Mintails gold abstraction process”</a:t>
            </a:r>
            <a:r>
              <a:rPr lang="en-ZA" sz="1200" dirty="0" smtClean="0">
                <a:latin typeface="Arial" charset="0"/>
                <a:ea typeface="ＭＳ Ｐゴシック" charset="0"/>
                <a:cs typeface="ＭＳ Ｐゴシック" charset="0"/>
              </a:rPr>
              <a:t> neutralises AMD – under review by STI and LTS study teams;</a:t>
            </a:r>
          </a:p>
          <a:p>
            <a:pPr marL="450850" indent="-450850">
              <a:spcAft>
                <a:spcPts val="2000"/>
              </a:spcAft>
              <a:buFont typeface="Wingdings 3"/>
              <a:buChar char="u"/>
              <a:defRPr/>
            </a:pPr>
            <a:r>
              <a:rPr lang="en-ZA" sz="1200" b="1" dirty="0" smtClean="0">
                <a:latin typeface="Arial" charset="0"/>
                <a:ea typeface="ＭＳ Ｐゴシック" charset="0"/>
                <a:cs typeface="ＭＳ Ｐゴシック" charset="0"/>
              </a:rPr>
              <a:t>Neutralised AMD:  </a:t>
            </a:r>
            <a:r>
              <a:rPr lang="en-ZA" sz="1200" dirty="0" smtClean="0">
                <a:latin typeface="Arial" charset="0"/>
                <a:ea typeface="ＭＳ Ｐゴシック" charset="0"/>
                <a:cs typeface="ＭＳ Ｐゴシック" charset="0"/>
              </a:rPr>
              <a:t>Can be used in short and medium-term for </a:t>
            </a:r>
            <a:r>
              <a:rPr lang="en-ZA" sz="1200" b="1" dirty="0" smtClean="0">
                <a:solidFill>
                  <a:srgbClr val="C00000"/>
                </a:solidFill>
                <a:latin typeface="Arial" charset="0"/>
                <a:ea typeface="ＭＳ Ｐゴシック" charset="0"/>
                <a:cs typeface="ＭＳ Ｐゴシック" charset="0"/>
              </a:rPr>
              <a:t>reprocessing mine dumps, dust suppression and irrigation on mine dumps </a:t>
            </a:r>
            <a:r>
              <a:rPr lang="en-ZA" sz="1200" dirty="0" smtClean="0">
                <a:latin typeface="Arial" charset="0"/>
                <a:ea typeface="ＭＳ Ｐゴシック" charset="0"/>
                <a:cs typeface="ＭＳ Ｐゴシック" charset="0"/>
              </a:rPr>
              <a:t>(needs good management); and</a:t>
            </a:r>
          </a:p>
          <a:p>
            <a:pPr marL="450850" indent="-450850">
              <a:spcAft>
                <a:spcPts val="2000"/>
              </a:spcAft>
              <a:buFont typeface="Wingdings 3"/>
              <a:buChar char="u"/>
              <a:defRPr/>
            </a:pPr>
            <a:r>
              <a:rPr lang="en-US" sz="1200" b="1" dirty="0" smtClean="0">
                <a:latin typeface="Arial" charset="0"/>
                <a:ea typeface="ＭＳ Ｐゴシック" charset="0"/>
                <a:cs typeface="ＭＳ Ｐゴシック" charset="0"/>
              </a:rPr>
              <a:t>Neutralised and desalinated AMD:</a:t>
            </a:r>
            <a:r>
              <a:rPr lang="en-US" sz="1200" dirty="0" smtClean="0">
                <a:latin typeface="Arial" charset="0"/>
                <a:ea typeface="ＭＳ Ｐゴシック" charset="0"/>
                <a:cs typeface="ＭＳ Ｐゴシック" charset="0"/>
              </a:rPr>
              <a:t>  Recommendation would be that industrial users are supplied via Rand Water. </a:t>
            </a:r>
            <a:r>
              <a:rPr lang="en-US" sz="1200" b="1" dirty="0" smtClean="0">
                <a:solidFill>
                  <a:srgbClr val="C00000"/>
                </a:solidFill>
                <a:latin typeface="Arial" charset="0"/>
                <a:ea typeface="ＭＳ Ｐゴシック" charset="0"/>
                <a:cs typeface="ＭＳ Ｐゴシック" charset="0"/>
              </a:rPr>
              <a:t>Industries that require better than potable quality are prepared to pay a premium</a:t>
            </a:r>
            <a:r>
              <a:rPr lang="en-US" sz="1200" dirty="0" smtClean="0">
                <a:latin typeface="Arial" charset="0"/>
                <a:ea typeface="ＭＳ Ｐゴシック" charset="0"/>
                <a:cs typeface="ＭＳ Ｐゴシック" charset="0"/>
              </a:rPr>
              <a:t>. Not economically viable to discharge treated AMD to the environment.</a:t>
            </a:r>
            <a:endParaRPr lang="en-US" dirty="0" smtClean="0">
              <a:ea typeface="ＭＳ Ｐゴシック" charset="-128"/>
            </a:endParaRPr>
          </a:p>
        </p:txBody>
      </p:sp>
      <p:sp>
        <p:nvSpPr>
          <p:cNvPr id="4" name="Slide Number Placeholder 3"/>
          <p:cNvSpPr>
            <a:spLocks noGrp="1"/>
          </p:cNvSpPr>
          <p:nvPr>
            <p:ph type="sldNum" sz="quarter" idx="10"/>
          </p:nvPr>
        </p:nvSpPr>
        <p:spPr/>
        <p:txBody>
          <a:bodyPr/>
          <a:lstStyle/>
          <a:p>
            <a:pPr>
              <a:defRPr/>
            </a:pPr>
            <a:fld id="{4436939A-642A-4B7C-84D7-19DAA6821AA3}" type="slidenum">
              <a:rPr lang="en-US" smtClean="0"/>
              <a:pPr>
                <a:defRPr/>
              </a:pPr>
              <a:t>93</a:t>
            </a:fld>
            <a:endParaRPr lang="en-US" dirty="0"/>
          </a:p>
        </p:txBody>
      </p:sp>
    </p:spTree>
    <p:extLst>
      <p:ext uri="{BB962C8B-B14F-4D97-AF65-F5344CB8AC3E}">
        <p14:creationId xmlns:p14="http://schemas.microsoft.com/office/powerpoint/2010/main" val="296673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68DEA2A7-5501-404D-B122-A88063877041}" type="datetime1">
              <a:rPr lang="en-US" smtClean="0"/>
              <a:pPr>
                <a:defRPr/>
              </a:pPr>
              <a:t>11/6/2018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B5B50FB7-08F1-4F9F-97BF-D3EA19292F3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AE5C10CC-9469-4203-A0DF-887C2285651E}" type="datetime1">
              <a:rPr lang="en-US" smtClean="0"/>
              <a:pPr>
                <a:defRPr/>
              </a:pPr>
              <a:t>11/6/2018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464575D9-352F-4C51-9398-66C57F3D9D7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76E752F9-F5FA-4692-B47B-0636DE510850}" type="datetime1">
              <a:rPr lang="en-US" smtClean="0"/>
              <a:pPr>
                <a:defRPr/>
              </a:pPr>
              <a:t>11/6/2018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48B67D45-A4B0-4DB7-9B3C-99FDCD03D0BC}"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75501"/>
            <a:ext cx="9144000" cy="63924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37156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8879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73DE4943-1B74-4DF6-B92C-268B3BC4E12C}" type="datetimeFigureOut">
              <a:rPr lang="en-US" smtClean="0">
                <a:solidFill>
                  <a:prstClr val="black"/>
                </a:solidFill>
                <a:ea typeface="MS PGothic" panose="020B0600070205080204" pitchFamily="34" charset="-128"/>
              </a:rPr>
              <a:pPr/>
              <a:t>11/6/2018</a:t>
            </a:fld>
            <a:endParaRPr lang="en-US" dirty="0" smtClean="0">
              <a:solidFill>
                <a:prstClr val="black"/>
              </a:solidFill>
              <a:ea typeface="MS PGothic" panose="020B0600070205080204"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13839333-A9CD-413B-A729-E339C82EB32C}" type="slidenum">
              <a:rPr lang="en-US" smtClean="0">
                <a:solidFill>
                  <a:prstClr val="black"/>
                </a:solidFill>
                <a:ea typeface="MS PGothic" panose="020B0600070205080204" pitchFamily="34" charset="-128"/>
              </a:rPr>
              <a:pPr/>
              <a:t>‹#›</a:t>
            </a:fld>
            <a:endParaRPr lang="en-US" dirty="0" smtClean="0">
              <a:solidFill>
                <a:prstClr val="black"/>
              </a:solidFill>
              <a:ea typeface="MS PGothic" panose="020B0600070205080204" pitchFamily="34" charset="-128"/>
            </a:endParaRPr>
          </a:p>
        </p:txBody>
      </p:sp>
    </p:spTree>
    <p:extLst>
      <p:ext uri="{BB962C8B-B14F-4D97-AF65-F5344CB8AC3E}">
        <p14:creationId xmlns:p14="http://schemas.microsoft.com/office/powerpoint/2010/main" val="1541429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6E224324-774F-4B62-B565-81BF8A27E984}" type="datetimeFigureOut">
              <a:rPr lang="en-US" smtClean="0">
                <a:solidFill>
                  <a:prstClr val="black"/>
                </a:solidFill>
                <a:ea typeface="MS PGothic" panose="020B0600070205080204" pitchFamily="34" charset="-128"/>
              </a:rPr>
              <a:pPr/>
              <a:t>11/6/2018</a:t>
            </a:fld>
            <a:endParaRPr lang="en-US" dirty="0" smtClean="0">
              <a:solidFill>
                <a:prstClr val="black"/>
              </a:solidFill>
              <a:ea typeface="MS PGothic" panose="020B0600070205080204"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00346246-EA19-49A0-AE59-28C578FF2199}" type="slidenum">
              <a:rPr lang="en-US" smtClean="0">
                <a:solidFill>
                  <a:prstClr val="black"/>
                </a:solidFill>
                <a:ea typeface="MS PGothic" panose="020B0600070205080204" pitchFamily="34" charset="-128"/>
              </a:rPr>
              <a:pPr/>
              <a:t>‹#›</a:t>
            </a:fld>
            <a:endParaRPr lang="en-US" dirty="0" smtClean="0">
              <a:solidFill>
                <a:prstClr val="black"/>
              </a:solidFill>
              <a:ea typeface="MS PGothic" panose="020B0600070205080204" pitchFamily="34" charset="-128"/>
            </a:endParaRPr>
          </a:p>
        </p:txBody>
      </p:sp>
    </p:spTree>
    <p:extLst>
      <p:ext uri="{BB962C8B-B14F-4D97-AF65-F5344CB8AC3E}">
        <p14:creationId xmlns:p14="http://schemas.microsoft.com/office/powerpoint/2010/main" val="2317146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AD9CBC0A-122F-4735-BE7E-17C0FAC731BE}" type="datetimeFigureOut">
              <a:rPr lang="en-US" smtClean="0">
                <a:solidFill>
                  <a:prstClr val="black"/>
                </a:solidFill>
                <a:ea typeface="MS PGothic" panose="020B0600070205080204" pitchFamily="34" charset="-128"/>
              </a:rPr>
              <a:pPr/>
              <a:t>11/6/2018</a:t>
            </a:fld>
            <a:endParaRPr lang="en-US" dirty="0" smtClean="0">
              <a:solidFill>
                <a:prstClr val="black"/>
              </a:solidFill>
              <a:ea typeface="MS PGothic" panose="020B0600070205080204"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1E8989D2-AB3E-4998-AA17-978D788B2B30}" type="slidenum">
              <a:rPr lang="en-US" smtClean="0">
                <a:solidFill>
                  <a:prstClr val="black"/>
                </a:solidFill>
                <a:ea typeface="MS PGothic" panose="020B0600070205080204" pitchFamily="34" charset="-128"/>
              </a:rPr>
              <a:pPr/>
              <a:t>‹#›</a:t>
            </a:fld>
            <a:endParaRPr lang="en-US" dirty="0" smtClean="0">
              <a:solidFill>
                <a:prstClr val="black"/>
              </a:solidFill>
              <a:ea typeface="MS PGothic" panose="020B0600070205080204" pitchFamily="34" charset="-128"/>
            </a:endParaRPr>
          </a:p>
        </p:txBody>
      </p:sp>
    </p:spTree>
    <p:extLst>
      <p:ext uri="{BB962C8B-B14F-4D97-AF65-F5344CB8AC3E}">
        <p14:creationId xmlns:p14="http://schemas.microsoft.com/office/powerpoint/2010/main" val="2423811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DB13322F-3883-4642-B99C-6845CA8AF5B1}" type="datetimeFigureOut">
              <a:rPr lang="en-US" smtClean="0">
                <a:solidFill>
                  <a:prstClr val="black"/>
                </a:solidFill>
                <a:ea typeface="MS PGothic" panose="020B0600070205080204" pitchFamily="34" charset="-128"/>
              </a:rPr>
              <a:pPr/>
              <a:t>11/6/2018</a:t>
            </a:fld>
            <a:endParaRPr lang="en-US" dirty="0" smtClean="0">
              <a:solidFill>
                <a:prstClr val="black"/>
              </a:solidFill>
              <a:ea typeface="MS PGothic" panose="020B0600070205080204"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FC7E558D-765E-4C1B-A62D-D769767FA2C7}" type="slidenum">
              <a:rPr lang="en-US" smtClean="0">
                <a:solidFill>
                  <a:prstClr val="black"/>
                </a:solidFill>
                <a:ea typeface="MS PGothic" panose="020B0600070205080204" pitchFamily="34" charset="-128"/>
              </a:rPr>
              <a:pPr/>
              <a:t>‹#›</a:t>
            </a:fld>
            <a:endParaRPr lang="en-US" dirty="0" smtClean="0">
              <a:solidFill>
                <a:prstClr val="black"/>
              </a:solidFill>
              <a:ea typeface="MS PGothic" panose="020B0600070205080204" pitchFamily="34" charset="-128"/>
            </a:endParaRPr>
          </a:p>
        </p:txBody>
      </p:sp>
    </p:spTree>
    <p:extLst>
      <p:ext uri="{BB962C8B-B14F-4D97-AF65-F5344CB8AC3E}">
        <p14:creationId xmlns:p14="http://schemas.microsoft.com/office/powerpoint/2010/main" val="37697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8B7ACAAC-B43B-4A80-A83A-520F2DE75F7C}" type="datetimeFigureOut">
              <a:rPr lang="en-US" smtClean="0">
                <a:solidFill>
                  <a:prstClr val="black"/>
                </a:solidFill>
                <a:ea typeface="MS PGothic" panose="020B0600070205080204" pitchFamily="34" charset="-128"/>
              </a:rPr>
              <a:pPr/>
              <a:t>11/6/2018</a:t>
            </a:fld>
            <a:endParaRPr lang="en-US" dirty="0" smtClean="0">
              <a:solidFill>
                <a:prstClr val="black"/>
              </a:solidFill>
              <a:ea typeface="MS PGothic" panose="020B0600070205080204" pitchFamily="34" charset="-128"/>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C116DCE8-C87C-4341-AD88-AEE22E9CCE91}" type="slidenum">
              <a:rPr lang="en-US" smtClean="0">
                <a:solidFill>
                  <a:prstClr val="black"/>
                </a:solidFill>
                <a:ea typeface="MS PGothic" panose="020B0600070205080204" pitchFamily="34" charset="-128"/>
              </a:rPr>
              <a:pPr/>
              <a:t>‹#›</a:t>
            </a:fld>
            <a:endParaRPr lang="en-US" dirty="0" smtClean="0">
              <a:solidFill>
                <a:prstClr val="black"/>
              </a:solidFill>
              <a:ea typeface="MS PGothic" panose="020B0600070205080204" pitchFamily="34" charset="-128"/>
            </a:endParaRPr>
          </a:p>
        </p:txBody>
      </p:sp>
    </p:spTree>
    <p:extLst>
      <p:ext uri="{BB962C8B-B14F-4D97-AF65-F5344CB8AC3E}">
        <p14:creationId xmlns:p14="http://schemas.microsoft.com/office/powerpoint/2010/main" val="3634864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4B95D69C-1DB8-4642-A83D-1FF9494B7FC5}" type="datetimeFigureOut">
              <a:rPr lang="en-US" smtClean="0">
                <a:solidFill>
                  <a:prstClr val="black"/>
                </a:solidFill>
                <a:ea typeface="MS PGothic" panose="020B0600070205080204" pitchFamily="34" charset="-128"/>
              </a:rPr>
              <a:pPr/>
              <a:t>11/6/2018</a:t>
            </a:fld>
            <a:endParaRPr lang="en-US" dirty="0" smtClean="0">
              <a:solidFill>
                <a:prstClr val="black"/>
              </a:solidFill>
              <a:ea typeface="MS PGothic" panose="020B0600070205080204" pitchFamily="34" charset="-128"/>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FF775ED5-28CD-42A1-861B-5352A2D07838}" type="slidenum">
              <a:rPr lang="en-US" smtClean="0">
                <a:solidFill>
                  <a:prstClr val="black"/>
                </a:solidFill>
                <a:ea typeface="MS PGothic" panose="020B0600070205080204" pitchFamily="34" charset="-128"/>
              </a:rPr>
              <a:pPr/>
              <a:t>‹#›</a:t>
            </a:fld>
            <a:endParaRPr lang="en-US" dirty="0" smtClean="0">
              <a:solidFill>
                <a:prstClr val="black"/>
              </a:solidFill>
              <a:ea typeface="MS PGothic" panose="020B0600070205080204" pitchFamily="34" charset="-128"/>
            </a:endParaRPr>
          </a:p>
        </p:txBody>
      </p:sp>
    </p:spTree>
    <p:extLst>
      <p:ext uri="{BB962C8B-B14F-4D97-AF65-F5344CB8AC3E}">
        <p14:creationId xmlns:p14="http://schemas.microsoft.com/office/powerpoint/2010/main" val="154125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75501"/>
            <a:ext cx="9144000" cy="63924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5CC4541D-BC16-416F-95D0-4A0C38972A57}" type="datetimeFigureOut">
              <a:rPr lang="en-US" smtClean="0">
                <a:solidFill>
                  <a:prstClr val="black"/>
                </a:solidFill>
                <a:ea typeface="MS PGothic" panose="020B0600070205080204" pitchFamily="34" charset="-128"/>
              </a:rPr>
              <a:pPr/>
              <a:t>11/6/2018</a:t>
            </a:fld>
            <a:endParaRPr lang="en-US" dirty="0" smtClean="0">
              <a:solidFill>
                <a:prstClr val="black"/>
              </a:solidFill>
              <a:ea typeface="MS PGothic" panose="020B0600070205080204" pitchFamily="34" charset="-128"/>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95DF81D2-2C1E-49D3-BDB5-82D74E4AD540}" type="slidenum">
              <a:rPr lang="en-US" smtClean="0">
                <a:solidFill>
                  <a:prstClr val="black"/>
                </a:solidFill>
                <a:ea typeface="MS PGothic" panose="020B0600070205080204" pitchFamily="34" charset="-128"/>
              </a:rPr>
              <a:pPr/>
              <a:t>‹#›</a:t>
            </a:fld>
            <a:endParaRPr lang="en-US" dirty="0" smtClean="0">
              <a:solidFill>
                <a:prstClr val="black"/>
              </a:solidFill>
              <a:ea typeface="MS PGothic" panose="020B0600070205080204" pitchFamily="34" charset="-128"/>
            </a:endParaRPr>
          </a:p>
        </p:txBody>
      </p:sp>
    </p:spTree>
    <p:extLst>
      <p:ext uri="{BB962C8B-B14F-4D97-AF65-F5344CB8AC3E}">
        <p14:creationId xmlns:p14="http://schemas.microsoft.com/office/powerpoint/2010/main" val="1200871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78C283C1-DF94-4712-8E05-7F54488C40F7}" type="datetimeFigureOut">
              <a:rPr lang="en-US" smtClean="0">
                <a:solidFill>
                  <a:prstClr val="black"/>
                </a:solidFill>
                <a:ea typeface="MS PGothic" panose="020B0600070205080204" pitchFamily="34" charset="-128"/>
              </a:rPr>
              <a:pPr/>
              <a:t>11/6/2018</a:t>
            </a:fld>
            <a:endParaRPr lang="en-US" dirty="0" smtClean="0">
              <a:solidFill>
                <a:prstClr val="black"/>
              </a:solidFill>
              <a:ea typeface="MS PGothic" panose="020B0600070205080204"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36AACF0A-11A4-4EBD-BC5D-526831C00941}" type="slidenum">
              <a:rPr lang="en-US" smtClean="0">
                <a:solidFill>
                  <a:prstClr val="black"/>
                </a:solidFill>
                <a:ea typeface="MS PGothic" panose="020B0600070205080204" pitchFamily="34" charset="-128"/>
              </a:rPr>
              <a:pPr/>
              <a:t>‹#›</a:t>
            </a:fld>
            <a:endParaRPr lang="en-US" dirty="0" smtClean="0">
              <a:solidFill>
                <a:prstClr val="black"/>
              </a:solidFill>
              <a:ea typeface="MS PGothic" panose="020B0600070205080204" pitchFamily="34" charset="-128"/>
            </a:endParaRPr>
          </a:p>
        </p:txBody>
      </p:sp>
    </p:spTree>
    <p:extLst>
      <p:ext uri="{BB962C8B-B14F-4D97-AF65-F5344CB8AC3E}">
        <p14:creationId xmlns:p14="http://schemas.microsoft.com/office/powerpoint/2010/main" val="602036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D2913195-77A1-48CD-8D2F-EB33CAD94EAD}" type="datetimeFigureOut">
              <a:rPr lang="en-US" smtClean="0">
                <a:solidFill>
                  <a:prstClr val="black"/>
                </a:solidFill>
                <a:ea typeface="MS PGothic" panose="020B0600070205080204" pitchFamily="34" charset="-128"/>
              </a:rPr>
              <a:pPr/>
              <a:t>11/6/2018</a:t>
            </a:fld>
            <a:endParaRPr lang="en-US" dirty="0" smtClean="0">
              <a:solidFill>
                <a:prstClr val="black"/>
              </a:solidFill>
              <a:ea typeface="MS PGothic" panose="020B0600070205080204"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669197AA-B7AC-4A47-970C-23520F94CEFB}" type="slidenum">
              <a:rPr lang="en-US" smtClean="0">
                <a:solidFill>
                  <a:prstClr val="black"/>
                </a:solidFill>
                <a:ea typeface="MS PGothic" panose="020B0600070205080204" pitchFamily="34" charset="-128"/>
              </a:rPr>
              <a:pPr/>
              <a:t>‹#›</a:t>
            </a:fld>
            <a:endParaRPr lang="en-US" dirty="0" smtClean="0">
              <a:solidFill>
                <a:prstClr val="black"/>
              </a:solidFill>
              <a:ea typeface="MS PGothic" panose="020B0600070205080204" pitchFamily="34" charset="-128"/>
            </a:endParaRPr>
          </a:p>
        </p:txBody>
      </p:sp>
    </p:spTree>
    <p:extLst>
      <p:ext uri="{BB962C8B-B14F-4D97-AF65-F5344CB8AC3E}">
        <p14:creationId xmlns:p14="http://schemas.microsoft.com/office/powerpoint/2010/main" val="3446847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83B3FBBB-1ACB-45EA-AF25-85254A789DB9}" type="datetimeFigureOut">
              <a:rPr lang="en-US" smtClean="0">
                <a:solidFill>
                  <a:prstClr val="black"/>
                </a:solidFill>
                <a:ea typeface="MS PGothic" panose="020B0600070205080204" pitchFamily="34" charset="-128"/>
              </a:rPr>
              <a:pPr/>
              <a:t>11/6/2018</a:t>
            </a:fld>
            <a:endParaRPr lang="en-US" dirty="0" smtClean="0">
              <a:solidFill>
                <a:prstClr val="black"/>
              </a:solidFill>
              <a:ea typeface="MS PGothic" panose="020B0600070205080204"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6EEDD452-3D91-4F65-99BB-72FC530AB63A}" type="slidenum">
              <a:rPr lang="en-US" smtClean="0">
                <a:solidFill>
                  <a:prstClr val="black"/>
                </a:solidFill>
                <a:ea typeface="MS PGothic" panose="020B0600070205080204" pitchFamily="34" charset="-128"/>
              </a:rPr>
              <a:pPr/>
              <a:t>‹#›</a:t>
            </a:fld>
            <a:endParaRPr lang="en-US" dirty="0" smtClean="0">
              <a:solidFill>
                <a:prstClr val="black"/>
              </a:solidFill>
              <a:ea typeface="MS PGothic" panose="020B0600070205080204" pitchFamily="34" charset="-128"/>
            </a:endParaRPr>
          </a:p>
        </p:txBody>
      </p:sp>
    </p:spTree>
    <p:extLst>
      <p:ext uri="{BB962C8B-B14F-4D97-AF65-F5344CB8AC3E}">
        <p14:creationId xmlns:p14="http://schemas.microsoft.com/office/powerpoint/2010/main" val="242499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0A4FF0C3-D4D5-4F56-9906-7A17C484C6D5}" type="datetimeFigureOut">
              <a:rPr lang="en-US" smtClean="0">
                <a:solidFill>
                  <a:prstClr val="black"/>
                </a:solidFill>
                <a:ea typeface="MS PGothic" panose="020B0600070205080204" pitchFamily="34" charset="-128"/>
              </a:rPr>
              <a:pPr/>
              <a:t>11/6/2018</a:t>
            </a:fld>
            <a:endParaRPr lang="en-US" dirty="0" smtClean="0">
              <a:solidFill>
                <a:prstClr val="black"/>
              </a:solidFill>
              <a:ea typeface="MS PGothic" panose="020B0600070205080204"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BBAF1423-F238-4E82-A2EA-B6D3D8C94E69}" type="slidenum">
              <a:rPr lang="en-US" smtClean="0">
                <a:solidFill>
                  <a:prstClr val="black"/>
                </a:solidFill>
                <a:ea typeface="MS PGothic" panose="020B0600070205080204" pitchFamily="34" charset="-128"/>
              </a:rPr>
              <a:pPr/>
              <a:t>‹#›</a:t>
            </a:fld>
            <a:endParaRPr lang="en-US" dirty="0" smtClean="0">
              <a:solidFill>
                <a:prstClr val="black"/>
              </a:solidFill>
              <a:ea typeface="MS PGothic" panose="020B0600070205080204" pitchFamily="34" charset="-128"/>
            </a:endParaRPr>
          </a:p>
        </p:txBody>
      </p:sp>
    </p:spTree>
    <p:extLst>
      <p:ext uri="{BB962C8B-B14F-4D97-AF65-F5344CB8AC3E}">
        <p14:creationId xmlns:p14="http://schemas.microsoft.com/office/powerpoint/2010/main" val="1111410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66E71181-E983-4D10-8CBC-873B58357A05}" type="datetime1">
              <a:rPr lang="en-US" smtClean="0"/>
              <a:pPr>
                <a:defRPr/>
              </a:pPr>
              <a:t>11/6/2018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7BC15CDC-7EB8-45F1-903D-1649B71DFA4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D07751C6-A12D-4F33-BC42-E05A9C7055FE}" type="datetime1">
              <a:rPr lang="en-US" smtClean="0"/>
              <a:pPr>
                <a:defRPr/>
              </a:pPr>
              <a:t>11/6/2018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31A35703-A50B-4119-9346-7CFFE9B5430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1047A882-BADE-462D-8F75-B5986C1341CD}" type="datetime1">
              <a:rPr lang="en-US" smtClean="0"/>
              <a:pPr>
                <a:defRPr/>
              </a:pPr>
              <a:t>11/6/2018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2CA6FB08-317D-4BBB-9B6F-548003E9E16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55D161B2-F2C9-45EC-9892-E159876565EE}" type="datetime1">
              <a:rPr lang="en-US" smtClean="0"/>
              <a:pPr>
                <a:defRPr/>
              </a:pPr>
              <a:t>11/6/2018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B9195CC2-D3D3-43FD-B4E1-06F056E060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7E08C7A0-B1BD-47AA-88EF-6BC5463E6FBA}" type="datetime1">
              <a:rPr lang="en-US" smtClean="0"/>
              <a:pPr>
                <a:defRPr/>
              </a:pPr>
              <a:t>11/6/2018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A31A7D9E-8D46-414F-87CE-B6EEA9CF978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7ADA1C0B-0FDB-4897-BEB1-A729654D527E}" type="datetime1">
              <a:rPr lang="en-US" smtClean="0"/>
              <a:pPr>
                <a:defRPr/>
              </a:pPr>
              <a:t>11/6/2018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BDEA6D75-6681-48B8-9E2F-4FCB12ABAF1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A405B7D1-66B9-4257-8E45-89E930D9FAEE}" type="datetime1">
              <a:rPr lang="en-US" smtClean="0"/>
              <a:pPr>
                <a:defRPr/>
              </a:pPr>
              <a:t>11/6/2018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defRPr>
            </a:lvl1pPr>
          </a:lstStyle>
          <a:p>
            <a:pPr>
              <a:defRPr/>
            </a:pPr>
            <a:fld id="{108457ED-9C4E-4768-B0F6-68261AE4BA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descr="DWS Slide Pages1.jpg"/>
          <p:cNvPicPr>
            <a:picLocks noChangeAspect="1"/>
          </p:cNvPicPr>
          <p:nvPr userDrawn="1"/>
        </p:nvPicPr>
        <p:blipFill>
          <a:blip r:embed="rId15"/>
          <a:srcRect/>
          <a:stretch>
            <a:fillRect/>
          </a:stretch>
        </p:blipFill>
        <p:spPr bwMode="auto">
          <a:xfrm>
            <a:off x="0" y="0"/>
            <a:ext cx="9144000"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68" r:id="rId12"/>
    <p:sldLayoutId id="2147484169" r:id="rId1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DWS Slide Pages1.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76765"/>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0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5" Type="http://schemas.openxmlformats.org/officeDocument/2006/relationships/image" Target="../media/image184.jpeg"/><Relationship Id="rId4" Type="http://schemas.openxmlformats.org/officeDocument/2006/relationships/image" Target="../media/image183.png"/></Relationships>
</file>

<file path=ppt/slides/_rels/slide10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8.jpe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7.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6.jpeg"/><Relationship Id="rId5" Type="http://schemas.openxmlformats.org/officeDocument/2006/relationships/image" Target="../media/image71.jpeg"/><Relationship Id="rId10" Type="http://schemas.microsoft.com/office/2007/relationships/hdphoto" Target="../media/hdphoto1.wdp"/><Relationship Id="rId4" Type="http://schemas.openxmlformats.org/officeDocument/2006/relationships/image" Target="../media/image70.jpe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220.png"/><Relationship Id="rId7" Type="http://schemas.openxmlformats.org/officeDocument/2006/relationships/image" Target="../media/image210.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200.png"/><Relationship Id="rId11" Type="http://schemas.openxmlformats.org/officeDocument/2006/relationships/image" Target="../media/image250.png"/><Relationship Id="rId5" Type="http://schemas.openxmlformats.org/officeDocument/2006/relationships/image" Target="../media/image190.png"/><Relationship Id="rId10" Type="http://schemas.openxmlformats.org/officeDocument/2006/relationships/image" Target="../media/image240.png"/><Relationship Id="rId4" Type="http://schemas.openxmlformats.org/officeDocument/2006/relationships/image" Target="../media/image180.png"/><Relationship Id="rId9" Type="http://schemas.openxmlformats.org/officeDocument/2006/relationships/image" Target="../media/image2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2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image" Target="../media/image93.jpg"/><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jpg"/><Relationship Id="rId4" Type="http://schemas.openxmlformats.org/officeDocument/2006/relationships/image" Target="../media/image119.jpg"/></Relationships>
</file>

<file path=ppt/slides/_rels/slide4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g"/><Relationship Id="rId7" Type="http://schemas.openxmlformats.org/officeDocument/2006/relationships/image" Target="../media/image126.jpg"/><Relationship Id="rId2" Type="http://schemas.openxmlformats.org/officeDocument/2006/relationships/image" Target="../media/image121.jp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g"/></Relationships>
</file>

<file path=ppt/slides/_rels/slide48.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image" Target="../media/image129.jpg"/><Relationship Id="rId7" Type="http://schemas.openxmlformats.org/officeDocument/2006/relationships/image" Target="../media/image133.jpg"/><Relationship Id="rId2" Type="http://schemas.openxmlformats.org/officeDocument/2006/relationships/image" Target="../media/image128.jpg"/><Relationship Id="rId1" Type="http://schemas.openxmlformats.org/officeDocument/2006/relationships/slideLayout" Target="../slideLayouts/slideLayout2.xml"/><Relationship Id="rId6" Type="http://schemas.openxmlformats.org/officeDocument/2006/relationships/image" Target="../media/image132.jpg"/><Relationship Id="rId5" Type="http://schemas.openxmlformats.org/officeDocument/2006/relationships/image" Target="../media/image131.png"/><Relationship Id="rId4" Type="http://schemas.openxmlformats.org/officeDocument/2006/relationships/image" Target="../media/image130.jpg"/><Relationship Id="rId9" Type="http://schemas.openxmlformats.org/officeDocument/2006/relationships/image" Target="../media/image13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jpg"/><Relationship Id="rId5" Type="http://schemas.openxmlformats.org/officeDocument/2006/relationships/image" Target="../media/image140.png"/><Relationship Id="rId4" Type="http://schemas.openxmlformats.org/officeDocument/2006/relationships/image" Target="../media/image139.jpg"/></Relationships>
</file>

<file path=ppt/slides/_rels/slide5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0.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7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DWS Slide Cove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3538"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DWS Slide Cover pic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12888"/>
            <a:ext cx="9253538"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6"/>
          <p:cNvSpPr txBox="1">
            <a:spLocks noChangeArrowheads="1"/>
          </p:cNvSpPr>
          <p:nvPr/>
        </p:nvSpPr>
        <p:spPr bwMode="auto">
          <a:xfrm>
            <a:off x="0" y="1878199"/>
            <a:ext cx="9253538"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Aft>
                <a:spcPts val="600"/>
              </a:spcAft>
            </a:pPr>
            <a:r>
              <a:rPr lang="en-US" sz="4400" b="1" dirty="0" smtClean="0">
                <a:solidFill>
                  <a:srgbClr val="C00000"/>
                </a:solidFill>
                <a:latin typeface="Gill Sans" charset="0"/>
              </a:rPr>
              <a:t>WATER QUALITY ASPECTS</a:t>
            </a:r>
          </a:p>
          <a:p>
            <a:pPr algn="ctr" eaLnBrk="1" hangingPunct="1">
              <a:spcAft>
                <a:spcPts val="600"/>
              </a:spcAft>
            </a:pPr>
            <a:r>
              <a:rPr lang="en-US" b="1" dirty="0" smtClean="0">
                <a:latin typeface="Gill Sans" charset="0"/>
              </a:rPr>
              <a:t>IN</a:t>
            </a:r>
          </a:p>
          <a:p>
            <a:pPr algn="ctr" eaLnBrk="1" hangingPunct="1">
              <a:spcAft>
                <a:spcPts val="600"/>
              </a:spcAft>
            </a:pPr>
            <a:r>
              <a:rPr lang="en-US" b="1" dirty="0" smtClean="0">
                <a:latin typeface="Gill Sans" charset="0"/>
              </a:rPr>
              <a:t>WATER RESOURCE MANAGEMENT</a:t>
            </a:r>
            <a:endParaRPr lang="en-US" b="1" dirty="0" smtClean="0">
              <a:solidFill>
                <a:srgbClr val="C00000"/>
              </a:solidFill>
              <a:latin typeface="Gill Sans" charset="0"/>
            </a:endParaRPr>
          </a:p>
          <a:p>
            <a:pPr eaLnBrk="1" hangingPunct="1"/>
            <a:endParaRPr lang="en-US" dirty="0" smtClean="0">
              <a:latin typeface="Gill Sans Light" charset="0"/>
            </a:endParaRPr>
          </a:p>
          <a:p>
            <a:pPr eaLnBrk="1" hangingPunct="1"/>
            <a:endParaRPr lang="en-US" dirty="0" smtClean="0">
              <a:latin typeface="Gill Sans Light" charset="0"/>
            </a:endParaRPr>
          </a:p>
          <a:p>
            <a:pPr eaLnBrk="1" hangingPunct="1"/>
            <a:endParaRPr lang="en-US" dirty="0" smtClean="0">
              <a:latin typeface="Gill Sans Light" charset="0"/>
            </a:endParaRPr>
          </a:p>
          <a:p>
            <a:pPr eaLnBrk="1" hangingPunct="1"/>
            <a:endParaRPr lang="en-US" dirty="0" smtClean="0">
              <a:latin typeface="Gill Sans Light" charset="0"/>
            </a:endParaRPr>
          </a:p>
          <a:p>
            <a:pPr marL="266700" eaLnBrk="1" hangingPunct="1"/>
            <a:r>
              <a:rPr lang="en-US" dirty="0" smtClean="0">
                <a:latin typeface="Gill Sans Light" charset="0"/>
              </a:rPr>
              <a:t>Presented by: </a:t>
            </a:r>
          </a:p>
          <a:p>
            <a:pPr marL="266700" eaLnBrk="1" hangingPunct="1"/>
            <a:r>
              <a:rPr lang="en-US" b="1" dirty="0" smtClean="0">
                <a:latin typeface="Gill Sans Light" charset="0"/>
              </a:rPr>
              <a:t>J.J. VAN WYK</a:t>
            </a:r>
          </a:p>
          <a:p>
            <a:pPr marL="266700" eaLnBrk="1" hangingPunct="1"/>
            <a:r>
              <a:rPr lang="en-US" dirty="0" smtClean="0">
                <a:latin typeface="Gill Sans Light" charset="0"/>
              </a:rPr>
              <a:t>			</a:t>
            </a:r>
          </a:p>
          <a:p>
            <a:pPr marL="266700" eaLnBrk="1" hangingPunct="1"/>
            <a:r>
              <a:rPr lang="en-US" dirty="0" smtClean="0">
                <a:latin typeface="Gill Sans Light" charset="0"/>
              </a:rPr>
              <a:t>Date: </a:t>
            </a:r>
            <a:r>
              <a:rPr lang="en-US" b="1" dirty="0" smtClean="0">
                <a:latin typeface="Gill Sans Light" charset="0"/>
              </a:rPr>
              <a:t>06 November 2018</a:t>
            </a:r>
            <a:endParaRPr lang="en-US" dirty="0" smtClean="0">
              <a:latin typeface="Gill Sans Light" charset="0"/>
            </a:endParaRPr>
          </a:p>
        </p:txBody>
      </p:sp>
      <p:pic>
        <p:nvPicPr>
          <p:cNvPr id="14340" name="Picture 1" descr="NDP_LOGO-1_colou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73988" y="304800"/>
            <a:ext cx="95408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2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43772" y="148324"/>
            <a:ext cx="864070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THE DIFFERENCE BETWEEN WQ </a:t>
            </a:r>
            <a:r>
              <a:rPr lang="en-US" sz="2000" b="1" dirty="0" smtClean="0">
                <a:solidFill>
                  <a:srgbClr val="FFFF00"/>
                </a:solidFill>
              </a:rPr>
              <a:t>OBJECTIVES </a:t>
            </a:r>
            <a:r>
              <a:rPr lang="en-US" sz="2000" b="1" dirty="0" smtClean="0">
                <a:solidFill>
                  <a:srgbClr val="FFFF00"/>
                </a:solidFill>
              </a:rPr>
              <a:t>&amp; </a:t>
            </a:r>
            <a:r>
              <a:rPr lang="en-US" sz="2000" b="1" dirty="0" smtClean="0">
                <a:solidFill>
                  <a:srgbClr val="FFFF00"/>
                </a:solidFill>
              </a:rPr>
              <a:t>WQ STANDARDS</a:t>
            </a:r>
            <a:endParaRPr lang="en-US" sz="2000" b="1" dirty="0">
              <a:solidFill>
                <a:srgbClr val="FFFF00"/>
              </a:solidFill>
            </a:endParaRPr>
          </a:p>
        </p:txBody>
      </p:sp>
      <p:sp>
        <p:nvSpPr>
          <p:cNvPr id="38" name="TextBox 37"/>
          <p:cNvSpPr txBox="1"/>
          <p:nvPr/>
        </p:nvSpPr>
        <p:spPr>
          <a:xfrm>
            <a:off x="177561" y="1402676"/>
            <a:ext cx="8776716" cy="1400383"/>
          </a:xfrm>
          <a:prstGeom prst="rect">
            <a:avLst/>
          </a:prstGeom>
          <a:noFill/>
        </p:spPr>
        <p:txBody>
          <a:bodyPr wrap="square" rtlCol="0">
            <a:spAutoFit/>
          </a:bodyPr>
          <a:lstStyle/>
          <a:p>
            <a:pPr marL="342900" indent="-342900">
              <a:spcAft>
                <a:spcPts val="600"/>
              </a:spcAft>
              <a:buFont typeface="Wingdings 2"/>
              <a:buChar char="E"/>
            </a:pPr>
            <a:r>
              <a:rPr lang="en-ZA" sz="2000" b="1" u="sng" dirty="0" smtClean="0">
                <a:solidFill>
                  <a:srgbClr val="C00000"/>
                </a:solidFill>
              </a:rPr>
              <a:t>Water Quality Standards </a:t>
            </a:r>
            <a:r>
              <a:rPr lang="en-ZA" sz="2000" b="1" dirty="0"/>
              <a:t>constitute rules or limits that are established for regulatory purposes</a:t>
            </a:r>
            <a:r>
              <a:rPr lang="en-ZA" sz="2000" b="1" dirty="0" smtClean="0"/>
              <a:t>.</a:t>
            </a:r>
          </a:p>
          <a:p>
            <a:pPr marL="342900" indent="-342900">
              <a:buFont typeface="Wingdings 2"/>
              <a:buChar char="E"/>
            </a:pPr>
            <a:r>
              <a:rPr lang="en-ZA" sz="2000" b="1" u="sng" dirty="0" smtClean="0">
                <a:solidFill>
                  <a:srgbClr val="C00000"/>
                </a:solidFill>
              </a:rPr>
              <a:t>Water Quality Objectives </a:t>
            </a:r>
            <a:r>
              <a:rPr lang="en-ZA" sz="2000" b="1" dirty="0"/>
              <a:t>are utilised in planning and strategic activities as a concrete result that needs to be attained over </a:t>
            </a:r>
            <a:r>
              <a:rPr lang="en-ZA" sz="2000" b="1" dirty="0" smtClean="0"/>
              <a:t>time.</a:t>
            </a:r>
          </a:p>
        </p:txBody>
      </p:sp>
      <p:grpSp>
        <p:nvGrpSpPr>
          <p:cNvPr id="60" name="Group 59"/>
          <p:cNvGrpSpPr/>
          <p:nvPr/>
        </p:nvGrpSpPr>
        <p:grpSpPr>
          <a:xfrm>
            <a:off x="1474" y="2881121"/>
            <a:ext cx="9144000" cy="2715360"/>
            <a:chOff x="1474" y="1899821"/>
            <a:chExt cx="9144000" cy="2715360"/>
          </a:xfrm>
        </p:grpSpPr>
        <p:sp>
          <p:nvSpPr>
            <p:cNvPr id="64" name="Rounded Rectangle 63"/>
            <p:cNvSpPr/>
            <p:nvPr/>
          </p:nvSpPr>
          <p:spPr>
            <a:xfrm>
              <a:off x="1474" y="1899821"/>
              <a:ext cx="9144000" cy="2715360"/>
            </a:xfrm>
            <a:prstGeom prst="roundRect">
              <a:avLst/>
            </a:prstGeom>
            <a:solidFill>
              <a:srgbClr val="FFDCB9"/>
            </a:solidFill>
            <a:ln>
              <a:noFill/>
            </a:ln>
            <a:effectLst>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45" name="Group 44"/>
            <p:cNvGrpSpPr/>
            <p:nvPr/>
          </p:nvGrpSpPr>
          <p:grpSpPr>
            <a:xfrm>
              <a:off x="4952370" y="2296890"/>
              <a:ext cx="1311973" cy="1949198"/>
              <a:chOff x="4983286" y="2319085"/>
              <a:chExt cx="1311973" cy="1949198"/>
            </a:xfrm>
          </p:grpSpPr>
          <p:grpSp>
            <p:nvGrpSpPr>
              <p:cNvPr id="9" name="Group 8"/>
              <p:cNvGrpSpPr/>
              <p:nvPr/>
            </p:nvGrpSpPr>
            <p:grpSpPr>
              <a:xfrm>
                <a:off x="4983286" y="2319085"/>
                <a:ext cx="1082650" cy="1431943"/>
                <a:chOff x="1967966" y="2512690"/>
                <a:chExt cx="1082650" cy="1431943"/>
              </a:xfrm>
              <a:effectLst>
                <a:outerShdw blurRad="50800" dist="38100" dir="2700000" algn="tl" rotWithShape="0">
                  <a:prstClr val="black">
                    <a:alpha val="40000"/>
                  </a:prstClr>
                </a:outerShdw>
              </a:effectLst>
            </p:grpSpPr>
            <p:pic>
              <p:nvPicPr>
                <p:cNvPr id="4100" name="Picture 4" descr="E:\My Data\Per Subject\(E)   Capacity Building\Fet Water\2018 (WQM)\Slides\Pic - Limits (SAWQ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7966" y="2512690"/>
                  <a:ext cx="777850" cy="11271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1" name="Picture 4" descr="E:\My Data\Per Subject\(E)   Capacity Building\Fet Water\2018 (WQM)\Slides\Pic - Limits (SAWQ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366" y="2665090"/>
                  <a:ext cx="777850" cy="11271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2" name="Picture 4" descr="E:\My Data\Per Subject\(E)   Capacity Building\Fet Water\2018 (WQM)\Slides\Pic - Limits (SAWQ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766" y="2817490"/>
                  <a:ext cx="777850" cy="11271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5055816" y="3791229"/>
                <a:ext cx="1239443" cy="477054"/>
              </a:xfrm>
              <a:prstGeom prst="rect">
                <a:avLst/>
              </a:prstGeom>
              <a:noFill/>
            </p:spPr>
            <p:txBody>
              <a:bodyPr wrap="none" rtlCol="0">
                <a:spAutoFit/>
              </a:bodyPr>
              <a:lstStyle/>
              <a:p>
                <a:pPr algn="ctr">
                  <a:lnSpc>
                    <a:spcPts val="1000"/>
                  </a:lnSpc>
                </a:pPr>
                <a:r>
                  <a:rPr lang="en-ZA" sz="1000" b="1" dirty="0" smtClean="0">
                    <a:latin typeface="+mn-lt"/>
                  </a:rPr>
                  <a:t>SA Water Quality</a:t>
                </a:r>
              </a:p>
              <a:p>
                <a:pPr algn="ctr">
                  <a:lnSpc>
                    <a:spcPts val="1000"/>
                  </a:lnSpc>
                </a:pPr>
                <a:r>
                  <a:rPr lang="en-ZA" sz="1000" b="1" dirty="0" smtClean="0">
                    <a:latin typeface="+mn-lt"/>
                  </a:rPr>
                  <a:t>Guidelines</a:t>
                </a:r>
              </a:p>
              <a:p>
                <a:pPr algn="ctr">
                  <a:lnSpc>
                    <a:spcPts val="1000"/>
                  </a:lnSpc>
                </a:pPr>
                <a:r>
                  <a:rPr lang="en-ZA" sz="1000" b="1" dirty="0" smtClean="0">
                    <a:latin typeface="+mn-lt"/>
                  </a:rPr>
                  <a:t>(7x Volumes : 1996)</a:t>
                </a:r>
                <a:endParaRPr lang="en-ZA" sz="1000" b="1" dirty="0">
                  <a:latin typeface="+mn-lt"/>
                </a:endParaRPr>
              </a:p>
            </p:txBody>
          </p:sp>
        </p:grpSp>
        <p:grpSp>
          <p:nvGrpSpPr>
            <p:cNvPr id="20" name="Group 19"/>
            <p:cNvGrpSpPr/>
            <p:nvPr/>
          </p:nvGrpSpPr>
          <p:grpSpPr>
            <a:xfrm>
              <a:off x="1054607" y="2493574"/>
              <a:ext cx="1019160" cy="1555831"/>
              <a:chOff x="601829" y="2712790"/>
              <a:chExt cx="1019160" cy="1555831"/>
            </a:xfrm>
          </p:grpSpPr>
          <p:grpSp>
            <p:nvGrpSpPr>
              <p:cNvPr id="2" name="Group 1"/>
              <p:cNvGrpSpPr/>
              <p:nvPr/>
            </p:nvGrpSpPr>
            <p:grpSpPr>
              <a:xfrm>
                <a:off x="601829" y="2712790"/>
                <a:ext cx="1019160" cy="1019160"/>
                <a:chOff x="4218926" y="2539014"/>
                <a:chExt cx="1019160" cy="1019160"/>
              </a:xfrm>
            </p:grpSpPr>
            <p:pic>
              <p:nvPicPr>
                <p:cNvPr id="4099" name="Picture 3" descr="E:\My Data\Per Subject\(E)   Capacity Building\Fet Water\2018 (WQM)\Slides\Pic - Limits (SA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926" y="2539014"/>
                  <a:ext cx="1019160" cy="10191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descr="E:\My Data\Per Subject\(E)   Capacity Building\Fet Water\2018 (WQM)\Slides\Pic - Limits (SANS 241 Complia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5635" y="3057471"/>
                  <a:ext cx="625742" cy="209289"/>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TextBox 52"/>
              <p:cNvSpPr txBox="1"/>
              <p:nvPr/>
            </p:nvSpPr>
            <p:spPr>
              <a:xfrm>
                <a:off x="643172" y="3789772"/>
                <a:ext cx="936474" cy="478849"/>
              </a:xfrm>
              <a:prstGeom prst="rect">
                <a:avLst/>
              </a:prstGeom>
              <a:noFill/>
            </p:spPr>
            <p:txBody>
              <a:bodyPr wrap="none" rtlCol="0">
                <a:spAutoFit/>
              </a:bodyPr>
              <a:lstStyle/>
              <a:p>
                <a:pPr algn="ctr">
                  <a:lnSpc>
                    <a:spcPts val="1000"/>
                  </a:lnSpc>
                </a:pPr>
                <a:r>
                  <a:rPr lang="en-ZA" sz="1000" b="1" dirty="0" smtClean="0">
                    <a:latin typeface="+mn-lt"/>
                  </a:rPr>
                  <a:t>Potable</a:t>
                </a:r>
              </a:p>
              <a:p>
                <a:pPr algn="ctr">
                  <a:lnSpc>
                    <a:spcPts val="1000"/>
                  </a:lnSpc>
                </a:pPr>
                <a:r>
                  <a:rPr lang="en-ZA" sz="1000" b="1" dirty="0" smtClean="0">
                    <a:latin typeface="+mn-lt"/>
                  </a:rPr>
                  <a:t>Water Quality</a:t>
                </a:r>
              </a:p>
              <a:p>
                <a:pPr algn="ctr">
                  <a:lnSpc>
                    <a:spcPts val="1000"/>
                  </a:lnSpc>
                </a:pPr>
                <a:r>
                  <a:rPr lang="en-ZA" sz="1000" b="1" dirty="0" smtClean="0">
                    <a:latin typeface="+mn-lt"/>
                  </a:rPr>
                  <a:t>Standards</a:t>
                </a:r>
                <a:endParaRPr lang="en-ZA" sz="1000" b="1" dirty="0">
                  <a:latin typeface="+mn-lt"/>
                </a:endParaRPr>
              </a:p>
            </p:txBody>
          </p:sp>
        </p:grpSp>
        <p:grpSp>
          <p:nvGrpSpPr>
            <p:cNvPr id="30" name="Group 29"/>
            <p:cNvGrpSpPr/>
            <p:nvPr/>
          </p:nvGrpSpPr>
          <p:grpSpPr>
            <a:xfrm>
              <a:off x="2579334" y="2215828"/>
              <a:ext cx="1867469" cy="2111322"/>
              <a:chOff x="6217506" y="2618364"/>
              <a:chExt cx="1867469" cy="2111322"/>
            </a:xfrm>
          </p:grpSpPr>
          <p:pic>
            <p:nvPicPr>
              <p:cNvPr id="4102" name="Picture 6" descr="E:\My Data\Per Subject\(E)   Capacity Building\Fet Water\2018 (WQM)\Slides\Pic - Limits (G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8391" y="2618364"/>
                <a:ext cx="785698" cy="6040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612471" y="4252632"/>
                <a:ext cx="1077539" cy="477054"/>
              </a:xfrm>
              <a:prstGeom prst="rect">
                <a:avLst/>
              </a:prstGeom>
              <a:noFill/>
            </p:spPr>
            <p:txBody>
              <a:bodyPr wrap="none" rtlCol="0">
                <a:spAutoFit/>
              </a:bodyPr>
              <a:lstStyle/>
              <a:p>
                <a:pPr algn="ctr">
                  <a:lnSpc>
                    <a:spcPts val="1000"/>
                  </a:lnSpc>
                </a:pPr>
                <a:r>
                  <a:rPr lang="en-ZA" sz="1000" b="1" dirty="0" smtClean="0">
                    <a:latin typeface="+mn-lt"/>
                  </a:rPr>
                  <a:t>Uniform Effluent</a:t>
                </a:r>
              </a:p>
              <a:p>
                <a:pPr algn="ctr">
                  <a:lnSpc>
                    <a:spcPts val="1000"/>
                  </a:lnSpc>
                </a:pPr>
                <a:r>
                  <a:rPr lang="en-ZA" sz="1000" b="1" dirty="0" smtClean="0">
                    <a:latin typeface="+mn-lt"/>
                  </a:rPr>
                  <a:t>Standards</a:t>
                </a:r>
              </a:p>
              <a:p>
                <a:pPr algn="ctr">
                  <a:lnSpc>
                    <a:spcPts val="1000"/>
                  </a:lnSpc>
                </a:pPr>
                <a:r>
                  <a:rPr lang="en-ZA" sz="1000" b="1" dirty="0" smtClean="0">
                    <a:latin typeface="+mn-lt"/>
                  </a:rPr>
                  <a:t>(Reg. 991 : 1984)</a:t>
                </a:r>
                <a:endParaRPr lang="en-ZA" sz="1000" b="1" dirty="0">
                  <a:latin typeface="+mn-lt"/>
                </a:endParaRPr>
              </a:p>
            </p:txBody>
          </p:sp>
          <p:pic>
            <p:nvPicPr>
              <p:cNvPr id="4101" name="Picture 5" descr="E:\My Data\Per Subject\(E)   Capacity Building\Fet Water\2018 (WQM)\Slides\Pic - Limits (Gen &amp; Spec Std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7506" y="3233644"/>
                <a:ext cx="1867469" cy="9966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6769910" y="2771284"/>
              <a:ext cx="1677061" cy="1000410"/>
              <a:chOff x="6769910" y="2762406"/>
              <a:chExt cx="1677061" cy="1000410"/>
            </a:xfrm>
          </p:grpSpPr>
          <p:sp>
            <p:nvSpPr>
              <p:cNvPr id="31" name="Rectangle 30"/>
              <p:cNvSpPr/>
              <p:nvPr/>
            </p:nvSpPr>
            <p:spPr>
              <a:xfrm>
                <a:off x="6769910" y="2762406"/>
                <a:ext cx="1677061" cy="982654"/>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4103" name="Picture 7" descr="E:\My Data\Per Subject\(E)   Capacity Building\Fet Water\2018 (WQM)\Slides\Pic - Limits (New G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686" y="2780162"/>
                <a:ext cx="1347509" cy="752192"/>
              </a:xfrm>
              <a:prstGeom prst="rect">
                <a:avLst/>
              </a:prstGeom>
              <a:noFill/>
              <a:effectLst/>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6769910" y="3540447"/>
                <a:ext cx="1677061" cy="222369"/>
              </a:xfrm>
              <a:prstGeom prst="rect">
                <a:avLst/>
              </a:prstGeom>
              <a:noFill/>
            </p:spPr>
            <p:txBody>
              <a:bodyPr wrap="none" rtlCol="0">
                <a:spAutoFit/>
              </a:bodyPr>
              <a:lstStyle/>
              <a:p>
                <a:pPr algn="ctr">
                  <a:lnSpc>
                    <a:spcPts val="1000"/>
                  </a:lnSpc>
                </a:pPr>
                <a:r>
                  <a:rPr lang="en-ZA" sz="1000" b="1" dirty="0" smtClean="0">
                    <a:latin typeface="+mn-lt"/>
                  </a:rPr>
                  <a:t>Resource Quality Objectives</a:t>
                </a:r>
                <a:endParaRPr lang="en-ZA" sz="1000" b="1" dirty="0">
                  <a:latin typeface="+mn-lt"/>
                </a:endParaRPr>
              </a:p>
            </p:txBody>
          </p:sp>
        </p:grpSp>
        <p:sp>
          <p:nvSpPr>
            <p:cNvPr id="40" name="TextBox 39"/>
            <p:cNvSpPr txBox="1"/>
            <p:nvPr/>
          </p:nvSpPr>
          <p:spPr>
            <a:xfrm rot="16200000">
              <a:off x="173524" y="3117601"/>
              <a:ext cx="1173719" cy="307777"/>
            </a:xfrm>
            <a:prstGeom prst="rect">
              <a:avLst/>
            </a:prstGeom>
            <a:noFill/>
          </p:spPr>
          <p:txBody>
            <a:bodyPr wrap="none" rtlCol="0">
              <a:spAutoFit/>
            </a:bodyPr>
            <a:lstStyle/>
            <a:p>
              <a:r>
                <a:rPr lang="en-ZA" sz="1400" b="1" dirty="0" smtClean="0">
                  <a:solidFill>
                    <a:srgbClr val="0000FF"/>
                  </a:solidFill>
                </a:rPr>
                <a:t>EXAMPLES</a:t>
              </a:r>
              <a:endParaRPr lang="en-ZA" sz="1400" b="1" dirty="0">
                <a:solidFill>
                  <a:srgbClr val="0000FF"/>
                </a:solidFill>
              </a:endParaRPr>
            </a:p>
          </p:txBody>
        </p:sp>
      </p:grpSp>
    </p:spTree>
    <p:extLst>
      <p:ext uri="{BB962C8B-B14F-4D97-AF65-F5344CB8AC3E}">
        <p14:creationId xmlns:p14="http://schemas.microsoft.com/office/powerpoint/2010/main" val="404109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903603" y="148326"/>
            <a:ext cx="5321008"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POTENTIAL BASE FOR COST RECOVERY</a:t>
            </a:r>
            <a:endParaRPr lang="en-US" sz="2000" b="1" dirty="0">
              <a:solidFill>
                <a:srgbClr val="FFFF00"/>
              </a:solidFill>
            </a:endParaRPr>
          </a:p>
        </p:txBody>
      </p:sp>
      <p:sp>
        <p:nvSpPr>
          <p:cNvPr id="47" name="TextBox 46"/>
          <p:cNvSpPr txBox="1"/>
          <p:nvPr/>
        </p:nvSpPr>
        <p:spPr>
          <a:xfrm>
            <a:off x="70352" y="2998972"/>
            <a:ext cx="865813" cy="431465"/>
          </a:xfrm>
          <a:prstGeom prst="rect">
            <a:avLst/>
          </a:prstGeom>
          <a:solidFill>
            <a:srgbClr val="006600"/>
          </a:solidFill>
        </p:spPr>
        <p:txBody>
          <a:bodyPr wrap="none" rtlCol="0">
            <a:spAutoFit/>
          </a:bodyPr>
          <a:lstStyle/>
          <a:p>
            <a:pPr algn="ctr">
              <a:lnSpc>
                <a:spcPts val="1300"/>
              </a:lnSpc>
            </a:pPr>
            <a:r>
              <a:rPr lang="en-ZA" sz="1400" b="1" dirty="0" smtClean="0">
                <a:solidFill>
                  <a:srgbClr val="FFFF00"/>
                </a:solidFill>
                <a:latin typeface="+mn-lt"/>
              </a:rPr>
              <a:t>Cost</a:t>
            </a:r>
          </a:p>
          <a:p>
            <a:pPr algn="ctr">
              <a:lnSpc>
                <a:spcPts val="1300"/>
              </a:lnSpc>
            </a:pPr>
            <a:r>
              <a:rPr lang="en-ZA" sz="1400" b="1" dirty="0" smtClean="0">
                <a:solidFill>
                  <a:srgbClr val="FFFF00"/>
                </a:solidFill>
                <a:latin typeface="+mn-lt"/>
              </a:rPr>
              <a:t>Recovery</a:t>
            </a:r>
            <a:endParaRPr lang="en-ZA" sz="1400" b="1" dirty="0">
              <a:solidFill>
                <a:srgbClr val="FFFF00"/>
              </a:solidFill>
              <a:latin typeface="+mn-lt"/>
            </a:endParaRPr>
          </a:p>
        </p:txBody>
      </p:sp>
      <p:sp>
        <p:nvSpPr>
          <p:cNvPr id="48" name="TextBox 47"/>
          <p:cNvSpPr txBox="1"/>
          <p:nvPr/>
        </p:nvSpPr>
        <p:spPr>
          <a:xfrm>
            <a:off x="1872746" y="1800326"/>
            <a:ext cx="1162306" cy="264752"/>
          </a:xfrm>
          <a:prstGeom prst="rect">
            <a:avLst/>
          </a:prstGeom>
          <a:solidFill>
            <a:srgbClr val="660033"/>
          </a:solidFill>
        </p:spPr>
        <p:txBody>
          <a:bodyPr wrap="none" rtlCol="0">
            <a:spAutoFit/>
          </a:bodyPr>
          <a:lstStyle/>
          <a:p>
            <a:pPr algn="ctr">
              <a:lnSpc>
                <a:spcPts val="1300"/>
              </a:lnSpc>
            </a:pPr>
            <a:r>
              <a:rPr lang="en-ZA" sz="1400" b="1" dirty="0" smtClean="0">
                <a:solidFill>
                  <a:srgbClr val="FFFF00"/>
                </a:solidFill>
                <a:latin typeface="+mn-lt"/>
              </a:rPr>
              <a:t>Polluter-Pays</a:t>
            </a:r>
            <a:endParaRPr lang="en-ZA" sz="1400" b="1" dirty="0">
              <a:solidFill>
                <a:srgbClr val="FFFF00"/>
              </a:solidFill>
              <a:latin typeface="+mn-lt"/>
            </a:endParaRPr>
          </a:p>
        </p:txBody>
      </p:sp>
      <p:sp>
        <p:nvSpPr>
          <p:cNvPr id="49" name="TextBox 48"/>
          <p:cNvSpPr txBox="1"/>
          <p:nvPr/>
        </p:nvSpPr>
        <p:spPr>
          <a:xfrm>
            <a:off x="1872746" y="4049541"/>
            <a:ext cx="915700" cy="264752"/>
          </a:xfrm>
          <a:prstGeom prst="rect">
            <a:avLst/>
          </a:prstGeom>
          <a:solidFill>
            <a:srgbClr val="0000CC"/>
          </a:solidFill>
        </p:spPr>
        <p:txBody>
          <a:bodyPr wrap="none" rtlCol="0">
            <a:spAutoFit/>
          </a:bodyPr>
          <a:lstStyle/>
          <a:p>
            <a:pPr algn="ctr">
              <a:lnSpc>
                <a:spcPts val="1300"/>
              </a:lnSpc>
            </a:pPr>
            <a:r>
              <a:rPr lang="en-ZA" sz="1400" b="1" dirty="0" smtClean="0">
                <a:solidFill>
                  <a:srgbClr val="FFFF00"/>
                </a:solidFill>
                <a:latin typeface="+mn-lt"/>
              </a:rPr>
              <a:t>User-Pays</a:t>
            </a:r>
            <a:endParaRPr lang="en-ZA" sz="1400" b="1" dirty="0">
              <a:solidFill>
                <a:srgbClr val="FFFF00"/>
              </a:solidFill>
              <a:latin typeface="+mn-lt"/>
            </a:endParaRPr>
          </a:p>
        </p:txBody>
      </p:sp>
      <p:sp>
        <p:nvSpPr>
          <p:cNvPr id="50" name="TextBox 49"/>
          <p:cNvSpPr txBox="1"/>
          <p:nvPr/>
        </p:nvSpPr>
        <p:spPr>
          <a:xfrm>
            <a:off x="3996744" y="3786200"/>
            <a:ext cx="1972656" cy="264752"/>
          </a:xfrm>
          <a:prstGeom prst="rect">
            <a:avLst/>
          </a:prstGeom>
          <a:solidFill>
            <a:srgbClr val="0000CC"/>
          </a:solidFill>
        </p:spPr>
        <p:txBody>
          <a:bodyPr wrap="none" rtlCol="0">
            <a:spAutoFit/>
          </a:bodyPr>
          <a:lstStyle/>
          <a:p>
            <a:pPr>
              <a:lnSpc>
                <a:spcPts val="1300"/>
              </a:lnSpc>
            </a:pPr>
            <a:r>
              <a:rPr lang="en-ZA" sz="1400" b="1" dirty="0" smtClean="0">
                <a:solidFill>
                  <a:srgbClr val="FFFF00"/>
                </a:solidFill>
                <a:latin typeface="+mn-lt"/>
              </a:rPr>
              <a:t>Sale of residue products</a:t>
            </a:r>
            <a:endParaRPr lang="en-ZA" sz="1400" b="1" dirty="0">
              <a:solidFill>
                <a:srgbClr val="FFFF00"/>
              </a:solidFill>
              <a:latin typeface="+mn-lt"/>
            </a:endParaRPr>
          </a:p>
        </p:txBody>
      </p:sp>
      <p:sp>
        <p:nvSpPr>
          <p:cNvPr id="51" name="TextBox 50"/>
          <p:cNvSpPr txBox="1"/>
          <p:nvPr/>
        </p:nvSpPr>
        <p:spPr>
          <a:xfrm>
            <a:off x="3996744" y="4778288"/>
            <a:ext cx="1308050" cy="264752"/>
          </a:xfrm>
          <a:prstGeom prst="rect">
            <a:avLst/>
          </a:prstGeom>
          <a:solidFill>
            <a:srgbClr val="0000CC"/>
          </a:solidFill>
        </p:spPr>
        <p:txBody>
          <a:bodyPr wrap="none" rtlCol="0">
            <a:spAutoFit/>
          </a:bodyPr>
          <a:lstStyle/>
          <a:p>
            <a:pPr>
              <a:lnSpc>
                <a:spcPts val="1300"/>
              </a:lnSpc>
            </a:pPr>
            <a:r>
              <a:rPr lang="en-ZA" sz="1400" b="1" dirty="0" smtClean="0">
                <a:solidFill>
                  <a:srgbClr val="FFFF00"/>
                </a:solidFill>
                <a:latin typeface="+mn-lt"/>
              </a:rPr>
              <a:t>Vaal River User</a:t>
            </a:r>
            <a:endParaRPr lang="en-ZA" sz="1400" b="1" dirty="0">
              <a:solidFill>
                <a:srgbClr val="FFFF00"/>
              </a:solidFill>
              <a:latin typeface="+mn-lt"/>
            </a:endParaRPr>
          </a:p>
        </p:txBody>
      </p:sp>
      <p:sp>
        <p:nvSpPr>
          <p:cNvPr id="52" name="TextBox 51"/>
          <p:cNvSpPr txBox="1"/>
          <p:nvPr/>
        </p:nvSpPr>
        <p:spPr>
          <a:xfrm>
            <a:off x="1872746" y="5978742"/>
            <a:ext cx="1504771" cy="264752"/>
          </a:xfrm>
          <a:prstGeom prst="rect">
            <a:avLst/>
          </a:prstGeom>
          <a:solidFill>
            <a:schemeClr val="tx1"/>
          </a:solidFill>
        </p:spPr>
        <p:txBody>
          <a:bodyPr wrap="none" rtlCol="0">
            <a:spAutoFit/>
          </a:bodyPr>
          <a:lstStyle/>
          <a:p>
            <a:pPr algn="ctr">
              <a:lnSpc>
                <a:spcPts val="1300"/>
              </a:lnSpc>
            </a:pPr>
            <a:r>
              <a:rPr lang="en-ZA" sz="1400" b="1" dirty="0" smtClean="0">
                <a:solidFill>
                  <a:srgbClr val="FFFF00"/>
                </a:solidFill>
                <a:latin typeface="+mn-lt"/>
              </a:rPr>
              <a:t>General Tax Payer</a:t>
            </a:r>
            <a:endParaRPr lang="en-ZA" sz="1400" b="1" dirty="0">
              <a:solidFill>
                <a:srgbClr val="FFFF00"/>
              </a:solidFill>
              <a:latin typeface="+mn-lt"/>
            </a:endParaRPr>
          </a:p>
        </p:txBody>
      </p:sp>
      <p:cxnSp>
        <p:nvCxnSpPr>
          <p:cNvPr id="53" name="Straight Arrow Connector 52"/>
          <p:cNvCxnSpPr>
            <a:stCxn id="47" idx="3"/>
            <a:endCxn id="48" idx="1"/>
          </p:cNvCxnSpPr>
          <p:nvPr/>
        </p:nvCxnSpPr>
        <p:spPr>
          <a:xfrm flipV="1">
            <a:off x="936165" y="1932702"/>
            <a:ext cx="936581" cy="1282003"/>
          </a:xfrm>
          <a:prstGeom prst="straightConnector1">
            <a:avLst/>
          </a:prstGeom>
          <a:ln cap="rnd">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8" idx="3"/>
            <a:endCxn id="67" idx="1"/>
          </p:cNvCxnSpPr>
          <p:nvPr/>
        </p:nvCxnSpPr>
        <p:spPr>
          <a:xfrm flipV="1">
            <a:off x="3035052" y="1169256"/>
            <a:ext cx="961692" cy="763446"/>
          </a:xfrm>
          <a:prstGeom prst="straightConnector1">
            <a:avLst/>
          </a:prstGeom>
          <a:ln cap="rnd">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8" idx="3"/>
            <a:endCxn id="70" idx="1"/>
          </p:cNvCxnSpPr>
          <p:nvPr/>
        </p:nvCxnSpPr>
        <p:spPr>
          <a:xfrm flipV="1">
            <a:off x="3035052" y="1663984"/>
            <a:ext cx="961692" cy="268718"/>
          </a:xfrm>
          <a:prstGeom prst="straightConnector1">
            <a:avLst/>
          </a:prstGeom>
          <a:ln cap="rnd">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48" idx="3"/>
            <a:endCxn id="73" idx="1"/>
          </p:cNvCxnSpPr>
          <p:nvPr/>
        </p:nvCxnSpPr>
        <p:spPr>
          <a:xfrm>
            <a:off x="3035052" y="1932702"/>
            <a:ext cx="961692" cy="226010"/>
          </a:xfrm>
          <a:prstGeom prst="straightConnector1">
            <a:avLst/>
          </a:prstGeom>
          <a:ln cap="rnd">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48" idx="3"/>
            <a:endCxn id="76" idx="1"/>
          </p:cNvCxnSpPr>
          <p:nvPr/>
        </p:nvCxnSpPr>
        <p:spPr>
          <a:xfrm>
            <a:off x="3035052" y="1932702"/>
            <a:ext cx="961692" cy="720737"/>
          </a:xfrm>
          <a:prstGeom prst="straightConnector1">
            <a:avLst/>
          </a:prstGeom>
          <a:ln cap="rnd">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7" idx="3"/>
            <a:endCxn id="49" idx="1"/>
          </p:cNvCxnSpPr>
          <p:nvPr/>
        </p:nvCxnSpPr>
        <p:spPr>
          <a:xfrm>
            <a:off x="936165" y="3214705"/>
            <a:ext cx="936581" cy="967212"/>
          </a:xfrm>
          <a:prstGeom prst="straightConnector1">
            <a:avLst/>
          </a:prstGeom>
          <a:ln cap="rnd">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3996744" y="3290156"/>
            <a:ext cx="3178242" cy="264752"/>
          </a:xfrm>
          <a:prstGeom prst="rect">
            <a:avLst/>
          </a:prstGeom>
          <a:solidFill>
            <a:srgbClr val="0000CC"/>
          </a:solidFill>
        </p:spPr>
        <p:txBody>
          <a:bodyPr wrap="none" rtlCol="0">
            <a:spAutoFit/>
          </a:bodyPr>
          <a:lstStyle/>
          <a:p>
            <a:pPr>
              <a:lnSpc>
                <a:spcPts val="1300"/>
              </a:lnSpc>
            </a:pPr>
            <a:r>
              <a:rPr lang="en-ZA" sz="1400" b="1" dirty="0" smtClean="0">
                <a:solidFill>
                  <a:srgbClr val="FFFF00"/>
                </a:solidFill>
                <a:latin typeface="+mn-lt"/>
              </a:rPr>
              <a:t>Sale of desalinated water to Rand Water</a:t>
            </a:r>
            <a:endParaRPr lang="en-ZA" sz="1400" b="1" dirty="0">
              <a:solidFill>
                <a:srgbClr val="FFFF00"/>
              </a:solidFill>
              <a:latin typeface="+mn-lt"/>
            </a:endParaRPr>
          </a:p>
        </p:txBody>
      </p:sp>
      <p:sp>
        <p:nvSpPr>
          <p:cNvPr id="60" name="TextBox 59"/>
          <p:cNvSpPr txBox="1"/>
          <p:nvPr/>
        </p:nvSpPr>
        <p:spPr>
          <a:xfrm>
            <a:off x="3996744" y="4282244"/>
            <a:ext cx="2269276" cy="264752"/>
          </a:xfrm>
          <a:prstGeom prst="rect">
            <a:avLst/>
          </a:prstGeom>
          <a:solidFill>
            <a:srgbClr val="0000CC"/>
          </a:solidFill>
        </p:spPr>
        <p:txBody>
          <a:bodyPr wrap="none" rtlCol="0">
            <a:spAutoFit/>
          </a:bodyPr>
          <a:lstStyle/>
          <a:p>
            <a:pPr>
              <a:lnSpc>
                <a:spcPts val="1300"/>
              </a:lnSpc>
            </a:pPr>
            <a:r>
              <a:rPr lang="en-ZA" sz="1400" b="1" dirty="0" smtClean="0">
                <a:solidFill>
                  <a:srgbClr val="FFFF00"/>
                </a:solidFill>
                <a:latin typeface="+mn-lt"/>
              </a:rPr>
              <a:t>Sale of raw AMD to Mintails</a:t>
            </a:r>
            <a:endParaRPr lang="en-ZA" sz="1400" b="1" dirty="0">
              <a:solidFill>
                <a:srgbClr val="FFFF00"/>
              </a:solidFill>
              <a:latin typeface="+mn-lt"/>
            </a:endParaRPr>
          </a:p>
        </p:txBody>
      </p:sp>
      <p:cxnSp>
        <p:nvCxnSpPr>
          <p:cNvPr id="61" name="Straight Arrow Connector 60"/>
          <p:cNvCxnSpPr>
            <a:stCxn id="49" idx="3"/>
            <a:endCxn id="51" idx="1"/>
          </p:cNvCxnSpPr>
          <p:nvPr/>
        </p:nvCxnSpPr>
        <p:spPr>
          <a:xfrm>
            <a:off x="2788446" y="4181917"/>
            <a:ext cx="1208298" cy="728747"/>
          </a:xfrm>
          <a:prstGeom prst="straightConnector1">
            <a:avLst/>
          </a:prstGeom>
          <a:ln cap="rnd">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9" idx="3"/>
            <a:endCxn id="59" idx="1"/>
          </p:cNvCxnSpPr>
          <p:nvPr/>
        </p:nvCxnSpPr>
        <p:spPr>
          <a:xfrm flipV="1">
            <a:off x="2788446" y="3422532"/>
            <a:ext cx="1208298" cy="759385"/>
          </a:xfrm>
          <a:prstGeom prst="straightConnector1">
            <a:avLst/>
          </a:prstGeom>
          <a:ln cap="rnd">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49" idx="3"/>
            <a:endCxn id="50" idx="1"/>
          </p:cNvCxnSpPr>
          <p:nvPr/>
        </p:nvCxnSpPr>
        <p:spPr>
          <a:xfrm flipV="1">
            <a:off x="2788446" y="3918576"/>
            <a:ext cx="1208298" cy="263341"/>
          </a:xfrm>
          <a:prstGeom prst="straightConnector1">
            <a:avLst/>
          </a:prstGeom>
          <a:ln cap="rnd">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9" idx="3"/>
            <a:endCxn id="60" idx="1"/>
          </p:cNvCxnSpPr>
          <p:nvPr/>
        </p:nvCxnSpPr>
        <p:spPr>
          <a:xfrm>
            <a:off x="2788446" y="4181917"/>
            <a:ext cx="1208298" cy="232703"/>
          </a:xfrm>
          <a:prstGeom prst="straightConnector1">
            <a:avLst/>
          </a:prstGeom>
          <a:ln cap="rnd">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47" idx="3"/>
            <a:endCxn id="52" idx="1"/>
          </p:cNvCxnSpPr>
          <p:nvPr/>
        </p:nvCxnSpPr>
        <p:spPr>
          <a:xfrm>
            <a:off x="936165" y="3214705"/>
            <a:ext cx="936581" cy="2896413"/>
          </a:xfrm>
          <a:prstGeom prst="straightConnector1">
            <a:avLst/>
          </a:prstGeom>
          <a:ln cap="rnd">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3996744" y="1034271"/>
            <a:ext cx="3457679" cy="269971"/>
            <a:chOff x="4255158" y="1034271"/>
            <a:chExt cx="3457679" cy="269971"/>
          </a:xfrm>
        </p:grpSpPr>
        <p:sp>
          <p:nvSpPr>
            <p:cNvPr id="67" name="TextBox 66"/>
            <p:cNvSpPr txBox="1"/>
            <p:nvPr/>
          </p:nvSpPr>
          <p:spPr>
            <a:xfrm>
              <a:off x="4255158" y="1036880"/>
              <a:ext cx="2211503" cy="264752"/>
            </a:xfrm>
            <a:prstGeom prst="rect">
              <a:avLst/>
            </a:prstGeom>
            <a:solidFill>
              <a:srgbClr val="660033"/>
            </a:solidFill>
          </p:spPr>
          <p:txBody>
            <a:bodyPr wrap="none" rtlCol="0">
              <a:spAutoFit/>
            </a:bodyPr>
            <a:lstStyle/>
            <a:p>
              <a:pPr>
                <a:lnSpc>
                  <a:spcPts val="1300"/>
                </a:lnSpc>
              </a:pPr>
              <a:r>
                <a:rPr lang="en-ZA" sz="1400" b="1" dirty="0" smtClean="0">
                  <a:solidFill>
                    <a:srgbClr val="FFFF00"/>
                  </a:solidFill>
                  <a:latin typeface="+mn-lt"/>
                </a:rPr>
                <a:t>Contributors to salinisation</a:t>
              </a:r>
              <a:endParaRPr lang="en-ZA" sz="1400" b="1" dirty="0">
                <a:solidFill>
                  <a:srgbClr val="FFFF00"/>
                </a:solidFill>
                <a:latin typeface="+mn-lt"/>
              </a:endParaRPr>
            </a:p>
          </p:txBody>
        </p:sp>
        <p:sp>
          <p:nvSpPr>
            <p:cNvPr id="68" name="TextBox 67"/>
            <p:cNvSpPr txBox="1"/>
            <p:nvPr/>
          </p:nvSpPr>
          <p:spPr>
            <a:xfrm>
              <a:off x="6998364" y="1034271"/>
              <a:ext cx="714473" cy="269971"/>
            </a:xfrm>
            <a:prstGeom prst="rect">
              <a:avLst/>
            </a:prstGeom>
            <a:solidFill>
              <a:schemeClr val="bg1">
                <a:lumMod val="95000"/>
              </a:schemeClr>
            </a:solidFill>
          </p:spPr>
          <p:txBody>
            <a:bodyPr wrap="none" lIns="72000" tIns="18000" rIns="72000" bIns="36000" rtlCol="0">
              <a:spAutoFit/>
            </a:bodyPr>
            <a:lstStyle/>
            <a:p>
              <a:r>
                <a:rPr lang="en-ZA" sz="1400" b="1" dirty="0" smtClean="0">
                  <a:latin typeface="+mn-lt"/>
                </a:rPr>
                <a:t>(WDCS)</a:t>
              </a:r>
              <a:endParaRPr lang="en-ZA" sz="1400" b="1" dirty="0">
                <a:latin typeface="+mn-lt"/>
              </a:endParaRPr>
            </a:p>
          </p:txBody>
        </p:sp>
      </p:grpSp>
      <p:grpSp>
        <p:nvGrpSpPr>
          <p:cNvPr id="69" name="Group 68"/>
          <p:cNvGrpSpPr/>
          <p:nvPr/>
        </p:nvGrpSpPr>
        <p:grpSpPr>
          <a:xfrm>
            <a:off x="3996744" y="1528999"/>
            <a:ext cx="4141776" cy="269971"/>
            <a:chOff x="4255158" y="1568670"/>
            <a:chExt cx="4141776" cy="269971"/>
          </a:xfrm>
        </p:grpSpPr>
        <p:sp>
          <p:nvSpPr>
            <p:cNvPr id="70" name="TextBox 69"/>
            <p:cNvSpPr txBox="1"/>
            <p:nvPr/>
          </p:nvSpPr>
          <p:spPr>
            <a:xfrm>
              <a:off x="4255158" y="1571279"/>
              <a:ext cx="2390911" cy="264752"/>
            </a:xfrm>
            <a:prstGeom prst="rect">
              <a:avLst/>
            </a:prstGeom>
            <a:solidFill>
              <a:srgbClr val="660033"/>
            </a:solidFill>
          </p:spPr>
          <p:txBody>
            <a:bodyPr wrap="none" rtlCol="0">
              <a:spAutoFit/>
            </a:bodyPr>
            <a:lstStyle/>
            <a:p>
              <a:pPr>
                <a:lnSpc>
                  <a:spcPts val="1300"/>
                </a:lnSpc>
              </a:pPr>
              <a:r>
                <a:rPr lang="en-ZA" sz="1400" b="1" dirty="0" smtClean="0">
                  <a:solidFill>
                    <a:srgbClr val="FFFF00"/>
                  </a:solidFill>
                  <a:latin typeface="+mn-lt"/>
                </a:rPr>
                <a:t>Mines’ Financial Provisioning </a:t>
              </a:r>
              <a:endParaRPr lang="en-ZA" sz="1400" b="1" dirty="0">
                <a:solidFill>
                  <a:srgbClr val="FFFF00"/>
                </a:solidFill>
                <a:latin typeface="+mn-lt"/>
              </a:endParaRPr>
            </a:p>
          </p:txBody>
        </p:sp>
        <p:sp>
          <p:nvSpPr>
            <p:cNvPr id="71" name="TextBox 70"/>
            <p:cNvSpPr txBox="1"/>
            <p:nvPr/>
          </p:nvSpPr>
          <p:spPr>
            <a:xfrm>
              <a:off x="6998364" y="1568670"/>
              <a:ext cx="1398570" cy="269971"/>
            </a:xfrm>
            <a:prstGeom prst="rect">
              <a:avLst/>
            </a:prstGeom>
            <a:solidFill>
              <a:schemeClr val="bg1">
                <a:lumMod val="95000"/>
              </a:schemeClr>
            </a:solidFill>
          </p:spPr>
          <p:txBody>
            <a:bodyPr wrap="none" lIns="72000" tIns="18000" rIns="72000" bIns="36000" rtlCol="0">
              <a:spAutoFit/>
            </a:bodyPr>
            <a:lstStyle/>
            <a:p>
              <a:r>
                <a:rPr lang="en-ZA" sz="1400" b="1" dirty="0" smtClean="0">
                  <a:latin typeface="+mn-lt"/>
                </a:rPr>
                <a:t>(Trust Fund, etc.)</a:t>
              </a:r>
              <a:endParaRPr lang="en-ZA" sz="1400" b="1" dirty="0">
                <a:latin typeface="+mn-lt"/>
              </a:endParaRPr>
            </a:p>
          </p:txBody>
        </p:sp>
      </p:grpSp>
      <p:grpSp>
        <p:nvGrpSpPr>
          <p:cNvPr id="72" name="Group 71"/>
          <p:cNvGrpSpPr/>
          <p:nvPr/>
        </p:nvGrpSpPr>
        <p:grpSpPr>
          <a:xfrm>
            <a:off x="3996744" y="2023727"/>
            <a:ext cx="4781695" cy="269971"/>
            <a:chOff x="4255158" y="2097585"/>
            <a:chExt cx="4781695" cy="269971"/>
          </a:xfrm>
        </p:grpSpPr>
        <p:sp>
          <p:nvSpPr>
            <p:cNvPr id="73" name="TextBox 72"/>
            <p:cNvSpPr txBox="1"/>
            <p:nvPr/>
          </p:nvSpPr>
          <p:spPr>
            <a:xfrm>
              <a:off x="4255158" y="2100194"/>
              <a:ext cx="1252266" cy="264752"/>
            </a:xfrm>
            <a:prstGeom prst="rect">
              <a:avLst/>
            </a:prstGeom>
            <a:solidFill>
              <a:srgbClr val="660033"/>
            </a:solidFill>
          </p:spPr>
          <p:txBody>
            <a:bodyPr wrap="none" rtlCol="0">
              <a:spAutoFit/>
            </a:bodyPr>
            <a:lstStyle/>
            <a:p>
              <a:pPr algn="ctr">
                <a:lnSpc>
                  <a:spcPts val="1300"/>
                </a:lnSpc>
              </a:pPr>
              <a:r>
                <a:rPr lang="en-ZA" sz="1400" b="1" dirty="0" smtClean="0">
                  <a:solidFill>
                    <a:srgbClr val="FFFF00"/>
                  </a:solidFill>
                  <a:latin typeface="+mn-lt"/>
                </a:rPr>
                <a:t>Specific Mines</a:t>
              </a:r>
              <a:endParaRPr lang="en-ZA" sz="1400" b="1" dirty="0">
                <a:solidFill>
                  <a:srgbClr val="FFFF00"/>
                </a:solidFill>
                <a:latin typeface="+mn-lt"/>
              </a:endParaRPr>
            </a:p>
          </p:txBody>
        </p:sp>
        <p:sp>
          <p:nvSpPr>
            <p:cNvPr id="74" name="TextBox 73"/>
            <p:cNvSpPr txBox="1"/>
            <p:nvPr/>
          </p:nvSpPr>
          <p:spPr>
            <a:xfrm>
              <a:off x="6998364" y="2097585"/>
              <a:ext cx="2038489" cy="269971"/>
            </a:xfrm>
            <a:prstGeom prst="rect">
              <a:avLst/>
            </a:prstGeom>
            <a:solidFill>
              <a:schemeClr val="bg1">
                <a:lumMod val="95000"/>
              </a:schemeClr>
            </a:solidFill>
          </p:spPr>
          <p:txBody>
            <a:bodyPr wrap="none" lIns="72000" tIns="18000" rIns="72000" bIns="36000" rtlCol="0">
              <a:spAutoFit/>
            </a:bodyPr>
            <a:lstStyle/>
            <a:p>
              <a:r>
                <a:rPr lang="en-ZA" sz="1400" b="1" dirty="0" smtClean="0">
                  <a:latin typeface="+mn-lt"/>
                </a:rPr>
                <a:t>(Liability Apportionment)</a:t>
              </a:r>
              <a:endParaRPr lang="en-ZA" sz="1400" b="1" dirty="0">
                <a:latin typeface="+mn-lt"/>
              </a:endParaRPr>
            </a:p>
          </p:txBody>
        </p:sp>
      </p:grpSp>
      <p:grpSp>
        <p:nvGrpSpPr>
          <p:cNvPr id="75" name="Group 74"/>
          <p:cNvGrpSpPr/>
          <p:nvPr/>
        </p:nvGrpSpPr>
        <p:grpSpPr>
          <a:xfrm>
            <a:off x="3996744" y="2518454"/>
            <a:ext cx="5115825" cy="269971"/>
            <a:chOff x="4255158" y="2623384"/>
            <a:chExt cx="5115825" cy="269971"/>
          </a:xfrm>
        </p:grpSpPr>
        <p:sp>
          <p:nvSpPr>
            <p:cNvPr id="76" name="TextBox 75"/>
            <p:cNvSpPr txBox="1"/>
            <p:nvPr/>
          </p:nvSpPr>
          <p:spPr>
            <a:xfrm>
              <a:off x="4255158" y="2625993"/>
              <a:ext cx="1220078" cy="264752"/>
            </a:xfrm>
            <a:prstGeom prst="rect">
              <a:avLst/>
            </a:prstGeom>
            <a:solidFill>
              <a:srgbClr val="660033"/>
            </a:solidFill>
          </p:spPr>
          <p:txBody>
            <a:bodyPr wrap="none" rtlCol="0">
              <a:spAutoFit/>
            </a:bodyPr>
            <a:lstStyle/>
            <a:p>
              <a:pPr algn="ctr">
                <a:lnSpc>
                  <a:spcPts val="1300"/>
                </a:lnSpc>
              </a:pPr>
              <a:r>
                <a:rPr lang="en-ZA" sz="1400" b="1" dirty="0" smtClean="0">
                  <a:solidFill>
                    <a:srgbClr val="FFFF00"/>
                  </a:solidFill>
                  <a:latin typeface="+mn-lt"/>
                </a:rPr>
                <a:t>Mining Sector</a:t>
              </a:r>
              <a:endParaRPr lang="en-ZA" sz="1400" b="1" dirty="0">
                <a:solidFill>
                  <a:srgbClr val="FFFF00"/>
                </a:solidFill>
                <a:latin typeface="+mn-lt"/>
              </a:endParaRPr>
            </a:p>
          </p:txBody>
        </p:sp>
        <p:sp>
          <p:nvSpPr>
            <p:cNvPr id="77" name="TextBox 76"/>
            <p:cNvSpPr txBox="1"/>
            <p:nvPr/>
          </p:nvSpPr>
          <p:spPr>
            <a:xfrm>
              <a:off x="6998364" y="2623384"/>
              <a:ext cx="2372619" cy="269971"/>
            </a:xfrm>
            <a:prstGeom prst="rect">
              <a:avLst/>
            </a:prstGeom>
            <a:solidFill>
              <a:schemeClr val="bg1">
                <a:lumMod val="95000"/>
              </a:schemeClr>
            </a:solidFill>
          </p:spPr>
          <p:txBody>
            <a:bodyPr wrap="none" lIns="72000" tIns="18000" rIns="72000" bIns="36000" rtlCol="0">
              <a:spAutoFit/>
            </a:bodyPr>
            <a:lstStyle/>
            <a:p>
              <a:r>
                <a:rPr lang="en-ZA" sz="1400" b="1" dirty="0" smtClean="0">
                  <a:latin typeface="+mn-lt"/>
                </a:rPr>
                <a:t>(Possible Environmental Levy)</a:t>
              </a:r>
              <a:endParaRPr lang="en-ZA" sz="1400" b="1" dirty="0">
                <a:latin typeface="+mn-lt"/>
              </a:endParaRPr>
            </a:p>
          </p:txBody>
        </p:sp>
      </p:grpSp>
      <p:cxnSp>
        <p:nvCxnSpPr>
          <p:cNvPr id="78" name="Straight Arrow Connector 77"/>
          <p:cNvCxnSpPr>
            <a:stCxn id="67" idx="3"/>
            <a:endCxn id="68" idx="1"/>
          </p:cNvCxnSpPr>
          <p:nvPr/>
        </p:nvCxnSpPr>
        <p:spPr>
          <a:xfrm>
            <a:off x="6208247" y="1169256"/>
            <a:ext cx="531703" cy="1"/>
          </a:xfrm>
          <a:prstGeom prst="straightConnector1">
            <a:avLst/>
          </a:prstGeom>
          <a:ln cap="rnd">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70" idx="3"/>
            <a:endCxn id="71" idx="1"/>
          </p:cNvCxnSpPr>
          <p:nvPr/>
        </p:nvCxnSpPr>
        <p:spPr>
          <a:xfrm>
            <a:off x="6387655" y="1663984"/>
            <a:ext cx="352295" cy="1"/>
          </a:xfrm>
          <a:prstGeom prst="straightConnector1">
            <a:avLst/>
          </a:prstGeom>
          <a:ln cap="rnd">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73" idx="3"/>
            <a:endCxn id="74" idx="1"/>
          </p:cNvCxnSpPr>
          <p:nvPr/>
        </p:nvCxnSpPr>
        <p:spPr>
          <a:xfrm>
            <a:off x="5249010" y="2158712"/>
            <a:ext cx="1490940" cy="1"/>
          </a:xfrm>
          <a:prstGeom prst="straightConnector1">
            <a:avLst/>
          </a:prstGeom>
          <a:ln cap="rnd">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76" idx="3"/>
            <a:endCxn id="77" idx="1"/>
          </p:cNvCxnSpPr>
          <p:nvPr/>
        </p:nvCxnSpPr>
        <p:spPr>
          <a:xfrm>
            <a:off x="5216822" y="2653439"/>
            <a:ext cx="1523128" cy="1"/>
          </a:xfrm>
          <a:prstGeom prst="straightConnector1">
            <a:avLst/>
          </a:prstGeom>
          <a:ln cap="rnd">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996744" y="5274333"/>
            <a:ext cx="1447127" cy="259045"/>
          </a:xfrm>
          <a:prstGeom prst="rect">
            <a:avLst/>
          </a:prstGeom>
          <a:solidFill>
            <a:srgbClr val="0000CC"/>
          </a:solidFill>
        </p:spPr>
        <p:txBody>
          <a:bodyPr wrap="none" rtlCol="0">
            <a:spAutoFit/>
          </a:bodyPr>
          <a:lstStyle/>
          <a:p>
            <a:pPr>
              <a:lnSpc>
                <a:spcPts val="1300"/>
              </a:lnSpc>
            </a:pPr>
            <a:r>
              <a:rPr lang="en-ZA" sz="1400" b="1" dirty="0" smtClean="0">
                <a:solidFill>
                  <a:srgbClr val="FFFF00"/>
                </a:solidFill>
                <a:latin typeface="+mn-lt"/>
              </a:rPr>
              <a:t>Rand Water User</a:t>
            </a:r>
            <a:endParaRPr lang="en-ZA" sz="1400" b="1" dirty="0">
              <a:solidFill>
                <a:srgbClr val="FFFF00"/>
              </a:solidFill>
              <a:latin typeface="+mn-lt"/>
            </a:endParaRPr>
          </a:p>
        </p:txBody>
      </p:sp>
      <p:cxnSp>
        <p:nvCxnSpPr>
          <p:cNvPr id="83" name="Straight Arrow Connector 82"/>
          <p:cNvCxnSpPr>
            <a:stCxn id="49" idx="3"/>
            <a:endCxn id="82" idx="1"/>
          </p:cNvCxnSpPr>
          <p:nvPr/>
        </p:nvCxnSpPr>
        <p:spPr>
          <a:xfrm>
            <a:off x="2788446" y="4181917"/>
            <a:ext cx="1208298" cy="1221939"/>
          </a:xfrm>
          <a:prstGeom prst="straightConnector1">
            <a:avLst/>
          </a:prstGeom>
          <a:ln cap="rnd">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365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320159" y="148326"/>
            <a:ext cx="448789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IMPLEMENTATION TARGET DATES</a:t>
            </a:r>
            <a:endParaRPr lang="en-US" sz="2000" b="1" dirty="0">
              <a:solidFill>
                <a:srgbClr val="FFFF00"/>
              </a:solidFill>
            </a:endParaRPr>
          </a:p>
        </p:txBody>
      </p:sp>
      <p:sp>
        <p:nvSpPr>
          <p:cNvPr id="47" name="TextBox 4"/>
          <p:cNvSpPr txBox="1">
            <a:spLocks noChangeArrowheads="1"/>
          </p:cNvSpPr>
          <p:nvPr/>
        </p:nvSpPr>
        <p:spPr bwMode="auto">
          <a:xfrm>
            <a:off x="4132756" y="1424139"/>
            <a:ext cx="4965524" cy="2385268"/>
          </a:xfrm>
          <a:prstGeom prst="rect">
            <a:avLst/>
          </a:prstGeom>
          <a:noFill/>
          <a:ln w="9525">
            <a:noFill/>
            <a:miter lim="800000"/>
            <a:headEnd/>
            <a:tailEnd/>
          </a:ln>
        </p:spPr>
        <p:txBody>
          <a:bodyPr wrap="square">
            <a:spAutoFit/>
          </a:bodyPr>
          <a:lstStyle/>
          <a:p>
            <a:pPr marL="12700" lvl="2" indent="-12700" fontAlgn="base">
              <a:spcBef>
                <a:spcPct val="0"/>
              </a:spcBef>
              <a:spcAft>
                <a:spcPts val="600"/>
              </a:spcAft>
            </a:pPr>
            <a:r>
              <a:rPr lang="en-GB" sz="2400" b="1" u="sng" dirty="0" smtClean="0">
                <a:solidFill>
                  <a:srgbClr val="CC3300"/>
                </a:solidFill>
                <a:latin typeface="+mn-lt"/>
                <a:cs typeface="Tahoma" pitchFamily="34" charset="0"/>
              </a:rPr>
              <a:t>Short-Term Emergency Works</a:t>
            </a:r>
          </a:p>
          <a:p>
            <a:pPr marL="365125" lvl="2" indent="-187325">
              <a:lnSpc>
                <a:spcPts val="2000"/>
              </a:lnSpc>
              <a:spcAft>
                <a:spcPts val="1200"/>
              </a:spcAft>
              <a:buFont typeface="Wingdings 3"/>
              <a:buChar char="}"/>
            </a:pPr>
            <a:r>
              <a:rPr lang="en-GB" sz="2000" b="1" dirty="0" smtClean="0">
                <a:solidFill>
                  <a:srgbClr val="000000"/>
                </a:solidFill>
                <a:latin typeface="+mn-lt"/>
                <a:cs typeface="Tahoma" pitchFamily="34" charset="0"/>
                <a:sym typeface="Wingdings 3"/>
              </a:rPr>
              <a:t>S</a:t>
            </a:r>
            <a:r>
              <a:rPr lang="en-GB" sz="2000" b="1" dirty="0" smtClean="0">
                <a:solidFill>
                  <a:srgbClr val="000000"/>
                </a:solidFill>
                <a:latin typeface="+mn-lt"/>
                <a:cs typeface="Tahoma" pitchFamily="34" charset="0"/>
              </a:rPr>
              <a:t>top decanting in Western Basin         </a:t>
            </a:r>
            <a:r>
              <a:rPr lang="en-GB" sz="2000" b="1" dirty="0" smtClean="0">
                <a:solidFill>
                  <a:srgbClr val="0000CC"/>
                </a:solidFill>
                <a:latin typeface="+mn-lt"/>
                <a:cs typeface="Tahoma" pitchFamily="34" charset="0"/>
              </a:rPr>
              <a:t>(Fully operational: August 2012)</a:t>
            </a:r>
            <a:r>
              <a:rPr lang="en-GB" sz="2000" b="1" dirty="0" smtClean="0">
                <a:solidFill>
                  <a:srgbClr val="000000"/>
                </a:solidFill>
                <a:latin typeface="+mn-lt"/>
                <a:cs typeface="Tahoma" pitchFamily="34" charset="0"/>
              </a:rPr>
              <a:t>;</a:t>
            </a:r>
          </a:p>
          <a:p>
            <a:pPr marL="365125" lvl="2" indent="-187325">
              <a:lnSpc>
                <a:spcPts val="2000"/>
              </a:lnSpc>
              <a:spcAft>
                <a:spcPts val="1200"/>
              </a:spcAft>
              <a:buFont typeface="Wingdings 3"/>
              <a:buChar char="}"/>
            </a:pPr>
            <a:r>
              <a:rPr lang="en-GB" sz="2000" b="1" dirty="0" smtClean="0">
                <a:solidFill>
                  <a:srgbClr val="000000"/>
                </a:solidFill>
                <a:latin typeface="+mn-lt"/>
                <a:cs typeface="Tahoma" pitchFamily="34" charset="0"/>
              </a:rPr>
              <a:t>To protect the ECLs in </a:t>
            </a:r>
            <a:r>
              <a:rPr lang="en-GB" sz="2000" b="1" u="sng" dirty="0" smtClean="0">
                <a:solidFill>
                  <a:srgbClr val="000000"/>
                </a:solidFill>
                <a:latin typeface="+mn-lt"/>
                <a:cs typeface="Tahoma" pitchFamily="34" charset="0"/>
              </a:rPr>
              <a:t>Central</a:t>
            </a:r>
            <a:r>
              <a:rPr lang="en-GB" sz="2000" b="1" dirty="0" smtClean="0">
                <a:solidFill>
                  <a:srgbClr val="000000"/>
                </a:solidFill>
                <a:latin typeface="+mn-lt"/>
                <a:cs typeface="Tahoma" pitchFamily="34" charset="0"/>
              </a:rPr>
              <a:t> Basin       </a:t>
            </a:r>
            <a:r>
              <a:rPr lang="en-GB" sz="2000" b="1" dirty="0">
                <a:solidFill>
                  <a:srgbClr val="0000CC"/>
                </a:solidFill>
                <a:latin typeface="+mn-lt"/>
                <a:cs typeface="Tahoma" pitchFamily="34" charset="0"/>
              </a:rPr>
              <a:t>(Fully operational: August </a:t>
            </a:r>
            <a:r>
              <a:rPr lang="en-GB" sz="2000" b="1" dirty="0" smtClean="0">
                <a:solidFill>
                  <a:srgbClr val="0000CC"/>
                </a:solidFill>
                <a:latin typeface="+mn-lt"/>
                <a:cs typeface="Tahoma" pitchFamily="34" charset="0"/>
              </a:rPr>
              <a:t>2014)</a:t>
            </a:r>
            <a:r>
              <a:rPr lang="en-GB" sz="2000" b="1" dirty="0" smtClean="0">
                <a:solidFill>
                  <a:srgbClr val="000000"/>
                </a:solidFill>
                <a:latin typeface="+mn-lt"/>
                <a:cs typeface="Tahoma" pitchFamily="34" charset="0"/>
              </a:rPr>
              <a:t>; and</a:t>
            </a:r>
          </a:p>
          <a:p>
            <a:pPr marL="365125" lvl="2" indent="-187325">
              <a:lnSpc>
                <a:spcPts val="2000"/>
              </a:lnSpc>
              <a:spcAft>
                <a:spcPts val="1200"/>
              </a:spcAft>
              <a:buFont typeface="Wingdings 3"/>
              <a:buChar char="}"/>
            </a:pPr>
            <a:r>
              <a:rPr lang="en-GB" sz="2000" b="1" dirty="0" smtClean="0">
                <a:solidFill>
                  <a:srgbClr val="000000"/>
                </a:solidFill>
                <a:latin typeface="+mn-lt"/>
                <a:cs typeface="Tahoma" pitchFamily="34" charset="0"/>
              </a:rPr>
              <a:t>To protect the ECLs in </a:t>
            </a:r>
            <a:r>
              <a:rPr lang="en-GB" sz="2000" b="1" u="sng" dirty="0" smtClean="0">
                <a:solidFill>
                  <a:srgbClr val="000000"/>
                </a:solidFill>
                <a:latin typeface="+mn-lt"/>
                <a:cs typeface="Tahoma" pitchFamily="34" charset="0"/>
              </a:rPr>
              <a:t>Eastern </a:t>
            </a:r>
            <a:r>
              <a:rPr lang="en-GB" sz="2000" b="1" dirty="0" smtClean="0">
                <a:solidFill>
                  <a:srgbClr val="000000"/>
                </a:solidFill>
                <a:latin typeface="+mn-lt"/>
                <a:cs typeface="Tahoma" pitchFamily="34" charset="0"/>
              </a:rPr>
              <a:t>Basin    </a:t>
            </a:r>
            <a:r>
              <a:rPr lang="en-GB" sz="2000" b="1" dirty="0" smtClean="0">
                <a:solidFill>
                  <a:srgbClr val="0000CC"/>
                </a:solidFill>
                <a:latin typeface="+mn-lt"/>
                <a:cs typeface="Tahoma" pitchFamily="34" charset="0"/>
              </a:rPr>
              <a:t>(</a:t>
            </a:r>
            <a:r>
              <a:rPr lang="en-GB" sz="2000" b="1" dirty="0">
                <a:solidFill>
                  <a:srgbClr val="0000CC"/>
                </a:solidFill>
                <a:cs typeface="Tahoma" pitchFamily="34" charset="0"/>
              </a:rPr>
              <a:t>Fully operational: </a:t>
            </a:r>
            <a:r>
              <a:rPr lang="en-GB" sz="2000" b="1" dirty="0" smtClean="0">
                <a:solidFill>
                  <a:srgbClr val="0000CC"/>
                </a:solidFill>
                <a:latin typeface="+mn-lt"/>
                <a:cs typeface="Tahoma" pitchFamily="34" charset="0"/>
              </a:rPr>
              <a:t>June 2016)</a:t>
            </a:r>
            <a:r>
              <a:rPr lang="en-GB" sz="2000" b="1" dirty="0" smtClean="0">
                <a:solidFill>
                  <a:srgbClr val="000000"/>
                </a:solidFill>
                <a:latin typeface="+mn-lt"/>
                <a:cs typeface="Tahoma" pitchFamily="34" charset="0"/>
              </a:rPr>
              <a:t>.</a:t>
            </a:r>
          </a:p>
        </p:txBody>
      </p:sp>
      <p:pic>
        <p:nvPicPr>
          <p:cNvPr id="48" name="Picture 2"/>
          <p:cNvPicPr>
            <a:picLocks noChangeAspect="1" noChangeArrowheads="1"/>
          </p:cNvPicPr>
          <p:nvPr/>
        </p:nvPicPr>
        <p:blipFill>
          <a:blip r:embed="rId2" cstate="print"/>
          <a:srcRect/>
          <a:stretch>
            <a:fillRect/>
          </a:stretch>
        </p:blipFill>
        <p:spPr bwMode="auto">
          <a:xfrm>
            <a:off x="380248" y="1326691"/>
            <a:ext cx="3675176" cy="2426276"/>
          </a:xfrm>
          <a:prstGeom prst="rect">
            <a:avLst/>
          </a:prstGeom>
          <a:noFill/>
          <a:ln w="19050">
            <a:solidFill>
              <a:schemeClr val="tx1"/>
            </a:solidFill>
            <a:miter lim="800000"/>
            <a:headEnd/>
            <a:tailEnd/>
          </a:ln>
        </p:spPr>
      </p:pic>
      <p:sp>
        <p:nvSpPr>
          <p:cNvPr id="49" name="TextBox 4"/>
          <p:cNvSpPr txBox="1">
            <a:spLocks noChangeArrowheads="1"/>
          </p:cNvSpPr>
          <p:nvPr/>
        </p:nvSpPr>
        <p:spPr bwMode="auto">
          <a:xfrm>
            <a:off x="4132756" y="4504614"/>
            <a:ext cx="4747160" cy="1051570"/>
          </a:xfrm>
          <a:prstGeom prst="rect">
            <a:avLst/>
          </a:prstGeom>
          <a:noFill/>
          <a:ln w="9525">
            <a:noFill/>
            <a:miter lim="800000"/>
            <a:headEnd/>
            <a:tailEnd/>
          </a:ln>
        </p:spPr>
        <p:txBody>
          <a:bodyPr wrap="square">
            <a:spAutoFit/>
          </a:bodyPr>
          <a:lstStyle/>
          <a:p>
            <a:pPr marL="12700" lvl="2" indent="-12700" fontAlgn="base">
              <a:spcBef>
                <a:spcPct val="0"/>
              </a:spcBef>
              <a:spcAft>
                <a:spcPts val="600"/>
              </a:spcAft>
            </a:pPr>
            <a:r>
              <a:rPr lang="en-GB" sz="2400" b="1" u="sng" dirty="0" smtClean="0">
                <a:solidFill>
                  <a:srgbClr val="CC3300"/>
                </a:solidFill>
                <a:latin typeface="+mn-lt"/>
                <a:cs typeface="Tahoma" pitchFamily="34" charset="0"/>
              </a:rPr>
              <a:t>Medium &amp; Long-Term Solution</a:t>
            </a:r>
          </a:p>
          <a:p>
            <a:pPr marL="365125" lvl="2" indent="-187325" fontAlgn="base">
              <a:lnSpc>
                <a:spcPts val="2000"/>
              </a:lnSpc>
              <a:spcBef>
                <a:spcPct val="0"/>
              </a:spcBef>
              <a:spcAft>
                <a:spcPts val="1200"/>
              </a:spcAft>
            </a:pPr>
            <a:r>
              <a:rPr lang="en-GB" sz="2000" b="1" dirty="0" smtClean="0">
                <a:solidFill>
                  <a:srgbClr val="000000"/>
                </a:solidFill>
                <a:latin typeface="+mn-lt"/>
                <a:cs typeface="Tahoma" pitchFamily="34" charset="0"/>
                <a:sym typeface="Wingdings 3"/>
              </a:rPr>
              <a:t>	T</a:t>
            </a:r>
            <a:r>
              <a:rPr lang="en-GB" sz="2000" b="1" dirty="0" smtClean="0">
                <a:solidFill>
                  <a:srgbClr val="000000"/>
                </a:solidFill>
                <a:latin typeface="+mn-lt"/>
                <a:cs typeface="Tahoma" pitchFamily="34" charset="0"/>
              </a:rPr>
              <a:t>o remove the mine water induced salt-loading </a:t>
            </a:r>
            <a:r>
              <a:rPr lang="en-GB" sz="2000" b="1" dirty="0" smtClean="0">
                <a:solidFill>
                  <a:srgbClr val="0000CC"/>
                </a:solidFill>
                <a:latin typeface="+mn-lt"/>
                <a:cs typeface="Tahoma" pitchFamily="34" charset="0"/>
              </a:rPr>
              <a:t>(October/ November 2020)</a:t>
            </a:r>
            <a:endParaRPr lang="en-GB" sz="2000" b="1" dirty="0">
              <a:solidFill>
                <a:srgbClr val="0000CC"/>
              </a:solidFill>
              <a:latin typeface="+mn-lt"/>
              <a:cs typeface="Tahoma" pitchFamily="34" charset="0"/>
            </a:endParaRPr>
          </a:p>
        </p:txBody>
      </p:sp>
      <p:grpSp>
        <p:nvGrpSpPr>
          <p:cNvPr id="50" name="Group 15"/>
          <p:cNvGrpSpPr/>
          <p:nvPr/>
        </p:nvGrpSpPr>
        <p:grpSpPr>
          <a:xfrm>
            <a:off x="378583" y="3855409"/>
            <a:ext cx="3689229" cy="2454743"/>
            <a:chOff x="378583" y="3916369"/>
            <a:chExt cx="3689229" cy="2454743"/>
          </a:xfrm>
        </p:grpSpPr>
        <p:pic>
          <p:nvPicPr>
            <p:cNvPr id="51" name="Picture 2"/>
            <p:cNvPicPr>
              <a:picLocks noChangeAspect="1" noChangeArrowheads="1"/>
            </p:cNvPicPr>
            <p:nvPr/>
          </p:nvPicPr>
          <p:blipFill>
            <a:blip r:embed="rId3" cstate="print"/>
            <a:srcRect/>
            <a:stretch>
              <a:fillRect/>
            </a:stretch>
          </p:blipFill>
          <p:spPr bwMode="auto">
            <a:xfrm>
              <a:off x="380247" y="3930090"/>
              <a:ext cx="3663301" cy="2425131"/>
            </a:xfrm>
            <a:prstGeom prst="rect">
              <a:avLst/>
            </a:prstGeom>
            <a:noFill/>
            <a:ln w="19050">
              <a:solidFill>
                <a:schemeClr val="tx1"/>
              </a:solidFill>
              <a:miter lim="800000"/>
              <a:headEnd/>
              <a:tailEnd/>
            </a:ln>
          </p:spPr>
        </p:pic>
        <p:sp>
          <p:nvSpPr>
            <p:cNvPr id="52" name="Freeform 51"/>
            <p:cNvSpPr/>
            <p:nvPr/>
          </p:nvSpPr>
          <p:spPr>
            <a:xfrm>
              <a:off x="378583" y="3924295"/>
              <a:ext cx="3649651" cy="2446817"/>
            </a:xfrm>
            <a:custGeom>
              <a:avLst/>
              <a:gdLst>
                <a:gd name="connsiteX0" fmla="*/ 3635654 w 3635654"/>
                <a:gd name="connsiteY0" fmla="*/ 2472537 h 2472537"/>
                <a:gd name="connsiteX1" fmla="*/ 3621024 w 3635654"/>
                <a:gd name="connsiteY1" fmla="*/ 0 h 2472537"/>
                <a:gd name="connsiteX2" fmla="*/ 0 w 3635654"/>
                <a:gd name="connsiteY2" fmla="*/ 7315 h 2472537"/>
                <a:gd name="connsiteX3" fmla="*/ 190195 w 3635654"/>
                <a:gd name="connsiteY3" fmla="*/ 73152 h 2472537"/>
                <a:gd name="connsiteX4" fmla="*/ 182880 w 3635654"/>
                <a:gd name="connsiteY4" fmla="*/ 219456 h 2472537"/>
                <a:gd name="connsiteX5" fmla="*/ 453542 w 3635654"/>
                <a:gd name="connsiteY5" fmla="*/ 219456 h 2472537"/>
                <a:gd name="connsiteX6" fmla="*/ 460857 w 3635654"/>
                <a:gd name="connsiteY6" fmla="*/ 402336 h 2472537"/>
                <a:gd name="connsiteX7" fmla="*/ 643737 w 3635654"/>
                <a:gd name="connsiteY7" fmla="*/ 409651 h 2472537"/>
                <a:gd name="connsiteX8" fmla="*/ 768096 w 3635654"/>
                <a:gd name="connsiteY8" fmla="*/ 585216 h 2472537"/>
                <a:gd name="connsiteX9" fmla="*/ 972921 w 3635654"/>
                <a:gd name="connsiteY9" fmla="*/ 614477 h 2472537"/>
                <a:gd name="connsiteX10" fmla="*/ 994867 w 3635654"/>
                <a:gd name="connsiteY10" fmla="*/ 811987 h 2472537"/>
                <a:gd name="connsiteX11" fmla="*/ 1338681 w 3635654"/>
                <a:gd name="connsiteY11" fmla="*/ 819302 h 2472537"/>
                <a:gd name="connsiteX12" fmla="*/ 1375257 w 3635654"/>
                <a:gd name="connsiteY12" fmla="*/ 1009497 h 2472537"/>
                <a:gd name="connsiteX13" fmla="*/ 1484985 w 3635654"/>
                <a:gd name="connsiteY13" fmla="*/ 965606 h 2472537"/>
                <a:gd name="connsiteX14" fmla="*/ 1463040 w 3635654"/>
                <a:gd name="connsiteY14" fmla="*/ 1097280 h 2472537"/>
                <a:gd name="connsiteX15" fmla="*/ 1594713 w 3635654"/>
                <a:gd name="connsiteY15" fmla="*/ 1068019 h 2472537"/>
                <a:gd name="connsiteX16" fmla="*/ 1777593 w 3635654"/>
                <a:gd name="connsiteY16" fmla="*/ 1338681 h 2472537"/>
                <a:gd name="connsiteX17" fmla="*/ 1989734 w 3635654"/>
                <a:gd name="connsiteY17" fmla="*/ 1309421 h 2472537"/>
                <a:gd name="connsiteX18" fmla="*/ 2011680 w 3635654"/>
                <a:gd name="connsiteY18" fmla="*/ 1426464 h 2472537"/>
                <a:gd name="connsiteX19" fmla="*/ 2392070 w 3635654"/>
                <a:gd name="connsiteY19" fmla="*/ 1514246 h 2472537"/>
                <a:gd name="connsiteX20" fmla="*/ 2443277 w 3635654"/>
                <a:gd name="connsiteY20" fmla="*/ 1748333 h 2472537"/>
                <a:gd name="connsiteX21" fmla="*/ 2560320 w 3635654"/>
                <a:gd name="connsiteY21" fmla="*/ 1748333 h 2472537"/>
                <a:gd name="connsiteX22" fmla="*/ 2582265 w 3635654"/>
                <a:gd name="connsiteY22" fmla="*/ 1843430 h 2472537"/>
                <a:gd name="connsiteX23" fmla="*/ 2706624 w 3635654"/>
                <a:gd name="connsiteY23" fmla="*/ 1792224 h 2472537"/>
                <a:gd name="connsiteX24" fmla="*/ 2794406 w 3635654"/>
                <a:gd name="connsiteY24" fmla="*/ 1931213 h 2472537"/>
                <a:gd name="connsiteX25" fmla="*/ 3021177 w 3635654"/>
                <a:gd name="connsiteY25" fmla="*/ 2033625 h 2472537"/>
                <a:gd name="connsiteX26" fmla="*/ 3021177 w 3635654"/>
                <a:gd name="connsiteY26" fmla="*/ 2143353 h 2472537"/>
                <a:gd name="connsiteX27" fmla="*/ 3218688 w 3635654"/>
                <a:gd name="connsiteY27" fmla="*/ 2128723 h 2472537"/>
                <a:gd name="connsiteX28" fmla="*/ 3306470 w 3635654"/>
                <a:gd name="connsiteY28" fmla="*/ 2421331 h 2472537"/>
                <a:gd name="connsiteX29" fmla="*/ 3489350 w 3635654"/>
                <a:gd name="connsiteY29" fmla="*/ 2362809 h 2472537"/>
                <a:gd name="connsiteX30" fmla="*/ 3635654 w 3635654"/>
                <a:gd name="connsiteY30" fmla="*/ 2472537 h 2472537"/>
                <a:gd name="connsiteX0" fmla="*/ 3629717 w 3629717"/>
                <a:gd name="connsiteY0" fmla="*/ 2460661 h 2460661"/>
                <a:gd name="connsiteX1" fmla="*/ 3621024 w 3629717"/>
                <a:gd name="connsiteY1" fmla="*/ 0 h 2460661"/>
                <a:gd name="connsiteX2" fmla="*/ 0 w 3629717"/>
                <a:gd name="connsiteY2" fmla="*/ 7315 h 2460661"/>
                <a:gd name="connsiteX3" fmla="*/ 190195 w 3629717"/>
                <a:gd name="connsiteY3" fmla="*/ 73152 h 2460661"/>
                <a:gd name="connsiteX4" fmla="*/ 182880 w 3629717"/>
                <a:gd name="connsiteY4" fmla="*/ 219456 h 2460661"/>
                <a:gd name="connsiteX5" fmla="*/ 453542 w 3629717"/>
                <a:gd name="connsiteY5" fmla="*/ 219456 h 2460661"/>
                <a:gd name="connsiteX6" fmla="*/ 460857 w 3629717"/>
                <a:gd name="connsiteY6" fmla="*/ 402336 h 2460661"/>
                <a:gd name="connsiteX7" fmla="*/ 643737 w 3629717"/>
                <a:gd name="connsiteY7" fmla="*/ 409651 h 2460661"/>
                <a:gd name="connsiteX8" fmla="*/ 768096 w 3629717"/>
                <a:gd name="connsiteY8" fmla="*/ 585216 h 2460661"/>
                <a:gd name="connsiteX9" fmla="*/ 972921 w 3629717"/>
                <a:gd name="connsiteY9" fmla="*/ 614477 h 2460661"/>
                <a:gd name="connsiteX10" fmla="*/ 994867 w 3629717"/>
                <a:gd name="connsiteY10" fmla="*/ 811987 h 2460661"/>
                <a:gd name="connsiteX11" fmla="*/ 1338681 w 3629717"/>
                <a:gd name="connsiteY11" fmla="*/ 819302 h 2460661"/>
                <a:gd name="connsiteX12" fmla="*/ 1375257 w 3629717"/>
                <a:gd name="connsiteY12" fmla="*/ 1009497 h 2460661"/>
                <a:gd name="connsiteX13" fmla="*/ 1484985 w 3629717"/>
                <a:gd name="connsiteY13" fmla="*/ 965606 h 2460661"/>
                <a:gd name="connsiteX14" fmla="*/ 1463040 w 3629717"/>
                <a:gd name="connsiteY14" fmla="*/ 1097280 h 2460661"/>
                <a:gd name="connsiteX15" fmla="*/ 1594713 w 3629717"/>
                <a:gd name="connsiteY15" fmla="*/ 1068019 h 2460661"/>
                <a:gd name="connsiteX16" fmla="*/ 1777593 w 3629717"/>
                <a:gd name="connsiteY16" fmla="*/ 1338681 h 2460661"/>
                <a:gd name="connsiteX17" fmla="*/ 1989734 w 3629717"/>
                <a:gd name="connsiteY17" fmla="*/ 1309421 h 2460661"/>
                <a:gd name="connsiteX18" fmla="*/ 2011680 w 3629717"/>
                <a:gd name="connsiteY18" fmla="*/ 1426464 h 2460661"/>
                <a:gd name="connsiteX19" fmla="*/ 2392070 w 3629717"/>
                <a:gd name="connsiteY19" fmla="*/ 1514246 h 2460661"/>
                <a:gd name="connsiteX20" fmla="*/ 2443277 w 3629717"/>
                <a:gd name="connsiteY20" fmla="*/ 1748333 h 2460661"/>
                <a:gd name="connsiteX21" fmla="*/ 2560320 w 3629717"/>
                <a:gd name="connsiteY21" fmla="*/ 1748333 h 2460661"/>
                <a:gd name="connsiteX22" fmla="*/ 2582265 w 3629717"/>
                <a:gd name="connsiteY22" fmla="*/ 1843430 h 2460661"/>
                <a:gd name="connsiteX23" fmla="*/ 2706624 w 3629717"/>
                <a:gd name="connsiteY23" fmla="*/ 1792224 h 2460661"/>
                <a:gd name="connsiteX24" fmla="*/ 2794406 w 3629717"/>
                <a:gd name="connsiteY24" fmla="*/ 1931213 h 2460661"/>
                <a:gd name="connsiteX25" fmla="*/ 3021177 w 3629717"/>
                <a:gd name="connsiteY25" fmla="*/ 2033625 h 2460661"/>
                <a:gd name="connsiteX26" fmla="*/ 3021177 w 3629717"/>
                <a:gd name="connsiteY26" fmla="*/ 2143353 h 2460661"/>
                <a:gd name="connsiteX27" fmla="*/ 3218688 w 3629717"/>
                <a:gd name="connsiteY27" fmla="*/ 2128723 h 2460661"/>
                <a:gd name="connsiteX28" fmla="*/ 3306470 w 3629717"/>
                <a:gd name="connsiteY28" fmla="*/ 2421331 h 2460661"/>
                <a:gd name="connsiteX29" fmla="*/ 3489350 w 3629717"/>
                <a:gd name="connsiteY29" fmla="*/ 2362809 h 2460661"/>
                <a:gd name="connsiteX30" fmla="*/ 3629717 w 3629717"/>
                <a:gd name="connsiteY30" fmla="*/ 2460661 h 2460661"/>
                <a:gd name="connsiteX0" fmla="*/ 3641593 w 3641593"/>
                <a:gd name="connsiteY0" fmla="*/ 2472537 h 2472537"/>
                <a:gd name="connsiteX1" fmla="*/ 3621024 w 3641593"/>
                <a:gd name="connsiteY1" fmla="*/ 0 h 2472537"/>
                <a:gd name="connsiteX2" fmla="*/ 0 w 3641593"/>
                <a:gd name="connsiteY2" fmla="*/ 7315 h 2472537"/>
                <a:gd name="connsiteX3" fmla="*/ 190195 w 3641593"/>
                <a:gd name="connsiteY3" fmla="*/ 73152 h 2472537"/>
                <a:gd name="connsiteX4" fmla="*/ 182880 w 3641593"/>
                <a:gd name="connsiteY4" fmla="*/ 219456 h 2472537"/>
                <a:gd name="connsiteX5" fmla="*/ 453542 w 3641593"/>
                <a:gd name="connsiteY5" fmla="*/ 219456 h 2472537"/>
                <a:gd name="connsiteX6" fmla="*/ 460857 w 3641593"/>
                <a:gd name="connsiteY6" fmla="*/ 402336 h 2472537"/>
                <a:gd name="connsiteX7" fmla="*/ 643737 w 3641593"/>
                <a:gd name="connsiteY7" fmla="*/ 409651 h 2472537"/>
                <a:gd name="connsiteX8" fmla="*/ 768096 w 3641593"/>
                <a:gd name="connsiteY8" fmla="*/ 585216 h 2472537"/>
                <a:gd name="connsiteX9" fmla="*/ 972921 w 3641593"/>
                <a:gd name="connsiteY9" fmla="*/ 614477 h 2472537"/>
                <a:gd name="connsiteX10" fmla="*/ 994867 w 3641593"/>
                <a:gd name="connsiteY10" fmla="*/ 811987 h 2472537"/>
                <a:gd name="connsiteX11" fmla="*/ 1338681 w 3641593"/>
                <a:gd name="connsiteY11" fmla="*/ 819302 h 2472537"/>
                <a:gd name="connsiteX12" fmla="*/ 1375257 w 3641593"/>
                <a:gd name="connsiteY12" fmla="*/ 1009497 h 2472537"/>
                <a:gd name="connsiteX13" fmla="*/ 1484985 w 3641593"/>
                <a:gd name="connsiteY13" fmla="*/ 965606 h 2472537"/>
                <a:gd name="connsiteX14" fmla="*/ 1463040 w 3641593"/>
                <a:gd name="connsiteY14" fmla="*/ 1097280 h 2472537"/>
                <a:gd name="connsiteX15" fmla="*/ 1594713 w 3641593"/>
                <a:gd name="connsiteY15" fmla="*/ 1068019 h 2472537"/>
                <a:gd name="connsiteX16" fmla="*/ 1777593 w 3641593"/>
                <a:gd name="connsiteY16" fmla="*/ 1338681 h 2472537"/>
                <a:gd name="connsiteX17" fmla="*/ 1989734 w 3641593"/>
                <a:gd name="connsiteY17" fmla="*/ 1309421 h 2472537"/>
                <a:gd name="connsiteX18" fmla="*/ 2011680 w 3641593"/>
                <a:gd name="connsiteY18" fmla="*/ 1426464 h 2472537"/>
                <a:gd name="connsiteX19" fmla="*/ 2392070 w 3641593"/>
                <a:gd name="connsiteY19" fmla="*/ 1514246 h 2472537"/>
                <a:gd name="connsiteX20" fmla="*/ 2443277 w 3641593"/>
                <a:gd name="connsiteY20" fmla="*/ 1748333 h 2472537"/>
                <a:gd name="connsiteX21" fmla="*/ 2560320 w 3641593"/>
                <a:gd name="connsiteY21" fmla="*/ 1748333 h 2472537"/>
                <a:gd name="connsiteX22" fmla="*/ 2582265 w 3641593"/>
                <a:gd name="connsiteY22" fmla="*/ 1843430 h 2472537"/>
                <a:gd name="connsiteX23" fmla="*/ 2706624 w 3641593"/>
                <a:gd name="connsiteY23" fmla="*/ 1792224 h 2472537"/>
                <a:gd name="connsiteX24" fmla="*/ 2794406 w 3641593"/>
                <a:gd name="connsiteY24" fmla="*/ 1931213 h 2472537"/>
                <a:gd name="connsiteX25" fmla="*/ 3021177 w 3641593"/>
                <a:gd name="connsiteY25" fmla="*/ 2033625 h 2472537"/>
                <a:gd name="connsiteX26" fmla="*/ 3021177 w 3641593"/>
                <a:gd name="connsiteY26" fmla="*/ 2143353 h 2472537"/>
                <a:gd name="connsiteX27" fmla="*/ 3218688 w 3641593"/>
                <a:gd name="connsiteY27" fmla="*/ 2128723 h 2472537"/>
                <a:gd name="connsiteX28" fmla="*/ 3306470 w 3641593"/>
                <a:gd name="connsiteY28" fmla="*/ 2421331 h 2472537"/>
                <a:gd name="connsiteX29" fmla="*/ 3489350 w 3641593"/>
                <a:gd name="connsiteY29" fmla="*/ 2362809 h 2472537"/>
                <a:gd name="connsiteX30" fmla="*/ 3641593 w 3641593"/>
                <a:gd name="connsiteY30" fmla="*/ 2472537 h 2472537"/>
                <a:gd name="connsiteX0" fmla="*/ 3641593 w 3649651"/>
                <a:gd name="connsiteY0" fmla="*/ 2472537 h 2472537"/>
                <a:gd name="connsiteX1" fmla="*/ 3644774 w 3649651"/>
                <a:gd name="connsiteY1" fmla="*/ 0 h 2472537"/>
                <a:gd name="connsiteX2" fmla="*/ 0 w 3649651"/>
                <a:gd name="connsiteY2" fmla="*/ 7315 h 2472537"/>
                <a:gd name="connsiteX3" fmla="*/ 190195 w 3649651"/>
                <a:gd name="connsiteY3" fmla="*/ 73152 h 2472537"/>
                <a:gd name="connsiteX4" fmla="*/ 182880 w 3649651"/>
                <a:gd name="connsiteY4" fmla="*/ 219456 h 2472537"/>
                <a:gd name="connsiteX5" fmla="*/ 453542 w 3649651"/>
                <a:gd name="connsiteY5" fmla="*/ 219456 h 2472537"/>
                <a:gd name="connsiteX6" fmla="*/ 460857 w 3649651"/>
                <a:gd name="connsiteY6" fmla="*/ 402336 h 2472537"/>
                <a:gd name="connsiteX7" fmla="*/ 643737 w 3649651"/>
                <a:gd name="connsiteY7" fmla="*/ 409651 h 2472537"/>
                <a:gd name="connsiteX8" fmla="*/ 768096 w 3649651"/>
                <a:gd name="connsiteY8" fmla="*/ 585216 h 2472537"/>
                <a:gd name="connsiteX9" fmla="*/ 972921 w 3649651"/>
                <a:gd name="connsiteY9" fmla="*/ 614477 h 2472537"/>
                <a:gd name="connsiteX10" fmla="*/ 994867 w 3649651"/>
                <a:gd name="connsiteY10" fmla="*/ 811987 h 2472537"/>
                <a:gd name="connsiteX11" fmla="*/ 1338681 w 3649651"/>
                <a:gd name="connsiteY11" fmla="*/ 819302 h 2472537"/>
                <a:gd name="connsiteX12" fmla="*/ 1375257 w 3649651"/>
                <a:gd name="connsiteY12" fmla="*/ 1009497 h 2472537"/>
                <a:gd name="connsiteX13" fmla="*/ 1484985 w 3649651"/>
                <a:gd name="connsiteY13" fmla="*/ 965606 h 2472537"/>
                <a:gd name="connsiteX14" fmla="*/ 1463040 w 3649651"/>
                <a:gd name="connsiteY14" fmla="*/ 1097280 h 2472537"/>
                <a:gd name="connsiteX15" fmla="*/ 1594713 w 3649651"/>
                <a:gd name="connsiteY15" fmla="*/ 1068019 h 2472537"/>
                <a:gd name="connsiteX16" fmla="*/ 1777593 w 3649651"/>
                <a:gd name="connsiteY16" fmla="*/ 1338681 h 2472537"/>
                <a:gd name="connsiteX17" fmla="*/ 1989734 w 3649651"/>
                <a:gd name="connsiteY17" fmla="*/ 1309421 h 2472537"/>
                <a:gd name="connsiteX18" fmla="*/ 2011680 w 3649651"/>
                <a:gd name="connsiteY18" fmla="*/ 1426464 h 2472537"/>
                <a:gd name="connsiteX19" fmla="*/ 2392070 w 3649651"/>
                <a:gd name="connsiteY19" fmla="*/ 1514246 h 2472537"/>
                <a:gd name="connsiteX20" fmla="*/ 2443277 w 3649651"/>
                <a:gd name="connsiteY20" fmla="*/ 1748333 h 2472537"/>
                <a:gd name="connsiteX21" fmla="*/ 2560320 w 3649651"/>
                <a:gd name="connsiteY21" fmla="*/ 1748333 h 2472537"/>
                <a:gd name="connsiteX22" fmla="*/ 2582265 w 3649651"/>
                <a:gd name="connsiteY22" fmla="*/ 1843430 h 2472537"/>
                <a:gd name="connsiteX23" fmla="*/ 2706624 w 3649651"/>
                <a:gd name="connsiteY23" fmla="*/ 1792224 h 2472537"/>
                <a:gd name="connsiteX24" fmla="*/ 2794406 w 3649651"/>
                <a:gd name="connsiteY24" fmla="*/ 1931213 h 2472537"/>
                <a:gd name="connsiteX25" fmla="*/ 3021177 w 3649651"/>
                <a:gd name="connsiteY25" fmla="*/ 2033625 h 2472537"/>
                <a:gd name="connsiteX26" fmla="*/ 3021177 w 3649651"/>
                <a:gd name="connsiteY26" fmla="*/ 2143353 h 2472537"/>
                <a:gd name="connsiteX27" fmla="*/ 3218688 w 3649651"/>
                <a:gd name="connsiteY27" fmla="*/ 2128723 h 2472537"/>
                <a:gd name="connsiteX28" fmla="*/ 3306470 w 3649651"/>
                <a:gd name="connsiteY28" fmla="*/ 2421331 h 2472537"/>
                <a:gd name="connsiteX29" fmla="*/ 3489350 w 3649651"/>
                <a:gd name="connsiteY29" fmla="*/ 2362809 h 2472537"/>
                <a:gd name="connsiteX30" fmla="*/ 3641593 w 3649651"/>
                <a:gd name="connsiteY30" fmla="*/ 2472537 h 247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9651" h="2472537">
                  <a:moveTo>
                    <a:pt x="3641593" y="2472537"/>
                  </a:moveTo>
                  <a:cubicBezTo>
                    <a:pt x="3636716" y="1648358"/>
                    <a:pt x="3649651" y="824179"/>
                    <a:pt x="3644774" y="0"/>
                  </a:cubicBezTo>
                  <a:lnTo>
                    <a:pt x="0" y="7315"/>
                  </a:lnTo>
                  <a:lnTo>
                    <a:pt x="190195" y="73152"/>
                  </a:lnTo>
                  <a:lnTo>
                    <a:pt x="182880" y="219456"/>
                  </a:lnTo>
                  <a:lnTo>
                    <a:pt x="453542" y="219456"/>
                  </a:lnTo>
                  <a:lnTo>
                    <a:pt x="460857" y="402336"/>
                  </a:lnTo>
                  <a:lnTo>
                    <a:pt x="643737" y="409651"/>
                  </a:lnTo>
                  <a:lnTo>
                    <a:pt x="768096" y="585216"/>
                  </a:lnTo>
                  <a:lnTo>
                    <a:pt x="972921" y="614477"/>
                  </a:lnTo>
                  <a:lnTo>
                    <a:pt x="994867" y="811987"/>
                  </a:lnTo>
                  <a:lnTo>
                    <a:pt x="1338681" y="819302"/>
                  </a:lnTo>
                  <a:lnTo>
                    <a:pt x="1375257" y="1009497"/>
                  </a:lnTo>
                  <a:lnTo>
                    <a:pt x="1484985" y="965606"/>
                  </a:lnTo>
                  <a:lnTo>
                    <a:pt x="1463040" y="1097280"/>
                  </a:lnTo>
                  <a:lnTo>
                    <a:pt x="1594713" y="1068019"/>
                  </a:lnTo>
                  <a:lnTo>
                    <a:pt x="1777593" y="1338681"/>
                  </a:lnTo>
                  <a:lnTo>
                    <a:pt x="1989734" y="1309421"/>
                  </a:lnTo>
                  <a:lnTo>
                    <a:pt x="2011680" y="1426464"/>
                  </a:lnTo>
                  <a:lnTo>
                    <a:pt x="2392070" y="1514246"/>
                  </a:lnTo>
                  <a:lnTo>
                    <a:pt x="2443277" y="1748333"/>
                  </a:lnTo>
                  <a:lnTo>
                    <a:pt x="2560320" y="1748333"/>
                  </a:lnTo>
                  <a:lnTo>
                    <a:pt x="2582265" y="1843430"/>
                  </a:lnTo>
                  <a:lnTo>
                    <a:pt x="2706624" y="1792224"/>
                  </a:lnTo>
                  <a:lnTo>
                    <a:pt x="2794406" y="1931213"/>
                  </a:lnTo>
                  <a:lnTo>
                    <a:pt x="3021177" y="2033625"/>
                  </a:lnTo>
                  <a:lnTo>
                    <a:pt x="3021177" y="2143353"/>
                  </a:lnTo>
                  <a:lnTo>
                    <a:pt x="3218688" y="2128723"/>
                  </a:lnTo>
                  <a:lnTo>
                    <a:pt x="3306470" y="2421331"/>
                  </a:lnTo>
                  <a:lnTo>
                    <a:pt x="3489350" y="2362809"/>
                  </a:lnTo>
                  <a:lnTo>
                    <a:pt x="3641593" y="2472537"/>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3" name="Freeform 52"/>
            <p:cNvSpPr/>
            <p:nvPr/>
          </p:nvSpPr>
          <p:spPr>
            <a:xfrm>
              <a:off x="418161" y="3916369"/>
              <a:ext cx="3649651" cy="2446817"/>
            </a:xfrm>
            <a:custGeom>
              <a:avLst/>
              <a:gdLst>
                <a:gd name="connsiteX0" fmla="*/ 3635654 w 3635654"/>
                <a:gd name="connsiteY0" fmla="*/ 2472537 h 2472537"/>
                <a:gd name="connsiteX1" fmla="*/ 3621024 w 3635654"/>
                <a:gd name="connsiteY1" fmla="*/ 0 h 2472537"/>
                <a:gd name="connsiteX2" fmla="*/ 0 w 3635654"/>
                <a:gd name="connsiteY2" fmla="*/ 7315 h 2472537"/>
                <a:gd name="connsiteX3" fmla="*/ 190195 w 3635654"/>
                <a:gd name="connsiteY3" fmla="*/ 73152 h 2472537"/>
                <a:gd name="connsiteX4" fmla="*/ 182880 w 3635654"/>
                <a:gd name="connsiteY4" fmla="*/ 219456 h 2472537"/>
                <a:gd name="connsiteX5" fmla="*/ 453542 w 3635654"/>
                <a:gd name="connsiteY5" fmla="*/ 219456 h 2472537"/>
                <a:gd name="connsiteX6" fmla="*/ 460857 w 3635654"/>
                <a:gd name="connsiteY6" fmla="*/ 402336 h 2472537"/>
                <a:gd name="connsiteX7" fmla="*/ 643737 w 3635654"/>
                <a:gd name="connsiteY7" fmla="*/ 409651 h 2472537"/>
                <a:gd name="connsiteX8" fmla="*/ 768096 w 3635654"/>
                <a:gd name="connsiteY8" fmla="*/ 585216 h 2472537"/>
                <a:gd name="connsiteX9" fmla="*/ 972921 w 3635654"/>
                <a:gd name="connsiteY9" fmla="*/ 614477 h 2472537"/>
                <a:gd name="connsiteX10" fmla="*/ 994867 w 3635654"/>
                <a:gd name="connsiteY10" fmla="*/ 811987 h 2472537"/>
                <a:gd name="connsiteX11" fmla="*/ 1338681 w 3635654"/>
                <a:gd name="connsiteY11" fmla="*/ 819302 h 2472537"/>
                <a:gd name="connsiteX12" fmla="*/ 1375257 w 3635654"/>
                <a:gd name="connsiteY12" fmla="*/ 1009497 h 2472537"/>
                <a:gd name="connsiteX13" fmla="*/ 1484985 w 3635654"/>
                <a:gd name="connsiteY13" fmla="*/ 965606 h 2472537"/>
                <a:gd name="connsiteX14" fmla="*/ 1463040 w 3635654"/>
                <a:gd name="connsiteY14" fmla="*/ 1097280 h 2472537"/>
                <a:gd name="connsiteX15" fmla="*/ 1594713 w 3635654"/>
                <a:gd name="connsiteY15" fmla="*/ 1068019 h 2472537"/>
                <a:gd name="connsiteX16" fmla="*/ 1777593 w 3635654"/>
                <a:gd name="connsiteY16" fmla="*/ 1338681 h 2472537"/>
                <a:gd name="connsiteX17" fmla="*/ 1989734 w 3635654"/>
                <a:gd name="connsiteY17" fmla="*/ 1309421 h 2472537"/>
                <a:gd name="connsiteX18" fmla="*/ 2011680 w 3635654"/>
                <a:gd name="connsiteY18" fmla="*/ 1426464 h 2472537"/>
                <a:gd name="connsiteX19" fmla="*/ 2392070 w 3635654"/>
                <a:gd name="connsiteY19" fmla="*/ 1514246 h 2472537"/>
                <a:gd name="connsiteX20" fmla="*/ 2443277 w 3635654"/>
                <a:gd name="connsiteY20" fmla="*/ 1748333 h 2472537"/>
                <a:gd name="connsiteX21" fmla="*/ 2560320 w 3635654"/>
                <a:gd name="connsiteY21" fmla="*/ 1748333 h 2472537"/>
                <a:gd name="connsiteX22" fmla="*/ 2582265 w 3635654"/>
                <a:gd name="connsiteY22" fmla="*/ 1843430 h 2472537"/>
                <a:gd name="connsiteX23" fmla="*/ 2706624 w 3635654"/>
                <a:gd name="connsiteY23" fmla="*/ 1792224 h 2472537"/>
                <a:gd name="connsiteX24" fmla="*/ 2794406 w 3635654"/>
                <a:gd name="connsiteY24" fmla="*/ 1931213 h 2472537"/>
                <a:gd name="connsiteX25" fmla="*/ 3021177 w 3635654"/>
                <a:gd name="connsiteY25" fmla="*/ 2033625 h 2472537"/>
                <a:gd name="connsiteX26" fmla="*/ 3021177 w 3635654"/>
                <a:gd name="connsiteY26" fmla="*/ 2143353 h 2472537"/>
                <a:gd name="connsiteX27" fmla="*/ 3218688 w 3635654"/>
                <a:gd name="connsiteY27" fmla="*/ 2128723 h 2472537"/>
                <a:gd name="connsiteX28" fmla="*/ 3306470 w 3635654"/>
                <a:gd name="connsiteY28" fmla="*/ 2421331 h 2472537"/>
                <a:gd name="connsiteX29" fmla="*/ 3489350 w 3635654"/>
                <a:gd name="connsiteY29" fmla="*/ 2362809 h 2472537"/>
                <a:gd name="connsiteX30" fmla="*/ 3635654 w 3635654"/>
                <a:gd name="connsiteY30" fmla="*/ 2472537 h 2472537"/>
                <a:gd name="connsiteX0" fmla="*/ 3629717 w 3629717"/>
                <a:gd name="connsiteY0" fmla="*/ 2460661 h 2460661"/>
                <a:gd name="connsiteX1" fmla="*/ 3621024 w 3629717"/>
                <a:gd name="connsiteY1" fmla="*/ 0 h 2460661"/>
                <a:gd name="connsiteX2" fmla="*/ 0 w 3629717"/>
                <a:gd name="connsiteY2" fmla="*/ 7315 h 2460661"/>
                <a:gd name="connsiteX3" fmla="*/ 190195 w 3629717"/>
                <a:gd name="connsiteY3" fmla="*/ 73152 h 2460661"/>
                <a:gd name="connsiteX4" fmla="*/ 182880 w 3629717"/>
                <a:gd name="connsiteY4" fmla="*/ 219456 h 2460661"/>
                <a:gd name="connsiteX5" fmla="*/ 453542 w 3629717"/>
                <a:gd name="connsiteY5" fmla="*/ 219456 h 2460661"/>
                <a:gd name="connsiteX6" fmla="*/ 460857 w 3629717"/>
                <a:gd name="connsiteY6" fmla="*/ 402336 h 2460661"/>
                <a:gd name="connsiteX7" fmla="*/ 643737 w 3629717"/>
                <a:gd name="connsiteY7" fmla="*/ 409651 h 2460661"/>
                <a:gd name="connsiteX8" fmla="*/ 768096 w 3629717"/>
                <a:gd name="connsiteY8" fmla="*/ 585216 h 2460661"/>
                <a:gd name="connsiteX9" fmla="*/ 972921 w 3629717"/>
                <a:gd name="connsiteY9" fmla="*/ 614477 h 2460661"/>
                <a:gd name="connsiteX10" fmla="*/ 994867 w 3629717"/>
                <a:gd name="connsiteY10" fmla="*/ 811987 h 2460661"/>
                <a:gd name="connsiteX11" fmla="*/ 1338681 w 3629717"/>
                <a:gd name="connsiteY11" fmla="*/ 819302 h 2460661"/>
                <a:gd name="connsiteX12" fmla="*/ 1375257 w 3629717"/>
                <a:gd name="connsiteY12" fmla="*/ 1009497 h 2460661"/>
                <a:gd name="connsiteX13" fmla="*/ 1484985 w 3629717"/>
                <a:gd name="connsiteY13" fmla="*/ 965606 h 2460661"/>
                <a:gd name="connsiteX14" fmla="*/ 1463040 w 3629717"/>
                <a:gd name="connsiteY14" fmla="*/ 1097280 h 2460661"/>
                <a:gd name="connsiteX15" fmla="*/ 1594713 w 3629717"/>
                <a:gd name="connsiteY15" fmla="*/ 1068019 h 2460661"/>
                <a:gd name="connsiteX16" fmla="*/ 1777593 w 3629717"/>
                <a:gd name="connsiteY16" fmla="*/ 1338681 h 2460661"/>
                <a:gd name="connsiteX17" fmla="*/ 1989734 w 3629717"/>
                <a:gd name="connsiteY17" fmla="*/ 1309421 h 2460661"/>
                <a:gd name="connsiteX18" fmla="*/ 2011680 w 3629717"/>
                <a:gd name="connsiteY18" fmla="*/ 1426464 h 2460661"/>
                <a:gd name="connsiteX19" fmla="*/ 2392070 w 3629717"/>
                <a:gd name="connsiteY19" fmla="*/ 1514246 h 2460661"/>
                <a:gd name="connsiteX20" fmla="*/ 2443277 w 3629717"/>
                <a:gd name="connsiteY20" fmla="*/ 1748333 h 2460661"/>
                <a:gd name="connsiteX21" fmla="*/ 2560320 w 3629717"/>
                <a:gd name="connsiteY21" fmla="*/ 1748333 h 2460661"/>
                <a:gd name="connsiteX22" fmla="*/ 2582265 w 3629717"/>
                <a:gd name="connsiteY22" fmla="*/ 1843430 h 2460661"/>
                <a:gd name="connsiteX23" fmla="*/ 2706624 w 3629717"/>
                <a:gd name="connsiteY23" fmla="*/ 1792224 h 2460661"/>
                <a:gd name="connsiteX24" fmla="*/ 2794406 w 3629717"/>
                <a:gd name="connsiteY24" fmla="*/ 1931213 h 2460661"/>
                <a:gd name="connsiteX25" fmla="*/ 3021177 w 3629717"/>
                <a:gd name="connsiteY25" fmla="*/ 2033625 h 2460661"/>
                <a:gd name="connsiteX26" fmla="*/ 3021177 w 3629717"/>
                <a:gd name="connsiteY26" fmla="*/ 2143353 h 2460661"/>
                <a:gd name="connsiteX27" fmla="*/ 3218688 w 3629717"/>
                <a:gd name="connsiteY27" fmla="*/ 2128723 h 2460661"/>
                <a:gd name="connsiteX28" fmla="*/ 3306470 w 3629717"/>
                <a:gd name="connsiteY28" fmla="*/ 2421331 h 2460661"/>
                <a:gd name="connsiteX29" fmla="*/ 3489350 w 3629717"/>
                <a:gd name="connsiteY29" fmla="*/ 2362809 h 2460661"/>
                <a:gd name="connsiteX30" fmla="*/ 3629717 w 3629717"/>
                <a:gd name="connsiteY30" fmla="*/ 2460661 h 2460661"/>
                <a:gd name="connsiteX0" fmla="*/ 3641593 w 3641593"/>
                <a:gd name="connsiteY0" fmla="*/ 2472537 h 2472537"/>
                <a:gd name="connsiteX1" fmla="*/ 3621024 w 3641593"/>
                <a:gd name="connsiteY1" fmla="*/ 0 h 2472537"/>
                <a:gd name="connsiteX2" fmla="*/ 0 w 3641593"/>
                <a:gd name="connsiteY2" fmla="*/ 7315 h 2472537"/>
                <a:gd name="connsiteX3" fmla="*/ 190195 w 3641593"/>
                <a:gd name="connsiteY3" fmla="*/ 73152 h 2472537"/>
                <a:gd name="connsiteX4" fmla="*/ 182880 w 3641593"/>
                <a:gd name="connsiteY4" fmla="*/ 219456 h 2472537"/>
                <a:gd name="connsiteX5" fmla="*/ 453542 w 3641593"/>
                <a:gd name="connsiteY5" fmla="*/ 219456 h 2472537"/>
                <a:gd name="connsiteX6" fmla="*/ 460857 w 3641593"/>
                <a:gd name="connsiteY6" fmla="*/ 402336 h 2472537"/>
                <a:gd name="connsiteX7" fmla="*/ 643737 w 3641593"/>
                <a:gd name="connsiteY7" fmla="*/ 409651 h 2472537"/>
                <a:gd name="connsiteX8" fmla="*/ 768096 w 3641593"/>
                <a:gd name="connsiteY8" fmla="*/ 585216 h 2472537"/>
                <a:gd name="connsiteX9" fmla="*/ 972921 w 3641593"/>
                <a:gd name="connsiteY9" fmla="*/ 614477 h 2472537"/>
                <a:gd name="connsiteX10" fmla="*/ 994867 w 3641593"/>
                <a:gd name="connsiteY10" fmla="*/ 811987 h 2472537"/>
                <a:gd name="connsiteX11" fmla="*/ 1338681 w 3641593"/>
                <a:gd name="connsiteY11" fmla="*/ 819302 h 2472537"/>
                <a:gd name="connsiteX12" fmla="*/ 1375257 w 3641593"/>
                <a:gd name="connsiteY12" fmla="*/ 1009497 h 2472537"/>
                <a:gd name="connsiteX13" fmla="*/ 1484985 w 3641593"/>
                <a:gd name="connsiteY13" fmla="*/ 965606 h 2472537"/>
                <a:gd name="connsiteX14" fmla="*/ 1463040 w 3641593"/>
                <a:gd name="connsiteY14" fmla="*/ 1097280 h 2472537"/>
                <a:gd name="connsiteX15" fmla="*/ 1594713 w 3641593"/>
                <a:gd name="connsiteY15" fmla="*/ 1068019 h 2472537"/>
                <a:gd name="connsiteX16" fmla="*/ 1777593 w 3641593"/>
                <a:gd name="connsiteY16" fmla="*/ 1338681 h 2472537"/>
                <a:gd name="connsiteX17" fmla="*/ 1989734 w 3641593"/>
                <a:gd name="connsiteY17" fmla="*/ 1309421 h 2472537"/>
                <a:gd name="connsiteX18" fmla="*/ 2011680 w 3641593"/>
                <a:gd name="connsiteY18" fmla="*/ 1426464 h 2472537"/>
                <a:gd name="connsiteX19" fmla="*/ 2392070 w 3641593"/>
                <a:gd name="connsiteY19" fmla="*/ 1514246 h 2472537"/>
                <a:gd name="connsiteX20" fmla="*/ 2443277 w 3641593"/>
                <a:gd name="connsiteY20" fmla="*/ 1748333 h 2472537"/>
                <a:gd name="connsiteX21" fmla="*/ 2560320 w 3641593"/>
                <a:gd name="connsiteY21" fmla="*/ 1748333 h 2472537"/>
                <a:gd name="connsiteX22" fmla="*/ 2582265 w 3641593"/>
                <a:gd name="connsiteY22" fmla="*/ 1843430 h 2472537"/>
                <a:gd name="connsiteX23" fmla="*/ 2706624 w 3641593"/>
                <a:gd name="connsiteY23" fmla="*/ 1792224 h 2472537"/>
                <a:gd name="connsiteX24" fmla="*/ 2794406 w 3641593"/>
                <a:gd name="connsiteY24" fmla="*/ 1931213 h 2472537"/>
                <a:gd name="connsiteX25" fmla="*/ 3021177 w 3641593"/>
                <a:gd name="connsiteY25" fmla="*/ 2033625 h 2472537"/>
                <a:gd name="connsiteX26" fmla="*/ 3021177 w 3641593"/>
                <a:gd name="connsiteY26" fmla="*/ 2143353 h 2472537"/>
                <a:gd name="connsiteX27" fmla="*/ 3218688 w 3641593"/>
                <a:gd name="connsiteY27" fmla="*/ 2128723 h 2472537"/>
                <a:gd name="connsiteX28" fmla="*/ 3306470 w 3641593"/>
                <a:gd name="connsiteY28" fmla="*/ 2421331 h 2472537"/>
                <a:gd name="connsiteX29" fmla="*/ 3489350 w 3641593"/>
                <a:gd name="connsiteY29" fmla="*/ 2362809 h 2472537"/>
                <a:gd name="connsiteX30" fmla="*/ 3641593 w 3641593"/>
                <a:gd name="connsiteY30" fmla="*/ 2472537 h 2472537"/>
                <a:gd name="connsiteX0" fmla="*/ 3641593 w 3649651"/>
                <a:gd name="connsiteY0" fmla="*/ 2472537 h 2472537"/>
                <a:gd name="connsiteX1" fmla="*/ 3644774 w 3649651"/>
                <a:gd name="connsiteY1" fmla="*/ 0 h 2472537"/>
                <a:gd name="connsiteX2" fmla="*/ 0 w 3649651"/>
                <a:gd name="connsiteY2" fmla="*/ 7315 h 2472537"/>
                <a:gd name="connsiteX3" fmla="*/ 190195 w 3649651"/>
                <a:gd name="connsiteY3" fmla="*/ 73152 h 2472537"/>
                <a:gd name="connsiteX4" fmla="*/ 182880 w 3649651"/>
                <a:gd name="connsiteY4" fmla="*/ 219456 h 2472537"/>
                <a:gd name="connsiteX5" fmla="*/ 453542 w 3649651"/>
                <a:gd name="connsiteY5" fmla="*/ 219456 h 2472537"/>
                <a:gd name="connsiteX6" fmla="*/ 460857 w 3649651"/>
                <a:gd name="connsiteY6" fmla="*/ 402336 h 2472537"/>
                <a:gd name="connsiteX7" fmla="*/ 643737 w 3649651"/>
                <a:gd name="connsiteY7" fmla="*/ 409651 h 2472537"/>
                <a:gd name="connsiteX8" fmla="*/ 768096 w 3649651"/>
                <a:gd name="connsiteY8" fmla="*/ 585216 h 2472537"/>
                <a:gd name="connsiteX9" fmla="*/ 972921 w 3649651"/>
                <a:gd name="connsiteY9" fmla="*/ 614477 h 2472537"/>
                <a:gd name="connsiteX10" fmla="*/ 994867 w 3649651"/>
                <a:gd name="connsiteY10" fmla="*/ 811987 h 2472537"/>
                <a:gd name="connsiteX11" fmla="*/ 1338681 w 3649651"/>
                <a:gd name="connsiteY11" fmla="*/ 819302 h 2472537"/>
                <a:gd name="connsiteX12" fmla="*/ 1375257 w 3649651"/>
                <a:gd name="connsiteY12" fmla="*/ 1009497 h 2472537"/>
                <a:gd name="connsiteX13" fmla="*/ 1484985 w 3649651"/>
                <a:gd name="connsiteY13" fmla="*/ 965606 h 2472537"/>
                <a:gd name="connsiteX14" fmla="*/ 1463040 w 3649651"/>
                <a:gd name="connsiteY14" fmla="*/ 1097280 h 2472537"/>
                <a:gd name="connsiteX15" fmla="*/ 1594713 w 3649651"/>
                <a:gd name="connsiteY15" fmla="*/ 1068019 h 2472537"/>
                <a:gd name="connsiteX16" fmla="*/ 1777593 w 3649651"/>
                <a:gd name="connsiteY16" fmla="*/ 1338681 h 2472537"/>
                <a:gd name="connsiteX17" fmla="*/ 1989734 w 3649651"/>
                <a:gd name="connsiteY17" fmla="*/ 1309421 h 2472537"/>
                <a:gd name="connsiteX18" fmla="*/ 2011680 w 3649651"/>
                <a:gd name="connsiteY18" fmla="*/ 1426464 h 2472537"/>
                <a:gd name="connsiteX19" fmla="*/ 2392070 w 3649651"/>
                <a:gd name="connsiteY19" fmla="*/ 1514246 h 2472537"/>
                <a:gd name="connsiteX20" fmla="*/ 2443277 w 3649651"/>
                <a:gd name="connsiteY20" fmla="*/ 1748333 h 2472537"/>
                <a:gd name="connsiteX21" fmla="*/ 2560320 w 3649651"/>
                <a:gd name="connsiteY21" fmla="*/ 1748333 h 2472537"/>
                <a:gd name="connsiteX22" fmla="*/ 2582265 w 3649651"/>
                <a:gd name="connsiteY22" fmla="*/ 1843430 h 2472537"/>
                <a:gd name="connsiteX23" fmla="*/ 2706624 w 3649651"/>
                <a:gd name="connsiteY23" fmla="*/ 1792224 h 2472537"/>
                <a:gd name="connsiteX24" fmla="*/ 2794406 w 3649651"/>
                <a:gd name="connsiteY24" fmla="*/ 1931213 h 2472537"/>
                <a:gd name="connsiteX25" fmla="*/ 3021177 w 3649651"/>
                <a:gd name="connsiteY25" fmla="*/ 2033625 h 2472537"/>
                <a:gd name="connsiteX26" fmla="*/ 3021177 w 3649651"/>
                <a:gd name="connsiteY26" fmla="*/ 2143353 h 2472537"/>
                <a:gd name="connsiteX27" fmla="*/ 3218688 w 3649651"/>
                <a:gd name="connsiteY27" fmla="*/ 2128723 h 2472537"/>
                <a:gd name="connsiteX28" fmla="*/ 3306470 w 3649651"/>
                <a:gd name="connsiteY28" fmla="*/ 2421331 h 2472537"/>
                <a:gd name="connsiteX29" fmla="*/ 3489350 w 3649651"/>
                <a:gd name="connsiteY29" fmla="*/ 2362809 h 2472537"/>
                <a:gd name="connsiteX30" fmla="*/ 3641593 w 3649651"/>
                <a:gd name="connsiteY30" fmla="*/ 2472537 h 247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9651" h="2472537">
                  <a:moveTo>
                    <a:pt x="3641593" y="2472537"/>
                  </a:moveTo>
                  <a:cubicBezTo>
                    <a:pt x="3636716" y="1648358"/>
                    <a:pt x="3649651" y="824179"/>
                    <a:pt x="3644774" y="0"/>
                  </a:cubicBezTo>
                  <a:lnTo>
                    <a:pt x="0" y="7315"/>
                  </a:lnTo>
                  <a:lnTo>
                    <a:pt x="190195" y="73152"/>
                  </a:lnTo>
                  <a:lnTo>
                    <a:pt x="182880" y="219456"/>
                  </a:lnTo>
                  <a:lnTo>
                    <a:pt x="453542" y="219456"/>
                  </a:lnTo>
                  <a:lnTo>
                    <a:pt x="460857" y="402336"/>
                  </a:lnTo>
                  <a:lnTo>
                    <a:pt x="643737" y="409651"/>
                  </a:lnTo>
                  <a:lnTo>
                    <a:pt x="768096" y="585216"/>
                  </a:lnTo>
                  <a:lnTo>
                    <a:pt x="972921" y="614477"/>
                  </a:lnTo>
                  <a:lnTo>
                    <a:pt x="994867" y="811987"/>
                  </a:lnTo>
                  <a:lnTo>
                    <a:pt x="1338681" y="819302"/>
                  </a:lnTo>
                  <a:lnTo>
                    <a:pt x="1375257" y="1009497"/>
                  </a:lnTo>
                  <a:lnTo>
                    <a:pt x="1484985" y="965606"/>
                  </a:lnTo>
                  <a:lnTo>
                    <a:pt x="1463040" y="1097280"/>
                  </a:lnTo>
                  <a:lnTo>
                    <a:pt x="1594713" y="1068019"/>
                  </a:lnTo>
                  <a:lnTo>
                    <a:pt x="1777593" y="1338681"/>
                  </a:lnTo>
                  <a:lnTo>
                    <a:pt x="1989734" y="1309421"/>
                  </a:lnTo>
                  <a:lnTo>
                    <a:pt x="2011680" y="1426464"/>
                  </a:lnTo>
                  <a:lnTo>
                    <a:pt x="2392070" y="1514246"/>
                  </a:lnTo>
                  <a:lnTo>
                    <a:pt x="2443277" y="1748333"/>
                  </a:lnTo>
                  <a:lnTo>
                    <a:pt x="2560320" y="1748333"/>
                  </a:lnTo>
                  <a:lnTo>
                    <a:pt x="2582265" y="1843430"/>
                  </a:lnTo>
                  <a:lnTo>
                    <a:pt x="2706624" y="1792224"/>
                  </a:lnTo>
                  <a:lnTo>
                    <a:pt x="2794406" y="1931213"/>
                  </a:lnTo>
                  <a:lnTo>
                    <a:pt x="3021177" y="2033625"/>
                  </a:lnTo>
                  <a:lnTo>
                    <a:pt x="3021177" y="2143353"/>
                  </a:lnTo>
                  <a:lnTo>
                    <a:pt x="3218688" y="2128723"/>
                  </a:lnTo>
                  <a:lnTo>
                    <a:pt x="3306470" y="2421331"/>
                  </a:lnTo>
                  <a:lnTo>
                    <a:pt x="3489350" y="2362809"/>
                  </a:lnTo>
                  <a:lnTo>
                    <a:pt x="3641593" y="2472537"/>
                  </a:lnTo>
                  <a:close/>
                </a:path>
              </a:pathLst>
            </a:custGeom>
            <a:blipFill>
              <a:blip r:embed="rId4" cstate="prin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Tree>
    <p:extLst>
      <p:ext uri="{BB962C8B-B14F-4D97-AF65-F5344CB8AC3E}">
        <p14:creationId xmlns:p14="http://schemas.microsoft.com/office/powerpoint/2010/main" val="134688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4132756" y="1244841"/>
            <a:ext cx="4965524" cy="2231380"/>
          </a:xfrm>
          <a:prstGeom prst="rect">
            <a:avLst/>
          </a:prstGeom>
          <a:noFill/>
          <a:ln w="9525">
            <a:noFill/>
            <a:miter lim="800000"/>
            <a:headEnd/>
            <a:tailEnd/>
          </a:ln>
        </p:spPr>
        <p:txBody>
          <a:bodyPr wrap="square">
            <a:spAutoFit/>
          </a:bodyPr>
          <a:lstStyle/>
          <a:p>
            <a:pPr marL="12700" lvl="2" indent="-12700" fontAlgn="base">
              <a:spcBef>
                <a:spcPct val="0"/>
              </a:spcBef>
              <a:spcAft>
                <a:spcPts val="600"/>
              </a:spcAft>
            </a:pPr>
            <a:r>
              <a:rPr lang="en-GB" sz="2400" b="1" u="sng" dirty="0" smtClean="0">
                <a:solidFill>
                  <a:srgbClr val="CC3300"/>
                </a:solidFill>
                <a:cs typeface="Tahoma" pitchFamily="34" charset="0"/>
              </a:rPr>
              <a:t>Short-Term Emergency Works</a:t>
            </a:r>
          </a:p>
          <a:p>
            <a:pPr marL="365125" lvl="2" indent="-187325" fontAlgn="base">
              <a:spcBef>
                <a:spcPct val="0"/>
              </a:spcBef>
              <a:spcAft>
                <a:spcPts val="600"/>
              </a:spcAft>
              <a:buFont typeface="Wingdings 3"/>
              <a:buChar char="}"/>
            </a:pPr>
            <a:r>
              <a:rPr lang="en-GB" sz="2000" b="1" dirty="0" smtClean="0">
                <a:solidFill>
                  <a:srgbClr val="000000"/>
                </a:solidFill>
                <a:cs typeface="Tahoma" pitchFamily="34" charset="0"/>
                <a:sym typeface="Wingdings 3"/>
              </a:rPr>
              <a:t>T</a:t>
            </a:r>
            <a:r>
              <a:rPr lang="en-GB" sz="2000" b="1" dirty="0" smtClean="0">
                <a:solidFill>
                  <a:srgbClr val="000000"/>
                </a:solidFill>
                <a:cs typeface="Tahoma" pitchFamily="34" charset="0"/>
              </a:rPr>
              <a:t>o stop decanting in Western Basin;</a:t>
            </a:r>
          </a:p>
          <a:p>
            <a:pPr marL="365125" lvl="2" indent="-187325" fontAlgn="base">
              <a:spcBef>
                <a:spcPct val="0"/>
              </a:spcBef>
              <a:spcAft>
                <a:spcPts val="600"/>
              </a:spcAft>
              <a:buFont typeface="Wingdings 3"/>
              <a:buChar char="}"/>
            </a:pPr>
            <a:r>
              <a:rPr lang="en-GB" sz="2000" b="1" dirty="0" smtClean="0">
                <a:solidFill>
                  <a:srgbClr val="000000"/>
                </a:solidFill>
                <a:cs typeface="Tahoma" pitchFamily="34" charset="0"/>
              </a:rPr>
              <a:t>To protect the ECLs in </a:t>
            </a:r>
            <a:r>
              <a:rPr lang="en-GB" sz="2000" b="1" u="sng" dirty="0" smtClean="0">
                <a:solidFill>
                  <a:srgbClr val="000000"/>
                </a:solidFill>
                <a:cs typeface="Tahoma" pitchFamily="34" charset="0"/>
              </a:rPr>
              <a:t>Central</a:t>
            </a:r>
            <a:r>
              <a:rPr lang="en-GB" sz="2000" b="1" dirty="0" smtClean="0">
                <a:solidFill>
                  <a:srgbClr val="000000"/>
                </a:solidFill>
                <a:cs typeface="Tahoma" pitchFamily="34" charset="0"/>
              </a:rPr>
              <a:t> Basin </a:t>
            </a:r>
            <a:r>
              <a:rPr lang="en-GB" sz="2000" b="1" dirty="0" smtClean="0">
                <a:solidFill>
                  <a:srgbClr val="0000CC"/>
                </a:solidFill>
                <a:cs typeface="Tahoma" pitchFamily="34" charset="0"/>
              </a:rPr>
              <a:t>(Early 2014)</a:t>
            </a:r>
            <a:r>
              <a:rPr lang="en-GB" sz="2000" b="1" dirty="0" smtClean="0">
                <a:solidFill>
                  <a:srgbClr val="000000"/>
                </a:solidFill>
                <a:cs typeface="Tahoma" pitchFamily="34" charset="0"/>
              </a:rPr>
              <a:t>; and</a:t>
            </a:r>
          </a:p>
          <a:p>
            <a:pPr marL="365125" lvl="2" indent="-187325" fontAlgn="base">
              <a:spcBef>
                <a:spcPct val="0"/>
              </a:spcBef>
              <a:spcAft>
                <a:spcPts val="600"/>
              </a:spcAft>
              <a:buFont typeface="Wingdings 3"/>
              <a:buChar char="}"/>
            </a:pPr>
            <a:r>
              <a:rPr lang="en-GB" sz="2000" b="1" dirty="0" smtClean="0">
                <a:solidFill>
                  <a:srgbClr val="000000"/>
                </a:solidFill>
                <a:cs typeface="Tahoma" pitchFamily="34" charset="0"/>
              </a:rPr>
              <a:t>To protect the ECLs in </a:t>
            </a:r>
            <a:r>
              <a:rPr lang="en-GB" sz="2000" b="1" u="sng" dirty="0" smtClean="0">
                <a:solidFill>
                  <a:srgbClr val="000000"/>
                </a:solidFill>
                <a:cs typeface="Tahoma" pitchFamily="34" charset="0"/>
              </a:rPr>
              <a:t>Eastern </a:t>
            </a:r>
            <a:r>
              <a:rPr lang="en-GB" sz="2000" b="1" dirty="0" smtClean="0">
                <a:solidFill>
                  <a:srgbClr val="000000"/>
                </a:solidFill>
                <a:cs typeface="Tahoma" pitchFamily="34" charset="0"/>
              </a:rPr>
              <a:t>Basin </a:t>
            </a:r>
            <a:r>
              <a:rPr lang="en-GB" sz="2000" b="1" dirty="0" smtClean="0">
                <a:solidFill>
                  <a:srgbClr val="0000CC"/>
                </a:solidFill>
                <a:cs typeface="Tahoma" pitchFamily="34" charset="0"/>
              </a:rPr>
              <a:t>(June 2014)</a:t>
            </a:r>
            <a:r>
              <a:rPr lang="en-GB" sz="2000" b="1" dirty="0" smtClean="0">
                <a:solidFill>
                  <a:srgbClr val="000000"/>
                </a:solidFill>
                <a:cs typeface="Tahoma" pitchFamily="34" charset="0"/>
              </a:rPr>
              <a:t>.</a:t>
            </a:r>
          </a:p>
        </p:txBody>
      </p:sp>
      <p:pic>
        <p:nvPicPr>
          <p:cNvPr id="4" name="Picture 2"/>
          <p:cNvPicPr>
            <a:picLocks noChangeAspect="1" noChangeArrowheads="1"/>
          </p:cNvPicPr>
          <p:nvPr/>
        </p:nvPicPr>
        <p:blipFill>
          <a:blip r:embed="rId2" cstate="print"/>
          <a:srcRect/>
          <a:stretch>
            <a:fillRect/>
          </a:stretch>
        </p:blipFill>
        <p:spPr bwMode="auto">
          <a:xfrm>
            <a:off x="380248" y="1147393"/>
            <a:ext cx="3675176" cy="2426276"/>
          </a:xfrm>
          <a:prstGeom prst="rect">
            <a:avLst/>
          </a:prstGeom>
          <a:noFill/>
          <a:ln w="19050">
            <a:solidFill>
              <a:schemeClr val="tx1"/>
            </a:solidFill>
            <a:miter lim="800000"/>
            <a:headEnd/>
            <a:tailEnd/>
          </a:ln>
        </p:spPr>
      </p:pic>
      <p:sp>
        <p:nvSpPr>
          <p:cNvPr id="5" name="TextBox 4"/>
          <p:cNvSpPr txBox="1">
            <a:spLocks noChangeArrowheads="1"/>
          </p:cNvSpPr>
          <p:nvPr/>
        </p:nvSpPr>
        <p:spPr bwMode="auto">
          <a:xfrm>
            <a:off x="4132756" y="4325316"/>
            <a:ext cx="4747160" cy="1154162"/>
          </a:xfrm>
          <a:prstGeom prst="rect">
            <a:avLst/>
          </a:prstGeom>
          <a:noFill/>
          <a:ln w="9525">
            <a:noFill/>
            <a:miter lim="800000"/>
            <a:headEnd/>
            <a:tailEnd/>
          </a:ln>
        </p:spPr>
        <p:txBody>
          <a:bodyPr wrap="square">
            <a:spAutoFit/>
          </a:bodyPr>
          <a:lstStyle/>
          <a:p>
            <a:pPr marL="12700" lvl="2" indent="-12700" fontAlgn="base">
              <a:spcBef>
                <a:spcPct val="0"/>
              </a:spcBef>
              <a:spcAft>
                <a:spcPts val="600"/>
              </a:spcAft>
            </a:pPr>
            <a:r>
              <a:rPr lang="en-GB" sz="2400" b="1" u="sng" dirty="0" smtClean="0">
                <a:solidFill>
                  <a:srgbClr val="CC3300"/>
                </a:solidFill>
                <a:cs typeface="Tahoma" pitchFamily="34" charset="0"/>
              </a:rPr>
              <a:t>Medium &amp; Long-Term Solution</a:t>
            </a:r>
          </a:p>
          <a:p>
            <a:pPr marL="365125" lvl="2" indent="-187325" fontAlgn="base">
              <a:spcBef>
                <a:spcPct val="0"/>
              </a:spcBef>
              <a:spcAft>
                <a:spcPts val="600"/>
              </a:spcAft>
            </a:pPr>
            <a:r>
              <a:rPr lang="en-GB" sz="2000" b="1" dirty="0" smtClean="0">
                <a:solidFill>
                  <a:srgbClr val="000000"/>
                </a:solidFill>
                <a:cs typeface="Tahoma" pitchFamily="34" charset="0"/>
                <a:sym typeface="Wingdings 3"/>
              </a:rPr>
              <a:t>	T</a:t>
            </a:r>
            <a:r>
              <a:rPr lang="en-GB" sz="2000" b="1" dirty="0" smtClean="0">
                <a:solidFill>
                  <a:srgbClr val="000000"/>
                </a:solidFill>
                <a:cs typeface="Tahoma" pitchFamily="34" charset="0"/>
              </a:rPr>
              <a:t>o remove the mine water induced salt-loading </a:t>
            </a:r>
            <a:r>
              <a:rPr lang="en-GB" sz="2000" b="1" dirty="0" smtClean="0">
                <a:solidFill>
                  <a:srgbClr val="0000CC"/>
                </a:solidFill>
                <a:cs typeface="Tahoma" pitchFamily="34" charset="0"/>
              </a:rPr>
              <a:t>(</a:t>
            </a:r>
            <a:r>
              <a:rPr lang="en-GB" sz="2000" b="1" i="1" dirty="0" smtClean="0">
                <a:solidFill>
                  <a:srgbClr val="0000CC"/>
                </a:solidFill>
                <a:cs typeface="Tahoma" pitchFamily="34" charset="0"/>
              </a:rPr>
              <a:t>i.e.</a:t>
            </a:r>
            <a:r>
              <a:rPr lang="en-GB" sz="2000" b="1" dirty="0" smtClean="0">
                <a:solidFill>
                  <a:srgbClr val="0000CC"/>
                </a:solidFill>
                <a:cs typeface="Tahoma" pitchFamily="34" charset="0"/>
              </a:rPr>
              <a:t> 2014-16)</a:t>
            </a:r>
            <a:endParaRPr lang="en-GB" sz="2000" b="1" dirty="0">
              <a:solidFill>
                <a:srgbClr val="0000CC"/>
              </a:solidFill>
              <a:cs typeface="Tahoma" pitchFamily="34" charset="0"/>
            </a:endParaRPr>
          </a:p>
        </p:txBody>
      </p:sp>
      <p:grpSp>
        <p:nvGrpSpPr>
          <p:cNvPr id="6" name="Group 15"/>
          <p:cNvGrpSpPr/>
          <p:nvPr/>
        </p:nvGrpSpPr>
        <p:grpSpPr>
          <a:xfrm>
            <a:off x="378583" y="3676111"/>
            <a:ext cx="3689229" cy="2454743"/>
            <a:chOff x="378583" y="3916369"/>
            <a:chExt cx="3689229" cy="2454743"/>
          </a:xfrm>
        </p:grpSpPr>
        <p:pic>
          <p:nvPicPr>
            <p:cNvPr id="7" name="Picture 2"/>
            <p:cNvPicPr>
              <a:picLocks noChangeAspect="1" noChangeArrowheads="1"/>
            </p:cNvPicPr>
            <p:nvPr/>
          </p:nvPicPr>
          <p:blipFill>
            <a:blip r:embed="rId3" cstate="print"/>
            <a:srcRect/>
            <a:stretch>
              <a:fillRect/>
            </a:stretch>
          </p:blipFill>
          <p:spPr bwMode="auto">
            <a:xfrm>
              <a:off x="380247" y="3930090"/>
              <a:ext cx="3663301" cy="2425131"/>
            </a:xfrm>
            <a:prstGeom prst="rect">
              <a:avLst/>
            </a:prstGeom>
            <a:noFill/>
            <a:ln w="19050">
              <a:solidFill>
                <a:schemeClr val="tx1"/>
              </a:solidFill>
              <a:miter lim="800000"/>
              <a:headEnd/>
              <a:tailEnd/>
            </a:ln>
          </p:spPr>
        </p:pic>
        <p:sp>
          <p:nvSpPr>
            <p:cNvPr id="8" name="Freeform 7"/>
            <p:cNvSpPr/>
            <p:nvPr/>
          </p:nvSpPr>
          <p:spPr>
            <a:xfrm>
              <a:off x="378583" y="3924295"/>
              <a:ext cx="3649651" cy="2446817"/>
            </a:xfrm>
            <a:custGeom>
              <a:avLst/>
              <a:gdLst>
                <a:gd name="connsiteX0" fmla="*/ 3635654 w 3635654"/>
                <a:gd name="connsiteY0" fmla="*/ 2472537 h 2472537"/>
                <a:gd name="connsiteX1" fmla="*/ 3621024 w 3635654"/>
                <a:gd name="connsiteY1" fmla="*/ 0 h 2472537"/>
                <a:gd name="connsiteX2" fmla="*/ 0 w 3635654"/>
                <a:gd name="connsiteY2" fmla="*/ 7315 h 2472537"/>
                <a:gd name="connsiteX3" fmla="*/ 190195 w 3635654"/>
                <a:gd name="connsiteY3" fmla="*/ 73152 h 2472537"/>
                <a:gd name="connsiteX4" fmla="*/ 182880 w 3635654"/>
                <a:gd name="connsiteY4" fmla="*/ 219456 h 2472537"/>
                <a:gd name="connsiteX5" fmla="*/ 453542 w 3635654"/>
                <a:gd name="connsiteY5" fmla="*/ 219456 h 2472537"/>
                <a:gd name="connsiteX6" fmla="*/ 460857 w 3635654"/>
                <a:gd name="connsiteY6" fmla="*/ 402336 h 2472537"/>
                <a:gd name="connsiteX7" fmla="*/ 643737 w 3635654"/>
                <a:gd name="connsiteY7" fmla="*/ 409651 h 2472537"/>
                <a:gd name="connsiteX8" fmla="*/ 768096 w 3635654"/>
                <a:gd name="connsiteY8" fmla="*/ 585216 h 2472537"/>
                <a:gd name="connsiteX9" fmla="*/ 972921 w 3635654"/>
                <a:gd name="connsiteY9" fmla="*/ 614477 h 2472537"/>
                <a:gd name="connsiteX10" fmla="*/ 994867 w 3635654"/>
                <a:gd name="connsiteY10" fmla="*/ 811987 h 2472537"/>
                <a:gd name="connsiteX11" fmla="*/ 1338681 w 3635654"/>
                <a:gd name="connsiteY11" fmla="*/ 819302 h 2472537"/>
                <a:gd name="connsiteX12" fmla="*/ 1375257 w 3635654"/>
                <a:gd name="connsiteY12" fmla="*/ 1009497 h 2472537"/>
                <a:gd name="connsiteX13" fmla="*/ 1484985 w 3635654"/>
                <a:gd name="connsiteY13" fmla="*/ 965606 h 2472537"/>
                <a:gd name="connsiteX14" fmla="*/ 1463040 w 3635654"/>
                <a:gd name="connsiteY14" fmla="*/ 1097280 h 2472537"/>
                <a:gd name="connsiteX15" fmla="*/ 1594713 w 3635654"/>
                <a:gd name="connsiteY15" fmla="*/ 1068019 h 2472537"/>
                <a:gd name="connsiteX16" fmla="*/ 1777593 w 3635654"/>
                <a:gd name="connsiteY16" fmla="*/ 1338681 h 2472537"/>
                <a:gd name="connsiteX17" fmla="*/ 1989734 w 3635654"/>
                <a:gd name="connsiteY17" fmla="*/ 1309421 h 2472537"/>
                <a:gd name="connsiteX18" fmla="*/ 2011680 w 3635654"/>
                <a:gd name="connsiteY18" fmla="*/ 1426464 h 2472537"/>
                <a:gd name="connsiteX19" fmla="*/ 2392070 w 3635654"/>
                <a:gd name="connsiteY19" fmla="*/ 1514246 h 2472537"/>
                <a:gd name="connsiteX20" fmla="*/ 2443277 w 3635654"/>
                <a:gd name="connsiteY20" fmla="*/ 1748333 h 2472537"/>
                <a:gd name="connsiteX21" fmla="*/ 2560320 w 3635654"/>
                <a:gd name="connsiteY21" fmla="*/ 1748333 h 2472537"/>
                <a:gd name="connsiteX22" fmla="*/ 2582265 w 3635654"/>
                <a:gd name="connsiteY22" fmla="*/ 1843430 h 2472537"/>
                <a:gd name="connsiteX23" fmla="*/ 2706624 w 3635654"/>
                <a:gd name="connsiteY23" fmla="*/ 1792224 h 2472537"/>
                <a:gd name="connsiteX24" fmla="*/ 2794406 w 3635654"/>
                <a:gd name="connsiteY24" fmla="*/ 1931213 h 2472537"/>
                <a:gd name="connsiteX25" fmla="*/ 3021177 w 3635654"/>
                <a:gd name="connsiteY25" fmla="*/ 2033625 h 2472537"/>
                <a:gd name="connsiteX26" fmla="*/ 3021177 w 3635654"/>
                <a:gd name="connsiteY26" fmla="*/ 2143353 h 2472537"/>
                <a:gd name="connsiteX27" fmla="*/ 3218688 w 3635654"/>
                <a:gd name="connsiteY27" fmla="*/ 2128723 h 2472537"/>
                <a:gd name="connsiteX28" fmla="*/ 3306470 w 3635654"/>
                <a:gd name="connsiteY28" fmla="*/ 2421331 h 2472537"/>
                <a:gd name="connsiteX29" fmla="*/ 3489350 w 3635654"/>
                <a:gd name="connsiteY29" fmla="*/ 2362809 h 2472537"/>
                <a:gd name="connsiteX30" fmla="*/ 3635654 w 3635654"/>
                <a:gd name="connsiteY30" fmla="*/ 2472537 h 2472537"/>
                <a:gd name="connsiteX0" fmla="*/ 3629717 w 3629717"/>
                <a:gd name="connsiteY0" fmla="*/ 2460661 h 2460661"/>
                <a:gd name="connsiteX1" fmla="*/ 3621024 w 3629717"/>
                <a:gd name="connsiteY1" fmla="*/ 0 h 2460661"/>
                <a:gd name="connsiteX2" fmla="*/ 0 w 3629717"/>
                <a:gd name="connsiteY2" fmla="*/ 7315 h 2460661"/>
                <a:gd name="connsiteX3" fmla="*/ 190195 w 3629717"/>
                <a:gd name="connsiteY3" fmla="*/ 73152 h 2460661"/>
                <a:gd name="connsiteX4" fmla="*/ 182880 w 3629717"/>
                <a:gd name="connsiteY4" fmla="*/ 219456 h 2460661"/>
                <a:gd name="connsiteX5" fmla="*/ 453542 w 3629717"/>
                <a:gd name="connsiteY5" fmla="*/ 219456 h 2460661"/>
                <a:gd name="connsiteX6" fmla="*/ 460857 w 3629717"/>
                <a:gd name="connsiteY6" fmla="*/ 402336 h 2460661"/>
                <a:gd name="connsiteX7" fmla="*/ 643737 w 3629717"/>
                <a:gd name="connsiteY7" fmla="*/ 409651 h 2460661"/>
                <a:gd name="connsiteX8" fmla="*/ 768096 w 3629717"/>
                <a:gd name="connsiteY8" fmla="*/ 585216 h 2460661"/>
                <a:gd name="connsiteX9" fmla="*/ 972921 w 3629717"/>
                <a:gd name="connsiteY9" fmla="*/ 614477 h 2460661"/>
                <a:gd name="connsiteX10" fmla="*/ 994867 w 3629717"/>
                <a:gd name="connsiteY10" fmla="*/ 811987 h 2460661"/>
                <a:gd name="connsiteX11" fmla="*/ 1338681 w 3629717"/>
                <a:gd name="connsiteY11" fmla="*/ 819302 h 2460661"/>
                <a:gd name="connsiteX12" fmla="*/ 1375257 w 3629717"/>
                <a:gd name="connsiteY12" fmla="*/ 1009497 h 2460661"/>
                <a:gd name="connsiteX13" fmla="*/ 1484985 w 3629717"/>
                <a:gd name="connsiteY13" fmla="*/ 965606 h 2460661"/>
                <a:gd name="connsiteX14" fmla="*/ 1463040 w 3629717"/>
                <a:gd name="connsiteY14" fmla="*/ 1097280 h 2460661"/>
                <a:gd name="connsiteX15" fmla="*/ 1594713 w 3629717"/>
                <a:gd name="connsiteY15" fmla="*/ 1068019 h 2460661"/>
                <a:gd name="connsiteX16" fmla="*/ 1777593 w 3629717"/>
                <a:gd name="connsiteY16" fmla="*/ 1338681 h 2460661"/>
                <a:gd name="connsiteX17" fmla="*/ 1989734 w 3629717"/>
                <a:gd name="connsiteY17" fmla="*/ 1309421 h 2460661"/>
                <a:gd name="connsiteX18" fmla="*/ 2011680 w 3629717"/>
                <a:gd name="connsiteY18" fmla="*/ 1426464 h 2460661"/>
                <a:gd name="connsiteX19" fmla="*/ 2392070 w 3629717"/>
                <a:gd name="connsiteY19" fmla="*/ 1514246 h 2460661"/>
                <a:gd name="connsiteX20" fmla="*/ 2443277 w 3629717"/>
                <a:gd name="connsiteY20" fmla="*/ 1748333 h 2460661"/>
                <a:gd name="connsiteX21" fmla="*/ 2560320 w 3629717"/>
                <a:gd name="connsiteY21" fmla="*/ 1748333 h 2460661"/>
                <a:gd name="connsiteX22" fmla="*/ 2582265 w 3629717"/>
                <a:gd name="connsiteY22" fmla="*/ 1843430 h 2460661"/>
                <a:gd name="connsiteX23" fmla="*/ 2706624 w 3629717"/>
                <a:gd name="connsiteY23" fmla="*/ 1792224 h 2460661"/>
                <a:gd name="connsiteX24" fmla="*/ 2794406 w 3629717"/>
                <a:gd name="connsiteY24" fmla="*/ 1931213 h 2460661"/>
                <a:gd name="connsiteX25" fmla="*/ 3021177 w 3629717"/>
                <a:gd name="connsiteY25" fmla="*/ 2033625 h 2460661"/>
                <a:gd name="connsiteX26" fmla="*/ 3021177 w 3629717"/>
                <a:gd name="connsiteY26" fmla="*/ 2143353 h 2460661"/>
                <a:gd name="connsiteX27" fmla="*/ 3218688 w 3629717"/>
                <a:gd name="connsiteY27" fmla="*/ 2128723 h 2460661"/>
                <a:gd name="connsiteX28" fmla="*/ 3306470 w 3629717"/>
                <a:gd name="connsiteY28" fmla="*/ 2421331 h 2460661"/>
                <a:gd name="connsiteX29" fmla="*/ 3489350 w 3629717"/>
                <a:gd name="connsiteY29" fmla="*/ 2362809 h 2460661"/>
                <a:gd name="connsiteX30" fmla="*/ 3629717 w 3629717"/>
                <a:gd name="connsiteY30" fmla="*/ 2460661 h 2460661"/>
                <a:gd name="connsiteX0" fmla="*/ 3641593 w 3641593"/>
                <a:gd name="connsiteY0" fmla="*/ 2472537 h 2472537"/>
                <a:gd name="connsiteX1" fmla="*/ 3621024 w 3641593"/>
                <a:gd name="connsiteY1" fmla="*/ 0 h 2472537"/>
                <a:gd name="connsiteX2" fmla="*/ 0 w 3641593"/>
                <a:gd name="connsiteY2" fmla="*/ 7315 h 2472537"/>
                <a:gd name="connsiteX3" fmla="*/ 190195 w 3641593"/>
                <a:gd name="connsiteY3" fmla="*/ 73152 h 2472537"/>
                <a:gd name="connsiteX4" fmla="*/ 182880 w 3641593"/>
                <a:gd name="connsiteY4" fmla="*/ 219456 h 2472537"/>
                <a:gd name="connsiteX5" fmla="*/ 453542 w 3641593"/>
                <a:gd name="connsiteY5" fmla="*/ 219456 h 2472537"/>
                <a:gd name="connsiteX6" fmla="*/ 460857 w 3641593"/>
                <a:gd name="connsiteY6" fmla="*/ 402336 h 2472537"/>
                <a:gd name="connsiteX7" fmla="*/ 643737 w 3641593"/>
                <a:gd name="connsiteY7" fmla="*/ 409651 h 2472537"/>
                <a:gd name="connsiteX8" fmla="*/ 768096 w 3641593"/>
                <a:gd name="connsiteY8" fmla="*/ 585216 h 2472537"/>
                <a:gd name="connsiteX9" fmla="*/ 972921 w 3641593"/>
                <a:gd name="connsiteY9" fmla="*/ 614477 h 2472537"/>
                <a:gd name="connsiteX10" fmla="*/ 994867 w 3641593"/>
                <a:gd name="connsiteY10" fmla="*/ 811987 h 2472537"/>
                <a:gd name="connsiteX11" fmla="*/ 1338681 w 3641593"/>
                <a:gd name="connsiteY11" fmla="*/ 819302 h 2472537"/>
                <a:gd name="connsiteX12" fmla="*/ 1375257 w 3641593"/>
                <a:gd name="connsiteY12" fmla="*/ 1009497 h 2472537"/>
                <a:gd name="connsiteX13" fmla="*/ 1484985 w 3641593"/>
                <a:gd name="connsiteY13" fmla="*/ 965606 h 2472537"/>
                <a:gd name="connsiteX14" fmla="*/ 1463040 w 3641593"/>
                <a:gd name="connsiteY14" fmla="*/ 1097280 h 2472537"/>
                <a:gd name="connsiteX15" fmla="*/ 1594713 w 3641593"/>
                <a:gd name="connsiteY15" fmla="*/ 1068019 h 2472537"/>
                <a:gd name="connsiteX16" fmla="*/ 1777593 w 3641593"/>
                <a:gd name="connsiteY16" fmla="*/ 1338681 h 2472537"/>
                <a:gd name="connsiteX17" fmla="*/ 1989734 w 3641593"/>
                <a:gd name="connsiteY17" fmla="*/ 1309421 h 2472537"/>
                <a:gd name="connsiteX18" fmla="*/ 2011680 w 3641593"/>
                <a:gd name="connsiteY18" fmla="*/ 1426464 h 2472537"/>
                <a:gd name="connsiteX19" fmla="*/ 2392070 w 3641593"/>
                <a:gd name="connsiteY19" fmla="*/ 1514246 h 2472537"/>
                <a:gd name="connsiteX20" fmla="*/ 2443277 w 3641593"/>
                <a:gd name="connsiteY20" fmla="*/ 1748333 h 2472537"/>
                <a:gd name="connsiteX21" fmla="*/ 2560320 w 3641593"/>
                <a:gd name="connsiteY21" fmla="*/ 1748333 h 2472537"/>
                <a:gd name="connsiteX22" fmla="*/ 2582265 w 3641593"/>
                <a:gd name="connsiteY22" fmla="*/ 1843430 h 2472537"/>
                <a:gd name="connsiteX23" fmla="*/ 2706624 w 3641593"/>
                <a:gd name="connsiteY23" fmla="*/ 1792224 h 2472537"/>
                <a:gd name="connsiteX24" fmla="*/ 2794406 w 3641593"/>
                <a:gd name="connsiteY24" fmla="*/ 1931213 h 2472537"/>
                <a:gd name="connsiteX25" fmla="*/ 3021177 w 3641593"/>
                <a:gd name="connsiteY25" fmla="*/ 2033625 h 2472537"/>
                <a:gd name="connsiteX26" fmla="*/ 3021177 w 3641593"/>
                <a:gd name="connsiteY26" fmla="*/ 2143353 h 2472537"/>
                <a:gd name="connsiteX27" fmla="*/ 3218688 w 3641593"/>
                <a:gd name="connsiteY27" fmla="*/ 2128723 h 2472537"/>
                <a:gd name="connsiteX28" fmla="*/ 3306470 w 3641593"/>
                <a:gd name="connsiteY28" fmla="*/ 2421331 h 2472537"/>
                <a:gd name="connsiteX29" fmla="*/ 3489350 w 3641593"/>
                <a:gd name="connsiteY29" fmla="*/ 2362809 h 2472537"/>
                <a:gd name="connsiteX30" fmla="*/ 3641593 w 3641593"/>
                <a:gd name="connsiteY30" fmla="*/ 2472537 h 2472537"/>
                <a:gd name="connsiteX0" fmla="*/ 3641593 w 3649651"/>
                <a:gd name="connsiteY0" fmla="*/ 2472537 h 2472537"/>
                <a:gd name="connsiteX1" fmla="*/ 3644774 w 3649651"/>
                <a:gd name="connsiteY1" fmla="*/ 0 h 2472537"/>
                <a:gd name="connsiteX2" fmla="*/ 0 w 3649651"/>
                <a:gd name="connsiteY2" fmla="*/ 7315 h 2472537"/>
                <a:gd name="connsiteX3" fmla="*/ 190195 w 3649651"/>
                <a:gd name="connsiteY3" fmla="*/ 73152 h 2472537"/>
                <a:gd name="connsiteX4" fmla="*/ 182880 w 3649651"/>
                <a:gd name="connsiteY4" fmla="*/ 219456 h 2472537"/>
                <a:gd name="connsiteX5" fmla="*/ 453542 w 3649651"/>
                <a:gd name="connsiteY5" fmla="*/ 219456 h 2472537"/>
                <a:gd name="connsiteX6" fmla="*/ 460857 w 3649651"/>
                <a:gd name="connsiteY6" fmla="*/ 402336 h 2472537"/>
                <a:gd name="connsiteX7" fmla="*/ 643737 w 3649651"/>
                <a:gd name="connsiteY7" fmla="*/ 409651 h 2472537"/>
                <a:gd name="connsiteX8" fmla="*/ 768096 w 3649651"/>
                <a:gd name="connsiteY8" fmla="*/ 585216 h 2472537"/>
                <a:gd name="connsiteX9" fmla="*/ 972921 w 3649651"/>
                <a:gd name="connsiteY9" fmla="*/ 614477 h 2472537"/>
                <a:gd name="connsiteX10" fmla="*/ 994867 w 3649651"/>
                <a:gd name="connsiteY10" fmla="*/ 811987 h 2472537"/>
                <a:gd name="connsiteX11" fmla="*/ 1338681 w 3649651"/>
                <a:gd name="connsiteY11" fmla="*/ 819302 h 2472537"/>
                <a:gd name="connsiteX12" fmla="*/ 1375257 w 3649651"/>
                <a:gd name="connsiteY12" fmla="*/ 1009497 h 2472537"/>
                <a:gd name="connsiteX13" fmla="*/ 1484985 w 3649651"/>
                <a:gd name="connsiteY13" fmla="*/ 965606 h 2472537"/>
                <a:gd name="connsiteX14" fmla="*/ 1463040 w 3649651"/>
                <a:gd name="connsiteY14" fmla="*/ 1097280 h 2472537"/>
                <a:gd name="connsiteX15" fmla="*/ 1594713 w 3649651"/>
                <a:gd name="connsiteY15" fmla="*/ 1068019 h 2472537"/>
                <a:gd name="connsiteX16" fmla="*/ 1777593 w 3649651"/>
                <a:gd name="connsiteY16" fmla="*/ 1338681 h 2472537"/>
                <a:gd name="connsiteX17" fmla="*/ 1989734 w 3649651"/>
                <a:gd name="connsiteY17" fmla="*/ 1309421 h 2472537"/>
                <a:gd name="connsiteX18" fmla="*/ 2011680 w 3649651"/>
                <a:gd name="connsiteY18" fmla="*/ 1426464 h 2472537"/>
                <a:gd name="connsiteX19" fmla="*/ 2392070 w 3649651"/>
                <a:gd name="connsiteY19" fmla="*/ 1514246 h 2472537"/>
                <a:gd name="connsiteX20" fmla="*/ 2443277 w 3649651"/>
                <a:gd name="connsiteY20" fmla="*/ 1748333 h 2472537"/>
                <a:gd name="connsiteX21" fmla="*/ 2560320 w 3649651"/>
                <a:gd name="connsiteY21" fmla="*/ 1748333 h 2472537"/>
                <a:gd name="connsiteX22" fmla="*/ 2582265 w 3649651"/>
                <a:gd name="connsiteY22" fmla="*/ 1843430 h 2472537"/>
                <a:gd name="connsiteX23" fmla="*/ 2706624 w 3649651"/>
                <a:gd name="connsiteY23" fmla="*/ 1792224 h 2472537"/>
                <a:gd name="connsiteX24" fmla="*/ 2794406 w 3649651"/>
                <a:gd name="connsiteY24" fmla="*/ 1931213 h 2472537"/>
                <a:gd name="connsiteX25" fmla="*/ 3021177 w 3649651"/>
                <a:gd name="connsiteY25" fmla="*/ 2033625 h 2472537"/>
                <a:gd name="connsiteX26" fmla="*/ 3021177 w 3649651"/>
                <a:gd name="connsiteY26" fmla="*/ 2143353 h 2472537"/>
                <a:gd name="connsiteX27" fmla="*/ 3218688 w 3649651"/>
                <a:gd name="connsiteY27" fmla="*/ 2128723 h 2472537"/>
                <a:gd name="connsiteX28" fmla="*/ 3306470 w 3649651"/>
                <a:gd name="connsiteY28" fmla="*/ 2421331 h 2472537"/>
                <a:gd name="connsiteX29" fmla="*/ 3489350 w 3649651"/>
                <a:gd name="connsiteY29" fmla="*/ 2362809 h 2472537"/>
                <a:gd name="connsiteX30" fmla="*/ 3641593 w 3649651"/>
                <a:gd name="connsiteY30" fmla="*/ 2472537 h 247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9651" h="2472537">
                  <a:moveTo>
                    <a:pt x="3641593" y="2472537"/>
                  </a:moveTo>
                  <a:cubicBezTo>
                    <a:pt x="3636716" y="1648358"/>
                    <a:pt x="3649651" y="824179"/>
                    <a:pt x="3644774" y="0"/>
                  </a:cubicBezTo>
                  <a:lnTo>
                    <a:pt x="0" y="7315"/>
                  </a:lnTo>
                  <a:lnTo>
                    <a:pt x="190195" y="73152"/>
                  </a:lnTo>
                  <a:lnTo>
                    <a:pt x="182880" y="219456"/>
                  </a:lnTo>
                  <a:lnTo>
                    <a:pt x="453542" y="219456"/>
                  </a:lnTo>
                  <a:lnTo>
                    <a:pt x="460857" y="402336"/>
                  </a:lnTo>
                  <a:lnTo>
                    <a:pt x="643737" y="409651"/>
                  </a:lnTo>
                  <a:lnTo>
                    <a:pt x="768096" y="585216"/>
                  </a:lnTo>
                  <a:lnTo>
                    <a:pt x="972921" y="614477"/>
                  </a:lnTo>
                  <a:lnTo>
                    <a:pt x="994867" y="811987"/>
                  </a:lnTo>
                  <a:lnTo>
                    <a:pt x="1338681" y="819302"/>
                  </a:lnTo>
                  <a:lnTo>
                    <a:pt x="1375257" y="1009497"/>
                  </a:lnTo>
                  <a:lnTo>
                    <a:pt x="1484985" y="965606"/>
                  </a:lnTo>
                  <a:lnTo>
                    <a:pt x="1463040" y="1097280"/>
                  </a:lnTo>
                  <a:lnTo>
                    <a:pt x="1594713" y="1068019"/>
                  </a:lnTo>
                  <a:lnTo>
                    <a:pt x="1777593" y="1338681"/>
                  </a:lnTo>
                  <a:lnTo>
                    <a:pt x="1989734" y="1309421"/>
                  </a:lnTo>
                  <a:lnTo>
                    <a:pt x="2011680" y="1426464"/>
                  </a:lnTo>
                  <a:lnTo>
                    <a:pt x="2392070" y="1514246"/>
                  </a:lnTo>
                  <a:lnTo>
                    <a:pt x="2443277" y="1748333"/>
                  </a:lnTo>
                  <a:lnTo>
                    <a:pt x="2560320" y="1748333"/>
                  </a:lnTo>
                  <a:lnTo>
                    <a:pt x="2582265" y="1843430"/>
                  </a:lnTo>
                  <a:lnTo>
                    <a:pt x="2706624" y="1792224"/>
                  </a:lnTo>
                  <a:lnTo>
                    <a:pt x="2794406" y="1931213"/>
                  </a:lnTo>
                  <a:lnTo>
                    <a:pt x="3021177" y="2033625"/>
                  </a:lnTo>
                  <a:lnTo>
                    <a:pt x="3021177" y="2143353"/>
                  </a:lnTo>
                  <a:lnTo>
                    <a:pt x="3218688" y="2128723"/>
                  </a:lnTo>
                  <a:lnTo>
                    <a:pt x="3306470" y="2421331"/>
                  </a:lnTo>
                  <a:lnTo>
                    <a:pt x="3489350" y="2362809"/>
                  </a:lnTo>
                  <a:lnTo>
                    <a:pt x="3641593" y="2472537"/>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Freeform 8"/>
            <p:cNvSpPr/>
            <p:nvPr/>
          </p:nvSpPr>
          <p:spPr>
            <a:xfrm>
              <a:off x="418161" y="3916369"/>
              <a:ext cx="3649651" cy="2446817"/>
            </a:xfrm>
            <a:custGeom>
              <a:avLst/>
              <a:gdLst>
                <a:gd name="connsiteX0" fmla="*/ 3635654 w 3635654"/>
                <a:gd name="connsiteY0" fmla="*/ 2472537 h 2472537"/>
                <a:gd name="connsiteX1" fmla="*/ 3621024 w 3635654"/>
                <a:gd name="connsiteY1" fmla="*/ 0 h 2472537"/>
                <a:gd name="connsiteX2" fmla="*/ 0 w 3635654"/>
                <a:gd name="connsiteY2" fmla="*/ 7315 h 2472537"/>
                <a:gd name="connsiteX3" fmla="*/ 190195 w 3635654"/>
                <a:gd name="connsiteY3" fmla="*/ 73152 h 2472537"/>
                <a:gd name="connsiteX4" fmla="*/ 182880 w 3635654"/>
                <a:gd name="connsiteY4" fmla="*/ 219456 h 2472537"/>
                <a:gd name="connsiteX5" fmla="*/ 453542 w 3635654"/>
                <a:gd name="connsiteY5" fmla="*/ 219456 h 2472537"/>
                <a:gd name="connsiteX6" fmla="*/ 460857 w 3635654"/>
                <a:gd name="connsiteY6" fmla="*/ 402336 h 2472537"/>
                <a:gd name="connsiteX7" fmla="*/ 643737 w 3635654"/>
                <a:gd name="connsiteY7" fmla="*/ 409651 h 2472537"/>
                <a:gd name="connsiteX8" fmla="*/ 768096 w 3635654"/>
                <a:gd name="connsiteY8" fmla="*/ 585216 h 2472537"/>
                <a:gd name="connsiteX9" fmla="*/ 972921 w 3635654"/>
                <a:gd name="connsiteY9" fmla="*/ 614477 h 2472537"/>
                <a:gd name="connsiteX10" fmla="*/ 994867 w 3635654"/>
                <a:gd name="connsiteY10" fmla="*/ 811987 h 2472537"/>
                <a:gd name="connsiteX11" fmla="*/ 1338681 w 3635654"/>
                <a:gd name="connsiteY11" fmla="*/ 819302 h 2472537"/>
                <a:gd name="connsiteX12" fmla="*/ 1375257 w 3635654"/>
                <a:gd name="connsiteY12" fmla="*/ 1009497 h 2472537"/>
                <a:gd name="connsiteX13" fmla="*/ 1484985 w 3635654"/>
                <a:gd name="connsiteY13" fmla="*/ 965606 h 2472537"/>
                <a:gd name="connsiteX14" fmla="*/ 1463040 w 3635654"/>
                <a:gd name="connsiteY14" fmla="*/ 1097280 h 2472537"/>
                <a:gd name="connsiteX15" fmla="*/ 1594713 w 3635654"/>
                <a:gd name="connsiteY15" fmla="*/ 1068019 h 2472537"/>
                <a:gd name="connsiteX16" fmla="*/ 1777593 w 3635654"/>
                <a:gd name="connsiteY16" fmla="*/ 1338681 h 2472537"/>
                <a:gd name="connsiteX17" fmla="*/ 1989734 w 3635654"/>
                <a:gd name="connsiteY17" fmla="*/ 1309421 h 2472537"/>
                <a:gd name="connsiteX18" fmla="*/ 2011680 w 3635654"/>
                <a:gd name="connsiteY18" fmla="*/ 1426464 h 2472537"/>
                <a:gd name="connsiteX19" fmla="*/ 2392070 w 3635654"/>
                <a:gd name="connsiteY19" fmla="*/ 1514246 h 2472537"/>
                <a:gd name="connsiteX20" fmla="*/ 2443277 w 3635654"/>
                <a:gd name="connsiteY20" fmla="*/ 1748333 h 2472537"/>
                <a:gd name="connsiteX21" fmla="*/ 2560320 w 3635654"/>
                <a:gd name="connsiteY21" fmla="*/ 1748333 h 2472537"/>
                <a:gd name="connsiteX22" fmla="*/ 2582265 w 3635654"/>
                <a:gd name="connsiteY22" fmla="*/ 1843430 h 2472537"/>
                <a:gd name="connsiteX23" fmla="*/ 2706624 w 3635654"/>
                <a:gd name="connsiteY23" fmla="*/ 1792224 h 2472537"/>
                <a:gd name="connsiteX24" fmla="*/ 2794406 w 3635654"/>
                <a:gd name="connsiteY24" fmla="*/ 1931213 h 2472537"/>
                <a:gd name="connsiteX25" fmla="*/ 3021177 w 3635654"/>
                <a:gd name="connsiteY25" fmla="*/ 2033625 h 2472537"/>
                <a:gd name="connsiteX26" fmla="*/ 3021177 w 3635654"/>
                <a:gd name="connsiteY26" fmla="*/ 2143353 h 2472537"/>
                <a:gd name="connsiteX27" fmla="*/ 3218688 w 3635654"/>
                <a:gd name="connsiteY27" fmla="*/ 2128723 h 2472537"/>
                <a:gd name="connsiteX28" fmla="*/ 3306470 w 3635654"/>
                <a:gd name="connsiteY28" fmla="*/ 2421331 h 2472537"/>
                <a:gd name="connsiteX29" fmla="*/ 3489350 w 3635654"/>
                <a:gd name="connsiteY29" fmla="*/ 2362809 h 2472537"/>
                <a:gd name="connsiteX30" fmla="*/ 3635654 w 3635654"/>
                <a:gd name="connsiteY30" fmla="*/ 2472537 h 2472537"/>
                <a:gd name="connsiteX0" fmla="*/ 3629717 w 3629717"/>
                <a:gd name="connsiteY0" fmla="*/ 2460661 h 2460661"/>
                <a:gd name="connsiteX1" fmla="*/ 3621024 w 3629717"/>
                <a:gd name="connsiteY1" fmla="*/ 0 h 2460661"/>
                <a:gd name="connsiteX2" fmla="*/ 0 w 3629717"/>
                <a:gd name="connsiteY2" fmla="*/ 7315 h 2460661"/>
                <a:gd name="connsiteX3" fmla="*/ 190195 w 3629717"/>
                <a:gd name="connsiteY3" fmla="*/ 73152 h 2460661"/>
                <a:gd name="connsiteX4" fmla="*/ 182880 w 3629717"/>
                <a:gd name="connsiteY4" fmla="*/ 219456 h 2460661"/>
                <a:gd name="connsiteX5" fmla="*/ 453542 w 3629717"/>
                <a:gd name="connsiteY5" fmla="*/ 219456 h 2460661"/>
                <a:gd name="connsiteX6" fmla="*/ 460857 w 3629717"/>
                <a:gd name="connsiteY6" fmla="*/ 402336 h 2460661"/>
                <a:gd name="connsiteX7" fmla="*/ 643737 w 3629717"/>
                <a:gd name="connsiteY7" fmla="*/ 409651 h 2460661"/>
                <a:gd name="connsiteX8" fmla="*/ 768096 w 3629717"/>
                <a:gd name="connsiteY8" fmla="*/ 585216 h 2460661"/>
                <a:gd name="connsiteX9" fmla="*/ 972921 w 3629717"/>
                <a:gd name="connsiteY9" fmla="*/ 614477 h 2460661"/>
                <a:gd name="connsiteX10" fmla="*/ 994867 w 3629717"/>
                <a:gd name="connsiteY10" fmla="*/ 811987 h 2460661"/>
                <a:gd name="connsiteX11" fmla="*/ 1338681 w 3629717"/>
                <a:gd name="connsiteY11" fmla="*/ 819302 h 2460661"/>
                <a:gd name="connsiteX12" fmla="*/ 1375257 w 3629717"/>
                <a:gd name="connsiteY12" fmla="*/ 1009497 h 2460661"/>
                <a:gd name="connsiteX13" fmla="*/ 1484985 w 3629717"/>
                <a:gd name="connsiteY13" fmla="*/ 965606 h 2460661"/>
                <a:gd name="connsiteX14" fmla="*/ 1463040 w 3629717"/>
                <a:gd name="connsiteY14" fmla="*/ 1097280 h 2460661"/>
                <a:gd name="connsiteX15" fmla="*/ 1594713 w 3629717"/>
                <a:gd name="connsiteY15" fmla="*/ 1068019 h 2460661"/>
                <a:gd name="connsiteX16" fmla="*/ 1777593 w 3629717"/>
                <a:gd name="connsiteY16" fmla="*/ 1338681 h 2460661"/>
                <a:gd name="connsiteX17" fmla="*/ 1989734 w 3629717"/>
                <a:gd name="connsiteY17" fmla="*/ 1309421 h 2460661"/>
                <a:gd name="connsiteX18" fmla="*/ 2011680 w 3629717"/>
                <a:gd name="connsiteY18" fmla="*/ 1426464 h 2460661"/>
                <a:gd name="connsiteX19" fmla="*/ 2392070 w 3629717"/>
                <a:gd name="connsiteY19" fmla="*/ 1514246 h 2460661"/>
                <a:gd name="connsiteX20" fmla="*/ 2443277 w 3629717"/>
                <a:gd name="connsiteY20" fmla="*/ 1748333 h 2460661"/>
                <a:gd name="connsiteX21" fmla="*/ 2560320 w 3629717"/>
                <a:gd name="connsiteY21" fmla="*/ 1748333 h 2460661"/>
                <a:gd name="connsiteX22" fmla="*/ 2582265 w 3629717"/>
                <a:gd name="connsiteY22" fmla="*/ 1843430 h 2460661"/>
                <a:gd name="connsiteX23" fmla="*/ 2706624 w 3629717"/>
                <a:gd name="connsiteY23" fmla="*/ 1792224 h 2460661"/>
                <a:gd name="connsiteX24" fmla="*/ 2794406 w 3629717"/>
                <a:gd name="connsiteY24" fmla="*/ 1931213 h 2460661"/>
                <a:gd name="connsiteX25" fmla="*/ 3021177 w 3629717"/>
                <a:gd name="connsiteY25" fmla="*/ 2033625 h 2460661"/>
                <a:gd name="connsiteX26" fmla="*/ 3021177 w 3629717"/>
                <a:gd name="connsiteY26" fmla="*/ 2143353 h 2460661"/>
                <a:gd name="connsiteX27" fmla="*/ 3218688 w 3629717"/>
                <a:gd name="connsiteY27" fmla="*/ 2128723 h 2460661"/>
                <a:gd name="connsiteX28" fmla="*/ 3306470 w 3629717"/>
                <a:gd name="connsiteY28" fmla="*/ 2421331 h 2460661"/>
                <a:gd name="connsiteX29" fmla="*/ 3489350 w 3629717"/>
                <a:gd name="connsiteY29" fmla="*/ 2362809 h 2460661"/>
                <a:gd name="connsiteX30" fmla="*/ 3629717 w 3629717"/>
                <a:gd name="connsiteY30" fmla="*/ 2460661 h 2460661"/>
                <a:gd name="connsiteX0" fmla="*/ 3641593 w 3641593"/>
                <a:gd name="connsiteY0" fmla="*/ 2472537 h 2472537"/>
                <a:gd name="connsiteX1" fmla="*/ 3621024 w 3641593"/>
                <a:gd name="connsiteY1" fmla="*/ 0 h 2472537"/>
                <a:gd name="connsiteX2" fmla="*/ 0 w 3641593"/>
                <a:gd name="connsiteY2" fmla="*/ 7315 h 2472537"/>
                <a:gd name="connsiteX3" fmla="*/ 190195 w 3641593"/>
                <a:gd name="connsiteY3" fmla="*/ 73152 h 2472537"/>
                <a:gd name="connsiteX4" fmla="*/ 182880 w 3641593"/>
                <a:gd name="connsiteY4" fmla="*/ 219456 h 2472537"/>
                <a:gd name="connsiteX5" fmla="*/ 453542 w 3641593"/>
                <a:gd name="connsiteY5" fmla="*/ 219456 h 2472537"/>
                <a:gd name="connsiteX6" fmla="*/ 460857 w 3641593"/>
                <a:gd name="connsiteY6" fmla="*/ 402336 h 2472537"/>
                <a:gd name="connsiteX7" fmla="*/ 643737 w 3641593"/>
                <a:gd name="connsiteY7" fmla="*/ 409651 h 2472537"/>
                <a:gd name="connsiteX8" fmla="*/ 768096 w 3641593"/>
                <a:gd name="connsiteY8" fmla="*/ 585216 h 2472537"/>
                <a:gd name="connsiteX9" fmla="*/ 972921 w 3641593"/>
                <a:gd name="connsiteY9" fmla="*/ 614477 h 2472537"/>
                <a:gd name="connsiteX10" fmla="*/ 994867 w 3641593"/>
                <a:gd name="connsiteY10" fmla="*/ 811987 h 2472537"/>
                <a:gd name="connsiteX11" fmla="*/ 1338681 w 3641593"/>
                <a:gd name="connsiteY11" fmla="*/ 819302 h 2472537"/>
                <a:gd name="connsiteX12" fmla="*/ 1375257 w 3641593"/>
                <a:gd name="connsiteY12" fmla="*/ 1009497 h 2472537"/>
                <a:gd name="connsiteX13" fmla="*/ 1484985 w 3641593"/>
                <a:gd name="connsiteY13" fmla="*/ 965606 h 2472537"/>
                <a:gd name="connsiteX14" fmla="*/ 1463040 w 3641593"/>
                <a:gd name="connsiteY14" fmla="*/ 1097280 h 2472537"/>
                <a:gd name="connsiteX15" fmla="*/ 1594713 w 3641593"/>
                <a:gd name="connsiteY15" fmla="*/ 1068019 h 2472537"/>
                <a:gd name="connsiteX16" fmla="*/ 1777593 w 3641593"/>
                <a:gd name="connsiteY16" fmla="*/ 1338681 h 2472537"/>
                <a:gd name="connsiteX17" fmla="*/ 1989734 w 3641593"/>
                <a:gd name="connsiteY17" fmla="*/ 1309421 h 2472537"/>
                <a:gd name="connsiteX18" fmla="*/ 2011680 w 3641593"/>
                <a:gd name="connsiteY18" fmla="*/ 1426464 h 2472537"/>
                <a:gd name="connsiteX19" fmla="*/ 2392070 w 3641593"/>
                <a:gd name="connsiteY19" fmla="*/ 1514246 h 2472537"/>
                <a:gd name="connsiteX20" fmla="*/ 2443277 w 3641593"/>
                <a:gd name="connsiteY20" fmla="*/ 1748333 h 2472537"/>
                <a:gd name="connsiteX21" fmla="*/ 2560320 w 3641593"/>
                <a:gd name="connsiteY21" fmla="*/ 1748333 h 2472537"/>
                <a:gd name="connsiteX22" fmla="*/ 2582265 w 3641593"/>
                <a:gd name="connsiteY22" fmla="*/ 1843430 h 2472537"/>
                <a:gd name="connsiteX23" fmla="*/ 2706624 w 3641593"/>
                <a:gd name="connsiteY23" fmla="*/ 1792224 h 2472537"/>
                <a:gd name="connsiteX24" fmla="*/ 2794406 w 3641593"/>
                <a:gd name="connsiteY24" fmla="*/ 1931213 h 2472537"/>
                <a:gd name="connsiteX25" fmla="*/ 3021177 w 3641593"/>
                <a:gd name="connsiteY25" fmla="*/ 2033625 h 2472537"/>
                <a:gd name="connsiteX26" fmla="*/ 3021177 w 3641593"/>
                <a:gd name="connsiteY26" fmla="*/ 2143353 h 2472537"/>
                <a:gd name="connsiteX27" fmla="*/ 3218688 w 3641593"/>
                <a:gd name="connsiteY27" fmla="*/ 2128723 h 2472537"/>
                <a:gd name="connsiteX28" fmla="*/ 3306470 w 3641593"/>
                <a:gd name="connsiteY28" fmla="*/ 2421331 h 2472537"/>
                <a:gd name="connsiteX29" fmla="*/ 3489350 w 3641593"/>
                <a:gd name="connsiteY29" fmla="*/ 2362809 h 2472537"/>
                <a:gd name="connsiteX30" fmla="*/ 3641593 w 3641593"/>
                <a:gd name="connsiteY30" fmla="*/ 2472537 h 2472537"/>
                <a:gd name="connsiteX0" fmla="*/ 3641593 w 3649651"/>
                <a:gd name="connsiteY0" fmla="*/ 2472537 h 2472537"/>
                <a:gd name="connsiteX1" fmla="*/ 3644774 w 3649651"/>
                <a:gd name="connsiteY1" fmla="*/ 0 h 2472537"/>
                <a:gd name="connsiteX2" fmla="*/ 0 w 3649651"/>
                <a:gd name="connsiteY2" fmla="*/ 7315 h 2472537"/>
                <a:gd name="connsiteX3" fmla="*/ 190195 w 3649651"/>
                <a:gd name="connsiteY3" fmla="*/ 73152 h 2472537"/>
                <a:gd name="connsiteX4" fmla="*/ 182880 w 3649651"/>
                <a:gd name="connsiteY4" fmla="*/ 219456 h 2472537"/>
                <a:gd name="connsiteX5" fmla="*/ 453542 w 3649651"/>
                <a:gd name="connsiteY5" fmla="*/ 219456 h 2472537"/>
                <a:gd name="connsiteX6" fmla="*/ 460857 w 3649651"/>
                <a:gd name="connsiteY6" fmla="*/ 402336 h 2472537"/>
                <a:gd name="connsiteX7" fmla="*/ 643737 w 3649651"/>
                <a:gd name="connsiteY7" fmla="*/ 409651 h 2472537"/>
                <a:gd name="connsiteX8" fmla="*/ 768096 w 3649651"/>
                <a:gd name="connsiteY8" fmla="*/ 585216 h 2472537"/>
                <a:gd name="connsiteX9" fmla="*/ 972921 w 3649651"/>
                <a:gd name="connsiteY9" fmla="*/ 614477 h 2472537"/>
                <a:gd name="connsiteX10" fmla="*/ 994867 w 3649651"/>
                <a:gd name="connsiteY10" fmla="*/ 811987 h 2472537"/>
                <a:gd name="connsiteX11" fmla="*/ 1338681 w 3649651"/>
                <a:gd name="connsiteY11" fmla="*/ 819302 h 2472537"/>
                <a:gd name="connsiteX12" fmla="*/ 1375257 w 3649651"/>
                <a:gd name="connsiteY12" fmla="*/ 1009497 h 2472537"/>
                <a:gd name="connsiteX13" fmla="*/ 1484985 w 3649651"/>
                <a:gd name="connsiteY13" fmla="*/ 965606 h 2472537"/>
                <a:gd name="connsiteX14" fmla="*/ 1463040 w 3649651"/>
                <a:gd name="connsiteY14" fmla="*/ 1097280 h 2472537"/>
                <a:gd name="connsiteX15" fmla="*/ 1594713 w 3649651"/>
                <a:gd name="connsiteY15" fmla="*/ 1068019 h 2472537"/>
                <a:gd name="connsiteX16" fmla="*/ 1777593 w 3649651"/>
                <a:gd name="connsiteY16" fmla="*/ 1338681 h 2472537"/>
                <a:gd name="connsiteX17" fmla="*/ 1989734 w 3649651"/>
                <a:gd name="connsiteY17" fmla="*/ 1309421 h 2472537"/>
                <a:gd name="connsiteX18" fmla="*/ 2011680 w 3649651"/>
                <a:gd name="connsiteY18" fmla="*/ 1426464 h 2472537"/>
                <a:gd name="connsiteX19" fmla="*/ 2392070 w 3649651"/>
                <a:gd name="connsiteY19" fmla="*/ 1514246 h 2472537"/>
                <a:gd name="connsiteX20" fmla="*/ 2443277 w 3649651"/>
                <a:gd name="connsiteY20" fmla="*/ 1748333 h 2472537"/>
                <a:gd name="connsiteX21" fmla="*/ 2560320 w 3649651"/>
                <a:gd name="connsiteY21" fmla="*/ 1748333 h 2472537"/>
                <a:gd name="connsiteX22" fmla="*/ 2582265 w 3649651"/>
                <a:gd name="connsiteY22" fmla="*/ 1843430 h 2472537"/>
                <a:gd name="connsiteX23" fmla="*/ 2706624 w 3649651"/>
                <a:gd name="connsiteY23" fmla="*/ 1792224 h 2472537"/>
                <a:gd name="connsiteX24" fmla="*/ 2794406 w 3649651"/>
                <a:gd name="connsiteY24" fmla="*/ 1931213 h 2472537"/>
                <a:gd name="connsiteX25" fmla="*/ 3021177 w 3649651"/>
                <a:gd name="connsiteY25" fmla="*/ 2033625 h 2472537"/>
                <a:gd name="connsiteX26" fmla="*/ 3021177 w 3649651"/>
                <a:gd name="connsiteY26" fmla="*/ 2143353 h 2472537"/>
                <a:gd name="connsiteX27" fmla="*/ 3218688 w 3649651"/>
                <a:gd name="connsiteY27" fmla="*/ 2128723 h 2472537"/>
                <a:gd name="connsiteX28" fmla="*/ 3306470 w 3649651"/>
                <a:gd name="connsiteY28" fmla="*/ 2421331 h 2472537"/>
                <a:gd name="connsiteX29" fmla="*/ 3489350 w 3649651"/>
                <a:gd name="connsiteY29" fmla="*/ 2362809 h 2472537"/>
                <a:gd name="connsiteX30" fmla="*/ 3641593 w 3649651"/>
                <a:gd name="connsiteY30" fmla="*/ 2472537 h 247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9651" h="2472537">
                  <a:moveTo>
                    <a:pt x="3641593" y="2472537"/>
                  </a:moveTo>
                  <a:cubicBezTo>
                    <a:pt x="3636716" y="1648358"/>
                    <a:pt x="3649651" y="824179"/>
                    <a:pt x="3644774" y="0"/>
                  </a:cubicBezTo>
                  <a:lnTo>
                    <a:pt x="0" y="7315"/>
                  </a:lnTo>
                  <a:lnTo>
                    <a:pt x="190195" y="73152"/>
                  </a:lnTo>
                  <a:lnTo>
                    <a:pt x="182880" y="219456"/>
                  </a:lnTo>
                  <a:lnTo>
                    <a:pt x="453542" y="219456"/>
                  </a:lnTo>
                  <a:lnTo>
                    <a:pt x="460857" y="402336"/>
                  </a:lnTo>
                  <a:lnTo>
                    <a:pt x="643737" y="409651"/>
                  </a:lnTo>
                  <a:lnTo>
                    <a:pt x="768096" y="585216"/>
                  </a:lnTo>
                  <a:lnTo>
                    <a:pt x="972921" y="614477"/>
                  </a:lnTo>
                  <a:lnTo>
                    <a:pt x="994867" y="811987"/>
                  </a:lnTo>
                  <a:lnTo>
                    <a:pt x="1338681" y="819302"/>
                  </a:lnTo>
                  <a:lnTo>
                    <a:pt x="1375257" y="1009497"/>
                  </a:lnTo>
                  <a:lnTo>
                    <a:pt x="1484985" y="965606"/>
                  </a:lnTo>
                  <a:lnTo>
                    <a:pt x="1463040" y="1097280"/>
                  </a:lnTo>
                  <a:lnTo>
                    <a:pt x="1594713" y="1068019"/>
                  </a:lnTo>
                  <a:lnTo>
                    <a:pt x="1777593" y="1338681"/>
                  </a:lnTo>
                  <a:lnTo>
                    <a:pt x="1989734" y="1309421"/>
                  </a:lnTo>
                  <a:lnTo>
                    <a:pt x="2011680" y="1426464"/>
                  </a:lnTo>
                  <a:lnTo>
                    <a:pt x="2392070" y="1514246"/>
                  </a:lnTo>
                  <a:lnTo>
                    <a:pt x="2443277" y="1748333"/>
                  </a:lnTo>
                  <a:lnTo>
                    <a:pt x="2560320" y="1748333"/>
                  </a:lnTo>
                  <a:lnTo>
                    <a:pt x="2582265" y="1843430"/>
                  </a:lnTo>
                  <a:lnTo>
                    <a:pt x="2706624" y="1792224"/>
                  </a:lnTo>
                  <a:lnTo>
                    <a:pt x="2794406" y="1931213"/>
                  </a:lnTo>
                  <a:lnTo>
                    <a:pt x="3021177" y="2033625"/>
                  </a:lnTo>
                  <a:lnTo>
                    <a:pt x="3021177" y="2143353"/>
                  </a:lnTo>
                  <a:lnTo>
                    <a:pt x="3218688" y="2128723"/>
                  </a:lnTo>
                  <a:lnTo>
                    <a:pt x="3306470" y="2421331"/>
                  </a:lnTo>
                  <a:lnTo>
                    <a:pt x="3489350" y="2362809"/>
                  </a:lnTo>
                  <a:lnTo>
                    <a:pt x="3641593" y="2472537"/>
                  </a:lnTo>
                  <a:close/>
                </a:path>
              </a:pathLst>
            </a:custGeom>
            <a:blipFill>
              <a:blip r:embed="rId4" cstate="prin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pic>
        <p:nvPicPr>
          <p:cNvPr id="10" name="Picture 2" descr="amd32"/>
          <p:cNvPicPr>
            <a:picLocks noChangeAspect="1" noChangeArrowheads="1"/>
          </p:cNvPicPr>
          <p:nvPr/>
        </p:nvPicPr>
        <p:blipFill>
          <a:blip r:embed="rId5" cstate="print">
            <a:lum bright="10000" contrast="20000"/>
          </a:blip>
          <a:srcRect/>
          <a:stretch>
            <a:fillRect/>
          </a:stretch>
        </p:blipFill>
        <p:spPr bwMode="auto">
          <a:xfrm>
            <a:off x="-1" y="0"/>
            <a:ext cx="9144001" cy="6858000"/>
          </a:xfrm>
          <a:prstGeom prst="rect">
            <a:avLst/>
          </a:prstGeom>
          <a:noFill/>
        </p:spPr>
      </p:pic>
      <p:sp>
        <p:nvSpPr>
          <p:cNvPr id="22" name="AutoShape 2"/>
          <p:cNvSpPr>
            <a:spLocks noChangeArrowheads="1"/>
          </p:cNvSpPr>
          <p:nvPr/>
        </p:nvSpPr>
        <p:spPr bwMode="auto">
          <a:xfrm>
            <a:off x="1672257" y="148326"/>
            <a:ext cx="5783699"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QUOTE: PREFEASIBILITY REPORT, MAY 2013</a:t>
            </a:r>
            <a:endParaRPr lang="en-US" sz="2000" b="1" dirty="0">
              <a:solidFill>
                <a:srgbClr val="FFFF00"/>
              </a:solidFill>
            </a:endParaRPr>
          </a:p>
        </p:txBody>
      </p:sp>
      <p:sp>
        <p:nvSpPr>
          <p:cNvPr id="11" name="TextBox 10"/>
          <p:cNvSpPr txBox="1"/>
          <p:nvPr/>
        </p:nvSpPr>
        <p:spPr>
          <a:xfrm>
            <a:off x="235973" y="1150395"/>
            <a:ext cx="8672051" cy="5345053"/>
          </a:xfrm>
          <a:prstGeom prst="rect">
            <a:avLst/>
          </a:prstGeom>
          <a:noFill/>
        </p:spPr>
        <p:txBody>
          <a:bodyPr wrap="square" rtlCol="0">
            <a:spAutoFit/>
          </a:bodyPr>
          <a:lstStyle/>
          <a:p>
            <a:pPr algn="just">
              <a:spcAft>
                <a:spcPts val="1000"/>
              </a:spcAft>
            </a:pPr>
            <a:r>
              <a:rPr lang="en-ZA" sz="2800" b="1" i="1" dirty="0" smtClean="0">
                <a:solidFill>
                  <a:schemeClr val="bg1"/>
                </a:solidFill>
              </a:rPr>
              <a:t>“In the evaluation of the technologies, it needs to be taken into account that the volume of AMD to be managed on the Witwatersrand is currently </a:t>
            </a:r>
            <a:r>
              <a:rPr lang="en-ZA" sz="2800" b="1" i="1" u="sng" dirty="0" smtClean="0">
                <a:solidFill>
                  <a:srgbClr val="FFFF00"/>
                </a:solidFill>
              </a:rPr>
              <a:t>one of the largest volumes AMD in one location anywhere in the world</a:t>
            </a:r>
            <a:r>
              <a:rPr lang="en-ZA" sz="2800" b="1" i="1" dirty="0" smtClean="0">
                <a:solidFill>
                  <a:schemeClr val="bg1"/>
                </a:solidFill>
              </a:rPr>
              <a:t>.</a:t>
            </a:r>
          </a:p>
          <a:p>
            <a:pPr algn="just">
              <a:spcAft>
                <a:spcPts val="1000"/>
              </a:spcAft>
            </a:pPr>
            <a:endParaRPr lang="en-ZA" sz="2800" b="1" i="1" dirty="0" smtClean="0">
              <a:solidFill>
                <a:schemeClr val="bg1"/>
              </a:solidFill>
            </a:endParaRPr>
          </a:p>
          <a:p>
            <a:pPr algn="just">
              <a:spcAft>
                <a:spcPts val="1000"/>
              </a:spcAft>
            </a:pPr>
            <a:r>
              <a:rPr lang="en-ZA" sz="2800" b="1" i="1" dirty="0" smtClean="0">
                <a:solidFill>
                  <a:schemeClr val="bg1"/>
                </a:solidFill>
              </a:rPr>
              <a:t>Nowhere have plants been constructed </a:t>
            </a:r>
            <a:r>
              <a:rPr lang="en-ZA" sz="2800" b="1" i="1" u="sng" dirty="0" smtClean="0">
                <a:solidFill>
                  <a:srgbClr val="FFFF00"/>
                </a:solidFill>
              </a:rPr>
              <a:t>to meet the level of demand on the Witwatersrand</a:t>
            </a:r>
            <a:r>
              <a:rPr lang="en-ZA" sz="2800" b="1" i="1" dirty="0" smtClean="0">
                <a:solidFill>
                  <a:schemeClr val="bg1"/>
                </a:solidFill>
              </a:rPr>
              <a:t>,</a:t>
            </a:r>
          </a:p>
          <a:p>
            <a:pPr algn="just">
              <a:spcAft>
                <a:spcPts val="1000"/>
              </a:spcAft>
            </a:pPr>
            <a:endParaRPr lang="en-ZA" sz="2800" b="1" i="1" dirty="0" smtClean="0">
              <a:solidFill>
                <a:schemeClr val="bg1"/>
              </a:solidFill>
            </a:endParaRPr>
          </a:p>
          <a:p>
            <a:pPr algn="just">
              <a:spcAft>
                <a:spcPts val="1000"/>
              </a:spcAft>
            </a:pPr>
            <a:r>
              <a:rPr lang="en-ZA" sz="2800" b="1" i="1" dirty="0" smtClean="0">
                <a:solidFill>
                  <a:schemeClr val="bg1"/>
                </a:solidFill>
              </a:rPr>
              <a:t>and South Africa is thus embarking on </a:t>
            </a:r>
            <a:r>
              <a:rPr lang="en-ZA" sz="2800" b="1" i="1" u="sng" dirty="0" smtClean="0">
                <a:solidFill>
                  <a:srgbClr val="FFFF00"/>
                </a:solidFill>
              </a:rPr>
              <a:t>untested territory</a:t>
            </a:r>
            <a:r>
              <a:rPr lang="en-ZA" sz="2800" b="1" i="1" dirty="0" smtClean="0">
                <a:solidFill>
                  <a:schemeClr val="bg1"/>
                </a:solidFill>
              </a:rPr>
              <a:t>.”</a:t>
            </a:r>
            <a:endParaRPr lang="en-ZA" sz="2800" b="1" i="1" dirty="0">
              <a:solidFill>
                <a:schemeClr val="bg1"/>
              </a:solidFill>
            </a:endParaRPr>
          </a:p>
        </p:txBody>
      </p:sp>
    </p:spTree>
    <p:extLst>
      <p:ext uri="{BB962C8B-B14F-4D97-AF65-F5344CB8AC3E}">
        <p14:creationId xmlns:p14="http://schemas.microsoft.com/office/powerpoint/2010/main" val="110094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494625" y="345474"/>
            <a:ext cx="4136994" cy="5851136"/>
            <a:chOff x="2494625" y="416498"/>
            <a:chExt cx="4136994" cy="5851136"/>
          </a:xfrm>
        </p:grpSpPr>
        <p:grpSp>
          <p:nvGrpSpPr>
            <p:cNvPr id="16" name="Group 15"/>
            <p:cNvGrpSpPr/>
            <p:nvPr/>
          </p:nvGrpSpPr>
          <p:grpSpPr>
            <a:xfrm>
              <a:off x="2494625" y="4635585"/>
              <a:ext cx="4136994" cy="1632049"/>
              <a:chOff x="2494625" y="4635585"/>
              <a:chExt cx="4136994" cy="1632049"/>
            </a:xfrm>
          </p:grpSpPr>
          <p:sp>
            <p:nvSpPr>
              <p:cNvPr id="13" name="Rounded Rectangle 12"/>
              <p:cNvSpPr/>
              <p:nvPr/>
            </p:nvSpPr>
            <p:spPr>
              <a:xfrm>
                <a:off x="2494625" y="4635585"/>
                <a:ext cx="4136994" cy="1632049"/>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8" name="Group 7"/>
              <p:cNvGrpSpPr/>
              <p:nvPr/>
            </p:nvGrpSpPr>
            <p:grpSpPr>
              <a:xfrm>
                <a:off x="2637050" y="4670201"/>
                <a:ext cx="3852145" cy="1562816"/>
                <a:chOff x="2625669" y="4600073"/>
                <a:chExt cx="3852145" cy="1562816"/>
              </a:xfrm>
            </p:grpSpPr>
            <p:sp>
              <p:nvSpPr>
                <p:cNvPr id="10" name="TextBox 9"/>
                <p:cNvSpPr txBox="1"/>
                <p:nvPr/>
              </p:nvSpPr>
              <p:spPr>
                <a:xfrm>
                  <a:off x="2625669" y="5424225"/>
                  <a:ext cx="3852145" cy="738664"/>
                </a:xfrm>
                <a:prstGeom prst="rect">
                  <a:avLst/>
                </a:prstGeom>
                <a:noFill/>
              </p:spPr>
              <p:txBody>
                <a:bodyPr wrap="none" lIns="0" tIns="0" rIns="0" bIns="0" rtlCol="0">
                  <a:spAutoFit/>
                </a:bodyPr>
                <a:lstStyle/>
                <a:p>
                  <a:pPr algn="ctr"/>
                  <a:r>
                    <a:rPr lang="en-ZA" sz="4800" b="1" dirty="0" smtClean="0">
                      <a:solidFill>
                        <a:srgbClr val="0000FF"/>
                      </a:solidFill>
                    </a:rPr>
                    <a:t>T</a:t>
                  </a:r>
                  <a:r>
                    <a:rPr lang="en-ZA" sz="4800" b="1" dirty="0" smtClean="0">
                      <a:solidFill>
                        <a:srgbClr val="C00000"/>
                      </a:solidFill>
                    </a:rPr>
                    <a:t>H</a:t>
                  </a:r>
                  <a:r>
                    <a:rPr lang="en-ZA" sz="4800" b="1" dirty="0" smtClean="0">
                      <a:solidFill>
                        <a:srgbClr val="006600"/>
                      </a:solidFill>
                    </a:rPr>
                    <a:t>A</a:t>
                  </a:r>
                  <a:r>
                    <a:rPr lang="en-ZA" sz="4800" b="1" dirty="0" smtClean="0">
                      <a:solidFill>
                        <a:srgbClr val="CC9900"/>
                      </a:solidFill>
                    </a:rPr>
                    <a:t>N</a:t>
                  </a:r>
                  <a:r>
                    <a:rPr lang="en-ZA" sz="4800" b="1" dirty="0" smtClean="0">
                      <a:solidFill>
                        <a:srgbClr val="D60093"/>
                      </a:solidFill>
                    </a:rPr>
                    <a:t>K</a:t>
                  </a:r>
                  <a:r>
                    <a:rPr lang="en-ZA" sz="4800" b="1" dirty="0" smtClean="0"/>
                    <a:t> </a:t>
                  </a:r>
                  <a:r>
                    <a:rPr lang="en-ZA" sz="4800" b="1" dirty="0" smtClean="0">
                      <a:solidFill>
                        <a:srgbClr val="C00000"/>
                      </a:solidFill>
                    </a:rPr>
                    <a:t>Y</a:t>
                  </a:r>
                  <a:r>
                    <a:rPr lang="en-ZA" sz="4800" b="1" dirty="0" smtClean="0">
                      <a:solidFill>
                        <a:srgbClr val="CC9900"/>
                      </a:solidFill>
                    </a:rPr>
                    <a:t>O</a:t>
                  </a:r>
                  <a:r>
                    <a:rPr lang="en-ZA" sz="4800" b="1" dirty="0" smtClean="0">
                      <a:solidFill>
                        <a:srgbClr val="660066"/>
                      </a:solidFill>
                    </a:rPr>
                    <a:t>U</a:t>
                  </a:r>
                  <a:r>
                    <a:rPr lang="en-ZA" sz="4800" b="1" dirty="0" smtClean="0">
                      <a:solidFill>
                        <a:srgbClr val="006600"/>
                      </a:solidFill>
                    </a:rPr>
                    <a:t>!</a:t>
                  </a:r>
                  <a:endParaRPr lang="en-ZA" sz="4800" b="1" dirty="0">
                    <a:solidFill>
                      <a:srgbClr val="006600"/>
                    </a:solidFill>
                  </a:endParaRPr>
                </a:p>
              </p:txBody>
            </p:sp>
            <p:sp>
              <p:nvSpPr>
                <p:cNvPr id="15" name="TextBox 14"/>
                <p:cNvSpPr txBox="1"/>
                <p:nvPr/>
              </p:nvSpPr>
              <p:spPr>
                <a:xfrm>
                  <a:off x="2694662" y="4600073"/>
                  <a:ext cx="3714158" cy="1015663"/>
                </a:xfrm>
                <a:prstGeom prst="rect">
                  <a:avLst/>
                </a:prstGeom>
                <a:noFill/>
              </p:spPr>
              <p:txBody>
                <a:bodyPr wrap="none" lIns="0" tIns="0" rIns="0" bIns="0" rtlCol="0">
                  <a:spAutoFit/>
                </a:bodyPr>
                <a:lstStyle/>
                <a:p>
                  <a:pPr algn="ctr"/>
                  <a:r>
                    <a:rPr lang="en-ZA" sz="6600" b="1" dirty="0" smtClean="0">
                      <a:solidFill>
                        <a:srgbClr val="C00000"/>
                      </a:solidFill>
                    </a:rPr>
                    <a:t>T</a:t>
                  </a:r>
                  <a:r>
                    <a:rPr lang="en-ZA" sz="6600" b="1" dirty="0" smtClean="0">
                      <a:solidFill>
                        <a:srgbClr val="CC9900"/>
                      </a:solidFill>
                    </a:rPr>
                    <a:t>H</a:t>
                  </a:r>
                  <a:r>
                    <a:rPr lang="en-ZA" sz="6600" b="1" dirty="0" smtClean="0">
                      <a:solidFill>
                        <a:srgbClr val="006600"/>
                      </a:solidFill>
                    </a:rPr>
                    <a:t>E</a:t>
                  </a:r>
                  <a:r>
                    <a:rPr lang="en-ZA" sz="6600" b="1" dirty="0" smtClean="0"/>
                    <a:t> </a:t>
                  </a:r>
                  <a:r>
                    <a:rPr lang="en-ZA" sz="6600" b="1" dirty="0" smtClean="0">
                      <a:solidFill>
                        <a:srgbClr val="7030A0"/>
                      </a:solidFill>
                    </a:rPr>
                    <a:t>E</a:t>
                  </a:r>
                  <a:r>
                    <a:rPr lang="en-ZA" sz="6600" b="1" dirty="0" smtClean="0">
                      <a:solidFill>
                        <a:srgbClr val="0000FF"/>
                      </a:solidFill>
                    </a:rPr>
                    <a:t>N</a:t>
                  </a:r>
                  <a:r>
                    <a:rPr lang="en-ZA" sz="6600" b="1" dirty="0" smtClean="0">
                      <a:solidFill>
                        <a:srgbClr val="D60093"/>
                      </a:solidFill>
                    </a:rPr>
                    <a:t>D</a:t>
                  </a:r>
                  <a:endParaRPr lang="en-ZA" sz="6600" b="1" dirty="0">
                    <a:solidFill>
                      <a:srgbClr val="D60093"/>
                    </a:solidFill>
                  </a:endParaRPr>
                </a:p>
              </p:txBody>
            </p:sp>
          </p:grpSp>
        </p:grpSp>
        <p:pic>
          <p:nvPicPr>
            <p:cNvPr id="1026" name="Picture 2" descr="E:\My Data\Per Subject\(E)   Capacity Building\Fet Water\2018 (WQM)\Slides\Dinosau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484" y="416498"/>
              <a:ext cx="3809277" cy="38092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523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613420" y="148324"/>
            <a:ext cx="790139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ZA" sz="2000" b="1" dirty="0" smtClean="0">
                <a:solidFill>
                  <a:srgbClr val="FFFF00"/>
                </a:solidFill>
              </a:rPr>
              <a:t>THE WATER SUPPLY VALUE CHAIN AND WQ BENCHMARKING</a:t>
            </a:r>
            <a:endParaRPr lang="en-US" sz="2000" b="1" dirty="0">
              <a:solidFill>
                <a:srgbClr val="FFFF00"/>
              </a:solidFill>
            </a:endParaRPr>
          </a:p>
        </p:txBody>
      </p:sp>
      <p:cxnSp>
        <p:nvCxnSpPr>
          <p:cNvPr id="4" name="Straight Arrow Connector 3"/>
          <p:cNvCxnSpPr/>
          <p:nvPr/>
        </p:nvCxnSpPr>
        <p:spPr>
          <a:xfrm>
            <a:off x="1386118" y="3421987"/>
            <a:ext cx="73485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7046761" y="3421987"/>
            <a:ext cx="70527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Elbow Connector 5"/>
          <p:cNvCxnSpPr>
            <a:stCxn id="64" idx="2"/>
            <a:endCxn id="30" idx="6"/>
          </p:cNvCxnSpPr>
          <p:nvPr/>
        </p:nvCxnSpPr>
        <p:spPr>
          <a:xfrm rot="10800000" flipV="1">
            <a:off x="5545651" y="3421987"/>
            <a:ext cx="664195" cy="844351"/>
          </a:xfrm>
          <a:prstGeom prst="bentConnector3">
            <a:avLst>
              <a:gd name="adj1" fmla="val 50000"/>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49202" y="2999810"/>
            <a:ext cx="836916" cy="844355"/>
            <a:chOff x="830072" y="2531526"/>
            <a:chExt cx="1149715" cy="1159934"/>
          </a:xfrm>
        </p:grpSpPr>
        <p:sp>
          <p:nvSpPr>
            <p:cNvPr id="68" name="Oval 67"/>
            <p:cNvSpPr/>
            <p:nvPr/>
          </p:nvSpPr>
          <p:spPr>
            <a:xfrm>
              <a:off x="830072" y="2531526"/>
              <a:ext cx="1149715" cy="1159934"/>
            </a:xfrm>
            <a:prstGeom prst="ellipse">
              <a:avLst/>
            </a:prstGeom>
            <a:solidFill>
              <a:srgbClr val="BCD6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69" name="TextBox 68"/>
            <p:cNvSpPr txBox="1"/>
            <p:nvPr/>
          </p:nvSpPr>
          <p:spPr>
            <a:xfrm>
              <a:off x="919139" y="2730965"/>
              <a:ext cx="971579" cy="761057"/>
            </a:xfrm>
            <a:prstGeom prst="rect">
              <a:avLst/>
            </a:prstGeom>
            <a:noFill/>
          </p:spPr>
          <p:txBody>
            <a:bodyPr wrap="none" rtlCol="0">
              <a:spAutoFit/>
            </a:bodyPr>
            <a:lstStyle/>
            <a:p>
              <a:pPr algn="ctr">
                <a:lnSpc>
                  <a:spcPts val="1200"/>
                </a:lnSpc>
              </a:pPr>
              <a:r>
                <a:rPr lang="en-ZA" sz="1000" b="1" dirty="0" smtClean="0">
                  <a:latin typeface="+mn-lt"/>
                </a:rPr>
                <a:t>Supplying</a:t>
              </a:r>
            </a:p>
            <a:p>
              <a:pPr algn="ctr">
                <a:lnSpc>
                  <a:spcPts val="1200"/>
                </a:lnSpc>
              </a:pPr>
              <a:r>
                <a:rPr lang="en-ZA" sz="1000" b="1" dirty="0" smtClean="0">
                  <a:latin typeface="+mn-lt"/>
                </a:rPr>
                <a:t>Water</a:t>
              </a:r>
            </a:p>
            <a:p>
              <a:pPr algn="ctr">
                <a:lnSpc>
                  <a:spcPts val="1200"/>
                </a:lnSpc>
              </a:pPr>
              <a:r>
                <a:rPr lang="en-ZA" sz="1000" b="1" dirty="0" smtClean="0">
                  <a:latin typeface="+mn-lt"/>
                </a:rPr>
                <a:t>Resource</a:t>
              </a:r>
              <a:endParaRPr lang="en-ZA" sz="1000" b="1" dirty="0">
                <a:latin typeface="+mn-lt"/>
              </a:endParaRPr>
            </a:p>
          </p:txBody>
        </p:sp>
      </p:grpSp>
      <p:grpSp>
        <p:nvGrpSpPr>
          <p:cNvPr id="8" name="Group 7"/>
          <p:cNvGrpSpPr/>
          <p:nvPr/>
        </p:nvGrpSpPr>
        <p:grpSpPr>
          <a:xfrm>
            <a:off x="7752036" y="2999810"/>
            <a:ext cx="836916" cy="844355"/>
            <a:chOff x="10159999" y="2531526"/>
            <a:chExt cx="1149715" cy="1159934"/>
          </a:xfrm>
        </p:grpSpPr>
        <p:sp>
          <p:nvSpPr>
            <p:cNvPr id="66" name="Oval 65"/>
            <p:cNvSpPr/>
            <p:nvPr/>
          </p:nvSpPr>
          <p:spPr>
            <a:xfrm>
              <a:off x="10159999" y="2531526"/>
              <a:ext cx="1149715" cy="1159934"/>
            </a:xfrm>
            <a:prstGeom prst="ellipse">
              <a:avLst/>
            </a:prstGeom>
            <a:solidFill>
              <a:srgbClr val="BCD6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67" name="TextBox 66"/>
            <p:cNvSpPr txBox="1"/>
            <p:nvPr/>
          </p:nvSpPr>
          <p:spPr>
            <a:xfrm>
              <a:off x="10258974" y="2730965"/>
              <a:ext cx="951760" cy="761057"/>
            </a:xfrm>
            <a:prstGeom prst="rect">
              <a:avLst/>
            </a:prstGeom>
            <a:noFill/>
          </p:spPr>
          <p:txBody>
            <a:bodyPr wrap="none" rtlCol="0">
              <a:spAutoFit/>
            </a:bodyPr>
            <a:lstStyle/>
            <a:p>
              <a:pPr algn="ctr">
                <a:lnSpc>
                  <a:spcPts val="1200"/>
                </a:lnSpc>
              </a:pPr>
              <a:r>
                <a:rPr lang="en-ZA" sz="1000" b="1" dirty="0" smtClean="0">
                  <a:latin typeface="+mn-lt"/>
                </a:rPr>
                <a:t>Receiving</a:t>
              </a:r>
            </a:p>
            <a:p>
              <a:pPr algn="ctr">
                <a:lnSpc>
                  <a:spcPts val="1200"/>
                </a:lnSpc>
              </a:pPr>
              <a:r>
                <a:rPr lang="en-ZA" sz="1000" b="1" dirty="0" smtClean="0">
                  <a:latin typeface="+mn-lt"/>
                </a:rPr>
                <a:t>Water</a:t>
              </a:r>
            </a:p>
            <a:p>
              <a:pPr algn="ctr">
                <a:lnSpc>
                  <a:spcPts val="1200"/>
                </a:lnSpc>
              </a:pPr>
              <a:r>
                <a:rPr lang="en-ZA" sz="1000" b="1" dirty="0" smtClean="0">
                  <a:latin typeface="+mn-lt"/>
                </a:rPr>
                <a:t>Resource</a:t>
              </a:r>
              <a:endParaRPr lang="en-ZA" sz="1000" b="1" dirty="0">
                <a:latin typeface="+mn-lt"/>
              </a:endParaRPr>
            </a:p>
          </p:txBody>
        </p:sp>
      </p:grpSp>
      <p:grpSp>
        <p:nvGrpSpPr>
          <p:cNvPr id="9" name="Group 8"/>
          <p:cNvGrpSpPr/>
          <p:nvPr/>
        </p:nvGrpSpPr>
        <p:grpSpPr>
          <a:xfrm>
            <a:off x="6209845" y="2999810"/>
            <a:ext cx="836916" cy="844355"/>
            <a:chOff x="8039105" y="2531526"/>
            <a:chExt cx="1149715" cy="1159934"/>
          </a:xfrm>
        </p:grpSpPr>
        <p:sp>
          <p:nvSpPr>
            <p:cNvPr id="64" name="Oval 63"/>
            <p:cNvSpPr/>
            <p:nvPr/>
          </p:nvSpPr>
          <p:spPr>
            <a:xfrm>
              <a:off x="8039105" y="2531526"/>
              <a:ext cx="1149715" cy="1159934"/>
            </a:xfrm>
            <a:prstGeom prst="ellipse">
              <a:avLst/>
            </a:prstGeom>
            <a:solidFill>
              <a:srgbClr val="00E3D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65" name="TextBox 64"/>
            <p:cNvSpPr txBox="1"/>
            <p:nvPr/>
          </p:nvSpPr>
          <p:spPr>
            <a:xfrm>
              <a:off x="8047797" y="2836666"/>
              <a:ext cx="1132336" cy="549652"/>
            </a:xfrm>
            <a:prstGeom prst="rect">
              <a:avLst/>
            </a:prstGeom>
            <a:noFill/>
          </p:spPr>
          <p:txBody>
            <a:bodyPr wrap="none" rtlCol="0">
              <a:spAutoFit/>
            </a:bodyPr>
            <a:lstStyle/>
            <a:p>
              <a:pPr algn="ctr">
                <a:lnSpc>
                  <a:spcPts val="1200"/>
                </a:lnSpc>
              </a:pPr>
              <a:r>
                <a:rPr lang="en-ZA" sz="1000" b="1" dirty="0" smtClean="0">
                  <a:latin typeface="+mn-lt"/>
                </a:rPr>
                <a:t>Return-flow</a:t>
              </a:r>
            </a:p>
            <a:p>
              <a:pPr algn="ctr">
                <a:lnSpc>
                  <a:spcPts val="1200"/>
                </a:lnSpc>
              </a:pPr>
              <a:r>
                <a:rPr lang="en-ZA" sz="1000" b="1" dirty="0" smtClean="0">
                  <a:latin typeface="+mn-lt"/>
                </a:rPr>
                <a:t>Water</a:t>
              </a:r>
              <a:endParaRPr lang="en-ZA" sz="1000" b="1" dirty="0">
                <a:latin typeface="+mn-lt"/>
              </a:endParaRPr>
            </a:p>
          </p:txBody>
        </p:sp>
      </p:grpSp>
      <p:grpSp>
        <p:nvGrpSpPr>
          <p:cNvPr id="10" name="Group 9"/>
          <p:cNvGrpSpPr/>
          <p:nvPr/>
        </p:nvGrpSpPr>
        <p:grpSpPr>
          <a:xfrm>
            <a:off x="51876" y="1945837"/>
            <a:ext cx="1827744" cy="986696"/>
            <a:chOff x="383945" y="1396907"/>
            <a:chExt cx="2510868" cy="1355475"/>
          </a:xfrm>
        </p:grpSpPr>
        <p:sp>
          <p:nvSpPr>
            <p:cNvPr id="62" name="TextBox 61"/>
            <p:cNvSpPr txBox="1"/>
            <p:nvPr/>
          </p:nvSpPr>
          <p:spPr>
            <a:xfrm>
              <a:off x="383945" y="1396907"/>
              <a:ext cx="2510868" cy="761055"/>
            </a:xfrm>
            <a:prstGeom prst="rect">
              <a:avLst/>
            </a:prstGeom>
            <a:noFill/>
          </p:spPr>
          <p:txBody>
            <a:bodyPr wrap="none" rtlCol="0">
              <a:spAutoFit/>
            </a:bodyPr>
            <a:lstStyle/>
            <a:p>
              <a:pPr algn="ctr">
                <a:lnSpc>
                  <a:spcPts val="1200"/>
                </a:lnSpc>
              </a:pPr>
              <a:r>
                <a:rPr lang="en-ZA" sz="1000" b="1" dirty="0" smtClean="0">
                  <a:latin typeface="+mn-lt"/>
                </a:rPr>
                <a:t>Relevant in-stream / in-aquifer</a:t>
              </a:r>
            </a:p>
            <a:p>
              <a:pPr algn="ctr">
                <a:lnSpc>
                  <a:spcPts val="1200"/>
                </a:lnSpc>
              </a:pPr>
              <a:r>
                <a:rPr lang="en-ZA" sz="1000" b="1" i="1" dirty="0" smtClean="0">
                  <a:latin typeface="+mn-lt"/>
                </a:rPr>
                <a:t>Water Quality</a:t>
              </a:r>
            </a:p>
            <a:p>
              <a:pPr algn="ctr">
                <a:lnSpc>
                  <a:spcPts val="1200"/>
                </a:lnSpc>
              </a:pPr>
              <a:r>
                <a:rPr lang="en-ZA" sz="1000" b="1" dirty="0" smtClean="0">
                  <a:latin typeface="+mn-lt"/>
                </a:rPr>
                <a:t>management objectives</a:t>
              </a:r>
              <a:endParaRPr lang="en-ZA" sz="1000" b="1" dirty="0">
                <a:latin typeface="+mn-lt"/>
              </a:endParaRPr>
            </a:p>
          </p:txBody>
        </p:sp>
        <p:sp>
          <p:nvSpPr>
            <p:cNvPr id="63" name="Pentagon 62"/>
            <p:cNvSpPr/>
            <p:nvPr/>
          </p:nvSpPr>
          <p:spPr>
            <a:xfrm rot="5400000">
              <a:off x="1397354" y="2357799"/>
              <a:ext cx="488601" cy="300566"/>
            </a:xfrm>
            <a:prstGeom prst="homePlate">
              <a:avLst/>
            </a:prstGeom>
            <a:solidFill>
              <a:srgbClr val="00CC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en-ZA" sz="1000" dirty="0"/>
            </a:p>
          </p:txBody>
        </p:sp>
      </p:grpSp>
      <p:sp>
        <p:nvSpPr>
          <p:cNvPr id="11" name="Oval 10"/>
          <p:cNvSpPr/>
          <p:nvPr/>
        </p:nvSpPr>
        <p:spPr>
          <a:xfrm>
            <a:off x="3561575" y="2152372"/>
            <a:ext cx="836916" cy="844355"/>
          </a:xfrm>
          <a:prstGeom prst="ellipse">
            <a:avLst/>
          </a:prstGeom>
          <a:solidFill>
            <a:srgbClr val="D5C6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12" name="TextBox 11"/>
          <p:cNvSpPr txBox="1"/>
          <p:nvPr/>
        </p:nvSpPr>
        <p:spPr>
          <a:xfrm>
            <a:off x="3622404" y="2297549"/>
            <a:ext cx="715260" cy="553998"/>
          </a:xfrm>
          <a:prstGeom prst="rect">
            <a:avLst/>
          </a:prstGeom>
          <a:noFill/>
        </p:spPr>
        <p:txBody>
          <a:bodyPr wrap="none" rtlCol="0">
            <a:spAutoFit/>
          </a:bodyPr>
          <a:lstStyle/>
          <a:p>
            <a:pPr algn="ctr">
              <a:lnSpc>
                <a:spcPts val="1200"/>
              </a:lnSpc>
            </a:pPr>
            <a:r>
              <a:rPr lang="en-ZA" sz="1000" b="1" dirty="0" smtClean="0">
                <a:latin typeface="+mn-lt"/>
              </a:rPr>
              <a:t>Municipal</a:t>
            </a:r>
          </a:p>
          <a:p>
            <a:pPr algn="ctr">
              <a:lnSpc>
                <a:spcPts val="1200"/>
              </a:lnSpc>
            </a:pPr>
            <a:r>
              <a:rPr lang="en-ZA" sz="1000" b="1" dirty="0" smtClean="0">
                <a:latin typeface="+mn-lt"/>
              </a:rPr>
              <a:t>Water</a:t>
            </a:r>
          </a:p>
          <a:p>
            <a:pPr algn="ctr">
              <a:lnSpc>
                <a:spcPts val="1200"/>
              </a:lnSpc>
            </a:pPr>
            <a:r>
              <a:rPr lang="en-ZA" sz="1000" b="1" dirty="0" smtClean="0">
                <a:latin typeface="+mn-lt"/>
              </a:rPr>
              <a:t>Supply</a:t>
            </a:r>
            <a:endParaRPr lang="en-ZA" sz="1000" b="1" dirty="0">
              <a:latin typeface="+mn-lt"/>
            </a:endParaRPr>
          </a:p>
        </p:txBody>
      </p:sp>
      <p:sp>
        <p:nvSpPr>
          <p:cNvPr id="13" name="Oval 12"/>
          <p:cNvSpPr/>
          <p:nvPr/>
        </p:nvSpPr>
        <p:spPr>
          <a:xfrm>
            <a:off x="3561575" y="3844161"/>
            <a:ext cx="836916" cy="844355"/>
          </a:xfrm>
          <a:prstGeom prst="ellipse">
            <a:avLst/>
          </a:prstGeom>
          <a:solidFill>
            <a:srgbClr val="D5C6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14" name="TextBox 13"/>
          <p:cNvSpPr txBox="1"/>
          <p:nvPr/>
        </p:nvSpPr>
        <p:spPr>
          <a:xfrm>
            <a:off x="3720985" y="3989340"/>
            <a:ext cx="518091" cy="553998"/>
          </a:xfrm>
          <a:prstGeom prst="rect">
            <a:avLst/>
          </a:prstGeom>
          <a:noFill/>
        </p:spPr>
        <p:txBody>
          <a:bodyPr wrap="none" rtlCol="0">
            <a:spAutoFit/>
          </a:bodyPr>
          <a:lstStyle/>
          <a:p>
            <a:pPr algn="ctr">
              <a:lnSpc>
                <a:spcPts val="1200"/>
              </a:lnSpc>
            </a:pPr>
            <a:r>
              <a:rPr lang="en-ZA" sz="1000" b="1" dirty="0" smtClean="0">
                <a:latin typeface="+mn-lt"/>
              </a:rPr>
              <a:t>Raw</a:t>
            </a:r>
            <a:endParaRPr lang="en-ZA" sz="1000" b="1" dirty="0">
              <a:latin typeface="+mn-lt"/>
            </a:endParaRPr>
          </a:p>
          <a:p>
            <a:pPr algn="ctr">
              <a:lnSpc>
                <a:spcPts val="1200"/>
              </a:lnSpc>
            </a:pPr>
            <a:r>
              <a:rPr lang="en-ZA" sz="1000" b="1" dirty="0">
                <a:latin typeface="+mn-lt"/>
              </a:rPr>
              <a:t>Water</a:t>
            </a:r>
          </a:p>
          <a:p>
            <a:pPr algn="ctr">
              <a:lnSpc>
                <a:spcPts val="1200"/>
              </a:lnSpc>
            </a:pPr>
            <a:r>
              <a:rPr lang="en-ZA" sz="1000" b="1" dirty="0" smtClean="0">
                <a:latin typeface="+mn-lt"/>
              </a:rPr>
              <a:t>Use</a:t>
            </a:r>
            <a:endParaRPr lang="en-ZA" sz="1000" b="1" dirty="0">
              <a:latin typeface="+mn-lt"/>
            </a:endParaRPr>
          </a:p>
        </p:txBody>
      </p:sp>
      <p:cxnSp>
        <p:nvCxnSpPr>
          <p:cNvPr id="15" name="Elbow Connector 14"/>
          <p:cNvCxnSpPr>
            <a:stCxn id="60" idx="6"/>
            <a:endCxn id="11" idx="2"/>
          </p:cNvCxnSpPr>
          <p:nvPr/>
        </p:nvCxnSpPr>
        <p:spPr>
          <a:xfrm flipV="1">
            <a:off x="2957892" y="2574549"/>
            <a:ext cx="603683" cy="847439"/>
          </a:xfrm>
          <a:prstGeom prst="bentConnector3">
            <a:avLst>
              <a:gd name="adj1" fmla="val 5000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60" idx="6"/>
            <a:endCxn id="13" idx="2"/>
          </p:cNvCxnSpPr>
          <p:nvPr/>
        </p:nvCxnSpPr>
        <p:spPr>
          <a:xfrm>
            <a:off x="2957892" y="3421988"/>
            <a:ext cx="603683" cy="844351"/>
          </a:xfrm>
          <a:prstGeom prst="bentConnector3">
            <a:avLst>
              <a:gd name="adj1" fmla="val 5000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2120976" y="2999810"/>
            <a:ext cx="836916" cy="844355"/>
            <a:chOff x="2933683" y="2531526"/>
            <a:chExt cx="1149715" cy="1159934"/>
          </a:xfrm>
        </p:grpSpPr>
        <p:sp>
          <p:nvSpPr>
            <p:cNvPr id="60" name="Oval 59"/>
            <p:cNvSpPr/>
            <p:nvPr/>
          </p:nvSpPr>
          <p:spPr>
            <a:xfrm>
              <a:off x="2933683" y="2531526"/>
              <a:ext cx="1149715" cy="1159934"/>
            </a:xfrm>
            <a:prstGeom prst="ellipse">
              <a:avLst/>
            </a:prstGeom>
            <a:solidFill>
              <a:srgbClr val="00E3D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61" name="TextBox 60"/>
            <p:cNvSpPr txBox="1"/>
            <p:nvPr/>
          </p:nvSpPr>
          <p:spPr>
            <a:xfrm>
              <a:off x="3142425" y="2836666"/>
              <a:ext cx="749165" cy="549652"/>
            </a:xfrm>
            <a:prstGeom prst="rect">
              <a:avLst/>
            </a:prstGeom>
            <a:noFill/>
          </p:spPr>
          <p:txBody>
            <a:bodyPr wrap="none" rtlCol="0">
              <a:spAutoFit/>
            </a:bodyPr>
            <a:lstStyle/>
            <a:p>
              <a:pPr algn="ctr">
                <a:lnSpc>
                  <a:spcPts val="1200"/>
                </a:lnSpc>
              </a:pPr>
              <a:r>
                <a:rPr lang="en-ZA" sz="1000" b="1" dirty="0" smtClean="0">
                  <a:latin typeface="+mn-lt"/>
                </a:rPr>
                <a:t>Water</a:t>
              </a:r>
            </a:p>
            <a:p>
              <a:pPr algn="ctr">
                <a:lnSpc>
                  <a:spcPts val="1200"/>
                </a:lnSpc>
              </a:pPr>
              <a:r>
                <a:rPr lang="en-ZA" sz="1000" b="1" dirty="0" smtClean="0">
                  <a:latin typeface="+mn-lt"/>
                </a:rPr>
                <a:t>Supply</a:t>
              </a:r>
              <a:endParaRPr lang="en-ZA" sz="1000" b="1" dirty="0">
                <a:latin typeface="+mn-lt"/>
              </a:endParaRPr>
            </a:p>
          </p:txBody>
        </p:sp>
      </p:grpSp>
      <p:grpSp>
        <p:nvGrpSpPr>
          <p:cNvPr id="18" name="Group 17"/>
          <p:cNvGrpSpPr/>
          <p:nvPr/>
        </p:nvGrpSpPr>
        <p:grpSpPr>
          <a:xfrm>
            <a:off x="5925231" y="1716117"/>
            <a:ext cx="1406154" cy="1216416"/>
            <a:chOff x="7495710" y="1037591"/>
            <a:chExt cx="1931708" cy="1671053"/>
          </a:xfrm>
        </p:grpSpPr>
        <p:sp>
          <p:nvSpPr>
            <p:cNvPr id="58" name="TextBox 57"/>
            <p:cNvSpPr txBox="1"/>
            <p:nvPr/>
          </p:nvSpPr>
          <p:spPr>
            <a:xfrm>
              <a:off x="7495710" y="1037591"/>
              <a:ext cx="1931708" cy="1183863"/>
            </a:xfrm>
            <a:prstGeom prst="rect">
              <a:avLst/>
            </a:prstGeom>
            <a:noFill/>
          </p:spPr>
          <p:txBody>
            <a:bodyPr wrap="none" rtlCol="0">
              <a:spAutoFit/>
            </a:bodyPr>
            <a:lstStyle/>
            <a:p>
              <a:pPr algn="ctr">
                <a:lnSpc>
                  <a:spcPts val="1200"/>
                </a:lnSpc>
              </a:pPr>
              <a:r>
                <a:rPr lang="en-ZA" sz="1000" b="1" dirty="0" smtClean="0">
                  <a:latin typeface="+mn-lt"/>
                </a:rPr>
                <a:t>Relevant</a:t>
              </a:r>
            </a:p>
            <a:p>
              <a:pPr algn="ctr">
                <a:lnSpc>
                  <a:spcPts val="1200"/>
                </a:lnSpc>
              </a:pPr>
              <a:r>
                <a:rPr lang="en-ZA" sz="1000" b="1" i="1" dirty="0" smtClean="0">
                  <a:latin typeface="+mn-lt"/>
                </a:rPr>
                <a:t>Water Quality</a:t>
              </a:r>
            </a:p>
            <a:p>
              <a:pPr algn="ctr">
                <a:lnSpc>
                  <a:spcPts val="1200"/>
                </a:lnSpc>
              </a:pPr>
              <a:r>
                <a:rPr lang="en-ZA" sz="1000" b="1" dirty="0" smtClean="0">
                  <a:latin typeface="+mn-lt"/>
                </a:rPr>
                <a:t>standards or limits</a:t>
              </a:r>
            </a:p>
            <a:p>
              <a:pPr algn="ctr">
                <a:lnSpc>
                  <a:spcPts val="1200"/>
                </a:lnSpc>
              </a:pPr>
              <a:r>
                <a:rPr lang="en-ZA" sz="1000" b="1" dirty="0" smtClean="0">
                  <a:latin typeface="+mn-lt"/>
                </a:rPr>
                <a:t>(</a:t>
              </a:r>
              <a:r>
                <a:rPr lang="en-ZA" sz="1000" b="1" i="1" dirty="0" smtClean="0">
                  <a:latin typeface="+mn-lt"/>
                </a:rPr>
                <a:t>e.g. </a:t>
              </a:r>
              <a:r>
                <a:rPr lang="en-ZA" sz="1000" b="1" dirty="0" smtClean="0">
                  <a:latin typeface="+mn-lt"/>
                </a:rPr>
                <a:t>as per license or</a:t>
              </a:r>
            </a:p>
            <a:p>
              <a:pPr algn="ctr">
                <a:lnSpc>
                  <a:spcPts val="1200"/>
                </a:lnSpc>
              </a:pPr>
              <a:r>
                <a:rPr lang="en-ZA" sz="1000" b="1" dirty="0" smtClean="0">
                  <a:latin typeface="+mn-lt"/>
                </a:rPr>
                <a:t>General Authorisation)</a:t>
              </a:r>
              <a:endParaRPr lang="en-ZA" sz="1000" b="1" dirty="0">
                <a:latin typeface="+mn-lt"/>
              </a:endParaRPr>
            </a:p>
          </p:txBody>
        </p:sp>
        <p:sp>
          <p:nvSpPr>
            <p:cNvPr id="59" name="Pentagon 58"/>
            <p:cNvSpPr/>
            <p:nvPr/>
          </p:nvSpPr>
          <p:spPr>
            <a:xfrm rot="5400000">
              <a:off x="8220114" y="2314061"/>
              <a:ext cx="488601" cy="300566"/>
            </a:xfrm>
            <a:prstGeom prst="homePlate">
              <a:avLst/>
            </a:prstGeom>
            <a:solidFill>
              <a:srgbClr val="FF99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en-ZA" sz="1000" dirty="0"/>
            </a:p>
          </p:txBody>
        </p:sp>
      </p:grpSp>
      <p:grpSp>
        <p:nvGrpSpPr>
          <p:cNvPr id="19" name="Group 18"/>
          <p:cNvGrpSpPr/>
          <p:nvPr/>
        </p:nvGrpSpPr>
        <p:grpSpPr>
          <a:xfrm>
            <a:off x="3479733" y="993256"/>
            <a:ext cx="1000594" cy="1094923"/>
            <a:chOff x="4601887" y="-224981"/>
            <a:chExt cx="1374568" cy="1504153"/>
          </a:xfrm>
        </p:grpSpPr>
        <p:sp>
          <p:nvSpPr>
            <p:cNvPr id="56" name="TextBox 55"/>
            <p:cNvSpPr txBox="1"/>
            <p:nvPr/>
          </p:nvSpPr>
          <p:spPr>
            <a:xfrm>
              <a:off x="4601887" y="-224981"/>
              <a:ext cx="1374568" cy="972457"/>
            </a:xfrm>
            <a:prstGeom prst="rect">
              <a:avLst/>
            </a:prstGeom>
            <a:noFill/>
          </p:spPr>
          <p:txBody>
            <a:bodyPr wrap="none" rtlCol="0">
              <a:spAutoFit/>
            </a:bodyPr>
            <a:lstStyle/>
            <a:p>
              <a:pPr algn="ctr">
                <a:lnSpc>
                  <a:spcPts val="1200"/>
                </a:lnSpc>
              </a:pPr>
              <a:r>
                <a:rPr lang="en-ZA" sz="1000" b="1" dirty="0" smtClean="0">
                  <a:latin typeface="+mn-lt"/>
                </a:rPr>
                <a:t>Relevant</a:t>
              </a:r>
            </a:p>
            <a:p>
              <a:pPr algn="ctr">
                <a:lnSpc>
                  <a:spcPts val="1200"/>
                </a:lnSpc>
              </a:pPr>
              <a:r>
                <a:rPr lang="en-ZA" sz="1000" b="1" i="1" dirty="0" smtClean="0">
                  <a:latin typeface="+mn-lt"/>
                </a:rPr>
                <a:t>Water Quality</a:t>
              </a:r>
            </a:p>
            <a:p>
              <a:pPr algn="ctr">
                <a:lnSpc>
                  <a:spcPts val="1200"/>
                </a:lnSpc>
              </a:pPr>
              <a:r>
                <a:rPr lang="en-ZA" sz="1000" b="1" dirty="0" smtClean="0">
                  <a:latin typeface="+mn-lt"/>
                </a:rPr>
                <a:t>standards</a:t>
              </a:r>
            </a:p>
            <a:p>
              <a:pPr algn="ctr">
                <a:lnSpc>
                  <a:spcPts val="1200"/>
                </a:lnSpc>
              </a:pPr>
              <a:r>
                <a:rPr lang="en-ZA" sz="1000" b="1" dirty="0" smtClean="0">
                  <a:latin typeface="+mn-lt"/>
                </a:rPr>
                <a:t>(</a:t>
              </a:r>
              <a:r>
                <a:rPr lang="en-ZA" sz="1000" b="1" i="1" dirty="0" smtClean="0">
                  <a:latin typeface="+mn-lt"/>
                </a:rPr>
                <a:t>e.g. </a:t>
              </a:r>
              <a:r>
                <a:rPr lang="en-ZA" sz="1000" b="1" dirty="0" smtClean="0">
                  <a:latin typeface="+mn-lt"/>
                </a:rPr>
                <a:t>SANS 241)</a:t>
              </a:r>
              <a:endParaRPr lang="en-ZA" sz="1000" b="1" dirty="0">
                <a:latin typeface="+mn-lt"/>
              </a:endParaRPr>
            </a:p>
          </p:txBody>
        </p:sp>
        <p:sp>
          <p:nvSpPr>
            <p:cNvPr id="57" name="Pentagon 56"/>
            <p:cNvSpPr/>
            <p:nvPr/>
          </p:nvSpPr>
          <p:spPr>
            <a:xfrm rot="5400000">
              <a:off x="5044874" y="884589"/>
              <a:ext cx="488601" cy="300566"/>
            </a:xfrm>
            <a:prstGeom prst="homePlate">
              <a:avLst/>
            </a:prstGeom>
            <a:pattFill prst="lgConfetti">
              <a:fgClr>
                <a:srgbClr val="FF9900"/>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en-ZA" sz="1000" dirty="0"/>
            </a:p>
          </p:txBody>
        </p:sp>
      </p:grpSp>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31463" y="3118316"/>
            <a:ext cx="497139" cy="60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623" y="3911473"/>
            <a:ext cx="438247" cy="35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3864" y="3911473"/>
            <a:ext cx="438247" cy="35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1451769" y="5039708"/>
            <a:ext cx="6220357" cy="1286573"/>
            <a:chOff x="2340895" y="5090927"/>
            <a:chExt cx="8545231" cy="1767431"/>
          </a:xfrm>
        </p:grpSpPr>
        <p:sp>
          <p:nvSpPr>
            <p:cNvPr id="39" name="Rectangle 38"/>
            <p:cNvSpPr/>
            <p:nvPr/>
          </p:nvSpPr>
          <p:spPr>
            <a:xfrm>
              <a:off x="2340895" y="5090927"/>
              <a:ext cx="8545231" cy="176743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dirty="0"/>
            </a:p>
          </p:txBody>
        </p:sp>
        <p:sp>
          <p:nvSpPr>
            <p:cNvPr id="40" name="TextBox 39"/>
            <p:cNvSpPr txBox="1"/>
            <p:nvPr/>
          </p:nvSpPr>
          <p:spPr>
            <a:xfrm>
              <a:off x="6353654" y="5090927"/>
              <a:ext cx="584004" cy="380528"/>
            </a:xfrm>
            <a:prstGeom prst="rect">
              <a:avLst/>
            </a:prstGeom>
            <a:noFill/>
          </p:spPr>
          <p:txBody>
            <a:bodyPr wrap="none" rtlCol="0">
              <a:spAutoFit/>
            </a:bodyPr>
            <a:lstStyle/>
            <a:p>
              <a:r>
                <a:rPr lang="en-ZA" sz="1200" b="1" dirty="0" smtClean="0">
                  <a:latin typeface="+mn-lt"/>
                </a:rPr>
                <a:t>KEY</a:t>
              </a:r>
              <a:endParaRPr lang="en-ZA" sz="1200" b="1" dirty="0">
                <a:latin typeface="+mn-lt"/>
              </a:endParaRPr>
            </a:p>
          </p:txBody>
        </p:sp>
        <p:grpSp>
          <p:nvGrpSpPr>
            <p:cNvPr id="41" name="Group 40"/>
            <p:cNvGrpSpPr/>
            <p:nvPr/>
          </p:nvGrpSpPr>
          <p:grpSpPr>
            <a:xfrm>
              <a:off x="2512081" y="5310146"/>
              <a:ext cx="2897282" cy="584886"/>
              <a:chOff x="2512081" y="5310146"/>
              <a:chExt cx="2897282" cy="584886"/>
            </a:xfrm>
          </p:grpSpPr>
          <p:sp>
            <p:nvSpPr>
              <p:cNvPr id="54" name="Pentagon 53"/>
              <p:cNvSpPr/>
              <p:nvPr/>
            </p:nvSpPr>
            <p:spPr>
              <a:xfrm rot="5400000">
                <a:off x="2442323" y="5500143"/>
                <a:ext cx="344409" cy="204894"/>
              </a:xfrm>
              <a:prstGeom prst="homePlate">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900" dirty="0"/>
              </a:p>
            </p:txBody>
          </p:sp>
          <p:sp>
            <p:nvSpPr>
              <p:cNvPr id="55" name="TextBox 54"/>
              <p:cNvSpPr txBox="1"/>
              <p:nvPr/>
            </p:nvSpPr>
            <p:spPr>
              <a:xfrm>
                <a:off x="2691494" y="5310146"/>
                <a:ext cx="2717869" cy="584886"/>
              </a:xfrm>
              <a:prstGeom prst="rect">
                <a:avLst/>
              </a:prstGeom>
              <a:noFill/>
            </p:spPr>
            <p:txBody>
              <a:bodyPr wrap="none" rtlCol="0" anchor="ctr" anchorCtr="0">
                <a:spAutoFit/>
              </a:bodyPr>
              <a:lstStyle/>
              <a:p>
                <a:pPr>
                  <a:lnSpc>
                    <a:spcPts val="1300"/>
                  </a:lnSpc>
                </a:pPr>
                <a:r>
                  <a:rPr lang="en-ZA" sz="1000" b="1" dirty="0" smtClean="0">
                    <a:latin typeface="+mn-lt"/>
                  </a:rPr>
                  <a:t>Objectives or standards to</a:t>
                </a:r>
              </a:p>
              <a:p>
                <a:pPr>
                  <a:lnSpc>
                    <a:spcPts val="1300"/>
                  </a:lnSpc>
                </a:pPr>
                <a:r>
                  <a:rPr lang="en-ZA" sz="1000" b="1" dirty="0" smtClean="0">
                    <a:latin typeface="+mn-lt"/>
                  </a:rPr>
                  <a:t>benchmark </a:t>
                </a:r>
                <a:r>
                  <a:rPr lang="en-ZA" sz="1000" b="1" i="1" dirty="0" smtClean="0">
                    <a:latin typeface="+mn-lt"/>
                  </a:rPr>
                  <a:t>Water Quality</a:t>
                </a:r>
                <a:r>
                  <a:rPr lang="en-ZA" sz="1000" b="1" dirty="0" smtClean="0">
                    <a:latin typeface="+mn-lt"/>
                  </a:rPr>
                  <a:t> against</a:t>
                </a:r>
                <a:endParaRPr lang="en-ZA" sz="1000" b="1" dirty="0">
                  <a:latin typeface="+mn-lt"/>
                </a:endParaRPr>
              </a:p>
            </p:txBody>
          </p:sp>
        </p:grpSp>
        <p:grpSp>
          <p:nvGrpSpPr>
            <p:cNvPr id="42" name="Group 41"/>
            <p:cNvGrpSpPr/>
            <p:nvPr/>
          </p:nvGrpSpPr>
          <p:grpSpPr>
            <a:xfrm>
              <a:off x="2534385" y="5894125"/>
              <a:ext cx="2586494" cy="355864"/>
              <a:chOff x="-243436" y="5472186"/>
              <a:chExt cx="2586494" cy="355864"/>
            </a:xfrm>
          </p:grpSpPr>
          <p:sp>
            <p:nvSpPr>
              <p:cNvPr id="52" name="Rectangle 51"/>
              <p:cNvSpPr/>
              <p:nvPr/>
            </p:nvSpPr>
            <p:spPr>
              <a:xfrm>
                <a:off x="-243436" y="5555021"/>
                <a:ext cx="179415" cy="190195"/>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400" dirty="0"/>
              </a:p>
            </p:txBody>
          </p:sp>
          <p:sp>
            <p:nvSpPr>
              <p:cNvPr id="53" name="TextBox 52"/>
              <p:cNvSpPr txBox="1"/>
              <p:nvPr/>
            </p:nvSpPr>
            <p:spPr>
              <a:xfrm>
                <a:off x="-86332" y="5472186"/>
                <a:ext cx="2429390" cy="355864"/>
              </a:xfrm>
              <a:prstGeom prst="rect">
                <a:avLst/>
              </a:prstGeom>
              <a:noFill/>
            </p:spPr>
            <p:txBody>
              <a:bodyPr wrap="none" rtlCol="0">
                <a:spAutoFit/>
              </a:bodyPr>
              <a:lstStyle/>
              <a:p>
                <a:pPr>
                  <a:lnSpc>
                    <a:spcPts val="1300"/>
                  </a:lnSpc>
                </a:pPr>
                <a:r>
                  <a:rPr lang="en-ZA" sz="1000" b="1" dirty="0" smtClean="0">
                    <a:latin typeface="+mn-lt"/>
                  </a:rPr>
                  <a:t>Applicable to water resources</a:t>
                </a:r>
                <a:endParaRPr lang="en-ZA" sz="1000" b="1" dirty="0">
                  <a:latin typeface="+mn-lt"/>
                </a:endParaRPr>
              </a:p>
            </p:txBody>
          </p:sp>
        </p:grpSp>
        <p:grpSp>
          <p:nvGrpSpPr>
            <p:cNvPr id="43" name="Group 42"/>
            <p:cNvGrpSpPr/>
            <p:nvPr/>
          </p:nvGrpSpPr>
          <p:grpSpPr>
            <a:xfrm>
              <a:off x="5758367" y="5779613"/>
              <a:ext cx="5022048" cy="584886"/>
              <a:chOff x="110248" y="5916496"/>
              <a:chExt cx="5022048" cy="584886"/>
            </a:xfrm>
          </p:grpSpPr>
          <p:sp>
            <p:nvSpPr>
              <p:cNvPr id="50" name="Rectangle 49"/>
              <p:cNvSpPr/>
              <p:nvPr/>
            </p:nvSpPr>
            <p:spPr>
              <a:xfrm>
                <a:off x="110248" y="6113842"/>
                <a:ext cx="179415" cy="190195"/>
              </a:xfrm>
              <a:prstGeom prst="rect">
                <a:avLst/>
              </a:prstGeom>
              <a:pattFill prst="dkUpDiag">
                <a:fgClr>
                  <a:srgbClr val="FF99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400" dirty="0"/>
              </a:p>
            </p:txBody>
          </p:sp>
          <p:sp>
            <p:nvSpPr>
              <p:cNvPr id="51" name="TextBox 50"/>
              <p:cNvSpPr txBox="1"/>
              <p:nvPr/>
            </p:nvSpPr>
            <p:spPr>
              <a:xfrm>
                <a:off x="267352" y="5916496"/>
                <a:ext cx="4864944" cy="584886"/>
              </a:xfrm>
              <a:prstGeom prst="rect">
                <a:avLst/>
              </a:prstGeom>
              <a:noFill/>
            </p:spPr>
            <p:txBody>
              <a:bodyPr wrap="none" rtlCol="0" anchor="ctr" anchorCtr="0">
                <a:spAutoFit/>
              </a:bodyPr>
              <a:lstStyle/>
              <a:p>
                <a:pPr>
                  <a:lnSpc>
                    <a:spcPts val="1300"/>
                  </a:lnSpc>
                </a:pPr>
                <a:r>
                  <a:rPr lang="en-ZA" sz="1000" b="1" dirty="0" smtClean="0">
                    <a:latin typeface="+mn-lt"/>
                  </a:rPr>
                  <a:t>Applicable </a:t>
                </a:r>
                <a:r>
                  <a:rPr lang="en-ZA" sz="1000" b="1" dirty="0">
                    <a:latin typeface="+mn-lt"/>
                  </a:rPr>
                  <a:t>to </a:t>
                </a:r>
                <a:r>
                  <a:rPr lang="en-ZA" sz="1000" b="1" dirty="0" smtClean="0">
                    <a:latin typeface="+mn-lt"/>
                  </a:rPr>
                  <a:t>end-of-pipe discharges of </a:t>
                </a:r>
                <a:r>
                  <a:rPr lang="en-ZA" sz="1000" b="1" dirty="0">
                    <a:latin typeface="+mn-lt"/>
                  </a:rPr>
                  <a:t>water containing </a:t>
                </a:r>
                <a:r>
                  <a:rPr lang="en-ZA" sz="1000" b="1" dirty="0" smtClean="0">
                    <a:latin typeface="+mn-lt"/>
                  </a:rPr>
                  <a:t>waste</a:t>
                </a:r>
              </a:p>
              <a:p>
                <a:pPr>
                  <a:lnSpc>
                    <a:spcPts val="1300"/>
                  </a:lnSpc>
                </a:pPr>
                <a:r>
                  <a:rPr lang="en-ZA" sz="1000" b="1" dirty="0" smtClean="0">
                    <a:latin typeface="+mn-lt"/>
                  </a:rPr>
                  <a:t>to municipal Waste Water Treatment Works</a:t>
                </a:r>
                <a:endParaRPr lang="en-ZA" sz="1000" b="1" dirty="0">
                  <a:latin typeface="+mn-lt"/>
                </a:endParaRPr>
              </a:p>
            </p:txBody>
          </p:sp>
        </p:grpSp>
        <p:grpSp>
          <p:nvGrpSpPr>
            <p:cNvPr id="44" name="Group 43"/>
            <p:cNvGrpSpPr/>
            <p:nvPr/>
          </p:nvGrpSpPr>
          <p:grpSpPr>
            <a:xfrm>
              <a:off x="2534385" y="6387984"/>
              <a:ext cx="3123814" cy="355864"/>
              <a:chOff x="-243436" y="6024484"/>
              <a:chExt cx="3123814" cy="355864"/>
            </a:xfrm>
          </p:grpSpPr>
          <p:sp>
            <p:nvSpPr>
              <p:cNvPr id="48" name="Rectangle 47"/>
              <p:cNvSpPr/>
              <p:nvPr/>
            </p:nvSpPr>
            <p:spPr>
              <a:xfrm>
                <a:off x="-243436" y="6107319"/>
                <a:ext cx="179415" cy="190195"/>
              </a:xfrm>
              <a:prstGeom prst="rect">
                <a:avLst/>
              </a:prstGeom>
              <a:pattFill prst="lgConfetti">
                <a:fgClr>
                  <a:srgbClr val="FF99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400" dirty="0"/>
              </a:p>
            </p:txBody>
          </p:sp>
          <p:sp>
            <p:nvSpPr>
              <p:cNvPr id="49" name="TextBox 48"/>
              <p:cNvSpPr txBox="1"/>
              <p:nvPr/>
            </p:nvSpPr>
            <p:spPr>
              <a:xfrm>
                <a:off x="-86332" y="6024484"/>
                <a:ext cx="2966710" cy="355864"/>
              </a:xfrm>
              <a:prstGeom prst="rect">
                <a:avLst/>
              </a:prstGeom>
              <a:noFill/>
            </p:spPr>
            <p:txBody>
              <a:bodyPr wrap="none" rtlCol="0" anchor="ctr" anchorCtr="0">
                <a:spAutoFit/>
              </a:bodyPr>
              <a:lstStyle/>
              <a:p>
                <a:pPr>
                  <a:lnSpc>
                    <a:spcPts val="1300"/>
                  </a:lnSpc>
                </a:pPr>
                <a:r>
                  <a:rPr lang="en-ZA" sz="1000" b="1" dirty="0" smtClean="0">
                    <a:latin typeface="+mn-lt"/>
                  </a:rPr>
                  <a:t>Applicable </a:t>
                </a:r>
                <a:r>
                  <a:rPr lang="en-ZA" sz="1000" b="1" dirty="0">
                    <a:latin typeface="+mn-lt"/>
                  </a:rPr>
                  <a:t>to municipal water supply</a:t>
                </a:r>
              </a:p>
            </p:txBody>
          </p:sp>
        </p:grpSp>
        <p:grpSp>
          <p:nvGrpSpPr>
            <p:cNvPr id="45" name="Group 44"/>
            <p:cNvGrpSpPr/>
            <p:nvPr/>
          </p:nvGrpSpPr>
          <p:grpSpPr>
            <a:xfrm>
              <a:off x="5758367" y="6273472"/>
              <a:ext cx="5061686" cy="584886"/>
              <a:chOff x="110248" y="6468794"/>
              <a:chExt cx="5061686" cy="584886"/>
            </a:xfrm>
          </p:grpSpPr>
          <p:sp>
            <p:nvSpPr>
              <p:cNvPr id="46" name="Rectangle 45"/>
              <p:cNvSpPr/>
              <p:nvPr/>
            </p:nvSpPr>
            <p:spPr>
              <a:xfrm>
                <a:off x="110248" y="6666140"/>
                <a:ext cx="179415" cy="190195"/>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400" dirty="0"/>
              </a:p>
            </p:txBody>
          </p:sp>
          <p:sp>
            <p:nvSpPr>
              <p:cNvPr id="47" name="TextBox 46"/>
              <p:cNvSpPr txBox="1"/>
              <p:nvPr/>
            </p:nvSpPr>
            <p:spPr>
              <a:xfrm>
                <a:off x="267352" y="6468794"/>
                <a:ext cx="4904582" cy="584886"/>
              </a:xfrm>
              <a:prstGeom prst="rect">
                <a:avLst/>
              </a:prstGeom>
              <a:noFill/>
            </p:spPr>
            <p:txBody>
              <a:bodyPr wrap="none" rtlCol="0" anchor="ctr" anchorCtr="0">
                <a:spAutoFit/>
              </a:bodyPr>
              <a:lstStyle/>
              <a:p>
                <a:pPr>
                  <a:lnSpc>
                    <a:spcPts val="1300"/>
                  </a:lnSpc>
                </a:pPr>
                <a:r>
                  <a:rPr lang="en-ZA" sz="1000" b="1" dirty="0" smtClean="0">
                    <a:latin typeface="+mn-lt"/>
                  </a:rPr>
                  <a:t>Applicable </a:t>
                </a:r>
                <a:r>
                  <a:rPr lang="en-ZA" sz="1000" b="1" dirty="0">
                    <a:latin typeface="+mn-lt"/>
                  </a:rPr>
                  <a:t>to  </a:t>
                </a:r>
                <a:r>
                  <a:rPr lang="en-ZA" sz="1000" b="1" dirty="0" smtClean="0">
                    <a:latin typeface="+mn-lt"/>
                  </a:rPr>
                  <a:t>end-of-pipe </a:t>
                </a:r>
                <a:r>
                  <a:rPr lang="en-ZA" sz="1000" b="1" dirty="0">
                    <a:latin typeface="+mn-lt"/>
                  </a:rPr>
                  <a:t>discharges of water containing </a:t>
                </a:r>
                <a:r>
                  <a:rPr lang="en-ZA" sz="1000" b="1" dirty="0" smtClean="0">
                    <a:latin typeface="+mn-lt"/>
                  </a:rPr>
                  <a:t>waste</a:t>
                </a:r>
              </a:p>
              <a:p>
                <a:pPr>
                  <a:lnSpc>
                    <a:spcPts val="1300"/>
                  </a:lnSpc>
                </a:pPr>
                <a:r>
                  <a:rPr lang="en-ZA" sz="1000" b="1" dirty="0" smtClean="0">
                    <a:latin typeface="+mn-lt"/>
                  </a:rPr>
                  <a:t>to water resources</a:t>
                </a:r>
                <a:endParaRPr lang="en-ZA" sz="1000" b="1" dirty="0">
                  <a:latin typeface="+mn-lt"/>
                </a:endParaRPr>
              </a:p>
            </p:txBody>
          </p:sp>
        </p:grpSp>
      </p:grpSp>
      <p:sp>
        <p:nvSpPr>
          <p:cNvPr id="25" name="Oval 24"/>
          <p:cNvSpPr/>
          <p:nvPr/>
        </p:nvSpPr>
        <p:spPr>
          <a:xfrm>
            <a:off x="4708734" y="2152372"/>
            <a:ext cx="836916" cy="844355"/>
          </a:xfrm>
          <a:prstGeom prst="ellipse">
            <a:avLst/>
          </a:prstGeom>
          <a:solidFill>
            <a:srgbClr val="D5C6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26" name="TextBox 25"/>
          <p:cNvSpPr txBox="1"/>
          <p:nvPr/>
        </p:nvSpPr>
        <p:spPr>
          <a:xfrm>
            <a:off x="4666970" y="2297549"/>
            <a:ext cx="920445" cy="553998"/>
          </a:xfrm>
          <a:prstGeom prst="rect">
            <a:avLst/>
          </a:prstGeom>
          <a:noFill/>
        </p:spPr>
        <p:txBody>
          <a:bodyPr wrap="none" rtlCol="0">
            <a:spAutoFit/>
          </a:bodyPr>
          <a:lstStyle/>
          <a:p>
            <a:pPr algn="ctr">
              <a:lnSpc>
                <a:spcPts val="1200"/>
              </a:lnSpc>
            </a:pPr>
            <a:r>
              <a:rPr lang="en-ZA" sz="1000" b="1" dirty="0" smtClean="0">
                <a:latin typeface="+mn-lt"/>
              </a:rPr>
              <a:t>Municipal</a:t>
            </a:r>
          </a:p>
          <a:p>
            <a:pPr algn="ctr">
              <a:lnSpc>
                <a:spcPts val="1200"/>
              </a:lnSpc>
            </a:pPr>
            <a:r>
              <a:rPr lang="en-ZA" sz="1000" b="1" dirty="0" smtClean="0">
                <a:latin typeface="+mn-lt"/>
              </a:rPr>
              <a:t>Waste Water</a:t>
            </a:r>
          </a:p>
          <a:p>
            <a:pPr algn="ctr">
              <a:lnSpc>
                <a:spcPts val="1200"/>
              </a:lnSpc>
            </a:pPr>
            <a:r>
              <a:rPr lang="en-ZA" sz="1000" b="1" dirty="0" smtClean="0">
                <a:latin typeface="+mn-lt"/>
              </a:rPr>
              <a:t>Treatment</a:t>
            </a:r>
            <a:endParaRPr lang="en-ZA" sz="1000" b="1" dirty="0">
              <a:latin typeface="+mn-lt"/>
            </a:endParaRPr>
          </a:p>
        </p:txBody>
      </p:sp>
      <p:grpSp>
        <p:nvGrpSpPr>
          <p:cNvPr id="27" name="Group 26"/>
          <p:cNvGrpSpPr/>
          <p:nvPr/>
        </p:nvGrpSpPr>
        <p:grpSpPr>
          <a:xfrm>
            <a:off x="4356787" y="1005578"/>
            <a:ext cx="1540807" cy="1094923"/>
            <a:chOff x="5806742" y="-208053"/>
            <a:chExt cx="2116687" cy="1504153"/>
          </a:xfrm>
        </p:grpSpPr>
        <p:sp>
          <p:nvSpPr>
            <p:cNvPr id="37" name="TextBox 36"/>
            <p:cNvSpPr txBox="1"/>
            <p:nvPr/>
          </p:nvSpPr>
          <p:spPr>
            <a:xfrm>
              <a:off x="5806742" y="-208053"/>
              <a:ext cx="2116687" cy="972457"/>
            </a:xfrm>
            <a:prstGeom prst="rect">
              <a:avLst/>
            </a:prstGeom>
            <a:noFill/>
          </p:spPr>
          <p:txBody>
            <a:bodyPr wrap="none" rtlCol="0">
              <a:spAutoFit/>
            </a:bodyPr>
            <a:lstStyle/>
            <a:p>
              <a:pPr algn="ctr">
                <a:lnSpc>
                  <a:spcPts val="1200"/>
                </a:lnSpc>
              </a:pPr>
              <a:r>
                <a:rPr lang="en-ZA" sz="1000" b="1" dirty="0" smtClean="0">
                  <a:latin typeface="+mn-lt"/>
                </a:rPr>
                <a:t>Relevant</a:t>
              </a:r>
            </a:p>
            <a:p>
              <a:pPr algn="ctr">
                <a:lnSpc>
                  <a:spcPts val="1200"/>
                </a:lnSpc>
              </a:pPr>
              <a:r>
                <a:rPr lang="en-ZA" sz="1000" b="1" i="1" dirty="0" smtClean="0">
                  <a:latin typeface="+mn-lt"/>
                </a:rPr>
                <a:t>Water Quality</a:t>
              </a:r>
            </a:p>
            <a:p>
              <a:pPr algn="ctr">
                <a:lnSpc>
                  <a:spcPts val="1200"/>
                </a:lnSpc>
              </a:pPr>
              <a:r>
                <a:rPr lang="en-ZA" sz="1000" b="1" dirty="0" smtClean="0">
                  <a:latin typeface="+mn-lt"/>
                </a:rPr>
                <a:t>standards</a:t>
              </a:r>
            </a:p>
            <a:p>
              <a:pPr algn="ctr">
                <a:lnSpc>
                  <a:spcPts val="1200"/>
                </a:lnSpc>
              </a:pPr>
              <a:r>
                <a:rPr lang="en-ZA" sz="1000" b="1" dirty="0" smtClean="0">
                  <a:latin typeface="+mn-lt"/>
                </a:rPr>
                <a:t>(as per municipal Bylaws)</a:t>
              </a:r>
              <a:endParaRPr lang="en-ZA" sz="1000" b="1" dirty="0">
                <a:latin typeface="+mn-lt"/>
              </a:endParaRPr>
            </a:p>
          </p:txBody>
        </p:sp>
        <p:sp>
          <p:nvSpPr>
            <p:cNvPr id="38" name="Pentagon 37"/>
            <p:cNvSpPr/>
            <p:nvPr/>
          </p:nvSpPr>
          <p:spPr>
            <a:xfrm rot="5400000">
              <a:off x="6620784" y="901517"/>
              <a:ext cx="488601" cy="300566"/>
            </a:xfrm>
            <a:prstGeom prst="homePlate">
              <a:avLst/>
            </a:prstGeom>
            <a:pattFill prst="dkUpDiag">
              <a:fgClr>
                <a:srgbClr val="FF9900"/>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en-ZA" sz="1000" dirty="0"/>
            </a:p>
          </p:txBody>
        </p:sp>
      </p:grpSp>
      <p:cxnSp>
        <p:nvCxnSpPr>
          <p:cNvPr id="28" name="Elbow Connector 27"/>
          <p:cNvCxnSpPr>
            <a:stCxn id="25" idx="6"/>
            <a:endCxn id="64" idx="2"/>
          </p:cNvCxnSpPr>
          <p:nvPr/>
        </p:nvCxnSpPr>
        <p:spPr>
          <a:xfrm>
            <a:off x="5545650" y="2574549"/>
            <a:ext cx="664195" cy="847439"/>
          </a:xfrm>
          <a:prstGeom prst="bentConnector3">
            <a:avLst>
              <a:gd name="adj1" fmla="val 5000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398491" y="2573007"/>
            <a:ext cx="310243" cy="308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4708734" y="3844161"/>
            <a:ext cx="836916" cy="844355"/>
          </a:xfrm>
          <a:prstGeom prst="ellipse">
            <a:avLst/>
          </a:prstGeom>
          <a:solidFill>
            <a:srgbClr val="D5C6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31" name="TextBox 30"/>
          <p:cNvSpPr txBox="1"/>
          <p:nvPr/>
        </p:nvSpPr>
        <p:spPr>
          <a:xfrm>
            <a:off x="4753533" y="3989340"/>
            <a:ext cx="747320" cy="553998"/>
          </a:xfrm>
          <a:prstGeom prst="rect">
            <a:avLst/>
          </a:prstGeom>
          <a:noFill/>
        </p:spPr>
        <p:txBody>
          <a:bodyPr wrap="none" rtlCol="0">
            <a:spAutoFit/>
          </a:bodyPr>
          <a:lstStyle/>
          <a:p>
            <a:pPr algn="ctr">
              <a:lnSpc>
                <a:spcPts val="1200"/>
              </a:lnSpc>
            </a:pPr>
            <a:r>
              <a:rPr lang="en-ZA" sz="1000" b="1" dirty="0" smtClean="0">
                <a:latin typeface="+mn-lt"/>
              </a:rPr>
              <a:t>Waste</a:t>
            </a:r>
          </a:p>
          <a:p>
            <a:pPr algn="ctr">
              <a:lnSpc>
                <a:spcPts val="1200"/>
              </a:lnSpc>
            </a:pPr>
            <a:r>
              <a:rPr lang="en-ZA" sz="1000" b="1" dirty="0" smtClean="0">
                <a:latin typeface="+mn-lt"/>
              </a:rPr>
              <a:t>Water</a:t>
            </a:r>
          </a:p>
          <a:p>
            <a:pPr algn="ctr">
              <a:lnSpc>
                <a:spcPts val="1200"/>
              </a:lnSpc>
            </a:pPr>
            <a:r>
              <a:rPr lang="en-ZA" sz="1000" b="1" dirty="0" smtClean="0">
                <a:latin typeface="+mn-lt"/>
              </a:rPr>
              <a:t>Treatment</a:t>
            </a:r>
            <a:endParaRPr lang="en-ZA" sz="1000" b="1" dirty="0">
              <a:latin typeface="+mn-lt"/>
            </a:endParaRPr>
          </a:p>
        </p:txBody>
      </p:sp>
      <p:cxnSp>
        <p:nvCxnSpPr>
          <p:cNvPr id="32" name="Straight Arrow Connector 31"/>
          <p:cNvCxnSpPr/>
          <p:nvPr/>
        </p:nvCxnSpPr>
        <p:spPr>
          <a:xfrm>
            <a:off x="4398491" y="4266339"/>
            <a:ext cx="310243"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7256621" y="1945837"/>
            <a:ext cx="1827744" cy="986696"/>
            <a:chOff x="383945" y="1396907"/>
            <a:chExt cx="2510868" cy="1355475"/>
          </a:xfrm>
        </p:grpSpPr>
        <p:sp>
          <p:nvSpPr>
            <p:cNvPr id="35" name="TextBox 34"/>
            <p:cNvSpPr txBox="1"/>
            <p:nvPr/>
          </p:nvSpPr>
          <p:spPr>
            <a:xfrm>
              <a:off x="383945" y="1396907"/>
              <a:ext cx="2510868" cy="761055"/>
            </a:xfrm>
            <a:prstGeom prst="rect">
              <a:avLst/>
            </a:prstGeom>
            <a:noFill/>
          </p:spPr>
          <p:txBody>
            <a:bodyPr wrap="none" rtlCol="0">
              <a:spAutoFit/>
            </a:bodyPr>
            <a:lstStyle/>
            <a:p>
              <a:pPr algn="ctr">
                <a:lnSpc>
                  <a:spcPts val="1200"/>
                </a:lnSpc>
              </a:pPr>
              <a:r>
                <a:rPr lang="en-ZA" sz="1000" b="1" dirty="0" smtClean="0">
                  <a:latin typeface="+mn-lt"/>
                </a:rPr>
                <a:t>Relevant in-stream / in-aquifer</a:t>
              </a:r>
            </a:p>
            <a:p>
              <a:pPr algn="ctr">
                <a:lnSpc>
                  <a:spcPts val="1200"/>
                </a:lnSpc>
              </a:pPr>
              <a:r>
                <a:rPr lang="en-ZA" sz="1000" b="1" i="1" dirty="0" smtClean="0">
                  <a:latin typeface="+mn-lt"/>
                </a:rPr>
                <a:t>Water Quality</a:t>
              </a:r>
            </a:p>
            <a:p>
              <a:pPr algn="ctr">
                <a:lnSpc>
                  <a:spcPts val="1200"/>
                </a:lnSpc>
              </a:pPr>
              <a:r>
                <a:rPr lang="en-ZA" sz="1000" b="1" dirty="0" smtClean="0">
                  <a:latin typeface="+mn-lt"/>
                </a:rPr>
                <a:t>management objectives</a:t>
              </a:r>
              <a:endParaRPr lang="en-ZA" sz="1000" b="1" dirty="0">
                <a:latin typeface="+mn-lt"/>
              </a:endParaRPr>
            </a:p>
          </p:txBody>
        </p:sp>
        <p:sp>
          <p:nvSpPr>
            <p:cNvPr id="36" name="Pentagon 35"/>
            <p:cNvSpPr/>
            <p:nvPr/>
          </p:nvSpPr>
          <p:spPr>
            <a:xfrm rot="5400000">
              <a:off x="1397354" y="2357799"/>
              <a:ext cx="488601" cy="300566"/>
            </a:xfrm>
            <a:prstGeom prst="homePlate">
              <a:avLst/>
            </a:prstGeom>
            <a:solidFill>
              <a:srgbClr val="00CC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en-ZA" sz="1000" dirty="0"/>
            </a:p>
          </p:txBody>
        </p:sp>
      </p:grpSp>
      <p:pic>
        <p:nvPicPr>
          <p:cNvPr id="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1270" y="3147032"/>
            <a:ext cx="991844" cy="549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92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1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48" r:id="rId3" imgW="7306071" imgH="5715011" progId="CorelPhotoPaint.Image.11">
                  <p:embed/>
                </p:oleObj>
              </mc:Choice>
              <mc:Fallback>
                <p:oleObj r:id="rId3" imgW="7306071" imgH="5715011"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4663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bwMode="auto">
          <a:xfrm>
            <a:off x="135585" y="3928776"/>
            <a:ext cx="2700337" cy="221599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ZA" sz="2000" b="1" dirty="0">
                <a:solidFill>
                  <a:srgbClr val="0033CC"/>
                </a:solidFill>
              </a:rPr>
              <a:t>Downstream Water Users</a:t>
            </a:r>
            <a:endParaRPr lang="en-ZA" sz="2000" dirty="0">
              <a:solidFill>
                <a:srgbClr val="0033CC"/>
              </a:solidFill>
            </a:endParaRPr>
          </a:p>
          <a:p>
            <a:pPr>
              <a:defRPr/>
            </a:pPr>
            <a:r>
              <a:rPr lang="en-ZA" sz="1400" i="1" dirty="0">
                <a:solidFill>
                  <a:srgbClr val="0033CC"/>
                </a:solidFill>
              </a:rPr>
              <a:t>(</a:t>
            </a:r>
            <a:r>
              <a:rPr lang="en-ZA" sz="1400" i="1" dirty="0" smtClean="0">
                <a:solidFill>
                  <a:srgbClr val="0033CC"/>
                </a:solidFill>
              </a:rPr>
              <a:t>SAWQGs,1996 &amp; WRC </a:t>
            </a:r>
            <a:r>
              <a:rPr lang="en-ZA" sz="1400" i="1" dirty="0">
                <a:solidFill>
                  <a:srgbClr val="0033CC"/>
                </a:solidFill>
              </a:rPr>
              <a:t>Domestic Use Guideline</a:t>
            </a:r>
            <a:r>
              <a:rPr lang="en-ZA" sz="1400" i="1" dirty="0" smtClean="0">
                <a:solidFill>
                  <a:srgbClr val="0033CC"/>
                </a:solidFill>
              </a:rPr>
              <a:t>, 1998</a:t>
            </a:r>
            <a:r>
              <a:rPr lang="en-ZA" sz="1400" i="1" dirty="0">
                <a:solidFill>
                  <a:srgbClr val="0033CC"/>
                </a:solidFill>
              </a:rPr>
              <a:t>)</a:t>
            </a:r>
          </a:p>
          <a:p>
            <a:pPr marL="177800" indent="-177800">
              <a:buFont typeface="Arial" pitchFamily="34" charset="0"/>
              <a:buChar char="•"/>
              <a:defRPr/>
            </a:pPr>
            <a:r>
              <a:rPr lang="en-ZA" sz="1400" dirty="0" smtClean="0">
                <a:solidFill>
                  <a:srgbClr val="0033CC"/>
                </a:solidFill>
              </a:rPr>
              <a:t>Domestic</a:t>
            </a:r>
            <a:endParaRPr lang="en-ZA" sz="1400" dirty="0">
              <a:solidFill>
                <a:srgbClr val="0033CC"/>
              </a:solidFill>
            </a:endParaRPr>
          </a:p>
          <a:p>
            <a:pPr marL="177800" indent="-177800">
              <a:buFont typeface="Arial" pitchFamily="34" charset="0"/>
              <a:buChar char="•"/>
              <a:defRPr/>
            </a:pPr>
            <a:r>
              <a:rPr lang="en-ZA" sz="1400" dirty="0" smtClean="0">
                <a:solidFill>
                  <a:srgbClr val="0033CC"/>
                </a:solidFill>
              </a:rPr>
              <a:t>Agriculture</a:t>
            </a:r>
            <a:endParaRPr lang="en-ZA" sz="1400" dirty="0">
              <a:solidFill>
                <a:srgbClr val="0033CC"/>
              </a:solidFill>
            </a:endParaRPr>
          </a:p>
          <a:p>
            <a:pPr marL="177800" indent="-177800">
              <a:buFont typeface="Arial" pitchFamily="34" charset="0"/>
              <a:buChar char="•"/>
              <a:defRPr/>
            </a:pPr>
            <a:r>
              <a:rPr lang="en-ZA" sz="1400" dirty="0" smtClean="0">
                <a:solidFill>
                  <a:srgbClr val="0033CC"/>
                </a:solidFill>
              </a:rPr>
              <a:t>Industry</a:t>
            </a:r>
            <a:endParaRPr lang="en-ZA" sz="1400" dirty="0">
              <a:solidFill>
                <a:srgbClr val="0033CC"/>
              </a:solidFill>
            </a:endParaRPr>
          </a:p>
          <a:p>
            <a:pPr marL="177800" indent="-177800">
              <a:buFont typeface="Arial" pitchFamily="34" charset="0"/>
              <a:buChar char="•"/>
              <a:defRPr/>
            </a:pPr>
            <a:r>
              <a:rPr lang="en-ZA" sz="1400" dirty="0" smtClean="0">
                <a:solidFill>
                  <a:srgbClr val="0033CC"/>
                </a:solidFill>
              </a:rPr>
              <a:t>Recreation</a:t>
            </a:r>
            <a:endParaRPr lang="en-ZA" sz="1400" dirty="0">
              <a:solidFill>
                <a:srgbClr val="0033CC"/>
              </a:solidFill>
            </a:endParaRPr>
          </a:p>
          <a:p>
            <a:pPr marL="177800" indent="-177800">
              <a:buFont typeface="Arial" pitchFamily="34" charset="0"/>
              <a:buChar char="•"/>
              <a:defRPr/>
            </a:pPr>
            <a:r>
              <a:rPr lang="en-ZA" sz="1400" dirty="0" smtClean="0">
                <a:solidFill>
                  <a:srgbClr val="0033CC"/>
                </a:solidFill>
              </a:rPr>
              <a:t>Aquatic </a:t>
            </a:r>
            <a:r>
              <a:rPr lang="en-ZA" sz="1400" dirty="0">
                <a:solidFill>
                  <a:srgbClr val="0033CC"/>
                </a:solidFill>
              </a:rPr>
              <a:t>Ecosystems</a:t>
            </a:r>
          </a:p>
        </p:txBody>
      </p:sp>
      <p:sp>
        <p:nvSpPr>
          <p:cNvPr id="25" name="TextBox 24"/>
          <p:cNvSpPr txBox="1"/>
          <p:nvPr/>
        </p:nvSpPr>
        <p:spPr bwMode="auto">
          <a:xfrm>
            <a:off x="135585" y="842663"/>
            <a:ext cx="3284537" cy="126188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ZA" sz="2000" b="1" dirty="0">
                <a:solidFill>
                  <a:srgbClr val="C00000"/>
                </a:solidFill>
              </a:rPr>
              <a:t>Upstream Water Uses</a:t>
            </a:r>
            <a:endParaRPr lang="en-ZA" sz="2000" dirty="0">
              <a:solidFill>
                <a:srgbClr val="C00000"/>
              </a:solidFill>
            </a:endParaRPr>
          </a:p>
          <a:p>
            <a:pPr>
              <a:defRPr/>
            </a:pPr>
            <a:r>
              <a:rPr lang="en-ZA" sz="1400" i="1" dirty="0">
                <a:solidFill>
                  <a:srgbClr val="C00000"/>
                </a:solidFill>
              </a:rPr>
              <a:t>(S21 of the NWA)</a:t>
            </a:r>
          </a:p>
          <a:p>
            <a:pPr marL="177800" indent="-177800">
              <a:buFont typeface="Arial" pitchFamily="34" charset="0"/>
              <a:buChar char="•"/>
              <a:defRPr/>
            </a:pPr>
            <a:r>
              <a:rPr lang="en-ZA" sz="1400" dirty="0" smtClean="0">
                <a:solidFill>
                  <a:srgbClr val="C00000"/>
                </a:solidFill>
              </a:rPr>
              <a:t>Taking </a:t>
            </a:r>
            <a:r>
              <a:rPr lang="en-ZA" sz="1400" dirty="0">
                <a:solidFill>
                  <a:srgbClr val="C00000"/>
                </a:solidFill>
              </a:rPr>
              <a:t>water from the resource</a:t>
            </a:r>
          </a:p>
          <a:p>
            <a:pPr marL="177800" indent="-177800">
              <a:buFont typeface="Arial" pitchFamily="34" charset="0"/>
              <a:buChar char="•"/>
              <a:defRPr/>
            </a:pPr>
            <a:r>
              <a:rPr lang="en-ZA" sz="1400" dirty="0" smtClean="0">
                <a:solidFill>
                  <a:srgbClr val="C00000"/>
                </a:solidFill>
              </a:rPr>
              <a:t>Discharge </a:t>
            </a:r>
            <a:r>
              <a:rPr lang="en-ZA" sz="1400" dirty="0">
                <a:solidFill>
                  <a:srgbClr val="C00000"/>
                </a:solidFill>
              </a:rPr>
              <a:t>of water containing waste</a:t>
            </a:r>
          </a:p>
          <a:p>
            <a:pPr marL="177800" indent="-177800">
              <a:buFont typeface="Arial" pitchFamily="34" charset="0"/>
              <a:buChar char="•"/>
              <a:defRPr/>
            </a:pPr>
            <a:r>
              <a:rPr lang="en-ZA" sz="1400" dirty="0" smtClean="0">
                <a:solidFill>
                  <a:srgbClr val="C00000"/>
                </a:solidFill>
              </a:rPr>
              <a:t>Impeding </a:t>
            </a:r>
            <a:r>
              <a:rPr lang="en-ZA" sz="1400" dirty="0">
                <a:solidFill>
                  <a:srgbClr val="C00000"/>
                </a:solidFill>
              </a:rPr>
              <a:t>or diverting the flow of </a:t>
            </a:r>
            <a:r>
              <a:rPr lang="en-ZA" sz="1400" dirty="0" smtClean="0">
                <a:solidFill>
                  <a:srgbClr val="C00000"/>
                </a:solidFill>
              </a:rPr>
              <a:t>water</a:t>
            </a:r>
            <a:endParaRPr lang="en-ZA" sz="1400" i="1" dirty="0">
              <a:solidFill>
                <a:srgbClr val="C00000"/>
              </a:solidFill>
            </a:endParaRPr>
          </a:p>
        </p:txBody>
      </p:sp>
      <p:grpSp>
        <p:nvGrpSpPr>
          <p:cNvPr id="42" name="Group 41"/>
          <p:cNvGrpSpPr/>
          <p:nvPr/>
        </p:nvGrpSpPr>
        <p:grpSpPr>
          <a:xfrm>
            <a:off x="2688293" y="4328849"/>
            <a:ext cx="2495812" cy="2065153"/>
            <a:chOff x="2688293" y="4479775"/>
            <a:chExt cx="2495812" cy="2065153"/>
          </a:xfrm>
        </p:grpSpPr>
        <p:pic>
          <p:nvPicPr>
            <p:cNvPr id="26" name="Picture 6"/>
            <p:cNvPicPr>
              <a:picLocks noChangeAspect="1" noChangeArrowheads="1"/>
            </p:cNvPicPr>
            <p:nvPr/>
          </p:nvPicPr>
          <p:blipFill>
            <a:blip r:embed="rId2" cstate="print"/>
            <a:srcRect/>
            <a:stretch>
              <a:fillRect/>
            </a:stretch>
          </p:blipFill>
          <p:spPr bwMode="auto">
            <a:xfrm>
              <a:off x="2688293" y="5560771"/>
              <a:ext cx="1309623" cy="984157"/>
            </a:xfrm>
            <a:prstGeom prst="rect">
              <a:avLst/>
            </a:prstGeom>
            <a:ln>
              <a:noFill/>
            </a:ln>
            <a:effectLst>
              <a:softEdge rad="112500"/>
            </a:effectLst>
          </p:spPr>
        </p:pic>
        <p:pic>
          <p:nvPicPr>
            <p:cNvPr id="27" name="Picture 7"/>
            <p:cNvPicPr>
              <a:picLocks noChangeAspect="1" noChangeArrowheads="1"/>
            </p:cNvPicPr>
            <p:nvPr/>
          </p:nvPicPr>
          <p:blipFill>
            <a:blip r:embed="rId3" cstate="print"/>
            <a:srcRect/>
            <a:stretch>
              <a:fillRect/>
            </a:stretch>
          </p:blipFill>
          <p:spPr bwMode="auto">
            <a:xfrm>
              <a:off x="3771300" y="5308278"/>
              <a:ext cx="1412805" cy="1107971"/>
            </a:xfrm>
            <a:prstGeom prst="rect">
              <a:avLst/>
            </a:prstGeom>
            <a:ln>
              <a:noFill/>
            </a:ln>
            <a:effectLst>
              <a:softEdge rad="112500"/>
            </a:effectLst>
          </p:spPr>
        </p:pic>
        <p:pic>
          <p:nvPicPr>
            <p:cNvPr id="28" name="Picture 8"/>
            <p:cNvPicPr>
              <a:picLocks noChangeAspect="1" noChangeArrowheads="1"/>
            </p:cNvPicPr>
            <p:nvPr/>
          </p:nvPicPr>
          <p:blipFill>
            <a:blip r:embed="rId4"/>
            <a:srcRect/>
            <a:stretch>
              <a:fillRect/>
            </a:stretch>
          </p:blipFill>
          <p:spPr bwMode="auto">
            <a:xfrm>
              <a:off x="3883773" y="4479775"/>
              <a:ext cx="1096628" cy="1073105"/>
            </a:xfrm>
            <a:prstGeom prst="rect">
              <a:avLst/>
            </a:prstGeom>
            <a:ln>
              <a:noFill/>
            </a:ln>
            <a:effectLst>
              <a:softEdge rad="112500"/>
            </a:effectLst>
          </p:spPr>
        </p:pic>
        <p:pic>
          <p:nvPicPr>
            <p:cNvPr id="29" name="Picture 9" descr="drawing water from wetland"/>
            <p:cNvPicPr>
              <a:picLocks noChangeAspect="1" noChangeArrowheads="1"/>
            </p:cNvPicPr>
            <p:nvPr/>
          </p:nvPicPr>
          <p:blipFill>
            <a:blip r:embed="rId5"/>
            <a:srcRect/>
            <a:stretch>
              <a:fillRect/>
            </a:stretch>
          </p:blipFill>
          <p:spPr bwMode="auto">
            <a:xfrm>
              <a:off x="2835922" y="4923137"/>
              <a:ext cx="1307232" cy="889150"/>
            </a:xfrm>
            <a:prstGeom prst="rect">
              <a:avLst/>
            </a:prstGeom>
            <a:ln>
              <a:noFill/>
            </a:ln>
            <a:effectLst>
              <a:softEdge rad="112500"/>
            </a:effectLst>
          </p:spPr>
        </p:pic>
      </p:grpSp>
      <p:pic>
        <p:nvPicPr>
          <p:cNvPr id="30" name="Picture 1" descr="C:\Documents and Settings\dex\My Documents\My Pictures\Water-Pollution.jpg"/>
          <p:cNvPicPr>
            <a:picLocks noChangeAspect="1" noChangeArrowheads="1"/>
          </p:cNvPicPr>
          <p:nvPr/>
        </p:nvPicPr>
        <p:blipFill>
          <a:blip r:embed="rId6" cstate="print"/>
          <a:srcRect/>
          <a:stretch>
            <a:fillRect/>
          </a:stretch>
        </p:blipFill>
        <p:spPr bwMode="auto">
          <a:xfrm>
            <a:off x="3405895" y="877761"/>
            <a:ext cx="1257300" cy="1079500"/>
          </a:xfrm>
          <a:prstGeom prst="rect">
            <a:avLst/>
          </a:prstGeom>
          <a:ln>
            <a:noFill/>
          </a:ln>
          <a:effectLst>
            <a:softEdge rad="112500"/>
          </a:effectLst>
        </p:spPr>
      </p:pic>
      <p:sp>
        <p:nvSpPr>
          <p:cNvPr id="31" name="TextBox 30"/>
          <p:cNvSpPr txBox="1"/>
          <p:nvPr/>
        </p:nvSpPr>
        <p:spPr bwMode="auto">
          <a:xfrm>
            <a:off x="676923" y="2273819"/>
            <a:ext cx="2362200" cy="147732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ZA" sz="2000" b="1" dirty="0" smtClean="0"/>
              <a:t>RWQOs: </a:t>
            </a:r>
            <a:endParaRPr lang="en-ZA" sz="2000" b="1" dirty="0"/>
          </a:p>
          <a:p>
            <a:pPr>
              <a:defRPr/>
            </a:pPr>
            <a:r>
              <a:rPr lang="en-ZA" sz="1400" b="1" i="1" dirty="0"/>
              <a:t>Balance between </a:t>
            </a:r>
            <a:r>
              <a:rPr lang="en-ZA" sz="1400" b="1" i="1" dirty="0" smtClean="0"/>
              <a:t>need to  </a:t>
            </a:r>
            <a:r>
              <a:rPr lang="en-ZA" sz="1400" b="1" i="1" dirty="0"/>
              <a:t>meet downstream user </a:t>
            </a:r>
            <a:r>
              <a:rPr lang="en-ZA" sz="1400" b="1" i="1" dirty="0" smtClean="0"/>
              <a:t>requirements &amp; </a:t>
            </a:r>
            <a:r>
              <a:rPr lang="en-ZA" sz="1400" b="1" i="1" dirty="0"/>
              <a:t>and allowing upstream use and </a:t>
            </a:r>
            <a:r>
              <a:rPr lang="en-ZA" sz="1400" b="1" i="1" dirty="0" smtClean="0"/>
              <a:t>development.</a:t>
            </a:r>
            <a:endParaRPr lang="en-ZA" sz="1400" b="1" i="1" dirty="0"/>
          </a:p>
        </p:txBody>
      </p:sp>
      <p:grpSp>
        <p:nvGrpSpPr>
          <p:cNvPr id="47" name="Group 46"/>
          <p:cNvGrpSpPr/>
          <p:nvPr/>
        </p:nvGrpSpPr>
        <p:grpSpPr>
          <a:xfrm>
            <a:off x="3227836" y="765279"/>
            <a:ext cx="5942798" cy="5544093"/>
            <a:chOff x="3227836" y="916205"/>
            <a:chExt cx="5942798" cy="5544093"/>
          </a:xfrm>
        </p:grpSpPr>
        <p:pic>
          <p:nvPicPr>
            <p:cNvPr id="32" name="Picture 2" descr="H:\PICTURES (DWA)\1. DWA Trips (RDM)\LowerOrange River_L Fick 2008\D_Photos\IMG_1624.JPG"/>
            <p:cNvPicPr>
              <a:picLocks noChangeAspect="1" noChangeArrowheads="1"/>
            </p:cNvPicPr>
            <p:nvPr/>
          </p:nvPicPr>
          <p:blipFill>
            <a:blip r:embed="rId7"/>
            <a:srcRect/>
            <a:stretch>
              <a:fillRect/>
            </a:stretch>
          </p:blipFill>
          <p:spPr bwMode="auto">
            <a:xfrm>
              <a:off x="5283393" y="916205"/>
              <a:ext cx="3851729" cy="5544093"/>
            </a:xfrm>
            <a:prstGeom prst="rect">
              <a:avLst/>
            </a:prstGeom>
            <a:ln>
              <a:noFill/>
            </a:ln>
            <a:effectLst>
              <a:softEdge rad="112500"/>
            </a:effectLst>
          </p:spPr>
        </p:pic>
        <p:pic>
          <p:nvPicPr>
            <p:cNvPr id="37" name="Picture 3" descr="C:\Users\Jax\Pictures\arb pics\Justice-scales.jpg"/>
            <p:cNvPicPr>
              <a:picLocks noChangeAspect="1" noChangeArrowheads="1"/>
            </p:cNvPicPr>
            <p:nvPr/>
          </p:nvPicPr>
          <p:blipFill>
            <a:blip r:embed="rId8"/>
            <a:srcRect/>
            <a:stretch>
              <a:fillRect/>
            </a:stretch>
          </p:blipFill>
          <p:spPr bwMode="auto">
            <a:xfrm>
              <a:off x="3227836" y="2488422"/>
              <a:ext cx="1753059" cy="1725609"/>
            </a:xfrm>
            <a:prstGeom prst="rect">
              <a:avLst/>
            </a:prstGeom>
            <a:noFill/>
            <a:ln w="9525">
              <a:noFill/>
              <a:miter lim="800000"/>
              <a:headEnd/>
              <a:tailEnd/>
            </a:ln>
          </p:spPr>
        </p:pic>
        <p:sp>
          <p:nvSpPr>
            <p:cNvPr id="35" name="Down Arrow 34"/>
            <p:cNvSpPr/>
            <p:nvPr/>
          </p:nvSpPr>
          <p:spPr bwMode="auto">
            <a:xfrm>
              <a:off x="4778609" y="3174347"/>
              <a:ext cx="503237" cy="2016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r>
                <a:rPr lang="en-ZA" sz="2000" dirty="0"/>
                <a:t>Downstream</a:t>
              </a:r>
            </a:p>
          </p:txBody>
        </p:sp>
        <p:sp>
          <p:nvSpPr>
            <p:cNvPr id="36" name="Down Arrow 35"/>
            <p:cNvSpPr/>
            <p:nvPr/>
          </p:nvSpPr>
          <p:spPr bwMode="auto">
            <a:xfrm flipV="1">
              <a:off x="4778609" y="1136346"/>
              <a:ext cx="503237" cy="18833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r>
                <a:rPr lang="en-ZA" sz="2000" dirty="0"/>
                <a:t>Upstream</a:t>
              </a:r>
            </a:p>
          </p:txBody>
        </p:sp>
        <p:grpSp>
          <p:nvGrpSpPr>
            <p:cNvPr id="46" name="Group 45"/>
            <p:cNvGrpSpPr/>
            <p:nvPr/>
          </p:nvGrpSpPr>
          <p:grpSpPr>
            <a:xfrm>
              <a:off x="4887559" y="2938690"/>
              <a:ext cx="4283075" cy="360362"/>
              <a:chOff x="4887559" y="2938690"/>
              <a:chExt cx="4283075" cy="360362"/>
            </a:xfrm>
          </p:grpSpPr>
          <p:cxnSp>
            <p:nvCxnSpPr>
              <p:cNvPr id="34" name="Straight Connector 33"/>
              <p:cNvCxnSpPr/>
              <p:nvPr/>
            </p:nvCxnSpPr>
            <p:spPr bwMode="auto">
              <a:xfrm>
                <a:off x="4887559" y="3092030"/>
                <a:ext cx="4283075" cy="7143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6209180" y="2938690"/>
                <a:ext cx="1223962" cy="360362"/>
                <a:chOff x="6076010" y="2787764"/>
                <a:chExt cx="1223962" cy="360362"/>
              </a:xfrm>
            </p:grpSpPr>
            <p:sp>
              <p:nvSpPr>
                <p:cNvPr id="33" name="Oval 32"/>
                <p:cNvSpPr/>
                <p:nvPr/>
              </p:nvSpPr>
              <p:spPr bwMode="auto">
                <a:xfrm>
                  <a:off x="6076010" y="2787764"/>
                  <a:ext cx="1223962" cy="360362"/>
                </a:xfrm>
                <a:prstGeom prst="ellipse">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ZA" sz="1200" dirty="0"/>
                </a:p>
              </p:txBody>
            </p:sp>
            <p:sp>
              <p:nvSpPr>
                <p:cNvPr id="16" name="TextBox 15"/>
                <p:cNvSpPr txBox="1"/>
                <p:nvPr/>
              </p:nvSpPr>
              <p:spPr>
                <a:xfrm>
                  <a:off x="6307951" y="2814057"/>
                  <a:ext cx="760080" cy="307777"/>
                </a:xfrm>
                <a:prstGeom prst="rect">
                  <a:avLst/>
                </a:prstGeom>
                <a:noFill/>
              </p:spPr>
              <p:txBody>
                <a:bodyPr wrap="none" rtlCol="0">
                  <a:spAutoFit/>
                </a:bodyPr>
                <a:lstStyle/>
                <a:p>
                  <a:pPr algn="ctr"/>
                  <a:r>
                    <a:rPr lang="en-ZA" sz="1400" b="1" dirty="0" smtClean="0">
                      <a:solidFill>
                        <a:schemeClr val="bg1"/>
                      </a:solidFill>
                    </a:rPr>
                    <a:t>RWQO</a:t>
                  </a:r>
                  <a:endParaRPr lang="en-ZA" sz="1400" b="1" dirty="0">
                    <a:solidFill>
                      <a:schemeClr val="bg1"/>
                    </a:solidFill>
                  </a:endParaRPr>
                </a:p>
              </p:txBody>
            </p:sp>
          </p:grpSp>
        </p:grpSp>
      </p:grpSp>
      <p:sp>
        <p:nvSpPr>
          <p:cNvPr id="23" name="AutoShape 2"/>
          <p:cNvSpPr>
            <a:spLocks noChangeArrowheads="1"/>
          </p:cNvSpPr>
          <p:nvPr/>
        </p:nvSpPr>
        <p:spPr bwMode="auto">
          <a:xfrm>
            <a:off x="2131785" y="148324"/>
            <a:ext cx="486466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a:solidFill>
                  <a:srgbClr val="FFFF00"/>
                </a:solidFill>
              </a:rPr>
              <a:t>RWQOs &amp; SUSTAINABLE WATER USE</a:t>
            </a:r>
          </a:p>
        </p:txBody>
      </p:sp>
    </p:spTree>
    <p:extLst>
      <p:ext uri="{BB962C8B-B14F-4D97-AF65-F5344CB8AC3E}">
        <p14:creationId xmlns:p14="http://schemas.microsoft.com/office/powerpoint/2010/main" val="356629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731289" y="148324"/>
            <a:ext cx="5665718"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ZA" sz="2000" b="1" dirty="0" smtClean="0">
                <a:solidFill>
                  <a:srgbClr val="FFFF00"/>
                </a:solidFill>
              </a:rPr>
              <a:t>HIGH-LEVEL WQM MASTER PLAN TARGETS</a:t>
            </a:r>
            <a:endParaRPr lang="en-ZA" sz="2000" b="1" dirty="0">
              <a:solidFill>
                <a:srgbClr val="FFFF00"/>
              </a:solidFill>
            </a:endParaRPr>
          </a:p>
        </p:txBody>
      </p:sp>
      <p:sp>
        <p:nvSpPr>
          <p:cNvPr id="33" name="Rectangle 32"/>
          <p:cNvSpPr/>
          <p:nvPr/>
        </p:nvSpPr>
        <p:spPr>
          <a:xfrm>
            <a:off x="0" y="5754631"/>
            <a:ext cx="9144000" cy="11033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34" name="Group 33"/>
          <p:cNvGrpSpPr/>
          <p:nvPr/>
        </p:nvGrpSpPr>
        <p:grpSpPr>
          <a:xfrm>
            <a:off x="-210830" y="697671"/>
            <a:ext cx="9402167" cy="6225625"/>
            <a:chOff x="-210830" y="249996"/>
            <a:chExt cx="9402167" cy="6225625"/>
          </a:xfrm>
        </p:grpSpPr>
        <p:grpSp>
          <p:nvGrpSpPr>
            <p:cNvPr id="35" name="Group 34"/>
            <p:cNvGrpSpPr/>
            <p:nvPr/>
          </p:nvGrpSpPr>
          <p:grpSpPr>
            <a:xfrm>
              <a:off x="68858" y="5490150"/>
              <a:ext cx="8974694" cy="264481"/>
              <a:chOff x="-4882" y="5603432"/>
              <a:chExt cx="8974694" cy="264481"/>
            </a:xfrm>
          </p:grpSpPr>
          <p:pic>
            <p:nvPicPr>
              <p:cNvPr id="1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675" y="5603432"/>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344" y="5603432"/>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046" y="5603432"/>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7550" y="5603432"/>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2" y="5603432"/>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 name="Group 35"/>
            <p:cNvGrpSpPr/>
            <p:nvPr/>
          </p:nvGrpSpPr>
          <p:grpSpPr>
            <a:xfrm>
              <a:off x="-13992" y="5733470"/>
              <a:ext cx="8974694" cy="264481"/>
              <a:chOff x="-87732" y="5846752"/>
              <a:chExt cx="8974694" cy="264481"/>
            </a:xfrm>
          </p:grpSpPr>
          <p:pic>
            <p:nvPicPr>
              <p:cNvPr id="17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825" y="5846752"/>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494" y="5846752"/>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3196" y="5846752"/>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700" y="5846752"/>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32" y="5846752"/>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7" name="Group 36"/>
            <p:cNvGrpSpPr/>
            <p:nvPr/>
          </p:nvGrpSpPr>
          <p:grpSpPr>
            <a:xfrm>
              <a:off x="-119054" y="5976791"/>
              <a:ext cx="8974694" cy="264481"/>
              <a:chOff x="-192794" y="6090073"/>
              <a:chExt cx="8974694" cy="264481"/>
            </a:xfrm>
          </p:grpSpPr>
          <p:pic>
            <p:nvPicPr>
              <p:cNvPr id="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763" y="6090073"/>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432" y="6090073"/>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134" y="6090073"/>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638" y="6090073"/>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94" y="6090073"/>
                <a:ext cx="2362262"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3198589" y="5631567"/>
              <a:ext cx="812596" cy="508642"/>
              <a:chOff x="3124849" y="5735796"/>
              <a:chExt cx="812596" cy="508642"/>
            </a:xfrm>
          </p:grpSpPr>
          <p:cxnSp>
            <p:nvCxnSpPr>
              <p:cNvPr id="169" name="Straight Arrow Connector 168"/>
              <p:cNvCxnSpPr/>
              <p:nvPr/>
            </p:nvCxnSpPr>
            <p:spPr>
              <a:xfrm>
                <a:off x="3406118" y="599438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3656176" y="623556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3124849" y="5735796"/>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4590150" y="5631567"/>
              <a:ext cx="812596" cy="508642"/>
              <a:chOff x="4516410" y="5735796"/>
              <a:chExt cx="812596" cy="508642"/>
            </a:xfrm>
          </p:grpSpPr>
          <p:cxnSp>
            <p:nvCxnSpPr>
              <p:cNvPr id="166" name="Straight Arrow Connector 165"/>
              <p:cNvCxnSpPr/>
              <p:nvPr/>
            </p:nvCxnSpPr>
            <p:spPr>
              <a:xfrm>
                <a:off x="4797679" y="599438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5047737" y="623556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a:off x="4516410" y="5735796"/>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5981711" y="5631567"/>
              <a:ext cx="812596" cy="508642"/>
              <a:chOff x="5907971" y="5735796"/>
              <a:chExt cx="812596" cy="508642"/>
            </a:xfrm>
          </p:grpSpPr>
          <p:cxnSp>
            <p:nvCxnSpPr>
              <p:cNvPr id="163" name="Straight Arrow Connector 162"/>
              <p:cNvCxnSpPr/>
              <p:nvPr/>
            </p:nvCxnSpPr>
            <p:spPr>
              <a:xfrm>
                <a:off x="6189240" y="599438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6439298" y="623556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a:off x="5907971" y="5735796"/>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373273" y="5631567"/>
              <a:ext cx="812596" cy="508642"/>
              <a:chOff x="7299533" y="5735796"/>
              <a:chExt cx="812596" cy="508642"/>
            </a:xfrm>
          </p:grpSpPr>
          <p:cxnSp>
            <p:nvCxnSpPr>
              <p:cNvPr id="160" name="Straight Arrow Connector 159"/>
              <p:cNvCxnSpPr/>
              <p:nvPr/>
            </p:nvCxnSpPr>
            <p:spPr>
              <a:xfrm>
                <a:off x="7580802" y="599438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7830860" y="623556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a:off x="7299533" y="5735796"/>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1807028" y="5631567"/>
              <a:ext cx="812596" cy="508642"/>
              <a:chOff x="1733288" y="5735796"/>
              <a:chExt cx="812596" cy="508642"/>
            </a:xfrm>
          </p:grpSpPr>
          <p:cxnSp>
            <p:nvCxnSpPr>
              <p:cNvPr id="157" name="Straight Arrow Connector 156"/>
              <p:cNvCxnSpPr/>
              <p:nvPr/>
            </p:nvCxnSpPr>
            <p:spPr>
              <a:xfrm>
                <a:off x="2014557" y="599438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2264615" y="623556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1733288" y="5735796"/>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3946587" y="6195300"/>
              <a:ext cx="1385186" cy="246221"/>
            </a:xfrm>
            <a:prstGeom prst="rect">
              <a:avLst/>
            </a:prstGeom>
            <a:noFill/>
          </p:spPr>
          <p:txBody>
            <a:bodyPr wrap="none" rtlCol="0" anchor="ctr" anchorCtr="1">
              <a:spAutoFit/>
            </a:bodyPr>
            <a:lstStyle/>
            <a:p>
              <a:pPr algn="ctr">
                <a:lnSpc>
                  <a:spcPts val="1200"/>
                </a:lnSpc>
              </a:pPr>
              <a:r>
                <a:rPr lang="en-ZA" sz="1200" b="1" dirty="0" smtClean="0">
                  <a:solidFill>
                    <a:srgbClr val="0033CC"/>
                  </a:solidFill>
                  <a:latin typeface="Arial Narrow" pitchFamily="34" charset="0"/>
                </a:rPr>
                <a:t>WATER RESOURCE</a:t>
              </a:r>
              <a:endParaRPr lang="en-ZA" sz="1200" b="1" dirty="0">
                <a:solidFill>
                  <a:srgbClr val="0033CC"/>
                </a:solidFill>
                <a:latin typeface="Arial Narrow" pitchFamily="34" charset="0"/>
              </a:endParaRPr>
            </a:p>
          </p:txBody>
        </p:sp>
        <p:grpSp>
          <p:nvGrpSpPr>
            <p:cNvPr id="71" name="Group 70"/>
            <p:cNvGrpSpPr/>
            <p:nvPr/>
          </p:nvGrpSpPr>
          <p:grpSpPr>
            <a:xfrm>
              <a:off x="476473" y="5638548"/>
              <a:ext cx="812596" cy="508642"/>
              <a:chOff x="1733288" y="5735796"/>
              <a:chExt cx="812596" cy="508642"/>
            </a:xfrm>
          </p:grpSpPr>
          <p:cxnSp>
            <p:nvCxnSpPr>
              <p:cNvPr id="154" name="Straight Arrow Connector 153"/>
              <p:cNvCxnSpPr/>
              <p:nvPr/>
            </p:nvCxnSpPr>
            <p:spPr>
              <a:xfrm>
                <a:off x="2014557" y="599438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a:off x="2264615" y="6235560"/>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1733288" y="5735796"/>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2" name="Straight Arrow Connector 71"/>
            <p:cNvCxnSpPr/>
            <p:nvPr/>
          </p:nvCxnSpPr>
          <p:spPr>
            <a:xfrm>
              <a:off x="8899062" y="5638373"/>
              <a:ext cx="281269" cy="88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rot="1328664">
              <a:off x="8744682" y="5429234"/>
              <a:ext cx="446655" cy="1046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4" name="Rectangle 73"/>
            <p:cNvSpPr/>
            <p:nvPr/>
          </p:nvSpPr>
          <p:spPr>
            <a:xfrm rot="1328664">
              <a:off x="-210830" y="5303913"/>
              <a:ext cx="581759" cy="1046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75" name="Group 74"/>
            <p:cNvGrpSpPr/>
            <p:nvPr/>
          </p:nvGrpSpPr>
          <p:grpSpPr>
            <a:xfrm>
              <a:off x="5614492" y="554711"/>
              <a:ext cx="3443443" cy="3094346"/>
              <a:chOff x="5682800" y="1447067"/>
              <a:chExt cx="3443443" cy="3094346"/>
            </a:xfrm>
          </p:grpSpPr>
          <p:sp>
            <p:nvSpPr>
              <p:cNvPr id="131" name="Oval 130"/>
              <p:cNvSpPr/>
              <p:nvPr/>
            </p:nvSpPr>
            <p:spPr>
              <a:xfrm>
                <a:off x="5682800" y="1447067"/>
                <a:ext cx="3443443" cy="3094346"/>
              </a:xfrm>
              <a:prstGeom prst="ellipse">
                <a:avLst/>
              </a:prstGeom>
              <a:solidFill>
                <a:srgbClr val="EFF9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132" name="Group 131"/>
              <p:cNvGrpSpPr/>
              <p:nvPr/>
            </p:nvGrpSpPr>
            <p:grpSpPr>
              <a:xfrm>
                <a:off x="5903117" y="1742013"/>
                <a:ext cx="2975353" cy="2504455"/>
                <a:chOff x="5858727" y="1640670"/>
                <a:chExt cx="2975353" cy="2504455"/>
              </a:xfrm>
            </p:grpSpPr>
            <p:pic>
              <p:nvPicPr>
                <p:cNvPr id="133"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1729" y="1932552"/>
                  <a:ext cx="893672" cy="60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6719" y="1939337"/>
                  <a:ext cx="893673" cy="607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3430" y="2795129"/>
                  <a:ext cx="893672" cy="61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5020" y="2798531"/>
                  <a:ext cx="893672" cy="6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4826" y="3347978"/>
                  <a:ext cx="893673" cy="607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 name="Donut 137"/>
                <p:cNvSpPr>
                  <a:spLocks noChangeAspect="1"/>
                </p:cNvSpPr>
                <p:nvPr/>
              </p:nvSpPr>
              <p:spPr>
                <a:xfrm>
                  <a:off x="6144236" y="1743044"/>
                  <a:ext cx="1287628" cy="986416"/>
                </a:xfrm>
                <a:prstGeom prst="donut">
                  <a:avLst>
                    <a:gd name="adj" fmla="val 20062"/>
                  </a:avLst>
                </a:prstGeom>
                <a:solidFill>
                  <a:srgbClr val="EF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39" name="Donut 138"/>
                <p:cNvSpPr>
                  <a:spLocks noChangeAspect="1"/>
                </p:cNvSpPr>
                <p:nvPr/>
              </p:nvSpPr>
              <p:spPr>
                <a:xfrm>
                  <a:off x="7261007" y="1749670"/>
                  <a:ext cx="1287628" cy="986416"/>
                </a:xfrm>
                <a:prstGeom prst="donut">
                  <a:avLst>
                    <a:gd name="adj" fmla="val 20062"/>
                  </a:avLst>
                </a:prstGeom>
                <a:solidFill>
                  <a:srgbClr val="EF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40" name="Donut 139"/>
                <p:cNvSpPr>
                  <a:spLocks noChangeAspect="1"/>
                </p:cNvSpPr>
                <p:nvPr/>
              </p:nvSpPr>
              <p:spPr>
                <a:xfrm>
                  <a:off x="5858727" y="2609223"/>
                  <a:ext cx="1287628" cy="986416"/>
                </a:xfrm>
                <a:prstGeom prst="donut">
                  <a:avLst>
                    <a:gd name="adj" fmla="val 20062"/>
                  </a:avLst>
                </a:prstGeom>
                <a:solidFill>
                  <a:srgbClr val="EF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41" name="Donut 140"/>
                <p:cNvSpPr>
                  <a:spLocks noChangeAspect="1"/>
                </p:cNvSpPr>
                <p:nvPr/>
              </p:nvSpPr>
              <p:spPr>
                <a:xfrm>
                  <a:off x="7546452" y="2609052"/>
                  <a:ext cx="1287628" cy="986416"/>
                </a:xfrm>
                <a:prstGeom prst="donut">
                  <a:avLst>
                    <a:gd name="adj" fmla="val 20062"/>
                  </a:avLst>
                </a:prstGeom>
                <a:solidFill>
                  <a:srgbClr val="EF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42" name="Donut 141"/>
                <p:cNvSpPr>
                  <a:spLocks noChangeAspect="1"/>
                </p:cNvSpPr>
                <p:nvPr/>
              </p:nvSpPr>
              <p:spPr>
                <a:xfrm>
                  <a:off x="6708018" y="3158709"/>
                  <a:ext cx="1287628" cy="986416"/>
                </a:xfrm>
                <a:prstGeom prst="donut">
                  <a:avLst>
                    <a:gd name="adj" fmla="val 20062"/>
                  </a:avLst>
                </a:prstGeom>
                <a:solidFill>
                  <a:srgbClr val="EF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43" name="TextBox 142"/>
                <p:cNvSpPr txBox="1"/>
                <p:nvPr/>
              </p:nvSpPr>
              <p:spPr>
                <a:xfrm>
                  <a:off x="6181897" y="2583195"/>
                  <a:ext cx="639919"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Industry</a:t>
                  </a:r>
                  <a:endParaRPr lang="en-ZA" sz="1100" b="1" dirty="0">
                    <a:latin typeface="Arial Narrow" pitchFamily="34" charset="0"/>
                  </a:endParaRPr>
                </a:p>
              </p:txBody>
            </p:sp>
            <p:sp>
              <p:nvSpPr>
                <p:cNvPr id="144" name="TextBox 143"/>
                <p:cNvSpPr txBox="1"/>
                <p:nvPr/>
              </p:nvSpPr>
              <p:spPr>
                <a:xfrm>
                  <a:off x="6436546" y="1640670"/>
                  <a:ext cx="704039" cy="34881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Domestic</a:t>
                  </a:r>
                </a:p>
                <a:p>
                  <a:pPr algn="ctr">
                    <a:lnSpc>
                      <a:spcPts val="1000"/>
                    </a:lnSpc>
                  </a:pPr>
                  <a:r>
                    <a:rPr lang="en-ZA" sz="1100" b="1" dirty="0" smtClean="0">
                      <a:latin typeface="Arial Narrow" pitchFamily="34" charset="0"/>
                    </a:rPr>
                    <a:t>Use</a:t>
                  </a:r>
                  <a:endParaRPr lang="en-ZA" sz="1100" b="1" dirty="0">
                    <a:latin typeface="Arial Narrow" pitchFamily="34" charset="0"/>
                  </a:endParaRPr>
                </a:p>
              </p:txBody>
            </p:sp>
            <p:sp>
              <p:nvSpPr>
                <p:cNvPr id="145" name="TextBox 144"/>
                <p:cNvSpPr txBox="1"/>
                <p:nvPr/>
              </p:nvSpPr>
              <p:spPr>
                <a:xfrm>
                  <a:off x="7503446" y="1704790"/>
                  <a:ext cx="800219"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Agriculture</a:t>
                  </a:r>
                  <a:endParaRPr lang="en-ZA" sz="1100" b="1" dirty="0">
                    <a:latin typeface="Arial Narrow" pitchFamily="34" charset="0"/>
                  </a:endParaRPr>
                </a:p>
              </p:txBody>
            </p:sp>
            <p:sp>
              <p:nvSpPr>
                <p:cNvPr id="146" name="TextBox 145"/>
                <p:cNvSpPr txBox="1"/>
                <p:nvPr/>
              </p:nvSpPr>
              <p:spPr>
                <a:xfrm>
                  <a:off x="7030174" y="2598209"/>
                  <a:ext cx="631776" cy="400110"/>
                </a:xfrm>
                <a:prstGeom prst="rect">
                  <a:avLst/>
                </a:prstGeom>
                <a:noFill/>
              </p:spPr>
              <p:txBody>
                <a:bodyPr wrap="none" rtlCol="0" anchor="ctr" anchorCtr="1">
                  <a:spAutoFit/>
                </a:bodyPr>
                <a:lstStyle/>
                <a:p>
                  <a:pPr algn="ctr">
                    <a:lnSpc>
                      <a:spcPts val="1200"/>
                    </a:lnSpc>
                  </a:pPr>
                  <a:r>
                    <a:rPr lang="en-ZA" sz="1200" b="1" dirty="0" smtClean="0">
                      <a:solidFill>
                        <a:srgbClr val="0033CC"/>
                      </a:solidFill>
                      <a:latin typeface="Arial Narrow" pitchFamily="34" charset="0"/>
                    </a:rPr>
                    <a:t>WATER</a:t>
                  </a:r>
                </a:p>
                <a:p>
                  <a:pPr algn="ctr">
                    <a:lnSpc>
                      <a:spcPts val="1200"/>
                    </a:lnSpc>
                  </a:pPr>
                  <a:r>
                    <a:rPr lang="en-ZA" sz="1200" b="1" dirty="0" smtClean="0">
                      <a:solidFill>
                        <a:srgbClr val="0033CC"/>
                      </a:solidFill>
                      <a:latin typeface="Arial Narrow" pitchFamily="34" charset="0"/>
                    </a:rPr>
                    <a:t>USERS</a:t>
                  </a:r>
                  <a:endParaRPr lang="en-ZA" sz="1200" b="1" dirty="0">
                    <a:solidFill>
                      <a:srgbClr val="0033CC"/>
                    </a:solidFill>
                    <a:latin typeface="Arial Narrow" pitchFamily="34" charset="0"/>
                  </a:endParaRPr>
                </a:p>
              </p:txBody>
            </p:sp>
            <p:sp>
              <p:nvSpPr>
                <p:cNvPr id="147" name="TextBox 146"/>
                <p:cNvSpPr txBox="1"/>
                <p:nvPr/>
              </p:nvSpPr>
              <p:spPr>
                <a:xfrm>
                  <a:off x="6954759" y="2997633"/>
                  <a:ext cx="793807" cy="34881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Aquatic</a:t>
                  </a:r>
                </a:p>
                <a:p>
                  <a:pPr algn="ctr">
                    <a:lnSpc>
                      <a:spcPts val="1000"/>
                    </a:lnSpc>
                  </a:pPr>
                  <a:r>
                    <a:rPr lang="en-ZA" sz="1100" b="1" dirty="0" smtClean="0">
                      <a:latin typeface="Arial Narrow" pitchFamily="34" charset="0"/>
                    </a:rPr>
                    <a:t>Ecosystem</a:t>
                  </a:r>
                  <a:endParaRPr lang="en-ZA" sz="1100" b="1" dirty="0">
                    <a:latin typeface="Arial Narrow" pitchFamily="34" charset="0"/>
                  </a:endParaRPr>
                </a:p>
              </p:txBody>
            </p:sp>
            <p:sp>
              <p:nvSpPr>
                <p:cNvPr id="148" name="TextBox 147"/>
                <p:cNvSpPr txBox="1"/>
                <p:nvPr/>
              </p:nvSpPr>
              <p:spPr>
                <a:xfrm>
                  <a:off x="7799775" y="2583195"/>
                  <a:ext cx="780983"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Recreation</a:t>
                  </a:r>
                  <a:endParaRPr lang="en-ZA" sz="1100" b="1" dirty="0">
                    <a:latin typeface="Arial Narrow" pitchFamily="34" charset="0"/>
                  </a:endParaRPr>
                </a:p>
              </p:txBody>
            </p:sp>
            <p:sp>
              <p:nvSpPr>
                <p:cNvPr id="149" name="Oval 148"/>
                <p:cNvSpPr>
                  <a:spLocks noChangeAspect="1"/>
                </p:cNvSpPr>
                <p:nvPr/>
              </p:nvSpPr>
              <p:spPr>
                <a:xfrm>
                  <a:off x="6921822" y="3365234"/>
                  <a:ext cx="857228" cy="574747"/>
                </a:xfrm>
                <a:prstGeom prst="ellipse">
                  <a:avLst/>
                </a:prstGeom>
                <a:noFill/>
                <a:ln w="2222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0" name="Oval 149"/>
                <p:cNvSpPr>
                  <a:spLocks noChangeAspect="1"/>
                </p:cNvSpPr>
                <p:nvPr/>
              </p:nvSpPr>
              <p:spPr>
                <a:xfrm>
                  <a:off x="6073927" y="2815057"/>
                  <a:ext cx="857228" cy="574747"/>
                </a:xfrm>
                <a:prstGeom prst="ellipse">
                  <a:avLst/>
                </a:prstGeom>
                <a:noFill/>
                <a:ln w="2222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1" name="Oval 150"/>
                <p:cNvSpPr>
                  <a:spLocks noChangeAspect="1"/>
                </p:cNvSpPr>
                <p:nvPr/>
              </p:nvSpPr>
              <p:spPr>
                <a:xfrm>
                  <a:off x="7761652" y="2809638"/>
                  <a:ext cx="857228" cy="574747"/>
                </a:xfrm>
                <a:prstGeom prst="ellipse">
                  <a:avLst/>
                </a:prstGeom>
                <a:noFill/>
                <a:ln w="2222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2" name="Oval 151"/>
                <p:cNvSpPr>
                  <a:spLocks noChangeAspect="1"/>
                </p:cNvSpPr>
                <p:nvPr/>
              </p:nvSpPr>
              <p:spPr>
                <a:xfrm>
                  <a:off x="7474941" y="1955902"/>
                  <a:ext cx="857228" cy="574747"/>
                </a:xfrm>
                <a:prstGeom prst="ellipse">
                  <a:avLst/>
                </a:prstGeom>
                <a:noFill/>
                <a:ln w="2222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3" name="Oval 152"/>
                <p:cNvSpPr>
                  <a:spLocks noChangeAspect="1"/>
                </p:cNvSpPr>
                <p:nvPr/>
              </p:nvSpPr>
              <p:spPr>
                <a:xfrm>
                  <a:off x="6361328" y="1944468"/>
                  <a:ext cx="857228" cy="574747"/>
                </a:xfrm>
                <a:prstGeom prst="ellipse">
                  <a:avLst/>
                </a:prstGeom>
                <a:noFill/>
                <a:ln w="2222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sp>
          <p:nvSpPr>
            <p:cNvPr id="76" name="Right Arrow 75"/>
            <p:cNvSpPr/>
            <p:nvPr/>
          </p:nvSpPr>
          <p:spPr>
            <a:xfrm rot="16200000" flipV="1">
              <a:off x="6320484" y="4070834"/>
              <a:ext cx="2031461" cy="736206"/>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77" name="Group 76"/>
            <p:cNvGrpSpPr/>
            <p:nvPr/>
          </p:nvGrpSpPr>
          <p:grpSpPr>
            <a:xfrm>
              <a:off x="6533749" y="3902934"/>
              <a:ext cx="1604927" cy="1039825"/>
              <a:chOff x="3903477" y="1725656"/>
              <a:chExt cx="1604927" cy="783200"/>
            </a:xfrm>
          </p:grpSpPr>
          <p:sp>
            <p:nvSpPr>
              <p:cNvPr id="127" name="TextBox 126"/>
              <p:cNvSpPr txBox="1"/>
              <p:nvPr/>
            </p:nvSpPr>
            <p:spPr>
              <a:xfrm>
                <a:off x="3903477" y="1990337"/>
                <a:ext cx="1604927" cy="515526"/>
              </a:xfrm>
              <a:prstGeom prst="rect">
                <a:avLst/>
              </a:prstGeom>
              <a:noFill/>
            </p:spPr>
            <p:txBody>
              <a:bodyPr wrap="none" rtlCol="0">
                <a:spAutoFit/>
              </a:bodyPr>
              <a:lstStyle/>
              <a:p>
                <a:pPr algn="ctr">
                  <a:lnSpc>
                    <a:spcPts val="1100"/>
                  </a:lnSpc>
                </a:pPr>
                <a:r>
                  <a:rPr lang="en-ZA" sz="1050" b="1" u="sng" dirty="0" smtClean="0">
                    <a:solidFill>
                      <a:srgbClr val="0000CC"/>
                    </a:solidFill>
                    <a:latin typeface="Arial Narrow" pitchFamily="34" charset="0"/>
                  </a:rPr>
                  <a:t>TARGET 1</a:t>
                </a:r>
                <a:r>
                  <a:rPr lang="en-ZA" sz="1050" b="1" dirty="0" smtClean="0">
                    <a:solidFill>
                      <a:srgbClr val="0000CC"/>
                    </a:solidFill>
                    <a:latin typeface="Arial Narrow" pitchFamily="34" charset="0"/>
                  </a:rPr>
                  <a:t>: By 2030, water</a:t>
                </a:r>
              </a:p>
              <a:p>
                <a:pPr algn="ctr">
                  <a:lnSpc>
                    <a:spcPts val="1100"/>
                  </a:lnSpc>
                </a:pPr>
                <a:r>
                  <a:rPr lang="en-ZA" sz="1050" b="1" dirty="0" smtClean="0">
                    <a:solidFill>
                      <a:srgbClr val="0000CC"/>
                    </a:solidFill>
                    <a:latin typeface="Arial Narrow" pitchFamily="34" charset="0"/>
                  </a:rPr>
                  <a:t>in, or from water resources</a:t>
                </a:r>
              </a:p>
              <a:p>
                <a:pPr algn="ctr">
                  <a:lnSpc>
                    <a:spcPts val="1100"/>
                  </a:lnSpc>
                </a:pPr>
                <a:r>
                  <a:rPr lang="en-ZA" sz="1050" b="1" dirty="0" smtClean="0">
                    <a:solidFill>
                      <a:srgbClr val="0000CC"/>
                    </a:solidFill>
                    <a:latin typeface="Arial Narrow" pitchFamily="34" charset="0"/>
                  </a:rPr>
                  <a:t>shall be fit for use.</a:t>
                </a:r>
                <a:endParaRPr lang="en-ZA" sz="1050" b="1" dirty="0">
                  <a:solidFill>
                    <a:srgbClr val="0000CC"/>
                  </a:solidFill>
                  <a:latin typeface="Arial Narrow" pitchFamily="34" charset="0"/>
                </a:endParaRPr>
              </a:p>
            </p:txBody>
          </p:sp>
          <p:grpSp>
            <p:nvGrpSpPr>
              <p:cNvPr id="128" name="Group 127"/>
              <p:cNvGrpSpPr/>
              <p:nvPr/>
            </p:nvGrpSpPr>
            <p:grpSpPr>
              <a:xfrm>
                <a:off x="3921583" y="1725656"/>
                <a:ext cx="1568716" cy="783200"/>
                <a:chOff x="7534335" y="3166790"/>
                <a:chExt cx="1568716" cy="783200"/>
              </a:xfrm>
            </p:grpSpPr>
            <p:sp>
              <p:nvSpPr>
                <p:cNvPr id="129" name="Rounded Rectangle 128"/>
                <p:cNvSpPr/>
                <p:nvPr/>
              </p:nvSpPr>
              <p:spPr>
                <a:xfrm>
                  <a:off x="7534335" y="3292817"/>
                  <a:ext cx="1568716" cy="657173"/>
                </a:xfrm>
                <a:prstGeom prst="round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0" name="TextBox 129"/>
                <p:cNvSpPr txBox="1"/>
                <p:nvPr/>
              </p:nvSpPr>
              <p:spPr>
                <a:xfrm>
                  <a:off x="7847410" y="3166790"/>
                  <a:ext cx="942566" cy="256480"/>
                </a:xfrm>
                <a:prstGeom prst="rect">
                  <a:avLst/>
                </a:prstGeom>
                <a:solidFill>
                  <a:schemeClr val="bg1"/>
                </a:solidFill>
              </p:spPr>
              <p:txBody>
                <a:bodyPr wrap="none" lIns="0" tIns="0" rIns="0" bIns="0" rtlCol="0" anchor="ctr" anchorCtr="1">
                  <a:spAutoFit/>
                </a:bodyPr>
                <a:lstStyle/>
                <a:p>
                  <a:pPr algn="ctr">
                    <a:lnSpc>
                      <a:spcPts val="1000"/>
                    </a:lnSpc>
                  </a:pPr>
                  <a:r>
                    <a:rPr lang="en-ZA" sz="1000" b="1" dirty="0" smtClean="0">
                      <a:solidFill>
                        <a:schemeClr val="tx1">
                          <a:lumMod val="50000"/>
                          <a:lumOff val="50000"/>
                        </a:schemeClr>
                      </a:solidFill>
                      <a:latin typeface="Arial Narrow" pitchFamily="34" charset="0"/>
                    </a:rPr>
                    <a:t>Informed by SDG 6</a:t>
                  </a:r>
                </a:p>
                <a:p>
                  <a:pPr algn="ctr">
                    <a:lnSpc>
                      <a:spcPts val="1000"/>
                    </a:lnSpc>
                  </a:pPr>
                  <a:r>
                    <a:rPr lang="en-ZA" sz="1000" b="1" dirty="0" smtClean="0">
                      <a:solidFill>
                        <a:schemeClr val="tx1">
                          <a:lumMod val="50000"/>
                          <a:lumOff val="50000"/>
                        </a:schemeClr>
                      </a:solidFill>
                      <a:latin typeface="Arial Narrow" pitchFamily="34" charset="0"/>
                    </a:rPr>
                    <a:t>(Indicator 6.3.2)</a:t>
                  </a:r>
                  <a:endParaRPr lang="en-ZA" sz="1000" b="1" dirty="0">
                    <a:solidFill>
                      <a:schemeClr val="tx1">
                        <a:lumMod val="50000"/>
                        <a:lumOff val="50000"/>
                      </a:schemeClr>
                    </a:solidFill>
                    <a:latin typeface="Arial Narrow" pitchFamily="34" charset="0"/>
                  </a:endParaRPr>
                </a:p>
              </p:txBody>
            </p:sp>
          </p:grpSp>
        </p:grpSp>
        <p:sp>
          <p:nvSpPr>
            <p:cNvPr id="78" name="Rounded Rectangle 77"/>
            <p:cNvSpPr/>
            <p:nvPr/>
          </p:nvSpPr>
          <p:spPr>
            <a:xfrm>
              <a:off x="300897" y="679602"/>
              <a:ext cx="3310829" cy="3628261"/>
            </a:xfrm>
            <a:prstGeom prst="roundRect">
              <a:avLst/>
            </a:prstGeom>
            <a:solidFill>
              <a:srgbClr val="FFEFE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9" name="TextBox 78"/>
            <p:cNvSpPr txBox="1"/>
            <p:nvPr/>
          </p:nvSpPr>
          <p:spPr>
            <a:xfrm>
              <a:off x="1449666" y="1887960"/>
              <a:ext cx="1013291" cy="246221"/>
            </a:xfrm>
            <a:prstGeom prst="rect">
              <a:avLst/>
            </a:prstGeom>
            <a:noFill/>
          </p:spPr>
          <p:txBody>
            <a:bodyPr wrap="none" rtlCol="0" anchor="ctr" anchorCtr="1">
              <a:spAutoFit/>
            </a:bodyPr>
            <a:lstStyle/>
            <a:p>
              <a:pPr algn="ctr">
                <a:lnSpc>
                  <a:spcPts val="1200"/>
                </a:lnSpc>
              </a:pPr>
              <a:r>
                <a:rPr lang="en-ZA" sz="1200" b="1" dirty="0" smtClean="0">
                  <a:solidFill>
                    <a:srgbClr val="C00000"/>
                  </a:solidFill>
                  <a:latin typeface="Arial Narrow" pitchFamily="34" charset="0"/>
                </a:rPr>
                <a:t>WATER USES</a:t>
              </a:r>
              <a:endParaRPr lang="en-ZA" sz="1200" b="1" dirty="0">
                <a:solidFill>
                  <a:srgbClr val="C00000"/>
                </a:solidFill>
                <a:latin typeface="Arial Narrow" pitchFamily="34" charset="0"/>
              </a:endParaRPr>
            </a:p>
          </p:txBody>
        </p:sp>
        <p:sp>
          <p:nvSpPr>
            <p:cNvPr id="80" name="TextBox 79"/>
            <p:cNvSpPr txBox="1"/>
            <p:nvPr/>
          </p:nvSpPr>
          <p:spPr>
            <a:xfrm>
              <a:off x="1040034" y="2100410"/>
              <a:ext cx="1832554"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Discharge to a water resource</a:t>
              </a:r>
              <a:endParaRPr lang="en-ZA" sz="1100" b="1" dirty="0">
                <a:latin typeface="Arial Narrow" pitchFamily="34" charset="0"/>
              </a:endParaRPr>
            </a:p>
          </p:txBody>
        </p:sp>
        <p:grpSp>
          <p:nvGrpSpPr>
            <p:cNvPr id="81" name="Group 80"/>
            <p:cNvGrpSpPr/>
            <p:nvPr/>
          </p:nvGrpSpPr>
          <p:grpSpPr>
            <a:xfrm>
              <a:off x="1065449" y="825740"/>
              <a:ext cx="1781724" cy="993398"/>
              <a:chOff x="2295042" y="1797852"/>
              <a:chExt cx="1781724" cy="993398"/>
            </a:xfrm>
          </p:grpSpPr>
          <p:grpSp>
            <p:nvGrpSpPr>
              <p:cNvPr id="117" name="Group 116"/>
              <p:cNvGrpSpPr/>
              <p:nvPr/>
            </p:nvGrpSpPr>
            <p:grpSpPr>
              <a:xfrm>
                <a:off x="2295042" y="1962648"/>
                <a:ext cx="1781724" cy="828602"/>
                <a:chOff x="2437007" y="1971526"/>
                <a:chExt cx="1781724" cy="828602"/>
              </a:xfrm>
            </p:grpSpPr>
            <p:grpSp>
              <p:nvGrpSpPr>
                <p:cNvPr id="121" name="Group 120"/>
                <p:cNvGrpSpPr/>
                <p:nvPr/>
              </p:nvGrpSpPr>
              <p:grpSpPr>
                <a:xfrm>
                  <a:off x="2437007" y="1971526"/>
                  <a:ext cx="1763859" cy="828602"/>
                  <a:chOff x="2437007" y="1971526"/>
                  <a:chExt cx="1763859" cy="828602"/>
                </a:xfrm>
              </p:grpSpPr>
              <p:pic>
                <p:nvPicPr>
                  <p:cNvPr id="125" name="Picture 5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4916" y="2182294"/>
                    <a:ext cx="885950" cy="617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TextBox 125"/>
                  <p:cNvSpPr txBox="1"/>
                  <p:nvPr/>
                </p:nvSpPr>
                <p:spPr>
                  <a:xfrm>
                    <a:off x="2437007" y="1971526"/>
                    <a:ext cx="902812"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Section 21(e)</a:t>
                    </a:r>
                    <a:endParaRPr lang="en-ZA" sz="1100" b="1" dirty="0">
                      <a:latin typeface="Arial Narrow" pitchFamily="34" charset="0"/>
                    </a:endParaRPr>
                  </a:p>
                </p:txBody>
              </p:sp>
            </p:grpSp>
            <p:grpSp>
              <p:nvGrpSpPr>
                <p:cNvPr id="122" name="Group 121"/>
                <p:cNvGrpSpPr/>
                <p:nvPr/>
              </p:nvGrpSpPr>
              <p:grpSpPr>
                <a:xfrm>
                  <a:off x="2442980" y="1971526"/>
                  <a:ext cx="1775751" cy="828602"/>
                  <a:chOff x="2469614" y="1971526"/>
                  <a:chExt cx="1775751" cy="828602"/>
                </a:xfrm>
              </p:grpSpPr>
              <p:pic>
                <p:nvPicPr>
                  <p:cNvPr id="123"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69614" y="2185037"/>
                    <a:ext cx="885900" cy="61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TextBox 123"/>
                  <p:cNvSpPr txBox="1"/>
                  <p:nvPr/>
                </p:nvSpPr>
                <p:spPr>
                  <a:xfrm>
                    <a:off x="3336141" y="1971526"/>
                    <a:ext cx="909224"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Section 21(g)</a:t>
                    </a:r>
                    <a:endParaRPr lang="en-ZA" sz="1100" b="1" dirty="0">
                      <a:latin typeface="Arial Narrow" pitchFamily="34" charset="0"/>
                    </a:endParaRPr>
                  </a:p>
                </p:txBody>
              </p:sp>
            </p:grpSp>
          </p:grpSp>
          <p:sp>
            <p:nvSpPr>
              <p:cNvPr id="118" name="Rectangle 117"/>
              <p:cNvSpPr/>
              <p:nvPr/>
            </p:nvSpPr>
            <p:spPr>
              <a:xfrm>
                <a:off x="3182452" y="2187336"/>
                <a:ext cx="873774" cy="6002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9" name="Rectangle 118"/>
              <p:cNvSpPr/>
              <p:nvPr/>
            </p:nvSpPr>
            <p:spPr>
              <a:xfrm>
                <a:off x="2315239" y="2187502"/>
                <a:ext cx="873774" cy="6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0" name="TextBox 119"/>
              <p:cNvSpPr txBox="1"/>
              <p:nvPr/>
            </p:nvSpPr>
            <p:spPr>
              <a:xfrm>
                <a:off x="2650989" y="1797852"/>
                <a:ext cx="1075937"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Disposal to land</a:t>
                </a:r>
                <a:endParaRPr lang="en-ZA" sz="1100" b="1" dirty="0">
                  <a:latin typeface="Arial Narrow" pitchFamily="34" charset="0"/>
                </a:endParaRPr>
              </a:p>
            </p:txBody>
          </p:sp>
        </p:grpSp>
        <p:sp>
          <p:nvSpPr>
            <p:cNvPr id="82" name="Right Arrow 81"/>
            <p:cNvSpPr/>
            <p:nvPr/>
          </p:nvSpPr>
          <p:spPr>
            <a:xfrm rot="5400000">
              <a:off x="1165426" y="4325177"/>
              <a:ext cx="1581771" cy="736206"/>
            </a:xfrm>
            <a:prstGeom prst="rightArrow">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83" name="Group 82"/>
            <p:cNvGrpSpPr/>
            <p:nvPr/>
          </p:nvGrpSpPr>
          <p:grpSpPr>
            <a:xfrm>
              <a:off x="453336" y="4282783"/>
              <a:ext cx="3005951" cy="710411"/>
              <a:chOff x="672610" y="4257317"/>
              <a:chExt cx="3005951" cy="710411"/>
            </a:xfrm>
          </p:grpSpPr>
          <p:sp>
            <p:nvSpPr>
              <p:cNvPr id="113" name="TextBox 112"/>
              <p:cNvSpPr txBox="1"/>
              <p:nvPr/>
            </p:nvSpPr>
            <p:spPr>
              <a:xfrm>
                <a:off x="672610" y="4443149"/>
                <a:ext cx="3005951" cy="515526"/>
              </a:xfrm>
              <a:prstGeom prst="rect">
                <a:avLst/>
              </a:prstGeom>
              <a:noFill/>
            </p:spPr>
            <p:txBody>
              <a:bodyPr wrap="none" rtlCol="0">
                <a:spAutoFit/>
              </a:bodyPr>
              <a:lstStyle/>
              <a:p>
                <a:pPr algn="ctr">
                  <a:lnSpc>
                    <a:spcPts val="1100"/>
                  </a:lnSpc>
                </a:pPr>
                <a:r>
                  <a:rPr lang="en-ZA" sz="1050" b="1" u="sng" dirty="0" smtClean="0">
                    <a:solidFill>
                      <a:srgbClr val="C00000"/>
                    </a:solidFill>
                    <a:latin typeface="Arial Narrow" pitchFamily="34" charset="0"/>
                  </a:rPr>
                  <a:t>TARGET 2</a:t>
                </a:r>
                <a:r>
                  <a:rPr lang="en-ZA" sz="1050" b="1" dirty="0" smtClean="0">
                    <a:solidFill>
                      <a:srgbClr val="C00000"/>
                    </a:solidFill>
                    <a:latin typeface="Arial Narrow" pitchFamily="34" charset="0"/>
                  </a:rPr>
                  <a:t>: By 2030, all waste/ water containing waste</a:t>
                </a:r>
              </a:p>
              <a:p>
                <a:pPr algn="ctr">
                  <a:lnSpc>
                    <a:spcPts val="1100"/>
                  </a:lnSpc>
                </a:pPr>
                <a:r>
                  <a:rPr lang="en-ZA" sz="1050" b="1" dirty="0" smtClean="0">
                    <a:solidFill>
                      <a:srgbClr val="C00000"/>
                    </a:solidFill>
                    <a:latin typeface="Arial Narrow" pitchFamily="34" charset="0"/>
                  </a:rPr>
                  <a:t>generated by households and by economic activities</a:t>
                </a:r>
              </a:p>
              <a:p>
                <a:pPr algn="ctr">
                  <a:lnSpc>
                    <a:spcPts val="1100"/>
                  </a:lnSpc>
                </a:pPr>
                <a:r>
                  <a:rPr lang="en-ZA" sz="1050" b="1" dirty="0" smtClean="0">
                    <a:solidFill>
                      <a:srgbClr val="C00000"/>
                    </a:solidFill>
                    <a:latin typeface="Arial Narrow" pitchFamily="34" charset="0"/>
                  </a:rPr>
                  <a:t>shall be disposed of/ discharged lawfully and safely.</a:t>
                </a:r>
                <a:endParaRPr lang="en-ZA" sz="1050" b="1" dirty="0">
                  <a:solidFill>
                    <a:srgbClr val="C00000"/>
                  </a:solidFill>
                  <a:latin typeface="Arial Narrow" pitchFamily="34" charset="0"/>
                </a:endParaRPr>
              </a:p>
            </p:txBody>
          </p:sp>
          <p:grpSp>
            <p:nvGrpSpPr>
              <p:cNvPr id="114" name="Group 113"/>
              <p:cNvGrpSpPr/>
              <p:nvPr/>
            </p:nvGrpSpPr>
            <p:grpSpPr>
              <a:xfrm>
                <a:off x="696836" y="4257317"/>
                <a:ext cx="2954566" cy="710411"/>
                <a:chOff x="788926" y="2183426"/>
                <a:chExt cx="2954566" cy="710411"/>
              </a:xfrm>
            </p:grpSpPr>
            <p:sp>
              <p:nvSpPr>
                <p:cNvPr id="115" name="Rounded Rectangle 114"/>
                <p:cNvSpPr/>
                <p:nvPr/>
              </p:nvSpPr>
              <p:spPr>
                <a:xfrm>
                  <a:off x="788926" y="2267498"/>
                  <a:ext cx="2954566" cy="626339"/>
                </a:xfrm>
                <a:prstGeom prst="round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6" name="TextBox 115"/>
                <p:cNvSpPr txBox="1"/>
                <p:nvPr/>
              </p:nvSpPr>
              <p:spPr>
                <a:xfrm>
                  <a:off x="1401545" y="2183426"/>
                  <a:ext cx="1744067" cy="153888"/>
                </a:xfrm>
                <a:prstGeom prst="rect">
                  <a:avLst/>
                </a:prstGeom>
                <a:solidFill>
                  <a:schemeClr val="bg1"/>
                </a:solidFill>
              </p:spPr>
              <p:txBody>
                <a:bodyPr wrap="none" lIns="0" tIns="0" rIns="0" bIns="0" rtlCol="0" anchor="ctr" anchorCtr="1">
                  <a:spAutoFit/>
                </a:bodyPr>
                <a:lstStyle/>
                <a:p>
                  <a:r>
                    <a:rPr lang="en-ZA" sz="1000" b="1" dirty="0" smtClean="0">
                      <a:solidFill>
                        <a:schemeClr val="tx1">
                          <a:lumMod val="50000"/>
                          <a:lumOff val="50000"/>
                        </a:schemeClr>
                      </a:solidFill>
                      <a:latin typeface="Arial Narrow" pitchFamily="34" charset="0"/>
                    </a:rPr>
                    <a:t>Informed by SDG 6 (Indicator 6.3.1)</a:t>
                  </a:r>
                  <a:endParaRPr lang="en-ZA" sz="1000" b="1" dirty="0">
                    <a:solidFill>
                      <a:schemeClr val="tx1">
                        <a:lumMod val="50000"/>
                        <a:lumOff val="50000"/>
                      </a:schemeClr>
                    </a:solidFill>
                    <a:latin typeface="Arial Narrow" pitchFamily="34" charset="0"/>
                  </a:endParaRPr>
                </a:p>
              </p:txBody>
            </p:sp>
          </p:grpSp>
        </p:grpSp>
        <p:grpSp>
          <p:nvGrpSpPr>
            <p:cNvPr id="84" name="Group 83"/>
            <p:cNvGrpSpPr/>
            <p:nvPr/>
          </p:nvGrpSpPr>
          <p:grpSpPr>
            <a:xfrm>
              <a:off x="3243902" y="959512"/>
              <a:ext cx="2798542" cy="2069338"/>
              <a:chOff x="3267820" y="1275090"/>
              <a:chExt cx="2798542" cy="2069338"/>
            </a:xfrm>
          </p:grpSpPr>
          <p:sp>
            <p:nvSpPr>
              <p:cNvPr id="109" name="Left-Right Arrow 108"/>
              <p:cNvSpPr/>
              <p:nvPr/>
            </p:nvSpPr>
            <p:spPr>
              <a:xfrm>
                <a:off x="3267820" y="1275090"/>
                <a:ext cx="2798542" cy="2069338"/>
              </a:xfrm>
              <a:prstGeom prst="leftRightArrow">
                <a:avLst>
                  <a:gd name="adj1" fmla="val 57366"/>
                  <a:gd name="adj2" fmla="val 30722"/>
                </a:avLst>
              </a:prstGeom>
              <a:solidFill>
                <a:srgbClr val="F5EB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0" name="TextBox 109"/>
              <p:cNvSpPr txBox="1"/>
              <p:nvPr/>
            </p:nvSpPr>
            <p:spPr>
              <a:xfrm>
                <a:off x="3690584" y="1787593"/>
                <a:ext cx="1935900" cy="1079783"/>
              </a:xfrm>
              <a:prstGeom prst="rect">
                <a:avLst/>
              </a:prstGeom>
              <a:noFill/>
            </p:spPr>
            <p:txBody>
              <a:bodyPr wrap="square" rtlCol="0">
                <a:spAutoFit/>
              </a:bodyPr>
              <a:lstStyle/>
              <a:p>
                <a:pPr algn="ctr">
                  <a:lnSpc>
                    <a:spcPts val="1100"/>
                  </a:lnSpc>
                </a:pPr>
                <a:r>
                  <a:rPr lang="en-ZA" sz="1050" b="1" u="sng" dirty="0" smtClean="0">
                    <a:solidFill>
                      <a:srgbClr val="660066"/>
                    </a:solidFill>
                    <a:latin typeface="Arial Narrow" pitchFamily="34" charset="0"/>
                  </a:rPr>
                  <a:t>TARGET 3</a:t>
                </a:r>
                <a:r>
                  <a:rPr lang="en-ZA" sz="1050" b="1" dirty="0" smtClean="0">
                    <a:solidFill>
                      <a:srgbClr val="660066"/>
                    </a:solidFill>
                    <a:latin typeface="Arial Narrow" pitchFamily="34" charset="0"/>
                  </a:rPr>
                  <a:t>: By 2030, </a:t>
                </a:r>
                <a:r>
                  <a:rPr lang="en-ZA" sz="1050" b="1" dirty="0">
                    <a:solidFill>
                      <a:srgbClr val="660066"/>
                    </a:solidFill>
                    <a:latin typeface="Arial Narrow" pitchFamily="34" charset="0"/>
                  </a:rPr>
                  <a:t>i</a:t>
                </a:r>
                <a:r>
                  <a:rPr lang="en-ZA" sz="1050" b="1" dirty="0" smtClean="0">
                    <a:solidFill>
                      <a:srgbClr val="660066"/>
                    </a:solidFill>
                    <a:latin typeface="Arial Narrow" pitchFamily="34" charset="0"/>
                  </a:rPr>
                  <a:t>ntegrated</a:t>
                </a:r>
                <a:r>
                  <a:rPr lang="en-ZA" sz="1050" b="1" i="1" dirty="0" smtClean="0">
                    <a:solidFill>
                      <a:srgbClr val="660066"/>
                    </a:solidFill>
                    <a:latin typeface="Arial Narrow" pitchFamily="34" charset="0"/>
                  </a:rPr>
                  <a:t> Water Quality Management </a:t>
                </a:r>
                <a:r>
                  <a:rPr lang="en-ZA" sz="1050" b="1" dirty="0" smtClean="0">
                    <a:solidFill>
                      <a:srgbClr val="660066"/>
                    </a:solidFill>
                    <a:latin typeface="Arial Narrow" pitchFamily="34" charset="0"/>
                  </a:rPr>
                  <a:t>shall be implemented at all levels,</a:t>
                </a:r>
              </a:p>
              <a:p>
                <a:pPr algn="ctr">
                  <a:lnSpc>
                    <a:spcPts val="1100"/>
                  </a:lnSpc>
                </a:pPr>
                <a:r>
                  <a:rPr lang="en-ZA" sz="1050" b="1" dirty="0" smtClean="0">
                    <a:solidFill>
                      <a:srgbClr val="660066"/>
                    </a:solidFill>
                    <a:latin typeface="Arial Narrow" pitchFamily="34" charset="0"/>
                  </a:rPr>
                  <a:t>including the trans-boundary (international), national,</a:t>
                </a:r>
              </a:p>
              <a:p>
                <a:pPr algn="ctr">
                  <a:lnSpc>
                    <a:spcPts val="1100"/>
                  </a:lnSpc>
                </a:pPr>
                <a:r>
                  <a:rPr lang="en-ZA" sz="1050" b="1" dirty="0" smtClean="0">
                    <a:solidFill>
                      <a:srgbClr val="660066"/>
                    </a:solidFill>
                    <a:latin typeface="Arial Narrow" pitchFamily="34" charset="0"/>
                  </a:rPr>
                  <a:t>Water Management Area (WMA) and sub-catchment levels.</a:t>
                </a:r>
                <a:endParaRPr lang="en-ZA" sz="1050" b="1" dirty="0">
                  <a:solidFill>
                    <a:srgbClr val="660066"/>
                  </a:solidFill>
                  <a:latin typeface="Arial Narrow" pitchFamily="34" charset="0"/>
                </a:endParaRPr>
              </a:p>
            </p:txBody>
          </p:sp>
          <p:sp>
            <p:nvSpPr>
              <p:cNvPr id="111" name="Rounded Rectangle 110"/>
              <p:cNvSpPr/>
              <p:nvPr/>
            </p:nvSpPr>
            <p:spPr>
              <a:xfrm>
                <a:off x="3748798" y="1619331"/>
                <a:ext cx="1836587" cy="1248045"/>
              </a:xfrm>
              <a:prstGeom prst="round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2" name="TextBox 111"/>
              <p:cNvSpPr txBox="1"/>
              <p:nvPr/>
            </p:nvSpPr>
            <p:spPr>
              <a:xfrm>
                <a:off x="4052217" y="1491091"/>
                <a:ext cx="1194237" cy="256480"/>
              </a:xfrm>
              <a:prstGeom prst="rect">
                <a:avLst/>
              </a:prstGeom>
              <a:solidFill>
                <a:schemeClr val="bg1"/>
              </a:solidFill>
            </p:spPr>
            <p:txBody>
              <a:bodyPr wrap="none" lIns="0" tIns="0" rIns="0" bIns="0" rtlCol="0" anchor="ctr" anchorCtr="1">
                <a:spAutoFit/>
              </a:bodyPr>
              <a:lstStyle/>
              <a:p>
                <a:pPr algn="ctr">
                  <a:lnSpc>
                    <a:spcPts val="1000"/>
                  </a:lnSpc>
                </a:pPr>
                <a:r>
                  <a:rPr lang="en-ZA" sz="1000" b="1" dirty="0" smtClean="0">
                    <a:solidFill>
                      <a:schemeClr val="tx1">
                        <a:lumMod val="50000"/>
                        <a:lumOff val="50000"/>
                      </a:schemeClr>
                    </a:solidFill>
                    <a:latin typeface="Arial Narrow" pitchFamily="34" charset="0"/>
                  </a:rPr>
                  <a:t>Informed by SDG 6</a:t>
                </a:r>
              </a:p>
              <a:p>
                <a:pPr algn="ctr">
                  <a:lnSpc>
                    <a:spcPts val="1000"/>
                  </a:lnSpc>
                </a:pPr>
                <a:r>
                  <a:rPr lang="en-ZA" sz="1000" b="1" dirty="0" smtClean="0">
                    <a:solidFill>
                      <a:schemeClr val="tx1">
                        <a:lumMod val="50000"/>
                        <a:lumOff val="50000"/>
                      </a:schemeClr>
                    </a:solidFill>
                    <a:latin typeface="Arial Narrow" pitchFamily="34" charset="0"/>
                  </a:rPr>
                  <a:t>(Indicators 6.5.1 &amp; 6.5.2)</a:t>
                </a:r>
                <a:endParaRPr lang="en-ZA" sz="1000" b="1" dirty="0">
                  <a:solidFill>
                    <a:schemeClr val="tx1">
                      <a:lumMod val="50000"/>
                      <a:lumOff val="50000"/>
                    </a:schemeClr>
                  </a:solidFill>
                  <a:latin typeface="Arial Narrow" pitchFamily="34" charset="0"/>
                </a:endParaRPr>
              </a:p>
            </p:txBody>
          </p:sp>
        </p:grpSp>
        <p:sp>
          <p:nvSpPr>
            <p:cNvPr id="85" name="TextBox 84"/>
            <p:cNvSpPr txBox="1"/>
            <p:nvPr/>
          </p:nvSpPr>
          <p:spPr>
            <a:xfrm>
              <a:off x="3554927" y="249996"/>
              <a:ext cx="2176493" cy="400110"/>
            </a:xfrm>
            <a:prstGeom prst="rect">
              <a:avLst/>
            </a:prstGeom>
            <a:noFill/>
          </p:spPr>
          <p:txBody>
            <a:bodyPr wrap="none" rtlCol="0" anchor="ctr" anchorCtr="1">
              <a:spAutoFit/>
            </a:bodyPr>
            <a:lstStyle/>
            <a:p>
              <a:pPr algn="ctr">
                <a:lnSpc>
                  <a:spcPts val="1200"/>
                </a:lnSpc>
              </a:pPr>
              <a:r>
                <a:rPr lang="en-ZA" sz="1200" b="1" dirty="0" smtClean="0">
                  <a:solidFill>
                    <a:srgbClr val="660066"/>
                  </a:solidFill>
                  <a:latin typeface="Arial Narrow" pitchFamily="34" charset="0"/>
                </a:rPr>
                <a:t>INTEGRATED</a:t>
              </a:r>
            </a:p>
            <a:p>
              <a:pPr algn="ctr">
                <a:lnSpc>
                  <a:spcPts val="1200"/>
                </a:lnSpc>
              </a:pPr>
              <a:r>
                <a:rPr lang="en-ZA" sz="1200" b="1" dirty="0" smtClean="0">
                  <a:solidFill>
                    <a:srgbClr val="660066"/>
                  </a:solidFill>
                  <a:latin typeface="Arial Narrow" pitchFamily="34" charset="0"/>
                </a:rPr>
                <a:t>WATER QUALITY MANAGEMENT</a:t>
              </a:r>
              <a:endParaRPr lang="en-ZA" sz="1200" b="1" dirty="0">
                <a:solidFill>
                  <a:srgbClr val="660066"/>
                </a:solidFill>
                <a:latin typeface="Arial Narrow" pitchFamily="34" charset="0"/>
              </a:endParaRPr>
            </a:p>
          </p:txBody>
        </p:sp>
        <p:sp>
          <p:nvSpPr>
            <p:cNvPr id="86" name="TextBox 85"/>
            <p:cNvSpPr txBox="1"/>
            <p:nvPr/>
          </p:nvSpPr>
          <p:spPr>
            <a:xfrm>
              <a:off x="6238271" y="249996"/>
              <a:ext cx="2176493" cy="400110"/>
            </a:xfrm>
            <a:prstGeom prst="rect">
              <a:avLst/>
            </a:prstGeom>
            <a:noFill/>
          </p:spPr>
          <p:txBody>
            <a:bodyPr wrap="none" rtlCol="0" anchor="ctr" anchorCtr="1">
              <a:spAutoFit/>
            </a:bodyPr>
            <a:lstStyle/>
            <a:p>
              <a:pPr algn="ctr">
                <a:lnSpc>
                  <a:spcPts val="1200"/>
                </a:lnSpc>
              </a:pPr>
              <a:r>
                <a:rPr lang="en-ZA" sz="1200" b="1" dirty="0" smtClean="0">
                  <a:solidFill>
                    <a:srgbClr val="0000FF"/>
                  </a:solidFill>
                  <a:latin typeface="Arial Narrow" pitchFamily="34" charset="0"/>
                </a:rPr>
                <a:t>RESOURCE</a:t>
              </a:r>
            </a:p>
            <a:p>
              <a:pPr algn="ctr">
                <a:lnSpc>
                  <a:spcPts val="1200"/>
                </a:lnSpc>
              </a:pPr>
              <a:r>
                <a:rPr lang="en-ZA" sz="1200" b="1" dirty="0" smtClean="0">
                  <a:solidFill>
                    <a:srgbClr val="0000FF"/>
                  </a:solidFill>
                  <a:latin typeface="Arial Narrow" pitchFamily="34" charset="0"/>
                </a:rPr>
                <a:t>WATER QUALITY MANAGEMENT</a:t>
              </a:r>
              <a:endParaRPr lang="en-ZA" sz="1200" b="1" dirty="0">
                <a:solidFill>
                  <a:srgbClr val="0000FF"/>
                </a:solidFill>
                <a:latin typeface="Arial Narrow" pitchFamily="34" charset="0"/>
              </a:endParaRPr>
            </a:p>
          </p:txBody>
        </p:sp>
        <p:sp>
          <p:nvSpPr>
            <p:cNvPr id="87" name="TextBox 86"/>
            <p:cNvSpPr txBox="1"/>
            <p:nvPr/>
          </p:nvSpPr>
          <p:spPr>
            <a:xfrm>
              <a:off x="868065" y="249996"/>
              <a:ext cx="2176493" cy="553998"/>
            </a:xfrm>
            <a:prstGeom prst="rect">
              <a:avLst/>
            </a:prstGeom>
            <a:noFill/>
          </p:spPr>
          <p:txBody>
            <a:bodyPr wrap="none" rtlCol="0" anchor="ctr" anchorCtr="1">
              <a:spAutoFit/>
            </a:bodyPr>
            <a:lstStyle/>
            <a:p>
              <a:pPr algn="ctr">
                <a:lnSpc>
                  <a:spcPts val="1200"/>
                </a:lnSpc>
              </a:pPr>
              <a:r>
                <a:rPr lang="en-ZA" sz="1200" b="1" dirty="0" smtClean="0">
                  <a:solidFill>
                    <a:srgbClr val="C00000"/>
                  </a:solidFill>
                  <a:latin typeface="Arial Narrow" pitchFamily="34" charset="0"/>
                </a:rPr>
                <a:t>SOURCE</a:t>
              </a:r>
            </a:p>
            <a:p>
              <a:pPr algn="ctr">
                <a:lnSpc>
                  <a:spcPts val="1200"/>
                </a:lnSpc>
              </a:pPr>
              <a:r>
                <a:rPr lang="en-ZA" sz="1200" b="1" dirty="0" smtClean="0">
                  <a:solidFill>
                    <a:srgbClr val="C00000"/>
                  </a:solidFill>
                  <a:latin typeface="Arial Narrow" pitchFamily="34" charset="0"/>
                </a:rPr>
                <a:t>WATER QUALITY MANAGEMENT</a:t>
              </a:r>
            </a:p>
            <a:p>
              <a:pPr algn="ctr">
                <a:lnSpc>
                  <a:spcPts val="1200"/>
                </a:lnSpc>
              </a:pPr>
              <a:r>
                <a:rPr lang="en-ZA" sz="1200" b="1" dirty="0" smtClean="0">
                  <a:solidFill>
                    <a:srgbClr val="C00000"/>
                  </a:solidFill>
                  <a:latin typeface="Arial Narrow" pitchFamily="34" charset="0"/>
                </a:rPr>
                <a:t>(Source Control)</a:t>
              </a:r>
              <a:endParaRPr lang="en-ZA" sz="1200" b="1" dirty="0">
                <a:solidFill>
                  <a:srgbClr val="C00000"/>
                </a:solidFill>
                <a:latin typeface="Arial Narrow" pitchFamily="34" charset="0"/>
              </a:endParaRPr>
            </a:p>
          </p:txBody>
        </p:sp>
        <p:grpSp>
          <p:nvGrpSpPr>
            <p:cNvPr id="88" name="Group 87"/>
            <p:cNvGrpSpPr/>
            <p:nvPr/>
          </p:nvGrpSpPr>
          <p:grpSpPr>
            <a:xfrm>
              <a:off x="648929" y="2251887"/>
              <a:ext cx="2614764" cy="821791"/>
              <a:chOff x="176023" y="2709075"/>
              <a:chExt cx="2614764" cy="821791"/>
            </a:xfrm>
          </p:grpSpPr>
          <p:grpSp>
            <p:nvGrpSpPr>
              <p:cNvPr id="94" name="Group 93"/>
              <p:cNvGrpSpPr/>
              <p:nvPr/>
            </p:nvGrpSpPr>
            <p:grpSpPr>
              <a:xfrm>
                <a:off x="1901512" y="2712037"/>
                <a:ext cx="889275" cy="818829"/>
                <a:chOff x="1966367" y="2712037"/>
                <a:chExt cx="889275" cy="818829"/>
              </a:xfrm>
            </p:grpSpPr>
            <p:grpSp>
              <p:nvGrpSpPr>
                <p:cNvPr id="105" name="Group 104"/>
                <p:cNvGrpSpPr/>
                <p:nvPr/>
              </p:nvGrpSpPr>
              <p:grpSpPr>
                <a:xfrm>
                  <a:off x="1966367" y="2712037"/>
                  <a:ext cx="889275" cy="818829"/>
                  <a:chOff x="1966367" y="2712037"/>
                  <a:chExt cx="889275" cy="818829"/>
                </a:xfrm>
              </p:grpSpPr>
              <p:pic>
                <p:nvPicPr>
                  <p:cNvPr id="107"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5006" y="2924391"/>
                    <a:ext cx="880636" cy="6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TextBox 107"/>
                  <p:cNvSpPr txBox="1"/>
                  <p:nvPr/>
                </p:nvSpPr>
                <p:spPr>
                  <a:xfrm>
                    <a:off x="1966367" y="2712037"/>
                    <a:ext cx="870752"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Section 21(j)</a:t>
                    </a:r>
                    <a:endParaRPr lang="en-ZA" sz="1100" b="1" dirty="0">
                      <a:latin typeface="Arial Narrow" pitchFamily="34" charset="0"/>
                    </a:endParaRPr>
                  </a:p>
                </p:txBody>
              </p:sp>
            </p:grpSp>
            <p:sp>
              <p:nvSpPr>
                <p:cNvPr id="106" name="Rectangle 105"/>
                <p:cNvSpPr/>
                <p:nvPr/>
              </p:nvSpPr>
              <p:spPr>
                <a:xfrm>
                  <a:off x="1971614" y="2924391"/>
                  <a:ext cx="873774" cy="6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nvGrpSpPr>
              <p:cNvPr id="95" name="Group 94"/>
              <p:cNvGrpSpPr/>
              <p:nvPr/>
            </p:nvGrpSpPr>
            <p:grpSpPr>
              <a:xfrm>
                <a:off x="1023133" y="2712623"/>
                <a:ext cx="909224" cy="818243"/>
                <a:chOff x="1087988" y="2712623"/>
                <a:chExt cx="909224" cy="818243"/>
              </a:xfrm>
            </p:grpSpPr>
            <p:grpSp>
              <p:nvGrpSpPr>
                <p:cNvPr id="101" name="Group 100"/>
                <p:cNvGrpSpPr/>
                <p:nvPr/>
              </p:nvGrpSpPr>
              <p:grpSpPr>
                <a:xfrm>
                  <a:off x="1087988" y="2712623"/>
                  <a:ext cx="909224" cy="818243"/>
                  <a:chOff x="1927559" y="3086415"/>
                  <a:chExt cx="909224" cy="818243"/>
                </a:xfrm>
              </p:grpSpPr>
              <p:pic>
                <p:nvPicPr>
                  <p:cNvPr id="103"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60717" y="3298183"/>
                    <a:ext cx="872405" cy="6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1927559" y="3086415"/>
                    <a:ext cx="909224"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Section 21(h)</a:t>
                    </a:r>
                    <a:endParaRPr lang="en-ZA" sz="1100" b="1" dirty="0">
                      <a:latin typeface="Arial Narrow" pitchFamily="34" charset="0"/>
                    </a:endParaRPr>
                  </a:p>
                </p:txBody>
              </p:sp>
            </p:grpSp>
            <p:sp>
              <p:nvSpPr>
                <p:cNvPr id="102" name="Rectangle 101"/>
                <p:cNvSpPr/>
                <p:nvPr/>
              </p:nvSpPr>
              <p:spPr>
                <a:xfrm>
                  <a:off x="1107695" y="2924391"/>
                  <a:ext cx="873774" cy="6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nvGrpSpPr>
              <p:cNvPr id="96" name="Group 95"/>
              <p:cNvGrpSpPr/>
              <p:nvPr/>
            </p:nvGrpSpPr>
            <p:grpSpPr>
              <a:xfrm>
                <a:off x="176023" y="2709075"/>
                <a:ext cx="879289" cy="821791"/>
                <a:chOff x="240878" y="2709075"/>
                <a:chExt cx="879289" cy="821791"/>
              </a:xfrm>
            </p:grpSpPr>
            <p:grpSp>
              <p:nvGrpSpPr>
                <p:cNvPr id="97" name="Group 96"/>
                <p:cNvGrpSpPr/>
                <p:nvPr/>
              </p:nvGrpSpPr>
              <p:grpSpPr>
                <a:xfrm>
                  <a:off x="240878" y="2709075"/>
                  <a:ext cx="879289" cy="821791"/>
                  <a:chOff x="197319" y="3086415"/>
                  <a:chExt cx="879289" cy="821791"/>
                </a:xfrm>
              </p:grpSpPr>
              <p:pic>
                <p:nvPicPr>
                  <p:cNvPr id="99"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1096" y="3301731"/>
                    <a:ext cx="865512" cy="6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 name="TextBox 99"/>
                  <p:cNvSpPr txBox="1"/>
                  <p:nvPr/>
                </p:nvSpPr>
                <p:spPr>
                  <a:xfrm>
                    <a:off x="197319" y="3086415"/>
                    <a:ext cx="877164"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Section 21(f)</a:t>
                    </a:r>
                    <a:endParaRPr lang="en-ZA" sz="1100" b="1" dirty="0">
                      <a:latin typeface="Arial Narrow" pitchFamily="34" charset="0"/>
                    </a:endParaRPr>
                  </a:p>
                </p:txBody>
              </p:sp>
            </p:grpSp>
            <p:sp>
              <p:nvSpPr>
                <p:cNvPr id="98" name="Rectangle 97"/>
                <p:cNvSpPr/>
                <p:nvPr/>
              </p:nvSpPr>
              <p:spPr>
                <a:xfrm>
                  <a:off x="245640" y="2924391"/>
                  <a:ext cx="873774" cy="6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grpSp>
          <p:nvGrpSpPr>
            <p:cNvPr id="89" name="Group 88"/>
            <p:cNvGrpSpPr/>
            <p:nvPr/>
          </p:nvGrpSpPr>
          <p:grpSpPr>
            <a:xfrm>
              <a:off x="1431167" y="3312920"/>
              <a:ext cx="1050289" cy="812432"/>
              <a:chOff x="4719310" y="3772533"/>
              <a:chExt cx="1050289" cy="812432"/>
            </a:xfrm>
          </p:grpSpPr>
          <p:pic>
            <p:nvPicPr>
              <p:cNvPr id="91"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10205" y="3993106"/>
                <a:ext cx="889275" cy="59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TextBox 91"/>
              <p:cNvSpPr txBox="1"/>
              <p:nvPr/>
            </p:nvSpPr>
            <p:spPr>
              <a:xfrm>
                <a:off x="4719310" y="3772533"/>
                <a:ext cx="1050289"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Schedule 1(1)(f)</a:t>
                </a:r>
                <a:endParaRPr lang="en-ZA" sz="1100" b="1" dirty="0">
                  <a:latin typeface="Arial Narrow" pitchFamily="34" charset="0"/>
                </a:endParaRPr>
              </a:p>
            </p:txBody>
          </p:sp>
          <p:sp>
            <p:nvSpPr>
              <p:cNvPr id="93" name="Rectangle 92"/>
              <p:cNvSpPr/>
              <p:nvPr/>
            </p:nvSpPr>
            <p:spPr>
              <a:xfrm>
                <a:off x="4814323" y="3981179"/>
                <a:ext cx="873774" cy="6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90" name="TextBox 89"/>
            <p:cNvSpPr txBox="1"/>
            <p:nvPr/>
          </p:nvSpPr>
          <p:spPr>
            <a:xfrm>
              <a:off x="815615" y="3162166"/>
              <a:ext cx="2281395" cy="220573"/>
            </a:xfrm>
            <a:prstGeom prst="rect">
              <a:avLst/>
            </a:prstGeom>
            <a:noFill/>
          </p:spPr>
          <p:txBody>
            <a:bodyPr wrap="none" rtlCol="0" anchor="ctr" anchorCtr="1">
              <a:spAutoFit/>
            </a:bodyPr>
            <a:lstStyle/>
            <a:p>
              <a:pPr algn="ctr">
                <a:lnSpc>
                  <a:spcPts val="1000"/>
                </a:lnSpc>
              </a:pPr>
              <a:r>
                <a:rPr lang="en-ZA" sz="1100" b="1" dirty="0" smtClean="0">
                  <a:latin typeface="Arial Narrow" pitchFamily="34" charset="0"/>
                </a:rPr>
                <a:t>Discharge or disposal via a third party</a:t>
              </a:r>
              <a:endParaRPr lang="en-ZA" sz="1100" b="1" dirty="0">
                <a:latin typeface="Arial Narrow" pitchFamily="34" charset="0"/>
              </a:endParaRPr>
            </a:p>
          </p:txBody>
        </p:sp>
      </p:grpSp>
    </p:spTree>
    <p:extLst>
      <p:ext uri="{BB962C8B-B14F-4D97-AF65-F5344CB8AC3E}">
        <p14:creationId xmlns:p14="http://schemas.microsoft.com/office/powerpoint/2010/main" val="28888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867694" y="148324"/>
            <a:ext cx="3392907"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EMERGING POLLUTANTS</a:t>
            </a:r>
            <a:endParaRPr lang="en-US" sz="2000" b="1" dirty="0">
              <a:solidFill>
                <a:srgbClr val="FFFF00"/>
              </a:solidFill>
            </a:endParaRPr>
          </a:p>
        </p:txBody>
      </p:sp>
      <p:grpSp>
        <p:nvGrpSpPr>
          <p:cNvPr id="2" name="Group 1"/>
          <p:cNvGrpSpPr/>
          <p:nvPr/>
        </p:nvGrpSpPr>
        <p:grpSpPr>
          <a:xfrm>
            <a:off x="258913" y="779809"/>
            <a:ext cx="8678610" cy="1223351"/>
            <a:chOff x="258913" y="779809"/>
            <a:chExt cx="8678610" cy="1223351"/>
          </a:xfrm>
        </p:grpSpPr>
        <p:sp>
          <p:nvSpPr>
            <p:cNvPr id="7" name="TextBox 6"/>
            <p:cNvSpPr txBox="1"/>
            <p:nvPr/>
          </p:nvSpPr>
          <p:spPr>
            <a:xfrm>
              <a:off x="1563329" y="791320"/>
              <a:ext cx="7374194" cy="1200329"/>
            </a:xfrm>
            <a:prstGeom prst="rect">
              <a:avLst/>
            </a:prstGeom>
            <a:solidFill>
              <a:srgbClr val="FFEEDD"/>
            </a:solidFill>
            <a:effectLst>
              <a:softEdge rad="63500"/>
            </a:effectLst>
          </p:spPr>
          <p:txBody>
            <a:bodyPr wrap="square" rtlCol="0">
              <a:spAutoFit/>
            </a:bodyPr>
            <a:lstStyle/>
            <a:p>
              <a:pPr algn="just"/>
              <a:r>
                <a:rPr lang="en-ZA" sz="1800" b="1" dirty="0" smtClean="0">
                  <a:latin typeface="+mn-lt"/>
                </a:rPr>
                <a:t>Any synthetic or naturally occurring </a:t>
              </a:r>
              <a:r>
                <a:rPr lang="en-ZA" sz="1800" b="1" u="sng" dirty="0" smtClean="0">
                  <a:solidFill>
                    <a:srgbClr val="C00000"/>
                  </a:solidFill>
                  <a:latin typeface="+mn-lt"/>
                </a:rPr>
                <a:t>chemical</a:t>
              </a:r>
              <a:r>
                <a:rPr lang="en-ZA" sz="1800" b="1" dirty="0" smtClean="0">
                  <a:latin typeface="+mn-lt"/>
                </a:rPr>
                <a:t>, or </a:t>
              </a:r>
              <a:r>
                <a:rPr lang="en-ZA" sz="1800" b="1" u="sng" dirty="0" smtClean="0">
                  <a:solidFill>
                    <a:srgbClr val="C00000"/>
                  </a:solidFill>
                  <a:latin typeface="+mn-lt"/>
                </a:rPr>
                <a:t>microorganism</a:t>
              </a:r>
              <a:r>
                <a:rPr lang="en-ZA" sz="1800" b="1" dirty="0" smtClean="0">
                  <a:latin typeface="+mn-lt"/>
                </a:rPr>
                <a:t> that is </a:t>
              </a:r>
              <a:r>
                <a:rPr lang="en-ZA" sz="1800" b="1" u="sng" dirty="0" smtClean="0">
                  <a:solidFill>
                    <a:srgbClr val="C00000"/>
                  </a:solidFill>
                  <a:latin typeface="+mn-lt"/>
                </a:rPr>
                <a:t>not commonly monitored</a:t>
              </a:r>
              <a:r>
                <a:rPr lang="en-ZA" sz="1800" b="1" dirty="0" smtClean="0">
                  <a:solidFill>
                    <a:srgbClr val="C00000"/>
                  </a:solidFill>
                  <a:latin typeface="+mn-lt"/>
                </a:rPr>
                <a:t> </a:t>
              </a:r>
              <a:r>
                <a:rPr lang="en-ZA" sz="1800" b="1" dirty="0" smtClean="0">
                  <a:latin typeface="+mn-lt"/>
                </a:rPr>
                <a:t>in the environment, but has the potential to enter the environment and cause known or suspected </a:t>
              </a:r>
              <a:r>
                <a:rPr lang="en-ZA" sz="1800" b="1" u="sng" dirty="0" smtClean="0">
                  <a:solidFill>
                    <a:srgbClr val="C00000"/>
                  </a:solidFill>
                  <a:latin typeface="+mn-lt"/>
                </a:rPr>
                <a:t>adverse</a:t>
              </a:r>
              <a:r>
                <a:rPr lang="en-ZA" sz="1800" b="1" dirty="0" smtClean="0">
                  <a:latin typeface="+mn-lt"/>
                </a:rPr>
                <a:t> ecological and/ or human health </a:t>
              </a:r>
              <a:r>
                <a:rPr lang="en-ZA" sz="1800" b="1" u="sng" dirty="0" smtClean="0">
                  <a:solidFill>
                    <a:srgbClr val="C00000"/>
                  </a:solidFill>
                  <a:latin typeface="+mn-lt"/>
                </a:rPr>
                <a:t>effects</a:t>
              </a:r>
              <a:r>
                <a:rPr lang="en-ZA" sz="1800" b="1" dirty="0" smtClean="0">
                  <a:latin typeface="+mn-lt"/>
                </a:rPr>
                <a:t>.</a:t>
              </a:r>
              <a:endParaRPr lang="en-ZA" sz="1800" b="1" dirty="0">
                <a:latin typeface="+mn-lt"/>
              </a:endParaRPr>
            </a:p>
          </p:txBody>
        </p:sp>
        <p:grpSp>
          <p:nvGrpSpPr>
            <p:cNvPr id="12" name="Group 11"/>
            <p:cNvGrpSpPr/>
            <p:nvPr/>
          </p:nvGrpSpPr>
          <p:grpSpPr>
            <a:xfrm>
              <a:off x="258913" y="779809"/>
              <a:ext cx="1323038" cy="1223351"/>
              <a:chOff x="258913" y="1762785"/>
              <a:chExt cx="1323038" cy="1223351"/>
            </a:xfrm>
          </p:grpSpPr>
          <p:pic>
            <p:nvPicPr>
              <p:cNvPr id="3074" name="Picture 2" descr="E:\My Data\Per Subject\(E)   Capacity Building\Fet Water\2018 (WQM)\Slides\Pic - Defini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13" y="1762785"/>
                <a:ext cx="1304416" cy="11566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19939340">
                <a:off x="653235" y="2678359"/>
                <a:ext cx="928716" cy="307777"/>
              </a:xfrm>
              <a:prstGeom prst="rect">
                <a:avLst/>
              </a:prstGeom>
              <a:noFill/>
            </p:spPr>
            <p:txBody>
              <a:bodyPr wrap="none" rtlCol="0">
                <a:spAutoFit/>
              </a:bodyPr>
              <a:lstStyle/>
              <a:p>
                <a:r>
                  <a:rPr lang="en-ZA" sz="1400" b="1" dirty="0" smtClean="0">
                    <a:latin typeface="+mn-lt"/>
                  </a:rPr>
                  <a:t>Definition</a:t>
                </a:r>
                <a:endParaRPr lang="en-ZA" sz="1400" b="1" dirty="0">
                  <a:latin typeface="+mn-lt"/>
                </a:endParaRPr>
              </a:p>
            </p:txBody>
          </p:sp>
        </p:grpSp>
      </p:grpSp>
      <p:grpSp>
        <p:nvGrpSpPr>
          <p:cNvPr id="3" name="Group 2"/>
          <p:cNvGrpSpPr/>
          <p:nvPr/>
        </p:nvGrpSpPr>
        <p:grpSpPr>
          <a:xfrm>
            <a:off x="0" y="2201245"/>
            <a:ext cx="9089628" cy="4243800"/>
            <a:chOff x="0" y="2201245"/>
            <a:chExt cx="9089628" cy="4243800"/>
          </a:xfrm>
        </p:grpSpPr>
        <p:pic>
          <p:nvPicPr>
            <p:cNvPr id="3075" name="Picture 3" descr="E:\My Data\Per Subject\(E)   Capacity Building\Fet Water\2018 (WQM)\Slides\Pic - Emerging Contaminant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1245"/>
              <a:ext cx="7129213" cy="4243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118459" y="2236007"/>
              <a:ext cx="1971169" cy="831693"/>
              <a:chOff x="7118459" y="2173861"/>
              <a:chExt cx="1971169" cy="831693"/>
            </a:xfrm>
          </p:grpSpPr>
          <p:pic>
            <p:nvPicPr>
              <p:cNvPr id="11" name="Picture 2" descr="E:\My Data\Per Subject\(E)   Capacity Building\Fet Water\2018 (WQM)\Slides\Pic - Emerging Contaminants (Antibiotic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8459" y="2173861"/>
                <a:ext cx="1971169" cy="831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8005" y="2785376"/>
                <a:ext cx="592076" cy="138499"/>
              </a:xfrm>
              <a:prstGeom prst="rect">
                <a:avLst/>
              </a:prstGeom>
              <a:solidFill>
                <a:schemeClr val="tx1"/>
              </a:solidFill>
              <a:ln>
                <a:noFill/>
              </a:ln>
            </p:spPr>
            <p:txBody>
              <a:bodyPr wrap="none" lIns="36000" tIns="0" rIns="36000" bIns="0" rtlCol="0" anchor="ctr" anchorCtr="1">
                <a:spAutoFit/>
              </a:bodyPr>
              <a:lstStyle/>
              <a:p>
                <a:pPr algn="ctr"/>
                <a:r>
                  <a:rPr lang="en-ZA" sz="900" b="1" dirty="0" smtClean="0">
                    <a:solidFill>
                      <a:schemeClr val="bg1"/>
                    </a:solidFill>
                    <a:latin typeface="+mn-lt"/>
                  </a:rPr>
                  <a:t>Antibiotics</a:t>
                </a:r>
                <a:endParaRPr lang="en-ZA" sz="900" b="1" dirty="0">
                  <a:solidFill>
                    <a:schemeClr val="bg1"/>
                  </a:solidFill>
                  <a:latin typeface="+mn-lt"/>
                </a:endParaRPr>
              </a:p>
            </p:txBody>
          </p:sp>
        </p:grpSp>
        <p:grpSp>
          <p:nvGrpSpPr>
            <p:cNvPr id="17" name="Group 16"/>
            <p:cNvGrpSpPr/>
            <p:nvPr/>
          </p:nvGrpSpPr>
          <p:grpSpPr>
            <a:xfrm>
              <a:off x="7141958" y="4313285"/>
              <a:ext cx="1924171" cy="950628"/>
              <a:chOff x="7141958" y="4184226"/>
              <a:chExt cx="1924171" cy="950628"/>
            </a:xfrm>
          </p:grpSpPr>
          <p:pic>
            <p:nvPicPr>
              <p:cNvPr id="13" name="Picture 3" descr="E:\My Data\Per Subject\(E)   Capacity Building\Fet Water\2018 (WQM)\Slides\Pic - Emerging Contaminants (EDC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1760" y="4184226"/>
                <a:ext cx="1404566" cy="9275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141958" y="4996355"/>
                <a:ext cx="1924171" cy="138499"/>
              </a:xfrm>
              <a:prstGeom prst="rect">
                <a:avLst/>
              </a:prstGeom>
              <a:solidFill>
                <a:schemeClr val="tx1"/>
              </a:solidFill>
              <a:ln>
                <a:noFill/>
              </a:ln>
            </p:spPr>
            <p:txBody>
              <a:bodyPr wrap="none" lIns="36000" tIns="0" rIns="36000" bIns="0" rtlCol="0" anchor="ctr" anchorCtr="1">
                <a:spAutoFit/>
              </a:bodyPr>
              <a:lstStyle/>
              <a:p>
                <a:pPr algn="ctr"/>
                <a:r>
                  <a:rPr lang="en-ZA" sz="900" b="1" dirty="0" smtClean="0">
                    <a:solidFill>
                      <a:schemeClr val="bg1"/>
                    </a:solidFill>
                    <a:latin typeface="+mn-lt"/>
                  </a:rPr>
                  <a:t>Endocrine Disrupting Chemicals (EDCs)</a:t>
                </a:r>
                <a:endParaRPr lang="en-ZA" sz="900" b="1" dirty="0">
                  <a:solidFill>
                    <a:schemeClr val="bg1"/>
                  </a:solidFill>
                  <a:latin typeface="+mn-lt"/>
                </a:endParaRPr>
              </a:p>
            </p:txBody>
          </p:sp>
        </p:grpSp>
        <p:grpSp>
          <p:nvGrpSpPr>
            <p:cNvPr id="19" name="Group 18"/>
            <p:cNvGrpSpPr/>
            <p:nvPr/>
          </p:nvGrpSpPr>
          <p:grpSpPr>
            <a:xfrm>
              <a:off x="7416872" y="5391628"/>
              <a:ext cx="1374342" cy="972854"/>
              <a:chOff x="7416872" y="5391628"/>
              <a:chExt cx="1374342" cy="972854"/>
            </a:xfrm>
          </p:grpSpPr>
          <p:pic>
            <p:nvPicPr>
              <p:cNvPr id="14" name="Picture 4" descr="E:\My Data\Per Subject\(E)   Capacity Building\Fet Water\2018 (WQM)\Slides\Pic - Emerging Contaminants (Nanoparticle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9452" y="5391628"/>
                <a:ext cx="829183" cy="82918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416872" y="6225983"/>
                <a:ext cx="1374342" cy="138499"/>
              </a:xfrm>
              <a:prstGeom prst="rect">
                <a:avLst/>
              </a:prstGeom>
              <a:solidFill>
                <a:schemeClr val="tx1"/>
              </a:solidFill>
              <a:ln>
                <a:noFill/>
              </a:ln>
            </p:spPr>
            <p:txBody>
              <a:bodyPr wrap="none" lIns="36000" tIns="0" rIns="36000" bIns="0" rtlCol="0" anchor="ctr" anchorCtr="1">
                <a:spAutoFit/>
              </a:bodyPr>
              <a:lstStyle/>
              <a:p>
                <a:pPr algn="ctr"/>
                <a:r>
                  <a:rPr lang="en-ZA" sz="900" b="1" dirty="0" smtClean="0">
                    <a:solidFill>
                      <a:schemeClr val="bg1"/>
                    </a:solidFill>
                    <a:latin typeface="+mn-lt"/>
                  </a:rPr>
                  <a:t>Nanoparticles (1-100 nm </a:t>
                </a:r>
                <a:r>
                  <a:rPr lang="en-ZA" sz="900" dirty="0" smtClean="0">
                    <a:solidFill>
                      <a:schemeClr val="bg1"/>
                    </a:solidFill>
                    <a:latin typeface="+mn-lt"/>
                  </a:rPr>
                  <a:t>ø</a:t>
                </a:r>
                <a:r>
                  <a:rPr lang="en-ZA" sz="900" b="1" dirty="0" smtClean="0">
                    <a:solidFill>
                      <a:schemeClr val="bg1"/>
                    </a:solidFill>
                    <a:latin typeface="+mn-lt"/>
                  </a:rPr>
                  <a:t>)</a:t>
                </a:r>
                <a:endParaRPr lang="en-ZA" sz="900" b="1" dirty="0">
                  <a:solidFill>
                    <a:schemeClr val="bg1"/>
                  </a:solidFill>
                  <a:latin typeface="+mn-lt"/>
                </a:endParaRPr>
              </a:p>
            </p:txBody>
          </p:sp>
        </p:grpSp>
        <p:grpSp>
          <p:nvGrpSpPr>
            <p:cNvPr id="15" name="Group 14"/>
            <p:cNvGrpSpPr/>
            <p:nvPr/>
          </p:nvGrpSpPr>
          <p:grpSpPr>
            <a:xfrm>
              <a:off x="7118633" y="3195414"/>
              <a:ext cx="1970820" cy="990157"/>
              <a:chOff x="7118633" y="3085456"/>
              <a:chExt cx="1970820" cy="990157"/>
            </a:xfrm>
          </p:grpSpPr>
          <p:pic>
            <p:nvPicPr>
              <p:cNvPr id="3077" name="Picture 5" descr="E:\My Data\Per Subject\(E)   Capacity Building\Fet Water\2018 (WQM)\Slides\Pic - Emerging Contaminants (POP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8633" y="3085456"/>
                <a:ext cx="1970820" cy="990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198063" y="3874969"/>
                <a:ext cx="1811961" cy="138499"/>
              </a:xfrm>
              <a:prstGeom prst="rect">
                <a:avLst/>
              </a:prstGeom>
              <a:solidFill>
                <a:schemeClr val="tx1"/>
              </a:solidFill>
              <a:ln>
                <a:noFill/>
              </a:ln>
            </p:spPr>
            <p:txBody>
              <a:bodyPr wrap="none" lIns="36000" tIns="0" rIns="36000" bIns="0" rtlCol="0" anchor="ctr" anchorCtr="1">
                <a:spAutoFit/>
              </a:bodyPr>
              <a:lstStyle/>
              <a:p>
                <a:pPr algn="ctr"/>
                <a:r>
                  <a:rPr lang="en-ZA" sz="900" b="1" dirty="0" smtClean="0">
                    <a:solidFill>
                      <a:schemeClr val="bg1"/>
                    </a:solidFill>
                    <a:latin typeface="+mn-lt"/>
                  </a:rPr>
                  <a:t>Persistent Organic Pollutants (POPs)</a:t>
                </a:r>
                <a:endParaRPr lang="en-ZA" sz="900" b="1" dirty="0">
                  <a:solidFill>
                    <a:schemeClr val="bg1"/>
                  </a:solidFill>
                  <a:latin typeface="+mn-lt"/>
                </a:endParaRPr>
              </a:p>
            </p:txBody>
          </p:sp>
        </p:grpSp>
      </p:grpSp>
    </p:spTree>
    <p:extLst>
      <p:ext uri="{BB962C8B-B14F-4D97-AF65-F5344CB8AC3E}">
        <p14:creationId xmlns:p14="http://schemas.microsoft.com/office/powerpoint/2010/main" val="358096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749530" y="148324"/>
            <a:ext cx="5629233"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WATER QUALITY ISSUES IN SOUTH AFRICA</a:t>
            </a:r>
            <a:endParaRPr lang="en-US" sz="2000" b="1" dirty="0">
              <a:solidFill>
                <a:srgbClr val="FFFF00"/>
              </a:solidFill>
            </a:endParaRPr>
          </a:p>
        </p:txBody>
      </p:sp>
      <p:sp>
        <p:nvSpPr>
          <p:cNvPr id="23" name="Rectangle 3"/>
          <p:cNvSpPr txBox="1">
            <a:spLocks noChangeArrowheads="1"/>
          </p:cNvSpPr>
          <p:nvPr/>
        </p:nvSpPr>
        <p:spPr>
          <a:xfrm>
            <a:off x="11320" y="814657"/>
            <a:ext cx="8196468" cy="5696979"/>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itchFamily="2" charset="2"/>
              <a:buBlip>
                <a:blip r:embed="rId2"/>
              </a:buBlip>
            </a:pPr>
            <a:r>
              <a:rPr lang="en-US" altLang="en-US" sz="2200" b="1" dirty="0" smtClean="0"/>
              <a:t>Most predominant issues of concern:</a:t>
            </a:r>
          </a:p>
          <a:p>
            <a:pPr marL="633413" lvl="1" indent="-279400">
              <a:lnSpc>
                <a:spcPct val="80000"/>
              </a:lnSpc>
              <a:buFont typeface="Arial" pitchFamily="34" charset="0"/>
              <a:buBlip>
                <a:blip r:embed="rId3"/>
              </a:buBlip>
            </a:pPr>
            <a:r>
              <a:rPr lang="en-US" altLang="en-US" sz="2200" dirty="0" smtClean="0"/>
              <a:t>Nutrients;</a:t>
            </a:r>
          </a:p>
          <a:p>
            <a:pPr marL="633413" lvl="1" indent="-279400">
              <a:lnSpc>
                <a:spcPct val="80000"/>
              </a:lnSpc>
              <a:buFontTx/>
              <a:buBlip>
                <a:blip r:embed="rId3"/>
              </a:buBlip>
            </a:pPr>
            <a:r>
              <a:rPr lang="en-US" altLang="en-US" sz="2200" dirty="0" smtClean="0"/>
              <a:t>Salts;</a:t>
            </a:r>
          </a:p>
          <a:p>
            <a:pPr marL="633413" lvl="1" indent="-279400">
              <a:lnSpc>
                <a:spcPct val="80000"/>
              </a:lnSpc>
              <a:buFontTx/>
              <a:buBlip>
                <a:blip r:embed="rId3"/>
              </a:buBlip>
            </a:pPr>
            <a:r>
              <a:rPr lang="en-US" altLang="en-US" sz="2200" dirty="0" smtClean="0"/>
              <a:t>Microbial contamination;</a:t>
            </a:r>
          </a:p>
          <a:p>
            <a:pPr marL="633413" lvl="1" indent="-279400">
              <a:lnSpc>
                <a:spcPct val="80000"/>
              </a:lnSpc>
              <a:buFont typeface="Arial" pitchFamily="34" charset="0"/>
              <a:buBlip>
                <a:blip r:embed="rId3"/>
              </a:buBlip>
            </a:pPr>
            <a:r>
              <a:rPr lang="en-US" altLang="en-US" sz="2200" dirty="0" smtClean="0"/>
              <a:t>Urban Runoff &amp; Litter;</a:t>
            </a:r>
          </a:p>
          <a:p>
            <a:pPr marL="633413" lvl="1" indent="-279400">
              <a:lnSpc>
                <a:spcPct val="80000"/>
              </a:lnSpc>
              <a:buFont typeface="Arial" pitchFamily="34" charset="0"/>
              <a:buBlip>
                <a:blip r:embed="rId3"/>
              </a:buBlip>
            </a:pPr>
            <a:r>
              <a:rPr lang="en-US" altLang="en-US" sz="2200" dirty="0" smtClean="0"/>
              <a:t>Sedimentation/ Siltation.</a:t>
            </a:r>
          </a:p>
          <a:p>
            <a:pPr marL="457200" lvl="1" indent="0">
              <a:lnSpc>
                <a:spcPct val="80000"/>
              </a:lnSpc>
              <a:buFont typeface="Arial" pitchFamily="34" charset="0"/>
              <a:buNone/>
            </a:pPr>
            <a:endParaRPr lang="en-US" altLang="en-US" sz="2200" b="1" dirty="0" smtClean="0"/>
          </a:p>
          <a:p>
            <a:pPr marL="342900" lvl="1" indent="-342900">
              <a:lnSpc>
                <a:spcPct val="80000"/>
              </a:lnSpc>
              <a:buFont typeface="Arial" pitchFamily="34" charset="0"/>
              <a:buBlip>
                <a:blip r:embed="rId2"/>
              </a:buBlip>
            </a:pPr>
            <a:r>
              <a:rPr lang="en-US" altLang="en-US" sz="2200" b="1" dirty="0" smtClean="0">
                <a:cs typeface="ＭＳ Ｐゴシック" charset="0"/>
              </a:rPr>
              <a:t>Other issues that have been identified are:</a:t>
            </a:r>
          </a:p>
          <a:p>
            <a:pPr marL="633413" lvl="1" indent="-279400">
              <a:lnSpc>
                <a:spcPct val="80000"/>
              </a:lnSpc>
              <a:buFontTx/>
              <a:buBlip>
                <a:blip r:embed="rId3"/>
              </a:buBlip>
            </a:pPr>
            <a:r>
              <a:rPr lang="en-US" altLang="en-US" sz="2200" dirty="0" smtClean="0"/>
              <a:t>Acidification or Alkalization;</a:t>
            </a:r>
          </a:p>
          <a:p>
            <a:pPr marL="633413" lvl="1" indent="-279400">
              <a:lnSpc>
                <a:spcPct val="80000"/>
              </a:lnSpc>
              <a:buFontTx/>
              <a:buBlip>
                <a:blip r:embed="rId3"/>
              </a:buBlip>
            </a:pPr>
            <a:r>
              <a:rPr lang="en-US" altLang="en-US" sz="2200" dirty="0" smtClean="0"/>
              <a:t>Metals;</a:t>
            </a:r>
          </a:p>
          <a:p>
            <a:pPr marL="633413" lvl="1" indent="-279400">
              <a:lnSpc>
                <a:spcPct val="80000"/>
              </a:lnSpc>
              <a:buFontTx/>
              <a:buBlip>
                <a:blip r:embed="rId3"/>
              </a:buBlip>
            </a:pPr>
            <a:r>
              <a:rPr lang="en-US" altLang="en-US" sz="2200" dirty="0" smtClean="0"/>
              <a:t>Radiological pollution;</a:t>
            </a:r>
          </a:p>
          <a:p>
            <a:pPr marL="633413" lvl="1" indent="-279400">
              <a:lnSpc>
                <a:spcPct val="80000"/>
              </a:lnSpc>
              <a:buFontTx/>
              <a:buBlip>
                <a:blip r:embed="rId3"/>
              </a:buBlip>
            </a:pPr>
            <a:r>
              <a:rPr lang="en-US" altLang="en-US" sz="2200" dirty="0" smtClean="0"/>
              <a:t>Thermal pollution;</a:t>
            </a:r>
          </a:p>
          <a:p>
            <a:pPr marL="633413" lvl="1" indent="-279400">
              <a:lnSpc>
                <a:spcPct val="80000"/>
              </a:lnSpc>
              <a:buFontTx/>
              <a:buBlip>
                <a:blip r:embed="rId3"/>
              </a:buBlip>
            </a:pPr>
            <a:r>
              <a:rPr lang="en-US" altLang="en-US" sz="2200" dirty="0" smtClean="0"/>
              <a:t>Antibiotics &amp; Antimicrobial substances </a:t>
            </a:r>
            <a:r>
              <a:rPr lang="en-US" altLang="en-US" sz="1400" b="1" i="1" dirty="0" smtClean="0">
                <a:solidFill>
                  <a:srgbClr val="C00000"/>
                </a:solidFill>
              </a:rPr>
              <a:t>(</a:t>
            </a:r>
            <a:r>
              <a:rPr lang="en-US" altLang="en-US" sz="1400" b="1" i="1" dirty="0">
                <a:solidFill>
                  <a:srgbClr val="C00000"/>
                </a:solidFill>
              </a:rPr>
              <a:t>Emerging Pollutant)</a:t>
            </a:r>
            <a:r>
              <a:rPr lang="en-US" altLang="en-US" sz="2200" dirty="0" smtClean="0"/>
              <a:t>;</a:t>
            </a:r>
          </a:p>
          <a:p>
            <a:pPr marL="633413" lvl="1" indent="-279400">
              <a:lnSpc>
                <a:spcPct val="80000"/>
              </a:lnSpc>
              <a:buFontTx/>
              <a:buBlip>
                <a:blip r:embed="rId3"/>
              </a:buBlip>
            </a:pPr>
            <a:r>
              <a:rPr lang="en-US" altLang="en-US" sz="2200" dirty="0" smtClean="0"/>
              <a:t>Nanoparticles &amp; Micro-plastics </a:t>
            </a:r>
            <a:r>
              <a:rPr lang="en-US" altLang="en-US" sz="1400" b="1" i="1" dirty="0" smtClean="0">
                <a:solidFill>
                  <a:srgbClr val="C00000"/>
                </a:solidFill>
              </a:rPr>
              <a:t>(Emerging Pollutant)</a:t>
            </a:r>
            <a:r>
              <a:rPr lang="en-US" altLang="en-US" sz="2200" dirty="0" smtClean="0"/>
              <a:t>;</a:t>
            </a:r>
          </a:p>
          <a:p>
            <a:pPr marL="633413" lvl="1" indent="-279400">
              <a:lnSpc>
                <a:spcPct val="80000"/>
              </a:lnSpc>
              <a:buBlip>
                <a:blip r:embed="rId3"/>
              </a:buBlip>
            </a:pPr>
            <a:r>
              <a:rPr lang="en-US" altLang="en-US" sz="2200" dirty="0"/>
              <a:t>Endocrine </a:t>
            </a:r>
            <a:r>
              <a:rPr lang="en-US" altLang="en-US" sz="2200" dirty="0" smtClean="0"/>
              <a:t>Disrupting Chemicals </a:t>
            </a:r>
            <a:r>
              <a:rPr lang="en-US" altLang="en-US" sz="2200" dirty="0"/>
              <a:t>(EDC</a:t>
            </a:r>
            <a:r>
              <a:rPr lang="en-US" altLang="en-US" sz="2200" dirty="0" smtClean="0"/>
              <a:t>)</a:t>
            </a:r>
            <a:r>
              <a:rPr lang="en-US" altLang="en-US" sz="2200" dirty="0"/>
              <a:t> </a:t>
            </a:r>
            <a:r>
              <a:rPr lang="en-US" altLang="en-US" sz="1400" b="1" i="1" dirty="0">
                <a:solidFill>
                  <a:srgbClr val="C00000"/>
                </a:solidFill>
              </a:rPr>
              <a:t>(Emerging Pollutant)</a:t>
            </a:r>
            <a:r>
              <a:rPr lang="en-US" altLang="en-US" sz="2200" dirty="0" smtClean="0"/>
              <a:t>;</a:t>
            </a:r>
            <a:endParaRPr lang="en-US" altLang="en-US" sz="2200" dirty="0"/>
          </a:p>
          <a:p>
            <a:pPr marL="633413" lvl="1" indent="-279400">
              <a:lnSpc>
                <a:spcPct val="80000"/>
              </a:lnSpc>
              <a:buBlip>
                <a:blip r:embed="rId3"/>
              </a:buBlip>
            </a:pPr>
            <a:r>
              <a:rPr lang="en-US" altLang="en-US" sz="2200" dirty="0"/>
              <a:t>Persistent Organic Pollutants (POPs), </a:t>
            </a:r>
            <a:r>
              <a:rPr lang="en-US" altLang="en-US" sz="1400" b="1" i="1" dirty="0" smtClean="0">
                <a:solidFill>
                  <a:srgbClr val="C00000"/>
                </a:solidFill>
              </a:rPr>
              <a:t>(</a:t>
            </a:r>
            <a:r>
              <a:rPr lang="en-US" altLang="en-US" sz="1400" b="1" i="1" dirty="0">
                <a:solidFill>
                  <a:srgbClr val="C00000"/>
                </a:solidFill>
              </a:rPr>
              <a:t>Emerging Pollutant</a:t>
            </a:r>
            <a:r>
              <a:rPr lang="en-US" altLang="en-US" sz="1400" b="1" i="1" dirty="0" smtClean="0">
                <a:solidFill>
                  <a:srgbClr val="C00000"/>
                </a:solidFill>
              </a:rPr>
              <a:t>)</a:t>
            </a:r>
            <a:r>
              <a:rPr lang="en-US" altLang="en-US" sz="2200" dirty="0" smtClean="0"/>
              <a:t>.</a:t>
            </a:r>
            <a:endParaRPr lang="en-US" altLang="en-US" sz="2200" dirty="0"/>
          </a:p>
        </p:txBody>
      </p:sp>
      <p:pic>
        <p:nvPicPr>
          <p:cNvPr id="21" name="Picture 2" descr="https://encrypted-tbn0.gstatic.com/images?q=tbn:ANd9GcTkXDRjZrEQB73rJ6Vik5Bgu6CVvhYQROIhQ2Z-tWDZoJpM81grcA"/>
          <p:cNvPicPr>
            <a:picLocks noChangeAspect="1" noChangeArrowheads="1"/>
          </p:cNvPicPr>
          <p:nvPr/>
        </p:nvPicPr>
        <p:blipFill>
          <a:blip r:embed="rId4"/>
          <a:srcRect/>
          <a:stretch>
            <a:fillRect/>
          </a:stretch>
        </p:blipFill>
        <p:spPr bwMode="auto">
          <a:xfrm>
            <a:off x="7270447" y="4285249"/>
            <a:ext cx="1898346" cy="1263264"/>
          </a:xfrm>
          <a:prstGeom prst="rect">
            <a:avLst/>
          </a:prstGeom>
          <a:ln>
            <a:noFill/>
          </a:ln>
          <a:effectLst>
            <a:softEdge rad="112500"/>
          </a:effectLst>
        </p:spPr>
      </p:pic>
      <p:pic>
        <p:nvPicPr>
          <p:cNvPr id="24" name="Picture 23" descr="http://upload.wikimedia.org/wikipedia/commons/e/e8/Slum_and_dirty_river.jpg"/>
          <p:cNvPicPr>
            <a:picLocks noChangeAspect="1" noChangeArrowheads="1"/>
          </p:cNvPicPr>
          <p:nvPr/>
        </p:nvPicPr>
        <p:blipFill>
          <a:blip r:embed="rId5" cstate="print"/>
          <a:srcRect/>
          <a:stretch>
            <a:fillRect/>
          </a:stretch>
        </p:blipFill>
        <p:spPr bwMode="auto">
          <a:xfrm>
            <a:off x="6163294" y="817537"/>
            <a:ext cx="2980706" cy="2212243"/>
          </a:xfrm>
          <a:prstGeom prst="rect">
            <a:avLst/>
          </a:prstGeom>
          <a:ln>
            <a:noFill/>
          </a:ln>
          <a:effectLst>
            <a:softEdge rad="112500"/>
          </a:effectLst>
        </p:spPr>
      </p:pic>
      <p:pic>
        <p:nvPicPr>
          <p:cNvPr id="25" name="Picture 24" descr="M:\WK_PICTURES\2. DWA Trips (WQP)\Western Basin (GW Trip)_15 July 2011\Western Basin_GW Trip 15 July 2011\S3 Black Reef Incline - Mine water raw and treated collection point (6).JPG"/>
          <p:cNvPicPr>
            <a:picLocks noChangeAspect="1"/>
          </p:cNvPicPr>
          <p:nvPr/>
        </p:nvPicPr>
        <p:blipFill>
          <a:blip r:embed="rId6" cstate="print"/>
          <a:srcRect/>
          <a:stretch>
            <a:fillRect/>
          </a:stretch>
        </p:blipFill>
        <p:spPr bwMode="auto">
          <a:xfrm>
            <a:off x="7224144" y="2924880"/>
            <a:ext cx="1944649" cy="1481480"/>
          </a:xfrm>
          <a:prstGeom prst="rect">
            <a:avLst/>
          </a:prstGeom>
          <a:ln>
            <a:noFill/>
          </a:ln>
          <a:effectLst>
            <a:softEdge rad="112500"/>
          </a:effectLst>
        </p:spPr>
      </p:pic>
      <p:pic>
        <p:nvPicPr>
          <p:cNvPr id="27" name="Picture 8" descr="http://www.csir.co.za/rhp/state_of_rivers/state_of_umngeni_02/photos/sewer_surcharge_800.jpg"/>
          <p:cNvPicPr>
            <a:picLocks noChangeAspect="1" noChangeArrowheads="1"/>
          </p:cNvPicPr>
          <p:nvPr/>
        </p:nvPicPr>
        <p:blipFill>
          <a:blip r:embed="rId7" cstate="print"/>
          <a:srcRect/>
          <a:stretch>
            <a:fillRect/>
          </a:stretch>
        </p:blipFill>
        <p:spPr bwMode="auto">
          <a:xfrm>
            <a:off x="3931610" y="1496963"/>
            <a:ext cx="2318130" cy="1532817"/>
          </a:xfrm>
          <a:prstGeom prst="rect">
            <a:avLst/>
          </a:prstGeom>
          <a:ln>
            <a:noFill/>
          </a:ln>
          <a:effectLst>
            <a:softEdge rad="112500"/>
          </a:effectLst>
        </p:spPr>
      </p:pic>
    </p:spTree>
    <p:extLst>
      <p:ext uri="{BB962C8B-B14F-4D97-AF65-F5344CB8AC3E}">
        <p14:creationId xmlns:p14="http://schemas.microsoft.com/office/powerpoint/2010/main" val="399042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076222" y="148324"/>
            <a:ext cx="6975884"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WATER QUALITY PROBLEMS ACROSS SOUTH AFRICA</a:t>
            </a:r>
            <a:endParaRPr lang="en-US" sz="2000" b="1" dirty="0">
              <a:solidFill>
                <a:srgbClr val="FFFF00"/>
              </a:solidFill>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73380" y="771529"/>
            <a:ext cx="5600158" cy="3818944"/>
          </a:xfrm>
          <a:prstGeom prst="rect">
            <a:avLst/>
          </a:prstGeom>
          <a:noFill/>
          <a:ln w="15875">
            <a:solidFill>
              <a:schemeClr val="tx1"/>
            </a:solid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439927" y="4662491"/>
            <a:ext cx="4256437" cy="1739323"/>
          </a:xfrm>
          <a:prstGeom prst="rect">
            <a:avLst/>
          </a:prstGeom>
          <a:noFill/>
          <a:ln w="15875">
            <a:solidFill>
              <a:schemeClr val="tx1"/>
            </a:solidFill>
          </a:ln>
        </p:spPr>
      </p:pic>
    </p:spTree>
    <p:extLst>
      <p:ext uri="{BB962C8B-B14F-4D97-AF65-F5344CB8AC3E}">
        <p14:creationId xmlns:p14="http://schemas.microsoft.com/office/powerpoint/2010/main" val="385073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696951" y="148325"/>
            <a:ext cx="773442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i="1" dirty="0" smtClean="0">
                <a:solidFill>
                  <a:srgbClr val="FFFF00"/>
                </a:solidFill>
              </a:rPr>
              <a:t>“MEGA-TRENDS”</a:t>
            </a:r>
            <a:r>
              <a:rPr lang="en-US" sz="2000" b="1" dirty="0" smtClean="0">
                <a:solidFill>
                  <a:srgbClr val="FFFF00"/>
                </a:solidFill>
              </a:rPr>
              <a:t> THAT MAY AFFECT WQ IN </a:t>
            </a:r>
            <a:r>
              <a:rPr lang="en-US" sz="2000" b="1" dirty="0" smtClean="0">
                <a:solidFill>
                  <a:srgbClr val="FFFF00"/>
                </a:solidFill>
              </a:rPr>
              <a:t>TIME </a:t>
            </a:r>
            <a:r>
              <a:rPr lang="en-US" sz="2000" b="1" dirty="0" smtClean="0">
                <a:solidFill>
                  <a:srgbClr val="FFFF00"/>
                </a:solidFill>
              </a:rPr>
              <a:t>TO COME</a:t>
            </a:r>
            <a:endParaRPr lang="en-US" sz="2000" b="1" dirty="0">
              <a:solidFill>
                <a:srgbClr val="FFFF00"/>
              </a:solidFill>
            </a:endParaRPr>
          </a:p>
        </p:txBody>
      </p:sp>
      <p:grpSp>
        <p:nvGrpSpPr>
          <p:cNvPr id="7" name="Group 6"/>
          <p:cNvGrpSpPr/>
          <p:nvPr/>
        </p:nvGrpSpPr>
        <p:grpSpPr>
          <a:xfrm>
            <a:off x="474933" y="1212865"/>
            <a:ext cx="8200481" cy="2578110"/>
            <a:chOff x="484458" y="841390"/>
            <a:chExt cx="8200481" cy="2578110"/>
          </a:xfrm>
        </p:grpSpPr>
        <p:grpSp>
          <p:nvGrpSpPr>
            <p:cNvPr id="8" name="Group 7"/>
            <p:cNvGrpSpPr/>
            <p:nvPr/>
          </p:nvGrpSpPr>
          <p:grpSpPr>
            <a:xfrm>
              <a:off x="3374475" y="845035"/>
              <a:ext cx="2590606" cy="2574465"/>
              <a:chOff x="2917275" y="845035"/>
              <a:chExt cx="2590606" cy="2574465"/>
            </a:xfrm>
          </p:grpSpPr>
          <p:pic>
            <p:nvPicPr>
              <p:cNvPr id="15" name="Picture 14"/>
              <p:cNvPicPr>
                <a:picLocks noChangeAspect="1"/>
              </p:cNvPicPr>
              <p:nvPr/>
            </p:nvPicPr>
            <p:blipFill>
              <a:blip r:embed="rId2"/>
              <a:stretch>
                <a:fillRect/>
              </a:stretch>
            </p:blipFill>
            <p:spPr>
              <a:xfrm>
                <a:off x="2917275" y="845230"/>
                <a:ext cx="2590606" cy="2574270"/>
              </a:xfrm>
              <a:prstGeom prst="rect">
                <a:avLst/>
              </a:prstGeom>
              <a:ln w="25400">
                <a:solidFill>
                  <a:schemeClr val="tx1"/>
                </a:solidFill>
              </a:ln>
            </p:spPr>
          </p:pic>
          <p:sp>
            <p:nvSpPr>
              <p:cNvPr id="16" name="TextBox 15"/>
              <p:cNvSpPr txBox="1"/>
              <p:nvPr/>
            </p:nvSpPr>
            <p:spPr>
              <a:xfrm>
                <a:off x="3557467" y="845035"/>
                <a:ext cx="1310221" cy="257369"/>
              </a:xfrm>
              <a:prstGeom prst="rect">
                <a:avLst/>
              </a:prstGeom>
              <a:solidFill>
                <a:schemeClr val="tx1"/>
              </a:solidFill>
            </p:spPr>
            <p:txBody>
              <a:bodyPr wrap="none" lIns="36000" tIns="36000" rIns="36000" bIns="36000" rtlCol="0" anchor="ctr" anchorCtr="1">
                <a:spAutoFit/>
              </a:bodyPr>
              <a:lstStyle/>
              <a:p>
                <a:pPr algn="ctr"/>
                <a:r>
                  <a:rPr lang="en-ZA" sz="1200" b="1" dirty="0" smtClean="0">
                    <a:solidFill>
                      <a:schemeClr val="bg1"/>
                    </a:solidFill>
                    <a:latin typeface="Arial Narrow" panose="020B0606020202030204" pitchFamily="34" charset="0"/>
                  </a:rPr>
                  <a:t>Hydraulic Fracturing</a:t>
                </a:r>
                <a:endParaRPr lang="en-ZA" sz="1200" b="1" dirty="0">
                  <a:solidFill>
                    <a:schemeClr val="bg1"/>
                  </a:solidFill>
                  <a:latin typeface="Arial Narrow" panose="020B0606020202030204" pitchFamily="34" charset="0"/>
                </a:endParaRPr>
              </a:p>
            </p:txBody>
          </p:sp>
        </p:grpSp>
        <p:grpSp>
          <p:nvGrpSpPr>
            <p:cNvPr id="9" name="Group 8"/>
            <p:cNvGrpSpPr/>
            <p:nvPr/>
          </p:nvGrpSpPr>
          <p:grpSpPr>
            <a:xfrm>
              <a:off x="5955556" y="841390"/>
              <a:ext cx="2729383" cy="2578110"/>
              <a:chOff x="5498356" y="841390"/>
              <a:chExt cx="2729383" cy="2578110"/>
            </a:xfrm>
          </p:grpSpPr>
          <p:pic>
            <p:nvPicPr>
              <p:cNvPr id="13" name="Picture 12"/>
              <p:cNvPicPr>
                <a:picLocks noChangeAspect="1"/>
              </p:cNvPicPr>
              <p:nvPr/>
            </p:nvPicPr>
            <p:blipFill>
              <a:blip r:embed="rId3"/>
              <a:stretch>
                <a:fillRect/>
              </a:stretch>
            </p:blipFill>
            <p:spPr>
              <a:xfrm>
                <a:off x="5507881" y="845230"/>
                <a:ext cx="2719858" cy="2574270"/>
              </a:xfrm>
              <a:prstGeom prst="rect">
                <a:avLst/>
              </a:prstGeom>
              <a:ln w="25400">
                <a:solidFill>
                  <a:schemeClr val="tx1"/>
                </a:solidFill>
              </a:ln>
            </p:spPr>
          </p:pic>
          <p:sp>
            <p:nvSpPr>
              <p:cNvPr id="14" name="TextBox 13"/>
              <p:cNvSpPr txBox="1"/>
              <p:nvPr/>
            </p:nvSpPr>
            <p:spPr>
              <a:xfrm rot="16200000">
                <a:off x="4799479" y="1540267"/>
                <a:ext cx="1655124" cy="257369"/>
              </a:xfrm>
              <a:prstGeom prst="rect">
                <a:avLst/>
              </a:prstGeom>
              <a:solidFill>
                <a:schemeClr val="tx1"/>
              </a:solidFill>
            </p:spPr>
            <p:txBody>
              <a:bodyPr wrap="none" lIns="36000" tIns="36000" rIns="36000" bIns="36000" rtlCol="0" anchor="ctr" anchorCtr="1">
                <a:spAutoFit/>
              </a:bodyPr>
              <a:lstStyle/>
              <a:p>
                <a:pPr algn="ctr"/>
                <a:r>
                  <a:rPr lang="en-ZA" sz="1200" b="1" dirty="0" smtClean="0">
                    <a:solidFill>
                      <a:schemeClr val="bg1"/>
                    </a:solidFill>
                    <a:latin typeface="Arial Narrow" panose="020B0606020202030204" pitchFamily="34" charset="0"/>
                  </a:rPr>
                  <a:t>Water-Energy-Food Nexus</a:t>
                </a:r>
                <a:endParaRPr lang="en-ZA" sz="1200" b="1" dirty="0">
                  <a:solidFill>
                    <a:schemeClr val="bg1"/>
                  </a:solidFill>
                  <a:latin typeface="Arial Narrow" panose="020B0606020202030204" pitchFamily="34" charset="0"/>
                </a:endParaRPr>
              </a:p>
            </p:txBody>
          </p:sp>
        </p:grpSp>
        <p:grpSp>
          <p:nvGrpSpPr>
            <p:cNvPr id="10" name="Group 9"/>
            <p:cNvGrpSpPr/>
            <p:nvPr/>
          </p:nvGrpSpPr>
          <p:grpSpPr>
            <a:xfrm>
              <a:off x="484458" y="845035"/>
              <a:ext cx="2890017" cy="2574465"/>
              <a:chOff x="-1956157" y="845035"/>
              <a:chExt cx="2890017" cy="2581276"/>
            </a:xfrm>
          </p:grpSpPr>
          <p:pic>
            <p:nvPicPr>
              <p:cNvPr id="11" name="Picture 10"/>
              <p:cNvPicPr>
                <a:picLocks noChangeAspect="1"/>
              </p:cNvPicPr>
              <p:nvPr/>
            </p:nvPicPr>
            <p:blipFill>
              <a:blip r:embed="rId4"/>
              <a:stretch>
                <a:fillRect/>
              </a:stretch>
            </p:blipFill>
            <p:spPr>
              <a:xfrm>
                <a:off x="-1956157" y="845035"/>
                <a:ext cx="2890017" cy="2581276"/>
              </a:xfrm>
              <a:prstGeom prst="rect">
                <a:avLst/>
              </a:prstGeom>
              <a:ln w="25400">
                <a:solidFill>
                  <a:schemeClr val="tx1"/>
                </a:solidFill>
              </a:ln>
            </p:spPr>
          </p:pic>
          <p:sp>
            <p:nvSpPr>
              <p:cNvPr id="12" name="TextBox 11"/>
              <p:cNvSpPr txBox="1"/>
              <p:nvPr/>
            </p:nvSpPr>
            <p:spPr>
              <a:xfrm>
                <a:off x="-949181" y="3165097"/>
                <a:ext cx="876065" cy="257369"/>
              </a:xfrm>
              <a:prstGeom prst="rect">
                <a:avLst/>
              </a:prstGeom>
              <a:solidFill>
                <a:schemeClr val="tx1"/>
              </a:solidFill>
            </p:spPr>
            <p:txBody>
              <a:bodyPr wrap="none" lIns="36000" tIns="36000" rIns="36000" bIns="36000" rtlCol="0" anchor="ctr" anchorCtr="1">
                <a:spAutoFit/>
              </a:bodyPr>
              <a:lstStyle/>
              <a:p>
                <a:pPr algn="ctr"/>
                <a:r>
                  <a:rPr lang="en-ZA" sz="1200" b="1" dirty="0" smtClean="0">
                    <a:solidFill>
                      <a:schemeClr val="bg1"/>
                    </a:solidFill>
                    <a:latin typeface="Arial Narrow" panose="020B0606020202030204" pitchFamily="34" charset="0"/>
                  </a:rPr>
                  <a:t>Water Re-use</a:t>
                </a:r>
                <a:endParaRPr lang="en-ZA" sz="1200" b="1" dirty="0">
                  <a:solidFill>
                    <a:schemeClr val="bg1"/>
                  </a:solidFill>
                  <a:latin typeface="Arial Narrow" panose="020B0606020202030204" pitchFamily="34" charset="0"/>
                </a:endParaRPr>
              </a:p>
            </p:txBody>
          </p:sp>
        </p:grpSp>
      </p:grpSp>
      <p:grpSp>
        <p:nvGrpSpPr>
          <p:cNvPr id="17" name="Group 16"/>
          <p:cNvGrpSpPr/>
          <p:nvPr/>
        </p:nvGrpSpPr>
        <p:grpSpPr>
          <a:xfrm>
            <a:off x="38100" y="3788592"/>
            <a:ext cx="9077325" cy="2169295"/>
            <a:chOff x="38100" y="3417117"/>
            <a:chExt cx="9077325" cy="2169295"/>
          </a:xfrm>
        </p:grpSpPr>
        <p:grpSp>
          <p:nvGrpSpPr>
            <p:cNvPr id="18" name="Group 17"/>
            <p:cNvGrpSpPr/>
            <p:nvPr/>
          </p:nvGrpSpPr>
          <p:grpSpPr>
            <a:xfrm>
              <a:off x="38100" y="3429000"/>
              <a:ext cx="3037950" cy="2157412"/>
              <a:chOff x="38100" y="3429000"/>
              <a:chExt cx="3037950" cy="2157412"/>
            </a:xfrm>
          </p:grpSpPr>
          <p:pic>
            <p:nvPicPr>
              <p:cNvPr id="26" name="Picture 25"/>
              <p:cNvPicPr>
                <a:picLocks noChangeAspect="1"/>
              </p:cNvPicPr>
              <p:nvPr/>
            </p:nvPicPr>
            <p:blipFill>
              <a:blip r:embed="rId5"/>
              <a:stretch>
                <a:fillRect/>
              </a:stretch>
            </p:blipFill>
            <p:spPr>
              <a:xfrm>
                <a:off x="38100" y="3429000"/>
                <a:ext cx="3037950" cy="2157412"/>
              </a:xfrm>
              <a:prstGeom prst="rect">
                <a:avLst/>
              </a:prstGeom>
              <a:ln w="25400">
                <a:solidFill>
                  <a:schemeClr val="tx1"/>
                </a:solidFill>
              </a:ln>
            </p:spPr>
          </p:pic>
          <p:sp>
            <p:nvSpPr>
              <p:cNvPr id="27" name="TextBox 26"/>
              <p:cNvSpPr txBox="1"/>
              <p:nvPr/>
            </p:nvSpPr>
            <p:spPr>
              <a:xfrm>
                <a:off x="1043028" y="5326787"/>
                <a:ext cx="1028094" cy="257369"/>
              </a:xfrm>
              <a:prstGeom prst="rect">
                <a:avLst/>
              </a:prstGeom>
              <a:solidFill>
                <a:schemeClr val="tx1"/>
              </a:solidFill>
            </p:spPr>
            <p:txBody>
              <a:bodyPr wrap="none" lIns="36000" tIns="36000" rIns="36000" bIns="36000" rtlCol="0" anchor="ctr" anchorCtr="1">
                <a:spAutoFit/>
              </a:bodyPr>
              <a:lstStyle/>
              <a:p>
                <a:pPr algn="ctr"/>
                <a:r>
                  <a:rPr lang="en-ZA" sz="1200" b="1" dirty="0" smtClean="0">
                    <a:solidFill>
                      <a:schemeClr val="bg1"/>
                    </a:solidFill>
                    <a:latin typeface="Arial Narrow" panose="020B0606020202030204" pitchFamily="34" charset="0"/>
                  </a:rPr>
                  <a:t>Climate Change</a:t>
                </a:r>
                <a:endParaRPr lang="en-ZA" sz="1200" b="1" dirty="0">
                  <a:solidFill>
                    <a:schemeClr val="bg1"/>
                  </a:solidFill>
                  <a:latin typeface="Arial Narrow" panose="020B0606020202030204" pitchFamily="34" charset="0"/>
                </a:endParaRPr>
              </a:p>
            </p:txBody>
          </p:sp>
        </p:grpSp>
        <p:grpSp>
          <p:nvGrpSpPr>
            <p:cNvPr id="19" name="Group 18"/>
            <p:cNvGrpSpPr/>
            <p:nvPr/>
          </p:nvGrpSpPr>
          <p:grpSpPr>
            <a:xfrm>
              <a:off x="5877283" y="3429000"/>
              <a:ext cx="3238142" cy="2157412"/>
              <a:chOff x="5905858" y="3429000"/>
              <a:chExt cx="3238142" cy="2157412"/>
            </a:xfrm>
          </p:grpSpPr>
          <p:pic>
            <p:nvPicPr>
              <p:cNvPr id="24" name="Picture 23"/>
              <p:cNvPicPr>
                <a:picLocks noChangeAspect="1"/>
              </p:cNvPicPr>
              <p:nvPr/>
            </p:nvPicPr>
            <p:blipFill>
              <a:blip r:embed="rId6"/>
              <a:stretch>
                <a:fillRect/>
              </a:stretch>
            </p:blipFill>
            <p:spPr>
              <a:xfrm>
                <a:off x="5905858" y="3429000"/>
                <a:ext cx="3238142" cy="2157412"/>
              </a:xfrm>
              <a:prstGeom prst="rect">
                <a:avLst/>
              </a:prstGeom>
              <a:ln w="25400">
                <a:solidFill>
                  <a:schemeClr val="tx1"/>
                </a:solidFill>
              </a:ln>
            </p:spPr>
          </p:pic>
          <p:sp>
            <p:nvSpPr>
              <p:cNvPr id="25" name="TextBox 24"/>
              <p:cNvSpPr txBox="1"/>
              <p:nvPr/>
            </p:nvSpPr>
            <p:spPr>
              <a:xfrm>
                <a:off x="6433002" y="5329043"/>
                <a:ext cx="2183858" cy="257369"/>
              </a:xfrm>
              <a:prstGeom prst="rect">
                <a:avLst/>
              </a:prstGeom>
              <a:solidFill>
                <a:schemeClr val="tx1"/>
              </a:solidFill>
            </p:spPr>
            <p:txBody>
              <a:bodyPr wrap="none" lIns="36000" tIns="36000" rIns="36000" bIns="36000" rtlCol="0" anchor="ctr" anchorCtr="1">
                <a:spAutoFit/>
              </a:bodyPr>
              <a:lstStyle/>
              <a:p>
                <a:pPr algn="ctr"/>
                <a:r>
                  <a:rPr lang="en-ZA" sz="1200" b="1" dirty="0" smtClean="0">
                    <a:solidFill>
                      <a:schemeClr val="bg1"/>
                    </a:solidFill>
                    <a:latin typeface="Arial Narrow" panose="020B0606020202030204" pitchFamily="34" charset="0"/>
                  </a:rPr>
                  <a:t>Poorly Serviced Dense Settlements</a:t>
                </a:r>
                <a:endParaRPr lang="en-ZA" sz="1200" b="1" dirty="0">
                  <a:solidFill>
                    <a:schemeClr val="bg1"/>
                  </a:solidFill>
                  <a:latin typeface="Arial Narrow" panose="020B0606020202030204" pitchFamily="34" charset="0"/>
                </a:endParaRPr>
              </a:p>
            </p:txBody>
          </p:sp>
        </p:grpSp>
        <p:grpSp>
          <p:nvGrpSpPr>
            <p:cNvPr id="20" name="Group 19"/>
            <p:cNvGrpSpPr/>
            <p:nvPr/>
          </p:nvGrpSpPr>
          <p:grpSpPr>
            <a:xfrm>
              <a:off x="3085575" y="3417117"/>
              <a:ext cx="2778483" cy="2169295"/>
              <a:chOff x="3085575" y="3417117"/>
              <a:chExt cx="2778483" cy="2169295"/>
            </a:xfrm>
          </p:grpSpPr>
          <p:pic>
            <p:nvPicPr>
              <p:cNvPr id="21" name="Picture 20"/>
              <p:cNvPicPr>
                <a:picLocks noChangeAspect="1"/>
              </p:cNvPicPr>
              <p:nvPr/>
            </p:nvPicPr>
            <p:blipFill>
              <a:blip r:embed="rId7"/>
              <a:stretch>
                <a:fillRect/>
              </a:stretch>
            </p:blipFill>
            <p:spPr>
              <a:xfrm>
                <a:off x="3095100" y="3428999"/>
                <a:ext cx="2768958" cy="2157413"/>
              </a:xfrm>
              <a:prstGeom prst="rect">
                <a:avLst/>
              </a:prstGeom>
              <a:ln w="25400">
                <a:solidFill>
                  <a:schemeClr val="tx1"/>
                </a:solidFill>
              </a:ln>
            </p:spPr>
          </p:pic>
          <p:sp>
            <p:nvSpPr>
              <p:cNvPr id="23" name="TextBox 22"/>
              <p:cNvSpPr txBox="1"/>
              <p:nvPr/>
            </p:nvSpPr>
            <p:spPr>
              <a:xfrm>
                <a:off x="3085575" y="3417117"/>
                <a:ext cx="1198012" cy="257369"/>
              </a:xfrm>
              <a:prstGeom prst="rect">
                <a:avLst/>
              </a:prstGeom>
              <a:solidFill>
                <a:schemeClr val="tx1"/>
              </a:solidFill>
            </p:spPr>
            <p:txBody>
              <a:bodyPr wrap="none" lIns="36000" tIns="36000" rIns="36000" bIns="36000" rtlCol="0" anchor="ctr" anchorCtr="1">
                <a:spAutoFit/>
              </a:bodyPr>
              <a:lstStyle/>
              <a:p>
                <a:pPr algn="ctr"/>
                <a:r>
                  <a:rPr lang="en-ZA" sz="1200" b="1" dirty="0" smtClean="0">
                    <a:solidFill>
                      <a:schemeClr val="bg1"/>
                    </a:solidFill>
                    <a:latin typeface="Arial Narrow" panose="020B0606020202030204" pitchFamily="34" charset="0"/>
                  </a:rPr>
                  <a:t>Renewable Energy</a:t>
                </a:r>
                <a:endParaRPr lang="en-ZA" sz="1200" b="1" dirty="0">
                  <a:solidFill>
                    <a:schemeClr val="bg1"/>
                  </a:solidFill>
                  <a:latin typeface="Arial Narrow" panose="020B0606020202030204" pitchFamily="34" charset="0"/>
                </a:endParaRPr>
              </a:p>
            </p:txBody>
          </p:sp>
        </p:grpSp>
      </p:grpSp>
    </p:spTree>
    <p:extLst>
      <p:ext uri="{BB962C8B-B14F-4D97-AF65-F5344CB8AC3E}">
        <p14:creationId xmlns:p14="http://schemas.microsoft.com/office/powerpoint/2010/main" val="7988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800239" y="148324"/>
            <a:ext cx="7527766"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CONSERVATIVE VS. </a:t>
            </a:r>
            <a:r>
              <a:rPr lang="en-US" sz="2000" b="1" u="sng" dirty="0" smtClean="0">
                <a:solidFill>
                  <a:srgbClr val="FFFF00"/>
                </a:solidFill>
              </a:rPr>
              <a:t>NON-CONSERVATIVE POLLUTANTS</a:t>
            </a:r>
            <a:r>
              <a:rPr lang="en-US" sz="2000" b="1" dirty="0" smtClean="0">
                <a:solidFill>
                  <a:srgbClr val="FFFF00"/>
                </a:solidFill>
              </a:rPr>
              <a:t> (1)</a:t>
            </a:r>
            <a:endParaRPr lang="en-US" sz="2000" b="1" dirty="0">
              <a:solidFill>
                <a:srgbClr val="FFFF00"/>
              </a:solidFill>
            </a:endParaRPr>
          </a:p>
        </p:txBody>
      </p:sp>
      <p:grpSp>
        <p:nvGrpSpPr>
          <p:cNvPr id="2" name="Group 1"/>
          <p:cNvGrpSpPr/>
          <p:nvPr/>
        </p:nvGrpSpPr>
        <p:grpSpPr>
          <a:xfrm>
            <a:off x="87879" y="807860"/>
            <a:ext cx="7850239" cy="5011204"/>
            <a:chOff x="87879" y="807860"/>
            <a:chExt cx="7850239" cy="5011204"/>
          </a:xfrm>
        </p:grpSpPr>
        <p:cxnSp>
          <p:nvCxnSpPr>
            <p:cNvPr id="71" name="Straight Connector 70"/>
            <p:cNvCxnSpPr/>
            <p:nvPr/>
          </p:nvCxnSpPr>
          <p:spPr>
            <a:xfrm>
              <a:off x="1472378" y="4990803"/>
              <a:ext cx="850" cy="698902"/>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79" name="Group 78"/>
            <p:cNvGrpSpPr/>
            <p:nvPr/>
          </p:nvGrpSpPr>
          <p:grpSpPr>
            <a:xfrm>
              <a:off x="87879" y="807860"/>
              <a:ext cx="7848765" cy="2123554"/>
              <a:chOff x="87879" y="807860"/>
              <a:chExt cx="7848765" cy="2123554"/>
            </a:xfrm>
          </p:grpSpPr>
          <p:grpSp>
            <p:nvGrpSpPr>
              <p:cNvPr id="49" name="Group 48"/>
              <p:cNvGrpSpPr/>
              <p:nvPr/>
            </p:nvGrpSpPr>
            <p:grpSpPr>
              <a:xfrm>
                <a:off x="1211754" y="807860"/>
                <a:ext cx="6724890" cy="2123554"/>
                <a:chOff x="1211754" y="994298"/>
                <a:chExt cx="6724890" cy="2123554"/>
              </a:xfrm>
            </p:grpSpPr>
            <p:pic>
              <p:nvPicPr>
                <p:cNvPr id="3074" name="Picture 2" descr="E:\My Data\Per Subject\(E)   Capacity Building\Fet Water\2018 (WQM)\Slides\Pic - Gri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463" y="1156348"/>
                  <a:ext cx="6276503" cy="1684506"/>
                </a:xfrm>
                <a:prstGeom prst="rect">
                  <a:avLst/>
                </a:prstGeom>
                <a:noFill/>
                <a:ln w="127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1500332" y="1154098"/>
                  <a:ext cx="6258757" cy="1669002"/>
                </a:xfrm>
                <a:custGeom>
                  <a:avLst/>
                  <a:gdLst>
                    <a:gd name="connsiteX0" fmla="*/ 0 w 6285390"/>
                    <a:gd name="connsiteY0" fmla="*/ 1770004 h 1770004"/>
                    <a:gd name="connsiteX1" fmla="*/ 1216241 w 6285390"/>
                    <a:gd name="connsiteY1" fmla="*/ 1592451 h 1770004"/>
                    <a:gd name="connsiteX2" fmla="*/ 2370338 w 6285390"/>
                    <a:gd name="connsiteY2" fmla="*/ 1068668 h 1770004"/>
                    <a:gd name="connsiteX3" fmla="*/ 3062796 w 6285390"/>
                    <a:gd name="connsiteY3" fmla="*/ 385088 h 1770004"/>
                    <a:gd name="connsiteX4" fmla="*/ 3639844 w 6285390"/>
                    <a:gd name="connsiteY4" fmla="*/ 154268 h 1770004"/>
                    <a:gd name="connsiteX5" fmla="*/ 6285390 w 6285390"/>
                    <a:gd name="connsiteY5" fmla="*/ 65491 h 1770004"/>
                    <a:gd name="connsiteX0" fmla="*/ 0 w 6285390"/>
                    <a:gd name="connsiteY0" fmla="*/ 1784562 h 1784562"/>
                    <a:gd name="connsiteX1" fmla="*/ 1216241 w 6285390"/>
                    <a:gd name="connsiteY1" fmla="*/ 1607009 h 1784562"/>
                    <a:gd name="connsiteX2" fmla="*/ 2370338 w 6285390"/>
                    <a:gd name="connsiteY2" fmla="*/ 1083226 h 1784562"/>
                    <a:gd name="connsiteX3" fmla="*/ 3062796 w 6285390"/>
                    <a:gd name="connsiteY3" fmla="*/ 399646 h 1784562"/>
                    <a:gd name="connsiteX4" fmla="*/ 4669654 w 6285390"/>
                    <a:gd name="connsiteY4" fmla="*/ 106682 h 1784562"/>
                    <a:gd name="connsiteX5" fmla="*/ 6285390 w 6285390"/>
                    <a:gd name="connsiteY5" fmla="*/ 80049 h 1784562"/>
                    <a:gd name="connsiteX0" fmla="*/ 0 w 6285390"/>
                    <a:gd name="connsiteY0" fmla="*/ 1795852 h 1795852"/>
                    <a:gd name="connsiteX1" fmla="*/ 1216241 w 6285390"/>
                    <a:gd name="connsiteY1" fmla="*/ 1618299 h 1795852"/>
                    <a:gd name="connsiteX2" fmla="*/ 2370338 w 6285390"/>
                    <a:gd name="connsiteY2" fmla="*/ 1094516 h 1795852"/>
                    <a:gd name="connsiteX3" fmla="*/ 3062796 w 6285390"/>
                    <a:gd name="connsiteY3" fmla="*/ 410936 h 1795852"/>
                    <a:gd name="connsiteX4" fmla="*/ 4669654 w 6285390"/>
                    <a:gd name="connsiteY4" fmla="*/ 82461 h 1795852"/>
                    <a:gd name="connsiteX5" fmla="*/ 6285390 w 6285390"/>
                    <a:gd name="connsiteY5" fmla="*/ 91339 h 1795852"/>
                    <a:gd name="connsiteX0" fmla="*/ 0 w 6285390"/>
                    <a:gd name="connsiteY0" fmla="*/ 1792891 h 1792891"/>
                    <a:gd name="connsiteX1" fmla="*/ 1216241 w 6285390"/>
                    <a:gd name="connsiteY1" fmla="*/ 1615338 h 1792891"/>
                    <a:gd name="connsiteX2" fmla="*/ 2370338 w 6285390"/>
                    <a:gd name="connsiteY2" fmla="*/ 1091555 h 1792891"/>
                    <a:gd name="connsiteX3" fmla="*/ 3338004 w 6285390"/>
                    <a:gd name="connsiteY3" fmla="*/ 345831 h 1792891"/>
                    <a:gd name="connsiteX4" fmla="*/ 4669654 w 6285390"/>
                    <a:gd name="connsiteY4" fmla="*/ 79500 h 1792891"/>
                    <a:gd name="connsiteX5" fmla="*/ 6285390 w 6285390"/>
                    <a:gd name="connsiteY5" fmla="*/ 88378 h 1792891"/>
                    <a:gd name="connsiteX0" fmla="*/ 0 w 6285390"/>
                    <a:gd name="connsiteY0" fmla="*/ 1792891 h 1792891"/>
                    <a:gd name="connsiteX1" fmla="*/ 1216241 w 6285390"/>
                    <a:gd name="connsiteY1" fmla="*/ 1615338 h 1792891"/>
                    <a:gd name="connsiteX2" fmla="*/ 2370338 w 6285390"/>
                    <a:gd name="connsiteY2" fmla="*/ 1091555 h 1792891"/>
                    <a:gd name="connsiteX3" fmla="*/ 3338004 w 6285390"/>
                    <a:gd name="connsiteY3" fmla="*/ 345831 h 1792891"/>
                    <a:gd name="connsiteX4" fmla="*/ 4669654 w 6285390"/>
                    <a:gd name="connsiteY4" fmla="*/ 79500 h 1792891"/>
                    <a:gd name="connsiteX5" fmla="*/ 6285390 w 6285390"/>
                    <a:gd name="connsiteY5" fmla="*/ 88378 h 1792891"/>
                    <a:gd name="connsiteX0" fmla="*/ 0 w 6285390"/>
                    <a:gd name="connsiteY0" fmla="*/ 1792891 h 1792891"/>
                    <a:gd name="connsiteX1" fmla="*/ 1216241 w 6285390"/>
                    <a:gd name="connsiteY1" fmla="*/ 1615338 h 1792891"/>
                    <a:gd name="connsiteX2" fmla="*/ 2370338 w 6285390"/>
                    <a:gd name="connsiteY2" fmla="*/ 1091555 h 1792891"/>
                    <a:gd name="connsiteX3" fmla="*/ 3338004 w 6285390"/>
                    <a:gd name="connsiteY3" fmla="*/ 345831 h 1792891"/>
                    <a:gd name="connsiteX4" fmla="*/ 4669654 w 6285390"/>
                    <a:gd name="connsiteY4" fmla="*/ 79500 h 1792891"/>
                    <a:gd name="connsiteX5" fmla="*/ 6285390 w 6285390"/>
                    <a:gd name="connsiteY5" fmla="*/ 88378 h 1792891"/>
                    <a:gd name="connsiteX0" fmla="*/ 0 w 6285390"/>
                    <a:gd name="connsiteY0" fmla="*/ 1796285 h 1796285"/>
                    <a:gd name="connsiteX1" fmla="*/ 1216241 w 6285390"/>
                    <a:gd name="connsiteY1" fmla="*/ 1618732 h 1796285"/>
                    <a:gd name="connsiteX2" fmla="*/ 2370338 w 6285390"/>
                    <a:gd name="connsiteY2" fmla="*/ 1094949 h 1796285"/>
                    <a:gd name="connsiteX3" fmla="*/ 3249227 w 6285390"/>
                    <a:gd name="connsiteY3" fmla="*/ 420247 h 1796285"/>
                    <a:gd name="connsiteX4" fmla="*/ 4669654 w 6285390"/>
                    <a:gd name="connsiteY4" fmla="*/ 82894 h 1796285"/>
                    <a:gd name="connsiteX5" fmla="*/ 6285390 w 6285390"/>
                    <a:gd name="connsiteY5" fmla="*/ 91772 h 1796285"/>
                    <a:gd name="connsiteX0" fmla="*/ 0 w 6285390"/>
                    <a:gd name="connsiteY0" fmla="*/ 1796285 h 1796285"/>
                    <a:gd name="connsiteX1" fmla="*/ 1216241 w 6285390"/>
                    <a:gd name="connsiteY1" fmla="*/ 1618732 h 1796285"/>
                    <a:gd name="connsiteX2" fmla="*/ 2095130 w 6285390"/>
                    <a:gd name="connsiteY2" fmla="*/ 1236991 h 1796285"/>
                    <a:gd name="connsiteX3" fmla="*/ 3249227 w 6285390"/>
                    <a:gd name="connsiteY3" fmla="*/ 420247 h 1796285"/>
                    <a:gd name="connsiteX4" fmla="*/ 4669654 w 6285390"/>
                    <a:gd name="connsiteY4" fmla="*/ 82894 h 1796285"/>
                    <a:gd name="connsiteX5" fmla="*/ 6285390 w 6285390"/>
                    <a:gd name="connsiteY5" fmla="*/ 91772 h 1796285"/>
                    <a:gd name="connsiteX0" fmla="*/ 0 w 6285390"/>
                    <a:gd name="connsiteY0" fmla="*/ 1796285 h 1796285"/>
                    <a:gd name="connsiteX1" fmla="*/ 1216241 w 6285390"/>
                    <a:gd name="connsiteY1" fmla="*/ 1618732 h 1796285"/>
                    <a:gd name="connsiteX2" fmla="*/ 2210540 w 6285390"/>
                    <a:gd name="connsiteY2" fmla="*/ 1174847 h 1796285"/>
                    <a:gd name="connsiteX3" fmla="*/ 3249227 w 6285390"/>
                    <a:gd name="connsiteY3" fmla="*/ 420247 h 1796285"/>
                    <a:gd name="connsiteX4" fmla="*/ 4669654 w 6285390"/>
                    <a:gd name="connsiteY4" fmla="*/ 82894 h 1796285"/>
                    <a:gd name="connsiteX5" fmla="*/ 6285390 w 6285390"/>
                    <a:gd name="connsiteY5" fmla="*/ 91772 h 1796285"/>
                    <a:gd name="connsiteX0" fmla="*/ 0 w 6285390"/>
                    <a:gd name="connsiteY0" fmla="*/ 1796285 h 1796285"/>
                    <a:gd name="connsiteX1" fmla="*/ 1216241 w 6285390"/>
                    <a:gd name="connsiteY1" fmla="*/ 1618732 h 1796285"/>
                    <a:gd name="connsiteX2" fmla="*/ 2210540 w 6285390"/>
                    <a:gd name="connsiteY2" fmla="*/ 1174847 h 1796285"/>
                    <a:gd name="connsiteX3" fmla="*/ 3249227 w 6285390"/>
                    <a:gd name="connsiteY3" fmla="*/ 420247 h 1796285"/>
                    <a:gd name="connsiteX4" fmla="*/ 4669654 w 6285390"/>
                    <a:gd name="connsiteY4" fmla="*/ 82894 h 1796285"/>
                    <a:gd name="connsiteX5" fmla="*/ 6285390 w 6285390"/>
                    <a:gd name="connsiteY5" fmla="*/ 91772 h 1796285"/>
                    <a:gd name="connsiteX0" fmla="*/ 0 w 6285390"/>
                    <a:gd name="connsiteY0" fmla="*/ 1773906 h 1773906"/>
                    <a:gd name="connsiteX1" fmla="*/ 1216241 w 6285390"/>
                    <a:gd name="connsiteY1" fmla="*/ 1596353 h 1773906"/>
                    <a:gd name="connsiteX2" fmla="*/ 2210540 w 6285390"/>
                    <a:gd name="connsiteY2" fmla="*/ 1152468 h 1773906"/>
                    <a:gd name="connsiteX3" fmla="*/ 3249227 w 6285390"/>
                    <a:gd name="connsiteY3" fmla="*/ 397868 h 1773906"/>
                    <a:gd name="connsiteX4" fmla="*/ 4341180 w 6285390"/>
                    <a:gd name="connsiteY4" fmla="*/ 140414 h 1773906"/>
                    <a:gd name="connsiteX5" fmla="*/ 6285390 w 6285390"/>
                    <a:gd name="connsiteY5" fmla="*/ 69393 h 1773906"/>
                    <a:gd name="connsiteX0" fmla="*/ 0 w 6285390"/>
                    <a:gd name="connsiteY0" fmla="*/ 1779227 h 1779227"/>
                    <a:gd name="connsiteX1" fmla="*/ 1216241 w 6285390"/>
                    <a:gd name="connsiteY1" fmla="*/ 1601674 h 1779227"/>
                    <a:gd name="connsiteX2" fmla="*/ 2210540 w 6285390"/>
                    <a:gd name="connsiteY2" fmla="*/ 1157789 h 1779227"/>
                    <a:gd name="connsiteX3" fmla="*/ 3249227 w 6285390"/>
                    <a:gd name="connsiteY3" fmla="*/ 403189 h 1779227"/>
                    <a:gd name="connsiteX4" fmla="*/ 4341180 w 6285390"/>
                    <a:gd name="connsiteY4" fmla="*/ 145735 h 1779227"/>
                    <a:gd name="connsiteX5" fmla="*/ 6285390 w 6285390"/>
                    <a:gd name="connsiteY5" fmla="*/ 74714 h 1779227"/>
                    <a:gd name="connsiteX0" fmla="*/ 0 w 6285390"/>
                    <a:gd name="connsiteY0" fmla="*/ 1783802 h 1783802"/>
                    <a:gd name="connsiteX1" fmla="*/ 1216241 w 6285390"/>
                    <a:gd name="connsiteY1" fmla="*/ 1606249 h 1783802"/>
                    <a:gd name="connsiteX2" fmla="*/ 2210540 w 6285390"/>
                    <a:gd name="connsiteY2" fmla="*/ 1162364 h 1783802"/>
                    <a:gd name="connsiteX3" fmla="*/ 3249227 w 6285390"/>
                    <a:gd name="connsiteY3" fmla="*/ 407764 h 1783802"/>
                    <a:gd name="connsiteX4" fmla="*/ 4172505 w 6285390"/>
                    <a:gd name="connsiteY4" fmla="*/ 132555 h 1783802"/>
                    <a:gd name="connsiteX5" fmla="*/ 6285390 w 6285390"/>
                    <a:gd name="connsiteY5" fmla="*/ 79289 h 1783802"/>
                    <a:gd name="connsiteX0" fmla="*/ 0 w 6285390"/>
                    <a:gd name="connsiteY0" fmla="*/ 1797704 h 1797704"/>
                    <a:gd name="connsiteX1" fmla="*/ 1216241 w 6285390"/>
                    <a:gd name="connsiteY1" fmla="*/ 1620151 h 1797704"/>
                    <a:gd name="connsiteX2" fmla="*/ 2210540 w 6285390"/>
                    <a:gd name="connsiteY2" fmla="*/ 1176266 h 1797704"/>
                    <a:gd name="connsiteX3" fmla="*/ 3249227 w 6285390"/>
                    <a:gd name="connsiteY3" fmla="*/ 421666 h 1797704"/>
                    <a:gd name="connsiteX4" fmla="*/ 4172505 w 6285390"/>
                    <a:gd name="connsiteY4" fmla="*/ 102069 h 1797704"/>
                    <a:gd name="connsiteX5" fmla="*/ 6285390 w 6285390"/>
                    <a:gd name="connsiteY5" fmla="*/ 93191 h 1797704"/>
                    <a:gd name="connsiteX0" fmla="*/ 0 w 6285390"/>
                    <a:gd name="connsiteY0" fmla="*/ 1793311 h 1793311"/>
                    <a:gd name="connsiteX1" fmla="*/ 1216241 w 6285390"/>
                    <a:gd name="connsiteY1" fmla="*/ 1615758 h 1793311"/>
                    <a:gd name="connsiteX2" fmla="*/ 2210540 w 6285390"/>
                    <a:gd name="connsiteY2" fmla="*/ 1171873 h 1793311"/>
                    <a:gd name="connsiteX3" fmla="*/ 3249227 w 6285390"/>
                    <a:gd name="connsiteY3" fmla="*/ 417273 h 1793311"/>
                    <a:gd name="connsiteX4" fmla="*/ 4172505 w 6285390"/>
                    <a:gd name="connsiteY4" fmla="*/ 97676 h 1793311"/>
                    <a:gd name="connsiteX5" fmla="*/ 5370990 w 6285390"/>
                    <a:gd name="connsiteY5" fmla="*/ 22 h 1793311"/>
                    <a:gd name="connsiteX6" fmla="*/ 6285390 w 6285390"/>
                    <a:gd name="connsiteY6" fmla="*/ 88798 h 1793311"/>
                    <a:gd name="connsiteX0" fmla="*/ 0 w 6285390"/>
                    <a:gd name="connsiteY0" fmla="*/ 1793289 h 1793289"/>
                    <a:gd name="connsiteX1" fmla="*/ 1216241 w 6285390"/>
                    <a:gd name="connsiteY1" fmla="*/ 1615736 h 1793289"/>
                    <a:gd name="connsiteX2" fmla="*/ 2210540 w 6285390"/>
                    <a:gd name="connsiteY2" fmla="*/ 1171851 h 1793289"/>
                    <a:gd name="connsiteX3" fmla="*/ 3249227 w 6285390"/>
                    <a:gd name="connsiteY3" fmla="*/ 417251 h 1793289"/>
                    <a:gd name="connsiteX4" fmla="*/ 4172505 w 6285390"/>
                    <a:gd name="connsiteY4" fmla="*/ 97654 h 1793289"/>
                    <a:gd name="connsiteX5" fmla="*/ 5370990 w 6285390"/>
                    <a:gd name="connsiteY5" fmla="*/ 0 h 1793289"/>
                    <a:gd name="connsiteX6" fmla="*/ 6285390 w 6285390"/>
                    <a:gd name="connsiteY6" fmla="*/ 8877 h 1793289"/>
                    <a:gd name="connsiteX0" fmla="*/ 0 w 6267635"/>
                    <a:gd name="connsiteY0" fmla="*/ 1811045 h 1811045"/>
                    <a:gd name="connsiteX1" fmla="*/ 1216241 w 6267635"/>
                    <a:gd name="connsiteY1" fmla="*/ 1633492 h 1811045"/>
                    <a:gd name="connsiteX2" fmla="*/ 2210540 w 6267635"/>
                    <a:gd name="connsiteY2" fmla="*/ 1189607 h 1811045"/>
                    <a:gd name="connsiteX3" fmla="*/ 3249227 w 6267635"/>
                    <a:gd name="connsiteY3" fmla="*/ 435007 h 1811045"/>
                    <a:gd name="connsiteX4" fmla="*/ 4172505 w 6267635"/>
                    <a:gd name="connsiteY4" fmla="*/ 115410 h 1811045"/>
                    <a:gd name="connsiteX5" fmla="*/ 5370990 w 6267635"/>
                    <a:gd name="connsiteY5" fmla="*/ 17756 h 1811045"/>
                    <a:gd name="connsiteX6" fmla="*/ 6267635 w 6267635"/>
                    <a:gd name="connsiteY6" fmla="*/ 0 h 1811045"/>
                    <a:gd name="connsiteX0" fmla="*/ 0 w 6267635"/>
                    <a:gd name="connsiteY0" fmla="*/ 1793289 h 1793289"/>
                    <a:gd name="connsiteX1" fmla="*/ 1216241 w 6267635"/>
                    <a:gd name="connsiteY1" fmla="*/ 1615736 h 1793289"/>
                    <a:gd name="connsiteX2" fmla="*/ 2210540 w 6267635"/>
                    <a:gd name="connsiteY2" fmla="*/ 1171851 h 1793289"/>
                    <a:gd name="connsiteX3" fmla="*/ 3249227 w 6267635"/>
                    <a:gd name="connsiteY3" fmla="*/ 417251 h 1793289"/>
                    <a:gd name="connsiteX4" fmla="*/ 4172505 w 6267635"/>
                    <a:gd name="connsiteY4" fmla="*/ 97654 h 1793289"/>
                    <a:gd name="connsiteX5" fmla="*/ 5370990 w 6267635"/>
                    <a:gd name="connsiteY5" fmla="*/ 0 h 1793289"/>
                    <a:gd name="connsiteX6" fmla="*/ 6267635 w 6267635"/>
                    <a:gd name="connsiteY6" fmla="*/ 8877 h 1793289"/>
                    <a:gd name="connsiteX0" fmla="*/ 0 w 6267635"/>
                    <a:gd name="connsiteY0" fmla="*/ 1793289 h 1793289"/>
                    <a:gd name="connsiteX1" fmla="*/ 1216241 w 6267635"/>
                    <a:gd name="connsiteY1" fmla="*/ 1615736 h 1793289"/>
                    <a:gd name="connsiteX2" fmla="*/ 2485748 w 6267635"/>
                    <a:gd name="connsiteY2" fmla="*/ 1074197 h 1793289"/>
                    <a:gd name="connsiteX3" fmla="*/ 3249227 w 6267635"/>
                    <a:gd name="connsiteY3" fmla="*/ 417251 h 1793289"/>
                    <a:gd name="connsiteX4" fmla="*/ 4172505 w 6267635"/>
                    <a:gd name="connsiteY4" fmla="*/ 97654 h 1793289"/>
                    <a:gd name="connsiteX5" fmla="*/ 5370990 w 6267635"/>
                    <a:gd name="connsiteY5" fmla="*/ 0 h 1793289"/>
                    <a:gd name="connsiteX6" fmla="*/ 6267635 w 6267635"/>
                    <a:gd name="connsiteY6" fmla="*/ 8877 h 1793289"/>
                    <a:gd name="connsiteX0" fmla="*/ 0 w 6267635"/>
                    <a:gd name="connsiteY0" fmla="*/ 1793289 h 1793289"/>
                    <a:gd name="connsiteX1" fmla="*/ 1216241 w 6267635"/>
                    <a:gd name="connsiteY1" fmla="*/ 1615736 h 1793289"/>
                    <a:gd name="connsiteX2" fmla="*/ 2485748 w 6267635"/>
                    <a:gd name="connsiteY2" fmla="*/ 1074197 h 1793289"/>
                    <a:gd name="connsiteX3" fmla="*/ 3426780 w 6267635"/>
                    <a:gd name="connsiteY3" fmla="*/ 399495 h 1793289"/>
                    <a:gd name="connsiteX4" fmla="*/ 4172505 w 6267635"/>
                    <a:gd name="connsiteY4" fmla="*/ 97654 h 1793289"/>
                    <a:gd name="connsiteX5" fmla="*/ 5370990 w 6267635"/>
                    <a:gd name="connsiteY5" fmla="*/ 0 h 1793289"/>
                    <a:gd name="connsiteX6" fmla="*/ 6267635 w 6267635"/>
                    <a:gd name="connsiteY6" fmla="*/ 8877 h 1793289"/>
                    <a:gd name="connsiteX0" fmla="*/ 0 w 6267635"/>
                    <a:gd name="connsiteY0" fmla="*/ 1793289 h 1793289"/>
                    <a:gd name="connsiteX1" fmla="*/ 1216241 w 6267635"/>
                    <a:gd name="connsiteY1" fmla="*/ 1615736 h 1793289"/>
                    <a:gd name="connsiteX2" fmla="*/ 2485748 w 6267635"/>
                    <a:gd name="connsiteY2" fmla="*/ 1074197 h 1793289"/>
                    <a:gd name="connsiteX3" fmla="*/ 3426780 w 6267635"/>
                    <a:gd name="connsiteY3" fmla="*/ 399495 h 1793289"/>
                    <a:gd name="connsiteX4" fmla="*/ 4350058 w 6267635"/>
                    <a:gd name="connsiteY4" fmla="*/ 97654 h 1793289"/>
                    <a:gd name="connsiteX5" fmla="*/ 5370990 w 6267635"/>
                    <a:gd name="connsiteY5" fmla="*/ 0 h 1793289"/>
                    <a:gd name="connsiteX6" fmla="*/ 6267635 w 6267635"/>
                    <a:gd name="connsiteY6" fmla="*/ 8877 h 1793289"/>
                    <a:gd name="connsiteX0" fmla="*/ 0 w 6267635"/>
                    <a:gd name="connsiteY0" fmla="*/ 1784412 h 1784412"/>
                    <a:gd name="connsiteX1" fmla="*/ 1216241 w 6267635"/>
                    <a:gd name="connsiteY1" fmla="*/ 1606859 h 1784412"/>
                    <a:gd name="connsiteX2" fmla="*/ 2485748 w 6267635"/>
                    <a:gd name="connsiteY2" fmla="*/ 1065320 h 1784412"/>
                    <a:gd name="connsiteX3" fmla="*/ 3426780 w 6267635"/>
                    <a:gd name="connsiteY3" fmla="*/ 390618 h 1784412"/>
                    <a:gd name="connsiteX4" fmla="*/ 4350058 w 6267635"/>
                    <a:gd name="connsiteY4" fmla="*/ 88777 h 1784412"/>
                    <a:gd name="connsiteX5" fmla="*/ 5362113 w 6267635"/>
                    <a:gd name="connsiteY5" fmla="*/ 115410 h 1784412"/>
                    <a:gd name="connsiteX6" fmla="*/ 6267635 w 6267635"/>
                    <a:gd name="connsiteY6" fmla="*/ 0 h 1784412"/>
                    <a:gd name="connsiteX0" fmla="*/ 0 w 6258757"/>
                    <a:gd name="connsiteY0" fmla="*/ 1710652 h 1710652"/>
                    <a:gd name="connsiteX1" fmla="*/ 1216241 w 6258757"/>
                    <a:gd name="connsiteY1" fmla="*/ 1533099 h 1710652"/>
                    <a:gd name="connsiteX2" fmla="*/ 2485748 w 6258757"/>
                    <a:gd name="connsiteY2" fmla="*/ 991560 h 1710652"/>
                    <a:gd name="connsiteX3" fmla="*/ 3426780 w 6258757"/>
                    <a:gd name="connsiteY3" fmla="*/ 316858 h 1710652"/>
                    <a:gd name="connsiteX4" fmla="*/ 4350058 w 6258757"/>
                    <a:gd name="connsiteY4" fmla="*/ 15017 h 1710652"/>
                    <a:gd name="connsiteX5" fmla="*/ 5362113 w 6258757"/>
                    <a:gd name="connsiteY5" fmla="*/ 41650 h 1710652"/>
                    <a:gd name="connsiteX6" fmla="*/ 6258757 w 6258757"/>
                    <a:gd name="connsiteY6" fmla="*/ 41650 h 1710652"/>
                    <a:gd name="connsiteX0" fmla="*/ 0 w 6258757"/>
                    <a:gd name="connsiteY0" fmla="*/ 1669002 h 1669002"/>
                    <a:gd name="connsiteX1" fmla="*/ 1216241 w 6258757"/>
                    <a:gd name="connsiteY1" fmla="*/ 1491449 h 1669002"/>
                    <a:gd name="connsiteX2" fmla="*/ 2485748 w 6258757"/>
                    <a:gd name="connsiteY2" fmla="*/ 949910 h 1669002"/>
                    <a:gd name="connsiteX3" fmla="*/ 3426780 w 6258757"/>
                    <a:gd name="connsiteY3" fmla="*/ 275208 h 1669002"/>
                    <a:gd name="connsiteX4" fmla="*/ 4287914 w 6258757"/>
                    <a:gd name="connsiteY4" fmla="*/ 44388 h 1669002"/>
                    <a:gd name="connsiteX5" fmla="*/ 5362113 w 6258757"/>
                    <a:gd name="connsiteY5" fmla="*/ 0 h 1669002"/>
                    <a:gd name="connsiteX6" fmla="*/ 6258757 w 6258757"/>
                    <a:gd name="connsiteY6" fmla="*/ 0 h 1669002"/>
                    <a:gd name="connsiteX0" fmla="*/ 0 w 6258757"/>
                    <a:gd name="connsiteY0" fmla="*/ 1671083 h 1671083"/>
                    <a:gd name="connsiteX1" fmla="*/ 1216241 w 6258757"/>
                    <a:gd name="connsiteY1" fmla="*/ 1493530 h 1671083"/>
                    <a:gd name="connsiteX2" fmla="*/ 2485748 w 6258757"/>
                    <a:gd name="connsiteY2" fmla="*/ 951991 h 1671083"/>
                    <a:gd name="connsiteX3" fmla="*/ 3320248 w 6258757"/>
                    <a:gd name="connsiteY3" fmla="*/ 383821 h 1671083"/>
                    <a:gd name="connsiteX4" fmla="*/ 4287914 w 6258757"/>
                    <a:gd name="connsiteY4" fmla="*/ 46469 h 1671083"/>
                    <a:gd name="connsiteX5" fmla="*/ 5362113 w 6258757"/>
                    <a:gd name="connsiteY5" fmla="*/ 2081 h 1671083"/>
                    <a:gd name="connsiteX6" fmla="*/ 6258757 w 6258757"/>
                    <a:gd name="connsiteY6" fmla="*/ 2081 h 1671083"/>
                    <a:gd name="connsiteX0" fmla="*/ 0 w 6258757"/>
                    <a:gd name="connsiteY0" fmla="*/ 1675245 h 1675245"/>
                    <a:gd name="connsiteX1" fmla="*/ 1216241 w 6258757"/>
                    <a:gd name="connsiteY1" fmla="*/ 1497692 h 1675245"/>
                    <a:gd name="connsiteX2" fmla="*/ 2485748 w 6258757"/>
                    <a:gd name="connsiteY2" fmla="*/ 956153 h 1675245"/>
                    <a:gd name="connsiteX3" fmla="*/ 3240349 w 6258757"/>
                    <a:gd name="connsiteY3" fmla="*/ 467882 h 1675245"/>
                    <a:gd name="connsiteX4" fmla="*/ 4287914 w 6258757"/>
                    <a:gd name="connsiteY4" fmla="*/ 50631 h 1675245"/>
                    <a:gd name="connsiteX5" fmla="*/ 5362113 w 6258757"/>
                    <a:gd name="connsiteY5" fmla="*/ 6243 h 1675245"/>
                    <a:gd name="connsiteX6" fmla="*/ 6258757 w 6258757"/>
                    <a:gd name="connsiteY6" fmla="*/ 6243 h 1675245"/>
                    <a:gd name="connsiteX0" fmla="*/ 0 w 6258757"/>
                    <a:gd name="connsiteY0" fmla="*/ 1675245 h 1675245"/>
                    <a:gd name="connsiteX1" fmla="*/ 1216241 w 6258757"/>
                    <a:gd name="connsiteY1" fmla="*/ 1497692 h 1675245"/>
                    <a:gd name="connsiteX2" fmla="*/ 2485748 w 6258757"/>
                    <a:gd name="connsiteY2" fmla="*/ 956153 h 1675245"/>
                    <a:gd name="connsiteX3" fmla="*/ 3240349 w 6258757"/>
                    <a:gd name="connsiteY3" fmla="*/ 467882 h 1675245"/>
                    <a:gd name="connsiteX4" fmla="*/ 4287914 w 6258757"/>
                    <a:gd name="connsiteY4" fmla="*/ 50631 h 1675245"/>
                    <a:gd name="connsiteX5" fmla="*/ 5362113 w 6258757"/>
                    <a:gd name="connsiteY5" fmla="*/ 6243 h 1675245"/>
                    <a:gd name="connsiteX6" fmla="*/ 6258757 w 6258757"/>
                    <a:gd name="connsiteY6" fmla="*/ 6243 h 1675245"/>
                    <a:gd name="connsiteX0" fmla="*/ 0 w 6258757"/>
                    <a:gd name="connsiteY0" fmla="*/ 1675245 h 1675245"/>
                    <a:gd name="connsiteX1" fmla="*/ 1216241 w 6258757"/>
                    <a:gd name="connsiteY1" fmla="*/ 1497692 h 1675245"/>
                    <a:gd name="connsiteX2" fmla="*/ 2485748 w 6258757"/>
                    <a:gd name="connsiteY2" fmla="*/ 956153 h 1675245"/>
                    <a:gd name="connsiteX3" fmla="*/ 3240349 w 6258757"/>
                    <a:gd name="connsiteY3" fmla="*/ 467882 h 1675245"/>
                    <a:gd name="connsiteX4" fmla="*/ 4287914 w 6258757"/>
                    <a:gd name="connsiteY4" fmla="*/ 50631 h 1675245"/>
                    <a:gd name="connsiteX5" fmla="*/ 5362113 w 6258757"/>
                    <a:gd name="connsiteY5" fmla="*/ 6243 h 1675245"/>
                    <a:gd name="connsiteX6" fmla="*/ 6258757 w 6258757"/>
                    <a:gd name="connsiteY6" fmla="*/ 6243 h 1675245"/>
                    <a:gd name="connsiteX0" fmla="*/ 0 w 6258757"/>
                    <a:gd name="connsiteY0" fmla="*/ 1669002 h 1669002"/>
                    <a:gd name="connsiteX1" fmla="*/ 1216241 w 6258757"/>
                    <a:gd name="connsiteY1" fmla="*/ 1491449 h 1669002"/>
                    <a:gd name="connsiteX2" fmla="*/ 2485748 w 6258757"/>
                    <a:gd name="connsiteY2" fmla="*/ 949910 h 1669002"/>
                    <a:gd name="connsiteX3" fmla="*/ 3240349 w 6258757"/>
                    <a:gd name="connsiteY3" fmla="*/ 461639 h 1669002"/>
                    <a:gd name="connsiteX4" fmla="*/ 4199137 w 6258757"/>
                    <a:gd name="connsiteY4" fmla="*/ 133164 h 1669002"/>
                    <a:gd name="connsiteX5" fmla="*/ 5362113 w 6258757"/>
                    <a:gd name="connsiteY5" fmla="*/ 0 h 1669002"/>
                    <a:gd name="connsiteX6" fmla="*/ 6258757 w 6258757"/>
                    <a:gd name="connsiteY6" fmla="*/ 0 h 1669002"/>
                    <a:gd name="connsiteX0" fmla="*/ 0 w 6258757"/>
                    <a:gd name="connsiteY0" fmla="*/ 1669002 h 1669002"/>
                    <a:gd name="connsiteX1" fmla="*/ 1216241 w 6258757"/>
                    <a:gd name="connsiteY1" fmla="*/ 1491449 h 1669002"/>
                    <a:gd name="connsiteX2" fmla="*/ 2485748 w 6258757"/>
                    <a:gd name="connsiteY2" fmla="*/ 949910 h 1669002"/>
                    <a:gd name="connsiteX3" fmla="*/ 3213716 w 6258757"/>
                    <a:gd name="connsiteY3" fmla="*/ 506027 h 1669002"/>
                    <a:gd name="connsiteX4" fmla="*/ 4199137 w 6258757"/>
                    <a:gd name="connsiteY4" fmla="*/ 133164 h 1669002"/>
                    <a:gd name="connsiteX5" fmla="*/ 5362113 w 6258757"/>
                    <a:gd name="connsiteY5" fmla="*/ 0 h 1669002"/>
                    <a:gd name="connsiteX6" fmla="*/ 6258757 w 6258757"/>
                    <a:gd name="connsiteY6" fmla="*/ 0 h 1669002"/>
                    <a:gd name="connsiteX0" fmla="*/ 0 w 6258757"/>
                    <a:gd name="connsiteY0" fmla="*/ 1669002 h 1669002"/>
                    <a:gd name="connsiteX1" fmla="*/ 1216241 w 6258757"/>
                    <a:gd name="connsiteY1" fmla="*/ 1491449 h 1669002"/>
                    <a:gd name="connsiteX2" fmla="*/ 2485748 w 6258757"/>
                    <a:gd name="connsiteY2" fmla="*/ 949910 h 1669002"/>
                    <a:gd name="connsiteX3" fmla="*/ 3213716 w 6258757"/>
                    <a:gd name="connsiteY3" fmla="*/ 506027 h 1669002"/>
                    <a:gd name="connsiteX4" fmla="*/ 4199137 w 6258757"/>
                    <a:gd name="connsiteY4" fmla="*/ 133164 h 1669002"/>
                    <a:gd name="connsiteX5" fmla="*/ 5362113 w 6258757"/>
                    <a:gd name="connsiteY5" fmla="*/ 0 h 1669002"/>
                    <a:gd name="connsiteX6" fmla="*/ 6258757 w 6258757"/>
                    <a:gd name="connsiteY6" fmla="*/ 0 h 1669002"/>
                    <a:gd name="connsiteX0" fmla="*/ 0 w 6258757"/>
                    <a:gd name="connsiteY0" fmla="*/ 1669002 h 1669002"/>
                    <a:gd name="connsiteX1" fmla="*/ 1216241 w 6258757"/>
                    <a:gd name="connsiteY1" fmla="*/ 1491449 h 1669002"/>
                    <a:gd name="connsiteX2" fmla="*/ 2166152 w 6258757"/>
                    <a:gd name="connsiteY2" fmla="*/ 1109708 h 1669002"/>
                    <a:gd name="connsiteX3" fmla="*/ 3213716 w 6258757"/>
                    <a:gd name="connsiteY3" fmla="*/ 506027 h 1669002"/>
                    <a:gd name="connsiteX4" fmla="*/ 4199137 w 6258757"/>
                    <a:gd name="connsiteY4" fmla="*/ 133164 h 1669002"/>
                    <a:gd name="connsiteX5" fmla="*/ 5362113 w 6258757"/>
                    <a:gd name="connsiteY5" fmla="*/ 0 h 1669002"/>
                    <a:gd name="connsiteX6" fmla="*/ 6258757 w 6258757"/>
                    <a:gd name="connsiteY6" fmla="*/ 0 h 166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8757" h="1669002">
                      <a:moveTo>
                        <a:pt x="0" y="1669002"/>
                      </a:moveTo>
                      <a:cubicBezTo>
                        <a:pt x="410592" y="1638670"/>
                        <a:pt x="855216" y="1584665"/>
                        <a:pt x="1216241" y="1491449"/>
                      </a:cubicBezTo>
                      <a:cubicBezTo>
                        <a:pt x="1577266" y="1398233"/>
                        <a:pt x="1833240" y="1273945"/>
                        <a:pt x="2166152" y="1109708"/>
                      </a:cubicBezTo>
                      <a:cubicBezTo>
                        <a:pt x="2499064" y="945471"/>
                        <a:pt x="2874885" y="668784"/>
                        <a:pt x="3213716" y="506027"/>
                      </a:cubicBezTo>
                      <a:cubicBezTo>
                        <a:pt x="3552547" y="343270"/>
                        <a:pt x="3841071" y="217502"/>
                        <a:pt x="4199137" y="133164"/>
                      </a:cubicBezTo>
                      <a:cubicBezTo>
                        <a:pt x="4557203" y="48826"/>
                        <a:pt x="5009966" y="1480"/>
                        <a:pt x="5362113" y="0"/>
                      </a:cubicBezTo>
                      <a:lnTo>
                        <a:pt x="6258757" y="0"/>
                      </a:lnTo>
                    </a:path>
                  </a:pathLst>
                </a:custGeom>
                <a:ln w="38100">
                  <a:solidFill>
                    <a:srgbClr val="FF33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0" name="Freeform 19"/>
                <p:cNvSpPr/>
                <p:nvPr/>
              </p:nvSpPr>
              <p:spPr>
                <a:xfrm>
                  <a:off x="1509210" y="1154097"/>
                  <a:ext cx="6258758" cy="1651247"/>
                </a:xfrm>
                <a:custGeom>
                  <a:avLst/>
                  <a:gdLst>
                    <a:gd name="connsiteX0" fmla="*/ 0 w 6258758"/>
                    <a:gd name="connsiteY0" fmla="*/ 0 h 1651247"/>
                    <a:gd name="connsiteX1" fmla="*/ 3000653 w 6258758"/>
                    <a:gd name="connsiteY1" fmla="*/ 1012054 h 1651247"/>
                    <a:gd name="connsiteX2" fmla="*/ 6258758 w 6258758"/>
                    <a:gd name="connsiteY2" fmla="*/ 1651247 h 1651247"/>
                    <a:gd name="connsiteX0" fmla="*/ 0 w 6258758"/>
                    <a:gd name="connsiteY0" fmla="*/ 0 h 1651247"/>
                    <a:gd name="connsiteX1" fmla="*/ 1624614 w 6258758"/>
                    <a:gd name="connsiteY1" fmla="*/ 594804 h 1651247"/>
                    <a:gd name="connsiteX2" fmla="*/ 3000653 w 6258758"/>
                    <a:gd name="connsiteY2" fmla="*/ 1012054 h 1651247"/>
                    <a:gd name="connsiteX3" fmla="*/ 6258758 w 6258758"/>
                    <a:gd name="connsiteY3" fmla="*/ 1651247 h 1651247"/>
                    <a:gd name="connsiteX0" fmla="*/ 0 w 6258758"/>
                    <a:gd name="connsiteY0" fmla="*/ 0 h 1651247"/>
                    <a:gd name="connsiteX1" fmla="*/ 1624614 w 6258758"/>
                    <a:gd name="connsiteY1" fmla="*/ 594804 h 1651247"/>
                    <a:gd name="connsiteX2" fmla="*/ 3000653 w 6258758"/>
                    <a:gd name="connsiteY2" fmla="*/ 1012054 h 1651247"/>
                    <a:gd name="connsiteX3" fmla="*/ 4208016 w 6258758"/>
                    <a:gd name="connsiteY3" fmla="*/ 1278385 h 1651247"/>
                    <a:gd name="connsiteX4" fmla="*/ 6258758 w 6258758"/>
                    <a:gd name="connsiteY4" fmla="*/ 1651247 h 1651247"/>
                    <a:gd name="connsiteX0" fmla="*/ 0 w 6258758"/>
                    <a:gd name="connsiteY0" fmla="*/ 0 h 1651247"/>
                    <a:gd name="connsiteX1" fmla="*/ 1624614 w 6258758"/>
                    <a:gd name="connsiteY1" fmla="*/ 594804 h 1651247"/>
                    <a:gd name="connsiteX2" fmla="*/ 2982898 w 6258758"/>
                    <a:gd name="connsiteY2" fmla="*/ 1091953 h 1651247"/>
                    <a:gd name="connsiteX3" fmla="*/ 4208016 w 6258758"/>
                    <a:gd name="connsiteY3" fmla="*/ 1278385 h 1651247"/>
                    <a:gd name="connsiteX4" fmla="*/ 6258758 w 6258758"/>
                    <a:gd name="connsiteY4" fmla="*/ 1651247 h 1651247"/>
                    <a:gd name="connsiteX0" fmla="*/ 0 w 6258758"/>
                    <a:gd name="connsiteY0" fmla="*/ 0 h 1651247"/>
                    <a:gd name="connsiteX1" fmla="*/ 1624614 w 6258758"/>
                    <a:gd name="connsiteY1" fmla="*/ 594804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624614 w 6258758"/>
                    <a:gd name="connsiteY1" fmla="*/ 594804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624614 w 6258758"/>
                    <a:gd name="connsiteY1" fmla="*/ 594804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624614 w 6258758"/>
                    <a:gd name="connsiteY1" fmla="*/ 594804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553593 w 6258758"/>
                    <a:gd name="connsiteY1" fmla="*/ 683581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553593 w 6258758"/>
                    <a:gd name="connsiteY1" fmla="*/ 683581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553593 w 6258758"/>
                    <a:gd name="connsiteY1" fmla="*/ 683581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402672 w 6258758"/>
                    <a:gd name="connsiteY1" fmla="*/ 683581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208016 w 6258758"/>
                    <a:gd name="connsiteY3" fmla="*/ 1331651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376692 w 6258758"/>
                    <a:gd name="connsiteY3" fmla="*/ 1340528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376692 w 6258758"/>
                    <a:gd name="connsiteY3" fmla="*/ 1340528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376692 w 6258758"/>
                    <a:gd name="connsiteY3" fmla="*/ 1340528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376692 w 6258758"/>
                    <a:gd name="connsiteY3" fmla="*/ 1340528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376692 w 6258758"/>
                    <a:gd name="connsiteY3" fmla="*/ 1340528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376692 w 6258758"/>
                    <a:gd name="connsiteY3" fmla="*/ 1340528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376692 w 6258758"/>
                    <a:gd name="connsiteY3" fmla="*/ 1340528 h 1651247"/>
                    <a:gd name="connsiteX4" fmla="*/ 6258758 w 6258758"/>
                    <a:gd name="connsiteY4" fmla="*/ 1651247 h 1651247"/>
                    <a:gd name="connsiteX0" fmla="*/ 0 w 6258758"/>
                    <a:gd name="connsiteY0" fmla="*/ 0 h 1651247"/>
                    <a:gd name="connsiteX1" fmla="*/ 1225118 w 6258758"/>
                    <a:gd name="connsiteY1" fmla="*/ 594804 h 1651247"/>
                    <a:gd name="connsiteX2" fmla="*/ 2982898 w 6258758"/>
                    <a:gd name="connsiteY2" fmla="*/ 1091953 h 1651247"/>
                    <a:gd name="connsiteX3" fmla="*/ 4394447 w 6258758"/>
                    <a:gd name="connsiteY3" fmla="*/ 1367161 h 1651247"/>
                    <a:gd name="connsiteX4" fmla="*/ 6258758 w 6258758"/>
                    <a:gd name="connsiteY4" fmla="*/ 1651247 h 1651247"/>
                    <a:gd name="connsiteX0" fmla="*/ 0 w 6258758"/>
                    <a:gd name="connsiteY0" fmla="*/ 0 h 1651247"/>
                    <a:gd name="connsiteX1" fmla="*/ 1225118 w 6258758"/>
                    <a:gd name="connsiteY1" fmla="*/ 594804 h 1651247"/>
                    <a:gd name="connsiteX2" fmla="*/ 2787589 w 6258758"/>
                    <a:gd name="connsiteY2" fmla="*/ 1065320 h 1651247"/>
                    <a:gd name="connsiteX3" fmla="*/ 4394447 w 6258758"/>
                    <a:gd name="connsiteY3" fmla="*/ 1367161 h 1651247"/>
                    <a:gd name="connsiteX4" fmla="*/ 6258758 w 6258758"/>
                    <a:gd name="connsiteY4" fmla="*/ 1651247 h 1651247"/>
                    <a:gd name="connsiteX0" fmla="*/ 0 w 6258758"/>
                    <a:gd name="connsiteY0" fmla="*/ 0 h 1651247"/>
                    <a:gd name="connsiteX1" fmla="*/ 1225118 w 6258758"/>
                    <a:gd name="connsiteY1" fmla="*/ 594804 h 1651247"/>
                    <a:gd name="connsiteX2" fmla="*/ 2787589 w 6258758"/>
                    <a:gd name="connsiteY2" fmla="*/ 1065320 h 1651247"/>
                    <a:gd name="connsiteX3" fmla="*/ 4394447 w 6258758"/>
                    <a:gd name="connsiteY3" fmla="*/ 1367161 h 1651247"/>
                    <a:gd name="connsiteX4" fmla="*/ 6258758 w 6258758"/>
                    <a:gd name="connsiteY4" fmla="*/ 1651247 h 1651247"/>
                    <a:gd name="connsiteX0" fmla="*/ 0 w 6258758"/>
                    <a:gd name="connsiteY0" fmla="*/ 0 h 1651247"/>
                    <a:gd name="connsiteX1" fmla="*/ 1225118 w 6258758"/>
                    <a:gd name="connsiteY1" fmla="*/ 594804 h 1651247"/>
                    <a:gd name="connsiteX2" fmla="*/ 2787589 w 6258758"/>
                    <a:gd name="connsiteY2" fmla="*/ 1065320 h 1651247"/>
                    <a:gd name="connsiteX3" fmla="*/ 4394447 w 6258758"/>
                    <a:gd name="connsiteY3" fmla="*/ 1367161 h 1651247"/>
                    <a:gd name="connsiteX4" fmla="*/ 6258758 w 6258758"/>
                    <a:gd name="connsiteY4" fmla="*/ 1651247 h 1651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8758" h="1651247">
                      <a:moveTo>
                        <a:pt x="0" y="0"/>
                      </a:moveTo>
                      <a:cubicBezTo>
                        <a:pt x="332913" y="179033"/>
                        <a:pt x="760520" y="417251"/>
                        <a:pt x="1225118" y="594804"/>
                      </a:cubicBezTo>
                      <a:cubicBezTo>
                        <a:pt x="1689716" y="772357"/>
                        <a:pt x="2259367" y="936594"/>
                        <a:pt x="2787589" y="1065320"/>
                      </a:cubicBezTo>
                      <a:cubicBezTo>
                        <a:pt x="3315811" y="1194046"/>
                        <a:pt x="3815919" y="1269507"/>
                        <a:pt x="4394447" y="1367161"/>
                      </a:cubicBezTo>
                      <a:cubicBezTo>
                        <a:pt x="4972975" y="1464816"/>
                        <a:pt x="5637321" y="1556552"/>
                        <a:pt x="6258758" y="1651247"/>
                      </a:cubicBezTo>
                    </a:path>
                  </a:pathLst>
                </a:custGeom>
                <a:ln w="38100">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1" name="Freeform 20"/>
                <p:cNvSpPr/>
                <p:nvPr/>
              </p:nvSpPr>
              <p:spPr>
                <a:xfrm>
                  <a:off x="1491455" y="2192133"/>
                  <a:ext cx="3551332" cy="622088"/>
                </a:xfrm>
                <a:custGeom>
                  <a:avLst/>
                  <a:gdLst>
                    <a:gd name="connsiteX0" fmla="*/ 0 w 3080552"/>
                    <a:gd name="connsiteY0" fmla="*/ 533481 h 533481"/>
                    <a:gd name="connsiteX1" fmla="*/ 594804 w 3080552"/>
                    <a:gd name="connsiteY1" fmla="*/ 160619 h 533481"/>
                    <a:gd name="connsiteX2" fmla="*/ 976544 w 3080552"/>
                    <a:gd name="connsiteY2" fmla="*/ 821 h 533481"/>
                    <a:gd name="connsiteX3" fmla="*/ 1482571 w 3080552"/>
                    <a:gd name="connsiteY3" fmla="*/ 116231 h 533481"/>
                    <a:gd name="connsiteX4" fmla="*/ 2121763 w 3080552"/>
                    <a:gd name="connsiteY4" fmla="*/ 480215 h 533481"/>
                    <a:gd name="connsiteX5" fmla="*/ 3080552 w 3080552"/>
                    <a:gd name="connsiteY5" fmla="*/ 497971 h 533481"/>
                    <a:gd name="connsiteX0" fmla="*/ 0 w 3080552"/>
                    <a:gd name="connsiteY0" fmla="*/ 533364 h 533364"/>
                    <a:gd name="connsiteX1" fmla="*/ 594804 w 3080552"/>
                    <a:gd name="connsiteY1" fmla="*/ 160502 h 533364"/>
                    <a:gd name="connsiteX2" fmla="*/ 976544 w 3080552"/>
                    <a:gd name="connsiteY2" fmla="*/ 704 h 533364"/>
                    <a:gd name="connsiteX3" fmla="*/ 1482571 w 3080552"/>
                    <a:gd name="connsiteY3" fmla="*/ 116114 h 533364"/>
                    <a:gd name="connsiteX4" fmla="*/ 2006353 w 3080552"/>
                    <a:gd name="connsiteY4" fmla="*/ 426832 h 533364"/>
                    <a:gd name="connsiteX5" fmla="*/ 3080552 w 3080552"/>
                    <a:gd name="connsiteY5" fmla="*/ 497854 h 533364"/>
                    <a:gd name="connsiteX0" fmla="*/ 0 w 3080552"/>
                    <a:gd name="connsiteY0" fmla="*/ 612889 h 612889"/>
                    <a:gd name="connsiteX1" fmla="*/ 594804 w 3080552"/>
                    <a:gd name="connsiteY1" fmla="*/ 240027 h 612889"/>
                    <a:gd name="connsiteX2" fmla="*/ 1083076 w 3080552"/>
                    <a:gd name="connsiteY2" fmla="*/ 330 h 612889"/>
                    <a:gd name="connsiteX3" fmla="*/ 1482571 w 3080552"/>
                    <a:gd name="connsiteY3" fmla="*/ 195639 h 612889"/>
                    <a:gd name="connsiteX4" fmla="*/ 2006353 w 3080552"/>
                    <a:gd name="connsiteY4" fmla="*/ 506357 h 612889"/>
                    <a:gd name="connsiteX5" fmla="*/ 3080552 w 3080552"/>
                    <a:gd name="connsiteY5" fmla="*/ 577379 h 612889"/>
                    <a:gd name="connsiteX0" fmla="*/ 0 w 3080552"/>
                    <a:gd name="connsiteY0" fmla="*/ 612616 h 612616"/>
                    <a:gd name="connsiteX1" fmla="*/ 479394 w 3080552"/>
                    <a:gd name="connsiteY1" fmla="*/ 213121 h 612616"/>
                    <a:gd name="connsiteX2" fmla="*/ 1083076 w 3080552"/>
                    <a:gd name="connsiteY2" fmla="*/ 57 h 612616"/>
                    <a:gd name="connsiteX3" fmla="*/ 1482571 w 3080552"/>
                    <a:gd name="connsiteY3" fmla="*/ 195366 h 612616"/>
                    <a:gd name="connsiteX4" fmla="*/ 2006353 w 3080552"/>
                    <a:gd name="connsiteY4" fmla="*/ 506084 h 612616"/>
                    <a:gd name="connsiteX5" fmla="*/ 3080552 w 3080552"/>
                    <a:gd name="connsiteY5" fmla="*/ 577106 h 612616"/>
                    <a:gd name="connsiteX0" fmla="*/ 0 w 3080552"/>
                    <a:gd name="connsiteY0" fmla="*/ 612640 h 612640"/>
                    <a:gd name="connsiteX1" fmla="*/ 514904 w 3080552"/>
                    <a:gd name="connsiteY1" fmla="*/ 177634 h 612640"/>
                    <a:gd name="connsiteX2" fmla="*/ 1083076 w 3080552"/>
                    <a:gd name="connsiteY2" fmla="*/ 81 h 612640"/>
                    <a:gd name="connsiteX3" fmla="*/ 1482571 w 3080552"/>
                    <a:gd name="connsiteY3" fmla="*/ 195390 h 612640"/>
                    <a:gd name="connsiteX4" fmla="*/ 2006353 w 3080552"/>
                    <a:gd name="connsiteY4" fmla="*/ 506108 h 612640"/>
                    <a:gd name="connsiteX5" fmla="*/ 3080552 w 3080552"/>
                    <a:gd name="connsiteY5" fmla="*/ 577130 h 612640"/>
                    <a:gd name="connsiteX0" fmla="*/ 0 w 3080552"/>
                    <a:gd name="connsiteY0" fmla="*/ 621511 h 621511"/>
                    <a:gd name="connsiteX1" fmla="*/ 514904 w 3080552"/>
                    <a:gd name="connsiteY1" fmla="*/ 186505 h 621511"/>
                    <a:gd name="connsiteX2" fmla="*/ 994300 w 3080552"/>
                    <a:gd name="connsiteY2" fmla="*/ 74 h 621511"/>
                    <a:gd name="connsiteX3" fmla="*/ 1482571 w 3080552"/>
                    <a:gd name="connsiteY3" fmla="*/ 204261 h 621511"/>
                    <a:gd name="connsiteX4" fmla="*/ 2006353 w 3080552"/>
                    <a:gd name="connsiteY4" fmla="*/ 514979 h 621511"/>
                    <a:gd name="connsiteX5" fmla="*/ 3080552 w 3080552"/>
                    <a:gd name="connsiteY5" fmla="*/ 586001 h 621511"/>
                    <a:gd name="connsiteX0" fmla="*/ 0 w 3080552"/>
                    <a:gd name="connsiteY0" fmla="*/ 621782 h 621782"/>
                    <a:gd name="connsiteX1" fmla="*/ 514904 w 3080552"/>
                    <a:gd name="connsiteY1" fmla="*/ 186776 h 621782"/>
                    <a:gd name="connsiteX2" fmla="*/ 994300 w 3080552"/>
                    <a:gd name="connsiteY2" fmla="*/ 345 h 621782"/>
                    <a:gd name="connsiteX3" fmla="*/ 1384916 w 3080552"/>
                    <a:gd name="connsiteY3" fmla="*/ 151266 h 621782"/>
                    <a:gd name="connsiteX4" fmla="*/ 2006353 w 3080552"/>
                    <a:gd name="connsiteY4" fmla="*/ 515250 h 621782"/>
                    <a:gd name="connsiteX5" fmla="*/ 3080552 w 3080552"/>
                    <a:gd name="connsiteY5" fmla="*/ 586272 h 621782"/>
                    <a:gd name="connsiteX0" fmla="*/ 0 w 3080552"/>
                    <a:gd name="connsiteY0" fmla="*/ 621747 h 621747"/>
                    <a:gd name="connsiteX1" fmla="*/ 514904 w 3080552"/>
                    <a:gd name="connsiteY1" fmla="*/ 186741 h 621747"/>
                    <a:gd name="connsiteX2" fmla="*/ 994300 w 3080552"/>
                    <a:gd name="connsiteY2" fmla="*/ 310 h 621747"/>
                    <a:gd name="connsiteX3" fmla="*/ 1384916 w 3080552"/>
                    <a:gd name="connsiteY3" fmla="*/ 151231 h 621747"/>
                    <a:gd name="connsiteX4" fmla="*/ 2006353 w 3080552"/>
                    <a:gd name="connsiteY4" fmla="*/ 515215 h 621747"/>
                    <a:gd name="connsiteX5" fmla="*/ 3080552 w 3080552"/>
                    <a:gd name="connsiteY5" fmla="*/ 586237 h 621747"/>
                    <a:gd name="connsiteX0" fmla="*/ 0 w 3080552"/>
                    <a:gd name="connsiteY0" fmla="*/ 621782 h 621782"/>
                    <a:gd name="connsiteX1" fmla="*/ 514904 w 3080552"/>
                    <a:gd name="connsiteY1" fmla="*/ 186776 h 621782"/>
                    <a:gd name="connsiteX2" fmla="*/ 949912 w 3080552"/>
                    <a:gd name="connsiteY2" fmla="*/ 345 h 621782"/>
                    <a:gd name="connsiteX3" fmla="*/ 1384916 w 3080552"/>
                    <a:gd name="connsiteY3" fmla="*/ 151266 h 621782"/>
                    <a:gd name="connsiteX4" fmla="*/ 2006353 w 3080552"/>
                    <a:gd name="connsiteY4" fmla="*/ 515250 h 621782"/>
                    <a:gd name="connsiteX5" fmla="*/ 3080552 w 3080552"/>
                    <a:gd name="connsiteY5" fmla="*/ 586272 h 621782"/>
                    <a:gd name="connsiteX0" fmla="*/ 0 w 3080552"/>
                    <a:gd name="connsiteY0" fmla="*/ 621782 h 621782"/>
                    <a:gd name="connsiteX1" fmla="*/ 514904 w 3080552"/>
                    <a:gd name="connsiteY1" fmla="*/ 186776 h 621782"/>
                    <a:gd name="connsiteX2" fmla="*/ 985423 w 3080552"/>
                    <a:gd name="connsiteY2" fmla="*/ 345 h 621782"/>
                    <a:gd name="connsiteX3" fmla="*/ 1384916 w 3080552"/>
                    <a:gd name="connsiteY3" fmla="*/ 151266 h 621782"/>
                    <a:gd name="connsiteX4" fmla="*/ 2006353 w 3080552"/>
                    <a:gd name="connsiteY4" fmla="*/ 515250 h 621782"/>
                    <a:gd name="connsiteX5" fmla="*/ 3080552 w 3080552"/>
                    <a:gd name="connsiteY5" fmla="*/ 586272 h 621782"/>
                    <a:gd name="connsiteX0" fmla="*/ 0 w 3080552"/>
                    <a:gd name="connsiteY0" fmla="*/ 621437 h 621437"/>
                    <a:gd name="connsiteX1" fmla="*/ 514904 w 3080552"/>
                    <a:gd name="connsiteY1" fmla="*/ 186431 h 621437"/>
                    <a:gd name="connsiteX2" fmla="*/ 985423 w 3080552"/>
                    <a:gd name="connsiteY2" fmla="*/ 0 h 621437"/>
                    <a:gd name="connsiteX3" fmla="*/ 1455937 w 3080552"/>
                    <a:gd name="connsiteY3" fmla="*/ 186431 h 621437"/>
                    <a:gd name="connsiteX4" fmla="*/ 2006353 w 3080552"/>
                    <a:gd name="connsiteY4" fmla="*/ 514905 h 621437"/>
                    <a:gd name="connsiteX5" fmla="*/ 3080552 w 3080552"/>
                    <a:gd name="connsiteY5" fmla="*/ 585927 h 621437"/>
                    <a:gd name="connsiteX0" fmla="*/ 0 w 3080552"/>
                    <a:gd name="connsiteY0" fmla="*/ 621437 h 621437"/>
                    <a:gd name="connsiteX1" fmla="*/ 514904 w 3080552"/>
                    <a:gd name="connsiteY1" fmla="*/ 186431 h 621437"/>
                    <a:gd name="connsiteX2" fmla="*/ 985423 w 3080552"/>
                    <a:gd name="connsiteY2" fmla="*/ 0 h 621437"/>
                    <a:gd name="connsiteX3" fmla="*/ 1455937 w 3080552"/>
                    <a:gd name="connsiteY3" fmla="*/ 186431 h 621437"/>
                    <a:gd name="connsiteX4" fmla="*/ 2006353 w 3080552"/>
                    <a:gd name="connsiteY4" fmla="*/ 514905 h 621437"/>
                    <a:gd name="connsiteX5" fmla="*/ 3080552 w 3080552"/>
                    <a:gd name="connsiteY5" fmla="*/ 585927 h 621437"/>
                    <a:gd name="connsiteX0" fmla="*/ 0 w 3080552"/>
                    <a:gd name="connsiteY0" fmla="*/ 621437 h 621437"/>
                    <a:gd name="connsiteX1" fmla="*/ 514904 w 3080552"/>
                    <a:gd name="connsiteY1" fmla="*/ 186431 h 621437"/>
                    <a:gd name="connsiteX2" fmla="*/ 985423 w 3080552"/>
                    <a:gd name="connsiteY2" fmla="*/ 0 h 621437"/>
                    <a:gd name="connsiteX3" fmla="*/ 1455937 w 3080552"/>
                    <a:gd name="connsiteY3" fmla="*/ 186431 h 621437"/>
                    <a:gd name="connsiteX4" fmla="*/ 2006353 w 3080552"/>
                    <a:gd name="connsiteY4" fmla="*/ 514905 h 621437"/>
                    <a:gd name="connsiteX5" fmla="*/ 3080552 w 3080552"/>
                    <a:gd name="connsiteY5" fmla="*/ 585927 h 621437"/>
                    <a:gd name="connsiteX0" fmla="*/ 0 w 3080552"/>
                    <a:gd name="connsiteY0" fmla="*/ 621437 h 621437"/>
                    <a:gd name="connsiteX1" fmla="*/ 514904 w 3080552"/>
                    <a:gd name="connsiteY1" fmla="*/ 186431 h 621437"/>
                    <a:gd name="connsiteX2" fmla="*/ 985423 w 3080552"/>
                    <a:gd name="connsiteY2" fmla="*/ 0 h 621437"/>
                    <a:gd name="connsiteX3" fmla="*/ 1455937 w 3080552"/>
                    <a:gd name="connsiteY3" fmla="*/ 186431 h 621437"/>
                    <a:gd name="connsiteX4" fmla="*/ 2032986 w 3080552"/>
                    <a:gd name="connsiteY4" fmla="*/ 461639 h 621437"/>
                    <a:gd name="connsiteX5" fmla="*/ 3080552 w 3080552"/>
                    <a:gd name="connsiteY5" fmla="*/ 585927 h 621437"/>
                    <a:gd name="connsiteX0" fmla="*/ 0 w 3080552"/>
                    <a:gd name="connsiteY0" fmla="*/ 621437 h 621437"/>
                    <a:gd name="connsiteX1" fmla="*/ 514904 w 3080552"/>
                    <a:gd name="connsiteY1" fmla="*/ 186431 h 621437"/>
                    <a:gd name="connsiteX2" fmla="*/ 985423 w 3080552"/>
                    <a:gd name="connsiteY2" fmla="*/ 0 h 621437"/>
                    <a:gd name="connsiteX3" fmla="*/ 1455937 w 3080552"/>
                    <a:gd name="connsiteY3" fmla="*/ 186431 h 621437"/>
                    <a:gd name="connsiteX4" fmla="*/ 2032986 w 3080552"/>
                    <a:gd name="connsiteY4" fmla="*/ 461639 h 621437"/>
                    <a:gd name="connsiteX5" fmla="*/ 3080552 w 3080552"/>
                    <a:gd name="connsiteY5" fmla="*/ 585927 h 621437"/>
                    <a:gd name="connsiteX0" fmla="*/ 0 w 3080552"/>
                    <a:gd name="connsiteY0" fmla="*/ 622088 h 622088"/>
                    <a:gd name="connsiteX1" fmla="*/ 514904 w 3080552"/>
                    <a:gd name="connsiteY1" fmla="*/ 187082 h 622088"/>
                    <a:gd name="connsiteX2" fmla="*/ 985423 w 3080552"/>
                    <a:gd name="connsiteY2" fmla="*/ 651 h 622088"/>
                    <a:gd name="connsiteX3" fmla="*/ 1535836 w 3080552"/>
                    <a:gd name="connsiteY3" fmla="*/ 240348 h 622088"/>
                    <a:gd name="connsiteX4" fmla="*/ 2032986 w 3080552"/>
                    <a:gd name="connsiteY4" fmla="*/ 462290 h 622088"/>
                    <a:gd name="connsiteX5" fmla="*/ 3080552 w 3080552"/>
                    <a:gd name="connsiteY5" fmla="*/ 586578 h 622088"/>
                    <a:gd name="connsiteX0" fmla="*/ 0 w 3080552"/>
                    <a:gd name="connsiteY0" fmla="*/ 622088 h 622088"/>
                    <a:gd name="connsiteX1" fmla="*/ 514904 w 3080552"/>
                    <a:gd name="connsiteY1" fmla="*/ 187082 h 622088"/>
                    <a:gd name="connsiteX2" fmla="*/ 985423 w 3080552"/>
                    <a:gd name="connsiteY2" fmla="*/ 651 h 622088"/>
                    <a:gd name="connsiteX3" fmla="*/ 1535836 w 3080552"/>
                    <a:gd name="connsiteY3" fmla="*/ 240348 h 622088"/>
                    <a:gd name="connsiteX4" fmla="*/ 2183906 w 3080552"/>
                    <a:gd name="connsiteY4" fmla="*/ 488923 h 622088"/>
                    <a:gd name="connsiteX5" fmla="*/ 3080552 w 3080552"/>
                    <a:gd name="connsiteY5" fmla="*/ 586578 h 622088"/>
                    <a:gd name="connsiteX0" fmla="*/ 0 w 3080552"/>
                    <a:gd name="connsiteY0" fmla="*/ 622088 h 622088"/>
                    <a:gd name="connsiteX1" fmla="*/ 514904 w 3080552"/>
                    <a:gd name="connsiteY1" fmla="*/ 187082 h 622088"/>
                    <a:gd name="connsiteX2" fmla="*/ 985423 w 3080552"/>
                    <a:gd name="connsiteY2" fmla="*/ 651 h 622088"/>
                    <a:gd name="connsiteX3" fmla="*/ 1535836 w 3080552"/>
                    <a:gd name="connsiteY3" fmla="*/ 240348 h 622088"/>
                    <a:gd name="connsiteX4" fmla="*/ 2183906 w 3080552"/>
                    <a:gd name="connsiteY4" fmla="*/ 488923 h 622088"/>
                    <a:gd name="connsiteX5" fmla="*/ 3080552 w 3080552"/>
                    <a:gd name="connsiteY5" fmla="*/ 586578 h 622088"/>
                    <a:gd name="connsiteX0" fmla="*/ 0 w 3116752"/>
                    <a:gd name="connsiteY0" fmla="*/ 622088 h 622088"/>
                    <a:gd name="connsiteX1" fmla="*/ 514904 w 3116752"/>
                    <a:gd name="connsiteY1" fmla="*/ 187082 h 622088"/>
                    <a:gd name="connsiteX2" fmla="*/ 985423 w 3116752"/>
                    <a:gd name="connsiteY2" fmla="*/ 651 h 622088"/>
                    <a:gd name="connsiteX3" fmla="*/ 1535836 w 3116752"/>
                    <a:gd name="connsiteY3" fmla="*/ 240348 h 622088"/>
                    <a:gd name="connsiteX4" fmla="*/ 2183906 w 3116752"/>
                    <a:gd name="connsiteY4" fmla="*/ 488923 h 622088"/>
                    <a:gd name="connsiteX5" fmla="*/ 3039804 w 3116752"/>
                    <a:gd name="connsiteY5" fmla="*/ 582754 h 622088"/>
                    <a:gd name="connsiteX6" fmla="*/ 3080552 w 3116752"/>
                    <a:gd name="connsiteY6" fmla="*/ 586578 h 622088"/>
                    <a:gd name="connsiteX0" fmla="*/ 0 w 3116752"/>
                    <a:gd name="connsiteY0" fmla="*/ 622088 h 622088"/>
                    <a:gd name="connsiteX1" fmla="*/ 514904 w 3116752"/>
                    <a:gd name="connsiteY1" fmla="*/ 187082 h 622088"/>
                    <a:gd name="connsiteX2" fmla="*/ 985423 w 3116752"/>
                    <a:gd name="connsiteY2" fmla="*/ 651 h 622088"/>
                    <a:gd name="connsiteX3" fmla="*/ 1535836 w 3116752"/>
                    <a:gd name="connsiteY3" fmla="*/ 240348 h 622088"/>
                    <a:gd name="connsiteX4" fmla="*/ 2183906 w 3116752"/>
                    <a:gd name="connsiteY4" fmla="*/ 488923 h 622088"/>
                    <a:gd name="connsiteX5" fmla="*/ 3039804 w 3116752"/>
                    <a:gd name="connsiteY5" fmla="*/ 582754 h 622088"/>
                    <a:gd name="connsiteX6" fmla="*/ 3080552 w 3116752"/>
                    <a:gd name="connsiteY6" fmla="*/ 586578 h 622088"/>
                    <a:gd name="connsiteX0" fmla="*/ 0 w 3551332"/>
                    <a:gd name="connsiteY0" fmla="*/ 622088 h 622088"/>
                    <a:gd name="connsiteX1" fmla="*/ 514904 w 3551332"/>
                    <a:gd name="connsiteY1" fmla="*/ 187082 h 622088"/>
                    <a:gd name="connsiteX2" fmla="*/ 985423 w 3551332"/>
                    <a:gd name="connsiteY2" fmla="*/ 651 h 622088"/>
                    <a:gd name="connsiteX3" fmla="*/ 1535836 w 3551332"/>
                    <a:gd name="connsiteY3" fmla="*/ 240348 h 622088"/>
                    <a:gd name="connsiteX4" fmla="*/ 2183906 w 3551332"/>
                    <a:gd name="connsiteY4" fmla="*/ 488923 h 622088"/>
                    <a:gd name="connsiteX5" fmla="*/ 3039804 w 3551332"/>
                    <a:gd name="connsiteY5" fmla="*/ 582754 h 622088"/>
                    <a:gd name="connsiteX6" fmla="*/ 3551332 w 3551332"/>
                    <a:gd name="connsiteY6" fmla="*/ 595632 h 622088"/>
                    <a:gd name="connsiteX0" fmla="*/ 0 w 3551332"/>
                    <a:gd name="connsiteY0" fmla="*/ 622088 h 622088"/>
                    <a:gd name="connsiteX1" fmla="*/ 514904 w 3551332"/>
                    <a:gd name="connsiteY1" fmla="*/ 187082 h 622088"/>
                    <a:gd name="connsiteX2" fmla="*/ 985423 w 3551332"/>
                    <a:gd name="connsiteY2" fmla="*/ 651 h 622088"/>
                    <a:gd name="connsiteX3" fmla="*/ 1535836 w 3551332"/>
                    <a:gd name="connsiteY3" fmla="*/ 240348 h 622088"/>
                    <a:gd name="connsiteX4" fmla="*/ 2183906 w 3551332"/>
                    <a:gd name="connsiteY4" fmla="*/ 488923 h 622088"/>
                    <a:gd name="connsiteX5" fmla="*/ 3039804 w 3551332"/>
                    <a:gd name="connsiteY5" fmla="*/ 582754 h 622088"/>
                    <a:gd name="connsiteX6" fmla="*/ 3551332 w 3551332"/>
                    <a:gd name="connsiteY6" fmla="*/ 595632 h 62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332" h="622088">
                      <a:moveTo>
                        <a:pt x="0" y="622088"/>
                      </a:moveTo>
                      <a:cubicBezTo>
                        <a:pt x="216023" y="480045"/>
                        <a:pt x="368422" y="299533"/>
                        <a:pt x="514904" y="187082"/>
                      </a:cubicBezTo>
                      <a:cubicBezTo>
                        <a:pt x="661386" y="74631"/>
                        <a:pt x="815268" y="-8227"/>
                        <a:pt x="985423" y="651"/>
                      </a:cubicBezTo>
                      <a:cubicBezTo>
                        <a:pt x="1155578" y="9529"/>
                        <a:pt x="1336089" y="132336"/>
                        <a:pt x="1535836" y="240348"/>
                      </a:cubicBezTo>
                      <a:cubicBezTo>
                        <a:pt x="1735583" y="348360"/>
                        <a:pt x="1933245" y="431855"/>
                        <a:pt x="2183906" y="488923"/>
                      </a:cubicBezTo>
                      <a:cubicBezTo>
                        <a:pt x="2434567" y="545991"/>
                        <a:pt x="2789266" y="569496"/>
                        <a:pt x="3039804" y="582754"/>
                      </a:cubicBezTo>
                      <a:cubicBezTo>
                        <a:pt x="3290342" y="596012"/>
                        <a:pt x="3544541" y="594995"/>
                        <a:pt x="3551332" y="595632"/>
                      </a:cubicBezTo>
                    </a:path>
                  </a:pathLst>
                </a:custGeom>
                <a:ln w="38100">
                  <a:solidFill>
                    <a:srgbClr val="0000C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3" name="TextBox 22"/>
                <p:cNvSpPr txBox="1"/>
                <p:nvPr/>
              </p:nvSpPr>
              <p:spPr>
                <a:xfrm rot="21432202">
                  <a:off x="6466215" y="1122165"/>
                  <a:ext cx="899605" cy="307777"/>
                </a:xfrm>
                <a:prstGeom prst="rect">
                  <a:avLst/>
                </a:prstGeom>
                <a:noFill/>
              </p:spPr>
              <p:txBody>
                <a:bodyPr wrap="none" rtlCol="0">
                  <a:spAutoFit/>
                </a:bodyPr>
                <a:lstStyle/>
                <a:p>
                  <a:r>
                    <a:rPr lang="en-ZA" sz="1400" b="1" dirty="0" smtClean="0">
                      <a:solidFill>
                        <a:srgbClr val="FF0000"/>
                      </a:solidFill>
                    </a:rPr>
                    <a:t>nitrogen</a:t>
                  </a:r>
                  <a:endParaRPr lang="en-ZA" sz="1400" b="1" dirty="0">
                    <a:solidFill>
                      <a:srgbClr val="FF0000"/>
                    </a:solidFill>
                  </a:endParaRPr>
                </a:p>
              </p:txBody>
            </p:sp>
            <p:sp>
              <p:nvSpPr>
                <p:cNvPr id="24" name="TextBox 23"/>
                <p:cNvSpPr txBox="1"/>
                <p:nvPr/>
              </p:nvSpPr>
              <p:spPr>
                <a:xfrm rot="21197316">
                  <a:off x="5870244" y="1177001"/>
                  <a:ext cx="731290" cy="307777"/>
                </a:xfrm>
                <a:prstGeom prst="rect">
                  <a:avLst/>
                </a:prstGeom>
                <a:noFill/>
              </p:spPr>
              <p:txBody>
                <a:bodyPr wrap="none" rtlCol="0">
                  <a:spAutoFit/>
                </a:bodyPr>
                <a:lstStyle/>
                <a:p>
                  <a:r>
                    <a:rPr lang="en-ZA" sz="1400" b="1" dirty="0" smtClean="0">
                      <a:solidFill>
                        <a:srgbClr val="FF0000"/>
                      </a:solidFill>
                    </a:rPr>
                    <a:t>nitrate</a:t>
                  </a:r>
                  <a:endParaRPr lang="en-ZA" sz="1400" b="1" dirty="0">
                    <a:solidFill>
                      <a:srgbClr val="FF0000"/>
                    </a:solidFill>
                  </a:endParaRPr>
                </a:p>
              </p:txBody>
            </p:sp>
            <p:sp>
              <p:nvSpPr>
                <p:cNvPr id="25" name="TextBox 24"/>
                <p:cNvSpPr txBox="1"/>
                <p:nvPr/>
              </p:nvSpPr>
              <p:spPr>
                <a:xfrm rot="470625">
                  <a:off x="6435652" y="2407772"/>
                  <a:ext cx="899605" cy="307777"/>
                </a:xfrm>
                <a:prstGeom prst="rect">
                  <a:avLst/>
                </a:prstGeom>
                <a:noFill/>
              </p:spPr>
              <p:txBody>
                <a:bodyPr wrap="none" rtlCol="0">
                  <a:spAutoFit/>
                </a:bodyPr>
                <a:lstStyle/>
                <a:p>
                  <a:r>
                    <a:rPr lang="en-ZA" sz="1400" b="1" dirty="0" smtClean="0">
                      <a:solidFill>
                        <a:srgbClr val="008000"/>
                      </a:solidFill>
                    </a:rPr>
                    <a:t>nitrogen</a:t>
                  </a:r>
                  <a:endParaRPr lang="en-ZA" sz="1400" b="1" dirty="0">
                    <a:solidFill>
                      <a:srgbClr val="008000"/>
                    </a:solidFill>
                  </a:endParaRPr>
                </a:p>
              </p:txBody>
            </p:sp>
            <p:sp>
              <p:nvSpPr>
                <p:cNvPr id="26" name="TextBox 25"/>
                <p:cNvSpPr txBox="1"/>
                <p:nvPr/>
              </p:nvSpPr>
              <p:spPr>
                <a:xfrm rot="586506">
                  <a:off x="5637758" y="2287467"/>
                  <a:ext cx="971741" cy="307777"/>
                </a:xfrm>
                <a:prstGeom prst="rect">
                  <a:avLst/>
                </a:prstGeom>
                <a:noFill/>
              </p:spPr>
              <p:txBody>
                <a:bodyPr wrap="none" rtlCol="0">
                  <a:spAutoFit/>
                </a:bodyPr>
                <a:lstStyle/>
                <a:p>
                  <a:r>
                    <a:rPr lang="en-ZA" sz="1400" b="1" dirty="0" smtClean="0">
                      <a:solidFill>
                        <a:srgbClr val="008000"/>
                      </a:solidFill>
                    </a:rPr>
                    <a:t>ammonia</a:t>
                  </a:r>
                  <a:endParaRPr lang="en-ZA" sz="1400" b="1" dirty="0">
                    <a:solidFill>
                      <a:srgbClr val="008000"/>
                    </a:solidFill>
                  </a:endParaRPr>
                </a:p>
              </p:txBody>
            </p:sp>
            <p:sp>
              <p:nvSpPr>
                <p:cNvPr id="27" name="TextBox 26"/>
                <p:cNvSpPr txBox="1"/>
                <p:nvPr/>
              </p:nvSpPr>
              <p:spPr>
                <a:xfrm rot="294239">
                  <a:off x="3770797" y="2482783"/>
                  <a:ext cx="899605" cy="307777"/>
                </a:xfrm>
                <a:prstGeom prst="rect">
                  <a:avLst/>
                </a:prstGeom>
                <a:noFill/>
              </p:spPr>
              <p:txBody>
                <a:bodyPr wrap="none" rtlCol="0">
                  <a:spAutoFit/>
                </a:bodyPr>
                <a:lstStyle/>
                <a:p>
                  <a:r>
                    <a:rPr lang="en-ZA" sz="1400" b="1" dirty="0" smtClean="0">
                      <a:solidFill>
                        <a:srgbClr val="0000CC"/>
                      </a:solidFill>
                    </a:rPr>
                    <a:t>nitrogen</a:t>
                  </a:r>
                  <a:endParaRPr lang="en-ZA" sz="1400" b="1" dirty="0">
                    <a:solidFill>
                      <a:srgbClr val="0000CC"/>
                    </a:solidFill>
                  </a:endParaRPr>
                </a:p>
              </p:txBody>
            </p:sp>
            <p:sp>
              <p:nvSpPr>
                <p:cNvPr id="28" name="TextBox 27"/>
                <p:cNvSpPr txBox="1"/>
                <p:nvPr/>
              </p:nvSpPr>
              <p:spPr>
                <a:xfrm rot="902424">
                  <a:off x="3261609" y="2393552"/>
                  <a:ext cx="681597" cy="307777"/>
                </a:xfrm>
                <a:prstGeom prst="rect">
                  <a:avLst/>
                </a:prstGeom>
                <a:noFill/>
              </p:spPr>
              <p:txBody>
                <a:bodyPr wrap="none" rtlCol="0">
                  <a:spAutoFit/>
                </a:bodyPr>
                <a:lstStyle/>
                <a:p>
                  <a:r>
                    <a:rPr lang="en-ZA" sz="1400" b="1" dirty="0" smtClean="0">
                      <a:solidFill>
                        <a:srgbClr val="0000CC"/>
                      </a:solidFill>
                    </a:rPr>
                    <a:t>nitrite</a:t>
                  </a:r>
                  <a:endParaRPr lang="en-ZA" sz="1400" b="1" dirty="0">
                    <a:solidFill>
                      <a:srgbClr val="0000CC"/>
                    </a:solidFill>
                  </a:endParaRPr>
                </a:p>
              </p:txBody>
            </p:sp>
            <p:sp>
              <p:nvSpPr>
                <p:cNvPr id="29" name="TextBox 28"/>
                <p:cNvSpPr txBox="1"/>
                <p:nvPr/>
              </p:nvSpPr>
              <p:spPr>
                <a:xfrm rot="16200000">
                  <a:off x="736143" y="1841220"/>
                  <a:ext cx="1228221" cy="276999"/>
                </a:xfrm>
                <a:prstGeom prst="rect">
                  <a:avLst/>
                </a:prstGeom>
                <a:noFill/>
              </p:spPr>
              <p:txBody>
                <a:bodyPr wrap="none" rtlCol="0">
                  <a:spAutoFit/>
                </a:bodyPr>
                <a:lstStyle/>
                <a:p>
                  <a:r>
                    <a:rPr lang="en-ZA" sz="1200" b="1" dirty="0" smtClean="0"/>
                    <a:t>Concentration</a:t>
                  </a:r>
                  <a:endParaRPr lang="en-ZA" sz="1200" b="1" dirty="0"/>
                </a:p>
              </p:txBody>
            </p:sp>
            <p:sp>
              <p:nvSpPr>
                <p:cNvPr id="30" name="TextBox 29"/>
                <p:cNvSpPr txBox="1"/>
                <p:nvPr/>
              </p:nvSpPr>
              <p:spPr>
                <a:xfrm>
                  <a:off x="4359219" y="2840853"/>
                  <a:ext cx="540982" cy="276999"/>
                </a:xfrm>
                <a:prstGeom prst="rect">
                  <a:avLst/>
                </a:prstGeom>
                <a:noFill/>
              </p:spPr>
              <p:txBody>
                <a:bodyPr wrap="none" rtlCol="0">
                  <a:spAutoFit/>
                </a:bodyPr>
                <a:lstStyle/>
                <a:p>
                  <a:r>
                    <a:rPr lang="en-ZA" sz="1200" b="1" dirty="0" smtClean="0"/>
                    <a:t>Time</a:t>
                  </a:r>
                  <a:endParaRPr lang="en-ZA" sz="1200" b="1" dirty="0"/>
                </a:p>
              </p:txBody>
            </p:sp>
            <p:sp>
              <p:nvSpPr>
                <p:cNvPr id="14" name="Freeform 13"/>
                <p:cNvSpPr/>
                <p:nvPr/>
              </p:nvSpPr>
              <p:spPr>
                <a:xfrm>
                  <a:off x="1482586" y="994298"/>
                  <a:ext cx="6454058" cy="1855433"/>
                </a:xfrm>
                <a:custGeom>
                  <a:avLst/>
                  <a:gdLst>
                    <a:gd name="connsiteX0" fmla="*/ 464723 w 5223154"/>
                    <a:gd name="connsiteY0" fmla="*/ 0 h 3027477"/>
                    <a:gd name="connsiteX1" fmla="*/ 455846 w 5223154"/>
                    <a:gd name="connsiteY1" fmla="*/ 2681056 h 3027477"/>
                    <a:gd name="connsiteX2" fmla="*/ 5223154 w 5223154"/>
                    <a:gd name="connsiteY2" fmla="*/ 2982897 h 3027477"/>
                    <a:gd name="connsiteX0" fmla="*/ 464723 w 5223154"/>
                    <a:gd name="connsiteY0" fmla="*/ 0 h 3027477"/>
                    <a:gd name="connsiteX1" fmla="*/ 455846 w 5223154"/>
                    <a:gd name="connsiteY1" fmla="*/ 2681056 h 3027477"/>
                    <a:gd name="connsiteX2" fmla="*/ 5223154 w 5223154"/>
                    <a:gd name="connsiteY2" fmla="*/ 2982897 h 3027477"/>
                    <a:gd name="connsiteX0" fmla="*/ 464723 w 5223154"/>
                    <a:gd name="connsiteY0" fmla="*/ 0 h 3027477"/>
                    <a:gd name="connsiteX1" fmla="*/ 455846 w 5223154"/>
                    <a:gd name="connsiteY1" fmla="*/ 2681056 h 3027477"/>
                    <a:gd name="connsiteX2" fmla="*/ 5223154 w 5223154"/>
                    <a:gd name="connsiteY2" fmla="*/ 2982897 h 3027477"/>
                    <a:gd name="connsiteX0" fmla="*/ 464723 w 5223154"/>
                    <a:gd name="connsiteY0" fmla="*/ 0 h 2983720"/>
                    <a:gd name="connsiteX1" fmla="*/ 455846 w 5223154"/>
                    <a:gd name="connsiteY1" fmla="*/ 2681056 h 2983720"/>
                    <a:gd name="connsiteX2" fmla="*/ 5223154 w 5223154"/>
                    <a:gd name="connsiteY2" fmla="*/ 2982897 h 2983720"/>
                    <a:gd name="connsiteX0" fmla="*/ 166033 w 4924464"/>
                    <a:gd name="connsiteY0" fmla="*/ 0 h 2983720"/>
                    <a:gd name="connsiteX1" fmla="*/ 157156 w 4924464"/>
                    <a:gd name="connsiteY1" fmla="*/ 2681056 h 2983720"/>
                    <a:gd name="connsiteX2" fmla="*/ 4924464 w 4924464"/>
                    <a:gd name="connsiteY2" fmla="*/ 2982897 h 2983720"/>
                    <a:gd name="connsiteX0" fmla="*/ 175281 w 4933712"/>
                    <a:gd name="connsiteY0" fmla="*/ 0 h 2983720"/>
                    <a:gd name="connsiteX1" fmla="*/ 166404 w 4933712"/>
                    <a:gd name="connsiteY1" fmla="*/ 2681056 h 2983720"/>
                    <a:gd name="connsiteX2" fmla="*/ 4933712 w 4933712"/>
                    <a:gd name="connsiteY2" fmla="*/ 2982897 h 2983720"/>
                    <a:gd name="connsiteX0" fmla="*/ 175281 w 4933712"/>
                    <a:gd name="connsiteY0" fmla="*/ 0 h 2983720"/>
                    <a:gd name="connsiteX1" fmla="*/ 166404 w 4933712"/>
                    <a:gd name="connsiteY1" fmla="*/ 2681056 h 2983720"/>
                    <a:gd name="connsiteX2" fmla="*/ 4933712 w 4933712"/>
                    <a:gd name="connsiteY2" fmla="*/ 2982897 h 2983720"/>
                    <a:gd name="connsiteX0" fmla="*/ 8877 w 4767308"/>
                    <a:gd name="connsiteY0" fmla="*/ 0 h 2983720"/>
                    <a:gd name="connsiteX1" fmla="*/ 0 w 4767308"/>
                    <a:gd name="connsiteY1" fmla="*/ 2681056 h 2983720"/>
                    <a:gd name="connsiteX2" fmla="*/ 4767308 w 4767308"/>
                    <a:gd name="connsiteY2" fmla="*/ 2982897 h 2983720"/>
                    <a:gd name="connsiteX0" fmla="*/ 8877 w 4767308"/>
                    <a:gd name="connsiteY0" fmla="*/ 0 h 2983720"/>
                    <a:gd name="connsiteX1" fmla="*/ 0 w 4767308"/>
                    <a:gd name="connsiteY1" fmla="*/ 2681056 h 2983720"/>
                    <a:gd name="connsiteX2" fmla="*/ 4767308 w 4767308"/>
                    <a:gd name="connsiteY2" fmla="*/ 2982897 h 2983720"/>
                    <a:gd name="connsiteX0" fmla="*/ 8877 w 4767308"/>
                    <a:gd name="connsiteY0" fmla="*/ 0 h 2982897"/>
                    <a:gd name="connsiteX1" fmla="*/ 0 w 4767308"/>
                    <a:gd name="connsiteY1" fmla="*/ 2681056 h 2982897"/>
                    <a:gd name="connsiteX2" fmla="*/ 4767308 w 4767308"/>
                    <a:gd name="connsiteY2" fmla="*/ 2982897 h 2982897"/>
                    <a:gd name="connsiteX0" fmla="*/ 8877 w 4802818"/>
                    <a:gd name="connsiteY0" fmla="*/ 0 h 2717068"/>
                    <a:gd name="connsiteX1" fmla="*/ 0 w 4802818"/>
                    <a:gd name="connsiteY1" fmla="*/ 2681056 h 2717068"/>
                    <a:gd name="connsiteX2" fmla="*/ 4802818 w 4802818"/>
                    <a:gd name="connsiteY2" fmla="*/ 2698812 h 2717068"/>
                    <a:gd name="connsiteX0" fmla="*/ 8877 w 4802818"/>
                    <a:gd name="connsiteY0" fmla="*/ 0 h 2725305"/>
                    <a:gd name="connsiteX1" fmla="*/ 0 w 4802818"/>
                    <a:gd name="connsiteY1" fmla="*/ 2681056 h 2725305"/>
                    <a:gd name="connsiteX2" fmla="*/ 4802818 w 4802818"/>
                    <a:gd name="connsiteY2" fmla="*/ 2698812 h 2725305"/>
                    <a:gd name="connsiteX0" fmla="*/ 8877 w 4802818"/>
                    <a:gd name="connsiteY0" fmla="*/ 0 h 2698812"/>
                    <a:gd name="connsiteX1" fmla="*/ 0 w 4802818"/>
                    <a:gd name="connsiteY1" fmla="*/ 2681056 h 2698812"/>
                    <a:gd name="connsiteX2" fmla="*/ 4802818 w 4802818"/>
                    <a:gd name="connsiteY2" fmla="*/ 2698812 h 2698812"/>
                    <a:gd name="connsiteX0" fmla="*/ 8877 w 4802818"/>
                    <a:gd name="connsiteY0" fmla="*/ 0 h 2698812"/>
                    <a:gd name="connsiteX1" fmla="*/ 0 w 4802818"/>
                    <a:gd name="connsiteY1" fmla="*/ 2681056 h 2698812"/>
                    <a:gd name="connsiteX2" fmla="*/ 4802818 w 4802818"/>
                    <a:gd name="connsiteY2" fmla="*/ 2698812 h 2698812"/>
                    <a:gd name="connsiteX0" fmla="*/ 8877 w 4802818"/>
                    <a:gd name="connsiteY0" fmla="*/ 0 h 2698812"/>
                    <a:gd name="connsiteX1" fmla="*/ 0 w 4802818"/>
                    <a:gd name="connsiteY1" fmla="*/ 2681056 h 2698812"/>
                    <a:gd name="connsiteX2" fmla="*/ 4802818 w 4802818"/>
                    <a:gd name="connsiteY2" fmla="*/ 2698812 h 2698812"/>
                    <a:gd name="connsiteX0" fmla="*/ 8877 w 4802818"/>
                    <a:gd name="connsiteY0" fmla="*/ 0 h 2698812"/>
                    <a:gd name="connsiteX1" fmla="*/ 0 w 4802818"/>
                    <a:gd name="connsiteY1" fmla="*/ 2681056 h 2698812"/>
                    <a:gd name="connsiteX2" fmla="*/ 4802818 w 4802818"/>
                    <a:gd name="connsiteY2" fmla="*/ 2698812 h 2698812"/>
                    <a:gd name="connsiteX0" fmla="*/ 9730 w 4803671"/>
                    <a:gd name="connsiteY0" fmla="*/ 0 h 2698812"/>
                    <a:gd name="connsiteX1" fmla="*/ 853 w 4803671"/>
                    <a:gd name="connsiteY1" fmla="*/ 2681056 h 2698812"/>
                    <a:gd name="connsiteX2" fmla="*/ 4803671 w 4803671"/>
                    <a:gd name="connsiteY2" fmla="*/ 2698812 h 2698812"/>
                    <a:gd name="connsiteX0" fmla="*/ 9730 w 4803671"/>
                    <a:gd name="connsiteY0" fmla="*/ 0 h 2698812"/>
                    <a:gd name="connsiteX1" fmla="*/ 853 w 4803671"/>
                    <a:gd name="connsiteY1" fmla="*/ 2681056 h 2698812"/>
                    <a:gd name="connsiteX2" fmla="*/ 4803671 w 4803671"/>
                    <a:gd name="connsiteY2" fmla="*/ 2698812 h 2698812"/>
                    <a:gd name="connsiteX0" fmla="*/ 9730 w 4803671"/>
                    <a:gd name="connsiteY0" fmla="*/ 0 h 2685327"/>
                    <a:gd name="connsiteX1" fmla="*/ 853 w 4803671"/>
                    <a:gd name="connsiteY1" fmla="*/ 2681056 h 2685327"/>
                    <a:gd name="connsiteX2" fmla="*/ 4803671 w 4803671"/>
                    <a:gd name="connsiteY2" fmla="*/ 2681057 h 2685327"/>
                    <a:gd name="connsiteX0" fmla="*/ 9730 w 4803671"/>
                    <a:gd name="connsiteY0" fmla="*/ 0 h 2685327"/>
                    <a:gd name="connsiteX1" fmla="*/ 853 w 4803671"/>
                    <a:gd name="connsiteY1" fmla="*/ 2681056 h 2685327"/>
                    <a:gd name="connsiteX2" fmla="*/ 4803671 w 4803671"/>
                    <a:gd name="connsiteY2" fmla="*/ 2681057 h 2685327"/>
                    <a:gd name="connsiteX0" fmla="*/ 9730 w 4546219"/>
                    <a:gd name="connsiteY0" fmla="*/ 0 h 2689935"/>
                    <a:gd name="connsiteX1" fmla="*/ 853 w 4546219"/>
                    <a:gd name="connsiteY1" fmla="*/ 2681056 h 2689935"/>
                    <a:gd name="connsiteX2" fmla="*/ 4546219 w 4546219"/>
                    <a:gd name="connsiteY2" fmla="*/ 2689935 h 2689935"/>
                    <a:gd name="connsiteX0" fmla="*/ 9730 w 4546219"/>
                    <a:gd name="connsiteY0" fmla="*/ 0 h 2681057"/>
                    <a:gd name="connsiteX1" fmla="*/ 853 w 4546219"/>
                    <a:gd name="connsiteY1" fmla="*/ 2672178 h 2681057"/>
                    <a:gd name="connsiteX2" fmla="*/ 4546219 w 4546219"/>
                    <a:gd name="connsiteY2" fmla="*/ 2681057 h 2681057"/>
                    <a:gd name="connsiteX0" fmla="*/ 9730 w 4546219"/>
                    <a:gd name="connsiteY0" fmla="*/ 0 h 2681057"/>
                    <a:gd name="connsiteX1" fmla="*/ 853 w 4546219"/>
                    <a:gd name="connsiteY1" fmla="*/ 2672178 h 2681057"/>
                    <a:gd name="connsiteX2" fmla="*/ 4546219 w 4546219"/>
                    <a:gd name="connsiteY2" fmla="*/ 2681057 h 2681057"/>
                    <a:gd name="connsiteX0" fmla="*/ 3374 w 4593129"/>
                    <a:gd name="connsiteY0" fmla="*/ 0 h 2681057"/>
                    <a:gd name="connsiteX1" fmla="*/ 47763 w 4593129"/>
                    <a:gd name="connsiteY1" fmla="*/ 2672178 h 2681057"/>
                    <a:gd name="connsiteX2" fmla="*/ 4593129 w 4593129"/>
                    <a:gd name="connsiteY2" fmla="*/ 2681057 h 2681057"/>
                    <a:gd name="connsiteX0" fmla="*/ 9731 w 4546220"/>
                    <a:gd name="connsiteY0" fmla="*/ 0 h 2681057"/>
                    <a:gd name="connsiteX1" fmla="*/ 854 w 4546220"/>
                    <a:gd name="connsiteY1" fmla="*/ 2672178 h 2681057"/>
                    <a:gd name="connsiteX2" fmla="*/ 4546220 w 4546220"/>
                    <a:gd name="connsiteY2" fmla="*/ 2681057 h 2681057"/>
                    <a:gd name="connsiteX0" fmla="*/ 9731 w 4546220"/>
                    <a:gd name="connsiteY0" fmla="*/ 0 h 2681057"/>
                    <a:gd name="connsiteX1" fmla="*/ 854 w 4546220"/>
                    <a:gd name="connsiteY1" fmla="*/ 2672178 h 2681057"/>
                    <a:gd name="connsiteX2" fmla="*/ 4546220 w 4546220"/>
                    <a:gd name="connsiteY2" fmla="*/ 2681057 h 2681057"/>
                    <a:gd name="connsiteX0" fmla="*/ 7499 w 4543988"/>
                    <a:gd name="connsiteY0" fmla="*/ 0 h 2685972"/>
                    <a:gd name="connsiteX1" fmla="*/ 6897 w 4543988"/>
                    <a:gd name="connsiteY1" fmla="*/ 2684590 h 2685972"/>
                    <a:gd name="connsiteX2" fmla="*/ 4543988 w 4543988"/>
                    <a:gd name="connsiteY2" fmla="*/ 2681057 h 2685972"/>
                    <a:gd name="connsiteX0" fmla="*/ 602 w 4537091"/>
                    <a:gd name="connsiteY0" fmla="*/ 0 h 2685972"/>
                    <a:gd name="connsiteX1" fmla="*/ 0 w 4537091"/>
                    <a:gd name="connsiteY1" fmla="*/ 2684590 h 2685972"/>
                    <a:gd name="connsiteX2" fmla="*/ 4537091 w 4537091"/>
                    <a:gd name="connsiteY2" fmla="*/ 2681057 h 2685972"/>
                    <a:gd name="connsiteX0" fmla="*/ 602 w 4537091"/>
                    <a:gd name="connsiteY0" fmla="*/ 0 h 2684590"/>
                    <a:gd name="connsiteX1" fmla="*/ 0 w 4537091"/>
                    <a:gd name="connsiteY1" fmla="*/ 2684590 h 2684590"/>
                    <a:gd name="connsiteX2" fmla="*/ 4537091 w 4537091"/>
                    <a:gd name="connsiteY2" fmla="*/ 2681057 h 2684590"/>
                    <a:gd name="connsiteX0" fmla="*/ 602 w 4537091"/>
                    <a:gd name="connsiteY0" fmla="*/ 0 h 2684590"/>
                    <a:gd name="connsiteX1" fmla="*/ 0 w 4537091"/>
                    <a:gd name="connsiteY1" fmla="*/ 2684590 h 2684590"/>
                    <a:gd name="connsiteX2" fmla="*/ 4537091 w 4537091"/>
                    <a:gd name="connsiteY2" fmla="*/ 2681057 h 2684590"/>
                    <a:gd name="connsiteX0" fmla="*/ 602 w 4537091"/>
                    <a:gd name="connsiteY0" fmla="*/ 0 h 2684590"/>
                    <a:gd name="connsiteX1" fmla="*/ 0 w 4537091"/>
                    <a:gd name="connsiteY1" fmla="*/ 2684590 h 2684590"/>
                    <a:gd name="connsiteX2" fmla="*/ 4537091 w 4537091"/>
                    <a:gd name="connsiteY2" fmla="*/ 2681057 h 2684590"/>
                    <a:gd name="connsiteX0" fmla="*/ 602 w 4537091"/>
                    <a:gd name="connsiteY0" fmla="*/ 0 h 2684590"/>
                    <a:gd name="connsiteX1" fmla="*/ 0 w 4537091"/>
                    <a:gd name="connsiteY1" fmla="*/ 2684590 h 2684590"/>
                    <a:gd name="connsiteX2" fmla="*/ 4537091 w 4537091"/>
                    <a:gd name="connsiteY2" fmla="*/ 2681057 h 2684590"/>
                  </a:gdLst>
                  <a:ahLst/>
                  <a:cxnLst>
                    <a:cxn ang="0">
                      <a:pos x="connsiteX0" y="connsiteY0"/>
                    </a:cxn>
                    <a:cxn ang="0">
                      <a:pos x="connsiteX1" y="connsiteY1"/>
                    </a:cxn>
                    <a:cxn ang="0">
                      <a:pos x="connsiteX2" y="connsiteY2"/>
                    </a:cxn>
                  </a:cxnLst>
                  <a:rect l="l" t="t" r="r" b="b"/>
                  <a:pathLst>
                    <a:path w="4537091" h="2684590">
                      <a:moveTo>
                        <a:pt x="602" y="0"/>
                      </a:moveTo>
                      <a:cubicBezTo>
                        <a:pt x="417" y="2569931"/>
                        <a:pt x="2743" y="237836"/>
                        <a:pt x="0" y="2684590"/>
                      </a:cubicBezTo>
                      <a:lnTo>
                        <a:pt x="4537091" y="2681057"/>
                      </a:lnTo>
                    </a:path>
                  </a:pathLst>
                </a:custGeom>
                <a:ln w="635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46" name="TextBox 45"/>
                <p:cNvSpPr txBox="1"/>
                <p:nvPr/>
              </p:nvSpPr>
              <p:spPr>
                <a:xfrm>
                  <a:off x="7192418" y="1117191"/>
                  <a:ext cx="679994" cy="307777"/>
                </a:xfrm>
                <a:prstGeom prst="rect">
                  <a:avLst/>
                </a:prstGeom>
                <a:noFill/>
              </p:spPr>
              <p:txBody>
                <a:bodyPr wrap="none" rtlCol="0">
                  <a:spAutoFit/>
                </a:bodyPr>
                <a:lstStyle/>
                <a:p>
                  <a:pPr algn="ctr"/>
                  <a:r>
                    <a:rPr lang="en-ZA" sz="1400" b="1" dirty="0" smtClean="0">
                      <a:solidFill>
                        <a:srgbClr val="FF0000"/>
                      </a:solidFill>
                    </a:rPr>
                    <a:t>(NO</a:t>
                  </a:r>
                  <a:r>
                    <a:rPr lang="en-ZA" sz="1400" b="1" baseline="-25000" dirty="0" smtClean="0">
                      <a:solidFill>
                        <a:srgbClr val="FF0000"/>
                      </a:solidFill>
                    </a:rPr>
                    <a:t>3</a:t>
                  </a:r>
                  <a:r>
                    <a:rPr lang="en-ZA" sz="1400" b="1" baseline="30000" dirty="0" smtClean="0">
                      <a:solidFill>
                        <a:srgbClr val="FF0000"/>
                      </a:solidFill>
                    </a:rPr>
                    <a:t>-</a:t>
                  </a:r>
                  <a:r>
                    <a:rPr lang="en-ZA" sz="1400" b="1" dirty="0" smtClean="0">
                      <a:solidFill>
                        <a:srgbClr val="FF0000"/>
                      </a:solidFill>
                    </a:rPr>
                    <a:t>)</a:t>
                  </a:r>
                  <a:endParaRPr lang="en-ZA" sz="1400" b="1" dirty="0">
                    <a:solidFill>
                      <a:srgbClr val="FF0000"/>
                    </a:solidFill>
                  </a:endParaRPr>
                </a:p>
              </p:txBody>
            </p:sp>
            <p:sp>
              <p:nvSpPr>
                <p:cNvPr id="47" name="TextBox 46"/>
                <p:cNvSpPr txBox="1"/>
                <p:nvPr/>
              </p:nvSpPr>
              <p:spPr>
                <a:xfrm>
                  <a:off x="4481244" y="2490402"/>
                  <a:ext cx="679994" cy="307777"/>
                </a:xfrm>
                <a:prstGeom prst="rect">
                  <a:avLst/>
                </a:prstGeom>
                <a:noFill/>
              </p:spPr>
              <p:txBody>
                <a:bodyPr wrap="none" rtlCol="0">
                  <a:spAutoFit/>
                </a:bodyPr>
                <a:lstStyle/>
                <a:p>
                  <a:pPr algn="ctr"/>
                  <a:r>
                    <a:rPr lang="en-ZA" sz="1400" b="1" dirty="0" smtClean="0">
                      <a:solidFill>
                        <a:srgbClr val="0000CC"/>
                      </a:solidFill>
                    </a:rPr>
                    <a:t>(NO</a:t>
                  </a:r>
                  <a:r>
                    <a:rPr lang="en-ZA" sz="1400" b="1" baseline="-25000" dirty="0" smtClean="0">
                      <a:solidFill>
                        <a:srgbClr val="0000CC"/>
                      </a:solidFill>
                    </a:rPr>
                    <a:t>2</a:t>
                  </a:r>
                  <a:r>
                    <a:rPr lang="en-ZA" sz="1400" b="1" baseline="30000" dirty="0" smtClean="0">
                      <a:solidFill>
                        <a:srgbClr val="0000CC"/>
                      </a:solidFill>
                    </a:rPr>
                    <a:t>-</a:t>
                  </a:r>
                  <a:r>
                    <a:rPr lang="en-ZA" sz="1400" b="1" dirty="0" smtClean="0">
                      <a:solidFill>
                        <a:srgbClr val="0000CC"/>
                      </a:solidFill>
                    </a:rPr>
                    <a:t>)</a:t>
                  </a:r>
                  <a:endParaRPr lang="en-ZA" sz="1400" b="1" dirty="0">
                    <a:solidFill>
                      <a:srgbClr val="0000CC"/>
                    </a:solidFill>
                  </a:endParaRPr>
                </a:p>
              </p:txBody>
            </p:sp>
            <p:sp>
              <p:nvSpPr>
                <p:cNvPr id="48" name="TextBox 47"/>
                <p:cNvSpPr txBox="1"/>
                <p:nvPr/>
              </p:nvSpPr>
              <p:spPr>
                <a:xfrm rot="493759">
                  <a:off x="7185892" y="2473904"/>
                  <a:ext cx="700834" cy="307777"/>
                </a:xfrm>
                <a:prstGeom prst="rect">
                  <a:avLst/>
                </a:prstGeom>
                <a:noFill/>
              </p:spPr>
              <p:txBody>
                <a:bodyPr wrap="none" rtlCol="0">
                  <a:spAutoFit/>
                </a:bodyPr>
                <a:lstStyle/>
                <a:p>
                  <a:pPr algn="ctr"/>
                  <a:r>
                    <a:rPr lang="en-ZA" sz="1400" b="1" dirty="0" smtClean="0">
                      <a:solidFill>
                        <a:srgbClr val="008000"/>
                      </a:solidFill>
                    </a:rPr>
                    <a:t>(NH</a:t>
                  </a:r>
                  <a:r>
                    <a:rPr lang="en-ZA" sz="1400" b="1" baseline="-25000" dirty="0" smtClean="0">
                      <a:solidFill>
                        <a:srgbClr val="008000"/>
                      </a:solidFill>
                    </a:rPr>
                    <a:t>3</a:t>
                  </a:r>
                  <a:r>
                    <a:rPr lang="en-ZA" sz="1400" b="1" baseline="30000" dirty="0" smtClean="0">
                      <a:solidFill>
                        <a:srgbClr val="008000"/>
                      </a:solidFill>
                    </a:rPr>
                    <a:t>+</a:t>
                  </a:r>
                  <a:r>
                    <a:rPr lang="en-ZA" sz="1400" b="1" dirty="0" smtClean="0">
                      <a:solidFill>
                        <a:srgbClr val="008000"/>
                      </a:solidFill>
                    </a:rPr>
                    <a:t>)</a:t>
                  </a:r>
                  <a:endParaRPr lang="en-ZA" sz="1400" b="1" dirty="0">
                    <a:solidFill>
                      <a:srgbClr val="008000"/>
                    </a:solidFill>
                  </a:endParaRPr>
                </a:p>
              </p:txBody>
            </p:sp>
          </p:grpSp>
          <p:sp>
            <p:nvSpPr>
              <p:cNvPr id="45" name="TextBox 44"/>
              <p:cNvSpPr txBox="1"/>
              <p:nvPr/>
            </p:nvSpPr>
            <p:spPr>
              <a:xfrm>
                <a:off x="87879" y="1700360"/>
                <a:ext cx="902811" cy="338554"/>
              </a:xfrm>
              <a:prstGeom prst="rect">
                <a:avLst/>
              </a:prstGeom>
              <a:noFill/>
            </p:spPr>
            <p:txBody>
              <a:bodyPr wrap="none" rtlCol="0">
                <a:spAutoFit/>
              </a:bodyPr>
              <a:lstStyle/>
              <a:p>
                <a:pPr algn="ctr"/>
                <a:r>
                  <a:rPr lang="en-ZA" sz="1600" b="1" dirty="0" smtClean="0"/>
                  <a:t>Point B</a:t>
                </a:r>
                <a:endParaRPr lang="en-ZA" sz="1600" b="1" dirty="0"/>
              </a:p>
            </p:txBody>
          </p:sp>
        </p:grpSp>
        <p:cxnSp>
          <p:nvCxnSpPr>
            <p:cNvPr id="75" name="Straight Connector 74"/>
            <p:cNvCxnSpPr/>
            <p:nvPr/>
          </p:nvCxnSpPr>
          <p:spPr>
            <a:xfrm flipH="1">
              <a:off x="7742314" y="4990806"/>
              <a:ext cx="13937" cy="82825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a:off x="105635" y="3153126"/>
              <a:ext cx="7832483" cy="2123554"/>
              <a:chOff x="87879" y="3153126"/>
              <a:chExt cx="7832483" cy="2123554"/>
            </a:xfrm>
          </p:grpSpPr>
          <p:sp>
            <p:nvSpPr>
              <p:cNvPr id="50" name="TextBox 49"/>
              <p:cNvSpPr txBox="1"/>
              <p:nvPr/>
            </p:nvSpPr>
            <p:spPr>
              <a:xfrm>
                <a:off x="87879" y="4045626"/>
                <a:ext cx="1042658" cy="338554"/>
              </a:xfrm>
              <a:prstGeom prst="rect">
                <a:avLst/>
              </a:prstGeom>
              <a:noFill/>
            </p:spPr>
            <p:txBody>
              <a:bodyPr wrap="none" rtlCol="0">
                <a:spAutoFit/>
              </a:bodyPr>
              <a:lstStyle/>
              <a:p>
                <a:pPr algn="ctr"/>
                <a:r>
                  <a:rPr lang="en-ZA" sz="1600" b="1" dirty="0" smtClean="0"/>
                  <a:t>River AB</a:t>
                </a:r>
                <a:endParaRPr lang="en-ZA" sz="1600" b="1" dirty="0"/>
              </a:p>
            </p:txBody>
          </p:sp>
          <p:grpSp>
            <p:nvGrpSpPr>
              <p:cNvPr id="77" name="Group 76"/>
              <p:cNvGrpSpPr/>
              <p:nvPr/>
            </p:nvGrpSpPr>
            <p:grpSpPr>
              <a:xfrm>
                <a:off x="1195472" y="3153126"/>
                <a:ext cx="6724890" cy="2123554"/>
                <a:chOff x="1195472" y="3153126"/>
                <a:chExt cx="6724890" cy="2123554"/>
              </a:xfrm>
            </p:grpSpPr>
            <p:sp>
              <p:nvSpPr>
                <p:cNvPr id="64" name="TextBox 63"/>
                <p:cNvSpPr txBox="1"/>
                <p:nvPr/>
              </p:nvSpPr>
              <p:spPr>
                <a:xfrm>
                  <a:off x="4342937" y="4999681"/>
                  <a:ext cx="824265" cy="276999"/>
                </a:xfrm>
                <a:prstGeom prst="rect">
                  <a:avLst/>
                </a:prstGeom>
                <a:noFill/>
              </p:spPr>
              <p:txBody>
                <a:bodyPr wrap="none" rtlCol="0">
                  <a:spAutoFit/>
                </a:bodyPr>
                <a:lstStyle/>
                <a:p>
                  <a:r>
                    <a:rPr lang="en-ZA" sz="1200" b="1" dirty="0" smtClean="0"/>
                    <a:t>Distance</a:t>
                  </a:r>
                  <a:endParaRPr lang="en-ZA" sz="1200" b="1" dirty="0"/>
                </a:p>
              </p:txBody>
            </p:sp>
            <p:pic>
              <p:nvPicPr>
                <p:cNvPr id="53" name="Picture 2" descr="E:\My Data\Per Subject\(E)   Capacity Building\Fet Water\2018 (WQM)\Slides\Pic - Gri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181" y="3324054"/>
                  <a:ext cx="6276503" cy="1684506"/>
                </a:xfrm>
                <a:prstGeom prst="rect">
                  <a:avLst/>
                </a:prstGeom>
                <a:noFill/>
                <a:ln w="127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54" name="Freeform 53"/>
                <p:cNvSpPr/>
                <p:nvPr/>
              </p:nvSpPr>
              <p:spPr>
                <a:xfrm flipV="1">
                  <a:off x="1484050" y="3295170"/>
                  <a:ext cx="6258757" cy="1669002"/>
                </a:xfrm>
                <a:custGeom>
                  <a:avLst/>
                  <a:gdLst>
                    <a:gd name="connsiteX0" fmla="*/ 0 w 6285390"/>
                    <a:gd name="connsiteY0" fmla="*/ 1770004 h 1770004"/>
                    <a:gd name="connsiteX1" fmla="*/ 1216241 w 6285390"/>
                    <a:gd name="connsiteY1" fmla="*/ 1592451 h 1770004"/>
                    <a:gd name="connsiteX2" fmla="*/ 2370338 w 6285390"/>
                    <a:gd name="connsiteY2" fmla="*/ 1068668 h 1770004"/>
                    <a:gd name="connsiteX3" fmla="*/ 3062796 w 6285390"/>
                    <a:gd name="connsiteY3" fmla="*/ 385088 h 1770004"/>
                    <a:gd name="connsiteX4" fmla="*/ 3639844 w 6285390"/>
                    <a:gd name="connsiteY4" fmla="*/ 154268 h 1770004"/>
                    <a:gd name="connsiteX5" fmla="*/ 6285390 w 6285390"/>
                    <a:gd name="connsiteY5" fmla="*/ 65491 h 1770004"/>
                    <a:gd name="connsiteX0" fmla="*/ 0 w 6285390"/>
                    <a:gd name="connsiteY0" fmla="*/ 1784562 h 1784562"/>
                    <a:gd name="connsiteX1" fmla="*/ 1216241 w 6285390"/>
                    <a:gd name="connsiteY1" fmla="*/ 1607009 h 1784562"/>
                    <a:gd name="connsiteX2" fmla="*/ 2370338 w 6285390"/>
                    <a:gd name="connsiteY2" fmla="*/ 1083226 h 1784562"/>
                    <a:gd name="connsiteX3" fmla="*/ 3062796 w 6285390"/>
                    <a:gd name="connsiteY3" fmla="*/ 399646 h 1784562"/>
                    <a:gd name="connsiteX4" fmla="*/ 4669654 w 6285390"/>
                    <a:gd name="connsiteY4" fmla="*/ 106682 h 1784562"/>
                    <a:gd name="connsiteX5" fmla="*/ 6285390 w 6285390"/>
                    <a:gd name="connsiteY5" fmla="*/ 80049 h 1784562"/>
                    <a:gd name="connsiteX0" fmla="*/ 0 w 6285390"/>
                    <a:gd name="connsiteY0" fmla="*/ 1795852 h 1795852"/>
                    <a:gd name="connsiteX1" fmla="*/ 1216241 w 6285390"/>
                    <a:gd name="connsiteY1" fmla="*/ 1618299 h 1795852"/>
                    <a:gd name="connsiteX2" fmla="*/ 2370338 w 6285390"/>
                    <a:gd name="connsiteY2" fmla="*/ 1094516 h 1795852"/>
                    <a:gd name="connsiteX3" fmla="*/ 3062796 w 6285390"/>
                    <a:gd name="connsiteY3" fmla="*/ 410936 h 1795852"/>
                    <a:gd name="connsiteX4" fmla="*/ 4669654 w 6285390"/>
                    <a:gd name="connsiteY4" fmla="*/ 82461 h 1795852"/>
                    <a:gd name="connsiteX5" fmla="*/ 6285390 w 6285390"/>
                    <a:gd name="connsiteY5" fmla="*/ 91339 h 1795852"/>
                    <a:gd name="connsiteX0" fmla="*/ 0 w 6285390"/>
                    <a:gd name="connsiteY0" fmla="*/ 1792891 h 1792891"/>
                    <a:gd name="connsiteX1" fmla="*/ 1216241 w 6285390"/>
                    <a:gd name="connsiteY1" fmla="*/ 1615338 h 1792891"/>
                    <a:gd name="connsiteX2" fmla="*/ 2370338 w 6285390"/>
                    <a:gd name="connsiteY2" fmla="*/ 1091555 h 1792891"/>
                    <a:gd name="connsiteX3" fmla="*/ 3338004 w 6285390"/>
                    <a:gd name="connsiteY3" fmla="*/ 345831 h 1792891"/>
                    <a:gd name="connsiteX4" fmla="*/ 4669654 w 6285390"/>
                    <a:gd name="connsiteY4" fmla="*/ 79500 h 1792891"/>
                    <a:gd name="connsiteX5" fmla="*/ 6285390 w 6285390"/>
                    <a:gd name="connsiteY5" fmla="*/ 88378 h 1792891"/>
                    <a:gd name="connsiteX0" fmla="*/ 0 w 6285390"/>
                    <a:gd name="connsiteY0" fmla="*/ 1792891 h 1792891"/>
                    <a:gd name="connsiteX1" fmla="*/ 1216241 w 6285390"/>
                    <a:gd name="connsiteY1" fmla="*/ 1615338 h 1792891"/>
                    <a:gd name="connsiteX2" fmla="*/ 2370338 w 6285390"/>
                    <a:gd name="connsiteY2" fmla="*/ 1091555 h 1792891"/>
                    <a:gd name="connsiteX3" fmla="*/ 3338004 w 6285390"/>
                    <a:gd name="connsiteY3" fmla="*/ 345831 h 1792891"/>
                    <a:gd name="connsiteX4" fmla="*/ 4669654 w 6285390"/>
                    <a:gd name="connsiteY4" fmla="*/ 79500 h 1792891"/>
                    <a:gd name="connsiteX5" fmla="*/ 6285390 w 6285390"/>
                    <a:gd name="connsiteY5" fmla="*/ 88378 h 1792891"/>
                    <a:gd name="connsiteX0" fmla="*/ 0 w 6285390"/>
                    <a:gd name="connsiteY0" fmla="*/ 1792891 h 1792891"/>
                    <a:gd name="connsiteX1" fmla="*/ 1216241 w 6285390"/>
                    <a:gd name="connsiteY1" fmla="*/ 1615338 h 1792891"/>
                    <a:gd name="connsiteX2" fmla="*/ 2370338 w 6285390"/>
                    <a:gd name="connsiteY2" fmla="*/ 1091555 h 1792891"/>
                    <a:gd name="connsiteX3" fmla="*/ 3338004 w 6285390"/>
                    <a:gd name="connsiteY3" fmla="*/ 345831 h 1792891"/>
                    <a:gd name="connsiteX4" fmla="*/ 4669654 w 6285390"/>
                    <a:gd name="connsiteY4" fmla="*/ 79500 h 1792891"/>
                    <a:gd name="connsiteX5" fmla="*/ 6285390 w 6285390"/>
                    <a:gd name="connsiteY5" fmla="*/ 88378 h 1792891"/>
                    <a:gd name="connsiteX0" fmla="*/ 0 w 6285390"/>
                    <a:gd name="connsiteY0" fmla="*/ 1796285 h 1796285"/>
                    <a:gd name="connsiteX1" fmla="*/ 1216241 w 6285390"/>
                    <a:gd name="connsiteY1" fmla="*/ 1618732 h 1796285"/>
                    <a:gd name="connsiteX2" fmla="*/ 2370338 w 6285390"/>
                    <a:gd name="connsiteY2" fmla="*/ 1094949 h 1796285"/>
                    <a:gd name="connsiteX3" fmla="*/ 3249227 w 6285390"/>
                    <a:gd name="connsiteY3" fmla="*/ 420247 h 1796285"/>
                    <a:gd name="connsiteX4" fmla="*/ 4669654 w 6285390"/>
                    <a:gd name="connsiteY4" fmla="*/ 82894 h 1796285"/>
                    <a:gd name="connsiteX5" fmla="*/ 6285390 w 6285390"/>
                    <a:gd name="connsiteY5" fmla="*/ 91772 h 1796285"/>
                    <a:gd name="connsiteX0" fmla="*/ 0 w 6285390"/>
                    <a:gd name="connsiteY0" fmla="*/ 1796285 h 1796285"/>
                    <a:gd name="connsiteX1" fmla="*/ 1216241 w 6285390"/>
                    <a:gd name="connsiteY1" fmla="*/ 1618732 h 1796285"/>
                    <a:gd name="connsiteX2" fmla="*/ 2095130 w 6285390"/>
                    <a:gd name="connsiteY2" fmla="*/ 1236991 h 1796285"/>
                    <a:gd name="connsiteX3" fmla="*/ 3249227 w 6285390"/>
                    <a:gd name="connsiteY3" fmla="*/ 420247 h 1796285"/>
                    <a:gd name="connsiteX4" fmla="*/ 4669654 w 6285390"/>
                    <a:gd name="connsiteY4" fmla="*/ 82894 h 1796285"/>
                    <a:gd name="connsiteX5" fmla="*/ 6285390 w 6285390"/>
                    <a:gd name="connsiteY5" fmla="*/ 91772 h 1796285"/>
                    <a:gd name="connsiteX0" fmla="*/ 0 w 6285390"/>
                    <a:gd name="connsiteY0" fmla="*/ 1796285 h 1796285"/>
                    <a:gd name="connsiteX1" fmla="*/ 1216241 w 6285390"/>
                    <a:gd name="connsiteY1" fmla="*/ 1618732 h 1796285"/>
                    <a:gd name="connsiteX2" fmla="*/ 2210540 w 6285390"/>
                    <a:gd name="connsiteY2" fmla="*/ 1174847 h 1796285"/>
                    <a:gd name="connsiteX3" fmla="*/ 3249227 w 6285390"/>
                    <a:gd name="connsiteY3" fmla="*/ 420247 h 1796285"/>
                    <a:gd name="connsiteX4" fmla="*/ 4669654 w 6285390"/>
                    <a:gd name="connsiteY4" fmla="*/ 82894 h 1796285"/>
                    <a:gd name="connsiteX5" fmla="*/ 6285390 w 6285390"/>
                    <a:gd name="connsiteY5" fmla="*/ 91772 h 1796285"/>
                    <a:gd name="connsiteX0" fmla="*/ 0 w 6285390"/>
                    <a:gd name="connsiteY0" fmla="*/ 1796285 h 1796285"/>
                    <a:gd name="connsiteX1" fmla="*/ 1216241 w 6285390"/>
                    <a:gd name="connsiteY1" fmla="*/ 1618732 h 1796285"/>
                    <a:gd name="connsiteX2" fmla="*/ 2210540 w 6285390"/>
                    <a:gd name="connsiteY2" fmla="*/ 1174847 h 1796285"/>
                    <a:gd name="connsiteX3" fmla="*/ 3249227 w 6285390"/>
                    <a:gd name="connsiteY3" fmla="*/ 420247 h 1796285"/>
                    <a:gd name="connsiteX4" fmla="*/ 4669654 w 6285390"/>
                    <a:gd name="connsiteY4" fmla="*/ 82894 h 1796285"/>
                    <a:gd name="connsiteX5" fmla="*/ 6285390 w 6285390"/>
                    <a:gd name="connsiteY5" fmla="*/ 91772 h 1796285"/>
                    <a:gd name="connsiteX0" fmla="*/ 0 w 6285390"/>
                    <a:gd name="connsiteY0" fmla="*/ 1773906 h 1773906"/>
                    <a:gd name="connsiteX1" fmla="*/ 1216241 w 6285390"/>
                    <a:gd name="connsiteY1" fmla="*/ 1596353 h 1773906"/>
                    <a:gd name="connsiteX2" fmla="*/ 2210540 w 6285390"/>
                    <a:gd name="connsiteY2" fmla="*/ 1152468 h 1773906"/>
                    <a:gd name="connsiteX3" fmla="*/ 3249227 w 6285390"/>
                    <a:gd name="connsiteY3" fmla="*/ 397868 h 1773906"/>
                    <a:gd name="connsiteX4" fmla="*/ 4341180 w 6285390"/>
                    <a:gd name="connsiteY4" fmla="*/ 140414 h 1773906"/>
                    <a:gd name="connsiteX5" fmla="*/ 6285390 w 6285390"/>
                    <a:gd name="connsiteY5" fmla="*/ 69393 h 1773906"/>
                    <a:gd name="connsiteX0" fmla="*/ 0 w 6285390"/>
                    <a:gd name="connsiteY0" fmla="*/ 1779227 h 1779227"/>
                    <a:gd name="connsiteX1" fmla="*/ 1216241 w 6285390"/>
                    <a:gd name="connsiteY1" fmla="*/ 1601674 h 1779227"/>
                    <a:gd name="connsiteX2" fmla="*/ 2210540 w 6285390"/>
                    <a:gd name="connsiteY2" fmla="*/ 1157789 h 1779227"/>
                    <a:gd name="connsiteX3" fmla="*/ 3249227 w 6285390"/>
                    <a:gd name="connsiteY3" fmla="*/ 403189 h 1779227"/>
                    <a:gd name="connsiteX4" fmla="*/ 4341180 w 6285390"/>
                    <a:gd name="connsiteY4" fmla="*/ 145735 h 1779227"/>
                    <a:gd name="connsiteX5" fmla="*/ 6285390 w 6285390"/>
                    <a:gd name="connsiteY5" fmla="*/ 74714 h 1779227"/>
                    <a:gd name="connsiteX0" fmla="*/ 0 w 6285390"/>
                    <a:gd name="connsiteY0" fmla="*/ 1783802 h 1783802"/>
                    <a:gd name="connsiteX1" fmla="*/ 1216241 w 6285390"/>
                    <a:gd name="connsiteY1" fmla="*/ 1606249 h 1783802"/>
                    <a:gd name="connsiteX2" fmla="*/ 2210540 w 6285390"/>
                    <a:gd name="connsiteY2" fmla="*/ 1162364 h 1783802"/>
                    <a:gd name="connsiteX3" fmla="*/ 3249227 w 6285390"/>
                    <a:gd name="connsiteY3" fmla="*/ 407764 h 1783802"/>
                    <a:gd name="connsiteX4" fmla="*/ 4172505 w 6285390"/>
                    <a:gd name="connsiteY4" fmla="*/ 132555 h 1783802"/>
                    <a:gd name="connsiteX5" fmla="*/ 6285390 w 6285390"/>
                    <a:gd name="connsiteY5" fmla="*/ 79289 h 1783802"/>
                    <a:gd name="connsiteX0" fmla="*/ 0 w 6285390"/>
                    <a:gd name="connsiteY0" fmla="*/ 1797704 h 1797704"/>
                    <a:gd name="connsiteX1" fmla="*/ 1216241 w 6285390"/>
                    <a:gd name="connsiteY1" fmla="*/ 1620151 h 1797704"/>
                    <a:gd name="connsiteX2" fmla="*/ 2210540 w 6285390"/>
                    <a:gd name="connsiteY2" fmla="*/ 1176266 h 1797704"/>
                    <a:gd name="connsiteX3" fmla="*/ 3249227 w 6285390"/>
                    <a:gd name="connsiteY3" fmla="*/ 421666 h 1797704"/>
                    <a:gd name="connsiteX4" fmla="*/ 4172505 w 6285390"/>
                    <a:gd name="connsiteY4" fmla="*/ 102069 h 1797704"/>
                    <a:gd name="connsiteX5" fmla="*/ 6285390 w 6285390"/>
                    <a:gd name="connsiteY5" fmla="*/ 93191 h 1797704"/>
                    <a:gd name="connsiteX0" fmla="*/ 0 w 6285390"/>
                    <a:gd name="connsiteY0" fmla="*/ 1793311 h 1793311"/>
                    <a:gd name="connsiteX1" fmla="*/ 1216241 w 6285390"/>
                    <a:gd name="connsiteY1" fmla="*/ 1615758 h 1793311"/>
                    <a:gd name="connsiteX2" fmla="*/ 2210540 w 6285390"/>
                    <a:gd name="connsiteY2" fmla="*/ 1171873 h 1793311"/>
                    <a:gd name="connsiteX3" fmla="*/ 3249227 w 6285390"/>
                    <a:gd name="connsiteY3" fmla="*/ 417273 h 1793311"/>
                    <a:gd name="connsiteX4" fmla="*/ 4172505 w 6285390"/>
                    <a:gd name="connsiteY4" fmla="*/ 97676 h 1793311"/>
                    <a:gd name="connsiteX5" fmla="*/ 5370990 w 6285390"/>
                    <a:gd name="connsiteY5" fmla="*/ 22 h 1793311"/>
                    <a:gd name="connsiteX6" fmla="*/ 6285390 w 6285390"/>
                    <a:gd name="connsiteY6" fmla="*/ 88798 h 1793311"/>
                    <a:gd name="connsiteX0" fmla="*/ 0 w 6285390"/>
                    <a:gd name="connsiteY0" fmla="*/ 1793289 h 1793289"/>
                    <a:gd name="connsiteX1" fmla="*/ 1216241 w 6285390"/>
                    <a:gd name="connsiteY1" fmla="*/ 1615736 h 1793289"/>
                    <a:gd name="connsiteX2" fmla="*/ 2210540 w 6285390"/>
                    <a:gd name="connsiteY2" fmla="*/ 1171851 h 1793289"/>
                    <a:gd name="connsiteX3" fmla="*/ 3249227 w 6285390"/>
                    <a:gd name="connsiteY3" fmla="*/ 417251 h 1793289"/>
                    <a:gd name="connsiteX4" fmla="*/ 4172505 w 6285390"/>
                    <a:gd name="connsiteY4" fmla="*/ 97654 h 1793289"/>
                    <a:gd name="connsiteX5" fmla="*/ 5370990 w 6285390"/>
                    <a:gd name="connsiteY5" fmla="*/ 0 h 1793289"/>
                    <a:gd name="connsiteX6" fmla="*/ 6285390 w 6285390"/>
                    <a:gd name="connsiteY6" fmla="*/ 8877 h 1793289"/>
                    <a:gd name="connsiteX0" fmla="*/ 0 w 6267635"/>
                    <a:gd name="connsiteY0" fmla="*/ 1811045 h 1811045"/>
                    <a:gd name="connsiteX1" fmla="*/ 1216241 w 6267635"/>
                    <a:gd name="connsiteY1" fmla="*/ 1633492 h 1811045"/>
                    <a:gd name="connsiteX2" fmla="*/ 2210540 w 6267635"/>
                    <a:gd name="connsiteY2" fmla="*/ 1189607 h 1811045"/>
                    <a:gd name="connsiteX3" fmla="*/ 3249227 w 6267635"/>
                    <a:gd name="connsiteY3" fmla="*/ 435007 h 1811045"/>
                    <a:gd name="connsiteX4" fmla="*/ 4172505 w 6267635"/>
                    <a:gd name="connsiteY4" fmla="*/ 115410 h 1811045"/>
                    <a:gd name="connsiteX5" fmla="*/ 5370990 w 6267635"/>
                    <a:gd name="connsiteY5" fmla="*/ 17756 h 1811045"/>
                    <a:gd name="connsiteX6" fmla="*/ 6267635 w 6267635"/>
                    <a:gd name="connsiteY6" fmla="*/ 0 h 1811045"/>
                    <a:gd name="connsiteX0" fmla="*/ 0 w 6267635"/>
                    <a:gd name="connsiteY0" fmla="*/ 1793289 h 1793289"/>
                    <a:gd name="connsiteX1" fmla="*/ 1216241 w 6267635"/>
                    <a:gd name="connsiteY1" fmla="*/ 1615736 h 1793289"/>
                    <a:gd name="connsiteX2" fmla="*/ 2210540 w 6267635"/>
                    <a:gd name="connsiteY2" fmla="*/ 1171851 h 1793289"/>
                    <a:gd name="connsiteX3" fmla="*/ 3249227 w 6267635"/>
                    <a:gd name="connsiteY3" fmla="*/ 417251 h 1793289"/>
                    <a:gd name="connsiteX4" fmla="*/ 4172505 w 6267635"/>
                    <a:gd name="connsiteY4" fmla="*/ 97654 h 1793289"/>
                    <a:gd name="connsiteX5" fmla="*/ 5370990 w 6267635"/>
                    <a:gd name="connsiteY5" fmla="*/ 0 h 1793289"/>
                    <a:gd name="connsiteX6" fmla="*/ 6267635 w 6267635"/>
                    <a:gd name="connsiteY6" fmla="*/ 8877 h 1793289"/>
                    <a:gd name="connsiteX0" fmla="*/ 0 w 6267635"/>
                    <a:gd name="connsiteY0" fmla="*/ 1793289 h 1793289"/>
                    <a:gd name="connsiteX1" fmla="*/ 1216241 w 6267635"/>
                    <a:gd name="connsiteY1" fmla="*/ 1615736 h 1793289"/>
                    <a:gd name="connsiteX2" fmla="*/ 2485748 w 6267635"/>
                    <a:gd name="connsiteY2" fmla="*/ 1074197 h 1793289"/>
                    <a:gd name="connsiteX3" fmla="*/ 3249227 w 6267635"/>
                    <a:gd name="connsiteY3" fmla="*/ 417251 h 1793289"/>
                    <a:gd name="connsiteX4" fmla="*/ 4172505 w 6267635"/>
                    <a:gd name="connsiteY4" fmla="*/ 97654 h 1793289"/>
                    <a:gd name="connsiteX5" fmla="*/ 5370990 w 6267635"/>
                    <a:gd name="connsiteY5" fmla="*/ 0 h 1793289"/>
                    <a:gd name="connsiteX6" fmla="*/ 6267635 w 6267635"/>
                    <a:gd name="connsiteY6" fmla="*/ 8877 h 1793289"/>
                    <a:gd name="connsiteX0" fmla="*/ 0 w 6267635"/>
                    <a:gd name="connsiteY0" fmla="*/ 1793289 h 1793289"/>
                    <a:gd name="connsiteX1" fmla="*/ 1216241 w 6267635"/>
                    <a:gd name="connsiteY1" fmla="*/ 1615736 h 1793289"/>
                    <a:gd name="connsiteX2" fmla="*/ 2485748 w 6267635"/>
                    <a:gd name="connsiteY2" fmla="*/ 1074197 h 1793289"/>
                    <a:gd name="connsiteX3" fmla="*/ 3426780 w 6267635"/>
                    <a:gd name="connsiteY3" fmla="*/ 399495 h 1793289"/>
                    <a:gd name="connsiteX4" fmla="*/ 4172505 w 6267635"/>
                    <a:gd name="connsiteY4" fmla="*/ 97654 h 1793289"/>
                    <a:gd name="connsiteX5" fmla="*/ 5370990 w 6267635"/>
                    <a:gd name="connsiteY5" fmla="*/ 0 h 1793289"/>
                    <a:gd name="connsiteX6" fmla="*/ 6267635 w 6267635"/>
                    <a:gd name="connsiteY6" fmla="*/ 8877 h 1793289"/>
                    <a:gd name="connsiteX0" fmla="*/ 0 w 6267635"/>
                    <a:gd name="connsiteY0" fmla="*/ 1793289 h 1793289"/>
                    <a:gd name="connsiteX1" fmla="*/ 1216241 w 6267635"/>
                    <a:gd name="connsiteY1" fmla="*/ 1615736 h 1793289"/>
                    <a:gd name="connsiteX2" fmla="*/ 2485748 w 6267635"/>
                    <a:gd name="connsiteY2" fmla="*/ 1074197 h 1793289"/>
                    <a:gd name="connsiteX3" fmla="*/ 3426780 w 6267635"/>
                    <a:gd name="connsiteY3" fmla="*/ 399495 h 1793289"/>
                    <a:gd name="connsiteX4" fmla="*/ 4350058 w 6267635"/>
                    <a:gd name="connsiteY4" fmla="*/ 97654 h 1793289"/>
                    <a:gd name="connsiteX5" fmla="*/ 5370990 w 6267635"/>
                    <a:gd name="connsiteY5" fmla="*/ 0 h 1793289"/>
                    <a:gd name="connsiteX6" fmla="*/ 6267635 w 6267635"/>
                    <a:gd name="connsiteY6" fmla="*/ 8877 h 1793289"/>
                    <a:gd name="connsiteX0" fmla="*/ 0 w 6267635"/>
                    <a:gd name="connsiteY0" fmla="*/ 1784412 h 1784412"/>
                    <a:gd name="connsiteX1" fmla="*/ 1216241 w 6267635"/>
                    <a:gd name="connsiteY1" fmla="*/ 1606859 h 1784412"/>
                    <a:gd name="connsiteX2" fmla="*/ 2485748 w 6267635"/>
                    <a:gd name="connsiteY2" fmla="*/ 1065320 h 1784412"/>
                    <a:gd name="connsiteX3" fmla="*/ 3426780 w 6267635"/>
                    <a:gd name="connsiteY3" fmla="*/ 390618 h 1784412"/>
                    <a:gd name="connsiteX4" fmla="*/ 4350058 w 6267635"/>
                    <a:gd name="connsiteY4" fmla="*/ 88777 h 1784412"/>
                    <a:gd name="connsiteX5" fmla="*/ 5362113 w 6267635"/>
                    <a:gd name="connsiteY5" fmla="*/ 115410 h 1784412"/>
                    <a:gd name="connsiteX6" fmla="*/ 6267635 w 6267635"/>
                    <a:gd name="connsiteY6" fmla="*/ 0 h 1784412"/>
                    <a:gd name="connsiteX0" fmla="*/ 0 w 6258757"/>
                    <a:gd name="connsiteY0" fmla="*/ 1710652 h 1710652"/>
                    <a:gd name="connsiteX1" fmla="*/ 1216241 w 6258757"/>
                    <a:gd name="connsiteY1" fmla="*/ 1533099 h 1710652"/>
                    <a:gd name="connsiteX2" fmla="*/ 2485748 w 6258757"/>
                    <a:gd name="connsiteY2" fmla="*/ 991560 h 1710652"/>
                    <a:gd name="connsiteX3" fmla="*/ 3426780 w 6258757"/>
                    <a:gd name="connsiteY3" fmla="*/ 316858 h 1710652"/>
                    <a:gd name="connsiteX4" fmla="*/ 4350058 w 6258757"/>
                    <a:gd name="connsiteY4" fmla="*/ 15017 h 1710652"/>
                    <a:gd name="connsiteX5" fmla="*/ 5362113 w 6258757"/>
                    <a:gd name="connsiteY5" fmla="*/ 41650 h 1710652"/>
                    <a:gd name="connsiteX6" fmla="*/ 6258757 w 6258757"/>
                    <a:gd name="connsiteY6" fmla="*/ 41650 h 1710652"/>
                    <a:gd name="connsiteX0" fmla="*/ 0 w 6258757"/>
                    <a:gd name="connsiteY0" fmla="*/ 1669002 h 1669002"/>
                    <a:gd name="connsiteX1" fmla="*/ 1216241 w 6258757"/>
                    <a:gd name="connsiteY1" fmla="*/ 1491449 h 1669002"/>
                    <a:gd name="connsiteX2" fmla="*/ 2485748 w 6258757"/>
                    <a:gd name="connsiteY2" fmla="*/ 949910 h 1669002"/>
                    <a:gd name="connsiteX3" fmla="*/ 3426780 w 6258757"/>
                    <a:gd name="connsiteY3" fmla="*/ 275208 h 1669002"/>
                    <a:gd name="connsiteX4" fmla="*/ 4287914 w 6258757"/>
                    <a:gd name="connsiteY4" fmla="*/ 44388 h 1669002"/>
                    <a:gd name="connsiteX5" fmla="*/ 5362113 w 6258757"/>
                    <a:gd name="connsiteY5" fmla="*/ 0 h 1669002"/>
                    <a:gd name="connsiteX6" fmla="*/ 6258757 w 6258757"/>
                    <a:gd name="connsiteY6" fmla="*/ 0 h 1669002"/>
                    <a:gd name="connsiteX0" fmla="*/ 0 w 6258757"/>
                    <a:gd name="connsiteY0" fmla="*/ 1671083 h 1671083"/>
                    <a:gd name="connsiteX1" fmla="*/ 1216241 w 6258757"/>
                    <a:gd name="connsiteY1" fmla="*/ 1493530 h 1671083"/>
                    <a:gd name="connsiteX2" fmla="*/ 2485748 w 6258757"/>
                    <a:gd name="connsiteY2" fmla="*/ 951991 h 1671083"/>
                    <a:gd name="connsiteX3" fmla="*/ 3320248 w 6258757"/>
                    <a:gd name="connsiteY3" fmla="*/ 383821 h 1671083"/>
                    <a:gd name="connsiteX4" fmla="*/ 4287914 w 6258757"/>
                    <a:gd name="connsiteY4" fmla="*/ 46469 h 1671083"/>
                    <a:gd name="connsiteX5" fmla="*/ 5362113 w 6258757"/>
                    <a:gd name="connsiteY5" fmla="*/ 2081 h 1671083"/>
                    <a:gd name="connsiteX6" fmla="*/ 6258757 w 6258757"/>
                    <a:gd name="connsiteY6" fmla="*/ 2081 h 1671083"/>
                    <a:gd name="connsiteX0" fmla="*/ 0 w 6258757"/>
                    <a:gd name="connsiteY0" fmla="*/ 1675245 h 1675245"/>
                    <a:gd name="connsiteX1" fmla="*/ 1216241 w 6258757"/>
                    <a:gd name="connsiteY1" fmla="*/ 1497692 h 1675245"/>
                    <a:gd name="connsiteX2" fmla="*/ 2485748 w 6258757"/>
                    <a:gd name="connsiteY2" fmla="*/ 956153 h 1675245"/>
                    <a:gd name="connsiteX3" fmla="*/ 3240349 w 6258757"/>
                    <a:gd name="connsiteY3" fmla="*/ 467882 h 1675245"/>
                    <a:gd name="connsiteX4" fmla="*/ 4287914 w 6258757"/>
                    <a:gd name="connsiteY4" fmla="*/ 50631 h 1675245"/>
                    <a:gd name="connsiteX5" fmla="*/ 5362113 w 6258757"/>
                    <a:gd name="connsiteY5" fmla="*/ 6243 h 1675245"/>
                    <a:gd name="connsiteX6" fmla="*/ 6258757 w 6258757"/>
                    <a:gd name="connsiteY6" fmla="*/ 6243 h 1675245"/>
                    <a:gd name="connsiteX0" fmla="*/ 0 w 6258757"/>
                    <a:gd name="connsiteY0" fmla="*/ 1675245 h 1675245"/>
                    <a:gd name="connsiteX1" fmla="*/ 1216241 w 6258757"/>
                    <a:gd name="connsiteY1" fmla="*/ 1497692 h 1675245"/>
                    <a:gd name="connsiteX2" fmla="*/ 2485748 w 6258757"/>
                    <a:gd name="connsiteY2" fmla="*/ 956153 h 1675245"/>
                    <a:gd name="connsiteX3" fmla="*/ 3240349 w 6258757"/>
                    <a:gd name="connsiteY3" fmla="*/ 467882 h 1675245"/>
                    <a:gd name="connsiteX4" fmla="*/ 4287914 w 6258757"/>
                    <a:gd name="connsiteY4" fmla="*/ 50631 h 1675245"/>
                    <a:gd name="connsiteX5" fmla="*/ 5362113 w 6258757"/>
                    <a:gd name="connsiteY5" fmla="*/ 6243 h 1675245"/>
                    <a:gd name="connsiteX6" fmla="*/ 6258757 w 6258757"/>
                    <a:gd name="connsiteY6" fmla="*/ 6243 h 1675245"/>
                    <a:gd name="connsiteX0" fmla="*/ 0 w 6258757"/>
                    <a:gd name="connsiteY0" fmla="*/ 1675245 h 1675245"/>
                    <a:gd name="connsiteX1" fmla="*/ 1216241 w 6258757"/>
                    <a:gd name="connsiteY1" fmla="*/ 1497692 h 1675245"/>
                    <a:gd name="connsiteX2" fmla="*/ 2485748 w 6258757"/>
                    <a:gd name="connsiteY2" fmla="*/ 956153 h 1675245"/>
                    <a:gd name="connsiteX3" fmla="*/ 3240349 w 6258757"/>
                    <a:gd name="connsiteY3" fmla="*/ 467882 h 1675245"/>
                    <a:gd name="connsiteX4" fmla="*/ 4287914 w 6258757"/>
                    <a:gd name="connsiteY4" fmla="*/ 50631 h 1675245"/>
                    <a:gd name="connsiteX5" fmla="*/ 5362113 w 6258757"/>
                    <a:gd name="connsiteY5" fmla="*/ 6243 h 1675245"/>
                    <a:gd name="connsiteX6" fmla="*/ 6258757 w 6258757"/>
                    <a:gd name="connsiteY6" fmla="*/ 6243 h 1675245"/>
                    <a:gd name="connsiteX0" fmla="*/ 0 w 6258757"/>
                    <a:gd name="connsiteY0" fmla="*/ 1669002 h 1669002"/>
                    <a:gd name="connsiteX1" fmla="*/ 1216241 w 6258757"/>
                    <a:gd name="connsiteY1" fmla="*/ 1491449 h 1669002"/>
                    <a:gd name="connsiteX2" fmla="*/ 2485748 w 6258757"/>
                    <a:gd name="connsiteY2" fmla="*/ 949910 h 1669002"/>
                    <a:gd name="connsiteX3" fmla="*/ 3240349 w 6258757"/>
                    <a:gd name="connsiteY3" fmla="*/ 461639 h 1669002"/>
                    <a:gd name="connsiteX4" fmla="*/ 4199137 w 6258757"/>
                    <a:gd name="connsiteY4" fmla="*/ 133164 h 1669002"/>
                    <a:gd name="connsiteX5" fmla="*/ 5362113 w 6258757"/>
                    <a:gd name="connsiteY5" fmla="*/ 0 h 1669002"/>
                    <a:gd name="connsiteX6" fmla="*/ 6258757 w 6258757"/>
                    <a:gd name="connsiteY6" fmla="*/ 0 h 1669002"/>
                    <a:gd name="connsiteX0" fmla="*/ 0 w 6258757"/>
                    <a:gd name="connsiteY0" fmla="*/ 1669002 h 1669002"/>
                    <a:gd name="connsiteX1" fmla="*/ 1216241 w 6258757"/>
                    <a:gd name="connsiteY1" fmla="*/ 1491449 h 1669002"/>
                    <a:gd name="connsiteX2" fmla="*/ 2485748 w 6258757"/>
                    <a:gd name="connsiteY2" fmla="*/ 949910 h 1669002"/>
                    <a:gd name="connsiteX3" fmla="*/ 3213716 w 6258757"/>
                    <a:gd name="connsiteY3" fmla="*/ 506027 h 1669002"/>
                    <a:gd name="connsiteX4" fmla="*/ 4199137 w 6258757"/>
                    <a:gd name="connsiteY4" fmla="*/ 133164 h 1669002"/>
                    <a:gd name="connsiteX5" fmla="*/ 5362113 w 6258757"/>
                    <a:gd name="connsiteY5" fmla="*/ 0 h 1669002"/>
                    <a:gd name="connsiteX6" fmla="*/ 6258757 w 6258757"/>
                    <a:gd name="connsiteY6" fmla="*/ 0 h 1669002"/>
                    <a:gd name="connsiteX0" fmla="*/ 0 w 6258757"/>
                    <a:gd name="connsiteY0" fmla="*/ 1669002 h 1669002"/>
                    <a:gd name="connsiteX1" fmla="*/ 1216241 w 6258757"/>
                    <a:gd name="connsiteY1" fmla="*/ 1491449 h 1669002"/>
                    <a:gd name="connsiteX2" fmla="*/ 2485748 w 6258757"/>
                    <a:gd name="connsiteY2" fmla="*/ 949910 h 1669002"/>
                    <a:gd name="connsiteX3" fmla="*/ 3213716 w 6258757"/>
                    <a:gd name="connsiteY3" fmla="*/ 506027 h 1669002"/>
                    <a:gd name="connsiteX4" fmla="*/ 4199137 w 6258757"/>
                    <a:gd name="connsiteY4" fmla="*/ 133164 h 1669002"/>
                    <a:gd name="connsiteX5" fmla="*/ 5362113 w 6258757"/>
                    <a:gd name="connsiteY5" fmla="*/ 0 h 1669002"/>
                    <a:gd name="connsiteX6" fmla="*/ 6258757 w 6258757"/>
                    <a:gd name="connsiteY6" fmla="*/ 0 h 1669002"/>
                    <a:gd name="connsiteX0" fmla="*/ 0 w 6258757"/>
                    <a:gd name="connsiteY0" fmla="*/ 1669002 h 1669002"/>
                    <a:gd name="connsiteX1" fmla="*/ 1216241 w 6258757"/>
                    <a:gd name="connsiteY1" fmla="*/ 1491449 h 1669002"/>
                    <a:gd name="connsiteX2" fmla="*/ 2166152 w 6258757"/>
                    <a:gd name="connsiteY2" fmla="*/ 1109708 h 1669002"/>
                    <a:gd name="connsiteX3" fmla="*/ 3213716 w 6258757"/>
                    <a:gd name="connsiteY3" fmla="*/ 506027 h 1669002"/>
                    <a:gd name="connsiteX4" fmla="*/ 4199137 w 6258757"/>
                    <a:gd name="connsiteY4" fmla="*/ 133164 h 1669002"/>
                    <a:gd name="connsiteX5" fmla="*/ 5362113 w 6258757"/>
                    <a:gd name="connsiteY5" fmla="*/ 0 h 1669002"/>
                    <a:gd name="connsiteX6" fmla="*/ 6258757 w 6258757"/>
                    <a:gd name="connsiteY6" fmla="*/ 0 h 166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8757" h="1669002">
                      <a:moveTo>
                        <a:pt x="0" y="1669002"/>
                      </a:moveTo>
                      <a:cubicBezTo>
                        <a:pt x="410592" y="1638670"/>
                        <a:pt x="855216" y="1584665"/>
                        <a:pt x="1216241" y="1491449"/>
                      </a:cubicBezTo>
                      <a:cubicBezTo>
                        <a:pt x="1577266" y="1398233"/>
                        <a:pt x="1833240" y="1273945"/>
                        <a:pt x="2166152" y="1109708"/>
                      </a:cubicBezTo>
                      <a:cubicBezTo>
                        <a:pt x="2499064" y="945471"/>
                        <a:pt x="2874885" y="668784"/>
                        <a:pt x="3213716" y="506027"/>
                      </a:cubicBezTo>
                      <a:cubicBezTo>
                        <a:pt x="3552547" y="343270"/>
                        <a:pt x="3841071" y="217502"/>
                        <a:pt x="4199137" y="133164"/>
                      </a:cubicBezTo>
                      <a:cubicBezTo>
                        <a:pt x="4557203" y="48826"/>
                        <a:pt x="5009966" y="1480"/>
                        <a:pt x="5362113" y="0"/>
                      </a:cubicBezTo>
                      <a:lnTo>
                        <a:pt x="6258757" y="0"/>
                      </a:lnTo>
                    </a:path>
                  </a:pathLst>
                </a:custGeom>
                <a:ln w="38100">
                  <a:solidFill>
                    <a:srgbClr val="00669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61" name="TextBox 60"/>
                <p:cNvSpPr txBox="1"/>
                <p:nvPr/>
              </p:nvSpPr>
              <p:spPr>
                <a:xfrm>
                  <a:off x="6648220" y="4686001"/>
                  <a:ext cx="899605" cy="307777"/>
                </a:xfrm>
                <a:prstGeom prst="rect">
                  <a:avLst/>
                </a:prstGeom>
                <a:noFill/>
              </p:spPr>
              <p:txBody>
                <a:bodyPr wrap="none" rtlCol="0">
                  <a:spAutoFit/>
                </a:bodyPr>
                <a:lstStyle/>
                <a:p>
                  <a:r>
                    <a:rPr lang="en-ZA" sz="1400" b="1" dirty="0" smtClean="0">
                      <a:solidFill>
                        <a:srgbClr val="006699"/>
                      </a:solidFill>
                    </a:rPr>
                    <a:t>nitrogen</a:t>
                  </a:r>
                  <a:endParaRPr lang="en-ZA" sz="1400" b="1" dirty="0">
                    <a:solidFill>
                      <a:srgbClr val="006699"/>
                    </a:solidFill>
                  </a:endParaRPr>
                </a:p>
              </p:txBody>
            </p:sp>
            <p:sp>
              <p:nvSpPr>
                <p:cNvPr id="62" name="TextBox 61"/>
                <p:cNvSpPr txBox="1"/>
                <p:nvPr/>
              </p:nvSpPr>
              <p:spPr>
                <a:xfrm rot="280592">
                  <a:off x="6218074" y="4667794"/>
                  <a:ext cx="561372" cy="307777"/>
                </a:xfrm>
                <a:prstGeom prst="rect">
                  <a:avLst/>
                </a:prstGeom>
                <a:noFill/>
              </p:spPr>
              <p:txBody>
                <a:bodyPr wrap="none" rtlCol="0">
                  <a:spAutoFit/>
                </a:bodyPr>
                <a:lstStyle/>
                <a:p>
                  <a:r>
                    <a:rPr lang="en-ZA" sz="1400" b="1" dirty="0" smtClean="0">
                      <a:solidFill>
                        <a:srgbClr val="006699"/>
                      </a:solidFill>
                    </a:rPr>
                    <a:t>total</a:t>
                  </a:r>
                  <a:endParaRPr lang="en-ZA" sz="1400" b="1" dirty="0">
                    <a:solidFill>
                      <a:srgbClr val="006699"/>
                    </a:solidFill>
                  </a:endParaRPr>
                </a:p>
              </p:txBody>
            </p:sp>
            <p:sp>
              <p:nvSpPr>
                <p:cNvPr id="63" name="TextBox 62"/>
                <p:cNvSpPr txBox="1"/>
                <p:nvPr/>
              </p:nvSpPr>
              <p:spPr>
                <a:xfrm rot="16200000">
                  <a:off x="719861" y="4000048"/>
                  <a:ext cx="1228221" cy="276999"/>
                </a:xfrm>
                <a:prstGeom prst="rect">
                  <a:avLst/>
                </a:prstGeom>
                <a:noFill/>
              </p:spPr>
              <p:txBody>
                <a:bodyPr wrap="none" rtlCol="0">
                  <a:spAutoFit/>
                </a:bodyPr>
                <a:lstStyle/>
                <a:p>
                  <a:r>
                    <a:rPr lang="en-ZA" sz="1200" b="1" dirty="0" smtClean="0"/>
                    <a:t>Concentration</a:t>
                  </a:r>
                  <a:endParaRPr lang="en-ZA" sz="1200" b="1" dirty="0"/>
                </a:p>
              </p:txBody>
            </p:sp>
            <p:sp>
              <p:nvSpPr>
                <p:cNvPr id="65" name="Freeform 64"/>
                <p:cNvSpPr/>
                <p:nvPr/>
              </p:nvSpPr>
              <p:spPr>
                <a:xfrm>
                  <a:off x="1466304" y="3153126"/>
                  <a:ext cx="6454058" cy="1855433"/>
                </a:xfrm>
                <a:custGeom>
                  <a:avLst/>
                  <a:gdLst>
                    <a:gd name="connsiteX0" fmla="*/ 464723 w 5223154"/>
                    <a:gd name="connsiteY0" fmla="*/ 0 h 3027477"/>
                    <a:gd name="connsiteX1" fmla="*/ 455846 w 5223154"/>
                    <a:gd name="connsiteY1" fmla="*/ 2681056 h 3027477"/>
                    <a:gd name="connsiteX2" fmla="*/ 5223154 w 5223154"/>
                    <a:gd name="connsiteY2" fmla="*/ 2982897 h 3027477"/>
                    <a:gd name="connsiteX0" fmla="*/ 464723 w 5223154"/>
                    <a:gd name="connsiteY0" fmla="*/ 0 h 3027477"/>
                    <a:gd name="connsiteX1" fmla="*/ 455846 w 5223154"/>
                    <a:gd name="connsiteY1" fmla="*/ 2681056 h 3027477"/>
                    <a:gd name="connsiteX2" fmla="*/ 5223154 w 5223154"/>
                    <a:gd name="connsiteY2" fmla="*/ 2982897 h 3027477"/>
                    <a:gd name="connsiteX0" fmla="*/ 464723 w 5223154"/>
                    <a:gd name="connsiteY0" fmla="*/ 0 h 3027477"/>
                    <a:gd name="connsiteX1" fmla="*/ 455846 w 5223154"/>
                    <a:gd name="connsiteY1" fmla="*/ 2681056 h 3027477"/>
                    <a:gd name="connsiteX2" fmla="*/ 5223154 w 5223154"/>
                    <a:gd name="connsiteY2" fmla="*/ 2982897 h 3027477"/>
                    <a:gd name="connsiteX0" fmla="*/ 464723 w 5223154"/>
                    <a:gd name="connsiteY0" fmla="*/ 0 h 2983720"/>
                    <a:gd name="connsiteX1" fmla="*/ 455846 w 5223154"/>
                    <a:gd name="connsiteY1" fmla="*/ 2681056 h 2983720"/>
                    <a:gd name="connsiteX2" fmla="*/ 5223154 w 5223154"/>
                    <a:gd name="connsiteY2" fmla="*/ 2982897 h 2983720"/>
                    <a:gd name="connsiteX0" fmla="*/ 166033 w 4924464"/>
                    <a:gd name="connsiteY0" fmla="*/ 0 h 2983720"/>
                    <a:gd name="connsiteX1" fmla="*/ 157156 w 4924464"/>
                    <a:gd name="connsiteY1" fmla="*/ 2681056 h 2983720"/>
                    <a:gd name="connsiteX2" fmla="*/ 4924464 w 4924464"/>
                    <a:gd name="connsiteY2" fmla="*/ 2982897 h 2983720"/>
                    <a:gd name="connsiteX0" fmla="*/ 175281 w 4933712"/>
                    <a:gd name="connsiteY0" fmla="*/ 0 h 2983720"/>
                    <a:gd name="connsiteX1" fmla="*/ 166404 w 4933712"/>
                    <a:gd name="connsiteY1" fmla="*/ 2681056 h 2983720"/>
                    <a:gd name="connsiteX2" fmla="*/ 4933712 w 4933712"/>
                    <a:gd name="connsiteY2" fmla="*/ 2982897 h 2983720"/>
                    <a:gd name="connsiteX0" fmla="*/ 175281 w 4933712"/>
                    <a:gd name="connsiteY0" fmla="*/ 0 h 2983720"/>
                    <a:gd name="connsiteX1" fmla="*/ 166404 w 4933712"/>
                    <a:gd name="connsiteY1" fmla="*/ 2681056 h 2983720"/>
                    <a:gd name="connsiteX2" fmla="*/ 4933712 w 4933712"/>
                    <a:gd name="connsiteY2" fmla="*/ 2982897 h 2983720"/>
                    <a:gd name="connsiteX0" fmla="*/ 8877 w 4767308"/>
                    <a:gd name="connsiteY0" fmla="*/ 0 h 2983720"/>
                    <a:gd name="connsiteX1" fmla="*/ 0 w 4767308"/>
                    <a:gd name="connsiteY1" fmla="*/ 2681056 h 2983720"/>
                    <a:gd name="connsiteX2" fmla="*/ 4767308 w 4767308"/>
                    <a:gd name="connsiteY2" fmla="*/ 2982897 h 2983720"/>
                    <a:gd name="connsiteX0" fmla="*/ 8877 w 4767308"/>
                    <a:gd name="connsiteY0" fmla="*/ 0 h 2983720"/>
                    <a:gd name="connsiteX1" fmla="*/ 0 w 4767308"/>
                    <a:gd name="connsiteY1" fmla="*/ 2681056 h 2983720"/>
                    <a:gd name="connsiteX2" fmla="*/ 4767308 w 4767308"/>
                    <a:gd name="connsiteY2" fmla="*/ 2982897 h 2983720"/>
                    <a:gd name="connsiteX0" fmla="*/ 8877 w 4767308"/>
                    <a:gd name="connsiteY0" fmla="*/ 0 h 2982897"/>
                    <a:gd name="connsiteX1" fmla="*/ 0 w 4767308"/>
                    <a:gd name="connsiteY1" fmla="*/ 2681056 h 2982897"/>
                    <a:gd name="connsiteX2" fmla="*/ 4767308 w 4767308"/>
                    <a:gd name="connsiteY2" fmla="*/ 2982897 h 2982897"/>
                    <a:gd name="connsiteX0" fmla="*/ 8877 w 4802818"/>
                    <a:gd name="connsiteY0" fmla="*/ 0 h 2717068"/>
                    <a:gd name="connsiteX1" fmla="*/ 0 w 4802818"/>
                    <a:gd name="connsiteY1" fmla="*/ 2681056 h 2717068"/>
                    <a:gd name="connsiteX2" fmla="*/ 4802818 w 4802818"/>
                    <a:gd name="connsiteY2" fmla="*/ 2698812 h 2717068"/>
                    <a:gd name="connsiteX0" fmla="*/ 8877 w 4802818"/>
                    <a:gd name="connsiteY0" fmla="*/ 0 h 2725305"/>
                    <a:gd name="connsiteX1" fmla="*/ 0 w 4802818"/>
                    <a:gd name="connsiteY1" fmla="*/ 2681056 h 2725305"/>
                    <a:gd name="connsiteX2" fmla="*/ 4802818 w 4802818"/>
                    <a:gd name="connsiteY2" fmla="*/ 2698812 h 2725305"/>
                    <a:gd name="connsiteX0" fmla="*/ 8877 w 4802818"/>
                    <a:gd name="connsiteY0" fmla="*/ 0 h 2698812"/>
                    <a:gd name="connsiteX1" fmla="*/ 0 w 4802818"/>
                    <a:gd name="connsiteY1" fmla="*/ 2681056 h 2698812"/>
                    <a:gd name="connsiteX2" fmla="*/ 4802818 w 4802818"/>
                    <a:gd name="connsiteY2" fmla="*/ 2698812 h 2698812"/>
                    <a:gd name="connsiteX0" fmla="*/ 8877 w 4802818"/>
                    <a:gd name="connsiteY0" fmla="*/ 0 h 2698812"/>
                    <a:gd name="connsiteX1" fmla="*/ 0 w 4802818"/>
                    <a:gd name="connsiteY1" fmla="*/ 2681056 h 2698812"/>
                    <a:gd name="connsiteX2" fmla="*/ 4802818 w 4802818"/>
                    <a:gd name="connsiteY2" fmla="*/ 2698812 h 2698812"/>
                    <a:gd name="connsiteX0" fmla="*/ 8877 w 4802818"/>
                    <a:gd name="connsiteY0" fmla="*/ 0 h 2698812"/>
                    <a:gd name="connsiteX1" fmla="*/ 0 w 4802818"/>
                    <a:gd name="connsiteY1" fmla="*/ 2681056 h 2698812"/>
                    <a:gd name="connsiteX2" fmla="*/ 4802818 w 4802818"/>
                    <a:gd name="connsiteY2" fmla="*/ 2698812 h 2698812"/>
                    <a:gd name="connsiteX0" fmla="*/ 8877 w 4802818"/>
                    <a:gd name="connsiteY0" fmla="*/ 0 h 2698812"/>
                    <a:gd name="connsiteX1" fmla="*/ 0 w 4802818"/>
                    <a:gd name="connsiteY1" fmla="*/ 2681056 h 2698812"/>
                    <a:gd name="connsiteX2" fmla="*/ 4802818 w 4802818"/>
                    <a:gd name="connsiteY2" fmla="*/ 2698812 h 2698812"/>
                    <a:gd name="connsiteX0" fmla="*/ 9730 w 4803671"/>
                    <a:gd name="connsiteY0" fmla="*/ 0 h 2698812"/>
                    <a:gd name="connsiteX1" fmla="*/ 853 w 4803671"/>
                    <a:gd name="connsiteY1" fmla="*/ 2681056 h 2698812"/>
                    <a:gd name="connsiteX2" fmla="*/ 4803671 w 4803671"/>
                    <a:gd name="connsiteY2" fmla="*/ 2698812 h 2698812"/>
                    <a:gd name="connsiteX0" fmla="*/ 9730 w 4803671"/>
                    <a:gd name="connsiteY0" fmla="*/ 0 h 2698812"/>
                    <a:gd name="connsiteX1" fmla="*/ 853 w 4803671"/>
                    <a:gd name="connsiteY1" fmla="*/ 2681056 h 2698812"/>
                    <a:gd name="connsiteX2" fmla="*/ 4803671 w 4803671"/>
                    <a:gd name="connsiteY2" fmla="*/ 2698812 h 2698812"/>
                    <a:gd name="connsiteX0" fmla="*/ 9730 w 4803671"/>
                    <a:gd name="connsiteY0" fmla="*/ 0 h 2685327"/>
                    <a:gd name="connsiteX1" fmla="*/ 853 w 4803671"/>
                    <a:gd name="connsiteY1" fmla="*/ 2681056 h 2685327"/>
                    <a:gd name="connsiteX2" fmla="*/ 4803671 w 4803671"/>
                    <a:gd name="connsiteY2" fmla="*/ 2681057 h 2685327"/>
                    <a:gd name="connsiteX0" fmla="*/ 9730 w 4803671"/>
                    <a:gd name="connsiteY0" fmla="*/ 0 h 2685327"/>
                    <a:gd name="connsiteX1" fmla="*/ 853 w 4803671"/>
                    <a:gd name="connsiteY1" fmla="*/ 2681056 h 2685327"/>
                    <a:gd name="connsiteX2" fmla="*/ 4803671 w 4803671"/>
                    <a:gd name="connsiteY2" fmla="*/ 2681057 h 2685327"/>
                    <a:gd name="connsiteX0" fmla="*/ 9730 w 4546219"/>
                    <a:gd name="connsiteY0" fmla="*/ 0 h 2689935"/>
                    <a:gd name="connsiteX1" fmla="*/ 853 w 4546219"/>
                    <a:gd name="connsiteY1" fmla="*/ 2681056 h 2689935"/>
                    <a:gd name="connsiteX2" fmla="*/ 4546219 w 4546219"/>
                    <a:gd name="connsiteY2" fmla="*/ 2689935 h 2689935"/>
                    <a:gd name="connsiteX0" fmla="*/ 9730 w 4546219"/>
                    <a:gd name="connsiteY0" fmla="*/ 0 h 2681057"/>
                    <a:gd name="connsiteX1" fmla="*/ 853 w 4546219"/>
                    <a:gd name="connsiteY1" fmla="*/ 2672178 h 2681057"/>
                    <a:gd name="connsiteX2" fmla="*/ 4546219 w 4546219"/>
                    <a:gd name="connsiteY2" fmla="*/ 2681057 h 2681057"/>
                    <a:gd name="connsiteX0" fmla="*/ 9730 w 4546219"/>
                    <a:gd name="connsiteY0" fmla="*/ 0 h 2681057"/>
                    <a:gd name="connsiteX1" fmla="*/ 853 w 4546219"/>
                    <a:gd name="connsiteY1" fmla="*/ 2672178 h 2681057"/>
                    <a:gd name="connsiteX2" fmla="*/ 4546219 w 4546219"/>
                    <a:gd name="connsiteY2" fmla="*/ 2681057 h 2681057"/>
                    <a:gd name="connsiteX0" fmla="*/ 3374 w 4593129"/>
                    <a:gd name="connsiteY0" fmla="*/ 0 h 2681057"/>
                    <a:gd name="connsiteX1" fmla="*/ 47763 w 4593129"/>
                    <a:gd name="connsiteY1" fmla="*/ 2672178 h 2681057"/>
                    <a:gd name="connsiteX2" fmla="*/ 4593129 w 4593129"/>
                    <a:gd name="connsiteY2" fmla="*/ 2681057 h 2681057"/>
                    <a:gd name="connsiteX0" fmla="*/ 9731 w 4546220"/>
                    <a:gd name="connsiteY0" fmla="*/ 0 h 2681057"/>
                    <a:gd name="connsiteX1" fmla="*/ 854 w 4546220"/>
                    <a:gd name="connsiteY1" fmla="*/ 2672178 h 2681057"/>
                    <a:gd name="connsiteX2" fmla="*/ 4546220 w 4546220"/>
                    <a:gd name="connsiteY2" fmla="*/ 2681057 h 2681057"/>
                    <a:gd name="connsiteX0" fmla="*/ 9731 w 4546220"/>
                    <a:gd name="connsiteY0" fmla="*/ 0 h 2681057"/>
                    <a:gd name="connsiteX1" fmla="*/ 854 w 4546220"/>
                    <a:gd name="connsiteY1" fmla="*/ 2672178 h 2681057"/>
                    <a:gd name="connsiteX2" fmla="*/ 4546220 w 4546220"/>
                    <a:gd name="connsiteY2" fmla="*/ 2681057 h 2681057"/>
                    <a:gd name="connsiteX0" fmla="*/ 7499 w 4543988"/>
                    <a:gd name="connsiteY0" fmla="*/ 0 h 2685972"/>
                    <a:gd name="connsiteX1" fmla="*/ 6897 w 4543988"/>
                    <a:gd name="connsiteY1" fmla="*/ 2684590 h 2685972"/>
                    <a:gd name="connsiteX2" fmla="*/ 4543988 w 4543988"/>
                    <a:gd name="connsiteY2" fmla="*/ 2681057 h 2685972"/>
                    <a:gd name="connsiteX0" fmla="*/ 602 w 4537091"/>
                    <a:gd name="connsiteY0" fmla="*/ 0 h 2685972"/>
                    <a:gd name="connsiteX1" fmla="*/ 0 w 4537091"/>
                    <a:gd name="connsiteY1" fmla="*/ 2684590 h 2685972"/>
                    <a:gd name="connsiteX2" fmla="*/ 4537091 w 4537091"/>
                    <a:gd name="connsiteY2" fmla="*/ 2681057 h 2685972"/>
                    <a:gd name="connsiteX0" fmla="*/ 602 w 4537091"/>
                    <a:gd name="connsiteY0" fmla="*/ 0 h 2684590"/>
                    <a:gd name="connsiteX1" fmla="*/ 0 w 4537091"/>
                    <a:gd name="connsiteY1" fmla="*/ 2684590 h 2684590"/>
                    <a:gd name="connsiteX2" fmla="*/ 4537091 w 4537091"/>
                    <a:gd name="connsiteY2" fmla="*/ 2681057 h 2684590"/>
                    <a:gd name="connsiteX0" fmla="*/ 602 w 4537091"/>
                    <a:gd name="connsiteY0" fmla="*/ 0 h 2684590"/>
                    <a:gd name="connsiteX1" fmla="*/ 0 w 4537091"/>
                    <a:gd name="connsiteY1" fmla="*/ 2684590 h 2684590"/>
                    <a:gd name="connsiteX2" fmla="*/ 4537091 w 4537091"/>
                    <a:gd name="connsiteY2" fmla="*/ 2681057 h 2684590"/>
                    <a:gd name="connsiteX0" fmla="*/ 602 w 4537091"/>
                    <a:gd name="connsiteY0" fmla="*/ 0 h 2684590"/>
                    <a:gd name="connsiteX1" fmla="*/ 0 w 4537091"/>
                    <a:gd name="connsiteY1" fmla="*/ 2684590 h 2684590"/>
                    <a:gd name="connsiteX2" fmla="*/ 4537091 w 4537091"/>
                    <a:gd name="connsiteY2" fmla="*/ 2681057 h 2684590"/>
                    <a:gd name="connsiteX0" fmla="*/ 602 w 4537091"/>
                    <a:gd name="connsiteY0" fmla="*/ 0 h 2684590"/>
                    <a:gd name="connsiteX1" fmla="*/ 0 w 4537091"/>
                    <a:gd name="connsiteY1" fmla="*/ 2684590 h 2684590"/>
                    <a:gd name="connsiteX2" fmla="*/ 4537091 w 4537091"/>
                    <a:gd name="connsiteY2" fmla="*/ 2681057 h 2684590"/>
                  </a:gdLst>
                  <a:ahLst/>
                  <a:cxnLst>
                    <a:cxn ang="0">
                      <a:pos x="connsiteX0" y="connsiteY0"/>
                    </a:cxn>
                    <a:cxn ang="0">
                      <a:pos x="connsiteX1" y="connsiteY1"/>
                    </a:cxn>
                    <a:cxn ang="0">
                      <a:pos x="connsiteX2" y="connsiteY2"/>
                    </a:cxn>
                  </a:cxnLst>
                  <a:rect l="l" t="t" r="r" b="b"/>
                  <a:pathLst>
                    <a:path w="4537091" h="2684590">
                      <a:moveTo>
                        <a:pt x="602" y="0"/>
                      </a:moveTo>
                      <a:cubicBezTo>
                        <a:pt x="417" y="2569931"/>
                        <a:pt x="2743" y="237836"/>
                        <a:pt x="0" y="2684590"/>
                      </a:cubicBezTo>
                      <a:lnTo>
                        <a:pt x="4537091" y="2681057"/>
                      </a:lnTo>
                    </a:path>
                  </a:pathLst>
                </a:custGeom>
                <a:ln w="635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67" name="TextBox 66"/>
                <p:cNvSpPr txBox="1"/>
                <p:nvPr/>
              </p:nvSpPr>
              <p:spPr>
                <a:xfrm>
                  <a:off x="7410713" y="4683624"/>
                  <a:ext cx="433131" cy="307777"/>
                </a:xfrm>
                <a:prstGeom prst="rect">
                  <a:avLst/>
                </a:prstGeom>
                <a:noFill/>
              </p:spPr>
              <p:txBody>
                <a:bodyPr wrap="none" rtlCol="0">
                  <a:spAutoFit/>
                </a:bodyPr>
                <a:lstStyle/>
                <a:p>
                  <a:pPr algn="ctr"/>
                  <a:r>
                    <a:rPr lang="en-ZA" sz="1400" b="1" dirty="0" smtClean="0">
                      <a:solidFill>
                        <a:srgbClr val="006699"/>
                      </a:solidFill>
                    </a:rPr>
                    <a:t>(N)</a:t>
                  </a:r>
                  <a:endParaRPr lang="en-ZA" sz="1400" b="1" dirty="0">
                    <a:solidFill>
                      <a:srgbClr val="006699"/>
                    </a:solidFill>
                  </a:endParaRPr>
                </a:p>
              </p:txBody>
            </p:sp>
          </p:grpSp>
        </p:grpSp>
      </p:grpSp>
      <p:grpSp>
        <p:nvGrpSpPr>
          <p:cNvPr id="7" name="Group 6"/>
          <p:cNvGrpSpPr/>
          <p:nvPr/>
        </p:nvGrpSpPr>
        <p:grpSpPr>
          <a:xfrm>
            <a:off x="-71021" y="5552089"/>
            <a:ext cx="9161753" cy="1023061"/>
            <a:chOff x="-71021" y="5552089"/>
            <a:chExt cx="9161753" cy="1023061"/>
          </a:xfrm>
        </p:grpSpPr>
        <p:grpSp>
          <p:nvGrpSpPr>
            <p:cNvPr id="44" name="Group 43"/>
            <p:cNvGrpSpPr/>
            <p:nvPr/>
          </p:nvGrpSpPr>
          <p:grpSpPr>
            <a:xfrm>
              <a:off x="1296374" y="6018589"/>
              <a:ext cx="370614" cy="556561"/>
              <a:chOff x="-17570" y="5965321"/>
              <a:chExt cx="370614" cy="556561"/>
            </a:xfrm>
          </p:grpSpPr>
          <p:sp>
            <p:nvSpPr>
              <p:cNvPr id="32" name="TextBox 31"/>
              <p:cNvSpPr txBox="1"/>
              <p:nvPr/>
            </p:nvSpPr>
            <p:spPr>
              <a:xfrm>
                <a:off x="-17570" y="6121772"/>
                <a:ext cx="370614" cy="400110"/>
              </a:xfrm>
              <a:prstGeom prst="rect">
                <a:avLst/>
              </a:prstGeom>
              <a:noFill/>
              <a:ln>
                <a:noFill/>
              </a:ln>
            </p:spPr>
            <p:txBody>
              <a:bodyPr wrap="none" rtlCol="0">
                <a:spAutoFit/>
              </a:bodyPr>
              <a:lstStyle/>
              <a:p>
                <a:pPr algn="ctr"/>
                <a:r>
                  <a:rPr lang="en-ZA" sz="2000" b="1" dirty="0" smtClean="0">
                    <a:solidFill>
                      <a:srgbClr val="C00000"/>
                    </a:solidFill>
                  </a:rPr>
                  <a:t>A</a:t>
                </a:r>
                <a:endParaRPr lang="en-ZA" sz="2000" b="1" dirty="0">
                  <a:solidFill>
                    <a:srgbClr val="C00000"/>
                  </a:solidFill>
                </a:endParaRPr>
              </a:p>
            </p:txBody>
          </p:sp>
          <p:cxnSp>
            <p:nvCxnSpPr>
              <p:cNvPr id="35" name="Straight Arrow Connector 34"/>
              <p:cNvCxnSpPr/>
              <p:nvPr/>
            </p:nvCxnSpPr>
            <p:spPr>
              <a:xfrm flipV="1">
                <a:off x="167737" y="5965321"/>
                <a:ext cx="1" cy="239696"/>
              </a:xfrm>
              <a:prstGeom prst="straightConnector1">
                <a:avLst/>
              </a:prstGeom>
              <a:ln w="508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7572853" y="6009711"/>
              <a:ext cx="370614" cy="556561"/>
              <a:chOff x="6427591" y="5965321"/>
              <a:chExt cx="370614" cy="556561"/>
            </a:xfrm>
          </p:grpSpPr>
          <p:sp>
            <p:nvSpPr>
              <p:cNvPr id="34" name="TextBox 33"/>
              <p:cNvSpPr txBox="1"/>
              <p:nvPr/>
            </p:nvSpPr>
            <p:spPr>
              <a:xfrm>
                <a:off x="6427591" y="6121772"/>
                <a:ext cx="370614" cy="400110"/>
              </a:xfrm>
              <a:prstGeom prst="rect">
                <a:avLst/>
              </a:prstGeom>
              <a:noFill/>
              <a:ln>
                <a:noFill/>
              </a:ln>
            </p:spPr>
            <p:txBody>
              <a:bodyPr wrap="none" rtlCol="0">
                <a:spAutoFit/>
              </a:bodyPr>
              <a:lstStyle/>
              <a:p>
                <a:pPr algn="ctr"/>
                <a:r>
                  <a:rPr lang="en-ZA" sz="2000" b="1" dirty="0" smtClean="0">
                    <a:solidFill>
                      <a:srgbClr val="C00000"/>
                    </a:solidFill>
                  </a:rPr>
                  <a:t>B</a:t>
                </a:r>
                <a:endParaRPr lang="en-ZA" sz="2000" b="1" dirty="0">
                  <a:solidFill>
                    <a:srgbClr val="C00000"/>
                  </a:solidFill>
                </a:endParaRPr>
              </a:p>
            </p:txBody>
          </p:sp>
          <p:cxnSp>
            <p:nvCxnSpPr>
              <p:cNvPr id="41" name="Straight Arrow Connector 40"/>
              <p:cNvCxnSpPr/>
              <p:nvPr/>
            </p:nvCxnSpPr>
            <p:spPr>
              <a:xfrm flipV="1">
                <a:off x="6612898" y="5965321"/>
                <a:ext cx="1" cy="239696"/>
              </a:xfrm>
              <a:prstGeom prst="straightConnector1">
                <a:avLst/>
              </a:prstGeom>
              <a:ln w="508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71021" y="5552089"/>
              <a:ext cx="9161753" cy="417866"/>
              <a:chOff x="17754" y="5703890"/>
              <a:chExt cx="9072978" cy="417866"/>
            </a:xfrm>
          </p:grpSpPr>
          <p:sp>
            <p:nvSpPr>
              <p:cNvPr id="3" name="Freeform 2"/>
              <p:cNvSpPr/>
              <p:nvPr/>
            </p:nvSpPr>
            <p:spPr>
              <a:xfrm>
                <a:off x="17754" y="5779363"/>
                <a:ext cx="9072978" cy="239697"/>
              </a:xfrm>
              <a:custGeom>
                <a:avLst/>
                <a:gdLst>
                  <a:gd name="connsiteX0" fmla="*/ 0 w 8460419"/>
                  <a:gd name="connsiteY0" fmla="*/ 213064 h 239697"/>
                  <a:gd name="connsiteX1" fmla="*/ 53266 w 8460419"/>
                  <a:gd name="connsiteY1" fmla="*/ 204187 h 239697"/>
                  <a:gd name="connsiteX2" fmla="*/ 88776 w 8460419"/>
                  <a:gd name="connsiteY2" fmla="*/ 195309 h 239697"/>
                  <a:gd name="connsiteX3" fmla="*/ 195309 w 8460419"/>
                  <a:gd name="connsiteY3" fmla="*/ 186431 h 239697"/>
                  <a:gd name="connsiteX4" fmla="*/ 390617 w 8460419"/>
                  <a:gd name="connsiteY4" fmla="*/ 213064 h 239697"/>
                  <a:gd name="connsiteX5" fmla="*/ 443883 w 8460419"/>
                  <a:gd name="connsiteY5" fmla="*/ 230820 h 239697"/>
                  <a:gd name="connsiteX6" fmla="*/ 470516 w 8460419"/>
                  <a:gd name="connsiteY6" fmla="*/ 239697 h 239697"/>
                  <a:gd name="connsiteX7" fmla="*/ 1100831 w 8460419"/>
                  <a:gd name="connsiteY7" fmla="*/ 221942 h 239697"/>
                  <a:gd name="connsiteX8" fmla="*/ 1189608 w 8460419"/>
                  <a:gd name="connsiteY8" fmla="*/ 195309 h 239697"/>
                  <a:gd name="connsiteX9" fmla="*/ 1225118 w 8460419"/>
                  <a:gd name="connsiteY9" fmla="*/ 186431 h 239697"/>
                  <a:gd name="connsiteX10" fmla="*/ 1287262 w 8460419"/>
                  <a:gd name="connsiteY10" fmla="*/ 159798 h 239697"/>
                  <a:gd name="connsiteX11" fmla="*/ 1313895 w 8460419"/>
                  <a:gd name="connsiteY11" fmla="*/ 142043 h 239697"/>
                  <a:gd name="connsiteX12" fmla="*/ 1349406 w 8460419"/>
                  <a:gd name="connsiteY12" fmla="*/ 133165 h 239697"/>
                  <a:gd name="connsiteX13" fmla="*/ 1376039 w 8460419"/>
                  <a:gd name="connsiteY13" fmla="*/ 124287 h 239697"/>
                  <a:gd name="connsiteX14" fmla="*/ 1393794 w 8460419"/>
                  <a:gd name="connsiteY14" fmla="*/ 97654 h 239697"/>
                  <a:gd name="connsiteX15" fmla="*/ 1420427 w 8460419"/>
                  <a:gd name="connsiteY15" fmla="*/ 79899 h 239697"/>
                  <a:gd name="connsiteX16" fmla="*/ 1837677 w 8460419"/>
                  <a:gd name="connsiteY16" fmla="*/ 88777 h 239697"/>
                  <a:gd name="connsiteX17" fmla="*/ 1961965 w 8460419"/>
                  <a:gd name="connsiteY17" fmla="*/ 97654 h 239697"/>
                  <a:gd name="connsiteX18" fmla="*/ 2015231 w 8460419"/>
                  <a:gd name="connsiteY18" fmla="*/ 106532 h 239697"/>
                  <a:gd name="connsiteX19" fmla="*/ 2104008 w 8460419"/>
                  <a:gd name="connsiteY19" fmla="*/ 115410 h 239697"/>
                  <a:gd name="connsiteX20" fmla="*/ 2139518 w 8460419"/>
                  <a:gd name="connsiteY20" fmla="*/ 124287 h 239697"/>
                  <a:gd name="connsiteX21" fmla="*/ 2166151 w 8460419"/>
                  <a:gd name="connsiteY21" fmla="*/ 133165 h 239697"/>
                  <a:gd name="connsiteX22" fmla="*/ 2263806 w 8460419"/>
                  <a:gd name="connsiteY22" fmla="*/ 142043 h 239697"/>
                  <a:gd name="connsiteX23" fmla="*/ 2565646 w 8460419"/>
                  <a:gd name="connsiteY23" fmla="*/ 159798 h 239697"/>
                  <a:gd name="connsiteX24" fmla="*/ 3302493 w 8460419"/>
                  <a:gd name="connsiteY24" fmla="*/ 142043 h 239697"/>
                  <a:gd name="connsiteX25" fmla="*/ 3346881 w 8460419"/>
                  <a:gd name="connsiteY25" fmla="*/ 133165 h 239697"/>
                  <a:gd name="connsiteX26" fmla="*/ 3417903 w 8460419"/>
                  <a:gd name="connsiteY26" fmla="*/ 124287 h 239697"/>
                  <a:gd name="connsiteX27" fmla="*/ 3462291 w 8460419"/>
                  <a:gd name="connsiteY27" fmla="*/ 106532 h 239697"/>
                  <a:gd name="connsiteX28" fmla="*/ 3595456 w 8460419"/>
                  <a:gd name="connsiteY28" fmla="*/ 88777 h 239697"/>
                  <a:gd name="connsiteX29" fmla="*/ 3755254 w 8460419"/>
                  <a:gd name="connsiteY29" fmla="*/ 79899 h 239697"/>
                  <a:gd name="connsiteX30" fmla="*/ 3923930 w 8460419"/>
                  <a:gd name="connsiteY30" fmla="*/ 88777 h 239697"/>
                  <a:gd name="connsiteX31" fmla="*/ 4012707 w 8460419"/>
                  <a:gd name="connsiteY31" fmla="*/ 106532 h 239697"/>
                  <a:gd name="connsiteX32" fmla="*/ 4057095 w 8460419"/>
                  <a:gd name="connsiteY32" fmla="*/ 115410 h 239697"/>
                  <a:gd name="connsiteX33" fmla="*/ 4083728 w 8460419"/>
                  <a:gd name="connsiteY33" fmla="*/ 124287 h 239697"/>
                  <a:gd name="connsiteX34" fmla="*/ 4119239 w 8460419"/>
                  <a:gd name="connsiteY34" fmla="*/ 133165 h 239697"/>
                  <a:gd name="connsiteX35" fmla="*/ 4163627 w 8460419"/>
                  <a:gd name="connsiteY35" fmla="*/ 150920 h 239697"/>
                  <a:gd name="connsiteX36" fmla="*/ 4199138 w 8460419"/>
                  <a:gd name="connsiteY36" fmla="*/ 159798 h 239697"/>
                  <a:gd name="connsiteX37" fmla="*/ 4287914 w 8460419"/>
                  <a:gd name="connsiteY37" fmla="*/ 186431 h 239697"/>
                  <a:gd name="connsiteX38" fmla="*/ 4563122 w 8460419"/>
                  <a:gd name="connsiteY38" fmla="*/ 204187 h 239697"/>
                  <a:gd name="connsiteX39" fmla="*/ 5397623 w 8460419"/>
                  <a:gd name="connsiteY39" fmla="*/ 195309 h 239697"/>
                  <a:gd name="connsiteX40" fmla="*/ 5450889 w 8460419"/>
                  <a:gd name="connsiteY40" fmla="*/ 186431 h 239697"/>
                  <a:gd name="connsiteX41" fmla="*/ 5539666 w 8460419"/>
                  <a:gd name="connsiteY41" fmla="*/ 177554 h 239697"/>
                  <a:gd name="connsiteX42" fmla="*/ 5637320 w 8460419"/>
                  <a:gd name="connsiteY42" fmla="*/ 150920 h 239697"/>
                  <a:gd name="connsiteX43" fmla="*/ 5672831 w 8460419"/>
                  <a:gd name="connsiteY43" fmla="*/ 133165 h 239697"/>
                  <a:gd name="connsiteX44" fmla="*/ 5699464 w 8460419"/>
                  <a:gd name="connsiteY44" fmla="*/ 124287 h 239697"/>
                  <a:gd name="connsiteX45" fmla="*/ 5726097 w 8460419"/>
                  <a:gd name="connsiteY45" fmla="*/ 106532 h 239697"/>
                  <a:gd name="connsiteX46" fmla="*/ 5770485 w 8460419"/>
                  <a:gd name="connsiteY46" fmla="*/ 97654 h 239697"/>
                  <a:gd name="connsiteX47" fmla="*/ 5823751 w 8460419"/>
                  <a:gd name="connsiteY47" fmla="*/ 79899 h 239697"/>
                  <a:gd name="connsiteX48" fmla="*/ 5850384 w 8460419"/>
                  <a:gd name="connsiteY48" fmla="*/ 71021 h 239697"/>
                  <a:gd name="connsiteX49" fmla="*/ 5885895 w 8460419"/>
                  <a:gd name="connsiteY49" fmla="*/ 53266 h 239697"/>
                  <a:gd name="connsiteX50" fmla="*/ 5912528 w 8460419"/>
                  <a:gd name="connsiteY50" fmla="*/ 35511 h 239697"/>
                  <a:gd name="connsiteX51" fmla="*/ 5965794 w 8460419"/>
                  <a:gd name="connsiteY51" fmla="*/ 17755 h 239697"/>
                  <a:gd name="connsiteX52" fmla="*/ 5992427 w 8460419"/>
                  <a:gd name="connsiteY52" fmla="*/ 8878 h 239697"/>
                  <a:gd name="connsiteX53" fmla="*/ 6019060 w 8460419"/>
                  <a:gd name="connsiteY53" fmla="*/ 0 h 239697"/>
                  <a:gd name="connsiteX54" fmla="*/ 6276512 w 8460419"/>
                  <a:gd name="connsiteY54" fmla="*/ 8878 h 239697"/>
                  <a:gd name="connsiteX55" fmla="*/ 6365289 w 8460419"/>
                  <a:gd name="connsiteY55" fmla="*/ 26633 h 239697"/>
                  <a:gd name="connsiteX56" fmla="*/ 6391922 w 8460419"/>
                  <a:gd name="connsiteY56" fmla="*/ 44388 h 239697"/>
                  <a:gd name="connsiteX57" fmla="*/ 6480699 w 8460419"/>
                  <a:gd name="connsiteY57" fmla="*/ 79899 h 239697"/>
                  <a:gd name="connsiteX58" fmla="*/ 6507332 w 8460419"/>
                  <a:gd name="connsiteY58" fmla="*/ 97654 h 239697"/>
                  <a:gd name="connsiteX59" fmla="*/ 6551720 w 8460419"/>
                  <a:gd name="connsiteY59" fmla="*/ 133165 h 239697"/>
                  <a:gd name="connsiteX60" fmla="*/ 6587231 w 8460419"/>
                  <a:gd name="connsiteY60" fmla="*/ 142043 h 239697"/>
                  <a:gd name="connsiteX61" fmla="*/ 6640497 w 8460419"/>
                  <a:gd name="connsiteY61" fmla="*/ 159798 h 239697"/>
                  <a:gd name="connsiteX62" fmla="*/ 6667130 w 8460419"/>
                  <a:gd name="connsiteY62" fmla="*/ 168676 h 239697"/>
                  <a:gd name="connsiteX63" fmla="*/ 6693763 w 8460419"/>
                  <a:gd name="connsiteY63" fmla="*/ 186431 h 239697"/>
                  <a:gd name="connsiteX64" fmla="*/ 6729274 w 8460419"/>
                  <a:gd name="connsiteY64" fmla="*/ 195309 h 239697"/>
                  <a:gd name="connsiteX65" fmla="*/ 6755907 w 8460419"/>
                  <a:gd name="connsiteY65" fmla="*/ 204187 h 239697"/>
                  <a:gd name="connsiteX66" fmla="*/ 6800295 w 8460419"/>
                  <a:gd name="connsiteY66" fmla="*/ 213064 h 239697"/>
                  <a:gd name="connsiteX67" fmla="*/ 6826928 w 8460419"/>
                  <a:gd name="connsiteY67" fmla="*/ 221942 h 239697"/>
                  <a:gd name="connsiteX68" fmla="*/ 7066625 w 8460419"/>
                  <a:gd name="connsiteY68" fmla="*/ 239697 h 239697"/>
                  <a:gd name="connsiteX69" fmla="*/ 7554897 w 8460419"/>
                  <a:gd name="connsiteY69" fmla="*/ 230820 h 239697"/>
                  <a:gd name="connsiteX70" fmla="*/ 7608163 w 8460419"/>
                  <a:gd name="connsiteY70" fmla="*/ 221942 h 239697"/>
                  <a:gd name="connsiteX71" fmla="*/ 7696940 w 8460419"/>
                  <a:gd name="connsiteY71" fmla="*/ 213064 h 239697"/>
                  <a:gd name="connsiteX72" fmla="*/ 7812349 w 8460419"/>
                  <a:gd name="connsiteY72" fmla="*/ 195309 h 239697"/>
                  <a:gd name="connsiteX73" fmla="*/ 7883371 w 8460419"/>
                  <a:gd name="connsiteY73" fmla="*/ 177554 h 239697"/>
                  <a:gd name="connsiteX74" fmla="*/ 7927759 w 8460419"/>
                  <a:gd name="connsiteY74" fmla="*/ 168676 h 239697"/>
                  <a:gd name="connsiteX75" fmla="*/ 8460419 w 8460419"/>
                  <a:gd name="connsiteY75" fmla="*/ 177554 h 23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460419" h="239697">
                    <a:moveTo>
                      <a:pt x="0" y="213064"/>
                    </a:moveTo>
                    <a:cubicBezTo>
                      <a:pt x="17755" y="210105"/>
                      <a:pt x="35615" y="207717"/>
                      <a:pt x="53266" y="204187"/>
                    </a:cubicBezTo>
                    <a:cubicBezTo>
                      <a:pt x="65230" y="201794"/>
                      <a:pt x="76669" y="196822"/>
                      <a:pt x="88776" y="195309"/>
                    </a:cubicBezTo>
                    <a:cubicBezTo>
                      <a:pt x="124135" y="190889"/>
                      <a:pt x="159798" y="189390"/>
                      <a:pt x="195309" y="186431"/>
                    </a:cubicBezTo>
                    <a:cubicBezTo>
                      <a:pt x="265454" y="194225"/>
                      <a:pt x="326284" y="193764"/>
                      <a:pt x="390617" y="213064"/>
                    </a:cubicBezTo>
                    <a:cubicBezTo>
                      <a:pt x="408544" y="218442"/>
                      <a:pt x="426128" y="224902"/>
                      <a:pt x="443883" y="230820"/>
                    </a:cubicBezTo>
                    <a:lnTo>
                      <a:pt x="470516" y="239697"/>
                    </a:lnTo>
                    <a:cubicBezTo>
                      <a:pt x="559663" y="238160"/>
                      <a:pt x="918634" y="242187"/>
                      <a:pt x="1100831" y="221942"/>
                    </a:cubicBezTo>
                    <a:cubicBezTo>
                      <a:pt x="1153423" y="216098"/>
                      <a:pt x="1139048" y="212162"/>
                      <a:pt x="1189608" y="195309"/>
                    </a:cubicBezTo>
                    <a:cubicBezTo>
                      <a:pt x="1201183" y="191451"/>
                      <a:pt x="1213281" y="189390"/>
                      <a:pt x="1225118" y="186431"/>
                    </a:cubicBezTo>
                    <a:cubicBezTo>
                      <a:pt x="1291981" y="141856"/>
                      <a:pt x="1207004" y="194194"/>
                      <a:pt x="1287262" y="159798"/>
                    </a:cubicBezTo>
                    <a:cubicBezTo>
                      <a:pt x="1297069" y="155595"/>
                      <a:pt x="1304088" y="146246"/>
                      <a:pt x="1313895" y="142043"/>
                    </a:cubicBezTo>
                    <a:cubicBezTo>
                      <a:pt x="1325110" y="137237"/>
                      <a:pt x="1337674" y="136517"/>
                      <a:pt x="1349406" y="133165"/>
                    </a:cubicBezTo>
                    <a:cubicBezTo>
                      <a:pt x="1358404" y="130594"/>
                      <a:pt x="1367161" y="127246"/>
                      <a:pt x="1376039" y="124287"/>
                    </a:cubicBezTo>
                    <a:cubicBezTo>
                      <a:pt x="1381957" y="115409"/>
                      <a:pt x="1386249" y="105199"/>
                      <a:pt x="1393794" y="97654"/>
                    </a:cubicBezTo>
                    <a:cubicBezTo>
                      <a:pt x="1401339" y="90109"/>
                      <a:pt x="1409760" y="80112"/>
                      <a:pt x="1420427" y="79899"/>
                    </a:cubicBezTo>
                    <a:lnTo>
                      <a:pt x="1837677" y="88777"/>
                    </a:lnTo>
                    <a:cubicBezTo>
                      <a:pt x="1879106" y="91736"/>
                      <a:pt x="1920636" y="93521"/>
                      <a:pt x="1961965" y="97654"/>
                    </a:cubicBezTo>
                    <a:cubicBezTo>
                      <a:pt x="1979876" y="99445"/>
                      <a:pt x="1997370" y="104299"/>
                      <a:pt x="2015231" y="106532"/>
                    </a:cubicBezTo>
                    <a:cubicBezTo>
                      <a:pt x="2044741" y="110221"/>
                      <a:pt x="2074416" y="112451"/>
                      <a:pt x="2104008" y="115410"/>
                    </a:cubicBezTo>
                    <a:cubicBezTo>
                      <a:pt x="2115845" y="118369"/>
                      <a:pt x="2127787" y="120935"/>
                      <a:pt x="2139518" y="124287"/>
                    </a:cubicBezTo>
                    <a:cubicBezTo>
                      <a:pt x="2148516" y="126858"/>
                      <a:pt x="2156887" y="131842"/>
                      <a:pt x="2166151" y="133165"/>
                    </a:cubicBezTo>
                    <a:cubicBezTo>
                      <a:pt x="2198508" y="137788"/>
                      <a:pt x="2231209" y="139628"/>
                      <a:pt x="2263806" y="142043"/>
                    </a:cubicBezTo>
                    <a:cubicBezTo>
                      <a:pt x="2336984" y="147463"/>
                      <a:pt x="2495798" y="155917"/>
                      <a:pt x="2565646" y="159798"/>
                    </a:cubicBezTo>
                    <a:cubicBezTo>
                      <a:pt x="2615179" y="159090"/>
                      <a:pt x="3094225" y="165183"/>
                      <a:pt x="3302493" y="142043"/>
                    </a:cubicBezTo>
                    <a:cubicBezTo>
                      <a:pt x="3317490" y="140377"/>
                      <a:pt x="3331967" y="135459"/>
                      <a:pt x="3346881" y="133165"/>
                    </a:cubicBezTo>
                    <a:cubicBezTo>
                      <a:pt x="3370462" y="129537"/>
                      <a:pt x="3394229" y="127246"/>
                      <a:pt x="3417903" y="124287"/>
                    </a:cubicBezTo>
                    <a:cubicBezTo>
                      <a:pt x="3432699" y="118369"/>
                      <a:pt x="3447027" y="111111"/>
                      <a:pt x="3462291" y="106532"/>
                    </a:cubicBezTo>
                    <a:cubicBezTo>
                      <a:pt x="3497085" y="96094"/>
                      <a:pt x="3568052" y="90734"/>
                      <a:pt x="3595456" y="88777"/>
                    </a:cubicBezTo>
                    <a:cubicBezTo>
                      <a:pt x="3648669" y="84976"/>
                      <a:pt x="3701988" y="82858"/>
                      <a:pt x="3755254" y="79899"/>
                    </a:cubicBezTo>
                    <a:cubicBezTo>
                      <a:pt x="3811479" y="82858"/>
                      <a:pt x="3867806" y="84287"/>
                      <a:pt x="3923930" y="88777"/>
                    </a:cubicBezTo>
                    <a:cubicBezTo>
                      <a:pt x="3964708" y="92039"/>
                      <a:pt x="3976356" y="98454"/>
                      <a:pt x="4012707" y="106532"/>
                    </a:cubicBezTo>
                    <a:cubicBezTo>
                      <a:pt x="4027437" y="109805"/>
                      <a:pt x="4042456" y="111750"/>
                      <a:pt x="4057095" y="115410"/>
                    </a:cubicBezTo>
                    <a:cubicBezTo>
                      <a:pt x="4066173" y="117680"/>
                      <a:pt x="4074730" y="121716"/>
                      <a:pt x="4083728" y="124287"/>
                    </a:cubicBezTo>
                    <a:cubicBezTo>
                      <a:pt x="4095460" y="127639"/>
                      <a:pt x="4107664" y="129307"/>
                      <a:pt x="4119239" y="133165"/>
                    </a:cubicBezTo>
                    <a:cubicBezTo>
                      <a:pt x="4134357" y="138204"/>
                      <a:pt x="4148509" y="145881"/>
                      <a:pt x="4163627" y="150920"/>
                    </a:cubicBezTo>
                    <a:cubicBezTo>
                      <a:pt x="4175202" y="154778"/>
                      <a:pt x="4187451" y="156292"/>
                      <a:pt x="4199138" y="159798"/>
                    </a:cubicBezTo>
                    <a:cubicBezTo>
                      <a:pt x="4216090" y="164884"/>
                      <a:pt x="4265466" y="183790"/>
                      <a:pt x="4287914" y="186431"/>
                    </a:cubicBezTo>
                    <a:cubicBezTo>
                      <a:pt x="4345940" y="193257"/>
                      <a:pt x="4517688" y="201663"/>
                      <a:pt x="4563122" y="204187"/>
                    </a:cubicBezTo>
                    <a:lnTo>
                      <a:pt x="5397623" y="195309"/>
                    </a:lnTo>
                    <a:cubicBezTo>
                      <a:pt x="5415620" y="194949"/>
                      <a:pt x="5433028" y="188664"/>
                      <a:pt x="5450889" y="186431"/>
                    </a:cubicBezTo>
                    <a:cubicBezTo>
                      <a:pt x="5480399" y="182742"/>
                      <a:pt x="5510074" y="180513"/>
                      <a:pt x="5539666" y="177554"/>
                    </a:cubicBezTo>
                    <a:cubicBezTo>
                      <a:pt x="5550535" y="174837"/>
                      <a:pt x="5614086" y="160877"/>
                      <a:pt x="5637320" y="150920"/>
                    </a:cubicBezTo>
                    <a:cubicBezTo>
                      <a:pt x="5649484" y="145707"/>
                      <a:pt x="5660667" y="138378"/>
                      <a:pt x="5672831" y="133165"/>
                    </a:cubicBezTo>
                    <a:cubicBezTo>
                      <a:pt x="5681432" y="129479"/>
                      <a:pt x="5691094" y="128472"/>
                      <a:pt x="5699464" y="124287"/>
                    </a:cubicBezTo>
                    <a:cubicBezTo>
                      <a:pt x="5709007" y="119515"/>
                      <a:pt x="5716107" y="110278"/>
                      <a:pt x="5726097" y="106532"/>
                    </a:cubicBezTo>
                    <a:cubicBezTo>
                      <a:pt x="5740225" y="101234"/>
                      <a:pt x="5755928" y="101624"/>
                      <a:pt x="5770485" y="97654"/>
                    </a:cubicBezTo>
                    <a:cubicBezTo>
                      <a:pt x="5788541" y="92730"/>
                      <a:pt x="5805996" y="85817"/>
                      <a:pt x="5823751" y="79899"/>
                    </a:cubicBezTo>
                    <a:cubicBezTo>
                      <a:pt x="5832629" y="76940"/>
                      <a:pt x="5842014" y="75206"/>
                      <a:pt x="5850384" y="71021"/>
                    </a:cubicBezTo>
                    <a:cubicBezTo>
                      <a:pt x="5862221" y="65103"/>
                      <a:pt x="5874405" y="59832"/>
                      <a:pt x="5885895" y="53266"/>
                    </a:cubicBezTo>
                    <a:cubicBezTo>
                      <a:pt x="5895159" y="47973"/>
                      <a:pt x="5902778" y="39844"/>
                      <a:pt x="5912528" y="35511"/>
                    </a:cubicBezTo>
                    <a:cubicBezTo>
                      <a:pt x="5929631" y="27910"/>
                      <a:pt x="5948039" y="23673"/>
                      <a:pt x="5965794" y="17755"/>
                    </a:cubicBezTo>
                    <a:lnTo>
                      <a:pt x="5992427" y="8878"/>
                    </a:lnTo>
                    <a:lnTo>
                      <a:pt x="6019060" y="0"/>
                    </a:lnTo>
                    <a:cubicBezTo>
                      <a:pt x="6104877" y="2959"/>
                      <a:pt x="6190784" y="3979"/>
                      <a:pt x="6276512" y="8878"/>
                    </a:cubicBezTo>
                    <a:cubicBezTo>
                      <a:pt x="6304734" y="10491"/>
                      <a:pt x="6337449" y="19673"/>
                      <a:pt x="6365289" y="26633"/>
                    </a:cubicBezTo>
                    <a:cubicBezTo>
                      <a:pt x="6374167" y="32551"/>
                      <a:pt x="6382172" y="40055"/>
                      <a:pt x="6391922" y="44388"/>
                    </a:cubicBezTo>
                    <a:cubicBezTo>
                      <a:pt x="6473769" y="80765"/>
                      <a:pt x="6417116" y="43567"/>
                      <a:pt x="6480699" y="79899"/>
                    </a:cubicBezTo>
                    <a:cubicBezTo>
                      <a:pt x="6489963" y="85192"/>
                      <a:pt x="6499001" y="90989"/>
                      <a:pt x="6507332" y="97654"/>
                    </a:cubicBezTo>
                    <a:cubicBezTo>
                      <a:pt x="6529363" y="115279"/>
                      <a:pt x="6522289" y="120552"/>
                      <a:pt x="6551720" y="133165"/>
                    </a:cubicBezTo>
                    <a:cubicBezTo>
                      <a:pt x="6562935" y="137971"/>
                      <a:pt x="6575544" y="138537"/>
                      <a:pt x="6587231" y="142043"/>
                    </a:cubicBezTo>
                    <a:cubicBezTo>
                      <a:pt x="6605157" y="147421"/>
                      <a:pt x="6622742" y="153880"/>
                      <a:pt x="6640497" y="159798"/>
                    </a:cubicBezTo>
                    <a:cubicBezTo>
                      <a:pt x="6649375" y="162757"/>
                      <a:pt x="6659344" y="163485"/>
                      <a:pt x="6667130" y="168676"/>
                    </a:cubicBezTo>
                    <a:cubicBezTo>
                      <a:pt x="6676008" y="174594"/>
                      <a:pt x="6683956" y="182228"/>
                      <a:pt x="6693763" y="186431"/>
                    </a:cubicBezTo>
                    <a:cubicBezTo>
                      <a:pt x="6704978" y="191237"/>
                      <a:pt x="6717542" y="191957"/>
                      <a:pt x="6729274" y="195309"/>
                    </a:cubicBezTo>
                    <a:cubicBezTo>
                      <a:pt x="6738272" y="197880"/>
                      <a:pt x="6746828" y="201917"/>
                      <a:pt x="6755907" y="204187"/>
                    </a:cubicBezTo>
                    <a:cubicBezTo>
                      <a:pt x="6770545" y="207847"/>
                      <a:pt x="6785657" y="209404"/>
                      <a:pt x="6800295" y="213064"/>
                    </a:cubicBezTo>
                    <a:cubicBezTo>
                      <a:pt x="6809374" y="215334"/>
                      <a:pt x="6817721" y="220268"/>
                      <a:pt x="6826928" y="221942"/>
                    </a:cubicBezTo>
                    <a:cubicBezTo>
                      <a:pt x="6898012" y="234867"/>
                      <a:pt x="7005820" y="236497"/>
                      <a:pt x="7066625" y="239697"/>
                    </a:cubicBezTo>
                    <a:lnTo>
                      <a:pt x="7554897" y="230820"/>
                    </a:lnTo>
                    <a:cubicBezTo>
                      <a:pt x="7572888" y="230230"/>
                      <a:pt x="7590302" y="224175"/>
                      <a:pt x="7608163" y="221942"/>
                    </a:cubicBezTo>
                    <a:cubicBezTo>
                      <a:pt x="7637673" y="218253"/>
                      <a:pt x="7667348" y="216023"/>
                      <a:pt x="7696940" y="213064"/>
                    </a:cubicBezTo>
                    <a:cubicBezTo>
                      <a:pt x="7770864" y="194584"/>
                      <a:pt x="7693052" y="212352"/>
                      <a:pt x="7812349" y="195309"/>
                    </a:cubicBezTo>
                    <a:cubicBezTo>
                      <a:pt x="7888690" y="184403"/>
                      <a:pt x="7828298" y="191322"/>
                      <a:pt x="7883371" y="177554"/>
                    </a:cubicBezTo>
                    <a:cubicBezTo>
                      <a:pt x="7898010" y="173894"/>
                      <a:pt x="7912963" y="171635"/>
                      <a:pt x="7927759" y="168676"/>
                    </a:cubicBezTo>
                    <a:lnTo>
                      <a:pt x="8460419" y="177554"/>
                    </a:lnTo>
                  </a:path>
                </a:pathLst>
              </a:custGeom>
              <a:ln w="266700">
                <a:solidFill>
                  <a:srgbClr val="0000CC"/>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4" name="TextBox 3"/>
              <p:cNvSpPr txBox="1"/>
              <p:nvPr/>
            </p:nvSpPr>
            <p:spPr>
              <a:xfrm>
                <a:off x="2482270" y="5721646"/>
                <a:ext cx="697883" cy="400110"/>
              </a:xfrm>
              <a:prstGeom prst="rect">
                <a:avLst/>
              </a:prstGeom>
              <a:noFill/>
            </p:spPr>
            <p:txBody>
              <a:bodyPr wrap="none" rtlCol="0">
                <a:spAutoFit/>
              </a:bodyPr>
              <a:lstStyle/>
              <a:p>
                <a:r>
                  <a:rPr lang="en-ZA" sz="2000" b="1" dirty="0" smtClean="0">
                    <a:solidFill>
                      <a:schemeClr val="bg1"/>
                    </a:solidFill>
                  </a:rPr>
                  <a:t>Vaal</a:t>
                </a:r>
                <a:endParaRPr lang="en-ZA" sz="2000" b="1" dirty="0">
                  <a:solidFill>
                    <a:schemeClr val="bg1"/>
                  </a:solidFill>
                </a:endParaRPr>
              </a:p>
            </p:txBody>
          </p:sp>
          <p:sp>
            <p:nvSpPr>
              <p:cNvPr id="6" name="TextBox 5"/>
              <p:cNvSpPr txBox="1"/>
              <p:nvPr/>
            </p:nvSpPr>
            <p:spPr>
              <a:xfrm rot="21347985">
                <a:off x="3019566" y="5703890"/>
                <a:ext cx="825867" cy="400110"/>
              </a:xfrm>
              <a:prstGeom prst="rect">
                <a:avLst/>
              </a:prstGeom>
              <a:noFill/>
            </p:spPr>
            <p:txBody>
              <a:bodyPr wrap="none" rtlCol="0">
                <a:spAutoFit/>
              </a:bodyPr>
              <a:lstStyle/>
              <a:p>
                <a:r>
                  <a:rPr lang="en-ZA" sz="2000" b="1" dirty="0" smtClean="0">
                    <a:solidFill>
                      <a:schemeClr val="bg1"/>
                    </a:solidFill>
                  </a:rPr>
                  <a:t>River</a:t>
                </a:r>
                <a:endParaRPr lang="en-ZA" sz="2000" b="1" dirty="0">
                  <a:solidFill>
                    <a:schemeClr val="bg1"/>
                  </a:solidFill>
                </a:endParaRPr>
              </a:p>
            </p:txBody>
          </p:sp>
        </p:grpSp>
      </p:grpSp>
    </p:spTree>
    <p:extLst>
      <p:ext uri="{BB962C8B-B14F-4D97-AF65-F5344CB8AC3E}">
        <p14:creationId xmlns:p14="http://schemas.microsoft.com/office/powerpoint/2010/main" val="42841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8101" y="1"/>
            <a:ext cx="2528430" cy="6505574"/>
            <a:chOff x="-1" y="1"/>
            <a:chExt cx="2528430" cy="6505574"/>
          </a:xfrm>
        </p:grpSpPr>
        <p:pic>
          <p:nvPicPr>
            <p:cNvPr id="4" name="Picture 2" descr="https://encrypted-tbn0.gstatic.com/images?q=tbn:ANd9GcTkXDRjZrEQB73rJ6Vik5Bgu6CVvhYQROIhQ2Z-tWDZoJpM81grcA"/>
            <p:cNvPicPr>
              <a:picLocks noChangeAspect="1" noChangeArrowheads="1"/>
            </p:cNvPicPr>
            <p:nvPr/>
          </p:nvPicPr>
          <p:blipFill>
            <a:blip r:embed="rId2"/>
            <a:srcRect/>
            <a:stretch>
              <a:fillRect/>
            </a:stretch>
          </p:blipFill>
          <p:spPr bwMode="auto">
            <a:xfrm>
              <a:off x="-1" y="1"/>
              <a:ext cx="2528430" cy="1682556"/>
            </a:xfrm>
            <a:prstGeom prst="rect">
              <a:avLst/>
            </a:prstGeom>
            <a:ln>
              <a:noFill/>
            </a:ln>
            <a:effectLst>
              <a:softEdge rad="112500"/>
            </a:effectLst>
          </p:spPr>
        </p:pic>
        <p:pic>
          <p:nvPicPr>
            <p:cNvPr id="5" name="Picture 4" descr="http://static.guim.co.uk/sys-images/Environment/Pix/columnists/2011/6/27/1309176546566/MDG--Water-special--sanit-007.jpg"/>
            <p:cNvPicPr>
              <a:picLocks noChangeAspect="1"/>
            </p:cNvPicPr>
            <p:nvPr/>
          </p:nvPicPr>
          <p:blipFill>
            <a:blip r:embed="rId3"/>
            <a:srcRect/>
            <a:stretch>
              <a:fillRect/>
            </a:stretch>
          </p:blipFill>
          <p:spPr bwMode="auto">
            <a:xfrm>
              <a:off x="1909" y="3108304"/>
              <a:ext cx="2524611" cy="1894455"/>
            </a:xfrm>
            <a:prstGeom prst="rect">
              <a:avLst/>
            </a:prstGeom>
            <a:ln>
              <a:noFill/>
            </a:ln>
            <a:effectLst>
              <a:softEdge rad="112500"/>
            </a:effectLst>
          </p:spPr>
        </p:pic>
        <p:pic>
          <p:nvPicPr>
            <p:cNvPr id="6" name="Picture 8" descr="http://www.csir.co.za/rhp/state_of_rivers/state_of_umngeni_02/photos/sewer_surcharge_800.jpg"/>
            <p:cNvPicPr>
              <a:picLocks noChangeAspect="1" noChangeArrowheads="1"/>
            </p:cNvPicPr>
            <p:nvPr/>
          </p:nvPicPr>
          <p:blipFill>
            <a:blip r:embed="rId4" cstate="print"/>
            <a:srcRect/>
            <a:stretch>
              <a:fillRect/>
            </a:stretch>
          </p:blipFill>
          <p:spPr bwMode="auto">
            <a:xfrm>
              <a:off x="1908" y="4836227"/>
              <a:ext cx="2524612" cy="1669348"/>
            </a:xfrm>
            <a:prstGeom prst="rect">
              <a:avLst/>
            </a:prstGeom>
            <a:ln>
              <a:noFill/>
            </a:ln>
            <a:effectLst>
              <a:softEdge rad="112500"/>
            </a:effectLst>
          </p:spPr>
        </p:pic>
        <p:pic>
          <p:nvPicPr>
            <p:cNvPr id="7" name="Picture 4" descr="(image from Reuters)"/>
            <p:cNvPicPr>
              <a:picLocks noChangeAspect="1" noChangeArrowheads="1"/>
            </p:cNvPicPr>
            <p:nvPr/>
          </p:nvPicPr>
          <p:blipFill>
            <a:blip r:embed="rId5" cstate="print"/>
            <a:srcRect/>
            <a:stretch>
              <a:fillRect/>
            </a:stretch>
          </p:blipFill>
          <p:spPr bwMode="auto">
            <a:xfrm>
              <a:off x="1908" y="1516024"/>
              <a:ext cx="2524612" cy="1758813"/>
            </a:xfrm>
            <a:prstGeom prst="rect">
              <a:avLst/>
            </a:prstGeom>
            <a:ln>
              <a:noFill/>
            </a:ln>
            <a:effectLst>
              <a:softEdge rad="112500"/>
            </a:effectLst>
          </p:spPr>
        </p:pic>
      </p:grpSp>
      <p:grpSp>
        <p:nvGrpSpPr>
          <p:cNvPr id="24" name="Group 23"/>
          <p:cNvGrpSpPr/>
          <p:nvPr/>
        </p:nvGrpSpPr>
        <p:grpSpPr>
          <a:xfrm>
            <a:off x="2369944" y="157202"/>
            <a:ext cx="6746206" cy="6385644"/>
            <a:chOff x="2015085" y="157202"/>
            <a:chExt cx="6746206" cy="6385644"/>
          </a:xfrm>
        </p:grpSpPr>
        <p:grpSp>
          <p:nvGrpSpPr>
            <p:cNvPr id="23" name="Group 22"/>
            <p:cNvGrpSpPr/>
            <p:nvPr/>
          </p:nvGrpSpPr>
          <p:grpSpPr>
            <a:xfrm>
              <a:off x="2015085" y="157202"/>
              <a:ext cx="6746206" cy="5311445"/>
              <a:chOff x="2015085" y="157202"/>
              <a:chExt cx="6746206" cy="5311445"/>
            </a:xfrm>
          </p:grpSpPr>
          <p:cxnSp>
            <p:nvCxnSpPr>
              <p:cNvPr id="13" name="Straight Arrow Connector 12"/>
              <p:cNvCxnSpPr>
                <a:stCxn id="2" idx="2"/>
                <a:endCxn id="17" idx="0"/>
              </p:cNvCxnSpPr>
              <p:nvPr/>
            </p:nvCxnSpPr>
            <p:spPr>
              <a:xfrm>
                <a:off x="5388191" y="602290"/>
                <a:ext cx="9681" cy="3251824"/>
              </a:xfrm>
              <a:prstGeom prst="straightConnector1">
                <a:avLst/>
              </a:prstGeom>
              <a:ln w="127000">
                <a:solidFill>
                  <a:schemeClr val="tx1"/>
                </a:solidFill>
                <a:tailEnd type="non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7" idx="0"/>
              </p:cNvCxnSpPr>
              <p:nvPr/>
            </p:nvCxnSpPr>
            <p:spPr>
              <a:xfrm flipH="1">
                <a:off x="5397500" y="3854114"/>
                <a:ext cx="372" cy="1614533"/>
              </a:xfrm>
              <a:prstGeom prst="straightConnector1">
                <a:avLst/>
              </a:prstGeom>
              <a:ln w="127000">
                <a:solidFill>
                  <a:schemeClr val="tx1"/>
                </a:solidFill>
                <a:prstDash val="sysDot"/>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 name="AutoShape 2"/>
              <p:cNvSpPr>
                <a:spLocks noChangeArrowheads="1"/>
              </p:cNvSpPr>
              <p:nvPr/>
            </p:nvSpPr>
            <p:spPr bwMode="auto">
              <a:xfrm>
                <a:off x="2864904" y="157202"/>
                <a:ext cx="5046574" cy="445088"/>
              </a:xfrm>
              <a:prstGeom prst="roundRect">
                <a:avLst>
                  <a:gd name="adj" fmla="val 16667"/>
                </a:avLst>
              </a:prstGeom>
              <a:solidFill>
                <a:srgbClr val="000099"/>
              </a:solidFill>
              <a:ln w="38100" cmpd="dbl" algn="ctr">
                <a:solidFill>
                  <a:srgbClr val="006600"/>
                </a:solidFill>
                <a:round/>
                <a:headEnd/>
                <a:tailEnd/>
              </a:ln>
              <a:effectLst>
                <a:outerShdw blurRad="50800" dist="38100" dir="2700000" algn="tl" rotWithShape="0">
                  <a:prstClr val="black">
                    <a:alpha val="40000"/>
                  </a:prstClr>
                </a:outerShdw>
              </a:effectLst>
            </p:spPr>
            <p:txBody>
              <a:bodyPr wrap="none" tIns="46800" bIns="46800" anchor="ctr">
                <a:spAutoFit/>
              </a:bodyPr>
              <a:lstStyle/>
              <a:p>
                <a:pPr algn="ctr"/>
                <a:r>
                  <a:rPr lang="en-US" sz="2000" b="1" dirty="0" smtClean="0">
                    <a:solidFill>
                      <a:srgbClr val="FFFF00"/>
                    </a:solidFill>
                  </a:rPr>
                  <a:t>FOCUS OF THE KNOWLEDGE MODULE</a:t>
                </a:r>
                <a:endParaRPr lang="en-US" sz="2000" b="1" dirty="0">
                  <a:solidFill>
                    <a:srgbClr val="FFFF00"/>
                  </a:solidFill>
                </a:endParaRPr>
              </a:p>
            </p:txBody>
          </p:sp>
          <p:sp>
            <p:nvSpPr>
              <p:cNvPr id="9" name="AutoShape 2"/>
              <p:cNvSpPr>
                <a:spLocks noChangeArrowheads="1"/>
              </p:cNvSpPr>
              <p:nvPr/>
            </p:nvSpPr>
            <p:spPr bwMode="auto">
              <a:xfrm>
                <a:off x="3297486" y="1301702"/>
                <a:ext cx="4181402" cy="411036"/>
              </a:xfrm>
              <a:prstGeom prst="roundRect">
                <a:avLst>
                  <a:gd name="adj" fmla="val 16667"/>
                </a:avLst>
              </a:prstGeom>
              <a:solidFill>
                <a:srgbClr val="660066"/>
              </a:solidFill>
              <a:ln w="38100" cmpd="dbl" algn="ctr">
                <a:solidFill>
                  <a:srgbClr val="660066"/>
                </a:solidFill>
                <a:round/>
                <a:headEnd/>
                <a:tailEnd/>
              </a:ln>
              <a:effectLst>
                <a:outerShdw blurRad="50800" dist="38100" dir="2700000" algn="tl" rotWithShape="0">
                  <a:prstClr val="black">
                    <a:alpha val="40000"/>
                  </a:prstClr>
                </a:outerShdw>
              </a:effectLst>
            </p:spPr>
            <p:txBody>
              <a:bodyPr wrap="none" tIns="46800" bIns="46800" anchor="ctr">
                <a:spAutoFit/>
              </a:bodyPr>
              <a:lstStyle/>
              <a:p>
                <a:pPr algn="ctr"/>
                <a:r>
                  <a:rPr lang="en-ZA" sz="1800" b="1" dirty="0" smtClean="0">
                    <a:solidFill>
                      <a:srgbClr val="FFFF00"/>
                    </a:solidFill>
                  </a:rPr>
                  <a:t>1.  WQ FROM A WRM PERSPECTIVE</a:t>
                </a:r>
                <a:endParaRPr lang="en-US" sz="1800" b="1" dirty="0">
                  <a:solidFill>
                    <a:srgbClr val="FFFF00"/>
                  </a:solidFill>
                </a:endParaRPr>
              </a:p>
            </p:txBody>
          </p:sp>
          <p:sp>
            <p:nvSpPr>
              <p:cNvPr id="10" name="AutoShape 2"/>
              <p:cNvSpPr>
                <a:spLocks noChangeArrowheads="1"/>
              </p:cNvSpPr>
              <p:nvPr/>
            </p:nvSpPr>
            <p:spPr bwMode="auto">
              <a:xfrm>
                <a:off x="2015085" y="1939805"/>
                <a:ext cx="6746206" cy="411036"/>
              </a:xfrm>
              <a:prstGeom prst="roundRect">
                <a:avLst>
                  <a:gd name="adj" fmla="val 16667"/>
                </a:avLst>
              </a:prstGeom>
              <a:solidFill>
                <a:srgbClr val="660066"/>
              </a:solidFill>
              <a:ln w="38100" cmpd="dbl" algn="ctr">
                <a:solidFill>
                  <a:srgbClr val="660066"/>
                </a:solidFill>
                <a:round/>
                <a:headEnd/>
                <a:tailEnd/>
              </a:ln>
              <a:effectLst>
                <a:outerShdw blurRad="50800" dist="38100" dir="2700000" algn="tl" rotWithShape="0">
                  <a:prstClr val="black">
                    <a:alpha val="40000"/>
                  </a:prstClr>
                </a:outerShdw>
              </a:effectLst>
            </p:spPr>
            <p:txBody>
              <a:bodyPr wrap="none" tIns="46800" bIns="46800" anchor="ctr">
                <a:spAutoFit/>
              </a:bodyPr>
              <a:lstStyle/>
              <a:p>
                <a:pPr algn="ctr"/>
                <a:r>
                  <a:rPr lang="en-ZA" sz="1800" b="1" dirty="0" smtClean="0">
                    <a:solidFill>
                      <a:srgbClr val="FFFF00"/>
                    </a:solidFill>
                  </a:rPr>
                  <a:t>2.  WQ IMPACTS FROM AGRICULTURE &amp; URBAN CENTRES</a:t>
                </a:r>
                <a:endParaRPr lang="en-US" sz="1800" b="1" dirty="0">
                  <a:solidFill>
                    <a:srgbClr val="FFFF00"/>
                  </a:solidFill>
                </a:endParaRPr>
              </a:p>
            </p:txBody>
          </p:sp>
          <p:sp>
            <p:nvSpPr>
              <p:cNvPr id="11" name="AutoShape 2"/>
              <p:cNvSpPr>
                <a:spLocks noChangeArrowheads="1"/>
              </p:cNvSpPr>
              <p:nvPr/>
            </p:nvSpPr>
            <p:spPr bwMode="auto">
              <a:xfrm>
                <a:off x="2840087" y="2577908"/>
                <a:ext cx="5096203" cy="411036"/>
              </a:xfrm>
              <a:prstGeom prst="roundRect">
                <a:avLst>
                  <a:gd name="adj" fmla="val 16667"/>
                </a:avLst>
              </a:prstGeom>
              <a:solidFill>
                <a:srgbClr val="660066"/>
              </a:solidFill>
              <a:ln w="38100" cmpd="dbl" algn="ctr">
                <a:solidFill>
                  <a:srgbClr val="660066"/>
                </a:solidFill>
                <a:round/>
                <a:headEnd/>
                <a:tailEnd/>
              </a:ln>
              <a:effectLst>
                <a:outerShdw blurRad="50800" dist="38100" dir="2700000" algn="tl" rotWithShape="0">
                  <a:prstClr val="black">
                    <a:alpha val="40000"/>
                  </a:prstClr>
                </a:outerShdw>
              </a:effectLst>
            </p:spPr>
            <p:txBody>
              <a:bodyPr wrap="none" tIns="46800" bIns="46800" anchor="ctr">
                <a:spAutoFit/>
              </a:bodyPr>
              <a:lstStyle/>
              <a:p>
                <a:pPr algn="ctr"/>
                <a:r>
                  <a:rPr lang="en-ZA" sz="1800" b="1" dirty="0" smtClean="0">
                    <a:solidFill>
                      <a:srgbClr val="FFFF00"/>
                    </a:solidFill>
                  </a:rPr>
                  <a:t>3.  WQ IMPACTS FROM MINING &amp; INDUSTRY</a:t>
                </a:r>
                <a:endParaRPr lang="en-US" sz="1800" b="1" dirty="0">
                  <a:solidFill>
                    <a:srgbClr val="FFFF00"/>
                  </a:solidFill>
                </a:endParaRPr>
              </a:p>
            </p:txBody>
          </p:sp>
          <p:sp>
            <p:nvSpPr>
              <p:cNvPr id="16" name="AutoShape 2"/>
              <p:cNvSpPr>
                <a:spLocks noChangeArrowheads="1"/>
              </p:cNvSpPr>
              <p:nvPr/>
            </p:nvSpPr>
            <p:spPr bwMode="auto">
              <a:xfrm>
                <a:off x="2660391" y="3216011"/>
                <a:ext cx="5455596" cy="411036"/>
              </a:xfrm>
              <a:prstGeom prst="roundRect">
                <a:avLst>
                  <a:gd name="adj" fmla="val 16667"/>
                </a:avLst>
              </a:prstGeom>
              <a:solidFill>
                <a:srgbClr val="660066"/>
              </a:solidFill>
              <a:ln w="38100" cmpd="dbl" algn="ctr">
                <a:solidFill>
                  <a:srgbClr val="660066"/>
                </a:solidFill>
                <a:round/>
                <a:headEnd/>
                <a:tailEnd/>
              </a:ln>
              <a:effectLst>
                <a:outerShdw blurRad="50800" dist="38100" dir="2700000" algn="tl" rotWithShape="0">
                  <a:prstClr val="black">
                    <a:alpha val="40000"/>
                  </a:prstClr>
                </a:outerShdw>
              </a:effectLst>
            </p:spPr>
            <p:txBody>
              <a:bodyPr wrap="none" tIns="46800" bIns="46800" anchor="ctr">
                <a:spAutoFit/>
              </a:bodyPr>
              <a:lstStyle/>
              <a:p>
                <a:pPr algn="ctr"/>
                <a:r>
                  <a:rPr lang="en-ZA" sz="1800" b="1" dirty="0" smtClean="0">
                    <a:solidFill>
                      <a:srgbClr val="FFFF00"/>
                    </a:solidFill>
                  </a:rPr>
                  <a:t>4.  WATER QUALITY MONITORING &amp; PLANNING</a:t>
                </a:r>
                <a:endParaRPr lang="en-US" sz="1800" b="1" dirty="0">
                  <a:solidFill>
                    <a:srgbClr val="FFFF00"/>
                  </a:solidFill>
                </a:endParaRPr>
              </a:p>
            </p:txBody>
          </p:sp>
          <p:sp>
            <p:nvSpPr>
              <p:cNvPr id="17" name="AutoShape 2"/>
              <p:cNvSpPr>
                <a:spLocks noChangeArrowheads="1"/>
              </p:cNvSpPr>
              <p:nvPr/>
            </p:nvSpPr>
            <p:spPr bwMode="auto">
              <a:xfrm>
                <a:off x="2264054" y="3854114"/>
                <a:ext cx="6267635" cy="717503"/>
              </a:xfrm>
              <a:prstGeom prst="roundRect">
                <a:avLst>
                  <a:gd name="adj" fmla="val 16667"/>
                </a:avLst>
              </a:prstGeom>
              <a:solidFill>
                <a:srgbClr val="660066"/>
              </a:solidFill>
              <a:ln w="38100" cmpd="dbl" algn="ctr">
                <a:solidFill>
                  <a:srgbClr val="660066"/>
                </a:solidFill>
                <a:round/>
                <a:headEnd/>
                <a:tailEnd/>
              </a:ln>
              <a:effectLst>
                <a:outerShdw blurRad="50800" dist="38100" dir="2700000" algn="tl" rotWithShape="0">
                  <a:prstClr val="black">
                    <a:alpha val="40000"/>
                  </a:prstClr>
                </a:outerShdw>
              </a:effectLst>
            </p:spPr>
            <p:txBody>
              <a:bodyPr wrap="square" tIns="46800" bIns="46800" anchor="ctr">
                <a:spAutoFit/>
              </a:bodyPr>
              <a:lstStyle/>
              <a:p>
                <a:pPr marL="342900" indent="-342900" algn="ctr">
                  <a:buAutoNum type="arabicPeriod" startAt="5"/>
                </a:pPr>
                <a:r>
                  <a:rPr lang="en-ZA" sz="1800" b="1" dirty="0" smtClean="0">
                    <a:solidFill>
                      <a:srgbClr val="FFFF00"/>
                    </a:solidFill>
                  </a:rPr>
                  <a:t>MANAGING WATER RESOURCES,</a:t>
                </a:r>
              </a:p>
              <a:p>
                <a:pPr algn="ctr"/>
                <a:r>
                  <a:rPr lang="en-ZA" sz="1800" b="1" dirty="0" smtClean="0">
                    <a:solidFill>
                      <a:srgbClr val="FFFF00"/>
                    </a:solidFill>
                  </a:rPr>
                  <a:t>CONSIDERING WQ RELATED ASPECTS</a:t>
                </a:r>
                <a:endParaRPr lang="en-US" sz="1800" b="1" dirty="0">
                  <a:solidFill>
                    <a:srgbClr val="FFFF00"/>
                  </a:solidFill>
                </a:endParaRPr>
              </a:p>
            </p:txBody>
          </p:sp>
        </p:grpSp>
        <p:pic>
          <p:nvPicPr>
            <p:cNvPr id="2050" name="Picture 2" descr="E:\My Data\Per Subject\(E)   Capacity Building\Fet Water\2018 (WQM)\Slides\Happy Water Dro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9621" y="5486403"/>
              <a:ext cx="1026460" cy="10564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7160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800239" y="148324"/>
            <a:ext cx="7527766"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u="sng" dirty="0" smtClean="0">
                <a:solidFill>
                  <a:srgbClr val="FFFF00"/>
                </a:solidFill>
              </a:rPr>
              <a:t>CONSERVATIVE</a:t>
            </a:r>
            <a:r>
              <a:rPr lang="en-US" sz="2000" b="1" dirty="0" smtClean="0">
                <a:solidFill>
                  <a:srgbClr val="FFFF00"/>
                </a:solidFill>
              </a:rPr>
              <a:t> VS. NON-CONSERVATIVE POLLUTANTS (2)</a:t>
            </a:r>
            <a:endParaRPr lang="en-US" sz="2000" b="1" dirty="0">
              <a:solidFill>
                <a:srgbClr val="FFFF00"/>
              </a:solidFill>
            </a:endParaRPr>
          </a:p>
        </p:txBody>
      </p:sp>
      <p:grpSp>
        <p:nvGrpSpPr>
          <p:cNvPr id="16" name="Group 15"/>
          <p:cNvGrpSpPr/>
          <p:nvPr/>
        </p:nvGrpSpPr>
        <p:grpSpPr>
          <a:xfrm>
            <a:off x="105635" y="800456"/>
            <a:ext cx="7832483" cy="5018609"/>
            <a:chOff x="105635" y="800456"/>
            <a:chExt cx="7832483" cy="5018609"/>
          </a:xfrm>
        </p:grpSpPr>
        <p:grpSp>
          <p:nvGrpSpPr>
            <p:cNvPr id="2" name="Group 1"/>
            <p:cNvGrpSpPr/>
            <p:nvPr/>
          </p:nvGrpSpPr>
          <p:grpSpPr>
            <a:xfrm>
              <a:off x="1476032" y="2655891"/>
              <a:ext cx="6289097" cy="3163174"/>
              <a:chOff x="1476032" y="4990803"/>
              <a:chExt cx="6289097" cy="828261"/>
            </a:xfrm>
          </p:grpSpPr>
          <p:cxnSp>
            <p:nvCxnSpPr>
              <p:cNvPr id="71" name="Straight Connector 70"/>
              <p:cNvCxnSpPr/>
              <p:nvPr/>
            </p:nvCxnSpPr>
            <p:spPr>
              <a:xfrm flipH="1">
                <a:off x="1476032" y="4990803"/>
                <a:ext cx="14102" cy="7990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7751192" y="4990806"/>
                <a:ext cx="13937" cy="82825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a:off x="105635" y="1692956"/>
              <a:ext cx="1016625" cy="338554"/>
            </a:xfrm>
            <a:prstGeom prst="rect">
              <a:avLst/>
            </a:prstGeom>
            <a:noFill/>
          </p:spPr>
          <p:txBody>
            <a:bodyPr wrap="none" rtlCol="0">
              <a:spAutoFit/>
            </a:bodyPr>
            <a:lstStyle/>
            <a:p>
              <a:r>
                <a:rPr lang="en-ZA" sz="1600" b="1" dirty="0" smtClean="0"/>
                <a:t>River XZ</a:t>
              </a:r>
              <a:endParaRPr lang="en-ZA" sz="1600" b="1" dirty="0"/>
            </a:p>
          </p:txBody>
        </p:sp>
        <p:sp>
          <p:nvSpPr>
            <p:cNvPr id="64" name="TextBox 63"/>
            <p:cNvSpPr txBox="1"/>
            <p:nvPr/>
          </p:nvSpPr>
          <p:spPr>
            <a:xfrm>
              <a:off x="4360693" y="2647011"/>
              <a:ext cx="824265" cy="276999"/>
            </a:xfrm>
            <a:prstGeom prst="rect">
              <a:avLst/>
            </a:prstGeom>
            <a:noFill/>
          </p:spPr>
          <p:txBody>
            <a:bodyPr wrap="none" rtlCol="0">
              <a:spAutoFit/>
            </a:bodyPr>
            <a:lstStyle/>
            <a:p>
              <a:r>
                <a:rPr lang="en-ZA" sz="1200" b="1" dirty="0" smtClean="0"/>
                <a:t>Distance</a:t>
              </a:r>
              <a:endParaRPr lang="en-ZA" sz="1200" b="1" dirty="0"/>
            </a:p>
          </p:txBody>
        </p:sp>
        <p:pic>
          <p:nvPicPr>
            <p:cNvPr id="53" name="Picture 2" descr="E:\My Data\Per Subject\(E)   Capacity Building\Fet Water\2018 (WQM)\Slides\Pic - Gri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937" y="971384"/>
              <a:ext cx="6276503" cy="1684506"/>
            </a:xfrm>
            <a:prstGeom prst="rect">
              <a:avLst/>
            </a:prstGeom>
            <a:noFill/>
            <a:ln w="127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62" name="TextBox 61"/>
            <p:cNvSpPr txBox="1"/>
            <p:nvPr/>
          </p:nvSpPr>
          <p:spPr>
            <a:xfrm rot="21439592">
              <a:off x="6481097" y="1087605"/>
              <a:ext cx="918842" cy="307777"/>
            </a:xfrm>
            <a:prstGeom prst="rect">
              <a:avLst/>
            </a:prstGeom>
            <a:noFill/>
          </p:spPr>
          <p:txBody>
            <a:bodyPr wrap="none" rtlCol="0">
              <a:spAutoFit/>
            </a:bodyPr>
            <a:lstStyle/>
            <a:p>
              <a:pPr algn="ctr"/>
              <a:r>
                <a:rPr lang="en-ZA" sz="1400" b="1" dirty="0" smtClean="0">
                  <a:solidFill>
                    <a:schemeClr val="accent6">
                      <a:lumMod val="75000"/>
                    </a:schemeClr>
                  </a:solidFill>
                </a:rPr>
                <a:t>sulphate</a:t>
              </a:r>
              <a:endParaRPr lang="en-ZA" sz="1400" b="1" dirty="0">
                <a:solidFill>
                  <a:schemeClr val="accent6">
                    <a:lumMod val="75000"/>
                  </a:schemeClr>
                </a:solidFill>
              </a:endParaRPr>
            </a:p>
          </p:txBody>
        </p:sp>
        <p:sp>
          <p:nvSpPr>
            <p:cNvPr id="63" name="TextBox 62"/>
            <p:cNvSpPr txBox="1"/>
            <p:nvPr/>
          </p:nvSpPr>
          <p:spPr>
            <a:xfrm rot="16200000">
              <a:off x="737617" y="1647378"/>
              <a:ext cx="1228221" cy="276999"/>
            </a:xfrm>
            <a:prstGeom prst="rect">
              <a:avLst/>
            </a:prstGeom>
            <a:noFill/>
          </p:spPr>
          <p:txBody>
            <a:bodyPr wrap="none" rtlCol="0">
              <a:spAutoFit/>
            </a:bodyPr>
            <a:lstStyle/>
            <a:p>
              <a:r>
                <a:rPr lang="en-ZA" sz="1200" b="1" dirty="0" smtClean="0"/>
                <a:t>Concentration</a:t>
              </a:r>
              <a:endParaRPr lang="en-ZA" sz="1200" b="1" dirty="0"/>
            </a:p>
          </p:txBody>
        </p:sp>
        <p:sp>
          <p:nvSpPr>
            <p:cNvPr id="67" name="TextBox 66"/>
            <p:cNvSpPr txBox="1"/>
            <p:nvPr/>
          </p:nvSpPr>
          <p:spPr>
            <a:xfrm>
              <a:off x="7228354" y="1062267"/>
              <a:ext cx="630301" cy="307777"/>
            </a:xfrm>
            <a:prstGeom prst="rect">
              <a:avLst/>
            </a:prstGeom>
            <a:noFill/>
          </p:spPr>
          <p:txBody>
            <a:bodyPr wrap="none" rtlCol="0">
              <a:spAutoFit/>
            </a:bodyPr>
            <a:lstStyle/>
            <a:p>
              <a:pPr algn="ctr"/>
              <a:r>
                <a:rPr lang="en-ZA" sz="1400" b="1" dirty="0" smtClean="0">
                  <a:solidFill>
                    <a:schemeClr val="accent6">
                      <a:lumMod val="75000"/>
                    </a:schemeClr>
                  </a:solidFill>
                </a:rPr>
                <a:t>(SO</a:t>
              </a:r>
              <a:r>
                <a:rPr lang="en-ZA" sz="1400" b="1" baseline="-25000" dirty="0" smtClean="0">
                  <a:solidFill>
                    <a:schemeClr val="accent6">
                      <a:lumMod val="75000"/>
                    </a:schemeClr>
                  </a:solidFill>
                </a:rPr>
                <a:t>4</a:t>
              </a:r>
              <a:r>
                <a:rPr lang="en-ZA" sz="1400" b="1" dirty="0" smtClean="0">
                  <a:solidFill>
                    <a:schemeClr val="accent6">
                      <a:lumMod val="75000"/>
                    </a:schemeClr>
                  </a:solidFill>
                </a:rPr>
                <a:t>)</a:t>
              </a:r>
              <a:endParaRPr lang="en-ZA" sz="1400" b="1" dirty="0">
                <a:solidFill>
                  <a:schemeClr val="accent6">
                    <a:lumMod val="75000"/>
                  </a:schemeClr>
                </a:solidFill>
              </a:endParaRPr>
            </a:p>
          </p:txBody>
        </p:sp>
        <p:sp>
          <p:nvSpPr>
            <p:cNvPr id="10" name="Rectangle 9"/>
            <p:cNvSpPr/>
            <p:nvPr/>
          </p:nvSpPr>
          <p:spPr>
            <a:xfrm>
              <a:off x="4873841" y="1121964"/>
              <a:ext cx="150921" cy="1525048"/>
            </a:xfrm>
            <a:prstGeom prst="rect">
              <a:avLst/>
            </a:prstGeom>
            <a:pattFill prst="wdUpDiag">
              <a:fgClr>
                <a:schemeClr val="bg1"/>
              </a:fgClr>
              <a:bgClr>
                <a:srgbClr val="6600CC"/>
              </a:bgClr>
            </a:patt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5" name="Freeform 64"/>
            <p:cNvSpPr/>
            <p:nvPr/>
          </p:nvSpPr>
          <p:spPr>
            <a:xfrm>
              <a:off x="1484060" y="800456"/>
              <a:ext cx="6454058" cy="1855433"/>
            </a:xfrm>
            <a:custGeom>
              <a:avLst/>
              <a:gdLst>
                <a:gd name="connsiteX0" fmla="*/ 464723 w 5223154"/>
                <a:gd name="connsiteY0" fmla="*/ 0 h 3027477"/>
                <a:gd name="connsiteX1" fmla="*/ 455846 w 5223154"/>
                <a:gd name="connsiteY1" fmla="*/ 2681056 h 3027477"/>
                <a:gd name="connsiteX2" fmla="*/ 5223154 w 5223154"/>
                <a:gd name="connsiteY2" fmla="*/ 2982897 h 3027477"/>
                <a:gd name="connsiteX0" fmla="*/ 464723 w 5223154"/>
                <a:gd name="connsiteY0" fmla="*/ 0 h 3027477"/>
                <a:gd name="connsiteX1" fmla="*/ 455846 w 5223154"/>
                <a:gd name="connsiteY1" fmla="*/ 2681056 h 3027477"/>
                <a:gd name="connsiteX2" fmla="*/ 5223154 w 5223154"/>
                <a:gd name="connsiteY2" fmla="*/ 2982897 h 3027477"/>
                <a:gd name="connsiteX0" fmla="*/ 464723 w 5223154"/>
                <a:gd name="connsiteY0" fmla="*/ 0 h 3027477"/>
                <a:gd name="connsiteX1" fmla="*/ 455846 w 5223154"/>
                <a:gd name="connsiteY1" fmla="*/ 2681056 h 3027477"/>
                <a:gd name="connsiteX2" fmla="*/ 5223154 w 5223154"/>
                <a:gd name="connsiteY2" fmla="*/ 2982897 h 3027477"/>
                <a:gd name="connsiteX0" fmla="*/ 464723 w 5223154"/>
                <a:gd name="connsiteY0" fmla="*/ 0 h 2983720"/>
                <a:gd name="connsiteX1" fmla="*/ 455846 w 5223154"/>
                <a:gd name="connsiteY1" fmla="*/ 2681056 h 2983720"/>
                <a:gd name="connsiteX2" fmla="*/ 5223154 w 5223154"/>
                <a:gd name="connsiteY2" fmla="*/ 2982897 h 2983720"/>
                <a:gd name="connsiteX0" fmla="*/ 166033 w 4924464"/>
                <a:gd name="connsiteY0" fmla="*/ 0 h 2983720"/>
                <a:gd name="connsiteX1" fmla="*/ 157156 w 4924464"/>
                <a:gd name="connsiteY1" fmla="*/ 2681056 h 2983720"/>
                <a:gd name="connsiteX2" fmla="*/ 4924464 w 4924464"/>
                <a:gd name="connsiteY2" fmla="*/ 2982897 h 2983720"/>
                <a:gd name="connsiteX0" fmla="*/ 175281 w 4933712"/>
                <a:gd name="connsiteY0" fmla="*/ 0 h 2983720"/>
                <a:gd name="connsiteX1" fmla="*/ 166404 w 4933712"/>
                <a:gd name="connsiteY1" fmla="*/ 2681056 h 2983720"/>
                <a:gd name="connsiteX2" fmla="*/ 4933712 w 4933712"/>
                <a:gd name="connsiteY2" fmla="*/ 2982897 h 2983720"/>
                <a:gd name="connsiteX0" fmla="*/ 175281 w 4933712"/>
                <a:gd name="connsiteY0" fmla="*/ 0 h 2983720"/>
                <a:gd name="connsiteX1" fmla="*/ 166404 w 4933712"/>
                <a:gd name="connsiteY1" fmla="*/ 2681056 h 2983720"/>
                <a:gd name="connsiteX2" fmla="*/ 4933712 w 4933712"/>
                <a:gd name="connsiteY2" fmla="*/ 2982897 h 2983720"/>
                <a:gd name="connsiteX0" fmla="*/ 8877 w 4767308"/>
                <a:gd name="connsiteY0" fmla="*/ 0 h 2983720"/>
                <a:gd name="connsiteX1" fmla="*/ 0 w 4767308"/>
                <a:gd name="connsiteY1" fmla="*/ 2681056 h 2983720"/>
                <a:gd name="connsiteX2" fmla="*/ 4767308 w 4767308"/>
                <a:gd name="connsiteY2" fmla="*/ 2982897 h 2983720"/>
                <a:gd name="connsiteX0" fmla="*/ 8877 w 4767308"/>
                <a:gd name="connsiteY0" fmla="*/ 0 h 2983720"/>
                <a:gd name="connsiteX1" fmla="*/ 0 w 4767308"/>
                <a:gd name="connsiteY1" fmla="*/ 2681056 h 2983720"/>
                <a:gd name="connsiteX2" fmla="*/ 4767308 w 4767308"/>
                <a:gd name="connsiteY2" fmla="*/ 2982897 h 2983720"/>
                <a:gd name="connsiteX0" fmla="*/ 8877 w 4767308"/>
                <a:gd name="connsiteY0" fmla="*/ 0 h 2982897"/>
                <a:gd name="connsiteX1" fmla="*/ 0 w 4767308"/>
                <a:gd name="connsiteY1" fmla="*/ 2681056 h 2982897"/>
                <a:gd name="connsiteX2" fmla="*/ 4767308 w 4767308"/>
                <a:gd name="connsiteY2" fmla="*/ 2982897 h 2982897"/>
                <a:gd name="connsiteX0" fmla="*/ 8877 w 4802818"/>
                <a:gd name="connsiteY0" fmla="*/ 0 h 2717068"/>
                <a:gd name="connsiteX1" fmla="*/ 0 w 4802818"/>
                <a:gd name="connsiteY1" fmla="*/ 2681056 h 2717068"/>
                <a:gd name="connsiteX2" fmla="*/ 4802818 w 4802818"/>
                <a:gd name="connsiteY2" fmla="*/ 2698812 h 2717068"/>
                <a:gd name="connsiteX0" fmla="*/ 8877 w 4802818"/>
                <a:gd name="connsiteY0" fmla="*/ 0 h 2725305"/>
                <a:gd name="connsiteX1" fmla="*/ 0 w 4802818"/>
                <a:gd name="connsiteY1" fmla="*/ 2681056 h 2725305"/>
                <a:gd name="connsiteX2" fmla="*/ 4802818 w 4802818"/>
                <a:gd name="connsiteY2" fmla="*/ 2698812 h 2725305"/>
                <a:gd name="connsiteX0" fmla="*/ 8877 w 4802818"/>
                <a:gd name="connsiteY0" fmla="*/ 0 h 2698812"/>
                <a:gd name="connsiteX1" fmla="*/ 0 w 4802818"/>
                <a:gd name="connsiteY1" fmla="*/ 2681056 h 2698812"/>
                <a:gd name="connsiteX2" fmla="*/ 4802818 w 4802818"/>
                <a:gd name="connsiteY2" fmla="*/ 2698812 h 2698812"/>
                <a:gd name="connsiteX0" fmla="*/ 8877 w 4802818"/>
                <a:gd name="connsiteY0" fmla="*/ 0 h 2698812"/>
                <a:gd name="connsiteX1" fmla="*/ 0 w 4802818"/>
                <a:gd name="connsiteY1" fmla="*/ 2681056 h 2698812"/>
                <a:gd name="connsiteX2" fmla="*/ 4802818 w 4802818"/>
                <a:gd name="connsiteY2" fmla="*/ 2698812 h 2698812"/>
                <a:gd name="connsiteX0" fmla="*/ 8877 w 4802818"/>
                <a:gd name="connsiteY0" fmla="*/ 0 h 2698812"/>
                <a:gd name="connsiteX1" fmla="*/ 0 w 4802818"/>
                <a:gd name="connsiteY1" fmla="*/ 2681056 h 2698812"/>
                <a:gd name="connsiteX2" fmla="*/ 4802818 w 4802818"/>
                <a:gd name="connsiteY2" fmla="*/ 2698812 h 2698812"/>
                <a:gd name="connsiteX0" fmla="*/ 8877 w 4802818"/>
                <a:gd name="connsiteY0" fmla="*/ 0 h 2698812"/>
                <a:gd name="connsiteX1" fmla="*/ 0 w 4802818"/>
                <a:gd name="connsiteY1" fmla="*/ 2681056 h 2698812"/>
                <a:gd name="connsiteX2" fmla="*/ 4802818 w 4802818"/>
                <a:gd name="connsiteY2" fmla="*/ 2698812 h 2698812"/>
                <a:gd name="connsiteX0" fmla="*/ 9730 w 4803671"/>
                <a:gd name="connsiteY0" fmla="*/ 0 h 2698812"/>
                <a:gd name="connsiteX1" fmla="*/ 853 w 4803671"/>
                <a:gd name="connsiteY1" fmla="*/ 2681056 h 2698812"/>
                <a:gd name="connsiteX2" fmla="*/ 4803671 w 4803671"/>
                <a:gd name="connsiteY2" fmla="*/ 2698812 h 2698812"/>
                <a:gd name="connsiteX0" fmla="*/ 9730 w 4803671"/>
                <a:gd name="connsiteY0" fmla="*/ 0 h 2698812"/>
                <a:gd name="connsiteX1" fmla="*/ 853 w 4803671"/>
                <a:gd name="connsiteY1" fmla="*/ 2681056 h 2698812"/>
                <a:gd name="connsiteX2" fmla="*/ 4803671 w 4803671"/>
                <a:gd name="connsiteY2" fmla="*/ 2698812 h 2698812"/>
                <a:gd name="connsiteX0" fmla="*/ 9730 w 4803671"/>
                <a:gd name="connsiteY0" fmla="*/ 0 h 2685327"/>
                <a:gd name="connsiteX1" fmla="*/ 853 w 4803671"/>
                <a:gd name="connsiteY1" fmla="*/ 2681056 h 2685327"/>
                <a:gd name="connsiteX2" fmla="*/ 4803671 w 4803671"/>
                <a:gd name="connsiteY2" fmla="*/ 2681057 h 2685327"/>
                <a:gd name="connsiteX0" fmla="*/ 9730 w 4803671"/>
                <a:gd name="connsiteY0" fmla="*/ 0 h 2685327"/>
                <a:gd name="connsiteX1" fmla="*/ 853 w 4803671"/>
                <a:gd name="connsiteY1" fmla="*/ 2681056 h 2685327"/>
                <a:gd name="connsiteX2" fmla="*/ 4803671 w 4803671"/>
                <a:gd name="connsiteY2" fmla="*/ 2681057 h 2685327"/>
                <a:gd name="connsiteX0" fmla="*/ 9730 w 4546219"/>
                <a:gd name="connsiteY0" fmla="*/ 0 h 2689935"/>
                <a:gd name="connsiteX1" fmla="*/ 853 w 4546219"/>
                <a:gd name="connsiteY1" fmla="*/ 2681056 h 2689935"/>
                <a:gd name="connsiteX2" fmla="*/ 4546219 w 4546219"/>
                <a:gd name="connsiteY2" fmla="*/ 2689935 h 2689935"/>
                <a:gd name="connsiteX0" fmla="*/ 9730 w 4546219"/>
                <a:gd name="connsiteY0" fmla="*/ 0 h 2681057"/>
                <a:gd name="connsiteX1" fmla="*/ 853 w 4546219"/>
                <a:gd name="connsiteY1" fmla="*/ 2672178 h 2681057"/>
                <a:gd name="connsiteX2" fmla="*/ 4546219 w 4546219"/>
                <a:gd name="connsiteY2" fmla="*/ 2681057 h 2681057"/>
                <a:gd name="connsiteX0" fmla="*/ 9730 w 4546219"/>
                <a:gd name="connsiteY0" fmla="*/ 0 h 2681057"/>
                <a:gd name="connsiteX1" fmla="*/ 853 w 4546219"/>
                <a:gd name="connsiteY1" fmla="*/ 2672178 h 2681057"/>
                <a:gd name="connsiteX2" fmla="*/ 4546219 w 4546219"/>
                <a:gd name="connsiteY2" fmla="*/ 2681057 h 2681057"/>
                <a:gd name="connsiteX0" fmla="*/ 3374 w 4593129"/>
                <a:gd name="connsiteY0" fmla="*/ 0 h 2681057"/>
                <a:gd name="connsiteX1" fmla="*/ 47763 w 4593129"/>
                <a:gd name="connsiteY1" fmla="*/ 2672178 h 2681057"/>
                <a:gd name="connsiteX2" fmla="*/ 4593129 w 4593129"/>
                <a:gd name="connsiteY2" fmla="*/ 2681057 h 2681057"/>
                <a:gd name="connsiteX0" fmla="*/ 9731 w 4546220"/>
                <a:gd name="connsiteY0" fmla="*/ 0 h 2681057"/>
                <a:gd name="connsiteX1" fmla="*/ 854 w 4546220"/>
                <a:gd name="connsiteY1" fmla="*/ 2672178 h 2681057"/>
                <a:gd name="connsiteX2" fmla="*/ 4546220 w 4546220"/>
                <a:gd name="connsiteY2" fmla="*/ 2681057 h 2681057"/>
                <a:gd name="connsiteX0" fmla="*/ 9731 w 4546220"/>
                <a:gd name="connsiteY0" fmla="*/ 0 h 2681057"/>
                <a:gd name="connsiteX1" fmla="*/ 854 w 4546220"/>
                <a:gd name="connsiteY1" fmla="*/ 2672178 h 2681057"/>
                <a:gd name="connsiteX2" fmla="*/ 4546220 w 4546220"/>
                <a:gd name="connsiteY2" fmla="*/ 2681057 h 2681057"/>
                <a:gd name="connsiteX0" fmla="*/ 7499 w 4543988"/>
                <a:gd name="connsiteY0" fmla="*/ 0 h 2685972"/>
                <a:gd name="connsiteX1" fmla="*/ 6897 w 4543988"/>
                <a:gd name="connsiteY1" fmla="*/ 2684590 h 2685972"/>
                <a:gd name="connsiteX2" fmla="*/ 4543988 w 4543988"/>
                <a:gd name="connsiteY2" fmla="*/ 2681057 h 2685972"/>
                <a:gd name="connsiteX0" fmla="*/ 602 w 4537091"/>
                <a:gd name="connsiteY0" fmla="*/ 0 h 2685972"/>
                <a:gd name="connsiteX1" fmla="*/ 0 w 4537091"/>
                <a:gd name="connsiteY1" fmla="*/ 2684590 h 2685972"/>
                <a:gd name="connsiteX2" fmla="*/ 4537091 w 4537091"/>
                <a:gd name="connsiteY2" fmla="*/ 2681057 h 2685972"/>
                <a:gd name="connsiteX0" fmla="*/ 602 w 4537091"/>
                <a:gd name="connsiteY0" fmla="*/ 0 h 2684590"/>
                <a:gd name="connsiteX1" fmla="*/ 0 w 4537091"/>
                <a:gd name="connsiteY1" fmla="*/ 2684590 h 2684590"/>
                <a:gd name="connsiteX2" fmla="*/ 4537091 w 4537091"/>
                <a:gd name="connsiteY2" fmla="*/ 2681057 h 2684590"/>
                <a:gd name="connsiteX0" fmla="*/ 602 w 4537091"/>
                <a:gd name="connsiteY0" fmla="*/ 0 h 2684590"/>
                <a:gd name="connsiteX1" fmla="*/ 0 w 4537091"/>
                <a:gd name="connsiteY1" fmla="*/ 2684590 h 2684590"/>
                <a:gd name="connsiteX2" fmla="*/ 4537091 w 4537091"/>
                <a:gd name="connsiteY2" fmla="*/ 2681057 h 2684590"/>
                <a:gd name="connsiteX0" fmla="*/ 602 w 4537091"/>
                <a:gd name="connsiteY0" fmla="*/ 0 h 2684590"/>
                <a:gd name="connsiteX1" fmla="*/ 0 w 4537091"/>
                <a:gd name="connsiteY1" fmla="*/ 2684590 h 2684590"/>
                <a:gd name="connsiteX2" fmla="*/ 4537091 w 4537091"/>
                <a:gd name="connsiteY2" fmla="*/ 2681057 h 2684590"/>
                <a:gd name="connsiteX0" fmla="*/ 602 w 4537091"/>
                <a:gd name="connsiteY0" fmla="*/ 0 h 2684590"/>
                <a:gd name="connsiteX1" fmla="*/ 0 w 4537091"/>
                <a:gd name="connsiteY1" fmla="*/ 2684590 h 2684590"/>
                <a:gd name="connsiteX2" fmla="*/ 4537091 w 4537091"/>
                <a:gd name="connsiteY2" fmla="*/ 2681057 h 2684590"/>
              </a:gdLst>
              <a:ahLst/>
              <a:cxnLst>
                <a:cxn ang="0">
                  <a:pos x="connsiteX0" y="connsiteY0"/>
                </a:cxn>
                <a:cxn ang="0">
                  <a:pos x="connsiteX1" y="connsiteY1"/>
                </a:cxn>
                <a:cxn ang="0">
                  <a:pos x="connsiteX2" y="connsiteY2"/>
                </a:cxn>
              </a:cxnLst>
              <a:rect l="l" t="t" r="r" b="b"/>
              <a:pathLst>
                <a:path w="4537091" h="2684590">
                  <a:moveTo>
                    <a:pt x="602" y="0"/>
                  </a:moveTo>
                  <a:cubicBezTo>
                    <a:pt x="417" y="2569931"/>
                    <a:pt x="2743" y="237836"/>
                    <a:pt x="0" y="2684590"/>
                  </a:cubicBezTo>
                  <a:lnTo>
                    <a:pt x="4537091" y="2681057"/>
                  </a:lnTo>
                </a:path>
              </a:pathLst>
            </a:custGeom>
            <a:ln w="635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9" name="Freeform 8"/>
            <p:cNvSpPr/>
            <p:nvPr/>
          </p:nvSpPr>
          <p:spPr>
            <a:xfrm>
              <a:off x="1518082" y="1349406"/>
              <a:ext cx="6249879" cy="861134"/>
            </a:xfrm>
            <a:custGeom>
              <a:avLst/>
              <a:gdLst>
                <a:gd name="connsiteX0" fmla="*/ 0 w 6249879"/>
                <a:gd name="connsiteY0" fmla="*/ 861134 h 861134"/>
                <a:gd name="connsiteX1" fmla="*/ 2858609 w 6249879"/>
                <a:gd name="connsiteY1" fmla="*/ 807868 h 861134"/>
                <a:gd name="connsiteX2" fmla="*/ 3595456 w 6249879"/>
                <a:gd name="connsiteY2" fmla="*/ 168676 h 861134"/>
                <a:gd name="connsiteX3" fmla="*/ 6249879 w 6249879"/>
                <a:gd name="connsiteY3" fmla="*/ 0 h 861134"/>
                <a:gd name="connsiteX0" fmla="*/ 0 w 6249879"/>
                <a:gd name="connsiteY0" fmla="*/ 861134 h 861134"/>
                <a:gd name="connsiteX1" fmla="*/ 2858609 w 6249879"/>
                <a:gd name="connsiteY1" fmla="*/ 807868 h 861134"/>
                <a:gd name="connsiteX2" fmla="*/ 3595456 w 6249879"/>
                <a:gd name="connsiteY2" fmla="*/ 168676 h 861134"/>
                <a:gd name="connsiteX3" fmla="*/ 6249879 w 6249879"/>
                <a:gd name="connsiteY3" fmla="*/ 0 h 861134"/>
                <a:gd name="connsiteX0" fmla="*/ 0 w 6249879"/>
                <a:gd name="connsiteY0" fmla="*/ 861134 h 861134"/>
                <a:gd name="connsiteX1" fmla="*/ 2858609 w 6249879"/>
                <a:gd name="connsiteY1" fmla="*/ 807868 h 861134"/>
                <a:gd name="connsiteX2" fmla="*/ 3595456 w 6249879"/>
                <a:gd name="connsiteY2" fmla="*/ 168676 h 861134"/>
                <a:gd name="connsiteX3" fmla="*/ 6249879 w 6249879"/>
                <a:gd name="connsiteY3" fmla="*/ 0 h 861134"/>
                <a:gd name="connsiteX0" fmla="*/ 0 w 6249879"/>
                <a:gd name="connsiteY0" fmla="*/ 861134 h 861134"/>
                <a:gd name="connsiteX1" fmla="*/ 2858609 w 6249879"/>
                <a:gd name="connsiteY1" fmla="*/ 807868 h 861134"/>
                <a:gd name="connsiteX2" fmla="*/ 3595456 w 6249879"/>
                <a:gd name="connsiteY2" fmla="*/ 168676 h 861134"/>
                <a:gd name="connsiteX3" fmla="*/ 6249879 w 6249879"/>
                <a:gd name="connsiteY3" fmla="*/ 0 h 861134"/>
              </a:gdLst>
              <a:ahLst/>
              <a:cxnLst>
                <a:cxn ang="0">
                  <a:pos x="connsiteX0" y="connsiteY0"/>
                </a:cxn>
                <a:cxn ang="0">
                  <a:pos x="connsiteX1" y="connsiteY1"/>
                </a:cxn>
                <a:cxn ang="0">
                  <a:pos x="connsiteX2" y="connsiteY2"/>
                </a:cxn>
                <a:cxn ang="0">
                  <a:pos x="connsiteX3" y="connsiteY3"/>
                </a:cxn>
              </a:cxnLst>
              <a:rect l="l" t="t" r="r" b="b"/>
              <a:pathLst>
                <a:path w="6249879" h="861134">
                  <a:moveTo>
                    <a:pt x="0" y="861134"/>
                  </a:moveTo>
                  <a:lnTo>
                    <a:pt x="2858609" y="807868"/>
                  </a:lnTo>
                  <a:cubicBezTo>
                    <a:pt x="3475607" y="798990"/>
                    <a:pt x="3021367" y="250055"/>
                    <a:pt x="3595456" y="168676"/>
                  </a:cubicBezTo>
                  <a:cubicBezTo>
                    <a:pt x="4169545" y="87297"/>
                    <a:pt x="5205273" y="17015"/>
                    <a:pt x="6249879" y="0"/>
                  </a:cubicBezTo>
                </a:path>
              </a:pathLst>
            </a:cu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14" name="Group 13"/>
          <p:cNvGrpSpPr/>
          <p:nvPr/>
        </p:nvGrpSpPr>
        <p:grpSpPr>
          <a:xfrm>
            <a:off x="-71021" y="2836448"/>
            <a:ext cx="9161753" cy="3738702"/>
            <a:chOff x="-71021" y="2836448"/>
            <a:chExt cx="9161753" cy="3738702"/>
          </a:xfrm>
        </p:grpSpPr>
        <p:grpSp>
          <p:nvGrpSpPr>
            <p:cNvPr id="44" name="Group 43"/>
            <p:cNvGrpSpPr/>
            <p:nvPr/>
          </p:nvGrpSpPr>
          <p:grpSpPr>
            <a:xfrm>
              <a:off x="1303587" y="6018589"/>
              <a:ext cx="356187" cy="556561"/>
              <a:chOff x="-10357" y="5965321"/>
              <a:chExt cx="356187" cy="556561"/>
            </a:xfrm>
          </p:grpSpPr>
          <p:sp>
            <p:nvSpPr>
              <p:cNvPr id="32" name="TextBox 31"/>
              <p:cNvSpPr txBox="1"/>
              <p:nvPr/>
            </p:nvSpPr>
            <p:spPr>
              <a:xfrm>
                <a:off x="-10357" y="6121772"/>
                <a:ext cx="356187" cy="400110"/>
              </a:xfrm>
              <a:prstGeom prst="rect">
                <a:avLst/>
              </a:prstGeom>
              <a:noFill/>
              <a:ln>
                <a:noFill/>
              </a:ln>
            </p:spPr>
            <p:txBody>
              <a:bodyPr wrap="none" rtlCol="0">
                <a:spAutoFit/>
              </a:bodyPr>
              <a:lstStyle/>
              <a:p>
                <a:pPr algn="ctr"/>
                <a:r>
                  <a:rPr lang="en-ZA" sz="2000" b="1" dirty="0" smtClean="0">
                    <a:solidFill>
                      <a:srgbClr val="C00000"/>
                    </a:solidFill>
                  </a:rPr>
                  <a:t>X</a:t>
                </a:r>
                <a:endParaRPr lang="en-ZA" sz="2000" b="1" dirty="0">
                  <a:solidFill>
                    <a:srgbClr val="C00000"/>
                  </a:solidFill>
                </a:endParaRPr>
              </a:p>
            </p:txBody>
          </p:sp>
          <p:cxnSp>
            <p:nvCxnSpPr>
              <p:cNvPr id="35" name="Straight Arrow Connector 34"/>
              <p:cNvCxnSpPr/>
              <p:nvPr/>
            </p:nvCxnSpPr>
            <p:spPr>
              <a:xfrm flipV="1">
                <a:off x="167737" y="5965321"/>
                <a:ext cx="1" cy="239696"/>
              </a:xfrm>
              <a:prstGeom prst="straightConnector1">
                <a:avLst/>
              </a:prstGeom>
              <a:ln w="508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7587280" y="6018589"/>
              <a:ext cx="341760" cy="556561"/>
              <a:chOff x="6442018" y="5965321"/>
              <a:chExt cx="341760" cy="556561"/>
            </a:xfrm>
          </p:grpSpPr>
          <p:sp>
            <p:nvSpPr>
              <p:cNvPr id="34" name="TextBox 33"/>
              <p:cNvSpPr txBox="1"/>
              <p:nvPr/>
            </p:nvSpPr>
            <p:spPr>
              <a:xfrm>
                <a:off x="6442018" y="6121772"/>
                <a:ext cx="341760" cy="400110"/>
              </a:xfrm>
              <a:prstGeom prst="rect">
                <a:avLst/>
              </a:prstGeom>
              <a:noFill/>
              <a:ln>
                <a:noFill/>
              </a:ln>
            </p:spPr>
            <p:txBody>
              <a:bodyPr wrap="none" rtlCol="0">
                <a:spAutoFit/>
              </a:bodyPr>
              <a:lstStyle/>
              <a:p>
                <a:pPr algn="ctr"/>
                <a:r>
                  <a:rPr lang="en-ZA" sz="2000" b="1" dirty="0">
                    <a:solidFill>
                      <a:srgbClr val="C00000"/>
                    </a:solidFill>
                  </a:rPr>
                  <a:t>Z</a:t>
                </a:r>
              </a:p>
            </p:txBody>
          </p:sp>
          <p:cxnSp>
            <p:nvCxnSpPr>
              <p:cNvPr id="41" name="Straight Arrow Connector 40"/>
              <p:cNvCxnSpPr/>
              <p:nvPr/>
            </p:nvCxnSpPr>
            <p:spPr>
              <a:xfrm flipV="1">
                <a:off x="6612898" y="5965321"/>
                <a:ext cx="1" cy="239696"/>
              </a:xfrm>
              <a:prstGeom prst="straightConnector1">
                <a:avLst/>
              </a:prstGeom>
              <a:ln w="508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4815595" y="6018589"/>
              <a:ext cx="356188" cy="556561"/>
              <a:chOff x="-10357" y="5965321"/>
              <a:chExt cx="356188" cy="556561"/>
            </a:xfrm>
          </p:grpSpPr>
          <p:sp>
            <p:nvSpPr>
              <p:cNvPr id="59" name="TextBox 58"/>
              <p:cNvSpPr txBox="1"/>
              <p:nvPr/>
            </p:nvSpPr>
            <p:spPr>
              <a:xfrm>
                <a:off x="-10357" y="6121772"/>
                <a:ext cx="356188" cy="400110"/>
              </a:xfrm>
              <a:prstGeom prst="rect">
                <a:avLst/>
              </a:prstGeom>
              <a:noFill/>
              <a:ln>
                <a:noFill/>
              </a:ln>
            </p:spPr>
            <p:txBody>
              <a:bodyPr wrap="none" rtlCol="0">
                <a:spAutoFit/>
              </a:bodyPr>
              <a:lstStyle/>
              <a:p>
                <a:pPr algn="ctr"/>
                <a:r>
                  <a:rPr lang="en-ZA" sz="2000" b="1" dirty="0" smtClean="0">
                    <a:solidFill>
                      <a:srgbClr val="C00000"/>
                    </a:solidFill>
                  </a:rPr>
                  <a:t>Y</a:t>
                </a:r>
                <a:endParaRPr lang="en-ZA" sz="2000" b="1" dirty="0">
                  <a:solidFill>
                    <a:srgbClr val="C00000"/>
                  </a:solidFill>
                </a:endParaRPr>
              </a:p>
            </p:txBody>
          </p:sp>
          <p:cxnSp>
            <p:nvCxnSpPr>
              <p:cNvPr id="60" name="Straight Arrow Connector 59"/>
              <p:cNvCxnSpPr/>
              <p:nvPr/>
            </p:nvCxnSpPr>
            <p:spPr>
              <a:xfrm flipV="1">
                <a:off x="167737" y="5965321"/>
                <a:ext cx="1" cy="239696"/>
              </a:xfrm>
              <a:prstGeom prst="straightConnector1">
                <a:avLst/>
              </a:prstGeom>
              <a:ln w="508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71021" y="5552089"/>
              <a:ext cx="9161753" cy="417866"/>
              <a:chOff x="17754" y="5703890"/>
              <a:chExt cx="9072978" cy="417866"/>
            </a:xfrm>
          </p:grpSpPr>
          <p:sp>
            <p:nvSpPr>
              <p:cNvPr id="3" name="Freeform 2"/>
              <p:cNvSpPr/>
              <p:nvPr/>
            </p:nvSpPr>
            <p:spPr>
              <a:xfrm>
                <a:off x="17754" y="5779363"/>
                <a:ext cx="9072978" cy="239697"/>
              </a:xfrm>
              <a:custGeom>
                <a:avLst/>
                <a:gdLst>
                  <a:gd name="connsiteX0" fmla="*/ 0 w 8460419"/>
                  <a:gd name="connsiteY0" fmla="*/ 213064 h 239697"/>
                  <a:gd name="connsiteX1" fmla="*/ 53266 w 8460419"/>
                  <a:gd name="connsiteY1" fmla="*/ 204187 h 239697"/>
                  <a:gd name="connsiteX2" fmla="*/ 88776 w 8460419"/>
                  <a:gd name="connsiteY2" fmla="*/ 195309 h 239697"/>
                  <a:gd name="connsiteX3" fmla="*/ 195309 w 8460419"/>
                  <a:gd name="connsiteY3" fmla="*/ 186431 h 239697"/>
                  <a:gd name="connsiteX4" fmla="*/ 390617 w 8460419"/>
                  <a:gd name="connsiteY4" fmla="*/ 213064 h 239697"/>
                  <a:gd name="connsiteX5" fmla="*/ 443883 w 8460419"/>
                  <a:gd name="connsiteY5" fmla="*/ 230820 h 239697"/>
                  <a:gd name="connsiteX6" fmla="*/ 470516 w 8460419"/>
                  <a:gd name="connsiteY6" fmla="*/ 239697 h 239697"/>
                  <a:gd name="connsiteX7" fmla="*/ 1100831 w 8460419"/>
                  <a:gd name="connsiteY7" fmla="*/ 221942 h 239697"/>
                  <a:gd name="connsiteX8" fmla="*/ 1189608 w 8460419"/>
                  <a:gd name="connsiteY8" fmla="*/ 195309 h 239697"/>
                  <a:gd name="connsiteX9" fmla="*/ 1225118 w 8460419"/>
                  <a:gd name="connsiteY9" fmla="*/ 186431 h 239697"/>
                  <a:gd name="connsiteX10" fmla="*/ 1287262 w 8460419"/>
                  <a:gd name="connsiteY10" fmla="*/ 159798 h 239697"/>
                  <a:gd name="connsiteX11" fmla="*/ 1313895 w 8460419"/>
                  <a:gd name="connsiteY11" fmla="*/ 142043 h 239697"/>
                  <a:gd name="connsiteX12" fmla="*/ 1349406 w 8460419"/>
                  <a:gd name="connsiteY12" fmla="*/ 133165 h 239697"/>
                  <a:gd name="connsiteX13" fmla="*/ 1376039 w 8460419"/>
                  <a:gd name="connsiteY13" fmla="*/ 124287 h 239697"/>
                  <a:gd name="connsiteX14" fmla="*/ 1393794 w 8460419"/>
                  <a:gd name="connsiteY14" fmla="*/ 97654 h 239697"/>
                  <a:gd name="connsiteX15" fmla="*/ 1420427 w 8460419"/>
                  <a:gd name="connsiteY15" fmla="*/ 79899 h 239697"/>
                  <a:gd name="connsiteX16" fmla="*/ 1837677 w 8460419"/>
                  <a:gd name="connsiteY16" fmla="*/ 88777 h 239697"/>
                  <a:gd name="connsiteX17" fmla="*/ 1961965 w 8460419"/>
                  <a:gd name="connsiteY17" fmla="*/ 97654 h 239697"/>
                  <a:gd name="connsiteX18" fmla="*/ 2015231 w 8460419"/>
                  <a:gd name="connsiteY18" fmla="*/ 106532 h 239697"/>
                  <a:gd name="connsiteX19" fmla="*/ 2104008 w 8460419"/>
                  <a:gd name="connsiteY19" fmla="*/ 115410 h 239697"/>
                  <a:gd name="connsiteX20" fmla="*/ 2139518 w 8460419"/>
                  <a:gd name="connsiteY20" fmla="*/ 124287 h 239697"/>
                  <a:gd name="connsiteX21" fmla="*/ 2166151 w 8460419"/>
                  <a:gd name="connsiteY21" fmla="*/ 133165 h 239697"/>
                  <a:gd name="connsiteX22" fmla="*/ 2263806 w 8460419"/>
                  <a:gd name="connsiteY22" fmla="*/ 142043 h 239697"/>
                  <a:gd name="connsiteX23" fmla="*/ 2565646 w 8460419"/>
                  <a:gd name="connsiteY23" fmla="*/ 159798 h 239697"/>
                  <a:gd name="connsiteX24" fmla="*/ 3302493 w 8460419"/>
                  <a:gd name="connsiteY24" fmla="*/ 142043 h 239697"/>
                  <a:gd name="connsiteX25" fmla="*/ 3346881 w 8460419"/>
                  <a:gd name="connsiteY25" fmla="*/ 133165 h 239697"/>
                  <a:gd name="connsiteX26" fmla="*/ 3417903 w 8460419"/>
                  <a:gd name="connsiteY26" fmla="*/ 124287 h 239697"/>
                  <a:gd name="connsiteX27" fmla="*/ 3462291 w 8460419"/>
                  <a:gd name="connsiteY27" fmla="*/ 106532 h 239697"/>
                  <a:gd name="connsiteX28" fmla="*/ 3595456 w 8460419"/>
                  <a:gd name="connsiteY28" fmla="*/ 88777 h 239697"/>
                  <a:gd name="connsiteX29" fmla="*/ 3755254 w 8460419"/>
                  <a:gd name="connsiteY29" fmla="*/ 79899 h 239697"/>
                  <a:gd name="connsiteX30" fmla="*/ 3923930 w 8460419"/>
                  <a:gd name="connsiteY30" fmla="*/ 88777 h 239697"/>
                  <a:gd name="connsiteX31" fmla="*/ 4012707 w 8460419"/>
                  <a:gd name="connsiteY31" fmla="*/ 106532 h 239697"/>
                  <a:gd name="connsiteX32" fmla="*/ 4057095 w 8460419"/>
                  <a:gd name="connsiteY32" fmla="*/ 115410 h 239697"/>
                  <a:gd name="connsiteX33" fmla="*/ 4083728 w 8460419"/>
                  <a:gd name="connsiteY33" fmla="*/ 124287 h 239697"/>
                  <a:gd name="connsiteX34" fmla="*/ 4119239 w 8460419"/>
                  <a:gd name="connsiteY34" fmla="*/ 133165 h 239697"/>
                  <a:gd name="connsiteX35" fmla="*/ 4163627 w 8460419"/>
                  <a:gd name="connsiteY35" fmla="*/ 150920 h 239697"/>
                  <a:gd name="connsiteX36" fmla="*/ 4199138 w 8460419"/>
                  <a:gd name="connsiteY36" fmla="*/ 159798 h 239697"/>
                  <a:gd name="connsiteX37" fmla="*/ 4287914 w 8460419"/>
                  <a:gd name="connsiteY37" fmla="*/ 186431 h 239697"/>
                  <a:gd name="connsiteX38" fmla="*/ 4563122 w 8460419"/>
                  <a:gd name="connsiteY38" fmla="*/ 204187 h 239697"/>
                  <a:gd name="connsiteX39" fmla="*/ 5397623 w 8460419"/>
                  <a:gd name="connsiteY39" fmla="*/ 195309 h 239697"/>
                  <a:gd name="connsiteX40" fmla="*/ 5450889 w 8460419"/>
                  <a:gd name="connsiteY40" fmla="*/ 186431 h 239697"/>
                  <a:gd name="connsiteX41" fmla="*/ 5539666 w 8460419"/>
                  <a:gd name="connsiteY41" fmla="*/ 177554 h 239697"/>
                  <a:gd name="connsiteX42" fmla="*/ 5637320 w 8460419"/>
                  <a:gd name="connsiteY42" fmla="*/ 150920 h 239697"/>
                  <a:gd name="connsiteX43" fmla="*/ 5672831 w 8460419"/>
                  <a:gd name="connsiteY43" fmla="*/ 133165 h 239697"/>
                  <a:gd name="connsiteX44" fmla="*/ 5699464 w 8460419"/>
                  <a:gd name="connsiteY44" fmla="*/ 124287 h 239697"/>
                  <a:gd name="connsiteX45" fmla="*/ 5726097 w 8460419"/>
                  <a:gd name="connsiteY45" fmla="*/ 106532 h 239697"/>
                  <a:gd name="connsiteX46" fmla="*/ 5770485 w 8460419"/>
                  <a:gd name="connsiteY46" fmla="*/ 97654 h 239697"/>
                  <a:gd name="connsiteX47" fmla="*/ 5823751 w 8460419"/>
                  <a:gd name="connsiteY47" fmla="*/ 79899 h 239697"/>
                  <a:gd name="connsiteX48" fmla="*/ 5850384 w 8460419"/>
                  <a:gd name="connsiteY48" fmla="*/ 71021 h 239697"/>
                  <a:gd name="connsiteX49" fmla="*/ 5885895 w 8460419"/>
                  <a:gd name="connsiteY49" fmla="*/ 53266 h 239697"/>
                  <a:gd name="connsiteX50" fmla="*/ 5912528 w 8460419"/>
                  <a:gd name="connsiteY50" fmla="*/ 35511 h 239697"/>
                  <a:gd name="connsiteX51" fmla="*/ 5965794 w 8460419"/>
                  <a:gd name="connsiteY51" fmla="*/ 17755 h 239697"/>
                  <a:gd name="connsiteX52" fmla="*/ 5992427 w 8460419"/>
                  <a:gd name="connsiteY52" fmla="*/ 8878 h 239697"/>
                  <a:gd name="connsiteX53" fmla="*/ 6019060 w 8460419"/>
                  <a:gd name="connsiteY53" fmla="*/ 0 h 239697"/>
                  <a:gd name="connsiteX54" fmla="*/ 6276512 w 8460419"/>
                  <a:gd name="connsiteY54" fmla="*/ 8878 h 239697"/>
                  <a:gd name="connsiteX55" fmla="*/ 6365289 w 8460419"/>
                  <a:gd name="connsiteY55" fmla="*/ 26633 h 239697"/>
                  <a:gd name="connsiteX56" fmla="*/ 6391922 w 8460419"/>
                  <a:gd name="connsiteY56" fmla="*/ 44388 h 239697"/>
                  <a:gd name="connsiteX57" fmla="*/ 6480699 w 8460419"/>
                  <a:gd name="connsiteY57" fmla="*/ 79899 h 239697"/>
                  <a:gd name="connsiteX58" fmla="*/ 6507332 w 8460419"/>
                  <a:gd name="connsiteY58" fmla="*/ 97654 h 239697"/>
                  <a:gd name="connsiteX59" fmla="*/ 6551720 w 8460419"/>
                  <a:gd name="connsiteY59" fmla="*/ 133165 h 239697"/>
                  <a:gd name="connsiteX60" fmla="*/ 6587231 w 8460419"/>
                  <a:gd name="connsiteY60" fmla="*/ 142043 h 239697"/>
                  <a:gd name="connsiteX61" fmla="*/ 6640497 w 8460419"/>
                  <a:gd name="connsiteY61" fmla="*/ 159798 h 239697"/>
                  <a:gd name="connsiteX62" fmla="*/ 6667130 w 8460419"/>
                  <a:gd name="connsiteY62" fmla="*/ 168676 h 239697"/>
                  <a:gd name="connsiteX63" fmla="*/ 6693763 w 8460419"/>
                  <a:gd name="connsiteY63" fmla="*/ 186431 h 239697"/>
                  <a:gd name="connsiteX64" fmla="*/ 6729274 w 8460419"/>
                  <a:gd name="connsiteY64" fmla="*/ 195309 h 239697"/>
                  <a:gd name="connsiteX65" fmla="*/ 6755907 w 8460419"/>
                  <a:gd name="connsiteY65" fmla="*/ 204187 h 239697"/>
                  <a:gd name="connsiteX66" fmla="*/ 6800295 w 8460419"/>
                  <a:gd name="connsiteY66" fmla="*/ 213064 h 239697"/>
                  <a:gd name="connsiteX67" fmla="*/ 6826928 w 8460419"/>
                  <a:gd name="connsiteY67" fmla="*/ 221942 h 239697"/>
                  <a:gd name="connsiteX68" fmla="*/ 7066625 w 8460419"/>
                  <a:gd name="connsiteY68" fmla="*/ 239697 h 239697"/>
                  <a:gd name="connsiteX69" fmla="*/ 7554897 w 8460419"/>
                  <a:gd name="connsiteY69" fmla="*/ 230820 h 239697"/>
                  <a:gd name="connsiteX70" fmla="*/ 7608163 w 8460419"/>
                  <a:gd name="connsiteY70" fmla="*/ 221942 h 239697"/>
                  <a:gd name="connsiteX71" fmla="*/ 7696940 w 8460419"/>
                  <a:gd name="connsiteY71" fmla="*/ 213064 h 239697"/>
                  <a:gd name="connsiteX72" fmla="*/ 7812349 w 8460419"/>
                  <a:gd name="connsiteY72" fmla="*/ 195309 h 239697"/>
                  <a:gd name="connsiteX73" fmla="*/ 7883371 w 8460419"/>
                  <a:gd name="connsiteY73" fmla="*/ 177554 h 239697"/>
                  <a:gd name="connsiteX74" fmla="*/ 7927759 w 8460419"/>
                  <a:gd name="connsiteY74" fmla="*/ 168676 h 239697"/>
                  <a:gd name="connsiteX75" fmla="*/ 8460419 w 8460419"/>
                  <a:gd name="connsiteY75" fmla="*/ 177554 h 23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460419" h="239697">
                    <a:moveTo>
                      <a:pt x="0" y="213064"/>
                    </a:moveTo>
                    <a:cubicBezTo>
                      <a:pt x="17755" y="210105"/>
                      <a:pt x="35615" y="207717"/>
                      <a:pt x="53266" y="204187"/>
                    </a:cubicBezTo>
                    <a:cubicBezTo>
                      <a:pt x="65230" y="201794"/>
                      <a:pt x="76669" y="196822"/>
                      <a:pt x="88776" y="195309"/>
                    </a:cubicBezTo>
                    <a:cubicBezTo>
                      <a:pt x="124135" y="190889"/>
                      <a:pt x="159798" y="189390"/>
                      <a:pt x="195309" y="186431"/>
                    </a:cubicBezTo>
                    <a:cubicBezTo>
                      <a:pt x="265454" y="194225"/>
                      <a:pt x="326284" y="193764"/>
                      <a:pt x="390617" y="213064"/>
                    </a:cubicBezTo>
                    <a:cubicBezTo>
                      <a:pt x="408544" y="218442"/>
                      <a:pt x="426128" y="224902"/>
                      <a:pt x="443883" y="230820"/>
                    </a:cubicBezTo>
                    <a:lnTo>
                      <a:pt x="470516" y="239697"/>
                    </a:lnTo>
                    <a:cubicBezTo>
                      <a:pt x="559663" y="238160"/>
                      <a:pt x="918634" y="242187"/>
                      <a:pt x="1100831" y="221942"/>
                    </a:cubicBezTo>
                    <a:cubicBezTo>
                      <a:pt x="1153423" y="216098"/>
                      <a:pt x="1139048" y="212162"/>
                      <a:pt x="1189608" y="195309"/>
                    </a:cubicBezTo>
                    <a:cubicBezTo>
                      <a:pt x="1201183" y="191451"/>
                      <a:pt x="1213281" y="189390"/>
                      <a:pt x="1225118" y="186431"/>
                    </a:cubicBezTo>
                    <a:cubicBezTo>
                      <a:pt x="1291981" y="141856"/>
                      <a:pt x="1207004" y="194194"/>
                      <a:pt x="1287262" y="159798"/>
                    </a:cubicBezTo>
                    <a:cubicBezTo>
                      <a:pt x="1297069" y="155595"/>
                      <a:pt x="1304088" y="146246"/>
                      <a:pt x="1313895" y="142043"/>
                    </a:cubicBezTo>
                    <a:cubicBezTo>
                      <a:pt x="1325110" y="137237"/>
                      <a:pt x="1337674" y="136517"/>
                      <a:pt x="1349406" y="133165"/>
                    </a:cubicBezTo>
                    <a:cubicBezTo>
                      <a:pt x="1358404" y="130594"/>
                      <a:pt x="1367161" y="127246"/>
                      <a:pt x="1376039" y="124287"/>
                    </a:cubicBezTo>
                    <a:cubicBezTo>
                      <a:pt x="1381957" y="115409"/>
                      <a:pt x="1386249" y="105199"/>
                      <a:pt x="1393794" y="97654"/>
                    </a:cubicBezTo>
                    <a:cubicBezTo>
                      <a:pt x="1401339" y="90109"/>
                      <a:pt x="1409760" y="80112"/>
                      <a:pt x="1420427" y="79899"/>
                    </a:cubicBezTo>
                    <a:lnTo>
                      <a:pt x="1837677" y="88777"/>
                    </a:lnTo>
                    <a:cubicBezTo>
                      <a:pt x="1879106" y="91736"/>
                      <a:pt x="1920636" y="93521"/>
                      <a:pt x="1961965" y="97654"/>
                    </a:cubicBezTo>
                    <a:cubicBezTo>
                      <a:pt x="1979876" y="99445"/>
                      <a:pt x="1997370" y="104299"/>
                      <a:pt x="2015231" y="106532"/>
                    </a:cubicBezTo>
                    <a:cubicBezTo>
                      <a:pt x="2044741" y="110221"/>
                      <a:pt x="2074416" y="112451"/>
                      <a:pt x="2104008" y="115410"/>
                    </a:cubicBezTo>
                    <a:cubicBezTo>
                      <a:pt x="2115845" y="118369"/>
                      <a:pt x="2127787" y="120935"/>
                      <a:pt x="2139518" y="124287"/>
                    </a:cubicBezTo>
                    <a:cubicBezTo>
                      <a:pt x="2148516" y="126858"/>
                      <a:pt x="2156887" y="131842"/>
                      <a:pt x="2166151" y="133165"/>
                    </a:cubicBezTo>
                    <a:cubicBezTo>
                      <a:pt x="2198508" y="137788"/>
                      <a:pt x="2231209" y="139628"/>
                      <a:pt x="2263806" y="142043"/>
                    </a:cubicBezTo>
                    <a:cubicBezTo>
                      <a:pt x="2336984" y="147463"/>
                      <a:pt x="2495798" y="155917"/>
                      <a:pt x="2565646" y="159798"/>
                    </a:cubicBezTo>
                    <a:cubicBezTo>
                      <a:pt x="2615179" y="159090"/>
                      <a:pt x="3094225" y="165183"/>
                      <a:pt x="3302493" y="142043"/>
                    </a:cubicBezTo>
                    <a:cubicBezTo>
                      <a:pt x="3317490" y="140377"/>
                      <a:pt x="3331967" y="135459"/>
                      <a:pt x="3346881" y="133165"/>
                    </a:cubicBezTo>
                    <a:cubicBezTo>
                      <a:pt x="3370462" y="129537"/>
                      <a:pt x="3394229" y="127246"/>
                      <a:pt x="3417903" y="124287"/>
                    </a:cubicBezTo>
                    <a:cubicBezTo>
                      <a:pt x="3432699" y="118369"/>
                      <a:pt x="3447027" y="111111"/>
                      <a:pt x="3462291" y="106532"/>
                    </a:cubicBezTo>
                    <a:cubicBezTo>
                      <a:pt x="3497085" y="96094"/>
                      <a:pt x="3568052" y="90734"/>
                      <a:pt x="3595456" y="88777"/>
                    </a:cubicBezTo>
                    <a:cubicBezTo>
                      <a:pt x="3648669" y="84976"/>
                      <a:pt x="3701988" y="82858"/>
                      <a:pt x="3755254" y="79899"/>
                    </a:cubicBezTo>
                    <a:cubicBezTo>
                      <a:pt x="3811479" y="82858"/>
                      <a:pt x="3867806" y="84287"/>
                      <a:pt x="3923930" y="88777"/>
                    </a:cubicBezTo>
                    <a:cubicBezTo>
                      <a:pt x="3964708" y="92039"/>
                      <a:pt x="3976356" y="98454"/>
                      <a:pt x="4012707" y="106532"/>
                    </a:cubicBezTo>
                    <a:cubicBezTo>
                      <a:pt x="4027437" y="109805"/>
                      <a:pt x="4042456" y="111750"/>
                      <a:pt x="4057095" y="115410"/>
                    </a:cubicBezTo>
                    <a:cubicBezTo>
                      <a:pt x="4066173" y="117680"/>
                      <a:pt x="4074730" y="121716"/>
                      <a:pt x="4083728" y="124287"/>
                    </a:cubicBezTo>
                    <a:cubicBezTo>
                      <a:pt x="4095460" y="127639"/>
                      <a:pt x="4107664" y="129307"/>
                      <a:pt x="4119239" y="133165"/>
                    </a:cubicBezTo>
                    <a:cubicBezTo>
                      <a:pt x="4134357" y="138204"/>
                      <a:pt x="4148509" y="145881"/>
                      <a:pt x="4163627" y="150920"/>
                    </a:cubicBezTo>
                    <a:cubicBezTo>
                      <a:pt x="4175202" y="154778"/>
                      <a:pt x="4187451" y="156292"/>
                      <a:pt x="4199138" y="159798"/>
                    </a:cubicBezTo>
                    <a:cubicBezTo>
                      <a:pt x="4216090" y="164884"/>
                      <a:pt x="4265466" y="183790"/>
                      <a:pt x="4287914" y="186431"/>
                    </a:cubicBezTo>
                    <a:cubicBezTo>
                      <a:pt x="4345940" y="193257"/>
                      <a:pt x="4517688" y="201663"/>
                      <a:pt x="4563122" y="204187"/>
                    </a:cubicBezTo>
                    <a:lnTo>
                      <a:pt x="5397623" y="195309"/>
                    </a:lnTo>
                    <a:cubicBezTo>
                      <a:pt x="5415620" y="194949"/>
                      <a:pt x="5433028" y="188664"/>
                      <a:pt x="5450889" y="186431"/>
                    </a:cubicBezTo>
                    <a:cubicBezTo>
                      <a:pt x="5480399" y="182742"/>
                      <a:pt x="5510074" y="180513"/>
                      <a:pt x="5539666" y="177554"/>
                    </a:cubicBezTo>
                    <a:cubicBezTo>
                      <a:pt x="5550535" y="174837"/>
                      <a:pt x="5614086" y="160877"/>
                      <a:pt x="5637320" y="150920"/>
                    </a:cubicBezTo>
                    <a:cubicBezTo>
                      <a:pt x="5649484" y="145707"/>
                      <a:pt x="5660667" y="138378"/>
                      <a:pt x="5672831" y="133165"/>
                    </a:cubicBezTo>
                    <a:cubicBezTo>
                      <a:pt x="5681432" y="129479"/>
                      <a:pt x="5691094" y="128472"/>
                      <a:pt x="5699464" y="124287"/>
                    </a:cubicBezTo>
                    <a:cubicBezTo>
                      <a:pt x="5709007" y="119515"/>
                      <a:pt x="5716107" y="110278"/>
                      <a:pt x="5726097" y="106532"/>
                    </a:cubicBezTo>
                    <a:cubicBezTo>
                      <a:pt x="5740225" y="101234"/>
                      <a:pt x="5755928" y="101624"/>
                      <a:pt x="5770485" y="97654"/>
                    </a:cubicBezTo>
                    <a:cubicBezTo>
                      <a:pt x="5788541" y="92730"/>
                      <a:pt x="5805996" y="85817"/>
                      <a:pt x="5823751" y="79899"/>
                    </a:cubicBezTo>
                    <a:cubicBezTo>
                      <a:pt x="5832629" y="76940"/>
                      <a:pt x="5842014" y="75206"/>
                      <a:pt x="5850384" y="71021"/>
                    </a:cubicBezTo>
                    <a:cubicBezTo>
                      <a:pt x="5862221" y="65103"/>
                      <a:pt x="5874405" y="59832"/>
                      <a:pt x="5885895" y="53266"/>
                    </a:cubicBezTo>
                    <a:cubicBezTo>
                      <a:pt x="5895159" y="47973"/>
                      <a:pt x="5902778" y="39844"/>
                      <a:pt x="5912528" y="35511"/>
                    </a:cubicBezTo>
                    <a:cubicBezTo>
                      <a:pt x="5929631" y="27910"/>
                      <a:pt x="5948039" y="23673"/>
                      <a:pt x="5965794" y="17755"/>
                    </a:cubicBezTo>
                    <a:lnTo>
                      <a:pt x="5992427" y="8878"/>
                    </a:lnTo>
                    <a:lnTo>
                      <a:pt x="6019060" y="0"/>
                    </a:lnTo>
                    <a:cubicBezTo>
                      <a:pt x="6104877" y="2959"/>
                      <a:pt x="6190784" y="3979"/>
                      <a:pt x="6276512" y="8878"/>
                    </a:cubicBezTo>
                    <a:cubicBezTo>
                      <a:pt x="6304734" y="10491"/>
                      <a:pt x="6337449" y="19673"/>
                      <a:pt x="6365289" y="26633"/>
                    </a:cubicBezTo>
                    <a:cubicBezTo>
                      <a:pt x="6374167" y="32551"/>
                      <a:pt x="6382172" y="40055"/>
                      <a:pt x="6391922" y="44388"/>
                    </a:cubicBezTo>
                    <a:cubicBezTo>
                      <a:pt x="6473769" y="80765"/>
                      <a:pt x="6417116" y="43567"/>
                      <a:pt x="6480699" y="79899"/>
                    </a:cubicBezTo>
                    <a:cubicBezTo>
                      <a:pt x="6489963" y="85192"/>
                      <a:pt x="6499001" y="90989"/>
                      <a:pt x="6507332" y="97654"/>
                    </a:cubicBezTo>
                    <a:cubicBezTo>
                      <a:pt x="6529363" y="115279"/>
                      <a:pt x="6522289" y="120552"/>
                      <a:pt x="6551720" y="133165"/>
                    </a:cubicBezTo>
                    <a:cubicBezTo>
                      <a:pt x="6562935" y="137971"/>
                      <a:pt x="6575544" y="138537"/>
                      <a:pt x="6587231" y="142043"/>
                    </a:cubicBezTo>
                    <a:cubicBezTo>
                      <a:pt x="6605157" y="147421"/>
                      <a:pt x="6622742" y="153880"/>
                      <a:pt x="6640497" y="159798"/>
                    </a:cubicBezTo>
                    <a:cubicBezTo>
                      <a:pt x="6649375" y="162757"/>
                      <a:pt x="6659344" y="163485"/>
                      <a:pt x="6667130" y="168676"/>
                    </a:cubicBezTo>
                    <a:cubicBezTo>
                      <a:pt x="6676008" y="174594"/>
                      <a:pt x="6683956" y="182228"/>
                      <a:pt x="6693763" y="186431"/>
                    </a:cubicBezTo>
                    <a:cubicBezTo>
                      <a:pt x="6704978" y="191237"/>
                      <a:pt x="6717542" y="191957"/>
                      <a:pt x="6729274" y="195309"/>
                    </a:cubicBezTo>
                    <a:cubicBezTo>
                      <a:pt x="6738272" y="197880"/>
                      <a:pt x="6746828" y="201917"/>
                      <a:pt x="6755907" y="204187"/>
                    </a:cubicBezTo>
                    <a:cubicBezTo>
                      <a:pt x="6770545" y="207847"/>
                      <a:pt x="6785657" y="209404"/>
                      <a:pt x="6800295" y="213064"/>
                    </a:cubicBezTo>
                    <a:cubicBezTo>
                      <a:pt x="6809374" y="215334"/>
                      <a:pt x="6817721" y="220268"/>
                      <a:pt x="6826928" y="221942"/>
                    </a:cubicBezTo>
                    <a:cubicBezTo>
                      <a:pt x="6898012" y="234867"/>
                      <a:pt x="7005820" y="236497"/>
                      <a:pt x="7066625" y="239697"/>
                    </a:cubicBezTo>
                    <a:lnTo>
                      <a:pt x="7554897" y="230820"/>
                    </a:lnTo>
                    <a:cubicBezTo>
                      <a:pt x="7572888" y="230230"/>
                      <a:pt x="7590302" y="224175"/>
                      <a:pt x="7608163" y="221942"/>
                    </a:cubicBezTo>
                    <a:cubicBezTo>
                      <a:pt x="7637673" y="218253"/>
                      <a:pt x="7667348" y="216023"/>
                      <a:pt x="7696940" y="213064"/>
                    </a:cubicBezTo>
                    <a:cubicBezTo>
                      <a:pt x="7770864" y="194584"/>
                      <a:pt x="7693052" y="212352"/>
                      <a:pt x="7812349" y="195309"/>
                    </a:cubicBezTo>
                    <a:cubicBezTo>
                      <a:pt x="7888690" y="184403"/>
                      <a:pt x="7828298" y="191322"/>
                      <a:pt x="7883371" y="177554"/>
                    </a:cubicBezTo>
                    <a:cubicBezTo>
                      <a:pt x="7898010" y="173894"/>
                      <a:pt x="7912963" y="171635"/>
                      <a:pt x="7927759" y="168676"/>
                    </a:cubicBezTo>
                    <a:lnTo>
                      <a:pt x="8460419" y="177554"/>
                    </a:lnTo>
                  </a:path>
                </a:pathLst>
              </a:custGeom>
              <a:ln w="266700">
                <a:solidFill>
                  <a:srgbClr val="0000CC"/>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4" name="TextBox 3"/>
              <p:cNvSpPr txBox="1"/>
              <p:nvPr/>
            </p:nvSpPr>
            <p:spPr>
              <a:xfrm>
                <a:off x="2482270" y="5721646"/>
                <a:ext cx="697883" cy="400110"/>
              </a:xfrm>
              <a:prstGeom prst="rect">
                <a:avLst/>
              </a:prstGeom>
              <a:noFill/>
            </p:spPr>
            <p:txBody>
              <a:bodyPr wrap="none" rtlCol="0">
                <a:spAutoFit/>
              </a:bodyPr>
              <a:lstStyle/>
              <a:p>
                <a:r>
                  <a:rPr lang="en-ZA" sz="2000" b="1" dirty="0" smtClean="0">
                    <a:solidFill>
                      <a:schemeClr val="bg1"/>
                    </a:solidFill>
                  </a:rPr>
                  <a:t>Vaal</a:t>
                </a:r>
                <a:endParaRPr lang="en-ZA" sz="2000" b="1" dirty="0">
                  <a:solidFill>
                    <a:schemeClr val="bg1"/>
                  </a:solidFill>
                </a:endParaRPr>
              </a:p>
            </p:txBody>
          </p:sp>
          <p:sp>
            <p:nvSpPr>
              <p:cNvPr id="6" name="TextBox 5"/>
              <p:cNvSpPr txBox="1"/>
              <p:nvPr/>
            </p:nvSpPr>
            <p:spPr>
              <a:xfrm rot="21347985">
                <a:off x="3019566" y="5703890"/>
                <a:ext cx="825867" cy="400110"/>
              </a:xfrm>
              <a:prstGeom prst="rect">
                <a:avLst/>
              </a:prstGeom>
              <a:noFill/>
            </p:spPr>
            <p:txBody>
              <a:bodyPr wrap="none" rtlCol="0">
                <a:spAutoFit/>
              </a:bodyPr>
              <a:lstStyle/>
              <a:p>
                <a:r>
                  <a:rPr lang="en-ZA" sz="2000" b="1" dirty="0" smtClean="0">
                    <a:solidFill>
                      <a:schemeClr val="bg1"/>
                    </a:solidFill>
                  </a:rPr>
                  <a:t>River</a:t>
                </a:r>
                <a:endParaRPr lang="en-ZA" sz="2000" b="1" dirty="0">
                  <a:solidFill>
                    <a:schemeClr val="bg1"/>
                  </a:solidFill>
                </a:endParaRPr>
              </a:p>
            </p:txBody>
          </p:sp>
        </p:grpSp>
        <p:sp>
          <p:nvSpPr>
            <p:cNvPr id="8" name="Freeform 7"/>
            <p:cNvSpPr/>
            <p:nvPr/>
          </p:nvSpPr>
          <p:spPr>
            <a:xfrm>
              <a:off x="-71020" y="3746377"/>
              <a:ext cx="5095782" cy="2059619"/>
            </a:xfrm>
            <a:custGeom>
              <a:avLst/>
              <a:gdLst>
                <a:gd name="connsiteX0" fmla="*/ 0 w 4758431"/>
                <a:gd name="connsiteY0" fmla="*/ 0 h 2059619"/>
                <a:gd name="connsiteX1" fmla="*/ 248575 w 4758431"/>
                <a:gd name="connsiteY1" fmla="*/ 71021 h 2059619"/>
                <a:gd name="connsiteX2" fmla="*/ 337352 w 4758431"/>
                <a:gd name="connsiteY2" fmla="*/ 106532 h 2059619"/>
                <a:gd name="connsiteX3" fmla="*/ 372862 w 4758431"/>
                <a:gd name="connsiteY3" fmla="*/ 124287 h 2059619"/>
                <a:gd name="connsiteX4" fmla="*/ 470517 w 4758431"/>
                <a:gd name="connsiteY4" fmla="*/ 150920 h 2059619"/>
                <a:gd name="connsiteX5" fmla="*/ 550416 w 4758431"/>
                <a:gd name="connsiteY5" fmla="*/ 186431 h 2059619"/>
                <a:gd name="connsiteX6" fmla="*/ 577049 w 4758431"/>
                <a:gd name="connsiteY6" fmla="*/ 195308 h 2059619"/>
                <a:gd name="connsiteX7" fmla="*/ 612559 w 4758431"/>
                <a:gd name="connsiteY7" fmla="*/ 213064 h 2059619"/>
                <a:gd name="connsiteX8" fmla="*/ 674703 w 4758431"/>
                <a:gd name="connsiteY8" fmla="*/ 239697 h 2059619"/>
                <a:gd name="connsiteX9" fmla="*/ 701336 w 4758431"/>
                <a:gd name="connsiteY9" fmla="*/ 266330 h 2059619"/>
                <a:gd name="connsiteX10" fmla="*/ 736847 w 4758431"/>
                <a:gd name="connsiteY10" fmla="*/ 292963 h 2059619"/>
                <a:gd name="connsiteX11" fmla="*/ 763480 w 4758431"/>
                <a:gd name="connsiteY11" fmla="*/ 328473 h 2059619"/>
                <a:gd name="connsiteX12" fmla="*/ 781235 w 4758431"/>
                <a:gd name="connsiteY12" fmla="*/ 355106 h 2059619"/>
                <a:gd name="connsiteX13" fmla="*/ 816746 w 4758431"/>
                <a:gd name="connsiteY13" fmla="*/ 372862 h 2059619"/>
                <a:gd name="connsiteX14" fmla="*/ 843379 w 4758431"/>
                <a:gd name="connsiteY14" fmla="*/ 390617 h 2059619"/>
                <a:gd name="connsiteX15" fmla="*/ 878889 w 4758431"/>
                <a:gd name="connsiteY15" fmla="*/ 417250 h 2059619"/>
                <a:gd name="connsiteX16" fmla="*/ 905522 w 4758431"/>
                <a:gd name="connsiteY16" fmla="*/ 426128 h 2059619"/>
                <a:gd name="connsiteX17" fmla="*/ 994299 w 4758431"/>
                <a:gd name="connsiteY17" fmla="*/ 461639 h 2059619"/>
                <a:gd name="connsiteX18" fmla="*/ 1047565 w 4758431"/>
                <a:gd name="connsiteY18" fmla="*/ 479394 h 2059619"/>
                <a:gd name="connsiteX19" fmla="*/ 1154097 w 4758431"/>
                <a:gd name="connsiteY19" fmla="*/ 488272 h 2059619"/>
                <a:gd name="connsiteX20" fmla="*/ 1615736 w 4758431"/>
                <a:gd name="connsiteY20" fmla="*/ 514905 h 2059619"/>
                <a:gd name="connsiteX21" fmla="*/ 1686757 w 4758431"/>
                <a:gd name="connsiteY21" fmla="*/ 523782 h 2059619"/>
                <a:gd name="connsiteX22" fmla="*/ 1766656 w 4758431"/>
                <a:gd name="connsiteY22" fmla="*/ 541538 h 2059619"/>
                <a:gd name="connsiteX23" fmla="*/ 1819922 w 4758431"/>
                <a:gd name="connsiteY23" fmla="*/ 550415 h 2059619"/>
                <a:gd name="connsiteX24" fmla="*/ 1864311 w 4758431"/>
                <a:gd name="connsiteY24" fmla="*/ 559293 h 2059619"/>
                <a:gd name="connsiteX25" fmla="*/ 1944210 w 4758431"/>
                <a:gd name="connsiteY25" fmla="*/ 568171 h 2059619"/>
                <a:gd name="connsiteX26" fmla="*/ 2015231 w 4758431"/>
                <a:gd name="connsiteY26" fmla="*/ 585926 h 2059619"/>
                <a:gd name="connsiteX27" fmla="*/ 2077375 w 4758431"/>
                <a:gd name="connsiteY27" fmla="*/ 603681 h 2059619"/>
                <a:gd name="connsiteX28" fmla="*/ 2299317 w 4758431"/>
                <a:gd name="connsiteY28" fmla="*/ 656947 h 2059619"/>
                <a:gd name="connsiteX29" fmla="*/ 2388093 w 4758431"/>
                <a:gd name="connsiteY29" fmla="*/ 683580 h 2059619"/>
                <a:gd name="connsiteX30" fmla="*/ 2432482 w 4758431"/>
                <a:gd name="connsiteY30" fmla="*/ 701336 h 2059619"/>
                <a:gd name="connsiteX31" fmla="*/ 2530136 w 4758431"/>
                <a:gd name="connsiteY31" fmla="*/ 719091 h 2059619"/>
                <a:gd name="connsiteX32" fmla="*/ 2556769 w 4758431"/>
                <a:gd name="connsiteY32" fmla="*/ 727969 h 2059619"/>
                <a:gd name="connsiteX33" fmla="*/ 2645546 w 4758431"/>
                <a:gd name="connsiteY33" fmla="*/ 736846 h 2059619"/>
                <a:gd name="connsiteX34" fmla="*/ 2725445 w 4758431"/>
                <a:gd name="connsiteY34" fmla="*/ 754602 h 2059619"/>
                <a:gd name="connsiteX35" fmla="*/ 2752078 w 4758431"/>
                <a:gd name="connsiteY35" fmla="*/ 763479 h 2059619"/>
                <a:gd name="connsiteX36" fmla="*/ 2787588 w 4758431"/>
                <a:gd name="connsiteY36" fmla="*/ 772357 h 2059619"/>
                <a:gd name="connsiteX37" fmla="*/ 2849732 w 4758431"/>
                <a:gd name="connsiteY37" fmla="*/ 825623 h 2059619"/>
                <a:gd name="connsiteX38" fmla="*/ 2965142 w 4758431"/>
                <a:gd name="connsiteY38" fmla="*/ 896644 h 2059619"/>
                <a:gd name="connsiteX39" fmla="*/ 3009530 w 4758431"/>
                <a:gd name="connsiteY39" fmla="*/ 914400 h 2059619"/>
                <a:gd name="connsiteX40" fmla="*/ 3080552 w 4758431"/>
                <a:gd name="connsiteY40" fmla="*/ 958788 h 2059619"/>
                <a:gd name="connsiteX41" fmla="*/ 3124940 w 4758431"/>
                <a:gd name="connsiteY41" fmla="*/ 967666 h 2059619"/>
                <a:gd name="connsiteX42" fmla="*/ 3222594 w 4758431"/>
                <a:gd name="connsiteY42" fmla="*/ 985421 h 2059619"/>
                <a:gd name="connsiteX43" fmla="*/ 3249227 w 4758431"/>
                <a:gd name="connsiteY43" fmla="*/ 994299 h 2059619"/>
                <a:gd name="connsiteX44" fmla="*/ 3364637 w 4758431"/>
                <a:gd name="connsiteY44" fmla="*/ 1020932 h 2059619"/>
                <a:gd name="connsiteX45" fmla="*/ 3453414 w 4758431"/>
                <a:gd name="connsiteY45" fmla="*/ 1038687 h 2059619"/>
                <a:gd name="connsiteX46" fmla="*/ 3506680 w 4758431"/>
                <a:gd name="connsiteY46" fmla="*/ 1047565 h 2059619"/>
                <a:gd name="connsiteX47" fmla="*/ 3542190 w 4758431"/>
                <a:gd name="connsiteY47" fmla="*/ 1056442 h 2059619"/>
                <a:gd name="connsiteX48" fmla="*/ 3630967 w 4758431"/>
                <a:gd name="connsiteY48" fmla="*/ 1065320 h 2059619"/>
                <a:gd name="connsiteX49" fmla="*/ 3773010 w 4758431"/>
                <a:gd name="connsiteY49" fmla="*/ 1091953 h 2059619"/>
                <a:gd name="connsiteX50" fmla="*/ 3835153 w 4758431"/>
                <a:gd name="connsiteY50" fmla="*/ 1100831 h 2059619"/>
                <a:gd name="connsiteX51" fmla="*/ 3941686 w 4758431"/>
                <a:gd name="connsiteY51" fmla="*/ 1127464 h 2059619"/>
                <a:gd name="connsiteX52" fmla="*/ 4021585 w 4758431"/>
                <a:gd name="connsiteY52" fmla="*/ 1216240 h 2059619"/>
                <a:gd name="connsiteX53" fmla="*/ 4039340 w 4758431"/>
                <a:gd name="connsiteY53" fmla="*/ 1233996 h 2059619"/>
                <a:gd name="connsiteX54" fmla="*/ 4057095 w 4758431"/>
                <a:gd name="connsiteY54" fmla="*/ 1287262 h 2059619"/>
                <a:gd name="connsiteX55" fmla="*/ 4065973 w 4758431"/>
                <a:gd name="connsiteY55" fmla="*/ 1313895 h 2059619"/>
                <a:gd name="connsiteX56" fmla="*/ 4083728 w 4758431"/>
                <a:gd name="connsiteY56" fmla="*/ 1384916 h 2059619"/>
                <a:gd name="connsiteX57" fmla="*/ 4092606 w 4758431"/>
                <a:gd name="connsiteY57" fmla="*/ 1420427 h 2059619"/>
                <a:gd name="connsiteX58" fmla="*/ 4101484 w 4758431"/>
                <a:gd name="connsiteY58" fmla="*/ 1455938 h 2059619"/>
                <a:gd name="connsiteX59" fmla="*/ 4128117 w 4758431"/>
                <a:gd name="connsiteY59" fmla="*/ 1491448 h 2059619"/>
                <a:gd name="connsiteX60" fmla="*/ 4181383 w 4758431"/>
                <a:gd name="connsiteY60" fmla="*/ 1571347 h 2059619"/>
                <a:gd name="connsiteX61" fmla="*/ 4234649 w 4758431"/>
                <a:gd name="connsiteY61" fmla="*/ 1606858 h 2059619"/>
                <a:gd name="connsiteX62" fmla="*/ 4287915 w 4758431"/>
                <a:gd name="connsiteY62" fmla="*/ 1660124 h 2059619"/>
                <a:gd name="connsiteX63" fmla="*/ 4314548 w 4758431"/>
                <a:gd name="connsiteY63" fmla="*/ 1677879 h 2059619"/>
                <a:gd name="connsiteX64" fmla="*/ 4376691 w 4758431"/>
                <a:gd name="connsiteY64" fmla="*/ 1740023 h 2059619"/>
                <a:gd name="connsiteX65" fmla="*/ 4394447 w 4758431"/>
                <a:gd name="connsiteY65" fmla="*/ 1757778 h 2059619"/>
                <a:gd name="connsiteX66" fmla="*/ 4447713 w 4758431"/>
                <a:gd name="connsiteY66" fmla="*/ 1793289 h 2059619"/>
                <a:gd name="connsiteX67" fmla="*/ 4474346 w 4758431"/>
                <a:gd name="connsiteY67" fmla="*/ 1828800 h 2059619"/>
                <a:gd name="connsiteX68" fmla="*/ 4509856 w 4758431"/>
                <a:gd name="connsiteY68" fmla="*/ 1864310 h 2059619"/>
                <a:gd name="connsiteX69" fmla="*/ 4651899 w 4758431"/>
                <a:gd name="connsiteY69" fmla="*/ 1970842 h 2059619"/>
                <a:gd name="connsiteX70" fmla="*/ 4714043 w 4758431"/>
                <a:gd name="connsiteY70" fmla="*/ 2015231 h 2059619"/>
                <a:gd name="connsiteX71" fmla="*/ 4758431 w 4758431"/>
                <a:gd name="connsiteY71" fmla="*/ 2059619 h 205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758431" h="2059619">
                  <a:moveTo>
                    <a:pt x="0" y="0"/>
                  </a:moveTo>
                  <a:cubicBezTo>
                    <a:pt x="82858" y="23674"/>
                    <a:pt x="166401" y="45071"/>
                    <a:pt x="248575" y="71021"/>
                  </a:cubicBezTo>
                  <a:cubicBezTo>
                    <a:pt x="278968" y="80619"/>
                    <a:pt x="308057" y="93977"/>
                    <a:pt x="337352" y="106532"/>
                  </a:cubicBezTo>
                  <a:cubicBezTo>
                    <a:pt x="349516" y="111745"/>
                    <a:pt x="360307" y="120102"/>
                    <a:pt x="372862" y="124287"/>
                  </a:cubicBezTo>
                  <a:cubicBezTo>
                    <a:pt x="404871" y="134957"/>
                    <a:pt x="438312" y="140856"/>
                    <a:pt x="470517" y="150920"/>
                  </a:cubicBezTo>
                  <a:cubicBezTo>
                    <a:pt x="521353" y="166806"/>
                    <a:pt x="505502" y="167182"/>
                    <a:pt x="550416" y="186431"/>
                  </a:cubicBezTo>
                  <a:cubicBezTo>
                    <a:pt x="559017" y="190117"/>
                    <a:pt x="568448" y="191622"/>
                    <a:pt x="577049" y="195308"/>
                  </a:cubicBezTo>
                  <a:cubicBezTo>
                    <a:pt x="589213" y="200521"/>
                    <a:pt x="600511" y="207588"/>
                    <a:pt x="612559" y="213064"/>
                  </a:cubicBezTo>
                  <a:cubicBezTo>
                    <a:pt x="633076" y="222390"/>
                    <a:pt x="653988" y="230819"/>
                    <a:pt x="674703" y="239697"/>
                  </a:cubicBezTo>
                  <a:cubicBezTo>
                    <a:pt x="683581" y="248575"/>
                    <a:pt x="691804" y="258159"/>
                    <a:pt x="701336" y="266330"/>
                  </a:cubicBezTo>
                  <a:cubicBezTo>
                    <a:pt x="712570" y="275959"/>
                    <a:pt x="726384" y="282501"/>
                    <a:pt x="736847" y="292963"/>
                  </a:cubicBezTo>
                  <a:cubicBezTo>
                    <a:pt x="747309" y="303425"/>
                    <a:pt x="754880" y="316433"/>
                    <a:pt x="763480" y="328473"/>
                  </a:cubicBezTo>
                  <a:cubicBezTo>
                    <a:pt x="769682" y="337155"/>
                    <a:pt x="773038" y="348275"/>
                    <a:pt x="781235" y="355106"/>
                  </a:cubicBezTo>
                  <a:cubicBezTo>
                    <a:pt x="791402" y="363578"/>
                    <a:pt x="805255" y="366296"/>
                    <a:pt x="816746" y="372862"/>
                  </a:cubicBezTo>
                  <a:cubicBezTo>
                    <a:pt x="826010" y="378156"/>
                    <a:pt x="834697" y="384415"/>
                    <a:pt x="843379" y="390617"/>
                  </a:cubicBezTo>
                  <a:cubicBezTo>
                    <a:pt x="855419" y="399217"/>
                    <a:pt x="866043" y="409909"/>
                    <a:pt x="878889" y="417250"/>
                  </a:cubicBezTo>
                  <a:cubicBezTo>
                    <a:pt x="887014" y="421893"/>
                    <a:pt x="896788" y="422769"/>
                    <a:pt x="905522" y="426128"/>
                  </a:cubicBezTo>
                  <a:cubicBezTo>
                    <a:pt x="935269" y="437569"/>
                    <a:pt x="964063" y="451560"/>
                    <a:pt x="994299" y="461639"/>
                  </a:cubicBezTo>
                  <a:cubicBezTo>
                    <a:pt x="1012054" y="467557"/>
                    <a:pt x="1028914" y="477840"/>
                    <a:pt x="1047565" y="479394"/>
                  </a:cubicBezTo>
                  <a:lnTo>
                    <a:pt x="1154097" y="488272"/>
                  </a:lnTo>
                  <a:cubicBezTo>
                    <a:pt x="1351470" y="537614"/>
                    <a:pt x="1200723" y="505473"/>
                    <a:pt x="1615736" y="514905"/>
                  </a:cubicBezTo>
                  <a:cubicBezTo>
                    <a:pt x="1639410" y="517864"/>
                    <a:pt x="1663262" y="519636"/>
                    <a:pt x="1686757" y="523782"/>
                  </a:cubicBezTo>
                  <a:cubicBezTo>
                    <a:pt x="1713625" y="528523"/>
                    <a:pt x="1739903" y="536187"/>
                    <a:pt x="1766656" y="541538"/>
                  </a:cubicBezTo>
                  <a:cubicBezTo>
                    <a:pt x="1784307" y="545068"/>
                    <a:pt x="1802212" y="547195"/>
                    <a:pt x="1819922" y="550415"/>
                  </a:cubicBezTo>
                  <a:cubicBezTo>
                    <a:pt x="1834768" y="553114"/>
                    <a:pt x="1849373" y="557159"/>
                    <a:pt x="1864311" y="559293"/>
                  </a:cubicBezTo>
                  <a:cubicBezTo>
                    <a:pt x="1890839" y="563083"/>
                    <a:pt x="1917577" y="565212"/>
                    <a:pt x="1944210" y="568171"/>
                  </a:cubicBezTo>
                  <a:lnTo>
                    <a:pt x="2015231" y="585926"/>
                  </a:lnTo>
                  <a:cubicBezTo>
                    <a:pt x="2036047" y="591477"/>
                    <a:pt x="2056475" y="598456"/>
                    <a:pt x="2077375" y="603681"/>
                  </a:cubicBezTo>
                  <a:cubicBezTo>
                    <a:pt x="2151185" y="622133"/>
                    <a:pt x="2226444" y="635085"/>
                    <a:pt x="2299317" y="656947"/>
                  </a:cubicBezTo>
                  <a:cubicBezTo>
                    <a:pt x="2328909" y="665825"/>
                    <a:pt x="2358783" y="673810"/>
                    <a:pt x="2388093" y="683580"/>
                  </a:cubicBezTo>
                  <a:cubicBezTo>
                    <a:pt x="2403211" y="688620"/>
                    <a:pt x="2417022" y="697471"/>
                    <a:pt x="2432482" y="701336"/>
                  </a:cubicBezTo>
                  <a:cubicBezTo>
                    <a:pt x="2464579" y="709360"/>
                    <a:pt x="2497785" y="712159"/>
                    <a:pt x="2530136" y="719091"/>
                  </a:cubicBezTo>
                  <a:cubicBezTo>
                    <a:pt x="2539286" y="721052"/>
                    <a:pt x="2547520" y="726546"/>
                    <a:pt x="2556769" y="727969"/>
                  </a:cubicBezTo>
                  <a:cubicBezTo>
                    <a:pt x="2586163" y="732491"/>
                    <a:pt x="2615954" y="733887"/>
                    <a:pt x="2645546" y="736846"/>
                  </a:cubicBezTo>
                  <a:cubicBezTo>
                    <a:pt x="2672179" y="742765"/>
                    <a:pt x="2698977" y="747985"/>
                    <a:pt x="2725445" y="754602"/>
                  </a:cubicBezTo>
                  <a:cubicBezTo>
                    <a:pt x="2734523" y="756872"/>
                    <a:pt x="2743080" y="760908"/>
                    <a:pt x="2752078" y="763479"/>
                  </a:cubicBezTo>
                  <a:cubicBezTo>
                    <a:pt x="2763810" y="766831"/>
                    <a:pt x="2775751" y="769398"/>
                    <a:pt x="2787588" y="772357"/>
                  </a:cubicBezTo>
                  <a:cubicBezTo>
                    <a:pt x="2809743" y="794510"/>
                    <a:pt x="2819183" y="805257"/>
                    <a:pt x="2849732" y="825623"/>
                  </a:cubicBezTo>
                  <a:cubicBezTo>
                    <a:pt x="2887316" y="850679"/>
                    <a:pt x="2923202" y="879867"/>
                    <a:pt x="2965142" y="896644"/>
                  </a:cubicBezTo>
                  <a:cubicBezTo>
                    <a:pt x="2979938" y="902563"/>
                    <a:pt x="2995499" y="906845"/>
                    <a:pt x="3009530" y="914400"/>
                  </a:cubicBezTo>
                  <a:cubicBezTo>
                    <a:pt x="3034110" y="927636"/>
                    <a:pt x="3055204" y="947089"/>
                    <a:pt x="3080552" y="958788"/>
                  </a:cubicBezTo>
                  <a:cubicBezTo>
                    <a:pt x="3094252" y="965111"/>
                    <a:pt x="3110301" y="964006"/>
                    <a:pt x="3124940" y="967666"/>
                  </a:cubicBezTo>
                  <a:cubicBezTo>
                    <a:pt x="3207045" y="988192"/>
                    <a:pt x="3058565" y="964917"/>
                    <a:pt x="3222594" y="985421"/>
                  </a:cubicBezTo>
                  <a:cubicBezTo>
                    <a:pt x="3231472" y="988380"/>
                    <a:pt x="3240229" y="991728"/>
                    <a:pt x="3249227" y="994299"/>
                  </a:cubicBezTo>
                  <a:cubicBezTo>
                    <a:pt x="3275360" y="1001765"/>
                    <a:pt x="3352982" y="1018478"/>
                    <a:pt x="3364637" y="1020932"/>
                  </a:cubicBezTo>
                  <a:cubicBezTo>
                    <a:pt x="3394168" y="1027149"/>
                    <a:pt x="3423646" y="1033726"/>
                    <a:pt x="3453414" y="1038687"/>
                  </a:cubicBezTo>
                  <a:cubicBezTo>
                    <a:pt x="3471169" y="1041646"/>
                    <a:pt x="3489029" y="1044035"/>
                    <a:pt x="3506680" y="1047565"/>
                  </a:cubicBezTo>
                  <a:cubicBezTo>
                    <a:pt x="3518644" y="1049958"/>
                    <a:pt x="3530112" y="1054717"/>
                    <a:pt x="3542190" y="1056442"/>
                  </a:cubicBezTo>
                  <a:cubicBezTo>
                    <a:pt x="3571631" y="1060648"/>
                    <a:pt x="3601375" y="1062361"/>
                    <a:pt x="3630967" y="1065320"/>
                  </a:cubicBezTo>
                  <a:cubicBezTo>
                    <a:pt x="3678315" y="1074198"/>
                    <a:pt x="3725321" y="1085140"/>
                    <a:pt x="3773010" y="1091953"/>
                  </a:cubicBezTo>
                  <a:cubicBezTo>
                    <a:pt x="3793724" y="1094912"/>
                    <a:pt x="3814677" y="1096520"/>
                    <a:pt x="3835153" y="1100831"/>
                  </a:cubicBezTo>
                  <a:cubicBezTo>
                    <a:pt x="3870972" y="1108372"/>
                    <a:pt x="3941686" y="1127464"/>
                    <a:pt x="3941686" y="1127464"/>
                  </a:cubicBezTo>
                  <a:cubicBezTo>
                    <a:pt x="3975691" y="1178473"/>
                    <a:pt x="3951894" y="1146549"/>
                    <a:pt x="4021585" y="1216240"/>
                  </a:cubicBezTo>
                  <a:lnTo>
                    <a:pt x="4039340" y="1233996"/>
                  </a:lnTo>
                  <a:lnTo>
                    <a:pt x="4057095" y="1287262"/>
                  </a:lnTo>
                  <a:cubicBezTo>
                    <a:pt x="4060054" y="1296140"/>
                    <a:pt x="4063703" y="1304816"/>
                    <a:pt x="4065973" y="1313895"/>
                  </a:cubicBezTo>
                  <a:lnTo>
                    <a:pt x="4083728" y="1384916"/>
                  </a:lnTo>
                  <a:lnTo>
                    <a:pt x="4092606" y="1420427"/>
                  </a:lnTo>
                  <a:cubicBezTo>
                    <a:pt x="4095565" y="1432264"/>
                    <a:pt x="4094163" y="1446177"/>
                    <a:pt x="4101484" y="1455938"/>
                  </a:cubicBezTo>
                  <a:cubicBezTo>
                    <a:pt x="4110362" y="1467775"/>
                    <a:pt x="4119910" y="1479137"/>
                    <a:pt x="4128117" y="1491448"/>
                  </a:cubicBezTo>
                  <a:cubicBezTo>
                    <a:pt x="4140335" y="1509775"/>
                    <a:pt x="4163285" y="1555260"/>
                    <a:pt x="4181383" y="1571347"/>
                  </a:cubicBezTo>
                  <a:cubicBezTo>
                    <a:pt x="4197332" y="1585524"/>
                    <a:pt x="4219560" y="1591769"/>
                    <a:pt x="4234649" y="1606858"/>
                  </a:cubicBezTo>
                  <a:cubicBezTo>
                    <a:pt x="4252404" y="1624613"/>
                    <a:pt x="4267022" y="1646196"/>
                    <a:pt x="4287915" y="1660124"/>
                  </a:cubicBezTo>
                  <a:cubicBezTo>
                    <a:pt x="4296793" y="1666042"/>
                    <a:pt x="4306617" y="1670741"/>
                    <a:pt x="4314548" y="1677879"/>
                  </a:cubicBezTo>
                  <a:cubicBezTo>
                    <a:pt x="4336323" y="1697476"/>
                    <a:pt x="4355976" y="1719308"/>
                    <a:pt x="4376691" y="1740023"/>
                  </a:cubicBezTo>
                  <a:cubicBezTo>
                    <a:pt x="4382610" y="1745942"/>
                    <a:pt x="4387483" y="1753135"/>
                    <a:pt x="4394447" y="1757778"/>
                  </a:cubicBezTo>
                  <a:lnTo>
                    <a:pt x="4447713" y="1793289"/>
                  </a:lnTo>
                  <a:cubicBezTo>
                    <a:pt x="4456591" y="1805126"/>
                    <a:pt x="4464603" y="1817665"/>
                    <a:pt x="4474346" y="1828800"/>
                  </a:cubicBezTo>
                  <a:cubicBezTo>
                    <a:pt x="4485369" y="1841398"/>
                    <a:pt x="4497146" y="1853416"/>
                    <a:pt x="4509856" y="1864310"/>
                  </a:cubicBezTo>
                  <a:cubicBezTo>
                    <a:pt x="4567344" y="1913585"/>
                    <a:pt x="4594102" y="1934062"/>
                    <a:pt x="4651899" y="1970842"/>
                  </a:cubicBezTo>
                  <a:cubicBezTo>
                    <a:pt x="4765227" y="2042959"/>
                    <a:pt x="4654125" y="1965299"/>
                    <a:pt x="4714043" y="2015231"/>
                  </a:cubicBezTo>
                  <a:cubicBezTo>
                    <a:pt x="4757761" y="2051663"/>
                    <a:pt x="4741632" y="2026023"/>
                    <a:pt x="4758431" y="2059619"/>
                  </a:cubicBezTo>
                </a:path>
              </a:pathLst>
            </a:custGeom>
            <a:ln w="152400">
              <a:solidFill>
                <a:srgbClr val="0000C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52" name="TextBox 51"/>
            <p:cNvSpPr txBox="1"/>
            <p:nvPr/>
          </p:nvSpPr>
          <p:spPr>
            <a:xfrm rot="701957">
              <a:off x="2157110" y="4269545"/>
              <a:ext cx="633507" cy="307777"/>
            </a:xfrm>
            <a:prstGeom prst="rect">
              <a:avLst/>
            </a:prstGeom>
            <a:noFill/>
          </p:spPr>
          <p:txBody>
            <a:bodyPr wrap="none" rtlCol="0">
              <a:spAutoFit/>
            </a:bodyPr>
            <a:lstStyle/>
            <a:p>
              <a:r>
                <a:rPr lang="en-ZA" sz="1400" b="1" dirty="0" smtClean="0">
                  <a:solidFill>
                    <a:schemeClr val="bg1"/>
                  </a:solidFill>
                </a:rPr>
                <a:t>River</a:t>
              </a:r>
              <a:endParaRPr lang="en-ZA" sz="1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810" y="2836448"/>
              <a:ext cx="1108308" cy="936598"/>
            </a:xfrm>
            <a:prstGeom prst="rect">
              <a:avLst/>
            </a:prstGeom>
          </p:spPr>
        </p:pic>
        <p:grpSp>
          <p:nvGrpSpPr>
            <p:cNvPr id="18" name="Group 17"/>
            <p:cNvGrpSpPr/>
            <p:nvPr/>
          </p:nvGrpSpPr>
          <p:grpSpPr>
            <a:xfrm>
              <a:off x="613947" y="3429000"/>
              <a:ext cx="623808" cy="845830"/>
              <a:chOff x="613947" y="3429000"/>
              <a:chExt cx="623808" cy="845830"/>
            </a:xfrm>
          </p:grpSpPr>
          <p:grpSp>
            <p:nvGrpSpPr>
              <p:cNvPr id="38" name="Group 37"/>
              <p:cNvGrpSpPr/>
              <p:nvPr/>
            </p:nvGrpSpPr>
            <p:grpSpPr>
              <a:xfrm>
                <a:off x="1113932" y="4160532"/>
                <a:ext cx="123823" cy="114298"/>
                <a:chOff x="1180641" y="5621625"/>
                <a:chExt cx="123823" cy="114298"/>
              </a:xfrm>
            </p:grpSpPr>
            <p:sp>
              <p:nvSpPr>
                <p:cNvPr id="39" name="Freeform 38"/>
                <p:cNvSpPr/>
                <p:nvPr/>
              </p:nvSpPr>
              <p:spPr>
                <a:xfrm>
                  <a:off x="1192546" y="5628752"/>
                  <a:ext cx="100013" cy="97631"/>
                </a:xfrm>
                <a:custGeom>
                  <a:avLst/>
                  <a:gdLst>
                    <a:gd name="connsiteX0" fmla="*/ 0 w 100013"/>
                    <a:gd name="connsiteY0" fmla="*/ 0 h 97631"/>
                    <a:gd name="connsiteX1" fmla="*/ 11906 w 100013"/>
                    <a:gd name="connsiteY1" fmla="*/ 2381 h 97631"/>
                    <a:gd name="connsiteX2" fmla="*/ 14288 w 100013"/>
                    <a:gd name="connsiteY2" fmla="*/ 9525 h 97631"/>
                    <a:gd name="connsiteX3" fmla="*/ 23813 w 100013"/>
                    <a:gd name="connsiteY3" fmla="*/ 23813 h 97631"/>
                    <a:gd name="connsiteX4" fmla="*/ 35719 w 100013"/>
                    <a:gd name="connsiteY4" fmla="*/ 38100 h 97631"/>
                    <a:gd name="connsiteX5" fmla="*/ 40481 w 100013"/>
                    <a:gd name="connsiteY5" fmla="*/ 66675 h 97631"/>
                    <a:gd name="connsiteX6" fmla="*/ 45244 w 100013"/>
                    <a:gd name="connsiteY6" fmla="*/ 73819 h 97631"/>
                    <a:gd name="connsiteX7" fmla="*/ 59531 w 100013"/>
                    <a:gd name="connsiteY7" fmla="*/ 83344 h 97631"/>
                    <a:gd name="connsiteX8" fmla="*/ 66675 w 100013"/>
                    <a:gd name="connsiteY8" fmla="*/ 88106 h 97631"/>
                    <a:gd name="connsiteX9" fmla="*/ 83344 w 100013"/>
                    <a:gd name="connsiteY9" fmla="*/ 92869 h 97631"/>
                    <a:gd name="connsiteX10" fmla="*/ 90488 w 100013"/>
                    <a:gd name="connsiteY10" fmla="*/ 95250 h 97631"/>
                    <a:gd name="connsiteX11" fmla="*/ 100013 w 100013"/>
                    <a:gd name="connsiteY11" fmla="*/ 97631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13" h="97631">
                      <a:moveTo>
                        <a:pt x="0" y="0"/>
                      </a:moveTo>
                      <a:cubicBezTo>
                        <a:pt x="3969" y="794"/>
                        <a:pt x="8538" y="136"/>
                        <a:pt x="11906" y="2381"/>
                      </a:cubicBezTo>
                      <a:cubicBezTo>
                        <a:pt x="13995" y="3773"/>
                        <a:pt x="13069" y="7331"/>
                        <a:pt x="14288" y="9525"/>
                      </a:cubicBezTo>
                      <a:cubicBezTo>
                        <a:pt x="17068" y="14529"/>
                        <a:pt x="19766" y="19766"/>
                        <a:pt x="23813" y="23813"/>
                      </a:cubicBezTo>
                      <a:cubicBezTo>
                        <a:pt x="32980" y="32980"/>
                        <a:pt x="29088" y="28154"/>
                        <a:pt x="35719" y="38100"/>
                      </a:cubicBezTo>
                      <a:cubicBezTo>
                        <a:pt x="36244" y="42298"/>
                        <a:pt x="37705" y="60198"/>
                        <a:pt x="40481" y="66675"/>
                      </a:cubicBezTo>
                      <a:cubicBezTo>
                        <a:pt x="41608" y="69306"/>
                        <a:pt x="43090" y="71934"/>
                        <a:pt x="45244" y="73819"/>
                      </a:cubicBezTo>
                      <a:cubicBezTo>
                        <a:pt x="49551" y="77588"/>
                        <a:pt x="54769" y="80169"/>
                        <a:pt x="59531" y="83344"/>
                      </a:cubicBezTo>
                      <a:cubicBezTo>
                        <a:pt x="61912" y="84931"/>
                        <a:pt x="63960" y="87201"/>
                        <a:pt x="66675" y="88106"/>
                      </a:cubicBezTo>
                      <a:cubicBezTo>
                        <a:pt x="83784" y="93811"/>
                        <a:pt x="62439" y="86897"/>
                        <a:pt x="83344" y="92869"/>
                      </a:cubicBezTo>
                      <a:cubicBezTo>
                        <a:pt x="85758" y="93559"/>
                        <a:pt x="88074" y="94560"/>
                        <a:pt x="90488" y="95250"/>
                      </a:cubicBezTo>
                      <a:cubicBezTo>
                        <a:pt x="93635" y="96149"/>
                        <a:pt x="100013" y="97631"/>
                        <a:pt x="100013" y="97631"/>
                      </a:cubicBezTo>
                    </a:path>
                  </a:pathLst>
                </a:custGeom>
                <a:ln w="6350">
                  <a:solidFill>
                    <a:srgbClr val="FF99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40" name="Freeform 39"/>
                <p:cNvSpPr/>
                <p:nvPr/>
              </p:nvSpPr>
              <p:spPr>
                <a:xfrm>
                  <a:off x="1204451" y="5621625"/>
                  <a:ext cx="100013" cy="97631"/>
                </a:xfrm>
                <a:custGeom>
                  <a:avLst/>
                  <a:gdLst>
                    <a:gd name="connsiteX0" fmla="*/ 0 w 100013"/>
                    <a:gd name="connsiteY0" fmla="*/ 0 h 97631"/>
                    <a:gd name="connsiteX1" fmla="*/ 11906 w 100013"/>
                    <a:gd name="connsiteY1" fmla="*/ 2381 h 97631"/>
                    <a:gd name="connsiteX2" fmla="*/ 14288 w 100013"/>
                    <a:gd name="connsiteY2" fmla="*/ 9525 h 97631"/>
                    <a:gd name="connsiteX3" fmla="*/ 23813 w 100013"/>
                    <a:gd name="connsiteY3" fmla="*/ 23813 h 97631"/>
                    <a:gd name="connsiteX4" fmla="*/ 35719 w 100013"/>
                    <a:gd name="connsiteY4" fmla="*/ 38100 h 97631"/>
                    <a:gd name="connsiteX5" fmla="*/ 40481 w 100013"/>
                    <a:gd name="connsiteY5" fmla="*/ 66675 h 97631"/>
                    <a:gd name="connsiteX6" fmla="*/ 45244 w 100013"/>
                    <a:gd name="connsiteY6" fmla="*/ 73819 h 97631"/>
                    <a:gd name="connsiteX7" fmla="*/ 59531 w 100013"/>
                    <a:gd name="connsiteY7" fmla="*/ 83344 h 97631"/>
                    <a:gd name="connsiteX8" fmla="*/ 66675 w 100013"/>
                    <a:gd name="connsiteY8" fmla="*/ 88106 h 97631"/>
                    <a:gd name="connsiteX9" fmla="*/ 83344 w 100013"/>
                    <a:gd name="connsiteY9" fmla="*/ 92869 h 97631"/>
                    <a:gd name="connsiteX10" fmla="*/ 90488 w 100013"/>
                    <a:gd name="connsiteY10" fmla="*/ 95250 h 97631"/>
                    <a:gd name="connsiteX11" fmla="*/ 100013 w 100013"/>
                    <a:gd name="connsiteY11" fmla="*/ 97631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13" h="97631">
                      <a:moveTo>
                        <a:pt x="0" y="0"/>
                      </a:moveTo>
                      <a:cubicBezTo>
                        <a:pt x="3969" y="794"/>
                        <a:pt x="8538" y="136"/>
                        <a:pt x="11906" y="2381"/>
                      </a:cubicBezTo>
                      <a:cubicBezTo>
                        <a:pt x="13995" y="3773"/>
                        <a:pt x="13069" y="7331"/>
                        <a:pt x="14288" y="9525"/>
                      </a:cubicBezTo>
                      <a:cubicBezTo>
                        <a:pt x="17068" y="14529"/>
                        <a:pt x="19766" y="19766"/>
                        <a:pt x="23813" y="23813"/>
                      </a:cubicBezTo>
                      <a:cubicBezTo>
                        <a:pt x="32980" y="32980"/>
                        <a:pt x="29088" y="28154"/>
                        <a:pt x="35719" y="38100"/>
                      </a:cubicBezTo>
                      <a:cubicBezTo>
                        <a:pt x="36244" y="42298"/>
                        <a:pt x="37705" y="60198"/>
                        <a:pt x="40481" y="66675"/>
                      </a:cubicBezTo>
                      <a:cubicBezTo>
                        <a:pt x="41608" y="69306"/>
                        <a:pt x="43090" y="71934"/>
                        <a:pt x="45244" y="73819"/>
                      </a:cubicBezTo>
                      <a:cubicBezTo>
                        <a:pt x="49551" y="77588"/>
                        <a:pt x="54769" y="80169"/>
                        <a:pt x="59531" y="83344"/>
                      </a:cubicBezTo>
                      <a:cubicBezTo>
                        <a:pt x="61912" y="84931"/>
                        <a:pt x="63960" y="87201"/>
                        <a:pt x="66675" y="88106"/>
                      </a:cubicBezTo>
                      <a:cubicBezTo>
                        <a:pt x="83784" y="93811"/>
                        <a:pt x="62439" y="86897"/>
                        <a:pt x="83344" y="92869"/>
                      </a:cubicBezTo>
                      <a:cubicBezTo>
                        <a:pt x="85758" y="93559"/>
                        <a:pt x="88074" y="94560"/>
                        <a:pt x="90488" y="95250"/>
                      </a:cubicBezTo>
                      <a:cubicBezTo>
                        <a:pt x="93635" y="96149"/>
                        <a:pt x="100013" y="97631"/>
                        <a:pt x="100013" y="97631"/>
                      </a:cubicBezTo>
                    </a:path>
                  </a:pathLst>
                </a:custGeom>
                <a:ln w="6350">
                  <a:solidFill>
                    <a:srgbClr val="FF99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43" name="Freeform 42"/>
                <p:cNvSpPr/>
                <p:nvPr/>
              </p:nvSpPr>
              <p:spPr>
                <a:xfrm>
                  <a:off x="1180641" y="5638292"/>
                  <a:ext cx="100013" cy="97631"/>
                </a:xfrm>
                <a:custGeom>
                  <a:avLst/>
                  <a:gdLst>
                    <a:gd name="connsiteX0" fmla="*/ 0 w 100013"/>
                    <a:gd name="connsiteY0" fmla="*/ 0 h 97631"/>
                    <a:gd name="connsiteX1" fmla="*/ 11906 w 100013"/>
                    <a:gd name="connsiteY1" fmla="*/ 2381 h 97631"/>
                    <a:gd name="connsiteX2" fmla="*/ 14288 w 100013"/>
                    <a:gd name="connsiteY2" fmla="*/ 9525 h 97631"/>
                    <a:gd name="connsiteX3" fmla="*/ 23813 w 100013"/>
                    <a:gd name="connsiteY3" fmla="*/ 23813 h 97631"/>
                    <a:gd name="connsiteX4" fmla="*/ 35719 w 100013"/>
                    <a:gd name="connsiteY4" fmla="*/ 38100 h 97631"/>
                    <a:gd name="connsiteX5" fmla="*/ 40481 w 100013"/>
                    <a:gd name="connsiteY5" fmla="*/ 66675 h 97631"/>
                    <a:gd name="connsiteX6" fmla="*/ 45244 w 100013"/>
                    <a:gd name="connsiteY6" fmla="*/ 73819 h 97631"/>
                    <a:gd name="connsiteX7" fmla="*/ 59531 w 100013"/>
                    <a:gd name="connsiteY7" fmla="*/ 83344 h 97631"/>
                    <a:gd name="connsiteX8" fmla="*/ 66675 w 100013"/>
                    <a:gd name="connsiteY8" fmla="*/ 88106 h 97631"/>
                    <a:gd name="connsiteX9" fmla="*/ 83344 w 100013"/>
                    <a:gd name="connsiteY9" fmla="*/ 92869 h 97631"/>
                    <a:gd name="connsiteX10" fmla="*/ 90488 w 100013"/>
                    <a:gd name="connsiteY10" fmla="*/ 95250 h 97631"/>
                    <a:gd name="connsiteX11" fmla="*/ 100013 w 100013"/>
                    <a:gd name="connsiteY11" fmla="*/ 97631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13" h="97631">
                      <a:moveTo>
                        <a:pt x="0" y="0"/>
                      </a:moveTo>
                      <a:cubicBezTo>
                        <a:pt x="3969" y="794"/>
                        <a:pt x="8538" y="136"/>
                        <a:pt x="11906" y="2381"/>
                      </a:cubicBezTo>
                      <a:cubicBezTo>
                        <a:pt x="13995" y="3773"/>
                        <a:pt x="13069" y="7331"/>
                        <a:pt x="14288" y="9525"/>
                      </a:cubicBezTo>
                      <a:cubicBezTo>
                        <a:pt x="17068" y="14529"/>
                        <a:pt x="19766" y="19766"/>
                        <a:pt x="23813" y="23813"/>
                      </a:cubicBezTo>
                      <a:cubicBezTo>
                        <a:pt x="32980" y="32980"/>
                        <a:pt x="29088" y="28154"/>
                        <a:pt x="35719" y="38100"/>
                      </a:cubicBezTo>
                      <a:cubicBezTo>
                        <a:pt x="36244" y="42298"/>
                        <a:pt x="37705" y="60198"/>
                        <a:pt x="40481" y="66675"/>
                      </a:cubicBezTo>
                      <a:cubicBezTo>
                        <a:pt x="41608" y="69306"/>
                        <a:pt x="43090" y="71934"/>
                        <a:pt x="45244" y="73819"/>
                      </a:cubicBezTo>
                      <a:cubicBezTo>
                        <a:pt x="49551" y="77588"/>
                        <a:pt x="54769" y="80169"/>
                        <a:pt x="59531" y="83344"/>
                      </a:cubicBezTo>
                      <a:cubicBezTo>
                        <a:pt x="61912" y="84931"/>
                        <a:pt x="63960" y="87201"/>
                        <a:pt x="66675" y="88106"/>
                      </a:cubicBezTo>
                      <a:cubicBezTo>
                        <a:pt x="83784" y="93811"/>
                        <a:pt x="62439" y="86897"/>
                        <a:pt x="83344" y="92869"/>
                      </a:cubicBezTo>
                      <a:cubicBezTo>
                        <a:pt x="85758" y="93559"/>
                        <a:pt x="88074" y="94560"/>
                        <a:pt x="90488" y="95250"/>
                      </a:cubicBezTo>
                      <a:cubicBezTo>
                        <a:pt x="93635" y="96149"/>
                        <a:pt x="100013" y="97631"/>
                        <a:pt x="100013" y="97631"/>
                      </a:cubicBezTo>
                    </a:path>
                  </a:pathLst>
                </a:custGeom>
                <a:ln w="6350">
                  <a:solidFill>
                    <a:srgbClr val="FF99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cxnSp>
            <p:nvCxnSpPr>
              <p:cNvPr id="45" name="Straight Connector 44"/>
              <p:cNvCxnSpPr/>
              <p:nvPr/>
            </p:nvCxnSpPr>
            <p:spPr>
              <a:xfrm>
                <a:off x="613947" y="3429000"/>
                <a:ext cx="522867" cy="752676"/>
              </a:xfrm>
              <a:prstGeom prst="line">
                <a:avLst/>
              </a:prstGeom>
              <a:ln w="539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1113954" y="4158816"/>
                <a:ext cx="45719" cy="45719"/>
              </a:xfrm>
              <a:prstGeom prst="ellipse">
                <a:avLst/>
              </a:prstGeom>
              <a:solidFill>
                <a:schemeClr val="bg1"/>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sp>
          <p:nvSpPr>
            <p:cNvPr id="51" name="TextBox 50"/>
            <p:cNvSpPr txBox="1"/>
            <p:nvPr/>
          </p:nvSpPr>
          <p:spPr>
            <a:xfrm rot="701957">
              <a:off x="1798913" y="4178438"/>
              <a:ext cx="522900" cy="307777"/>
            </a:xfrm>
            <a:prstGeom prst="rect">
              <a:avLst/>
            </a:prstGeom>
            <a:noFill/>
          </p:spPr>
          <p:txBody>
            <a:bodyPr wrap="none" rtlCol="0">
              <a:spAutoFit/>
            </a:bodyPr>
            <a:lstStyle/>
            <a:p>
              <a:r>
                <a:rPr lang="en-ZA" sz="1400" b="1" dirty="0" smtClean="0">
                  <a:solidFill>
                    <a:schemeClr val="bg1"/>
                  </a:solidFill>
                </a:rPr>
                <a:t>Klip</a:t>
              </a:r>
              <a:endParaRPr lang="en-ZA" sz="1400" b="1" dirty="0">
                <a:solidFill>
                  <a:schemeClr val="bg1"/>
                </a:solidFill>
              </a:endParaRPr>
            </a:p>
          </p:txBody>
        </p:sp>
      </p:grpSp>
    </p:spTree>
    <p:extLst>
      <p:ext uri="{BB962C8B-B14F-4D97-AF65-F5344CB8AC3E}">
        <p14:creationId xmlns:p14="http://schemas.microsoft.com/office/powerpoint/2010/main" val="78513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646" y="11364"/>
            <a:ext cx="9113308" cy="6846636"/>
          </a:xfrm>
          <a:prstGeom prst="rect">
            <a:avLst/>
          </a:prstGeom>
          <a:noFill/>
          <a:ln w="19050">
            <a:solidFill>
              <a:schemeClr val="tx1"/>
            </a:solidFill>
            <a:miter lim="800000"/>
            <a:headEnd/>
            <a:tailEnd/>
          </a:ln>
          <a:effectLst/>
        </p:spPr>
      </p:pic>
      <p:sp>
        <p:nvSpPr>
          <p:cNvPr id="7" name="TextBox 6"/>
          <p:cNvSpPr txBox="1"/>
          <p:nvPr/>
        </p:nvSpPr>
        <p:spPr>
          <a:xfrm>
            <a:off x="1885" y="6609432"/>
            <a:ext cx="2194832" cy="253916"/>
          </a:xfrm>
          <a:prstGeom prst="rect">
            <a:avLst/>
          </a:prstGeom>
          <a:solidFill>
            <a:schemeClr val="tx1"/>
          </a:solidFill>
        </p:spPr>
        <p:txBody>
          <a:bodyPr wrap="none" rtlCol="0">
            <a:spAutoFit/>
          </a:bodyPr>
          <a:lstStyle/>
          <a:p>
            <a:pPr algn="ctr"/>
            <a:r>
              <a:rPr lang="en-ZA" sz="1050" b="1" dirty="0" smtClean="0">
                <a:solidFill>
                  <a:srgbClr val="FFFF00"/>
                </a:solidFill>
              </a:rPr>
              <a:t>Vaal Barrage: 26 February 2012</a:t>
            </a:r>
            <a:endParaRPr lang="en-ZA" sz="1050" b="1" dirty="0">
              <a:solidFill>
                <a:srgbClr val="FFFF00"/>
              </a:solidFill>
            </a:endParaRPr>
          </a:p>
        </p:txBody>
      </p:sp>
      <p:sp>
        <p:nvSpPr>
          <p:cNvPr id="5" name="AutoShape 2"/>
          <p:cNvSpPr>
            <a:spLocks noChangeArrowheads="1"/>
          </p:cNvSpPr>
          <p:nvPr/>
        </p:nvSpPr>
        <p:spPr bwMode="auto">
          <a:xfrm>
            <a:off x="1885126" y="148324"/>
            <a:ext cx="5358006"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NUTRIENT-LOADING &amp; EUTROPHICATION</a:t>
            </a:r>
            <a:endParaRPr lang="en-US" sz="2000" b="1" dirty="0">
              <a:solidFill>
                <a:srgbClr val="FFFF00"/>
              </a:solidFill>
            </a:endParaRPr>
          </a:p>
        </p:txBody>
      </p:sp>
      <p:grpSp>
        <p:nvGrpSpPr>
          <p:cNvPr id="11" name="Group 10"/>
          <p:cNvGrpSpPr/>
          <p:nvPr/>
        </p:nvGrpSpPr>
        <p:grpSpPr>
          <a:xfrm>
            <a:off x="4270159" y="3266983"/>
            <a:ext cx="4856794" cy="3599895"/>
            <a:chOff x="4270159" y="3266983"/>
            <a:chExt cx="4856794" cy="3599895"/>
          </a:xfrm>
        </p:grpSpPr>
        <p:sp>
          <p:nvSpPr>
            <p:cNvPr id="4" name="Rectangle 3"/>
            <p:cNvSpPr/>
            <p:nvPr/>
          </p:nvSpPr>
          <p:spPr>
            <a:xfrm>
              <a:off x="4270159" y="3266983"/>
              <a:ext cx="4856794" cy="3599895"/>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10" name="Group 9"/>
            <p:cNvGrpSpPr/>
            <p:nvPr/>
          </p:nvGrpSpPr>
          <p:grpSpPr>
            <a:xfrm>
              <a:off x="4336743" y="3353584"/>
              <a:ext cx="4723627" cy="3426692"/>
              <a:chOff x="4336743" y="3325796"/>
              <a:chExt cx="4723627" cy="3426692"/>
            </a:xfrm>
          </p:grpSpPr>
          <p:sp>
            <p:nvSpPr>
              <p:cNvPr id="3" name="TextBox 2"/>
              <p:cNvSpPr txBox="1"/>
              <p:nvPr/>
            </p:nvSpPr>
            <p:spPr>
              <a:xfrm>
                <a:off x="4336743" y="3325796"/>
                <a:ext cx="4723627" cy="461665"/>
              </a:xfrm>
              <a:prstGeom prst="rect">
                <a:avLst/>
              </a:prstGeom>
              <a:solidFill>
                <a:schemeClr val="bg1"/>
              </a:solidFill>
            </p:spPr>
            <p:txBody>
              <a:bodyPr wrap="square" rtlCol="0">
                <a:spAutoFit/>
              </a:bodyPr>
              <a:lstStyle/>
              <a:p>
                <a:pPr algn="ctr"/>
                <a:r>
                  <a:rPr lang="en-ZA" sz="1200" b="1" dirty="0" smtClean="0"/>
                  <a:t>Eutrophication: </a:t>
                </a:r>
                <a:r>
                  <a:rPr lang="en-ZA" sz="1200" dirty="0" smtClean="0"/>
                  <a:t>when </a:t>
                </a:r>
                <a:r>
                  <a:rPr lang="en-ZA" sz="1200" dirty="0"/>
                  <a:t>a body of water becomes overly enriched with </a:t>
                </a:r>
                <a:r>
                  <a:rPr lang="en-ZA" sz="1200" dirty="0" smtClean="0"/>
                  <a:t>nutrients </a:t>
                </a:r>
                <a:r>
                  <a:rPr lang="en-ZA" sz="1200" dirty="0"/>
                  <a:t>that induce excessive growth </a:t>
                </a:r>
                <a:r>
                  <a:rPr lang="en-ZA" sz="1200" dirty="0" smtClean="0"/>
                  <a:t>of algae, hyacinths, etc.</a:t>
                </a:r>
                <a:endParaRPr lang="en-ZA" sz="12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743" y="3787461"/>
                <a:ext cx="4723627" cy="2965027"/>
              </a:xfrm>
              <a:prstGeom prst="rect">
                <a:avLst/>
              </a:prstGeom>
            </p:spPr>
          </p:pic>
        </p:grpSp>
      </p:grpSp>
    </p:spTree>
    <p:extLst>
      <p:ext uri="{BB962C8B-B14F-4D97-AF65-F5344CB8AC3E}">
        <p14:creationId xmlns:p14="http://schemas.microsoft.com/office/powerpoint/2010/main" val="58069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422089" y="148324"/>
            <a:ext cx="6284093"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POINT VS. NON-POINT SOURCES OF POLLUTION</a:t>
            </a:r>
            <a:endParaRPr lang="en-US" sz="2000" b="1" dirty="0">
              <a:solidFill>
                <a:srgbClr val="FFFF00"/>
              </a:solidFill>
            </a:endParaRPr>
          </a:p>
        </p:txBody>
      </p:sp>
      <p:grpSp>
        <p:nvGrpSpPr>
          <p:cNvPr id="5" name="Group 4"/>
          <p:cNvGrpSpPr/>
          <p:nvPr/>
        </p:nvGrpSpPr>
        <p:grpSpPr>
          <a:xfrm>
            <a:off x="244136" y="942787"/>
            <a:ext cx="8655727" cy="5449136"/>
            <a:chOff x="244136" y="942787"/>
            <a:chExt cx="8655727" cy="5449136"/>
          </a:xfrm>
        </p:grpSpPr>
        <p:sp>
          <p:nvSpPr>
            <p:cNvPr id="2" name="Rectangle 1"/>
            <p:cNvSpPr/>
            <p:nvPr/>
          </p:nvSpPr>
          <p:spPr>
            <a:xfrm>
              <a:off x="3218136" y="958788"/>
              <a:ext cx="5681727" cy="5433133"/>
            </a:xfrm>
            <a:prstGeom prst="rect">
              <a:avLst/>
            </a:prstGeom>
            <a:solidFill>
              <a:srgbClr val="FFF9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11" name="Group 10"/>
            <p:cNvGrpSpPr/>
            <p:nvPr/>
          </p:nvGrpSpPr>
          <p:grpSpPr>
            <a:xfrm>
              <a:off x="244136" y="942787"/>
              <a:ext cx="8655727" cy="5433133"/>
              <a:chOff x="244136" y="958788"/>
              <a:chExt cx="8655727" cy="5433133"/>
            </a:xfrm>
          </p:grpSpPr>
          <p:sp>
            <p:nvSpPr>
              <p:cNvPr id="4" name="Rectangle 3"/>
              <p:cNvSpPr/>
              <p:nvPr/>
            </p:nvSpPr>
            <p:spPr>
              <a:xfrm>
                <a:off x="244136" y="958788"/>
                <a:ext cx="8655727" cy="5433133"/>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10" name="Group 9"/>
              <p:cNvGrpSpPr/>
              <p:nvPr/>
            </p:nvGrpSpPr>
            <p:grpSpPr>
              <a:xfrm>
                <a:off x="3274150" y="985423"/>
                <a:ext cx="5608867" cy="5390497"/>
                <a:chOff x="3274150" y="985423"/>
                <a:chExt cx="5608867" cy="5390497"/>
              </a:xfrm>
            </p:grpSpPr>
            <p:pic>
              <p:nvPicPr>
                <p:cNvPr id="4104" name="Picture 8" descr="E:\My Data\Per Subject\(E)   Capacity Building\Fet Water\2018 (WQM)\Slides\Pic - Non-Point Source Pollution (Squa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4784" y="4677553"/>
                  <a:ext cx="3064839" cy="16983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5" name="Picture 9" descr="E:\My Data\Per Subject\(E)   Capacity Building\Fet Water\2018 (WQM)\Slides\Pic - Non-Point Source Pollution (Urban Storm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784" y="3007992"/>
                  <a:ext cx="3064839" cy="16624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6" name="Picture 10" descr="E:\My Data\Per Subject\(E)   Capacity Building\Fet Water\2018 (WQM)\Slides\Pic - Non-Point Source Pollution (Agricul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151" y="2121762"/>
                  <a:ext cx="2570129" cy="1312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7" name="Picture 11" descr="E:\My Data\Per Subject\(E)   Capacity Building\Fet Water\2018 (WQM)\Slides\Pic - Non-Point Source Pollution (Atmospheric fall-ou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4150" y="3454433"/>
                  <a:ext cx="2570129" cy="14150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8" name="Picture 12" descr="E:\My Data\Per Subject\(E)   Capacity Building\Fet Water\2018 (WQM)\Slides\Pic - Non-Point Source Pollution (Slimes D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4295" y="990196"/>
                  <a:ext cx="3068722" cy="20106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10" name="Picture 14" descr="E:\My Data\Per Subject\(E)   Capacity Building\Fet Water\2018 (WQM)\Slides\Pic - Non-Point Source Pollution (Industr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4151" y="4869473"/>
                  <a:ext cx="2570129" cy="1488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11" name="Picture 15" descr="E:\My Data\Per Subject\(E)   Capacity Building\Fet Water\2018 (WQM)\Slides\Pic - Non-Point Source Pollution (Min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4151" y="985423"/>
                  <a:ext cx="2570129" cy="1136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grpSp>
          <p:nvGrpSpPr>
            <p:cNvPr id="3" name="Group 2"/>
            <p:cNvGrpSpPr/>
            <p:nvPr/>
          </p:nvGrpSpPr>
          <p:grpSpPr>
            <a:xfrm>
              <a:off x="244136" y="958789"/>
              <a:ext cx="4593335" cy="5433134"/>
              <a:chOff x="244136" y="958789"/>
              <a:chExt cx="4593335" cy="5433134"/>
            </a:xfrm>
          </p:grpSpPr>
          <p:pic>
            <p:nvPicPr>
              <p:cNvPr id="4098" name="Picture 2" descr="E:\My Data\Per Subject\(E)   Capacity Building\Fet Water\2018 (WQM)\Slides\Pic - Torn Page.png"/>
              <p:cNvPicPr>
                <a:picLocks noChangeAspect="1" noChangeArrowheads="1"/>
              </p:cNvPicPr>
              <p:nvPr/>
            </p:nvPicPr>
            <p:blipFill>
              <a:blip r:embed="rId9">
                <a:extLst>
                  <a:ext uri="{BEBA8EAE-BF5A-486C-A8C5-ECC9F3942E4B}">
                    <a14:imgProps xmlns:a14="http://schemas.microsoft.com/office/drawing/2010/main">
                      <a14:imgLayer r:embed="rId10">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rot="5400000">
                <a:off x="-175763" y="1378688"/>
                <a:ext cx="5433134" cy="459333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3557" y="1026725"/>
                <a:ext cx="2682609" cy="5265256"/>
                <a:chOff x="1040781" y="1021884"/>
                <a:chExt cx="2682609" cy="5265256"/>
              </a:xfrm>
            </p:grpSpPr>
            <p:pic>
              <p:nvPicPr>
                <p:cNvPr id="4099" name="Picture 3" descr="E:\My Data\Per Subject\(E)   Capacity Building\Fet Water\2018 (WQM)\Slides\Point Source Pollution (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0781" y="1021884"/>
                  <a:ext cx="2682609" cy="16280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E:\My Data\Per Subject\(E)   Capacity Building\Fet Water\2018 (WQM)\Slides\Point Source Pollution (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0781" y="4500974"/>
                  <a:ext cx="2682608" cy="17861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3" name="Picture 7" descr="E:\My Data\Per Subject\(E)   Capacity Building\Fet Water\2018 (WQM)\Slides\Point Source Pollution (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0781" y="2644514"/>
                  <a:ext cx="2682608" cy="1861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grpSp>
    </p:spTree>
    <p:extLst>
      <p:ext uri="{BB962C8B-B14F-4D97-AF65-F5344CB8AC3E}">
        <p14:creationId xmlns:p14="http://schemas.microsoft.com/office/powerpoint/2010/main" val="2103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 y="2185743"/>
            <a:ext cx="6067425"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Arc 30"/>
          <p:cNvSpPr/>
          <p:nvPr/>
        </p:nvSpPr>
        <p:spPr>
          <a:xfrm rot="1723621">
            <a:off x="-4261590" y="1948063"/>
            <a:ext cx="13787249" cy="1683657"/>
          </a:xfrm>
          <a:prstGeom prst="arc">
            <a:avLst>
              <a:gd name="adj1" fmla="val 11603668"/>
              <a:gd name="adj2" fmla="val 73371"/>
            </a:avLst>
          </a:prstGeom>
          <a:ln w="254000">
            <a:solidFill>
              <a:srgbClr val="ADFDB7"/>
            </a:solidFill>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2" name="AutoShape 2"/>
          <p:cNvSpPr>
            <a:spLocks noChangeArrowheads="1"/>
          </p:cNvSpPr>
          <p:nvPr/>
        </p:nvSpPr>
        <p:spPr bwMode="auto">
          <a:xfrm>
            <a:off x="3235095" y="148324"/>
            <a:ext cx="265810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CHAIN OF IMPACTS</a:t>
            </a:r>
            <a:endParaRPr lang="en-US" sz="2000" b="1" dirty="0">
              <a:solidFill>
                <a:srgbClr val="FFFF00"/>
              </a:solidFill>
            </a:endParaRPr>
          </a:p>
        </p:txBody>
      </p:sp>
      <p:sp>
        <p:nvSpPr>
          <p:cNvPr id="42" name="AutoShape 6"/>
          <p:cNvSpPr>
            <a:spLocks noChangeAspect="1" noChangeArrowheads="1" noTextEdit="1"/>
          </p:cNvSpPr>
          <p:nvPr/>
        </p:nvSpPr>
        <p:spPr bwMode="auto">
          <a:xfrm>
            <a:off x="5021263" y="2425700"/>
            <a:ext cx="4144962"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dirty="0"/>
          </a:p>
        </p:txBody>
      </p:sp>
      <p:grpSp>
        <p:nvGrpSpPr>
          <p:cNvPr id="43" name="Group 42"/>
          <p:cNvGrpSpPr/>
          <p:nvPr/>
        </p:nvGrpSpPr>
        <p:grpSpPr>
          <a:xfrm>
            <a:off x="-204834" y="745818"/>
            <a:ext cx="3066820" cy="966872"/>
            <a:chOff x="-204834" y="745818"/>
            <a:chExt cx="3066820" cy="966872"/>
          </a:xfrm>
        </p:grpSpPr>
        <p:sp>
          <p:nvSpPr>
            <p:cNvPr id="44" name="TextBox 43"/>
            <p:cNvSpPr txBox="1"/>
            <p:nvPr/>
          </p:nvSpPr>
          <p:spPr>
            <a:xfrm>
              <a:off x="290288" y="789360"/>
              <a:ext cx="2571698" cy="923330"/>
            </a:xfrm>
            <a:prstGeom prst="rect">
              <a:avLst/>
            </a:prstGeom>
            <a:noFill/>
          </p:spPr>
          <p:txBody>
            <a:bodyPr wrap="square" rtlCol="0">
              <a:spAutoFit/>
            </a:bodyPr>
            <a:lstStyle/>
            <a:p>
              <a:pPr algn="ctr"/>
              <a:r>
                <a:rPr lang="en-ZA" sz="1800" b="1" dirty="0" smtClean="0"/>
                <a:t>Poorly operated &amp; maintained Sewage Works</a:t>
              </a:r>
              <a:endParaRPr lang="en-ZA" sz="1800" b="1" dirty="0"/>
            </a:p>
          </p:txBody>
        </p:sp>
        <mc:AlternateContent xmlns:mc="http://schemas.openxmlformats.org/markup-compatibility/2006" xmlns:a14="http://schemas.microsoft.com/office/drawing/2010/main">
          <mc:Choice Requires="a14">
            <p:sp>
              <p:nvSpPr>
                <p:cNvPr id="45" name="TextBox 44"/>
                <p:cNvSpPr txBox="1"/>
                <p:nvPr/>
              </p:nvSpPr>
              <p:spPr>
                <a:xfrm>
                  <a:off x="-204834" y="745818"/>
                  <a:ext cx="845103" cy="769441"/>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ZA" sz="4400" b="0" i="0" smtClean="0">
                            <a:latin typeface="Cambria Math"/>
                            <a:sym typeface="Wingdings"/>
                          </a:rPr>
                          <m:t></m:t>
                        </m:r>
                      </m:oMath>
                    </m:oMathPara>
                  </a14:m>
                  <a:endParaRPr lang="en-ZA" sz="4400" dirty="0"/>
                </a:p>
              </p:txBody>
            </p:sp>
          </mc:Choice>
          <mc:Fallback xmlns="">
            <p:sp>
              <p:nvSpPr>
                <p:cNvPr id="35840" name="TextBox 35839"/>
                <p:cNvSpPr txBox="1">
                  <a:spLocks noRot="1" noChangeAspect="1" noMove="1" noResize="1" noEditPoints="1" noAdjustHandles="1" noChangeArrowheads="1" noChangeShapeType="1" noTextEdit="1"/>
                </p:cNvSpPr>
                <p:nvPr/>
              </p:nvSpPr>
              <p:spPr>
                <a:xfrm>
                  <a:off x="-204834" y="745818"/>
                  <a:ext cx="845103" cy="769441"/>
                </a:xfrm>
                <a:prstGeom prst="rect">
                  <a:avLst/>
                </a:prstGeom>
                <a:blipFill rotWithShape="1">
                  <a:blip r:embed="rId4"/>
                  <a:stretch>
                    <a:fillRect/>
                  </a:stretch>
                </a:blipFill>
              </p:spPr>
              <p:txBody>
                <a:bodyPr/>
                <a:lstStyle/>
                <a:p>
                  <a:r>
                    <a:rPr lang="en-ZA">
                      <a:noFill/>
                    </a:rPr>
                    <a:t> </a:t>
                  </a:r>
                </a:p>
              </p:txBody>
            </p:sp>
          </mc:Fallback>
        </mc:AlternateContent>
      </p:grpSp>
      <p:grpSp>
        <p:nvGrpSpPr>
          <p:cNvPr id="46" name="Group 45"/>
          <p:cNvGrpSpPr/>
          <p:nvPr/>
        </p:nvGrpSpPr>
        <p:grpSpPr>
          <a:xfrm>
            <a:off x="6550812" y="5496099"/>
            <a:ext cx="2999589" cy="923330"/>
            <a:chOff x="6550812" y="5496099"/>
            <a:chExt cx="2999589" cy="923330"/>
          </a:xfrm>
        </p:grpSpPr>
        <p:sp>
          <p:nvSpPr>
            <p:cNvPr id="47" name="TextBox 46"/>
            <p:cNvSpPr txBox="1"/>
            <p:nvPr/>
          </p:nvSpPr>
          <p:spPr>
            <a:xfrm>
              <a:off x="6695706" y="5496099"/>
              <a:ext cx="2854695" cy="923330"/>
            </a:xfrm>
            <a:prstGeom prst="rect">
              <a:avLst/>
            </a:prstGeom>
            <a:noFill/>
          </p:spPr>
          <p:txBody>
            <a:bodyPr wrap="square" rtlCol="0">
              <a:spAutoFit/>
            </a:bodyPr>
            <a:lstStyle/>
            <a:p>
              <a:pPr algn="ctr"/>
              <a:r>
                <a:rPr lang="en-ZA" sz="1800" b="1" dirty="0" smtClean="0"/>
                <a:t>Adverse Socio- Economic Consequences</a:t>
              </a:r>
              <a:endParaRPr lang="en-ZA" sz="1800" b="1" dirty="0"/>
            </a:p>
          </p:txBody>
        </p:sp>
        <mc:AlternateContent xmlns:mc="http://schemas.openxmlformats.org/markup-compatibility/2006" xmlns:a14="http://schemas.microsoft.com/office/drawing/2010/main">
          <mc:Choice Requires="a14">
            <p:sp>
              <p:nvSpPr>
                <p:cNvPr id="48" name="TextBox 47"/>
                <p:cNvSpPr txBox="1"/>
                <p:nvPr/>
              </p:nvSpPr>
              <p:spPr>
                <a:xfrm>
                  <a:off x="6550812" y="5571033"/>
                  <a:ext cx="845103"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ZA" sz="4400" b="0" i="0" smtClean="0">
                            <a:latin typeface="Cambria Math"/>
                            <a:sym typeface="Wingdings"/>
                          </a:rPr>
                          <m:t></m:t>
                        </m:r>
                      </m:oMath>
                    </m:oMathPara>
                  </a14:m>
                  <a:endParaRPr lang="en-ZA" sz="4400" dirty="0"/>
                </a:p>
              </p:txBody>
            </p:sp>
          </mc:Choice>
          <mc:Fallback xmlns="">
            <p:sp>
              <p:nvSpPr>
                <p:cNvPr id="43" name="TextBox 42"/>
                <p:cNvSpPr txBox="1">
                  <a:spLocks noRot="1" noChangeAspect="1" noMove="1" noResize="1" noEditPoints="1" noAdjustHandles="1" noChangeArrowheads="1" noChangeShapeType="1" noTextEdit="1"/>
                </p:cNvSpPr>
                <p:nvPr/>
              </p:nvSpPr>
              <p:spPr>
                <a:xfrm>
                  <a:off x="6550812" y="5571033"/>
                  <a:ext cx="845103" cy="769441"/>
                </a:xfrm>
                <a:prstGeom prst="rect">
                  <a:avLst/>
                </a:prstGeom>
                <a:blipFill rotWithShape="1">
                  <a:blip r:embed="rId5"/>
                  <a:stretch>
                    <a:fillRect/>
                  </a:stretch>
                </a:blipFill>
              </p:spPr>
              <p:txBody>
                <a:bodyPr/>
                <a:lstStyle/>
                <a:p>
                  <a:r>
                    <a:rPr lang="en-ZA">
                      <a:noFill/>
                    </a:rPr>
                    <a:t> </a:t>
                  </a:r>
                </a:p>
              </p:txBody>
            </p:sp>
          </mc:Fallback>
        </mc:AlternateContent>
      </p:grpSp>
      <p:grpSp>
        <p:nvGrpSpPr>
          <p:cNvPr id="49" name="Group 48"/>
          <p:cNvGrpSpPr/>
          <p:nvPr/>
        </p:nvGrpSpPr>
        <p:grpSpPr>
          <a:xfrm>
            <a:off x="1316142" y="1593656"/>
            <a:ext cx="4341801" cy="769441"/>
            <a:chOff x="1316142" y="1713938"/>
            <a:chExt cx="4341801" cy="769441"/>
          </a:xfrm>
        </p:grpSpPr>
        <p:sp>
          <p:nvSpPr>
            <p:cNvPr id="50" name="TextBox 49"/>
            <p:cNvSpPr txBox="1"/>
            <p:nvPr/>
          </p:nvSpPr>
          <p:spPr>
            <a:xfrm>
              <a:off x="1905917" y="1922093"/>
              <a:ext cx="3752026" cy="369332"/>
            </a:xfrm>
            <a:prstGeom prst="rect">
              <a:avLst/>
            </a:prstGeom>
            <a:noFill/>
          </p:spPr>
          <p:txBody>
            <a:bodyPr wrap="square" rtlCol="0">
              <a:spAutoFit/>
            </a:bodyPr>
            <a:lstStyle/>
            <a:p>
              <a:pPr algn="ctr"/>
              <a:r>
                <a:rPr lang="en-ZA" sz="1800" b="1" dirty="0" smtClean="0"/>
                <a:t>Discharge sub-standard effluent</a:t>
              </a:r>
              <a:endParaRPr lang="en-ZA" sz="1800" b="1" dirty="0"/>
            </a:p>
          </p:txBody>
        </p:sp>
        <mc:AlternateContent xmlns:mc="http://schemas.openxmlformats.org/markup-compatibility/2006" xmlns:a14="http://schemas.microsoft.com/office/drawing/2010/main">
          <mc:Choice Requires="a14">
            <p:sp>
              <p:nvSpPr>
                <p:cNvPr id="51" name="TextBox 50"/>
                <p:cNvSpPr txBox="1"/>
                <p:nvPr/>
              </p:nvSpPr>
              <p:spPr>
                <a:xfrm>
                  <a:off x="1316142" y="1713938"/>
                  <a:ext cx="845103" cy="769441"/>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ZA" sz="4400" b="0" i="0" smtClean="0">
                            <a:latin typeface="Cambria Math"/>
                            <a:sym typeface="Wingdings"/>
                          </a:rPr>
                          <m:t></m:t>
                        </m:r>
                      </m:oMath>
                    </m:oMathPara>
                  </a14:m>
                  <a:endParaRPr lang="en-ZA" sz="4400" dirty="0"/>
                </a:p>
              </p:txBody>
            </p:sp>
          </mc:Choice>
          <mc:Fallback xmlns="">
            <p:sp>
              <p:nvSpPr>
                <p:cNvPr id="44" name="TextBox 43"/>
                <p:cNvSpPr txBox="1">
                  <a:spLocks noRot="1" noChangeAspect="1" noMove="1" noResize="1" noEditPoints="1" noAdjustHandles="1" noChangeArrowheads="1" noChangeShapeType="1" noTextEdit="1"/>
                </p:cNvSpPr>
                <p:nvPr/>
              </p:nvSpPr>
              <p:spPr>
                <a:xfrm>
                  <a:off x="1316142" y="1713938"/>
                  <a:ext cx="845103" cy="769441"/>
                </a:xfrm>
                <a:prstGeom prst="rect">
                  <a:avLst/>
                </a:prstGeom>
                <a:blipFill rotWithShape="1">
                  <a:blip r:embed="rId6"/>
                  <a:stretch>
                    <a:fillRect/>
                  </a:stretch>
                </a:blipFill>
              </p:spPr>
              <p:txBody>
                <a:bodyPr/>
                <a:lstStyle/>
                <a:p>
                  <a:r>
                    <a:rPr lang="en-ZA">
                      <a:noFill/>
                    </a:rPr>
                    <a:t> </a:t>
                  </a:r>
                </a:p>
              </p:txBody>
            </p:sp>
          </mc:Fallback>
        </mc:AlternateContent>
      </p:grpSp>
      <p:grpSp>
        <p:nvGrpSpPr>
          <p:cNvPr id="52" name="Group 51"/>
          <p:cNvGrpSpPr/>
          <p:nvPr/>
        </p:nvGrpSpPr>
        <p:grpSpPr>
          <a:xfrm>
            <a:off x="2704603" y="2244063"/>
            <a:ext cx="4642290" cy="769441"/>
            <a:chOff x="2704603" y="2329451"/>
            <a:chExt cx="4642290" cy="769441"/>
          </a:xfrm>
        </p:grpSpPr>
        <p:sp>
          <p:nvSpPr>
            <p:cNvPr id="53" name="TextBox 52"/>
            <p:cNvSpPr txBox="1"/>
            <p:nvPr/>
          </p:nvSpPr>
          <p:spPr>
            <a:xfrm>
              <a:off x="3276548" y="2529856"/>
              <a:ext cx="4070345" cy="369332"/>
            </a:xfrm>
            <a:prstGeom prst="rect">
              <a:avLst/>
            </a:prstGeom>
            <a:noFill/>
          </p:spPr>
          <p:txBody>
            <a:bodyPr wrap="none" rtlCol="0">
              <a:spAutoFit/>
            </a:bodyPr>
            <a:lstStyle/>
            <a:p>
              <a:pPr algn="ctr"/>
              <a:r>
                <a:rPr lang="en-ZA" sz="1800" b="1" dirty="0" smtClean="0"/>
                <a:t>Nutrient-loading in water resources</a:t>
              </a:r>
              <a:endParaRPr lang="en-ZA" sz="1800" b="1" dirty="0"/>
            </a:p>
          </p:txBody>
        </p:sp>
        <mc:AlternateContent xmlns:mc="http://schemas.openxmlformats.org/markup-compatibility/2006" xmlns:a14="http://schemas.microsoft.com/office/drawing/2010/main">
          <mc:Choice Requires="a14">
            <p:sp>
              <p:nvSpPr>
                <p:cNvPr id="54" name="TextBox 53"/>
                <p:cNvSpPr txBox="1"/>
                <p:nvPr/>
              </p:nvSpPr>
              <p:spPr>
                <a:xfrm>
                  <a:off x="2704603" y="2329451"/>
                  <a:ext cx="845103" cy="769441"/>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ZA" sz="4400" b="0" i="0" smtClean="0">
                            <a:latin typeface="Cambria Math"/>
                            <a:sym typeface="Wingdings"/>
                          </a:rPr>
                          <m:t></m:t>
                        </m:r>
                      </m:oMath>
                    </m:oMathPara>
                  </a14:m>
                  <a:endParaRPr lang="en-ZA" sz="4400" dirty="0"/>
                </a:p>
              </p:txBody>
            </p:sp>
          </mc:Choice>
          <mc:Fallback xmlns="">
            <p:sp>
              <p:nvSpPr>
                <p:cNvPr id="45" name="TextBox 44"/>
                <p:cNvSpPr txBox="1">
                  <a:spLocks noRot="1" noChangeAspect="1" noMove="1" noResize="1" noEditPoints="1" noAdjustHandles="1" noChangeArrowheads="1" noChangeShapeType="1" noTextEdit="1"/>
                </p:cNvSpPr>
                <p:nvPr/>
              </p:nvSpPr>
              <p:spPr>
                <a:xfrm>
                  <a:off x="2704603" y="2329451"/>
                  <a:ext cx="845103" cy="769441"/>
                </a:xfrm>
                <a:prstGeom prst="rect">
                  <a:avLst/>
                </a:prstGeom>
                <a:blipFill rotWithShape="1">
                  <a:blip r:embed="rId7"/>
                  <a:stretch>
                    <a:fillRect/>
                  </a:stretch>
                </a:blipFill>
              </p:spPr>
              <p:txBody>
                <a:bodyPr/>
                <a:lstStyle/>
                <a:p>
                  <a:r>
                    <a:rPr lang="en-ZA">
                      <a:noFill/>
                    </a:rPr>
                    <a:t> </a:t>
                  </a:r>
                </a:p>
              </p:txBody>
            </p:sp>
          </mc:Fallback>
        </mc:AlternateContent>
      </p:grpSp>
      <p:grpSp>
        <p:nvGrpSpPr>
          <p:cNvPr id="55" name="Group 54"/>
          <p:cNvGrpSpPr/>
          <p:nvPr/>
        </p:nvGrpSpPr>
        <p:grpSpPr>
          <a:xfrm>
            <a:off x="3636790" y="2894470"/>
            <a:ext cx="4799445" cy="769441"/>
            <a:chOff x="3636790" y="2910155"/>
            <a:chExt cx="4799445" cy="769441"/>
          </a:xfrm>
        </p:grpSpPr>
        <p:sp>
          <p:nvSpPr>
            <p:cNvPr id="56" name="TextBox 55"/>
            <p:cNvSpPr txBox="1"/>
            <p:nvPr/>
          </p:nvSpPr>
          <p:spPr>
            <a:xfrm>
              <a:off x="3792149" y="2934423"/>
              <a:ext cx="4644086" cy="646331"/>
            </a:xfrm>
            <a:prstGeom prst="rect">
              <a:avLst/>
            </a:prstGeom>
            <a:noFill/>
          </p:spPr>
          <p:txBody>
            <a:bodyPr wrap="square" rtlCol="0">
              <a:spAutoFit/>
            </a:bodyPr>
            <a:lstStyle/>
            <a:p>
              <a:pPr algn="ctr"/>
              <a:r>
                <a:rPr lang="en-ZA" sz="1800" b="1" dirty="0" smtClean="0"/>
                <a:t>Eutrophic Water Bodies with proliferating biomass production</a:t>
              </a:r>
              <a:endParaRPr lang="en-ZA" sz="1800" b="1" dirty="0"/>
            </a:p>
          </p:txBody>
        </p:sp>
        <mc:AlternateContent xmlns:mc="http://schemas.openxmlformats.org/markup-compatibility/2006" xmlns:a14="http://schemas.microsoft.com/office/drawing/2010/main">
          <mc:Choice Requires="a14">
            <p:sp>
              <p:nvSpPr>
                <p:cNvPr id="57" name="TextBox 56"/>
                <p:cNvSpPr txBox="1"/>
                <p:nvPr/>
              </p:nvSpPr>
              <p:spPr>
                <a:xfrm>
                  <a:off x="3636790" y="2910155"/>
                  <a:ext cx="845103" cy="769441"/>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ZA" sz="4400" b="0" i="0" smtClean="0">
                            <a:latin typeface="Cambria Math"/>
                            <a:sym typeface="Wingdings"/>
                          </a:rPr>
                          <m:t></m:t>
                        </m:r>
                      </m:oMath>
                    </m:oMathPara>
                  </a14:m>
                  <a:endParaRPr lang="en-ZA" sz="4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3636790" y="2910155"/>
                  <a:ext cx="845103" cy="769441"/>
                </a:xfrm>
                <a:prstGeom prst="rect">
                  <a:avLst/>
                </a:prstGeom>
                <a:blipFill rotWithShape="1">
                  <a:blip r:embed="rId8"/>
                  <a:stretch>
                    <a:fillRect/>
                  </a:stretch>
                </a:blipFill>
              </p:spPr>
              <p:txBody>
                <a:bodyPr/>
                <a:lstStyle/>
                <a:p>
                  <a:r>
                    <a:rPr lang="en-ZA">
                      <a:noFill/>
                    </a:rPr>
                    <a:t> </a:t>
                  </a:r>
                </a:p>
              </p:txBody>
            </p:sp>
          </mc:Fallback>
        </mc:AlternateContent>
      </p:grpSp>
      <p:grpSp>
        <p:nvGrpSpPr>
          <p:cNvPr id="58" name="Group 57"/>
          <p:cNvGrpSpPr/>
          <p:nvPr/>
        </p:nvGrpSpPr>
        <p:grpSpPr>
          <a:xfrm>
            <a:off x="4490148" y="3544877"/>
            <a:ext cx="4353865" cy="769441"/>
            <a:chOff x="4490148" y="3511134"/>
            <a:chExt cx="4353865" cy="769441"/>
          </a:xfrm>
        </p:grpSpPr>
        <p:sp>
          <p:nvSpPr>
            <p:cNvPr id="59" name="TextBox 58"/>
            <p:cNvSpPr txBox="1"/>
            <p:nvPr/>
          </p:nvSpPr>
          <p:spPr>
            <a:xfrm>
              <a:off x="5088433" y="3716354"/>
              <a:ext cx="3755580" cy="400110"/>
            </a:xfrm>
            <a:prstGeom prst="rect">
              <a:avLst/>
            </a:prstGeom>
            <a:noFill/>
          </p:spPr>
          <p:txBody>
            <a:bodyPr wrap="none" rtlCol="0">
              <a:spAutoFit/>
            </a:bodyPr>
            <a:lstStyle/>
            <a:p>
              <a:pPr algn="ctr"/>
              <a:r>
                <a:rPr lang="en-ZA" sz="2000" b="1" dirty="0" smtClean="0"/>
                <a:t>$</a:t>
              </a:r>
              <a:r>
                <a:rPr lang="en-ZA" sz="1800" b="1" dirty="0" smtClean="0"/>
                <a:t> Impact on Irrigated Agriculture</a:t>
              </a:r>
              <a:endParaRPr lang="en-ZA" sz="1800" b="1" dirty="0"/>
            </a:p>
          </p:txBody>
        </p:sp>
        <mc:AlternateContent xmlns:mc="http://schemas.openxmlformats.org/markup-compatibility/2006" xmlns:a14="http://schemas.microsoft.com/office/drawing/2010/main">
          <mc:Choice Requires="a14">
            <p:sp>
              <p:nvSpPr>
                <p:cNvPr id="60" name="TextBox 59"/>
                <p:cNvSpPr txBox="1"/>
                <p:nvPr/>
              </p:nvSpPr>
              <p:spPr>
                <a:xfrm>
                  <a:off x="4490148" y="3511134"/>
                  <a:ext cx="845103" cy="769441"/>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ZA" sz="4400" b="0" i="0" smtClean="0">
                            <a:latin typeface="Cambria Math"/>
                            <a:sym typeface="Wingdings"/>
                          </a:rPr>
                          <m:t></m:t>
                        </m:r>
                      </m:oMath>
                    </m:oMathPara>
                  </a14:m>
                  <a:endParaRPr lang="en-ZA" sz="6000" dirty="0"/>
                </a:p>
              </p:txBody>
            </p:sp>
          </mc:Choice>
          <mc:Fallback xmlns="">
            <p:sp>
              <p:nvSpPr>
                <p:cNvPr id="47" name="TextBox 46"/>
                <p:cNvSpPr txBox="1">
                  <a:spLocks noRot="1" noChangeAspect="1" noMove="1" noResize="1" noEditPoints="1" noAdjustHandles="1" noChangeArrowheads="1" noChangeShapeType="1" noTextEdit="1"/>
                </p:cNvSpPr>
                <p:nvPr/>
              </p:nvSpPr>
              <p:spPr>
                <a:xfrm>
                  <a:off x="4490148" y="3511134"/>
                  <a:ext cx="845103" cy="769441"/>
                </a:xfrm>
                <a:prstGeom prst="rect">
                  <a:avLst/>
                </a:prstGeom>
                <a:blipFill rotWithShape="1">
                  <a:blip r:embed="rId9"/>
                  <a:stretch>
                    <a:fillRect/>
                  </a:stretch>
                </a:blipFill>
              </p:spPr>
              <p:txBody>
                <a:bodyPr/>
                <a:lstStyle/>
                <a:p>
                  <a:r>
                    <a:rPr lang="en-ZA">
                      <a:noFill/>
                    </a:rPr>
                    <a:t> </a:t>
                  </a:r>
                </a:p>
              </p:txBody>
            </p:sp>
          </mc:Fallback>
        </mc:AlternateContent>
      </p:grpSp>
      <p:grpSp>
        <p:nvGrpSpPr>
          <p:cNvPr id="61" name="Group 60"/>
          <p:cNvGrpSpPr/>
          <p:nvPr/>
        </p:nvGrpSpPr>
        <p:grpSpPr>
          <a:xfrm>
            <a:off x="5334816" y="4195284"/>
            <a:ext cx="3052028" cy="769441"/>
            <a:chOff x="5334816" y="4114380"/>
            <a:chExt cx="3052028" cy="769441"/>
          </a:xfrm>
        </p:grpSpPr>
        <p:sp>
          <p:nvSpPr>
            <p:cNvPr id="62" name="TextBox 61"/>
            <p:cNvSpPr txBox="1"/>
            <p:nvPr/>
          </p:nvSpPr>
          <p:spPr>
            <a:xfrm>
              <a:off x="5919501" y="4309603"/>
              <a:ext cx="2467343" cy="369332"/>
            </a:xfrm>
            <a:prstGeom prst="rect">
              <a:avLst/>
            </a:prstGeom>
            <a:noFill/>
          </p:spPr>
          <p:txBody>
            <a:bodyPr wrap="none" rtlCol="0">
              <a:spAutoFit/>
            </a:bodyPr>
            <a:lstStyle/>
            <a:p>
              <a:pPr algn="ctr"/>
              <a:r>
                <a:rPr lang="en-ZA" sz="1800" b="1" dirty="0" smtClean="0"/>
                <a:t>Input-Cost Increases</a:t>
              </a:r>
              <a:endParaRPr lang="en-ZA" sz="1800" b="1" dirty="0"/>
            </a:p>
          </p:txBody>
        </p:sp>
        <mc:AlternateContent xmlns:mc="http://schemas.openxmlformats.org/markup-compatibility/2006" xmlns:a14="http://schemas.microsoft.com/office/drawing/2010/main">
          <mc:Choice Requires="a14">
            <p:sp>
              <p:nvSpPr>
                <p:cNvPr id="63" name="TextBox 62"/>
                <p:cNvSpPr txBox="1"/>
                <p:nvPr/>
              </p:nvSpPr>
              <p:spPr>
                <a:xfrm>
                  <a:off x="5334816" y="4114380"/>
                  <a:ext cx="845103" cy="769441"/>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ZA" sz="4400" b="0" i="0" smtClean="0">
                            <a:latin typeface="Cambria Math"/>
                            <a:sym typeface="Wingdings"/>
                          </a:rPr>
                          <m:t></m:t>
                        </m:r>
                      </m:oMath>
                    </m:oMathPara>
                  </a14:m>
                  <a:endParaRPr lang="en-ZA" sz="4400" dirty="0"/>
                </a:p>
              </p:txBody>
            </p:sp>
          </mc:Choice>
          <mc:Fallback xmlns="">
            <p:sp>
              <p:nvSpPr>
                <p:cNvPr id="48" name="TextBox 47"/>
                <p:cNvSpPr txBox="1">
                  <a:spLocks noRot="1" noChangeAspect="1" noMove="1" noResize="1" noEditPoints="1" noAdjustHandles="1" noChangeArrowheads="1" noChangeShapeType="1" noTextEdit="1"/>
                </p:cNvSpPr>
                <p:nvPr/>
              </p:nvSpPr>
              <p:spPr>
                <a:xfrm>
                  <a:off x="5334816" y="4114380"/>
                  <a:ext cx="845103" cy="769441"/>
                </a:xfrm>
                <a:prstGeom prst="rect">
                  <a:avLst/>
                </a:prstGeom>
                <a:blipFill rotWithShape="1">
                  <a:blip r:embed="rId10"/>
                  <a:stretch>
                    <a:fillRect/>
                  </a:stretch>
                </a:blipFill>
              </p:spPr>
              <p:txBody>
                <a:bodyPr/>
                <a:lstStyle/>
                <a:p>
                  <a:r>
                    <a:rPr lang="en-ZA">
                      <a:noFill/>
                    </a:rPr>
                    <a:t> </a:t>
                  </a:r>
                </a:p>
              </p:txBody>
            </p:sp>
          </mc:Fallback>
        </mc:AlternateContent>
      </p:grpSp>
      <p:grpSp>
        <p:nvGrpSpPr>
          <p:cNvPr id="64" name="Group 63"/>
          <p:cNvGrpSpPr/>
          <p:nvPr/>
        </p:nvGrpSpPr>
        <p:grpSpPr>
          <a:xfrm>
            <a:off x="5923173" y="4845691"/>
            <a:ext cx="3005209" cy="769441"/>
            <a:chOff x="5923173" y="4678935"/>
            <a:chExt cx="3005209" cy="769441"/>
          </a:xfrm>
        </p:grpSpPr>
        <p:sp>
          <p:nvSpPr>
            <p:cNvPr id="65" name="TextBox 64"/>
            <p:cNvSpPr txBox="1"/>
            <p:nvPr/>
          </p:nvSpPr>
          <p:spPr>
            <a:xfrm>
              <a:off x="6525160" y="4902852"/>
              <a:ext cx="2403222" cy="369332"/>
            </a:xfrm>
            <a:prstGeom prst="rect">
              <a:avLst/>
            </a:prstGeom>
            <a:noFill/>
          </p:spPr>
          <p:txBody>
            <a:bodyPr wrap="none" rtlCol="0">
              <a:spAutoFit/>
            </a:bodyPr>
            <a:lstStyle/>
            <a:p>
              <a:pPr algn="ctr"/>
              <a:r>
                <a:rPr lang="en-ZA" sz="1800" b="1" dirty="0" smtClean="0"/>
                <a:t>Risk to Job Security</a:t>
              </a:r>
              <a:endParaRPr lang="en-ZA" sz="1800" b="1" dirty="0"/>
            </a:p>
          </p:txBody>
        </p:sp>
        <mc:AlternateContent xmlns:mc="http://schemas.openxmlformats.org/markup-compatibility/2006" xmlns:a14="http://schemas.microsoft.com/office/drawing/2010/main">
          <mc:Choice Requires="a14">
            <p:sp>
              <p:nvSpPr>
                <p:cNvPr id="66" name="TextBox 65"/>
                <p:cNvSpPr txBox="1"/>
                <p:nvPr/>
              </p:nvSpPr>
              <p:spPr>
                <a:xfrm>
                  <a:off x="5923173" y="4678935"/>
                  <a:ext cx="845103" cy="769441"/>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ZA" sz="4400" b="0" i="0" smtClean="0">
                            <a:latin typeface="Cambria Math"/>
                            <a:sym typeface="Wingdings"/>
                          </a:rPr>
                          <m:t></m:t>
                        </m:r>
                      </m:oMath>
                    </m:oMathPara>
                  </a14:m>
                  <a:endParaRPr lang="en-ZA" sz="4400" dirty="0"/>
                </a:p>
              </p:txBody>
            </p:sp>
          </mc:Choice>
          <mc:Fallback xmlns="">
            <p:sp>
              <p:nvSpPr>
                <p:cNvPr id="49" name="TextBox 48"/>
                <p:cNvSpPr txBox="1">
                  <a:spLocks noRot="1" noChangeAspect="1" noMove="1" noResize="1" noEditPoints="1" noAdjustHandles="1" noChangeArrowheads="1" noChangeShapeType="1" noTextEdit="1"/>
                </p:cNvSpPr>
                <p:nvPr/>
              </p:nvSpPr>
              <p:spPr>
                <a:xfrm>
                  <a:off x="5923173" y="4678935"/>
                  <a:ext cx="845103" cy="769441"/>
                </a:xfrm>
                <a:prstGeom prst="rect">
                  <a:avLst/>
                </a:prstGeom>
                <a:blipFill rotWithShape="1">
                  <a:blip r:embed="rId11"/>
                  <a:stretch>
                    <a:fillRect/>
                  </a:stretch>
                </a:blipFill>
              </p:spPr>
              <p:txBody>
                <a:bodyPr/>
                <a:lstStyle/>
                <a:p>
                  <a:r>
                    <a:rPr lang="en-ZA">
                      <a:noFill/>
                    </a:rPr>
                    <a:t> </a:t>
                  </a:r>
                </a:p>
              </p:txBody>
            </p:sp>
          </mc:Fallback>
        </mc:AlternateContent>
      </p:grpSp>
      <p:sp>
        <p:nvSpPr>
          <p:cNvPr id="67" name="TextBox 66"/>
          <p:cNvSpPr txBox="1"/>
          <p:nvPr/>
        </p:nvSpPr>
        <p:spPr>
          <a:xfrm>
            <a:off x="493496" y="4548253"/>
            <a:ext cx="2419252" cy="1569660"/>
          </a:xfrm>
          <a:prstGeom prst="rect">
            <a:avLst/>
          </a:prstGeom>
          <a:solidFill>
            <a:srgbClr val="CC9900"/>
          </a:solidFill>
          <a:effectLst>
            <a:softEdge rad="127000"/>
          </a:effectLst>
        </p:spPr>
        <p:txBody>
          <a:bodyPr wrap="none" rtlCol="0">
            <a:spAutoFit/>
          </a:bodyPr>
          <a:lstStyle/>
          <a:p>
            <a:r>
              <a:rPr lang="en-ZA" sz="9600" b="1" dirty="0" smtClean="0">
                <a:solidFill>
                  <a:srgbClr val="003300"/>
                </a:solidFill>
              </a:rPr>
              <a:t>PO</a:t>
            </a:r>
            <a:r>
              <a:rPr lang="en-ZA" sz="9600" b="1" baseline="-25000" dirty="0" smtClean="0">
                <a:solidFill>
                  <a:srgbClr val="003300"/>
                </a:solidFill>
              </a:rPr>
              <a:t>4</a:t>
            </a:r>
            <a:endParaRPr lang="en-ZA" sz="9600" b="1" baseline="-25000" dirty="0">
              <a:solidFill>
                <a:srgbClr val="003300"/>
              </a:solidFill>
            </a:endParaRPr>
          </a:p>
        </p:txBody>
      </p:sp>
      <p:sp>
        <p:nvSpPr>
          <p:cNvPr id="68" name="TextBox 67"/>
          <p:cNvSpPr txBox="1"/>
          <p:nvPr/>
        </p:nvSpPr>
        <p:spPr>
          <a:xfrm>
            <a:off x="1247775" y="4276207"/>
            <a:ext cx="889987" cy="584775"/>
          </a:xfrm>
          <a:prstGeom prst="rect">
            <a:avLst/>
          </a:prstGeom>
          <a:noFill/>
        </p:spPr>
        <p:txBody>
          <a:bodyPr wrap="none" rtlCol="0">
            <a:spAutoFit/>
          </a:bodyPr>
          <a:lstStyle/>
          <a:p>
            <a:r>
              <a:rPr lang="en-ZA" sz="3200" b="1" i="1" dirty="0" smtClean="0"/>
              <a:t>e.g.</a:t>
            </a:r>
            <a:endParaRPr lang="en-ZA" sz="3200" b="1" i="1" dirty="0"/>
          </a:p>
        </p:txBody>
      </p:sp>
    </p:spTree>
    <p:extLst>
      <p:ext uri="{BB962C8B-B14F-4D97-AF65-F5344CB8AC3E}">
        <p14:creationId xmlns:p14="http://schemas.microsoft.com/office/powerpoint/2010/main" val="171887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412" y="1306611"/>
            <a:ext cx="9061107" cy="1466644"/>
          </a:xfrm>
          <a:prstGeom prst="roundRect">
            <a:avLst>
              <a:gd name="adj" fmla="val 16667"/>
            </a:avLst>
          </a:prstGeom>
          <a:solidFill>
            <a:srgbClr val="660066"/>
          </a:solidFill>
          <a:ln w="38100" cmpd="dbl" algn="ctr">
            <a:solidFill>
              <a:srgbClr val="660066"/>
            </a:solidFill>
            <a:round/>
            <a:headEnd/>
            <a:tailEnd/>
          </a:ln>
          <a:effectLst>
            <a:outerShdw blurRad="50800" dist="38100" dir="2700000" algn="tl" rotWithShape="0">
              <a:prstClr val="black">
                <a:alpha val="40000"/>
              </a:prstClr>
            </a:outerShdw>
          </a:effectLst>
        </p:spPr>
        <p:txBody>
          <a:bodyPr wrap="none" tIns="46800" bIns="46800" anchor="ctr">
            <a:spAutoFit/>
          </a:bodyPr>
          <a:lstStyle/>
          <a:p>
            <a:pPr algn="ctr"/>
            <a:r>
              <a:rPr lang="en-ZA" sz="4000" b="1" dirty="0">
                <a:solidFill>
                  <a:srgbClr val="FFFF00"/>
                </a:solidFill>
              </a:rPr>
              <a:t>2</a:t>
            </a:r>
            <a:r>
              <a:rPr lang="en-ZA" sz="4000" b="1" dirty="0" smtClean="0">
                <a:solidFill>
                  <a:srgbClr val="FFFF00"/>
                </a:solidFill>
              </a:rPr>
              <a:t>.  </a:t>
            </a:r>
            <a:r>
              <a:rPr lang="en-ZA" sz="4000" b="1" dirty="0">
                <a:solidFill>
                  <a:srgbClr val="FFFF00"/>
                </a:solidFill>
              </a:rPr>
              <a:t>WQ IMPACTS </a:t>
            </a:r>
            <a:r>
              <a:rPr lang="en-ZA" sz="4000" b="1" dirty="0" smtClean="0">
                <a:solidFill>
                  <a:srgbClr val="FFFF00"/>
                </a:solidFill>
              </a:rPr>
              <a:t>FROM</a:t>
            </a:r>
          </a:p>
          <a:p>
            <a:pPr algn="ctr"/>
            <a:r>
              <a:rPr lang="en-ZA" sz="4000" b="1" dirty="0" smtClean="0">
                <a:solidFill>
                  <a:srgbClr val="FFFF00"/>
                </a:solidFill>
              </a:rPr>
              <a:t>AGRICULTURE </a:t>
            </a:r>
            <a:r>
              <a:rPr lang="en-ZA" sz="4000" b="1" dirty="0">
                <a:solidFill>
                  <a:srgbClr val="FFFF00"/>
                </a:solidFill>
              </a:rPr>
              <a:t>&amp; URBAN CENTRES</a:t>
            </a:r>
            <a:endParaRPr lang="en-US" sz="4000" b="1" dirty="0">
              <a:solidFill>
                <a:srgbClr val="FFFF00"/>
              </a:solidFill>
            </a:endParaRPr>
          </a:p>
        </p:txBody>
      </p:sp>
    </p:spTree>
    <p:extLst>
      <p:ext uri="{BB962C8B-B14F-4D97-AF65-F5344CB8AC3E}">
        <p14:creationId xmlns:p14="http://schemas.microsoft.com/office/powerpoint/2010/main" val="276890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3064089" y="148324"/>
            <a:ext cx="300006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WATER PURIFICATION</a:t>
            </a:r>
            <a:endParaRPr lang="en-US" sz="2000" b="1" dirty="0">
              <a:solidFill>
                <a:srgbClr val="FFFF00"/>
              </a:solidFill>
            </a:endParaRPr>
          </a:p>
        </p:txBody>
      </p:sp>
      <p:sp>
        <p:nvSpPr>
          <p:cNvPr id="3" name="TextBox 2"/>
          <p:cNvSpPr txBox="1"/>
          <p:nvPr/>
        </p:nvSpPr>
        <p:spPr>
          <a:xfrm>
            <a:off x="1129554" y="791320"/>
            <a:ext cx="7951694" cy="1138773"/>
          </a:xfrm>
          <a:prstGeom prst="rect">
            <a:avLst/>
          </a:prstGeom>
          <a:solidFill>
            <a:srgbClr val="FFEEDD"/>
          </a:solidFill>
          <a:effectLst>
            <a:softEdge rad="63500"/>
          </a:effectLst>
        </p:spPr>
        <p:txBody>
          <a:bodyPr wrap="square" rtlCol="0">
            <a:spAutoFit/>
          </a:bodyPr>
          <a:lstStyle/>
          <a:p>
            <a:pPr algn="just"/>
            <a:r>
              <a:rPr lang="en-ZA" sz="1800" b="1" dirty="0">
                <a:solidFill>
                  <a:srgbClr val="C00000"/>
                </a:solidFill>
                <a:latin typeface="+mn-lt"/>
              </a:rPr>
              <a:t>Water treatment </a:t>
            </a:r>
            <a:r>
              <a:rPr lang="en-ZA" sz="1600" b="1" dirty="0">
                <a:latin typeface="+mn-lt"/>
              </a:rPr>
              <a:t>is any </a:t>
            </a:r>
            <a:r>
              <a:rPr lang="en-ZA" sz="1600" b="1" u="sng" dirty="0">
                <a:solidFill>
                  <a:srgbClr val="C00000"/>
                </a:solidFill>
                <a:latin typeface="+mn-lt"/>
              </a:rPr>
              <a:t>process that improves the quality </a:t>
            </a:r>
            <a:r>
              <a:rPr lang="en-ZA" sz="1600" b="1" dirty="0">
                <a:latin typeface="+mn-lt"/>
              </a:rPr>
              <a:t>of water to make it more acceptable for a </a:t>
            </a:r>
            <a:r>
              <a:rPr lang="en-ZA" sz="1600" b="1" u="sng" dirty="0">
                <a:solidFill>
                  <a:srgbClr val="C00000"/>
                </a:solidFill>
                <a:latin typeface="+mn-lt"/>
              </a:rPr>
              <a:t>specific end-use</a:t>
            </a:r>
            <a:r>
              <a:rPr lang="en-ZA" sz="1600" b="1" dirty="0">
                <a:latin typeface="+mn-lt"/>
              </a:rPr>
              <a:t>. </a:t>
            </a:r>
            <a:r>
              <a:rPr lang="en-ZA" sz="1800" b="1" dirty="0">
                <a:latin typeface="+mn-lt"/>
              </a:rPr>
              <a:t>The end use </a:t>
            </a:r>
            <a:r>
              <a:rPr lang="en-ZA" sz="1600" b="1" dirty="0">
                <a:latin typeface="+mn-lt"/>
              </a:rPr>
              <a:t>may be </a:t>
            </a:r>
            <a:r>
              <a:rPr lang="en-ZA" sz="1600" b="1" u="sng" dirty="0">
                <a:solidFill>
                  <a:srgbClr val="C00000"/>
                </a:solidFill>
                <a:latin typeface="+mn-lt"/>
              </a:rPr>
              <a:t>drinking</a:t>
            </a:r>
            <a:r>
              <a:rPr lang="en-ZA" sz="1600" b="1" dirty="0">
                <a:latin typeface="+mn-lt"/>
              </a:rPr>
              <a:t>, </a:t>
            </a:r>
            <a:r>
              <a:rPr lang="en-ZA" sz="1600" b="1" u="sng" dirty="0">
                <a:solidFill>
                  <a:srgbClr val="C00000"/>
                </a:solidFill>
                <a:latin typeface="+mn-lt"/>
              </a:rPr>
              <a:t>industrial water supply</a:t>
            </a:r>
            <a:r>
              <a:rPr lang="en-ZA" sz="1600" b="1" dirty="0">
                <a:latin typeface="+mn-lt"/>
              </a:rPr>
              <a:t>, </a:t>
            </a:r>
            <a:r>
              <a:rPr lang="en-ZA" sz="1600" b="1" u="sng" dirty="0">
                <a:solidFill>
                  <a:srgbClr val="C00000"/>
                </a:solidFill>
                <a:latin typeface="+mn-lt"/>
              </a:rPr>
              <a:t>irrigation</a:t>
            </a:r>
            <a:r>
              <a:rPr lang="en-ZA" sz="1600" b="1" dirty="0" smtClean="0">
                <a:latin typeface="+mn-lt"/>
              </a:rPr>
              <a:t>, </a:t>
            </a:r>
            <a:r>
              <a:rPr lang="en-ZA" sz="1600" b="1" u="sng" dirty="0">
                <a:solidFill>
                  <a:srgbClr val="C00000"/>
                </a:solidFill>
                <a:latin typeface="+mn-lt"/>
              </a:rPr>
              <a:t>water recreation</a:t>
            </a:r>
            <a:r>
              <a:rPr lang="en-ZA" sz="1600" b="1" dirty="0">
                <a:solidFill>
                  <a:srgbClr val="C00000"/>
                </a:solidFill>
                <a:latin typeface="+mn-lt"/>
              </a:rPr>
              <a:t> </a:t>
            </a:r>
            <a:r>
              <a:rPr lang="en-ZA" sz="1600" b="1" dirty="0">
                <a:latin typeface="+mn-lt"/>
              </a:rPr>
              <a:t>or many other uses, including being safely returned to the environment</a:t>
            </a:r>
            <a:r>
              <a:rPr lang="en-ZA" sz="1600" b="1" dirty="0" smtClean="0">
                <a:latin typeface="+mn-lt"/>
              </a:rPr>
              <a:t>.</a:t>
            </a:r>
            <a:endParaRPr lang="en-ZA" sz="1600" b="1" dirty="0">
              <a:latin typeface="+mn-lt"/>
            </a:endParaRPr>
          </a:p>
        </p:txBody>
      </p:sp>
      <p:pic>
        <p:nvPicPr>
          <p:cNvPr id="5" name="Picture 2" descr="E:\My Data\Per Subject\(E)   Capacity Building\Fet Water\2018 (WQM)\Slides\Pic - Defini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74" y="797739"/>
            <a:ext cx="1051599" cy="9324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017" y="2023614"/>
            <a:ext cx="8687865" cy="2887849"/>
          </a:xfrm>
          <a:prstGeom prst="rect">
            <a:avLst/>
          </a:prstGeom>
        </p:spPr>
      </p:pic>
      <p:sp>
        <p:nvSpPr>
          <p:cNvPr id="8" name="TextBox 7"/>
          <p:cNvSpPr txBox="1"/>
          <p:nvPr/>
        </p:nvSpPr>
        <p:spPr>
          <a:xfrm>
            <a:off x="71719" y="5093437"/>
            <a:ext cx="9009529" cy="1400383"/>
          </a:xfrm>
          <a:prstGeom prst="rect">
            <a:avLst/>
          </a:prstGeom>
          <a:solidFill>
            <a:srgbClr val="FFEEDD"/>
          </a:solidFill>
          <a:effectLst>
            <a:softEdge rad="63500"/>
          </a:effectLst>
        </p:spPr>
        <p:txBody>
          <a:bodyPr wrap="square" rtlCol="0">
            <a:spAutoFit/>
          </a:bodyPr>
          <a:lstStyle/>
          <a:p>
            <a:pPr marL="268288" indent="-268288">
              <a:spcAft>
                <a:spcPts val="600"/>
              </a:spcAft>
            </a:pPr>
            <a:r>
              <a:rPr lang="en-ZA" sz="1600" b="1" dirty="0" smtClean="0">
                <a:solidFill>
                  <a:srgbClr val="C00000"/>
                </a:solidFill>
                <a:latin typeface="+mn-lt"/>
                <a:sym typeface="Wingdings 3" panose="05040102010807070707" pitchFamily="18" charset="2"/>
              </a:rPr>
              <a:t>	</a:t>
            </a:r>
            <a:r>
              <a:rPr lang="en-ZA" sz="1600" b="1" u="sng" dirty="0" smtClean="0">
                <a:solidFill>
                  <a:srgbClr val="C00000"/>
                </a:solidFill>
                <a:latin typeface="+mn-lt"/>
              </a:rPr>
              <a:t>Substances</a:t>
            </a:r>
            <a:r>
              <a:rPr lang="en-ZA" sz="1600" b="1" dirty="0" smtClean="0">
                <a:latin typeface="+mn-lt"/>
              </a:rPr>
              <a:t> </a:t>
            </a:r>
            <a:r>
              <a:rPr lang="en-ZA" sz="1600" b="1" dirty="0">
                <a:latin typeface="+mn-lt"/>
              </a:rPr>
              <a:t>that are </a:t>
            </a:r>
            <a:r>
              <a:rPr lang="en-ZA" sz="1600" b="1" u="sng" dirty="0">
                <a:solidFill>
                  <a:srgbClr val="C00000"/>
                </a:solidFill>
                <a:latin typeface="+mn-lt"/>
              </a:rPr>
              <a:t>removed</a:t>
            </a:r>
            <a:r>
              <a:rPr lang="en-ZA" sz="1600" b="1" dirty="0">
                <a:latin typeface="+mn-lt"/>
              </a:rPr>
              <a:t> during the process of drinking water treatment include </a:t>
            </a:r>
            <a:r>
              <a:rPr lang="en-ZA" sz="1600" b="1" u="sng" dirty="0">
                <a:solidFill>
                  <a:srgbClr val="C00000"/>
                </a:solidFill>
                <a:latin typeface="+mn-lt"/>
              </a:rPr>
              <a:t>suspended solids</a:t>
            </a:r>
            <a:r>
              <a:rPr lang="en-ZA" sz="1600" b="1" dirty="0">
                <a:latin typeface="+mn-lt"/>
              </a:rPr>
              <a:t>, </a:t>
            </a:r>
            <a:r>
              <a:rPr lang="en-ZA" sz="1600" b="1" u="sng" dirty="0">
                <a:solidFill>
                  <a:srgbClr val="C00000"/>
                </a:solidFill>
                <a:latin typeface="+mn-lt"/>
              </a:rPr>
              <a:t>bacteria</a:t>
            </a:r>
            <a:r>
              <a:rPr lang="en-ZA" sz="1600" b="1" dirty="0">
                <a:latin typeface="+mn-lt"/>
              </a:rPr>
              <a:t>, </a:t>
            </a:r>
            <a:r>
              <a:rPr lang="en-ZA" sz="1600" b="1" u="sng" dirty="0">
                <a:solidFill>
                  <a:srgbClr val="C00000"/>
                </a:solidFill>
                <a:latin typeface="+mn-lt"/>
              </a:rPr>
              <a:t>algae</a:t>
            </a:r>
            <a:r>
              <a:rPr lang="en-ZA" sz="1600" b="1" dirty="0">
                <a:latin typeface="+mn-lt"/>
              </a:rPr>
              <a:t>, </a:t>
            </a:r>
            <a:r>
              <a:rPr lang="en-ZA" sz="1600" b="1" u="sng" dirty="0">
                <a:solidFill>
                  <a:srgbClr val="C00000"/>
                </a:solidFill>
                <a:latin typeface="+mn-lt"/>
              </a:rPr>
              <a:t>viruses</a:t>
            </a:r>
            <a:r>
              <a:rPr lang="en-ZA" sz="1600" b="1" dirty="0">
                <a:latin typeface="+mn-lt"/>
              </a:rPr>
              <a:t>, </a:t>
            </a:r>
            <a:r>
              <a:rPr lang="en-ZA" sz="1600" b="1" u="sng" dirty="0">
                <a:solidFill>
                  <a:srgbClr val="C00000"/>
                </a:solidFill>
                <a:latin typeface="+mn-lt"/>
              </a:rPr>
              <a:t>fungi</a:t>
            </a:r>
            <a:r>
              <a:rPr lang="en-ZA" sz="1600" b="1" dirty="0">
                <a:latin typeface="+mn-lt"/>
              </a:rPr>
              <a:t>, and </a:t>
            </a:r>
            <a:r>
              <a:rPr lang="en-ZA" sz="1600" b="1" u="sng" dirty="0">
                <a:solidFill>
                  <a:srgbClr val="C00000"/>
                </a:solidFill>
                <a:latin typeface="+mn-lt"/>
              </a:rPr>
              <a:t>minerals</a:t>
            </a:r>
            <a:r>
              <a:rPr lang="en-ZA" sz="1600" b="1" dirty="0">
                <a:latin typeface="+mn-lt"/>
              </a:rPr>
              <a:t> such as iron and manganese. </a:t>
            </a:r>
          </a:p>
          <a:p>
            <a:pPr marL="268288" indent="-268288"/>
            <a:r>
              <a:rPr lang="en-ZA" sz="1600" b="1" dirty="0">
                <a:solidFill>
                  <a:srgbClr val="C00000"/>
                </a:solidFill>
                <a:sym typeface="Wingdings 3" panose="05040102010807070707" pitchFamily="18" charset="2"/>
              </a:rPr>
              <a:t>	</a:t>
            </a:r>
            <a:r>
              <a:rPr lang="en-ZA" sz="1600" b="1" dirty="0" smtClean="0">
                <a:latin typeface="+mn-lt"/>
              </a:rPr>
              <a:t>The </a:t>
            </a:r>
            <a:r>
              <a:rPr lang="en-ZA" sz="1600" b="1" u="sng" dirty="0">
                <a:solidFill>
                  <a:srgbClr val="C00000"/>
                </a:solidFill>
                <a:latin typeface="+mn-lt"/>
              </a:rPr>
              <a:t>processes involved</a:t>
            </a:r>
            <a:r>
              <a:rPr lang="en-ZA" sz="1600" b="1" dirty="0">
                <a:latin typeface="+mn-lt"/>
              </a:rPr>
              <a:t> in removing the contaminants </a:t>
            </a:r>
            <a:r>
              <a:rPr lang="en-ZA" sz="1600" b="1" u="sng" dirty="0">
                <a:solidFill>
                  <a:srgbClr val="C00000"/>
                </a:solidFill>
                <a:latin typeface="+mn-lt"/>
              </a:rPr>
              <a:t>include physical </a:t>
            </a:r>
            <a:r>
              <a:rPr lang="en-ZA" sz="1600" b="1" dirty="0">
                <a:latin typeface="+mn-lt"/>
              </a:rPr>
              <a:t>processes such as </a:t>
            </a:r>
            <a:r>
              <a:rPr lang="en-ZA" sz="1600" b="1" dirty="0">
                <a:solidFill>
                  <a:srgbClr val="C00000"/>
                </a:solidFill>
                <a:latin typeface="+mn-lt"/>
              </a:rPr>
              <a:t>settling</a:t>
            </a:r>
            <a:r>
              <a:rPr lang="en-ZA" sz="1600" b="1" dirty="0">
                <a:latin typeface="+mn-lt"/>
              </a:rPr>
              <a:t> and </a:t>
            </a:r>
            <a:r>
              <a:rPr lang="en-ZA" sz="1600" b="1" dirty="0">
                <a:solidFill>
                  <a:srgbClr val="C00000"/>
                </a:solidFill>
                <a:latin typeface="+mn-lt"/>
              </a:rPr>
              <a:t>filtration</a:t>
            </a:r>
            <a:r>
              <a:rPr lang="en-ZA" sz="1600" b="1" dirty="0">
                <a:latin typeface="+mn-lt"/>
              </a:rPr>
              <a:t>, </a:t>
            </a:r>
            <a:r>
              <a:rPr lang="en-ZA" sz="1600" b="1" u="sng" dirty="0">
                <a:solidFill>
                  <a:srgbClr val="C00000"/>
                </a:solidFill>
                <a:latin typeface="+mn-lt"/>
              </a:rPr>
              <a:t>chemical processes</a:t>
            </a:r>
            <a:r>
              <a:rPr lang="en-ZA" sz="1600" b="1" dirty="0">
                <a:latin typeface="+mn-lt"/>
              </a:rPr>
              <a:t> such as </a:t>
            </a:r>
            <a:r>
              <a:rPr lang="en-ZA" sz="1600" b="1" dirty="0">
                <a:solidFill>
                  <a:srgbClr val="C00000"/>
                </a:solidFill>
                <a:latin typeface="+mn-lt"/>
              </a:rPr>
              <a:t>disinfection</a:t>
            </a:r>
            <a:r>
              <a:rPr lang="en-ZA" sz="1600" b="1" dirty="0">
                <a:latin typeface="+mn-lt"/>
              </a:rPr>
              <a:t> and </a:t>
            </a:r>
            <a:r>
              <a:rPr lang="en-ZA" sz="1600" b="1" dirty="0">
                <a:solidFill>
                  <a:srgbClr val="C00000"/>
                </a:solidFill>
                <a:latin typeface="+mn-lt"/>
              </a:rPr>
              <a:t>coagulation</a:t>
            </a:r>
            <a:r>
              <a:rPr lang="en-ZA" sz="1600" b="1" dirty="0">
                <a:latin typeface="+mn-lt"/>
              </a:rPr>
              <a:t> and </a:t>
            </a:r>
            <a:r>
              <a:rPr lang="en-ZA" sz="1600" b="1" u="sng" dirty="0">
                <a:solidFill>
                  <a:srgbClr val="C00000"/>
                </a:solidFill>
                <a:latin typeface="+mn-lt"/>
              </a:rPr>
              <a:t>biological processes </a:t>
            </a:r>
            <a:r>
              <a:rPr lang="en-ZA" sz="1600" b="1" dirty="0">
                <a:latin typeface="+mn-lt"/>
              </a:rPr>
              <a:t>such as </a:t>
            </a:r>
            <a:r>
              <a:rPr lang="en-ZA" sz="1600" b="1" dirty="0">
                <a:solidFill>
                  <a:srgbClr val="C00000"/>
                </a:solidFill>
                <a:latin typeface="+mn-lt"/>
              </a:rPr>
              <a:t>slow sand filtration</a:t>
            </a:r>
            <a:r>
              <a:rPr lang="en-ZA" sz="1600" b="1" dirty="0">
                <a:latin typeface="+mn-lt"/>
              </a:rPr>
              <a:t>. </a:t>
            </a:r>
            <a:endParaRPr lang="en-ZA" sz="1600" b="1" dirty="0">
              <a:effectLst/>
              <a:latin typeface="+mn-lt"/>
            </a:endParaRPr>
          </a:p>
        </p:txBody>
      </p:sp>
    </p:spTree>
    <p:extLst>
      <p:ext uri="{BB962C8B-B14F-4D97-AF65-F5344CB8AC3E}">
        <p14:creationId xmlns:p14="http://schemas.microsoft.com/office/powerpoint/2010/main" val="276909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554" y="791320"/>
            <a:ext cx="7951694" cy="1107996"/>
          </a:xfrm>
          <a:prstGeom prst="rect">
            <a:avLst/>
          </a:prstGeom>
          <a:solidFill>
            <a:srgbClr val="FFEEDD"/>
          </a:solidFill>
          <a:effectLst>
            <a:softEdge rad="63500"/>
          </a:effectLst>
        </p:spPr>
        <p:txBody>
          <a:bodyPr wrap="square" rtlCol="0">
            <a:spAutoFit/>
          </a:bodyPr>
          <a:lstStyle/>
          <a:p>
            <a:pPr algn="just"/>
            <a:r>
              <a:rPr lang="en-ZA" sz="1800" b="1" dirty="0">
                <a:latin typeface="+mn-lt"/>
              </a:rPr>
              <a:t>Wastewater treatment </a:t>
            </a:r>
            <a:r>
              <a:rPr lang="en-ZA" sz="1600" b="1" dirty="0">
                <a:latin typeface="+mn-lt"/>
              </a:rPr>
              <a:t>is a </a:t>
            </a:r>
            <a:r>
              <a:rPr lang="en-ZA" sz="1600" b="1" u="sng" dirty="0">
                <a:solidFill>
                  <a:srgbClr val="C00000"/>
                </a:solidFill>
                <a:latin typeface="+mn-lt"/>
              </a:rPr>
              <a:t>process</a:t>
            </a:r>
            <a:r>
              <a:rPr lang="en-ZA" sz="1600" b="1" dirty="0">
                <a:latin typeface="+mn-lt"/>
              </a:rPr>
              <a:t> used to </a:t>
            </a:r>
            <a:r>
              <a:rPr lang="en-ZA" sz="1600" b="1" u="sng" dirty="0">
                <a:solidFill>
                  <a:srgbClr val="C00000"/>
                </a:solidFill>
                <a:latin typeface="+mn-lt"/>
              </a:rPr>
              <a:t>convert</a:t>
            </a:r>
            <a:r>
              <a:rPr lang="en-ZA" sz="1600" b="1" dirty="0">
                <a:latin typeface="+mn-lt"/>
              </a:rPr>
              <a:t> </a:t>
            </a:r>
            <a:r>
              <a:rPr lang="en-ZA" sz="1600" b="1" dirty="0">
                <a:solidFill>
                  <a:srgbClr val="C00000"/>
                </a:solidFill>
                <a:latin typeface="+mn-lt"/>
              </a:rPr>
              <a:t>dirty wastewater </a:t>
            </a:r>
            <a:r>
              <a:rPr lang="en-ZA" sz="1600" b="1" dirty="0">
                <a:latin typeface="+mn-lt"/>
              </a:rPr>
              <a:t>into an </a:t>
            </a:r>
            <a:r>
              <a:rPr lang="en-ZA" sz="1600" b="1" dirty="0">
                <a:solidFill>
                  <a:srgbClr val="C00000"/>
                </a:solidFill>
                <a:latin typeface="+mn-lt"/>
              </a:rPr>
              <a:t>effluent</a:t>
            </a:r>
            <a:r>
              <a:rPr lang="en-ZA" sz="1600" b="1" dirty="0">
                <a:latin typeface="+mn-lt"/>
              </a:rPr>
              <a:t> that can be </a:t>
            </a:r>
            <a:r>
              <a:rPr lang="en-ZA" sz="1600" b="1" dirty="0">
                <a:solidFill>
                  <a:srgbClr val="C00000"/>
                </a:solidFill>
                <a:latin typeface="+mn-lt"/>
              </a:rPr>
              <a:t>returned</a:t>
            </a:r>
            <a:r>
              <a:rPr lang="en-ZA" sz="1600" b="1" dirty="0">
                <a:latin typeface="+mn-lt"/>
              </a:rPr>
              <a:t> to the water cycle with minimum impact on the environment, or directly reused. </a:t>
            </a:r>
            <a:r>
              <a:rPr lang="en-ZA" sz="1600" b="1" dirty="0" smtClean="0">
                <a:latin typeface="+mn-lt"/>
              </a:rPr>
              <a:t> The </a:t>
            </a:r>
            <a:r>
              <a:rPr lang="en-ZA" sz="1600" b="1" dirty="0">
                <a:latin typeface="+mn-lt"/>
              </a:rPr>
              <a:t>latter is called </a:t>
            </a:r>
            <a:r>
              <a:rPr lang="en-ZA" sz="1600" b="1" dirty="0">
                <a:solidFill>
                  <a:srgbClr val="C00000"/>
                </a:solidFill>
                <a:latin typeface="+mn-lt"/>
              </a:rPr>
              <a:t>water reclamation </a:t>
            </a:r>
            <a:r>
              <a:rPr lang="en-ZA" sz="1600" b="1" dirty="0">
                <a:latin typeface="+mn-lt"/>
              </a:rPr>
              <a:t>because treated wastewater can then be used for other purposes.</a:t>
            </a:r>
          </a:p>
        </p:txBody>
      </p:sp>
      <p:pic>
        <p:nvPicPr>
          <p:cNvPr id="5" name="Picture 2" descr="E:\My Data\Per Subject\(E)   Capacity Building\Fet Water\2018 (WQM)\Slides\Pic - Defini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74" y="797739"/>
            <a:ext cx="1051599" cy="93245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p:cNvSpPr>
            <a:spLocks noChangeArrowheads="1"/>
          </p:cNvSpPr>
          <p:nvPr/>
        </p:nvSpPr>
        <p:spPr bwMode="auto">
          <a:xfrm>
            <a:off x="2688458" y="148324"/>
            <a:ext cx="3751308"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WASTE WATER TREATMENT</a:t>
            </a:r>
          </a:p>
        </p:txBody>
      </p:sp>
      <p:sp>
        <p:nvSpPr>
          <p:cNvPr id="11" name="TextBox 10"/>
          <p:cNvSpPr txBox="1"/>
          <p:nvPr/>
        </p:nvSpPr>
        <p:spPr>
          <a:xfrm>
            <a:off x="71719" y="5595457"/>
            <a:ext cx="9009529" cy="830997"/>
          </a:xfrm>
          <a:prstGeom prst="rect">
            <a:avLst/>
          </a:prstGeom>
          <a:solidFill>
            <a:srgbClr val="FFEEDD"/>
          </a:solidFill>
          <a:effectLst>
            <a:softEdge rad="63500"/>
          </a:effectLst>
        </p:spPr>
        <p:txBody>
          <a:bodyPr wrap="square" rtlCol="0">
            <a:spAutoFit/>
          </a:bodyPr>
          <a:lstStyle/>
          <a:p>
            <a:pPr marL="268288" indent="-268288">
              <a:spcAft>
                <a:spcPts val="600"/>
              </a:spcAft>
            </a:pPr>
            <a:r>
              <a:rPr lang="en-ZA" sz="1600" b="1" dirty="0" smtClean="0">
                <a:solidFill>
                  <a:srgbClr val="C00000"/>
                </a:solidFill>
                <a:latin typeface="+mn-lt"/>
                <a:sym typeface="Wingdings 3" panose="05040102010807070707" pitchFamily="18" charset="2"/>
              </a:rPr>
              <a:t>	</a:t>
            </a:r>
            <a:r>
              <a:rPr lang="en-ZA" sz="1600" b="1" u="sng" dirty="0" smtClean="0">
                <a:solidFill>
                  <a:srgbClr val="C00000"/>
                </a:solidFill>
                <a:latin typeface="+mn-lt"/>
              </a:rPr>
              <a:t>Substances</a:t>
            </a:r>
            <a:r>
              <a:rPr lang="en-ZA" sz="1600" b="1" dirty="0" smtClean="0">
                <a:latin typeface="+mn-lt"/>
              </a:rPr>
              <a:t> </a:t>
            </a:r>
            <a:r>
              <a:rPr lang="en-ZA" sz="1600" b="1" dirty="0">
                <a:latin typeface="+mn-lt"/>
              </a:rPr>
              <a:t>that are </a:t>
            </a:r>
            <a:r>
              <a:rPr lang="en-ZA" sz="1600" b="1" u="sng" dirty="0">
                <a:solidFill>
                  <a:srgbClr val="C00000"/>
                </a:solidFill>
                <a:latin typeface="+mn-lt"/>
              </a:rPr>
              <a:t>removed</a:t>
            </a:r>
            <a:r>
              <a:rPr lang="en-ZA" sz="1600" b="1" dirty="0">
                <a:latin typeface="+mn-lt"/>
              </a:rPr>
              <a:t> during the process of </a:t>
            </a:r>
            <a:r>
              <a:rPr lang="en-ZA" sz="1600" b="1" dirty="0" smtClean="0">
                <a:latin typeface="+mn-lt"/>
              </a:rPr>
              <a:t>waste </a:t>
            </a:r>
            <a:r>
              <a:rPr lang="en-ZA" sz="1600" b="1" dirty="0">
                <a:latin typeface="+mn-lt"/>
              </a:rPr>
              <a:t>water treatment include </a:t>
            </a:r>
            <a:r>
              <a:rPr lang="en-ZA" sz="1600" b="1" dirty="0">
                <a:solidFill>
                  <a:srgbClr val="C00000"/>
                </a:solidFill>
                <a:latin typeface="+mn-lt"/>
              </a:rPr>
              <a:t>suspended solids</a:t>
            </a:r>
            <a:r>
              <a:rPr lang="en-ZA" sz="1600" b="1" dirty="0">
                <a:latin typeface="+mn-lt"/>
              </a:rPr>
              <a:t>, </a:t>
            </a:r>
            <a:r>
              <a:rPr lang="en-ZA" sz="1600" b="1" dirty="0" smtClean="0">
                <a:solidFill>
                  <a:srgbClr val="C00000"/>
                </a:solidFill>
                <a:latin typeface="+mn-lt"/>
              </a:rPr>
              <a:t>heavy metals</a:t>
            </a:r>
            <a:r>
              <a:rPr lang="en-ZA" sz="1600" b="1" dirty="0" smtClean="0">
                <a:latin typeface="+mn-lt"/>
              </a:rPr>
              <a:t>, </a:t>
            </a:r>
            <a:r>
              <a:rPr lang="en-ZA" sz="1600" b="1" dirty="0" smtClean="0">
                <a:solidFill>
                  <a:srgbClr val="C00000"/>
                </a:solidFill>
                <a:latin typeface="+mn-lt"/>
              </a:rPr>
              <a:t>organic compounds</a:t>
            </a:r>
            <a:r>
              <a:rPr lang="en-ZA" sz="1600" b="1" dirty="0" smtClean="0">
                <a:latin typeface="+mn-lt"/>
              </a:rPr>
              <a:t>, </a:t>
            </a:r>
            <a:r>
              <a:rPr lang="en-ZA" sz="1600" b="1" dirty="0" smtClean="0">
                <a:solidFill>
                  <a:srgbClr val="C00000"/>
                </a:solidFill>
                <a:latin typeface="+mn-lt"/>
              </a:rPr>
              <a:t>oils &amp; greases</a:t>
            </a:r>
            <a:r>
              <a:rPr lang="en-ZA" sz="1600" b="1" dirty="0" smtClean="0">
                <a:latin typeface="+mn-lt"/>
              </a:rPr>
              <a:t>, </a:t>
            </a:r>
            <a:r>
              <a:rPr lang="en-ZA" sz="1600" b="1" dirty="0" smtClean="0">
                <a:solidFill>
                  <a:srgbClr val="C00000"/>
                </a:solidFill>
                <a:latin typeface="+mn-lt"/>
              </a:rPr>
              <a:t>bacteria</a:t>
            </a:r>
            <a:r>
              <a:rPr lang="en-ZA" sz="1600" b="1" dirty="0">
                <a:latin typeface="+mn-lt"/>
              </a:rPr>
              <a:t>, </a:t>
            </a:r>
            <a:r>
              <a:rPr lang="en-ZA" sz="1600" b="1" dirty="0">
                <a:solidFill>
                  <a:srgbClr val="C00000"/>
                </a:solidFill>
                <a:latin typeface="+mn-lt"/>
              </a:rPr>
              <a:t>algae</a:t>
            </a:r>
            <a:r>
              <a:rPr lang="en-ZA" sz="1600" b="1" dirty="0">
                <a:latin typeface="+mn-lt"/>
              </a:rPr>
              <a:t>, </a:t>
            </a:r>
            <a:r>
              <a:rPr lang="en-ZA" sz="1600" b="1" dirty="0">
                <a:solidFill>
                  <a:srgbClr val="C00000"/>
                </a:solidFill>
                <a:latin typeface="+mn-lt"/>
              </a:rPr>
              <a:t>viruses</a:t>
            </a:r>
            <a:r>
              <a:rPr lang="en-ZA" sz="1600" b="1" dirty="0">
                <a:latin typeface="+mn-lt"/>
              </a:rPr>
              <a:t>, </a:t>
            </a:r>
            <a:r>
              <a:rPr lang="en-ZA" sz="1600" b="1" dirty="0">
                <a:solidFill>
                  <a:srgbClr val="C00000"/>
                </a:solidFill>
                <a:latin typeface="+mn-lt"/>
              </a:rPr>
              <a:t>fungi</a:t>
            </a:r>
            <a:r>
              <a:rPr lang="en-ZA" sz="1600" b="1" dirty="0">
                <a:latin typeface="+mn-lt"/>
              </a:rPr>
              <a:t>, and </a:t>
            </a:r>
            <a:r>
              <a:rPr lang="en-ZA" sz="1600" b="1" dirty="0" smtClean="0">
                <a:solidFill>
                  <a:srgbClr val="C00000"/>
                </a:solidFill>
                <a:latin typeface="+mn-lt"/>
              </a:rPr>
              <a:t>salts</a:t>
            </a:r>
            <a:r>
              <a:rPr lang="en-ZA" sz="1600" b="1" dirty="0" smtClean="0">
                <a:latin typeface="+mn-lt"/>
              </a:rPr>
              <a:t> </a:t>
            </a:r>
            <a:r>
              <a:rPr lang="en-ZA" sz="1600" b="1" dirty="0">
                <a:latin typeface="+mn-lt"/>
              </a:rPr>
              <a:t>such as </a:t>
            </a:r>
            <a:r>
              <a:rPr lang="en-ZA" sz="1600" b="1" dirty="0" smtClean="0">
                <a:latin typeface="+mn-lt"/>
              </a:rPr>
              <a:t>chlorides. </a:t>
            </a:r>
            <a:endParaRPr lang="en-ZA" sz="1600" b="1" dirty="0">
              <a:latin typeface="+mn-l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8" y="2024412"/>
            <a:ext cx="9009529" cy="3501632"/>
          </a:xfrm>
          <a:prstGeom prst="rect">
            <a:avLst/>
          </a:prstGeom>
        </p:spPr>
      </p:pic>
    </p:spTree>
    <p:extLst>
      <p:ext uri="{BB962C8B-B14F-4D97-AF65-F5344CB8AC3E}">
        <p14:creationId xmlns:p14="http://schemas.microsoft.com/office/powerpoint/2010/main" val="361285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2175164" y="148324"/>
            <a:ext cx="4777911"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WWT APPLICATIONS: AGRICULTURE</a:t>
            </a:r>
            <a:endParaRPr lang="en-US" sz="2000" b="1"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9322"/>
            <a:ext cx="9144000" cy="5753196"/>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059" y="4965683"/>
            <a:ext cx="3906370" cy="1321655"/>
          </a:xfrm>
          <a:prstGeom prst="rect">
            <a:avLst/>
          </a:prstGeom>
          <a:ln w="25400">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2447" y="916080"/>
            <a:ext cx="1718982" cy="1103587"/>
          </a:xfrm>
          <a:prstGeom prst="rect">
            <a:avLst/>
          </a:prstGeom>
          <a:ln w="25400">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447" y="3755226"/>
            <a:ext cx="1718982" cy="1144842"/>
          </a:xfrm>
          <a:prstGeom prst="rect">
            <a:avLst/>
          </a:prstGeom>
          <a:ln w="25400">
            <a:solidFill>
              <a:schemeClr val="tx1"/>
            </a:solidFill>
          </a:ln>
          <a:effectLst/>
        </p:spPr>
      </p:pic>
    </p:spTree>
    <p:extLst>
      <p:ext uri="{BB962C8B-B14F-4D97-AF65-F5344CB8AC3E}">
        <p14:creationId xmlns:p14="http://schemas.microsoft.com/office/powerpoint/2010/main" val="225513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2513020" y="148324"/>
            <a:ext cx="410220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WWT APPLICATIONS: SEWAGE</a:t>
            </a:r>
            <a:endParaRPr lang="en-US" sz="2000" b="1"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861"/>
            <a:ext cx="9144000" cy="5714691"/>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8861"/>
            <a:ext cx="9136113" cy="5647763"/>
          </a:xfrm>
          <a:prstGeom prst="rect">
            <a:avLst/>
          </a:prstGeom>
          <a:ln>
            <a:noFill/>
          </a:ln>
          <a:effectLst>
            <a:softEdge rad="112500"/>
          </a:effectLst>
        </p:spPr>
      </p:pic>
      <p:grpSp>
        <p:nvGrpSpPr>
          <p:cNvPr id="11" name="Group 10"/>
          <p:cNvGrpSpPr/>
          <p:nvPr/>
        </p:nvGrpSpPr>
        <p:grpSpPr>
          <a:xfrm>
            <a:off x="268662" y="2458609"/>
            <a:ext cx="2618586" cy="1794334"/>
            <a:chOff x="268662" y="2458609"/>
            <a:chExt cx="2618586" cy="1794334"/>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662" y="2458609"/>
              <a:ext cx="2618586" cy="1794334"/>
            </a:xfrm>
            <a:prstGeom prst="rect">
              <a:avLst/>
            </a:prstGeom>
            <a:noFill/>
            <a:ln w="50800">
              <a:solidFill>
                <a:schemeClr val="bg1">
                  <a:lumMod val="95000"/>
                </a:schemeClr>
              </a:solidFill>
            </a:ln>
          </p:spPr>
        </p:pic>
        <p:sp>
          <p:nvSpPr>
            <p:cNvPr id="8" name="TextBox 7"/>
            <p:cNvSpPr txBox="1"/>
            <p:nvPr/>
          </p:nvSpPr>
          <p:spPr>
            <a:xfrm>
              <a:off x="2151080" y="4073359"/>
              <a:ext cx="728332" cy="169277"/>
            </a:xfrm>
            <a:prstGeom prst="rect">
              <a:avLst/>
            </a:prstGeom>
            <a:solidFill>
              <a:schemeClr val="tx1"/>
            </a:solidFill>
            <a:ln>
              <a:noFill/>
            </a:ln>
          </p:spPr>
          <p:txBody>
            <a:bodyPr wrap="none" lIns="36000" tIns="0" rIns="36000" bIns="0" rtlCol="0">
              <a:spAutoFit/>
            </a:bodyPr>
            <a:lstStyle/>
            <a:p>
              <a:pPr algn="r"/>
              <a:r>
                <a:rPr lang="en-ZA" sz="1100" b="1" dirty="0" smtClean="0">
                  <a:solidFill>
                    <a:srgbClr val="FFFF00"/>
                  </a:solidFill>
                </a:rPr>
                <a:t>± 16 Ml/d</a:t>
              </a:r>
              <a:endParaRPr lang="en-ZA" sz="1100" b="1" dirty="0">
                <a:solidFill>
                  <a:srgbClr val="FFFF00"/>
                </a:solidFill>
              </a:endParaRPr>
            </a:p>
          </p:txBody>
        </p:sp>
        <p:sp>
          <p:nvSpPr>
            <p:cNvPr id="10" name="TextBox 9"/>
            <p:cNvSpPr txBox="1"/>
            <p:nvPr/>
          </p:nvSpPr>
          <p:spPr>
            <a:xfrm>
              <a:off x="277627" y="2462718"/>
              <a:ext cx="1561893" cy="169277"/>
            </a:xfrm>
            <a:prstGeom prst="rect">
              <a:avLst/>
            </a:prstGeom>
            <a:solidFill>
              <a:schemeClr val="tx1"/>
            </a:solidFill>
            <a:ln>
              <a:noFill/>
            </a:ln>
          </p:spPr>
          <p:txBody>
            <a:bodyPr wrap="none" lIns="36000" tIns="0" rIns="36000" bIns="0" rtlCol="0">
              <a:spAutoFit/>
            </a:bodyPr>
            <a:lstStyle/>
            <a:p>
              <a:r>
                <a:rPr lang="en-ZA" sz="1100" b="1" dirty="0" smtClean="0">
                  <a:solidFill>
                    <a:srgbClr val="FFFF00"/>
                  </a:solidFill>
                </a:rPr>
                <a:t>Kameelmond WWTWs</a:t>
              </a:r>
              <a:endParaRPr lang="en-ZA" sz="1100" b="1" dirty="0">
                <a:solidFill>
                  <a:srgbClr val="FFFF00"/>
                </a:solidFill>
              </a:endParaRPr>
            </a:p>
          </p:txBody>
        </p:sp>
      </p:grpSp>
      <p:grpSp>
        <p:nvGrpSpPr>
          <p:cNvPr id="14" name="Group 13"/>
          <p:cNvGrpSpPr/>
          <p:nvPr/>
        </p:nvGrpSpPr>
        <p:grpSpPr>
          <a:xfrm>
            <a:off x="6382592" y="2479516"/>
            <a:ext cx="2618586" cy="3831945"/>
            <a:chOff x="6382592" y="2479516"/>
            <a:chExt cx="2618586" cy="3831945"/>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202915" y="4513199"/>
              <a:ext cx="2055157" cy="1541368"/>
            </a:xfrm>
            <a:prstGeom prst="rect">
              <a:avLst/>
            </a:prstGeom>
            <a:ln w="50800">
              <a:solidFill>
                <a:schemeClr val="bg1">
                  <a:lumMod val="95000"/>
                </a:schemeClr>
              </a:solidFill>
            </a:ln>
          </p:spPr>
        </p:pic>
        <p:grpSp>
          <p:nvGrpSpPr>
            <p:cNvPr id="13" name="Group 12"/>
            <p:cNvGrpSpPr/>
            <p:nvPr/>
          </p:nvGrpSpPr>
          <p:grpSpPr>
            <a:xfrm>
              <a:off x="6382592" y="2479516"/>
              <a:ext cx="2618586" cy="1647887"/>
              <a:chOff x="6382592" y="2479516"/>
              <a:chExt cx="2618586" cy="1647887"/>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2592" y="2479516"/>
                <a:ext cx="2618586" cy="1647887"/>
              </a:xfrm>
              <a:prstGeom prst="rect">
                <a:avLst/>
              </a:prstGeom>
              <a:noFill/>
              <a:ln w="50800">
                <a:solidFill>
                  <a:schemeClr val="bg1">
                    <a:lumMod val="95000"/>
                  </a:schemeClr>
                </a:solidFill>
              </a:ln>
            </p:spPr>
          </p:pic>
          <p:sp>
            <p:nvSpPr>
              <p:cNvPr id="12" name="TextBox 11"/>
              <p:cNvSpPr txBox="1"/>
              <p:nvPr/>
            </p:nvSpPr>
            <p:spPr>
              <a:xfrm>
                <a:off x="6514352" y="2482312"/>
                <a:ext cx="2486826" cy="169277"/>
              </a:xfrm>
              <a:prstGeom prst="rect">
                <a:avLst/>
              </a:prstGeom>
              <a:solidFill>
                <a:schemeClr val="tx1"/>
              </a:solidFill>
              <a:ln>
                <a:noFill/>
              </a:ln>
            </p:spPr>
            <p:txBody>
              <a:bodyPr wrap="none" lIns="36000" tIns="0" rIns="36000" bIns="0" rtlCol="0">
                <a:spAutoFit/>
              </a:bodyPr>
              <a:lstStyle/>
              <a:p>
                <a:pPr algn="r"/>
                <a:r>
                  <a:rPr lang="en-ZA" sz="1100" b="1" dirty="0" smtClean="0">
                    <a:solidFill>
                      <a:srgbClr val="FFFF00"/>
                    </a:solidFill>
                  </a:rPr>
                  <a:t>Abraham </a:t>
                </a:r>
                <a:r>
                  <a:rPr lang="en-ZA" sz="1100" b="1" dirty="0" smtClean="0">
                    <a:solidFill>
                      <a:srgbClr val="FFFF00"/>
                    </a:solidFill>
                  </a:rPr>
                  <a:t>Holbors September WWs</a:t>
                </a:r>
                <a:endParaRPr lang="en-ZA" sz="1100" b="1" dirty="0">
                  <a:solidFill>
                    <a:srgbClr val="FFFF00"/>
                  </a:solidFill>
                </a:endParaRPr>
              </a:p>
            </p:txBody>
          </p:sp>
        </p:grpSp>
      </p:grpSp>
    </p:spTree>
    <p:extLst>
      <p:ext uri="{BB962C8B-B14F-4D97-AF65-F5344CB8AC3E}">
        <p14:creationId xmlns:p14="http://schemas.microsoft.com/office/powerpoint/2010/main" val="799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2317994" y="148324"/>
            <a:ext cx="4492256"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WWT APPLICATIONS: INDUSTRIAL</a:t>
            </a:r>
            <a:endParaRPr lang="en-US" sz="2000" b="1"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818"/>
            <a:ext cx="9144000" cy="5542397"/>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601" y="1038695"/>
            <a:ext cx="2270998" cy="1533854"/>
          </a:xfrm>
          <a:prstGeom prst="rect">
            <a:avLst/>
          </a:prstGeom>
          <a:ln w="50800">
            <a:solidFill>
              <a:schemeClr val="bg1">
                <a:lumMod val="95000"/>
              </a:schemeClr>
            </a:solidFill>
          </a:ln>
        </p:spPr>
      </p:pic>
    </p:spTree>
    <p:extLst>
      <p:ext uri="{BB962C8B-B14F-4D97-AF65-F5344CB8AC3E}">
        <p14:creationId xmlns:p14="http://schemas.microsoft.com/office/powerpoint/2010/main" val="371404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28847" y="1647130"/>
            <a:ext cx="9062481" cy="785606"/>
          </a:xfrm>
          <a:prstGeom prst="roundRect">
            <a:avLst>
              <a:gd name="adj" fmla="val 16667"/>
            </a:avLst>
          </a:prstGeom>
          <a:solidFill>
            <a:srgbClr val="660066"/>
          </a:solidFill>
          <a:ln w="38100" cmpd="dbl" algn="ctr">
            <a:solidFill>
              <a:srgbClr val="660066"/>
            </a:solidFill>
            <a:round/>
            <a:headEnd/>
            <a:tailEnd/>
          </a:ln>
          <a:effectLst>
            <a:outerShdw blurRad="50800" dist="38100" dir="2700000" algn="tl" rotWithShape="0">
              <a:prstClr val="black">
                <a:alpha val="40000"/>
              </a:prstClr>
            </a:outerShdw>
          </a:effectLst>
        </p:spPr>
        <p:txBody>
          <a:bodyPr wrap="none" tIns="46800" bIns="46800" anchor="ctr">
            <a:spAutoFit/>
          </a:bodyPr>
          <a:lstStyle/>
          <a:p>
            <a:pPr algn="ctr"/>
            <a:r>
              <a:rPr lang="en-ZA" sz="4000" b="1" dirty="0" smtClean="0">
                <a:solidFill>
                  <a:srgbClr val="FFFF00"/>
                </a:solidFill>
              </a:rPr>
              <a:t>1.  WQ </a:t>
            </a:r>
            <a:r>
              <a:rPr lang="en-ZA" sz="4000" b="1" dirty="0">
                <a:solidFill>
                  <a:srgbClr val="FFFF00"/>
                </a:solidFill>
              </a:rPr>
              <a:t>FROM A WRM PERSPECTIVE</a:t>
            </a:r>
            <a:endParaRPr lang="en-US" sz="4000" b="1" dirty="0">
              <a:solidFill>
                <a:srgbClr val="FFFF00"/>
              </a:solidFill>
            </a:endParaRPr>
          </a:p>
        </p:txBody>
      </p:sp>
    </p:spTree>
    <p:extLst>
      <p:ext uri="{BB962C8B-B14F-4D97-AF65-F5344CB8AC3E}">
        <p14:creationId xmlns:p14="http://schemas.microsoft.com/office/powerpoint/2010/main" val="135856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2"/>
          <p:cNvSpPr>
            <a:spLocks noChangeArrowheads="1"/>
          </p:cNvSpPr>
          <p:nvPr/>
        </p:nvSpPr>
        <p:spPr bwMode="auto">
          <a:xfrm>
            <a:off x="2384381" y="148324"/>
            <a:ext cx="4359478"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WWT APPLICATIONS: LEACHATE</a:t>
            </a:r>
            <a:endParaRPr lang="en-US" sz="2000" b="1" dirty="0">
              <a:solidFill>
                <a:srgbClr val="FFFF00"/>
              </a:solidFill>
            </a:endParaRPr>
          </a:p>
        </p:txBody>
      </p:sp>
      <p:grpSp>
        <p:nvGrpSpPr>
          <p:cNvPr id="48" name="Group 47"/>
          <p:cNvGrpSpPr/>
          <p:nvPr/>
        </p:nvGrpSpPr>
        <p:grpSpPr>
          <a:xfrm>
            <a:off x="2739845" y="1408519"/>
            <a:ext cx="6353733" cy="4381023"/>
            <a:chOff x="2739845" y="1408519"/>
            <a:chExt cx="6353733" cy="4381023"/>
          </a:xfrm>
        </p:grpSpPr>
        <p:grpSp>
          <p:nvGrpSpPr>
            <p:cNvPr id="42" name="Group 41"/>
            <p:cNvGrpSpPr>
              <a:grpSpLocks noChangeAspect="1"/>
            </p:cNvGrpSpPr>
            <p:nvPr/>
          </p:nvGrpSpPr>
          <p:grpSpPr>
            <a:xfrm>
              <a:off x="2739845" y="1408519"/>
              <a:ext cx="6353733" cy="3275489"/>
              <a:chOff x="378760" y="1317701"/>
              <a:chExt cx="8216701" cy="4235890"/>
            </a:xfrm>
          </p:grpSpPr>
          <p:sp>
            <p:nvSpPr>
              <p:cNvPr id="41" name="Rectangle 40"/>
              <p:cNvSpPr/>
              <p:nvPr/>
            </p:nvSpPr>
            <p:spPr>
              <a:xfrm>
                <a:off x="378760" y="1317701"/>
                <a:ext cx="8216701" cy="4235890"/>
              </a:xfrm>
              <a:prstGeom prst="rect">
                <a:avLst/>
              </a:prstGeom>
              <a:solidFill>
                <a:schemeClr val="bg1"/>
              </a:solid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689" y="1344597"/>
                <a:ext cx="5421407" cy="4191064"/>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61" y="2133491"/>
                <a:ext cx="2492188" cy="2596424"/>
              </a:xfrm>
              <a:prstGeom prst="rect">
                <a:avLst/>
              </a:prstGeom>
            </p:spPr>
          </p:pic>
        </p:grpSp>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674" y="4830319"/>
              <a:ext cx="6330904" cy="959223"/>
            </a:xfrm>
            <a:prstGeom prst="rect">
              <a:avLst/>
            </a:prstGeom>
            <a:ln w="38100">
              <a:solidFill>
                <a:schemeClr val="tx1"/>
              </a:solidFill>
            </a:ln>
            <a:effectLst>
              <a:outerShdw blurRad="50800" dist="38100" dir="2700000" algn="tl" rotWithShape="0">
                <a:prstClr val="black">
                  <a:alpha val="40000"/>
                </a:prstClr>
              </a:outerShdw>
            </a:effectLst>
          </p:spPr>
        </p:pic>
      </p:grpSp>
      <p:grpSp>
        <p:nvGrpSpPr>
          <p:cNvPr id="47" name="Group 46"/>
          <p:cNvGrpSpPr/>
          <p:nvPr/>
        </p:nvGrpSpPr>
        <p:grpSpPr>
          <a:xfrm>
            <a:off x="30229" y="711229"/>
            <a:ext cx="2696585" cy="5680611"/>
            <a:chOff x="6454756" y="782945"/>
            <a:chExt cx="2696585" cy="5680611"/>
          </a:xfrm>
        </p:grpSpPr>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4757" y="782945"/>
              <a:ext cx="2689243" cy="1794109"/>
            </a:xfrm>
            <a:prstGeom prst="rect">
              <a:avLst/>
            </a:prstGeom>
            <a:ln>
              <a:noFill/>
            </a:ln>
            <a:effectLst>
              <a:softEdge rad="112500"/>
            </a:effectLst>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4756" y="4441118"/>
              <a:ext cx="2696585" cy="2022438"/>
            </a:xfrm>
            <a:prstGeom prst="rect">
              <a:avLst/>
            </a:prstGeom>
            <a:ln>
              <a:noFill/>
            </a:ln>
            <a:effectLst>
              <a:softEdge rad="112500"/>
            </a:effectLst>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4756" y="2500620"/>
              <a:ext cx="2689244" cy="2016933"/>
            </a:xfrm>
            <a:prstGeom prst="rect">
              <a:avLst/>
            </a:prstGeom>
            <a:ln>
              <a:noFill/>
            </a:ln>
            <a:effectLst>
              <a:softEdge rad="112500"/>
            </a:effectLst>
          </p:spPr>
        </p:pic>
      </p:grpSp>
    </p:spTree>
    <p:extLst>
      <p:ext uri="{BB962C8B-B14F-4D97-AF65-F5344CB8AC3E}">
        <p14:creationId xmlns:p14="http://schemas.microsoft.com/office/powerpoint/2010/main" val="337454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239843" y="148323"/>
            <a:ext cx="6648551"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WATER </a:t>
            </a:r>
            <a:r>
              <a:rPr lang="en-US" sz="2000" b="1" dirty="0" smtClean="0">
                <a:solidFill>
                  <a:srgbClr val="FFFF00"/>
                </a:solidFill>
              </a:rPr>
              <a:t>RETURN-FLOWS, RE-USE </a:t>
            </a:r>
            <a:r>
              <a:rPr lang="en-US" sz="2000" b="1" dirty="0" smtClean="0">
                <a:solidFill>
                  <a:srgbClr val="FFFF00"/>
                </a:solidFill>
              </a:rPr>
              <a:t>AND RE-CYCLING</a:t>
            </a:r>
            <a:endParaRPr lang="en-US" sz="2000" b="1" dirty="0">
              <a:solidFill>
                <a:srgbClr val="FFFF00"/>
              </a:solidFill>
            </a:endParaRPr>
          </a:p>
        </p:txBody>
      </p:sp>
      <p:cxnSp>
        <p:nvCxnSpPr>
          <p:cNvPr id="19" name="Straight Arrow Connector 18"/>
          <p:cNvCxnSpPr>
            <a:stCxn id="3" idx="3"/>
            <a:endCxn id="8" idx="1"/>
          </p:cNvCxnSpPr>
          <p:nvPr/>
        </p:nvCxnSpPr>
        <p:spPr>
          <a:xfrm flipV="1">
            <a:off x="1316967" y="3163221"/>
            <a:ext cx="735443" cy="939398"/>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9" idx="1"/>
          </p:cNvCxnSpPr>
          <p:nvPr/>
        </p:nvCxnSpPr>
        <p:spPr>
          <a:xfrm flipV="1">
            <a:off x="1316967" y="2097080"/>
            <a:ext cx="735443" cy="1888302"/>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3" idx="3"/>
            <a:endCxn id="15" idx="1"/>
          </p:cNvCxnSpPr>
          <p:nvPr/>
        </p:nvCxnSpPr>
        <p:spPr>
          <a:xfrm>
            <a:off x="1316967" y="4102619"/>
            <a:ext cx="735443" cy="939398"/>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8" idx="3"/>
            <a:endCxn id="3" idx="0"/>
          </p:cNvCxnSpPr>
          <p:nvPr/>
        </p:nvCxnSpPr>
        <p:spPr>
          <a:xfrm>
            <a:off x="720714" y="3163222"/>
            <a:ext cx="0" cy="672213"/>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8" idx="3"/>
          </p:cNvCxnSpPr>
          <p:nvPr/>
        </p:nvCxnSpPr>
        <p:spPr>
          <a:xfrm>
            <a:off x="3244916" y="3163221"/>
            <a:ext cx="735443" cy="75031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15" idx="3"/>
          </p:cNvCxnSpPr>
          <p:nvPr/>
        </p:nvCxnSpPr>
        <p:spPr>
          <a:xfrm flipV="1">
            <a:off x="3244916" y="4369803"/>
            <a:ext cx="735443" cy="67221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14" idx="3"/>
          </p:cNvCxnSpPr>
          <p:nvPr/>
        </p:nvCxnSpPr>
        <p:spPr>
          <a:xfrm flipV="1">
            <a:off x="3244916" y="4408853"/>
            <a:ext cx="844872" cy="157256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endCxn id="16" idx="1"/>
          </p:cNvCxnSpPr>
          <p:nvPr/>
        </p:nvCxnSpPr>
        <p:spPr>
          <a:xfrm>
            <a:off x="5078203" y="4198156"/>
            <a:ext cx="830104" cy="178325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 idx="3"/>
            <a:endCxn id="17" idx="1"/>
          </p:cNvCxnSpPr>
          <p:nvPr/>
        </p:nvCxnSpPr>
        <p:spPr>
          <a:xfrm>
            <a:off x="5172865" y="4102619"/>
            <a:ext cx="735442" cy="939398"/>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17" idx="3"/>
          </p:cNvCxnSpPr>
          <p:nvPr/>
        </p:nvCxnSpPr>
        <p:spPr>
          <a:xfrm flipV="1">
            <a:off x="7100813" y="4369802"/>
            <a:ext cx="735442" cy="672215"/>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12" idx="3"/>
          </p:cNvCxnSpPr>
          <p:nvPr/>
        </p:nvCxnSpPr>
        <p:spPr>
          <a:xfrm>
            <a:off x="7100813" y="2097080"/>
            <a:ext cx="862632" cy="160322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11" idx="3"/>
          </p:cNvCxnSpPr>
          <p:nvPr/>
        </p:nvCxnSpPr>
        <p:spPr>
          <a:xfrm>
            <a:off x="7100813" y="3163221"/>
            <a:ext cx="735442" cy="67221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6" idx="3"/>
            <a:endCxn id="11" idx="1"/>
          </p:cNvCxnSpPr>
          <p:nvPr/>
        </p:nvCxnSpPr>
        <p:spPr>
          <a:xfrm flipV="1">
            <a:off x="5172865" y="3163221"/>
            <a:ext cx="735442" cy="93939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endCxn id="12" idx="1"/>
          </p:cNvCxnSpPr>
          <p:nvPr/>
        </p:nvCxnSpPr>
        <p:spPr>
          <a:xfrm flipV="1">
            <a:off x="5078203" y="2097080"/>
            <a:ext cx="830104" cy="178326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9" idx="3"/>
            <a:endCxn id="12" idx="1"/>
          </p:cNvCxnSpPr>
          <p:nvPr/>
        </p:nvCxnSpPr>
        <p:spPr>
          <a:xfrm>
            <a:off x="3244916" y="2097080"/>
            <a:ext cx="2663391" cy="0"/>
          </a:xfrm>
          <a:prstGeom prst="straightConnector1">
            <a:avLst/>
          </a:prstGeom>
          <a:ln>
            <a:solidFill>
              <a:srgbClr val="9900CC"/>
            </a:solidFil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9" idx="3"/>
            <a:endCxn id="13" idx="1"/>
          </p:cNvCxnSpPr>
          <p:nvPr/>
        </p:nvCxnSpPr>
        <p:spPr>
          <a:xfrm flipV="1">
            <a:off x="3244916" y="1157682"/>
            <a:ext cx="2663391" cy="939398"/>
          </a:xfrm>
          <a:prstGeom prst="straightConnector1">
            <a:avLst/>
          </a:prstGeom>
          <a:ln>
            <a:solidFill>
              <a:srgbClr val="9900CC"/>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a:endCxn id="10" idx="1"/>
          </p:cNvCxnSpPr>
          <p:nvPr/>
        </p:nvCxnSpPr>
        <p:spPr>
          <a:xfrm flipV="1">
            <a:off x="1274111" y="1157682"/>
            <a:ext cx="778299" cy="2680349"/>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9" idx="3"/>
          </p:cNvCxnSpPr>
          <p:nvPr/>
        </p:nvCxnSpPr>
        <p:spPr>
          <a:xfrm>
            <a:off x="3244916" y="2097080"/>
            <a:ext cx="844872" cy="173835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8" name="Pentagon 17"/>
          <p:cNvSpPr/>
          <p:nvPr/>
        </p:nvSpPr>
        <p:spPr>
          <a:xfrm rot="5400000">
            <a:off x="347424" y="2444001"/>
            <a:ext cx="746579" cy="691862"/>
          </a:xfrm>
          <a:prstGeom prst="homePlate">
            <a:avLst/>
          </a:prstGeom>
        </p:spPr>
        <p:style>
          <a:lnRef idx="1">
            <a:schemeClr val="accent1"/>
          </a:lnRef>
          <a:fillRef idx="3">
            <a:schemeClr val="accent1"/>
          </a:fillRef>
          <a:effectRef idx="2">
            <a:schemeClr val="accent1"/>
          </a:effectRef>
          <a:fontRef idx="minor">
            <a:schemeClr val="lt1"/>
          </a:fontRef>
        </p:style>
        <p:txBody>
          <a:bodyPr vert="vert270" lIns="36000" tIns="36000" rIns="36000" bIns="36000" rtlCol="0" anchor="ctr" anchorCtr="1">
            <a:noAutofit/>
          </a:bodyPr>
          <a:lstStyle/>
          <a:p>
            <a:pPr algn="ctr">
              <a:lnSpc>
                <a:spcPts val="1300"/>
              </a:lnSpc>
            </a:pPr>
            <a:r>
              <a:rPr lang="en-ZA" sz="1300" b="1" dirty="0" smtClean="0">
                <a:solidFill>
                  <a:schemeClr val="tx1"/>
                </a:solidFill>
              </a:rPr>
              <a:t>Natural recharge</a:t>
            </a:r>
            <a:endParaRPr lang="en-ZA" sz="1300" b="1" dirty="0">
              <a:solidFill>
                <a:schemeClr val="tx1"/>
              </a:solidFill>
            </a:endParaRPr>
          </a:p>
        </p:txBody>
      </p:sp>
      <p:grpSp>
        <p:nvGrpSpPr>
          <p:cNvPr id="74" name="Group 73"/>
          <p:cNvGrpSpPr/>
          <p:nvPr/>
        </p:nvGrpSpPr>
        <p:grpSpPr>
          <a:xfrm>
            <a:off x="2052410" y="2621325"/>
            <a:ext cx="5048403" cy="809080"/>
            <a:chOff x="2052410" y="2666590"/>
            <a:chExt cx="5048403" cy="809080"/>
          </a:xfrm>
        </p:grpSpPr>
        <p:grpSp>
          <p:nvGrpSpPr>
            <p:cNvPr id="52" name="Group 51"/>
            <p:cNvGrpSpPr/>
            <p:nvPr/>
          </p:nvGrpSpPr>
          <p:grpSpPr>
            <a:xfrm>
              <a:off x="2052410" y="2666590"/>
              <a:ext cx="1192506" cy="809080"/>
              <a:chOff x="2052410" y="2666590"/>
              <a:chExt cx="1192506" cy="809080"/>
            </a:xfrm>
          </p:grpSpPr>
          <p:sp>
            <p:nvSpPr>
              <p:cNvPr id="20" name="Arc 19"/>
              <p:cNvSpPr/>
              <p:nvPr/>
            </p:nvSpPr>
            <p:spPr>
              <a:xfrm rot="16200000">
                <a:off x="2368663" y="2637673"/>
                <a:ext cx="560001" cy="617836"/>
              </a:xfrm>
              <a:prstGeom prst="arc">
                <a:avLst>
                  <a:gd name="adj1" fmla="val 16200000"/>
                  <a:gd name="adj2" fmla="val 5305209"/>
                </a:avLst>
              </a:prstGeom>
              <a:ln>
                <a:solidFill>
                  <a:srgbClr val="9900CC"/>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8" name="Rectangle 7"/>
              <p:cNvSpPr/>
              <p:nvPr/>
            </p:nvSpPr>
            <p:spPr>
              <a:xfrm>
                <a:off x="2052410" y="2941302"/>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smtClean="0">
                    <a:solidFill>
                      <a:prstClr val="black"/>
                    </a:solidFill>
                    <a:ea typeface="ＭＳ Ｐゴシック" pitchFamily="34" charset="-128"/>
                  </a:rPr>
                  <a:t>Industrial use</a:t>
                </a:r>
                <a:endParaRPr lang="en-ZA" sz="1300" b="1" dirty="0">
                  <a:solidFill>
                    <a:prstClr val="black"/>
                  </a:solidFill>
                  <a:ea typeface="ＭＳ Ｐゴシック" pitchFamily="34" charset="-128"/>
                </a:endParaRPr>
              </a:p>
            </p:txBody>
          </p:sp>
        </p:grpSp>
        <p:sp>
          <p:nvSpPr>
            <p:cNvPr id="11" name="Rectangle 10"/>
            <p:cNvSpPr/>
            <p:nvPr/>
          </p:nvSpPr>
          <p:spPr>
            <a:xfrm>
              <a:off x="5908307" y="2941302"/>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a:solidFill>
                    <a:prstClr val="black"/>
                  </a:solidFill>
                  <a:ea typeface="ＭＳ Ｐゴシック" pitchFamily="34" charset="-128"/>
                </a:rPr>
                <a:t>Industrial </a:t>
              </a:r>
              <a:r>
                <a:rPr lang="en-ZA" sz="1300" b="1" dirty="0" smtClean="0">
                  <a:solidFill>
                    <a:prstClr val="black"/>
                  </a:solidFill>
                  <a:ea typeface="ＭＳ Ｐゴシック" pitchFamily="34" charset="-128"/>
                </a:rPr>
                <a:t>use</a:t>
              </a:r>
              <a:endParaRPr lang="en-ZA" sz="1300" b="1" dirty="0">
                <a:solidFill>
                  <a:prstClr val="black"/>
                </a:solidFill>
                <a:ea typeface="ＭＳ Ｐゴシック" pitchFamily="34" charset="-128"/>
              </a:endParaRPr>
            </a:p>
          </p:txBody>
        </p:sp>
      </p:grpSp>
      <p:grpSp>
        <p:nvGrpSpPr>
          <p:cNvPr id="71" name="Group 70"/>
          <p:cNvGrpSpPr/>
          <p:nvPr/>
        </p:nvGrpSpPr>
        <p:grpSpPr>
          <a:xfrm>
            <a:off x="2052410" y="890498"/>
            <a:ext cx="5048403" cy="534368"/>
            <a:chOff x="2052410" y="1062506"/>
            <a:chExt cx="5048403" cy="534368"/>
          </a:xfrm>
        </p:grpSpPr>
        <p:sp>
          <p:nvSpPr>
            <p:cNvPr id="10" name="Rectangle 9"/>
            <p:cNvSpPr/>
            <p:nvPr/>
          </p:nvSpPr>
          <p:spPr>
            <a:xfrm>
              <a:off x="2052410" y="1062506"/>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smtClean="0">
                  <a:solidFill>
                    <a:prstClr val="black"/>
                  </a:solidFill>
                  <a:ea typeface="ＭＳ Ｐゴシック" pitchFamily="34" charset="-128"/>
                </a:rPr>
                <a:t>Environmental flow</a:t>
              </a:r>
              <a:endParaRPr lang="en-ZA" sz="1300" b="1" dirty="0">
                <a:solidFill>
                  <a:prstClr val="black"/>
                </a:solidFill>
                <a:ea typeface="ＭＳ Ｐゴシック" pitchFamily="34" charset="-128"/>
              </a:endParaRPr>
            </a:p>
          </p:txBody>
        </p:sp>
        <p:sp>
          <p:nvSpPr>
            <p:cNvPr id="13" name="Rectangle 12"/>
            <p:cNvSpPr/>
            <p:nvPr/>
          </p:nvSpPr>
          <p:spPr>
            <a:xfrm>
              <a:off x="5908307" y="1062506"/>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smtClean="0">
                  <a:solidFill>
                    <a:prstClr val="black"/>
                  </a:solidFill>
                  <a:ea typeface="ＭＳ Ｐゴシック" pitchFamily="34" charset="-128"/>
                </a:rPr>
                <a:t>Agricultural use</a:t>
              </a:r>
              <a:endParaRPr lang="en-ZA" sz="1300" b="1" dirty="0">
                <a:solidFill>
                  <a:prstClr val="black"/>
                </a:solidFill>
                <a:ea typeface="ＭＳ Ｐゴシック" pitchFamily="34" charset="-128"/>
              </a:endParaRPr>
            </a:p>
          </p:txBody>
        </p:sp>
      </p:grpSp>
      <p:grpSp>
        <p:nvGrpSpPr>
          <p:cNvPr id="72" name="Group 71"/>
          <p:cNvGrpSpPr/>
          <p:nvPr/>
        </p:nvGrpSpPr>
        <p:grpSpPr>
          <a:xfrm>
            <a:off x="2052410" y="1829896"/>
            <a:ext cx="5048403" cy="534368"/>
            <a:chOff x="2052410" y="2001904"/>
            <a:chExt cx="5048403" cy="534368"/>
          </a:xfrm>
        </p:grpSpPr>
        <p:sp>
          <p:nvSpPr>
            <p:cNvPr id="9" name="Rectangle 8"/>
            <p:cNvSpPr/>
            <p:nvPr/>
          </p:nvSpPr>
          <p:spPr>
            <a:xfrm>
              <a:off x="2052410" y="2001904"/>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smtClean="0">
                  <a:solidFill>
                    <a:prstClr val="black"/>
                  </a:solidFill>
                  <a:ea typeface="ＭＳ Ｐゴシック" pitchFamily="34" charset="-128"/>
                </a:rPr>
                <a:t>Urban and community use</a:t>
              </a:r>
              <a:endParaRPr lang="en-ZA" sz="1300" b="1" dirty="0">
                <a:solidFill>
                  <a:prstClr val="black"/>
                </a:solidFill>
                <a:ea typeface="ＭＳ Ｐゴシック" pitchFamily="34" charset="-128"/>
              </a:endParaRPr>
            </a:p>
          </p:txBody>
        </p:sp>
        <p:sp>
          <p:nvSpPr>
            <p:cNvPr id="12" name="Rectangle 11"/>
            <p:cNvSpPr/>
            <p:nvPr/>
          </p:nvSpPr>
          <p:spPr>
            <a:xfrm>
              <a:off x="5908307" y="2001904"/>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a:solidFill>
                    <a:prstClr val="black"/>
                  </a:solidFill>
                  <a:ea typeface="ＭＳ Ｐゴシック" pitchFamily="34" charset="-128"/>
                </a:rPr>
                <a:t>Urban and community use</a:t>
              </a:r>
            </a:p>
          </p:txBody>
        </p:sp>
      </p:grpSp>
      <p:grpSp>
        <p:nvGrpSpPr>
          <p:cNvPr id="77" name="Group 76"/>
          <p:cNvGrpSpPr/>
          <p:nvPr/>
        </p:nvGrpSpPr>
        <p:grpSpPr>
          <a:xfrm>
            <a:off x="2052410" y="4503884"/>
            <a:ext cx="5048403" cy="805317"/>
            <a:chOff x="2052410" y="4549149"/>
            <a:chExt cx="5048403" cy="805317"/>
          </a:xfrm>
        </p:grpSpPr>
        <p:sp>
          <p:nvSpPr>
            <p:cNvPr id="17" name="Rectangle 16"/>
            <p:cNvSpPr/>
            <p:nvPr/>
          </p:nvSpPr>
          <p:spPr>
            <a:xfrm>
              <a:off x="5908307" y="4820098"/>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a:solidFill>
                    <a:prstClr val="black"/>
                  </a:solidFill>
                  <a:ea typeface="ＭＳ Ｐゴシック" pitchFamily="34" charset="-128"/>
                </a:rPr>
                <a:t>Environmental </a:t>
              </a:r>
              <a:r>
                <a:rPr lang="en-ZA" sz="1300" b="1" dirty="0" smtClean="0">
                  <a:solidFill>
                    <a:prstClr val="black"/>
                  </a:solidFill>
                  <a:ea typeface="ＭＳ Ｐゴシック" pitchFamily="34" charset="-128"/>
                </a:rPr>
                <a:t>flow</a:t>
              </a:r>
              <a:endParaRPr lang="en-ZA" sz="1300" b="1" dirty="0">
                <a:solidFill>
                  <a:prstClr val="black"/>
                </a:solidFill>
                <a:ea typeface="ＭＳ Ｐゴシック" pitchFamily="34" charset="-128"/>
              </a:endParaRPr>
            </a:p>
          </p:txBody>
        </p:sp>
        <p:grpSp>
          <p:nvGrpSpPr>
            <p:cNvPr id="54" name="Group 53"/>
            <p:cNvGrpSpPr/>
            <p:nvPr/>
          </p:nvGrpSpPr>
          <p:grpSpPr>
            <a:xfrm>
              <a:off x="2052410" y="4549149"/>
              <a:ext cx="1192506" cy="805317"/>
              <a:chOff x="2052410" y="4549149"/>
              <a:chExt cx="1192506" cy="805317"/>
            </a:xfrm>
          </p:grpSpPr>
          <p:sp>
            <p:nvSpPr>
              <p:cNvPr id="15" name="Rectangle 14"/>
              <p:cNvSpPr/>
              <p:nvPr/>
            </p:nvSpPr>
            <p:spPr>
              <a:xfrm>
                <a:off x="2052410" y="4820098"/>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smtClean="0">
                    <a:solidFill>
                      <a:prstClr val="black"/>
                    </a:solidFill>
                    <a:ea typeface="ＭＳ Ｐゴシック" pitchFamily="34" charset="-128"/>
                  </a:rPr>
                  <a:t>Mining use</a:t>
                </a:r>
                <a:endParaRPr lang="en-ZA" sz="1300" b="1" dirty="0">
                  <a:solidFill>
                    <a:prstClr val="black"/>
                  </a:solidFill>
                  <a:ea typeface="ＭＳ Ｐゴシック" pitchFamily="34" charset="-128"/>
                </a:endParaRPr>
              </a:p>
            </p:txBody>
          </p:sp>
          <p:sp>
            <p:nvSpPr>
              <p:cNvPr id="66" name="Arc 65"/>
              <p:cNvSpPr/>
              <p:nvPr/>
            </p:nvSpPr>
            <p:spPr>
              <a:xfrm rot="16200000">
                <a:off x="2368663" y="4520232"/>
                <a:ext cx="560001" cy="617836"/>
              </a:xfrm>
              <a:prstGeom prst="arc">
                <a:avLst>
                  <a:gd name="adj1" fmla="val 16200000"/>
                  <a:gd name="adj2" fmla="val 5305209"/>
                </a:avLst>
              </a:prstGeom>
              <a:ln>
                <a:solidFill>
                  <a:srgbClr val="9900CC"/>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sp>
        <p:nvSpPr>
          <p:cNvPr id="69" name="Rectangle 68"/>
          <p:cNvSpPr/>
          <p:nvPr/>
        </p:nvSpPr>
        <p:spPr>
          <a:xfrm rot="1741662">
            <a:off x="5505735" y="1900605"/>
            <a:ext cx="119894" cy="356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cxnSp>
        <p:nvCxnSpPr>
          <p:cNvPr id="90" name="Straight Arrow Connector 89"/>
          <p:cNvCxnSpPr>
            <a:stCxn id="6" idx="0"/>
          </p:cNvCxnSpPr>
          <p:nvPr/>
        </p:nvCxnSpPr>
        <p:spPr>
          <a:xfrm flipV="1">
            <a:off x="4576612" y="1424866"/>
            <a:ext cx="1343600" cy="241056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rot="20425624">
            <a:off x="4112495" y="1485217"/>
            <a:ext cx="737381" cy="169277"/>
          </a:xfrm>
          <a:prstGeom prst="rect">
            <a:avLst/>
          </a:prstGeom>
          <a:noFill/>
        </p:spPr>
        <p:txBody>
          <a:bodyPr wrap="none" lIns="0" tIns="0" rIns="0" bIns="0" rtlCol="0">
            <a:spAutoFit/>
          </a:bodyPr>
          <a:lstStyle/>
          <a:p>
            <a:pPr algn="ctr"/>
            <a:r>
              <a:rPr lang="en-ZA" sz="1100" b="1" dirty="0">
                <a:solidFill>
                  <a:srgbClr val="9900CC"/>
                </a:solidFill>
                <a:latin typeface="+mn-lt"/>
              </a:rPr>
              <a:t>d</a:t>
            </a:r>
            <a:r>
              <a:rPr lang="en-ZA" sz="1100" b="1" dirty="0" smtClean="0">
                <a:solidFill>
                  <a:srgbClr val="9900CC"/>
                </a:solidFill>
                <a:latin typeface="+mn-lt"/>
              </a:rPr>
              <a:t>irect re-use</a:t>
            </a:r>
            <a:endParaRPr lang="en-ZA" sz="1100" b="1" dirty="0">
              <a:solidFill>
                <a:srgbClr val="9900CC"/>
              </a:solidFill>
              <a:latin typeface="+mn-lt"/>
            </a:endParaRPr>
          </a:p>
        </p:txBody>
      </p:sp>
      <p:sp>
        <p:nvSpPr>
          <p:cNvPr id="89" name="TextBox 88"/>
          <p:cNvSpPr txBox="1"/>
          <p:nvPr/>
        </p:nvSpPr>
        <p:spPr>
          <a:xfrm>
            <a:off x="4201509" y="1922489"/>
            <a:ext cx="737381" cy="169277"/>
          </a:xfrm>
          <a:prstGeom prst="rect">
            <a:avLst/>
          </a:prstGeom>
          <a:noFill/>
        </p:spPr>
        <p:txBody>
          <a:bodyPr wrap="none" lIns="0" tIns="0" rIns="0" bIns="0" rtlCol="0">
            <a:spAutoFit/>
          </a:bodyPr>
          <a:lstStyle/>
          <a:p>
            <a:pPr algn="ctr"/>
            <a:r>
              <a:rPr lang="en-ZA" sz="1100" b="1" dirty="0">
                <a:solidFill>
                  <a:srgbClr val="9900CC"/>
                </a:solidFill>
                <a:latin typeface="+mn-lt"/>
              </a:rPr>
              <a:t>d</a:t>
            </a:r>
            <a:r>
              <a:rPr lang="en-ZA" sz="1100" b="1" dirty="0" smtClean="0">
                <a:solidFill>
                  <a:srgbClr val="9900CC"/>
                </a:solidFill>
                <a:latin typeface="+mn-lt"/>
              </a:rPr>
              <a:t>irect re-use</a:t>
            </a:r>
            <a:endParaRPr lang="en-ZA" sz="1100" b="1" dirty="0">
              <a:solidFill>
                <a:srgbClr val="9900CC"/>
              </a:solidFill>
              <a:latin typeface="+mn-lt"/>
            </a:endParaRPr>
          </a:p>
        </p:txBody>
      </p:sp>
      <p:sp>
        <p:nvSpPr>
          <p:cNvPr id="91" name="TextBox 90"/>
          <p:cNvSpPr txBox="1"/>
          <p:nvPr/>
        </p:nvSpPr>
        <p:spPr>
          <a:xfrm>
            <a:off x="5027914" y="2638424"/>
            <a:ext cx="847989" cy="169277"/>
          </a:xfrm>
          <a:prstGeom prst="rect">
            <a:avLst/>
          </a:prstGeom>
          <a:solidFill>
            <a:schemeClr val="bg1"/>
          </a:solidFill>
        </p:spPr>
        <p:txBody>
          <a:bodyPr wrap="none" lIns="0" tIns="0" rIns="0" bIns="0" rtlCol="0">
            <a:spAutoFit/>
          </a:bodyPr>
          <a:lstStyle/>
          <a:p>
            <a:pPr algn="ctr"/>
            <a:r>
              <a:rPr lang="en-ZA" sz="1100" b="1" dirty="0" smtClean="0">
                <a:solidFill>
                  <a:srgbClr val="C00000"/>
                </a:solidFill>
                <a:latin typeface="+mn-lt"/>
              </a:rPr>
              <a:t>indirect re-use</a:t>
            </a:r>
            <a:endParaRPr lang="en-ZA" sz="1100" b="1" dirty="0">
              <a:solidFill>
                <a:srgbClr val="C00000"/>
              </a:solidFill>
              <a:latin typeface="+mn-lt"/>
            </a:endParaRPr>
          </a:p>
        </p:txBody>
      </p:sp>
      <p:sp>
        <p:nvSpPr>
          <p:cNvPr id="92" name="TextBox 91"/>
          <p:cNvSpPr txBox="1"/>
          <p:nvPr/>
        </p:nvSpPr>
        <p:spPr>
          <a:xfrm rot="2726319">
            <a:off x="3336248" y="3372127"/>
            <a:ext cx="674865" cy="169277"/>
          </a:xfrm>
          <a:prstGeom prst="rect">
            <a:avLst/>
          </a:prstGeom>
          <a:noFill/>
        </p:spPr>
        <p:txBody>
          <a:bodyPr wrap="none" lIns="0" tIns="0" rIns="0" bIns="0" rtlCol="0">
            <a:spAutoFit/>
          </a:bodyPr>
          <a:lstStyle/>
          <a:p>
            <a:pPr algn="ctr"/>
            <a:r>
              <a:rPr lang="en-ZA" sz="1100" b="1" dirty="0" smtClean="0">
                <a:solidFill>
                  <a:srgbClr val="C00000"/>
                </a:solidFill>
                <a:latin typeface="+mn-lt"/>
              </a:rPr>
              <a:t>return-flow</a:t>
            </a:r>
            <a:endParaRPr lang="en-ZA" sz="1100" b="1" dirty="0">
              <a:solidFill>
                <a:srgbClr val="C00000"/>
              </a:solidFill>
              <a:latin typeface="+mn-lt"/>
            </a:endParaRPr>
          </a:p>
        </p:txBody>
      </p:sp>
      <p:sp>
        <p:nvSpPr>
          <p:cNvPr id="94" name="TextBox 93"/>
          <p:cNvSpPr txBox="1"/>
          <p:nvPr/>
        </p:nvSpPr>
        <p:spPr>
          <a:xfrm rot="3844892">
            <a:off x="3485222" y="2946013"/>
            <a:ext cx="674865" cy="169277"/>
          </a:xfrm>
          <a:prstGeom prst="rect">
            <a:avLst/>
          </a:prstGeom>
          <a:noFill/>
        </p:spPr>
        <p:txBody>
          <a:bodyPr wrap="none" lIns="0" tIns="0" rIns="0" bIns="0" rtlCol="0">
            <a:spAutoFit/>
          </a:bodyPr>
          <a:lstStyle/>
          <a:p>
            <a:pPr algn="ctr"/>
            <a:r>
              <a:rPr lang="en-ZA" sz="1100" b="1" dirty="0" smtClean="0">
                <a:solidFill>
                  <a:srgbClr val="C00000"/>
                </a:solidFill>
                <a:latin typeface="+mn-lt"/>
              </a:rPr>
              <a:t>return-flow</a:t>
            </a:r>
            <a:endParaRPr lang="en-ZA" sz="1100" b="1" dirty="0">
              <a:solidFill>
                <a:srgbClr val="C00000"/>
              </a:solidFill>
              <a:latin typeface="+mn-lt"/>
            </a:endParaRPr>
          </a:p>
        </p:txBody>
      </p:sp>
      <p:sp>
        <p:nvSpPr>
          <p:cNvPr id="95" name="TextBox 94"/>
          <p:cNvSpPr txBox="1"/>
          <p:nvPr/>
        </p:nvSpPr>
        <p:spPr>
          <a:xfrm rot="19042902">
            <a:off x="3208792" y="4550732"/>
            <a:ext cx="674865" cy="169277"/>
          </a:xfrm>
          <a:prstGeom prst="rect">
            <a:avLst/>
          </a:prstGeom>
          <a:noFill/>
        </p:spPr>
        <p:txBody>
          <a:bodyPr wrap="none" lIns="0" tIns="0" rIns="0" bIns="0" rtlCol="0">
            <a:spAutoFit/>
          </a:bodyPr>
          <a:lstStyle/>
          <a:p>
            <a:pPr algn="ctr"/>
            <a:r>
              <a:rPr lang="en-ZA" sz="1100" b="1" dirty="0" smtClean="0">
                <a:solidFill>
                  <a:srgbClr val="C00000"/>
                </a:solidFill>
                <a:latin typeface="+mn-lt"/>
              </a:rPr>
              <a:t>return-flow</a:t>
            </a:r>
            <a:endParaRPr lang="en-ZA" sz="1100" b="1" dirty="0">
              <a:solidFill>
                <a:srgbClr val="C00000"/>
              </a:solidFill>
              <a:latin typeface="+mn-lt"/>
            </a:endParaRPr>
          </a:p>
        </p:txBody>
      </p:sp>
      <p:sp>
        <p:nvSpPr>
          <p:cNvPr id="96" name="TextBox 95"/>
          <p:cNvSpPr txBox="1"/>
          <p:nvPr/>
        </p:nvSpPr>
        <p:spPr>
          <a:xfrm rot="17880181">
            <a:off x="3228993" y="5088938"/>
            <a:ext cx="674865" cy="169277"/>
          </a:xfrm>
          <a:prstGeom prst="rect">
            <a:avLst/>
          </a:prstGeom>
          <a:noFill/>
        </p:spPr>
        <p:txBody>
          <a:bodyPr wrap="none" lIns="0" tIns="0" rIns="0" bIns="0" rtlCol="0">
            <a:spAutoFit/>
          </a:bodyPr>
          <a:lstStyle/>
          <a:p>
            <a:pPr algn="ctr"/>
            <a:r>
              <a:rPr lang="en-ZA" sz="1100" b="1" dirty="0" smtClean="0">
                <a:solidFill>
                  <a:srgbClr val="C00000"/>
                </a:solidFill>
                <a:latin typeface="+mn-lt"/>
              </a:rPr>
              <a:t>return-flow</a:t>
            </a:r>
            <a:endParaRPr lang="en-ZA" sz="1100" b="1" dirty="0">
              <a:solidFill>
                <a:srgbClr val="C00000"/>
              </a:solidFill>
              <a:latin typeface="+mn-lt"/>
            </a:endParaRPr>
          </a:p>
        </p:txBody>
      </p:sp>
      <p:sp>
        <p:nvSpPr>
          <p:cNvPr id="103" name="TextBox 102"/>
          <p:cNvSpPr txBox="1"/>
          <p:nvPr/>
        </p:nvSpPr>
        <p:spPr>
          <a:xfrm>
            <a:off x="2392049" y="4300295"/>
            <a:ext cx="519373" cy="169277"/>
          </a:xfrm>
          <a:prstGeom prst="rect">
            <a:avLst/>
          </a:prstGeom>
          <a:noFill/>
        </p:spPr>
        <p:txBody>
          <a:bodyPr wrap="none" lIns="0" tIns="0" rIns="0" bIns="0" rtlCol="0">
            <a:spAutoFit/>
          </a:bodyPr>
          <a:lstStyle/>
          <a:p>
            <a:pPr algn="ctr"/>
            <a:r>
              <a:rPr lang="en-ZA" sz="1100" b="1" dirty="0" smtClean="0">
                <a:solidFill>
                  <a:srgbClr val="9900CC"/>
                </a:solidFill>
                <a:latin typeface="+mn-lt"/>
              </a:rPr>
              <a:t>recycling</a:t>
            </a:r>
            <a:endParaRPr lang="en-ZA" sz="1100" b="1" dirty="0">
              <a:solidFill>
                <a:srgbClr val="9900CC"/>
              </a:solidFill>
              <a:latin typeface="+mn-lt"/>
            </a:endParaRPr>
          </a:p>
        </p:txBody>
      </p:sp>
      <p:sp>
        <p:nvSpPr>
          <p:cNvPr id="104" name="TextBox 103"/>
          <p:cNvSpPr txBox="1"/>
          <p:nvPr/>
        </p:nvSpPr>
        <p:spPr>
          <a:xfrm>
            <a:off x="2389556" y="2433670"/>
            <a:ext cx="519373" cy="169277"/>
          </a:xfrm>
          <a:prstGeom prst="rect">
            <a:avLst/>
          </a:prstGeom>
          <a:noFill/>
        </p:spPr>
        <p:txBody>
          <a:bodyPr wrap="none" lIns="0" tIns="0" rIns="0" bIns="0" rtlCol="0">
            <a:spAutoFit/>
          </a:bodyPr>
          <a:lstStyle/>
          <a:p>
            <a:pPr algn="ctr"/>
            <a:r>
              <a:rPr lang="en-ZA" sz="1100" b="1" dirty="0" smtClean="0">
                <a:solidFill>
                  <a:srgbClr val="9900CC"/>
                </a:solidFill>
                <a:latin typeface="+mn-lt"/>
              </a:rPr>
              <a:t>recycling</a:t>
            </a:r>
            <a:endParaRPr lang="en-ZA" sz="1100" b="1" dirty="0">
              <a:solidFill>
                <a:srgbClr val="9900CC"/>
              </a:solidFill>
              <a:latin typeface="+mn-lt"/>
            </a:endParaRPr>
          </a:p>
        </p:txBody>
      </p:sp>
      <p:sp>
        <p:nvSpPr>
          <p:cNvPr id="105" name="TextBox 104"/>
          <p:cNvSpPr txBox="1"/>
          <p:nvPr/>
        </p:nvSpPr>
        <p:spPr>
          <a:xfrm rot="18485864">
            <a:off x="5057408" y="3461635"/>
            <a:ext cx="847989" cy="169277"/>
          </a:xfrm>
          <a:prstGeom prst="rect">
            <a:avLst/>
          </a:prstGeom>
          <a:noFill/>
        </p:spPr>
        <p:txBody>
          <a:bodyPr wrap="none" lIns="0" tIns="0" rIns="0" bIns="0" rtlCol="0">
            <a:spAutoFit/>
          </a:bodyPr>
          <a:lstStyle/>
          <a:p>
            <a:pPr algn="ctr"/>
            <a:r>
              <a:rPr lang="en-ZA" sz="1100" b="1" dirty="0" smtClean="0">
                <a:solidFill>
                  <a:srgbClr val="C00000"/>
                </a:solidFill>
                <a:latin typeface="+mn-lt"/>
              </a:rPr>
              <a:t>indirect re-use</a:t>
            </a:r>
            <a:endParaRPr lang="en-ZA" sz="1100" b="1" dirty="0">
              <a:solidFill>
                <a:srgbClr val="C00000"/>
              </a:solidFill>
              <a:latin typeface="+mn-lt"/>
            </a:endParaRPr>
          </a:p>
        </p:txBody>
      </p:sp>
      <p:sp>
        <p:nvSpPr>
          <p:cNvPr id="106" name="TextBox 105"/>
          <p:cNvSpPr txBox="1"/>
          <p:nvPr/>
        </p:nvSpPr>
        <p:spPr>
          <a:xfrm rot="3907264">
            <a:off x="5175549" y="5000585"/>
            <a:ext cx="847989" cy="169277"/>
          </a:xfrm>
          <a:prstGeom prst="rect">
            <a:avLst/>
          </a:prstGeom>
          <a:noFill/>
        </p:spPr>
        <p:txBody>
          <a:bodyPr wrap="none" lIns="0" tIns="0" rIns="0" bIns="0" rtlCol="0">
            <a:spAutoFit/>
          </a:bodyPr>
          <a:lstStyle/>
          <a:p>
            <a:pPr algn="ctr"/>
            <a:r>
              <a:rPr lang="en-ZA" sz="1100" b="1" dirty="0" smtClean="0">
                <a:solidFill>
                  <a:srgbClr val="C00000"/>
                </a:solidFill>
                <a:latin typeface="+mn-lt"/>
              </a:rPr>
              <a:t>indirect re-use</a:t>
            </a:r>
            <a:endParaRPr lang="en-ZA" sz="1100" b="1" dirty="0">
              <a:solidFill>
                <a:srgbClr val="C00000"/>
              </a:solidFill>
              <a:latin typeface="+mn-lt"/>
            </a:endParaRPr>
          </a:p>
        </p:txBody>
      </p:sp>
      <p:cxnSp>
        <p:nvCxnSpPr>
          <p:cNvPr id="108" name="Straight Arrow Connector 107"/>
          <p:cNvCxnSpPr>
            <a:stCxn id="10" idx="3"/>
            <a:endCxn id="6" idx="0"/>
          </p:cNvCxnSpPr>
          <p:nvPr/>
        </p:nvCxnSpPr>
        <p:spPr>
          <a:xfrm>
            <a:off x="3244916" y="1157682"/>
            <a:ext cx="1331696" cy="2677753"/>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V="1">
            <a:off x="7100813" y="4381653"/>
            <a:ext cx="862632" cy="1332576"/>
          </a:xfrm>
          <a:prstGeom prst="straightConnector1">
            <a:avLst/>
          </a:prstGeom>
          <a:ln>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6" idx="3"/>
          </p:cNvCxnSpPr>
          <p:nvPr/>
        </p:nvCxnSpPr>
        <p:spPr>
          <a:xfrm flipV="1">
            <a:off x="7100813" y="4369803"/>
            <a:ext cx="1038252" cy="1611610"/>
          </a:xfrm>
          <a:prstGeom prst="straightConnector1">
            <a:avLst/>
          </a:prstGeom>
          <a:ln>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a:off x="2052410" y="5714229"/>
            <a:ext cx="5048403" cy="534368"/>
            <a:chOff x="2052410" y="5759494"/>
            <a:chExt cx="5048403" cy="534368"/>
          </a:xfrm>
        </p:grpSpPr>
        <p:sp>
          <p:nvSpPr>
            <p:cNvPr id="14" name="Rectangle 13"/>
            <p:cNvSpPr/>
            <p:nvPr/>
          </p:nvSpPr>
          <p:spPr>
            <a:xfrm>
              <a:off x="2052410" y="5759494"/>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smtClean="0">
                  <a:solidFill>
                    <a:prstClr val="black"/>
                  </a:solidFill>
                  <a:ea typeface="ＭＳ Ｐゴシック" pitchFamily="34" charset="-128"/>
                </a:rPr>
                <a:t>Agricultural use</a:t>
              </a:r>
              <a:endParaRPr lang="en-ZA" sz="1300" b="1" dirty="0">
                <a:solidFill>
                  <a:prstClr val="black"/>
                </a:solidFill>
                <a:ea typeface="ＭＳ Ｐゴシック" pitchFamily="34" charset="-128"/>
              </a:endParaRPr>
            </a:p>
          </p:txBody>
        </p:sp>
        <p:sp>
          <p:nvSpPr>
            <p:cNvPr id="16" name="Rectangle 15"/>
            <p:cNvSpPr/>
            <p:nvPr/>
          </p:nvSpPr>
          <p:spPr>
            <a:xfrm>
              <a:off x="5908307" y="5759494"/>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a:solidFill>
                    <a:prstClr val="black"/>
                  </a:solidFill>
                  <a:ea typeface="ＭＳ Ｐゴシック" pitchFamily="34" charset="-128"/>
                </a:rPr>
                <a:t>Mining </a:t>
              </a:r>
              <a:r>
                <a:rPr lang="en-ZA" sz="1300" b="1" dirty="0" smtClean="0">
                  <a:solidFill>
                    <a:prstClr val="black"/>
                  </a:solidFill>
                  <a:ea typeface="ＭＳ Ｐゴシック" pitchFamily="34" charset="-128"/>
                </a:rPr>
                <a:t>use</a:t>
              </a:r>
              <a:endParaRPr lang="en-ZA" sz="1300" b="1" dirty="0">
                <a:solidFill>
                  <a:prstClr val="black"/>
                </a:solidFill>
                <a:ea typeface="ＭＳ Ｐゴシック" pitchFamily="34" charset="-128"/>
              </a:endParaRPr>
            </a:p>
          </p:txBody>
        </p:sp>
      </p:grpSp>
      <p:sp>
        <p:nvSpPr>
          <p:cNvPr id="119" name="TextBox 118"/>
          <p:cNvSpPr txBox="1"/>
          <p:nvPr/>
        </p:nvSpPr>
        <p:spPr>
          <a:xfrm rot="18167370">
            <a:off x="7332655" y="5198367"/>
            <a:ext cx="674865" cy="169277"/>
          </a:xfrm>
          <a:prstGeom prst="rect">
            <a:avLst/>
          </a:prstGeom>
          <a:noFill/>
        </p:spPr>
        <p:txBody>
          <a:bodyPr wrap="none" lIns="0" tIns="0" rIns="0" bIns="0" rtlCol="0">
            <a:spAutoFit/>
          </a:bodyPr>
          <a:lstStyle/>
          <a:p>
            <a:pPr algn="ctr"/>
            <a:r>
              <a:rPr lang="en-ZA" sz="1100" b="1" dirty="0" smtClean="0">
                <a:solidFill>
                  <a:srgbClr val="C00000"/>
                </a:solidFill>
                <a:latin typeface="+mn-lt"/>
              </a:rPr>
              <a:t>return-flow</a:t>
            </a:r>
            <a:endParaRPr lang="en-ZA" sz="1100" b="1" dirty="0">
              <a:solidFill>
                <a:srgbClr val="C00000"/>
              </a:solidFill>
              <a:latin typeface="+mn-lt"/>
            </a:endParaRPr>
          </a:p>
        </p:txBody>
      </p:sp>
      <p:sp>
        <p:nvSpPr>
          <p:cNvPr id="120" name="TextBox 119"/>
          <p:cNvSpPr txBox="1"/>
          <p:nvPr/>
        </p:nvSpPr>
        <p:spPr>
          <a:xfrm rot="3705201">
            <a:off x="7258393" y="2723062"/>
            <a:ext cx="674865" cy="169277"/>
          </a:xfrm>
          <a:prstGeom prst="rect">
            <a:avLst/>
          </a:prstGeom>
          <a:noFill/>
        </p:spPr>
        <p:txBody>
          <a:bodyPr wrap="none" lIns="0" tIns="0" rIns="0" bIns="0" rtlCol="0">
            <a:spAutoFit/>
          </a:bodyPr>
          <a:lstStyle/>
          <a:p>
            <a:pPr algn="ctr"/>
            <a:r>
              <a:rPr lang="en-ZA" sz="1100" b="1" dirty="0" smtClean="0">
                <a:solidFill>
                  <a:srgbClr val="C00000"/>
                </a:solidFill>
                <a:latin typeface="+mn-lt"/>
              </a:rPr>
              <a:t>return-flow</a:t>
            </a:r>
            <a:endParaRPr lang="en-ZA" sz="1100" b="1" dirty="0">
              <a:solidFill>
                <a:srgbClr val="C00000"/>
              </a:solidFill>
              <a:latin typeface="+mn-lt"/>
            </a:endParaRPr>
          </a:p>
        </p:txBody>
      </p:sp>
      <p:sp>
        <p:nvSpPr>
          <p:cNvPr id="121" name="TextBox 120"/>
          <p:cNvSpPr txBox="1"/>
          <p:nvPr/>
        </p:nvSpPr>
        <p:spPr>
          <a:xfrm rot="2549632">
            <a:off x="7174806" y="3319038"/>
            <a:ext cx="674865" cy="169277"/>
          </a:xfrm>
          <a:prstGeom prst="rect">
            <a:avLst/>
          </a:prstGeom>
          <a:noFill/>
        </p:spPr>
        <p:txBody>
          <a:bodyPr wrap="none" lIns="0" tIns="0" rIns="0" bIns="0" rtlCol="0">
            <a:spAutoFit/>
          </a:bodyPr>
          <a:lstStyle/>
          <a:p>
            <a:pPr algn="ctr"/>
            <a:r>
              <a:rPr lang="en-ZA" sz="1100" b="1" dirty="0" smtClean="0">
                <a:solidFill>
                  <a:srgbClr val="C00000"/>
                </a:solidFill>
                <a:latin typeface="+mn-lt"/>
              </a:rPr>
              <a:t>return-flow</a:t>
            </a:r>
            <a:endParaRPr lang="en-ZA" sz="1100" b="1" dirty="0">
              <a:solidFill>
                <a:srgbClr val="C00000"/>
              </a:solidFill>
              <a:latin typeface="+mn-lt"/>
            </a:endParaRPr>
          </a:p>
        </p:txBody>
      </p:sp>
      <p:sp>
        <p:nvSpPr>
          <p:cNvPr id="123" name="TextBox 122"/>
          <p:cNvSpPr txBox="1"/>
          <p:nvPr/>
        </p:nvSpPr>
        <p:spPr>
          <a:xfrm>
            <a:off x="-5318" y="5763139"/>
            <a:ext cx="2004123" cy="707886"/>
          </a:xfrm>
          <a:prstGeom prst="rect">
            <a:avLst/>
          </a:prstGeom>
          <a:solidFill>
            <a:srgbClr val="FFF9E5"/>
          </a:solidFill>
          <a:effectLst>
            <a:softEdge rad="63500"/>
          </a:effectLst>
        </p:spPr>
        <p:txBody>
          <a:bodyPr wrap="square" rtlCol="0">
            <a:spAutoFit/>
          </a:bodyPr>
          <a:lstStyle/>
          <a:p>
            <a:r>
              <a:rPr lang="en-ZA" sz="1000" b="1" u="sng" dirty="0">
                <a:latin typeface="+mn-lt"/>
              </a:rPr>
              <a:t>Note</a:t>
            </a:r>
            <a:r>
              <a:rPr lang="en-ZA" sz="1000" b="1" dirty="0">
                <a:latin typeface="+mn-lt"/>
              </a:rPr>
              <a:t>: This figure </a:t>
            </a:r>
            <a:r>
              <a:rPr lang="en-ZA" sz="1000" b="1" dirty="0" smtClean="0">
                <a:latin typeface="+mn-lt"/>
              </a:rPr>
              <a:t>does not </a:t>
            </a:r>
            <a:r>
              <a:rPr lang="en-ZA" sz="1000" b="1" dirty="0">
                <a:latin typeface="+mn-lt"/>
              </a:rPr>
              <a:t>show all </a:t>
            </a:r>
            <a:r>
              <a:rPr lang="en-ZA" sz="1000" b="1" dirty="0" smtClean="0">
                <a:latin typeface="+mn-lt"/>
              </a:rPr>
              <a:t>possible water use, re-use and recycle scenarios, but demonstrates the concepts.</a:t>
            </a:r>
            <a:endParaRPr lang="en-ZA" sz="1000" b="1" dirty="0">
              <a:latin typeface="+mn-lt"/>
            </a:endParaRPr>
          </a:p>
        </p:txBody>
      </p:sp>
      <p:cxnSp>
        <p:nvCxnSpPr>
          <p:cNvPr id="32" name="Straight Arrow Connector 31"/>
          <p:cNvCxnSpPr>
            <a:endCxn id="14" idx="1"/>
          </p:cNvCxnSpPr>
          <p:nvPr/>
        </p:nvCxnSpPr>
        <p:spPr>
          <a:xfrm>
            <a:off x="1274111" y="4291705"/>
            <a:ext cx="778299" cy="1689708"/>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124461" y="3835435"/>
            <a:ext cx="8904300" cy="534368"/>
            <a:chOff x="124461" y="3835435"/>
            <a:chExt cx="8904300" cy="534368"/>
          </a:xfrm>
        </p:grpSpPr>
        <p:cxnSp>
          <p:nvCxnSpPr>
            <p:cNvPr id="38" name="Straight Arrow Connector 37"/>
            <p:cNvCxnSpPr/>
            <p:nvPr/>
          </p:nvCxnSpPr>
          <p:spPr>
            <a:xfrm>
              <a:off x="1316967" y="4102619"/>
              <a:ext cx="2663392" cy="0"/>
            </a:xfrm>
            <a:prstGeom prst="straightConnector1">
              <a:avLst/>
            </a:prstGeom>
            <a:ln w="5715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172865" y="4102619"/>
              <a:ext cx="2663390" cy="1"/>
            </a:xfrm>
            <a:prstGeom prst="straightConnector1">
              <a:avLst/>
            </a:prstGeom>
            <a:ln w="57150">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2098031" y="3903020"/>
              <a:ext cx="1101264" cy="169277"/>
            </a:xfrm>
            <a:prstGeom prst="rect">
              <a:avLst/>
            </a:prstGeom>
            <a:noFill/>
            <a:ln>
              <a:noFill/>
            </a:ln>
          </p:spPr>
          <p:txBody>
            <a:bodyPr wrap="none" lIns="0" tIns="0" rIns="0" bIns="0" rtlCol="0">
              <a:spAutoFit/>
            </a:bodyPr>
            <a:lstStyle/>
            <a:p>
              <a:pPr algn="ctr"/>
              <a:r>
                <a:rPr lang="en-ZA" sz="1100" b="1" dirty="0" smtClean="0">
                  <a:solidFill>
                    <a:srgbClr val="0000FF"/>
                  </a:solidFill>
                  <a:latin typeface="+mn-lt"/>
                </a:rPr>
                <a:t>river / stream flow</a:t>
              </a:r>
              <a:endParaRPr lang="en-ZA" sz="1100" b="1" dirty="0">
                <a:solidFill>
                  <a:srgbClr val="0000FF"/>
                </a:solidFill>
                <a:latin typeface="+mn-lt"/>
              </a:endParaRPr>
            </a:p>
          </p:txBody>
        </p:sp>
        <p:sp>
          <p:nvSpPr>
            <p:cNvPr id="102" name="TextBox 101"/>
            <p:cNvSpPr txBox="1"/>
            <p:nvPr/>
          </p:nvSpPr>
          <p:spPr>
            <a:xfrm>
              <a:off x="5953928" y="3903020"/>
              <a:ext cx="1101264" cy="169277"/>
            </a:xfrm>
            <a:prstGeom prst="rect">
              <a:avLst/>
            </a:prstGeom>
            <a:noFill/>
            <a:ln>
              <a:noFill/>
            </a:ln>
          </p:spPr>
          <p:txBody>
            <a:bodyPr wrap="none" lIns="0" tIns="0" rIns="0" bIns="0" rtlCol="0">
              <a:spAutoFit/>
            </a:bodyPr>
            <a:lstStyle/>
            <a:p>
              <a:pPr algn="ctr"/>
              <a:r>
                <a:rPr lang="en-ZA" sz="1100" b="1" dirty="0" smtClean="0">
                  <a:solidFill>
                    <a:srgbClr val="0000FF"/>
                  </a:solidFill>
                  <a:latin typeface="+mn-lt"/>
                </a:rPr>
                <a:t>river / stream flow</a:t>
              </a:r>
              <a:endParaRPr lang="en-ZA" sz="1100" b="1" dirty="0">
                <a:solidFill>
                  <a:srgbClr val="0000FF"/>
                </a:solidFill>
                <a:latin typeface="+mn-lt"/>
              </a:endParaRPr>
            </a:p>
          </p:txBody>
        </p:sp>
        <p:sp>
          <p:nvSpPr>
            <p:cNvPr id="6" name="Rectangle 5"/>
            <p:cNvSpPr/>
            <p:nvPr/>
          </p:nvSpPr>
          <p:spPr>
            <a:xfrm>
              <a:off x="3980359" y="3835435"/>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a:solidFill>
                    <a:prstClr val="black"/>
                  </a:solidFill>
                  <a:ea typeface="ＭＳ Ｐゴシック" pitchFamily="34" charset="-128"/>
                </a:rPr>
                <a:t>Water Resource</a:t>
              </a:r>
            </a:p>
            <a:p>
              <a:pPr lvl="0" algn="ctr">
                <a:lnSpc>
                  <a:spcPts val="1300"/>
                </a:lnSpc>
              </a:pPr>
              <a:r>
                <a:rPr lang="en-ZA" sz="1300" b="1" dirty="0">
                  <a:solidFill>
                    <a:prstClr val="black"/>
                  </a:solidFill>
                  <a:ea typeface="ＭＳ Ｐゴシック" pitchFamily="34" charset="-128"/>
                </a:rPr>
                <a:t>(surface water/</a:t>
              </a:r>
            </a:p>
            <a:p>
              <a:pPr lvl="0" algn="ctr">
                <a:lnSpc>
                  <a:spcPts val="1300"/>
                </a:lnSpc>
              </a:pPr>
              <a:r>
                <a:rPr lang="en-ZA" sz="1300" b="1" dirty="0">
                  <a:solidFill>
                    <a:prstClr val="black"/>
                  </a:solidFill>
                  <a:ea typeface="ＭＳ Ｐゴシック" pitchFamily="34" charset="-128"/>
                </a:rPr>
                <a:t>groundwater</a:t>
              </a:r>
              <a:r>
                <a:rPr lang="en-ZA" sz="1300" b="1" dirty="0" smtClean="0">
                  <a:solidFill>
                    <a:prstClr val="black"/>
                  </a:solidFill>
                  <a:ea typeface="ＭＳ Ｐゴシック" pitchFamily="34" charset="-128"/>
                </a:rPr>
                <a:t>)</a:t>
              </a:r>
              <a:endParaRPr lang="en-ZA" sz="1300" b="1" dirty="0">
                <a:solidFill>
                  <a:prstClr val="black"/>
                </a:solidFill>
                <a:ea typeface="ＭＳ Ｐゴシック" pitchFamily="34" charset="-128"/>
              </a:endParaRPr>
            </a:p>
          </p:txBody>
        </p:sp>
        <p:sp>
          <p:nvSpPr>
            <p:cNvPr id="5" name="Pentagon 4"/>
            <p:cNvSpPr/>
            <p:nvPr/>
          </p:nvSpPr>
          <p:spPr>
            <a:xfrm>
              <a:off x="7836255" y="3835436"/>
              <a:ext cx="1192506" cy="534367"/>
            </a:xfrm>
            <a:prstGeom prst="homePlate">
              <a:avLst/>
            </a:prstGeom>
          </p:spPr>
          <p:style>
            <a:lnRef idx="1">
              <a:schemeClr val="accent1"/>
            </a:lnRef>
            <a:fillRef idx="3">
              <a:schemeClr val="accent1"/>
            </a:fillRef>
            <a:effectRef idx="2">
              <a:schemeClr val="accent1"/>
            </a:effectRef>
            <a:fontRef idx="minor">
              <a:schemeClr val="lt1"/>
            </a:fontRef>
          </p:style>
          <p:txBody>
            <a:bodyPr lIns="36000" tIns="36000" rIns="36000" bIns="36000" rtlCol="0" anchor="ctr" anchorCtr="1">
              <a:noAutofit/>
            </a:bodyPr>
            <a:lstStyle/>
            <a:p>
              <a:pPr algn="ctr">
                <a:lnSpc>
                  <a:spcPts val="1300"/>
                </a:lnSpc>
              </a:pPr>
              <a:r>
                <a:rPr lang="en-ZA" sz="1300" b="1" dirty="0" smtClean="0">
                  <a:solidFill>
                    <a:schemeClr val="tx1"/>
                  </a:solidFill>
                </a:rPr>
                <a:t>Ocean</a:t>
              </a:r>
            </a:p>
            <a:p>
              <a:pPr algn="ctr">
                <a:lnSpc>
                  <a:spcPts val="1300"/>
                </a:lnSpc>
              </a:pPr>
              <a:r>
                <a:rPr lang="en-ZA" sz="1300" b="1" dirty="0" smtClean="0">
                  <a:solidFill>
                    <a:schemeClr val="tx1"/>
                  </a:solidFill>
                </a:rPr>
                <a:t>discharge</a:t>
              </a:r>
              <a:endParaRPr lang="en-ZA" sz="1300" b="1" dirty="0">
                <a:solidFill>
                  <a:schemeClr val="tx1"/>
                </a:solidFill>
              </a:endParaRPr>
            </a:p>
          </p:txBody>
        </p:sp>
        <p:sp>
          <p:nvSpPr>
            <p:cNvPr id="3" name="Rectangle 2"/>
            <p:cNvSpPr/>
            <p:nvPr/>
          </p:nvSpPr>
          <p:spPr>
            <a:xfrm>
              <a:off x="124461" y="3835435"/>
              <a:ext cx="1192506" cy="534368"/>
            </a:xfrm>
            <a:prstGeom prst="rect">
              <a:avLst/>
            </a:prstGeom>
          </p:spPr>
          <p:style>
            <a:lnRef idx="1">
              <a:schemeClr val="accent1"/>
            </a:lnRef>
            <a:fillRef idx="3">
              <a:schemeClr val="accent1"/>
            </a:fillRef>
            <a:effectRef idx="2">
              <a:schemeClr val="accent1"/>
            </a:effectRef>
            <a:fontRef idx="minor">
              <a:schemeClr val="lt1"/>
            </a:fontRef>
          </p:style>
          <p:txBody>
            <a:bodyPr lIns="0" tIns="36000" rIns="0" bIns="36000" rtlCol="0" anchor="ctr" anchorCtr="1">
              <a:noAutofit/>
            </a:bodyPr>
            <a:lstStyle/>
            <a:p>
              <a:pPr lvl="0" algn="ctr">
                <a:lnSpc>
                  <a:spcPts val="1300"/>
                </a:lnSpc>
              </a:pPr>
              <a:r>
                <a:rPr lang="en-ZA" sz="1300" b="1" dirty="0">
                  <a:solidFill>
                    <a:prstClr val="black"/>
                  </a:solidFill>
                  <a:ea typeface="ＭＳ Ｐゴシック" pitchFamily="34" charset="-128"/>
                </a:rPr>
                <a:t>Water Resource</a:t>
              </a:r>
            </a:p>
            <a:p>
              <a:pPr lvl="0" algn="ctr">
                <a:lnSpc>
                  <a:spcPts val="1300"/>
                </a:lnSpc>
              </a:pPr>
              <a:r>
                <a:rPr lang="en-ZA" sz="1300" b="1" dirty="0">
                  <a:solidFill>
                    <a:prstClr val="black"/>
                  </a:solidFill>
                  <a:ea typeface="ＭＳ Ｐゴシック" pitchFamily="34" charset="-128"/>
                </a:rPr>
                <a:t>(surface water/</a:t>
              </a:r>
            </a:p>
            <a:p>
              <a:pPr lvl="0" algn="ctr">
                <a:lnSpc>
                  <a:spcPts val="1300"/>
                </a:lnSpc>
              </a:pPr>
              <a:r>
                <a:rPr lang="en-ZA" sz="1300" b="1" dirty="0">
                  <a:solidFill>
                    <a:prstClr val="black"/>
                  </a:solidFill>
                  <a:ea typeface="ＭＳ Ｐゴシック" pitchFamily="34" charset="-128"/>
                </a:rPr>
                <a:t>groundwater</a:t>
              </a:r>
              <a:r>
                <a:rPr lang="en-ZA" sz="1300" b="1" dirty="0" smtClean="0">
                  <a:solidFill>
                    <a:prstClr val="black"/>
                  </a:solidFill>
                  <a:ea typeface="ＭＳ Ｐゴシック" pitchFamily="34" charset="-128"/>
                </a:rPr>
                <a:t>)</a:t>
              </a:r>
              <a:endParaRPr lang="en-ZA" sz="1300" b="1" dirty="0">
                <a:solidFill>
                  <a:prstClr val="black"/>
                </a:solidFill>
                <a:ea typeface="ＭＳ Ｐゴシック" pitchFamily="34" charset="-128"/>
              </a:endParaRPr>
            </a:p>
          </p:txBody>
        </p:sp>
      </p:grpSp>
    </p:spTree>
    <p:extLst>
      <p:ext uri="{BB962C8B-B14F-4D97-AF65-F5344CB8AC3E}">
        <p14:creationId xmlns:p14="http://schemas.microsoft.com/office/powerpoint/2010/main" val="236155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837052" y="148324"/>
            <a:ext cx="545412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THE BLUE DROP &amp; GREEN DROP SYSTEM</a:t>
            </a:r>
            <a:endParaRPr lang="en-US" sz="2000" b="1" dirty="0">
              <a:solidFill>
                <a:srgbClr val="FFFF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5381" y="887241"/>
            <a:ext cx="1464631" cy="584386"/>
          </a:xfrm>
          <a:prstGeom prst="rect">
            <a:avLst/>
          </a:prstGeom>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178" y="925032"/>
            <a:ext cx="1464631" cy="588293"/>
          </a:xfrm>
          <a:prstGeom prst="rect">
            <a:avLst/>
          </a:prstGeom>
          <a:ln>
            <a:noFill/>
          </a:ln>
        </p:spPr>
      </p:pic>
      <p:grpSp>
        <p:nvGrpSpPr>
          <p:cNvPr id="8" name="Group 7"/>
          <p:cNvGrpSpPr/>
          <p:nvPr/>
        </p:nvGrpSpPr>
        <p:grpSpPr>
          <a:xfrm>
            <a:off x="558255" y="3818186"/>
            <a:ext cx="8039750" cy="2536144"/>
            <a:chOff x="549202" y="2958125"/>
            <a:chExt cx="8039750" cy="2536144"/>
          </a:xfrm>
        </p:grpSpPr>
        <p:cxnSp>
          <p:nvCxnSpPr>
            <p:cNvPr id="9" name="Straight Arrow Connector 8"/>
            <p:cNvCxnSpPr/>
            <p:nvPr/>
          </p:nvCxnSpPr>
          <p:spPr>
            <a:xfrm>
              <a:off x="1386118" y="4227740"/>
              <a:ext cx="73485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046761" y="4227740"/>
              <a:ext cx="70527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19" idx="2"/>
              <a:endCxn id="68" idx="6"/>
            </p:cNvCxnSpPr>
            <p:nvPr/>
          </p:nvCxnSpPr>
          <p:spPr>
            <a:xfrm rot="10800000" flipV="1">
              <a:off x="5545651" y="4227740"/>
              <a:ext cx="664195" cy="844351"/>
            </a:xfrm>
            <a:prstGeom prst="bentConnector3">
              <a:avLst>
                <a:gd name="adj1" fmla="val 50000"/>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49202" y="3805563"/>
              <a:ext cx="836916" cy="844355"/>
              <a:chOff x="830072" y="2531526"/>
              <a:chExt cx="1149715" cy="1159934"/>
            </a:xfrm>
          </p:grpSpPr>
          <p:sp>
            <p:nvSpPr>
              <p:cNvPr id="13" name="Oval 12"/>
              <p:cNvSpPr/>
              <p:nvPr/>
            </p:nvSpPr>
            <p:spPr>
              <a:xfrm>
                <a:off x="830072" y="2531526"/>
                <a:ext cx="1149715" cy="1159934"/>
              </a:xfrm>
              <a:prstGeom prst="ellipse">
                <a:avLst/>
              </a:prstGeom>
              <a:solidFill>
                <a:srgbClr val="BCD6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14" name="TextBox 13"/>
              <p:cNvSpPr txBox="1"/>
              <p:nvPr/>
            </p:nvSpPr>
            <p:spPr>
              <a:xfrm>
                <a:off x="919139" y="2730965"/>
                <a:ext cx="971579" cy="761057"/>
              </a:xfrm>
              <a:prstGeom prst="rect">
                <a:avLst/>
              </a:prstGeom>
              <a:noFill/>
            </p:spPr>
            <p:txBody>
              <a:bodyPr wrap="none" rtlCol="0">
                <a:spAutoFit/>
              </a:bodyPr>
              <a:lstStyle/>
              <a:p>
                <a:pPr algn="ctr">
                  <a:lnSpc>
                    <a:spcPts val="1200"/>
                  </a:lnSpc>
                </a:pPr>
                <a:r>
                  <a:rPr lang="en-ZA" sz="1000" b="1" dirty="0" smtClean="0">
                    <a:latin typeface="+mn-lt"/>
                  </a:rPr>
                  <a:t>Supplying</a:t>
                </a:r>
              </a:p>
              <a:p>
                <a:pPr algn="ctr">
                  <a:lnSpc>
                    <a:spcPts val="1200"/>
                  </a:lnSpc>
                </a:pPr>
                <a:r>
                  <a:rPr lang="en-ZA" sz="1000" b="1" dirty="0" smtClean="0">
                    <a:latin typeface="+mn-lt"/>
                  </a:rPr>
                  <a:t>Water</a:t>
                </a:r>
              </a:p>
              <a:p>
                <a:pPr algn="ctr">
                  <a:lnSpc>
                    <a:spcPts val="1200"/>
                  </a:lnSpc>
                </a:pPr>
                <a:r>
                  <a:rPr lang="en-ZA" sz="1000" b="1" dirty="0" smtClean="0">
                    <a:latin typeface="+mn-lt"/>
                  </a:rPr>
                  <a:t>Resource</a:t>
                </a:r>
                <a:endParaRPr lang="en-ZA" sz="1000" b="1" dirty="0">
                  <a:latin typeface="+mn-lt"/>
                </a:endParaRPr>
              </a:p>
            </p:txBody>
          </p:sp>
        </p:grpSp>
        <p:grpSp>
          <p:nvGrpSpPr>
            <p:cNvPr id="15" name="Group 14"/>
            <p:cNvGrpSpPr/>
            <p:nvPr/>
          </p:nvGrpSpPr>
          <p:grpSpPr>
            <a:xfrm>
              <a:off x="7752036" y="3805563"/>
              <a:ext cx="836916" cy="844355"/>
              <a:chOff x="10159999" y="2531526"/>
              <a:chExt cx="1149715" cy="1159934"/>
            </a:xfrm>
          </p:grpSpPr>
          <p:sp>
            <p:nvSpPr>
              <p:cNvPr id="16" name="Oval 15"/>
              <p:cNvSpPr/>
              <p:nvPr/>
            </p:nvSpPr>
            <p:spPr>
              <a:xfrm>
                <a:off x="10159999" y="2531526"/>
                <a:ext cx="1149715" cy="1159934"/>
              </a:xfrm>
              <a:prstGeom prst="ellipse">
                <a:avLst/>
              </a:prstGeom>
              <a:solidFill>
                <a:srgbClr val="BCD6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17" name="TextBox 16"/>
              <p:cNvSpPr txBox="1"/>
              <p:nvPr/>
            </p:nvSpPr>
            <p:spPr>
              <a:xfrm>
                <a:off x="10258974" y="2730965"/>
                <a:ext cx="951760" cy="761057"/>
              </a:xfrm>
              <a:prstGeom prst="rect">
                <a:avLst/>
              </a:prstGeom>
              <a:noFill/>
            </p:spPr>
            <p:txBody>
              <a:bodyPr wrap="none" rtlCol="0">
                <a:spAutoFit/>
              </a:bodyPr>
              <a:lstStyle/>
              <a:p>
                <a:pPr algn="ctr">
                  <a:lnSpc>
                    <a:spcPts val="1200"/>
                  </a:lnSpc>
                </a:pPr>
                <a:r>
                  <a:rPr lang="en-ZA" sz="1000" b="1" dirty="0" smtClean="0">
                    <a:latin typeface="+mn-lt"/>
                  </a:rPr>
                  <a:t>Receiving</a:t>
                </a:r>
              </a:p>
              <a:p>
                <a:pPr algn="ctr">
                  <a:lnSpc>
                    <a:spcPts val="1200"/>
                  </a:lnSpc>
                </a:pPr>
                <a:r>
                  <a:rPr lang="en-ZA" sz="1000" b="1" dirty="0" smtClean="0">
                    <a:latin typeface="+mn-lt"/>
                  </a:rPr>
                  <a:t>Water</a:t>
                </a:r>
              </a:p>
              <a:p>
                <a:pPr algn="ctr">
                  <a:lnSpc>
                    <a:spcPts val="1200"/>
                  </a:lnSpc>
                </a:pPr>
                <a:r>
                  <a:rPr lang="en-ZA" sz="1000" b="1" dirty="0" smtClean="0">
                    <a:latin typeface="+mn-lt"/>
                  </a:rPr>
                  <a:t>Resource</a:t>
                </a:r>
                <a:endParaRPr lang="en-ZA" sz="1000" b="1" dirty="0">
                  <a:latin typeface="+mn-lt"/>
                </a:endParaRPr>
              </a:p>
            </p:txBody>
          </p:sp>
        </p:grpSp>
        <p:grpSp>
          <p:nvGrpSpPr>
            <p:cNvPr id="18" name="Group 17"/>
            <p:cNvGrpSpPr/>
            <p:nvPr/>
          </p:nvGrpSpPr>
          <p:grpSpPr>
            <a:xfrm>
              <a:off x="6209845" y="3805563"/>
              <a:ext cx="836916" cy="844355"/>
              <a:chOff x="8039105" y="2531526"/>
              <a:chExt cx="1149715" cy="1159934"/>
            </a:xfrm>
          </p:grpSpPr>
          <p:sp>
            <p:nvSpPr>
              <p:cNvPr id="19" name="Oval 18"/>
              <p:cNvSpPr/>
              <p:nvPr/>
            </p:nvSpPr>
            <p:spPr>
              <a:xfrm>
                <a:off x="8039105" y="2531526"/>
                <a:ext cx="1149715" cy="1159934"/>
              </a:xfrm>
              <a:prstGeom prst="ellipse">
                <a:avLst/>
              </a:prstGeom>
              <a:solidFill>
                <a:srgbClr val="00E3D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20" name="TextBox 19"/>
              <p:cNvSpPr txBox="1"/>
              <p:nvPr/>
            </p:nvSpPr>
            <p:spPr>
              <a:xfrm>
                <a:off x="8047797" y="2836666"/>
                <a:ext cx="1132336" cy="549652"/>
              </a:xfrm>
              <a:prstGeom prst="rect">
                <a:avLst/>
              </a:prstGeom>
              <a:noFill/>
            </p:spPr>
            <p:txBody>
              <a:bodyPr wrap="none" rtlCol="0">
                <a:spAutoFit/>
              </a:bodyPr>
              <a:lstStyle/>
              <a:p>
                <a:pPr algn="ctr">
                  <a:lnSpc>
                    <a:spcPts val="1200"/>
                  </a:lnSpc>
                </a:pPr>
                <a:r>
                  <a:rPr lang="en-ZA" sz="1000" b="1" dirty="0" smtClean="0">
                    <a:latin typeface="+mn-lt"/>
                  </a:rPr>
                  <a:t>Return-flow</a:t>
                </a:r>
              </a:p>
              <a:p>
                <a:pPr algn="ctr">
                  <a:lnSpc>
                    <a:spcPts val="1200"/>
                  </a:lnSpc>
                </a:pPr>
                <a:r>
                  <a:rPr lang="en-ZA" sz="1000" b="1" dirty="0" smtClean="0">
                    <a:latin typeface="+mn-lt"/>
                  </a:rPr>
                  <a:t>Water</a:t>
                </a:r>
                <a:endParaRPr lang="en-ZA" sz="1000" b="1" dirty="0">
                  <a:latin typeface="+mn-lt"/>
                </a:endParaRPr>
              </a:p>
            </p:txBody>
          </p:sp>
        </p:grpSp>
        <p:sp>
          <p:nvSpPr>
            <p:cNvPr id="25" name="Oval 24"/>
            <p:cNvSpPr/>
            <p:nvPr/>
          </p:nvSpPr>
          <p:spPr>
            <a:xfrm>
              <a:off x="3561575" y="2958125"/>
              <a:ext cx="836916" cy="844355"/>
            </a:xfrm>
            <a:prstGeom prst="ellipse">
              <a:avLst/>
            </a:prstGeom>
            <a:solidFill>
              <a:srgbClr val="D5C6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26" name="TextBox 25"/>
            <p:cNvSpPr txBox="1"/>
            <p:nvPr/>
          </p:nvSpPr>
          <p:spPr>
            <a:xfrm>
              <a:off x="3622404" y="3103302"/>
              <a:ext cx="715260" cy="553998"/>
            </a:xfrm>
            <a:prstGeom prst="rect">
              <a:avLst/>
            </a:prstGeom>
            <a:noFill/>
          </p:spPr>
          <p:txBody>
            <a:bodyPr wrap="none" rtlCol="0">
              <a:spAutoFit/>
            </a:bodyPr>
            <a:lstStyle/>
            <a:p>
              <a:pPr algn="ctr">
                <a:lnSpc>
                  <a:spcPts val="1200"/>
                </a:lnSpc>
              </a:pPr>
              <a:r>
                <a:rPr lang="en-ZA" sz="1000" b="1" dirty="0" smtClean="0">
                  <a:latin typeface="+mn-lt"/>
                </a:rPr>
                <a:t>Municipal</a:t>
              </a:r>
            </a:p>
            <a:p>
              <a:pPr algn="ctr">
                <a:lnSpc>
                  <a:spcPts val="1200"/>
                </a:lnSpc>
              </a:pPr>
              <a:r>
                <a:rPr lang="en-ZA" sz="1000" b="1" dirty="0" smtClean="0">
                  <a:latin typeface="+mn-lt"/>
                </a:rPr>
                <a:t>Water</a:t>
              </a:r>
            </a:p>
            <a:p>
              <a:pPr algn="ctr">
                <a:lnSpc>
                  <a:spcPts val="1200"/>
                </a:lnSpc>
              </a:pPr>
              <a:r>
                <a:rPr lang="en-ZA" sz="1000" b="1" dirty="0" smtClean="0">
                  <a:latin typeface="+mn-lt"/>
                </a:rPr>
                <a:t>Supply</a:t>
              </a:r>
              <a:endParaRPr lang="en-ZA" sz="1000" b="1" dirty="0">
                <a:latin typeface="+mn-lt"/>
              </a:endParaRPr>
            </a:p>
          </p:txBody>
        </p:sp>
        <p:sp>
          <p:nvSpPr>
            <p:cNvPr id="27" name="Oval 26"/>
            <p:cNvSpPr/>
            <p:nvPr/>
          </p:nvSpPr>
          <p:spPr>
            <a:xfrm>
              <a:off x="3561575" y="4649914"/>
              <a:ext cx="836916" cy="844355"/>
            </a:xfrm>
            <a:prstGeom prst="ellipse">
              <a:avLst/>
            </a:prstGeom>
            <a:solidFill>
              <a:srgbClr val="D5C6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28" name="TextBox 27"/>
            <p:cNvSpPr txBox="1"/>
            <p:nvPr/>
          </p:nvSpPr>
          <p:spPr>
            <a:xfrm>
              <a:off x="3720985" y="4795093"/>
              <a:ext cx="518091" cy="553998"/>
            </a:xfrm>
            <a:prstGeom prst="rect">
              <a:avLst/>
            </a:prstGeom>
            <a:noFill/>
          </p:spPr>
          <p:txBody>
            <a:bodyPr wrap="none" rtlCol="0">
              <a:spAutoFit/>
            </a:bodyPr>
            <a:lstStyle/>
            <a:p>
              <a:pPr algn="ctr">
                <a:lnSpc>
                  <a:spcPts val="1200"/>
                </a:lnSpc>
              </a:pPr>
              <a:r>
                <a:rPr lang="en-ZA" sz="1000" b="1" dirty="0" smtClean="0">
                  <a:latin typeface="+mn-lt"/>
                </a:rPr>
                <a:t>Raw</a:t>
              </a:r>
              <a:endParaRPr lang="en-ZA" sz="1000" b="1" dirty="0">
                <a:latin typeface="+mn-lt"/>
              </a:endParaRPr>
            </a:p>
            <a:p>
              <a:pPr algn="ctr">
                <a:lnSpc>
                  <a:spcPts val="1200"/>
                </a:lnSpc>
              </a:pPr>
              <a:r>
                <a:rPr lang="en-ZA" sz="1000" b="1" dirty="0">
                  <a:latin typeface="+mn-lt"/>
                </a:rPr>
                <a:t>Water</a:t>
              </a:r>
            </a:p>
            <a:p>
              <a:pPr algn="ctr">
                <a:lnSpc>
                  <a:spcPts val="1200"/>
                </a:lnSpc>
              </a:pPr>
              <a:r>
                <a:rPr lang="en-ZA" sz="1000" b="1" dirty="0" smtClean="0">
                  <a:latin typeface="+mn-lt"/>
                </a:rPr>
                <a:t>Use</a:t>
              </a:r>
              <a:endParaRPr lang="en-ZA" sz="1000" b="1" dirty="0">
                <a:latin typeface="+mn-lt"/>
              </a:endParaRPr>
            </a:p>
          </p:txBody>
        </p:sp>
        <p:cxnSp>
          <p:nvCxnSpPr>
            <p:cNvPr id="29" name="Elbow Connector 28"/>
            <p:cNvCxnSpPr>
              <a:stCxn id="32" idx="6"/>
              <a:endCxn id="25" idx="2"/>
            </p:cNvCxnSpPr>
            <p:nvPr/>
          </p:nvCxnSpPr>
          <p:spPr>
            <a:xfrm flipV="1">
              <a:off x="2957892" y="3380302"/>
              <a:ext cx="603683" cy="847439"/>
            </a:xfrm>
            <a:prstGeom prst="bentConnector3">
              <a:avLst>
                <a:gd name="adj1" fmla="val 5000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32" idx="6"/>
              <a:endCxn id="27" idx="2"/>
            </p:cNvCxnSpPr>
            <p:nvPr/>
          </p:nvCxnSpPr>
          <p:spPr>
            <a:xfrm>
              <a:off x="2957892" y="4227741"/>
              <a:ext cx="603683" cy="844351"/>
            </a:xfrm>
            <a:prstGeom prst="bentConnector3">
              <a:avLst>
                <a:gd name="adj1" fmla="val 5000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2120976" y="3805563"/>
              <a:ext cx="836916" cy="844355"/>
              <a:chOff x="2933683" y="2531526"/>
              <a:chExt cx="1149715" cy="1159934"/>
            </a:xfrm>
          </p:grpSpPr>
          <p:sp>
            <p:nvSpPr>
              <p:cNvPr id="32" name="Oval 31"/>
              <p:cNvSpPr/>
              <p:nvPr/>
            </p:nvSpPr>
            <p:spPr>
              <a:xfrm>
                <a:off x="2933683" y="2531526"/>
                <a:ext cx="1149715" cy="1159934"/>
              </a:xfrm>
              <a:prstGeom prst="ellipse">
                <a:avLst/>
              </a:prstGeom>
              <a:solidFill>
                <a:srgbClr val="00E3D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33" name="TextBox 32"/>
              <p:cNvSpPr txBox="1"/>
              <p:nvPr/>
            </p:nvSpPr>
            <p:spPr>
              <a:xfrm>
                <a:off x="3142425" y="2836666"/>
                <a:ext cx="749165" cy="549652"/>
              </a:xfrm>
              <a:prstGeom prst="rect">
                <a:avLst/>
              </a:prstGeom>
              <a:noFill/>
            </p:spPr>
            <p:txBody>
              <a:bodyPr wrap="none" rtlCol="0">
                <a:spAutoFit/>
              </a:bodyPr>
              <a:lstStyle/>
              <a:p>
                <a:pPr algn="ctr">
                  <a:lnSpc>
                    <a:spcPts val="1200"/>
                  </a:lnSpc>
                </a:pPr>
                <a:r>
                  <a:rPr lang="en-ZA" sz="1000" b="1" dirty="0" smtClean="0">
                    <a:latin typeface="+mn-lt"/>
                  </a:rPr>
                  <a:t>Water</a:t>
                </a:r>
              </a:p>
              <a:p>
                <a:pPr algn="ctr">
                  <a:lnSpc>
                    <a:spcPts val="1200"/>
                  </a:lnSpc>
                </a:pPr>
                <a:r>
                  <a:rPr lang="en-ZA" sz="1000" b="1" dirty="0" smtClean="0">
                    <a:latin typeface="+mn-lt"/>
                  </a:rPr>
                  <a:t>Supply</a:t>
                </a:r>
                <a:endParaRPr lang="en-ZA" sz="1000" b="1" dirty="0">
                  <a:latin typeface="+mn-lt"/>
                </a:endParaRPr>
              </a:p>
            </p:txBody>
          </p:sp>
        </p:grpSp>
        <p:pic>
          <p:nvPicPr>
            <p:cNvPr id="4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731463" y="3851645"/>
              <a:ext cx="497139" cy="60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623" y="4717226"/>
              <a:ext cx="438247" cy="35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3864" y="4717226"/>
              <a:ext cx="438247" cy="35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Oval 60"/>
            <p:cNvSpPr/>
            <p:nvPr/>
          </p:nvSpPr>
          <p:spPr>
            <a:xfrm>
              <a:off x="4708734" y="2958125"/>
              <a:ext cx="836916" cy="844355"/>
            </a:xfrm>
            <a:prstGeom prst="ellipse">
              <a:avLst/>
            </a:prstGeom>
            <a:solidFill>
              <a:srgbClr val="D5C6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62" name="TextBox 61"/>
            <p:cNvSpPr txBox="1"/>
            <p:nvPr/>
          </p:nvSpPr>
          <p:spPr>
            <a:xfrm>
              <a:off x="4666970" y="3103302"/>
              <a:ext cx="920445" cy="553998"/>
            </a:xfrm>
            <a:prstGeom prst="rect">
              <a:avLst/>
            </a:prstGeom>
            <a:noFill/>
          </p:spPr>
          <p:txBody>
            <a:bodyPr wrap="none" rtlCol="0">
              <a:spAutoFit/>
            </a:bodyPr>
            <a:lstStyle/>
            <a:p>
              <a:pPr algn="ctr">
                <a:lnSpc>
                  <a:spcPts val="1200"/>
                </a:lnSpc>
              </a:pPr>
              <a:r>
                <a:rPr lang="en-ZA" sz="1000" b="1" dirty="0" smtClean="0">
                  <a:latin typeface="+mn-lt"/>
                </a:rPr>
                <a:t>Municipal</a:t>
              </a:r>
            </a:p>
            <a:p>
              <a:pPr algn="ctr">
                <a:lnSpc>
                  <a:spcPts val="1200"/>
                </a:lnSpc>
              </a:pPr>
              <a:r>
                <a:rPr lang="en-ZA" sz="1000" b="1" dirty="0" smtClean="0">
                  <a:latin typeface="+mn-lt"/>
                </a:rPr>
                <a:t>Waste Water</a:t>
              </a:r>
            </a:p>
            <a:p>
              <a:pPr algn="ctr">
                <a:lnSpc>
                  <a:spcPts val="1200"/>
                </a:lnSpc>
              </a:pPr>
              <a:r>
                <a:rPr lang="en-ZA" sz="1000" b="1" dirty="0" smtClean="0">
                  <a:latin typeface="+mn-lt"/>
                </a:rPr>
                <a:t>Treatment</a:t>
              </a:r>
              <a:endParaRPr lang="en-ZA" sz="1000" b="1" dirty="0">
                <a:latin typeface="+mn-lt"/>
              </a:endParaRPr>
            </a:p>
          </p:txBody>
        </p:sp>
        <p:cxnSp>
          <p:nvCxnSpPr>
            <p:cNvPr id="66" name="Elbow Connector 65"/>
            <p:cNvCxnSpPr>
              <a:stCxn id="61" idx="6"/>
              <a:endCxn id="19" idx="2"/>
            </p:cNvCxnSpPr>
            <p:nvPr/>
          </p:nvCxnSpPr>
          <p:spPr>
            <a:xfrm>
              <a:off x="5545650" y="3380302"/>
              <a:ext cx="664195" cy="847439"/>
            </a:xfrm>
            <a:prstGeom prst="bentConnector3">
              <a:avLst>
                <a:gd name="adj1" fmla="val 5000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4398491" y="3378760"/>
              <a:ext cx="310243" cy="308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708734" y="4649914"/>
              <a:ext cx="836916" cy="844355"/>
            </a:xfrm>
            <a:prstGeom prst="ellipse">
              <a:avLst/>
            </a:prstGeom>
            <a:solidFill>
              <a:srgbClr val="D5C6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p>
          </p:txBody>
        </p:sp>
        <p:sp>
          <p:nvSpPr>
            <p:cNvPr id="69" name="TextBox 68"/>
            <p:cNvSpPr txBox="1"/>
            <p:nvPr/>
          </p:nvSpPr>
          <p:spPr>
            <a:xfrm>
              <a:off x="4753533" y="4795093"/>
              <a:ext cx="747320" cy="553998"/>
            </a:xfrm>
            <a:prstGeom prst="rect">
              <a:avLst/>
            </a:prstGeom>
            <a:noFill/>
          </p:spPr>
          <p:txBody>
            <a:bodyPr wrap="none" rtlCol="0">
              <a:spAutoFit/>
            </a:bodyPr>
            <a:lstStyle/>
            <a:p>
              <a:pPr algn="ctr">
                <a:lnSpc>
                  <a:spcPts val="1200"/>
                </a:lnSpc>
              </a:pPr>
              <a:r>
                <a:rPr lang="en-ZA" sz="1000" b="1" dirty="0" smtClean="0">
                  <a:latin typeface="+mn-lt"/>
                </a:rPr>
                <a:t>Waste</a:t>
              </a:r>
            </a:p>
            <a:p>
              <a:pPr algn="ctr">
                <a:lnSpc>
                  <a:spcPts val="1200"/>
                </a:lnSpc>
              </a:pPr>
              <a:r>
                <a:rPr lang="en-ZA" sz="1000" b="1" dirty="0" smtClean="0">
                  <a:latin typeface="+mn-lt"/>
                </a:rPr>
                <a:t>Water</a:t>
              </a:r>
            </a:p>
            <a:p>
              <a:pPr algn="ctr">
                <a:lnSpc>
                  <a:spcPts val="1200"/>
                </a:lnSpc>
              </a:pPr>
              <a:r>
                <a:rPr lang="en-ZA" sz="1000" b="1" dirty="0" smtClean="0">
                  <a:latin typeface="+mn-lt"/>
                </a:rPr>
                <a:t>Treatment</a:t>
              </a:r>
              <a:endParaRPr lang="en-ZA" sz="1000" b="1" dirty="0">
                <a:latin typeface="+mn-lt"/>
              </a:endParaRPr>
            </a:p>
          </p:txBody>
        </p:sp>
        <p:cxnSp>
          <p:nvCxnSpPr>
            <p:cNvPr id="70" name="Straight Arrow Connector 69"/>
            <p:cNvCxnSpPr/>
            <p:nvPr/>
          </p:nvCxnSpPr>
          <p:spPr>
            <a:xfrm>
              <a:off x="4398491" y="5072092"/>
              <a:ext cx="310243"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1270" y="3880361"/>
              <a:ext cx="991844" cy="549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 name="Group 100"/>
          <p:cNvGrpSpPr/>
          <p:nvPr/>
        </p:nvGrpSpPr>
        <p:grpSpPr>
          <a:xfrm rot="17103242" flipH="1">
            <a:off x="3097927" y="2602527"/>
            <a:ext cx="1058258" cy="1069489"/>
            <a:chOff x="2929050" y="2044845"/>
            <a:chExt cx="1058258" cy="812208"/>
          </a:xfrm>
        </p:grpSpPr>
        <p:sp>
          <p:nvSpPr>
            <p:cNvPr id="102" name="Freeform 15"/>
            <p:cNvSpPr>
              <a:spLocks/>
            </p:cNvSpPr>
            <p:nvPr/>
          </p:nvSpPr>
          <p:spPr bwMode="auto">
            <a:xfrm>
              <a:off x="3374226" y="2320855"/>
              <a:ext cx="611795" cy="532682"/>
            </a:xfrm>
            <a:custGeom>
              <a:avLst/>
              <a:gdLst>
                <a:gd name="T0" fmla="*/ 951 w 951"/>
                <a:gd name="T1" fmla="*/ 606 h 606"/>
                <a:gd name="T2" fmla="*/ 951 w 951"/>
                <a:gd name="T3" fmla="*/ 562 h 606"/>
                <a:gd name="T4" fmla="*/ 882 w 951"/>
                <a:gd name="T5" fmla="*/ 550 h 606"/>
                <a:gd name="T6" fmla="*/ 820 w 951"/>
                <a:gd name="T7" fmla="*/ 535 h 606"/>
                <a:gd name="T8" fmla="*/ 763 w 951"/>
                <a:gd name="T9" fmla="*/ 517 h 606"/>
                <a:gd name="T10" fmla="*/ 704 w 951"/>
                <a:gd name="T11" fmla="*/ 499 h 606"/>
                <a:gd name="T12" fmla="*/ 654 w 951"/>
                <a:gd name="T13" fmla="*/ 481 h 606"/>
                <a:gd name="T14" fmla="*/ 612 w 951"/>
                <a:gd name="T15" fmla="*/ 463 h 606"/>
                <a:gd name="T16" fmla="*/ 573 w 951"/>
                <a:gd name="T17" fmla="*/ 446 h 606"/>
                <a:gd name="T18" fmla="*/ 528 w 951"/>
                <a:gd name="T19" fmla="*/ 426 h 606"/>
                <a:gd name="T20" fmla="*/ 489 w 951"/>
                <a:gd name="T21" fmla="*/ 402 h 606"/>
                <a:gd name="T22" fmla="*/ 444 w 951"/>
                <a:gd name="T23" fmla="*/ 372 h 606"/>
                <a:gd name="T24" fmla="*/ 408 w 951"/>
                <a:gd name="T25" fmla="*/ 345 h 606"/>
                <a:gd name="T26" fmla="*/ 372 w 951"/>
                <a:gd name="T27" fmla="*/ 318 h 606"/>
                <a:gd name="T28" fmla="*/ 339 w 951"/>
                <a:gd name="T29" fmla="*/ 288 h 606"/>
                <a:gd name="T30" fmla="*/ 297 w 951"/>
                <a:gd name="T31" fmla="*/ 252 h 606"/>
                <a:gd name="T32" fmla="*/ 252 w 951"/>
                <a:gd name="T33" fmla="*/ 210 h 606"/>
                <a:gd name="T34" fmla="*/ 226 w 951"/>
                <a:gd name="T35" fmla="*/ 180 h 606"/>
                <a:gd name="T36" fmla="*/ 199 w 951"/>
                <a:gd name="T37" fmla="*/ 148 h 606"/>
                <a:gd name="T38" fmla="*/ 172 w 951"/>
                <a:gd name="T39" fmla="*/ 118 h 606"/>
                <a:gd name="T40" fmla="*/ 148 w 951"/>
                <a:gd name="T41" fmla="*/ 87 h 606"/>
                <a:gd name="T42" fmla="*/ 118 w 951"/>
                <a:gd name="T43" fmla="*/ 39 h 606"/>
                <a:gd name="T44" fmla="*/ 100 w 951"/>
                <a:gd name="T45" fmla="*/ 0 h 606"/>
                <a:gd name="T46" fmla="*/ 0 w 951"/>
                <a:gd name="T47" fmla="*/ 12 h 606"/>
                <a:gd name="T48" fmla="*/ 33 w 951"/>
                <a:gd name="T49" fmla="*/ 78 h 606"/>
                <a:gd name="T50" fmla="*/ 82 w 951"/>
                <a:gd name="T51" fmla="*/ 148 h 606"/>
                <a:gd name="T52" fmla="*/ 133 w 951"/>
                <a:gd name="T53" fmla="*/ 207 h 606"/>
                <a:gd name="T54" fmla="*/ 199 w 951"/>
                <a:gd name="T55" fmla="*/ 270 h 606"/>
                <a:gd name="T56" fmla="*/ 288 w 951"/>
                <a:gd name="T57" fmla="*/ 360 h 606"/>
                <a:gd name="T58" fmla="*/ 387 w 951"/>
                <a:gd name="T59" fmla="*/ 435 h 606"/>
                <a:gd name="T60" fmla="*/ 492 w 951"/>
                <a:gd name="T61" fmla="*/ 499 h 606"/>
                <a:gd name="T62" fmla="*/ 585 w 951"/>
                <a:gd name="T63" fmla="*/ 538 h 606"/>
                <a:gd name="T64" fmla="*/ 701 w 951"/>
                <a:gd name="T65" fmla="*/ 577 h 606"/>
                <a:gd name="T66" fmla="*/ 796 w 951"/>
                <a:gd name="T67" fmla="*/ 592 h 606"/>
                <a:gd name="T68" fmla="*/ 951 w 951"/>
                <a:gd name="T69"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1" h="606">
                  <a:moveTo>
                    <a:pt x="951" y="606"/>
                  </a:moveTo>
                  <a:lnTo>
                    <a:pt x="951" y="562"/>
                  </a:lnTo>
                  <a:lnTo>
                    <a:pt x="882" y="550"/>
                  </a:lnTo>
                  <a:lnTo>
                    <a:pt x="820" y="535"/>
                  </a:lnTo>
                  <a:lnTo>
                    <a:pt x="763" y="517"/>
                  </a:lnTo>
                  <a:lnTo>
                    <a:pt x="704" y="499"/>
                  </a:lnTo>
                  <a:lnTo>
                    <a:pt x="654" y="481"/>
                  </a:lnTo>
                  <a:lnTo>
                    <a:pt x="612" y="463"/>
                  </a:lnTo>
                  <a:lnTo>
                    <a:pt x="573" y="446"/>
                  </a:lnTo>
                  <a:lnTo>
                    <a:pt x="528" y="426"/>
                  </a:lnTo>
                  <a:lnTo>
                    <a:pt x="489" y="402"/>
                  </a:lnTo>
                  <a:lnTo>
                    <a:pt x="444" y="372"/>
                  </a:lnTo>
                  <a:lnTo>
                    <a:pt x="408" y="345"/>
                  </a:lnTo>
                  <a:lnTo>
                    <a:pt x="372" y="318"/>
                  </a:lnTo>
                  <a:lnTo>
                    <a:pt x="339" y="288"/>
                  </a:lnTo>
                  <a:lnTo>
                    <a:pt x="297" y="252"/>
                  </a:lnTo>
                  <a:lnTo>
                    <a:pt x="252" y="210"/>
                  </a:lnTo>
                  <a:lnTo>
                    <a:pt x="226" y="180"/>
                  </a:lnTo>
                  <a:lnTo>
                    <a:pt x="199" y="148"/>
                  </a:lnTo>
                  <a:lnTo>
                    <a:pt x="172" y="118"/>
                  </a:lnTo>
                  <a:lnTo>
                    <a:pt x="148" y="87"/>
                  </a:lnTo>
                  <a:lnTo>
                    <a:pt x="118" y="39"/>
                  </a:lnTo>
                  <a:lnTo>
                    <a:pt x="100" y="0"/>
                  </a:lnTo>
                  <a:lnTo>
                    <a:pt x="0" y="12"/>
                  </a:lnTo>
                  <a:lnTo>
                    <a:pt x="33" y="78"/>
                  </a:lnTo>
                  <a:lnTo>
                    <a:pt x="82" y="148"/>
                  </a:lnTo>
                  <a:lnTo>
                    <a:pt x="133" y="207"/>
                  </a:lnTo>
                  <a:lnTo>
                    <a:pt x="199" y="270"/>
                  </a:lnTo>
                  <a:lnTo>
                    <a:pt x="288" y="360"/>
                  </a:lnTo>
                  <a:lnTo>
                    <a:pt x="387" y="435"/>
                  </a:lnTo>
                  <a:lnTo>
                    <a:pt x="492" y="499"/>
                  </a:lnTo>
                  <a:lnTo>
                    <a:pt x="585" y="538"/>
                  </a:lnTo>
                  <a:lnTo>
                    <a:pt x="701" y="577"/>
                  </a:lnTo>
                  <a:lnTo>
                    <a:pt x="796" y="592"/>
                  </a:lnTo>
                  <a:lnTo>
                    <a:pt x="951" y="606"/>
                  </a:lnTo>
                  <a:close/>
                </a:path>
              </a:pathLst>
            </a:custGeom>
            <a:solidFill>
              <a:srgbClr val="0000CC"/>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03" name="Freeform 16"/>
            <p:cNvSpPr>
              <a:spLocks/>
            </p:cNvSpPr>
            <p:nvPr/>
          </p:nvSpPr>
          <p:spPr bwMode="auto">
            <a:xfrm>
              <a:off x="2929050" y="2044845"/>
              <a:ext cx="317156" cy="382371"/>
            </a:xfrm>
            <a:custGeom>
              <a:avLst/>
              <a:gdLst>
                <a:gd name="T0" fmla="*/ 493 w 493"/>
                <a:gd name="T1" fmla="*/ 98 h 435"/>
                <a:gd name="T2" fmla="*/ 493 w 493"/>
                <a:gd name="T3" fmla="*/ 0 h 435"/>
                <a:gd name="T4" fmla="*/ 473 w 493"/>
                <a:gd name="T5" fmla="*/ 25 h 435"/>
                <a:gd name="T6" fmla="*/ 451 w 493"/>
                <a:gd name="T7" fmla="*/ 51 h 435"/>
                <a:gd name="T8" fmla="*/ 422 w 493"/>
                <a:gd name="T9" fmla="*/ 78 h 435"/>
                <a:gd name="T10" fmla="*/ 386 w 493"/>
                <a:gd name="T11" fmla="*/ 109 h 435"/>
                <a:gd name="T12" fmla="*/ 351 w 493"/>
                <a:gd name="T13" fmla="*/ 143 h 435"/>
                <a:gd name="T14" fmla="*/ 315 w 493"/>
                <a:gd name="T15" fmla="*/ 175 h 435"/>
                <a:gd name="T16" fmla="*/ 282 w 493"/>
                <a:gd name="T17" fmla="*/ 202 h 435"/>
                <a:gd name="T18" fmla="*/ 252 w 493"/>
                <a:gd name="T19" fmla="*/ 226 h 435"/>
                <a:gd name="T20" fmla="*/ 219 w 493"/>
                <a:gd name="T21" fmla="*/ 248 h 435"/>
                <a:gd name="T22" fmla="*/ 185 w 493"/>
                <a:gd name="T23" fmla="*/ 270 h 435"/>
                <a:gd name="T24" fmla="*/ 145 w 493"/>
                <a:gd name="T25" fmla="*/ 293 h 435"/>
                <a:gd name="T26" fmla="*/ 108 w 493"/>
                <a:gd name="T27" fmla="*/ 311 h 435"/>
                <a:gd name="T28" fmla="*/ 70 w 493"/>
                <a:gd name="T29" fmla="*/ 327 h 435"/>
                <a:gd name="T30" fmla="*/ 30 w 493"/>
                <a:gd name="T31" fmla="*/ 344 h 435"/>
                <a:gd name="T32" fmla="*/ 0 w 493"/>
                <a:gd name="T33" fmla="*/ 358 h 435"/>
                <a:gd name="T34" fmla="*/ 0 w 493"/>
                <a:gd name="T35" fmla="*/ 435 h 435"/>
                <a:gd name="T36" fmla="*/ 54 w 493"/>
                <a:gd name="T37" fmla="*/ 419 h 435"/>
                <a:gd name="T38" fmla="*/ 133 w 493"/>
                <a:gd name="T39" fmla="*/ 385 h 435"/>
                <a:gd name="T40" fmla="*/ 234 w 493"/>
                <a:gd name="T41" fmla="*/ 342 h 435"/>
                <a:gd name="T42" fmla="*/ 308 w 493"/>
                <a:gd name="T43" fmla="*/ 296 h 435"/>
                <a:gd name="T44" fmla="*/ 376 w 493"/>
                <a:gd name="T45" fmla="*/ 230 h 435"/>
                <a:gd name="T46" fmla="*/ 443 w 493"/>
                <a:gd name="T47" fmla="*/ 175 h 435"/>
                <a:gd name="T48" fmla="*/ 493 w 493"/>
                <a:gd name="T49" fmla="*/ 122 h 435"/>
                <a:gd name="T50" fmla="*/ 493 w 493"/>
                <a:gd name="T51" fmla="*/ 1 h 435"/>
                <a:gd name="T52" fmla="*/ 493 w 493"/>
                <a:gd name="T53" fmla="*/ 3 h 435"/>
                <a:gd name="T54" fmla="*/ 493 w 493"/>
                <a:gd name="T55" fmla="*/ 9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3" h="435">
                  <a:moveTo>
                    <a:pt x="493" y="98"/>
                  </a:moveTo>
                  <a:lnTo>
                    <a:pt x="493" y="0"/>
                  </a:lnTo>
                  <a:lnTo>
                    <a:pt x="473" y="25"/>
                  </a:lnTo>
                  <a:lnTo>
                    <a:pt x="451" y="51"/>
                  </a:lnTo>
                  <a:lnTo>
                    <a:pt x="422" y="78"/>
                  </a:lnTo>
                  <a:lnTo>
                    <a:pt x="386" y="109"/>
                  </a:lnTo>
                  <a:lnTo>
                    <a:pt x="351" y="143"/>
                  </a:lnTo>
                  <a:lnTo>
                    <a:pt x="315" y="175"/>
                  </a:lnTo>
                  <a:lnTo>
                    <a:pt x="282" y="202"/>
                  </a:lnTo>
                  <a:lnTo>
                    <a:pt x="252" y="226"/>
                  </a:lnTo>
                  <a:lnTo>
                    <a:pt x="219" y="248"/>
                  </a:lnTo>
                  <a:lnTo>
                    <a:pt x="185" y="270"/>
                  </a:lnTo>
                  <a:lnTo>
                    <a:pt x="145" y="293"/>
                  </a:lnTo>
                  <a:lnTo>
                    <a:pt x="108" y="311"/>
                  </a:lnTo>
                  <a:lnTo>
                    <a:pt x="70" y="327"/>
                  </a:lnTo>
                  <a:lnTo>
                    <a:pt x="30" y="344"/>
                  </a:lnTo>
                  <a:lnTo>
                    <a:pt x="0" y="358"/>
                  </a:lnTo>
                  <a:lnTo>
                    <a:pt x="0" y="435"/>
                  </a:lnTo>
                  <a:lnTo>
                    <a:pt x="54" y="419"/>
                  </a:lnTo>
                  <a:lnTo>
                    <a:pt x="133" y="385"/>
                  </a:lnTo>
                  <a:lnTo>
                    <a:pt x="234" y="342"/>
                  </a:lnTo>
                  <a:lnTo>
                    <a:pt x="308" y="296"/>
                  </a:lnTo>
                  <a:lnTo>
                    <a:pt x="376" y="230"/>
                  </a:lnTo>
                  <a:lnTo>
                    <a:pt x="443" y="175"/>
                  </a:lnTo>
                  <a:lnTo>
                    <a:pt x="493" y="122"/>
                  </a:lnTo>
                  <a:lnTo>
                    <a:pt x="493" y="1"/>
                  </a:lnTo>
                  <a:lnTo>
                    <a:pt x="493" y="3"/>
                  </a:lnTo>
                  <a:lnTo>
                    <a:pt x="493" y="98"/>
                  </a:lnTo>
                  <a:close/>
                </a:path>
              </a:pathLst>
            </a:custGeom>
            <a:solidFill>
              <a:srgbClr val="0000CC"/>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04" name="Freeform 17"/>
            <p:cNvSpPr>
              <a:spLocks/>
            </p:cNvSpPr>
            <p:nvPr/>
          </p:nvSpPr>
          <p:spPr bwMode="auto">
            <a:xfrm>
              <a:off x="3247492" y="2045724"/>
              <a:ext cx="378914" cy="237334"/>
            </a:xfrm>
            <a:custGeom>
              <a:avLst/>
              <a:gdLst>
                <a:gd name="T0" fmla="*/ 589 w 589"/>
                <a:gd name="T1" fmla="*/ 270 h 270"/>
                <a:gd name="T2" fmla="*/ 589 w 589"/>
                <a:gd name="T3" fmla="*/ 187 h 270"/>
                <a:gd name="T4" fmla="*/ 551 w 589"/>
                <a:gd name="T5" fmla="*/ 180 h 270"/>
                <a:gd name="T6" fmla="*/ 512 w 589"/>
                <a:gd name="T7" fmla="*/ 173 h 270"/>
                <a:gd name="T8" fmla="*/ 475 w 589"/>
                <a:gd name="T9" fmla="*/ 164 h 270"/>
                <a:gd name="T10" fmla="*/ 437 w 589"/>
                <a:gd name="T11" fmla="*/ 155 h 270"/>
                <a:gd name="T12" fmla="*/ 393 w 589"/>
                <a:gd name="T13" fmla="*/ 144 h 270"/>
                <a:gd name="T14" fmla="*/ 345 w 589"/>
                <a:gd name="T15" fmla="*/ 132 h 270"/>
                <a:gd name="T16" fmla="*/ 285 w 589"/>
                <a:gd name="T17" fmla="*/ 114 h 270"/>
                <a:gd name="T18" fmla="*/ 227 w 589"/>
                <a:gd name="T19" fmla="*/ 97 h 270"/>
                <a:gd name="T20" fmla="*/ 189 w 589"/>
                <a:gd name="T21" fmla="*/ 85 h 270"/>
                <a:gd name="T22" fmla="*/ 144 w 589"/>
                <a:gd name="T23" fmla="*/ 68 h 270"/>
                <a:gd name="T24" fmla="*/ 95 w 589"/>
                <a:gd name="T25" fmla="*/ 47 h 270"/>
                <a:gd name="T26" fmla="*/ 51 w 589"/>
                <a:gd name="T27" fmla="*/ 27 h 270"/>
                <a:gd name="T28" fmla="*/ 19 w 589"/>
                <a:gd name="T29" fmla="*/ 11 h 270"/>
                <a:gd name="T30" fmla="*/ 0 w 589"/>
                <a:gd name="T31" fmla="*/ 0 h 270"/>
                <a:gd name="T32" fmla="*/ 0 w 589"/>
                <a:gd name="T33" fmla="*/ 103 h 270"/>
                <a:gd name="T34" fmla="*/ 37 w 589"/>
                <a:gd name="T35" fmla="*/ 129 h 270"/>
                <a:gd name="T36" fmla="*/ 111 w 589"/>
                <a:gd name="T37" fmla="*/ 165 h 270"/>
                <a:gd name="T38" fmla="*/ 197 w 589"/>
                <a:gd name="T39" fmla="*/ 201 h 270"/>
                <a:gd name="T40" fmla="*/ 274 w 589"/>
                <a:gd name="T41" fmla="*/ 221 h 270"/>
                <a:gd name="T42" fmla="*/ 363 w 589"/>
                <a:gd name="T43" fmla="*/ 246 h 270"/>
                <a:gd name="T44" fmla="*/ 452 w 589"/>
                <a:gd name="T45" fmla="*/ 263 h 270"/>
                <a:gd name="T46" fmla="*/ 515 w 589"/>
                <a:gd name="T47" fmla="*/ 269 h 270"/>
                <a:gd name="T48" fmla="*/ 589 w 589"/>
                <a:gd name="T4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9" h="270">
                  <a:moveTo>
                    <a:pt x="589" y="270"/>
                  </a:moveTo>
                  <a:lnTo>
                    <a:pt x="589" y="187"/>
                  </a:lnTo>
                  <a:lnTo>
                    <a:pt x="551" y="180"/>
                  </a:lnTo>
                  <a:lnTo>
                    <a:pt x="512" y="173"/>
                  </a:lnTo>
                  <a:lnTo>
                    <a:pt x="475" y="164"/>
                  </a:lnTo>
                  <a:lnTo>
                    <a:pt x="437" y="155"/>
                  </a:lnTo>
                  <a:lnTo>
                    <a:pt x="393" y="144"/>
                  </a:lnTo>
                  <a:lnTo>
                    <a:pt x="345" y="132"/>
                  </a:lnTo>
                  <a:lnTo>
                    <a:pt x="285" y="114"/>
                  </a:lnTo>
                  <a:lnTo>
                    <a:pt x="227" y="97"/>
                  </a:lnTo>
                  <a:lnTo>
                    <a:pt x="189" y="85"/>
                  </a:lnTo>
                  <a:lnTo>
                    <a:pt x="144" y="68"/>
                  </a:lnTo>
                  <a:lnTo>
                    <a:pt x="95" y="47"/>
                  </a:lnTo>
                  <a:lnTo>
                    <a:pt x="51" y="27"/>
                  </a:lnTo>
                  <a:lnTo>
                    <a:pt x="19" y="11"/>
                  </a:lnTo>
                  <a:lnTo>
                    <a:pt x="0" y="0"/>
                  </a:lnTo>
                  <a:lnTo>
                    <a:pt x="0" y="103"/>
                  </a:lnTo>
                  <a:lnTo>
                    <a:pt x="37" y="129"/>
                  </a:lnTo>
                  <a:lnTo>
                    <a:pt x="111" y="165"/>
                  </a:lnTo>
                  <a:lnTo>
                    <a:pt x="197" y="201"/>
                  </a:lnTo>
                  <a:lnTo>
                    <a:pt x="274" y="221"/>
                  </a:lnTo>
                  <a:lnTo>
                    <a:pt x="363" y="246"/>
                  </a:lnTo>
                  <a:lnTo>
                    <a:pt x="452" y="263"/>
                  </a:lnTo>
                  <a:lnTo>
                    <a:pt x="515" y="269"/>
                  </a:lnTo>
                  <a:lnTo>
                    <a:pt x="589" y="270"/>
                  </a:lnTo>
                  <a:close/>
                </a:path>
              </a:pathLst>
            </a:custGeom>
            <a:solidFill>
              <a:srgbClr val="0000CC"/>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05" name="Freeform 18"/>
            <p:cNvSpPr>
              <a:spLocks/>
            </p:cNvSpPr>
            <p:nvPr/>
          </p:nvSpPr>
          <p:spPr bwMode="auto">
            <a:xfrm>
              <a:off x="2929050" y="2132746"/>
              <a:ext cx="1058258" cy="724307"/>
            </a:xfrm>
            <a:custGeom>
              <a:avLst/>
              <a:gdLst>
                <a:gd name="T0" fmla="*/ 1554 w 1645"/>
                <a:gd name="T1" fmla="*/ 824 h 824"/>
                <a:gd name="T2" fmla="*/ 1456 w 1645"/>
                <a:gd name="T3" fmla="*/ 824 h 824"/>
                <a:gd name="T4" fmla="*/ 1354 w 1645"/>
                <a:gd name="T5" fmla="*/ 817 h 824"/>
                <a:gd name="T6" fmla="*/ 1259 w 1645"/>
                <a:gd name="T7" fmla="*/ 803 h 824"/>
                <a:gd name="T8" fmla="*/ 1149 w 1645"/>
                <a:gd name="T9" fmla="*/ 779 h 824"/>
                <a:gd name="T10" fmla="*/ 1044 w 1645"/>
                <a:gd name="T11" fmla="*/ 746 h 824"/>
                <a:gd name="T12" fmla="*/ 933 w 1645"/>
                <a:gd name="T13" fmla="*/ 701 h 824"/>
                <a:gd name="T14" fmla="*/ 834 w 1645"/>
                <a:gd name="T15" fmla="*/ 654 h 824"/>
                <a:gd name="T16" fmla="*/ 740 w 1645"/>
                <a:gd name="T17" fmla="*/ 607 h 824"/>
                <a:gd name="T18" fmla="*/ 644 w 1645"/>
                <a:gd name="T19" fmla="*/ 553 h 824"/>
                <a:gd name="T20" fmla="*/ 554 w 1645"/>
                <a:gd name="T21" fmla="*/ 493 h 824"/>
                <a:gd name="T22" fmla="*/ 467 w 1645"/>
                <a:gd name="T23" fmla="*/ 424 h 824"/>
                <a:gd name="T24" fmla="*/ 396 w 1645"/>
                <a:gd name="T25" fmla="*/ 355 h 824"/>
                <a:gd name="T26" fmla="*/ 348 w 1645"/>
                <a:gd name="T27" fmla="*/ 291 h 824"/>
                <a:gd name="T28" fmla="*/ 49 w 1645"/>
                <a:gd name="T29" fmla="*/ 312 h 824"/>
                <a:gd name="T30" fmla="*/ 151 w 1645"/>
                <a:gd name="T31" fmla="*/ 267 h 824"/>
                <a:gd name="T32" fmla="*/ 222 w 1645"/>
                <a:gd name="T33" fmla="*/ 231 h 824"/>
                <a:gd name="T34" fmla="*/ 281 w 1645"/>
                <a:gd name="T35" fmla="*/ 194 h 824"/>
                <a:gd name="T36" fmla="*/ 338 w 1645"/>
                <a:gd name="T37" fmla="*/ 148 h 824"/>
                <a:gd name="T38" fmla="*/ 405 w 1645"/>
                <a:gd name="T39" fmla="*/ 88 h 824"/>
                <a:gd name="T40" fmla="*/ 469 w 1645"/>
                <a:gd name="T41" fmla="*/ 30 h 824"/>
                <a:gd name="T42" fmla="*/ 521 w 1645"/>
                <a:gd name="T43" fmla="*/ 13 h 824"/>
                <a:gd name="T44" fmla="*/ 577 w 1645"/>
                <a:gd name="T45" fmla="*/ 41 h 824"/>
                <a:gd name="T46" fmla="*/ 646 w 1645"/>
                <a:gd name="T47" fmla="*/ 69 h 824"/>
                <a:gd name="T48" fmla="*/ 709 w 1645"/>
                <a:gd name="T49" fmla="*/ 89 h 824"/>
                <a:gd name="T50" fmla="*/ 781 w 1645"/>
                <a:gd name="T51" fmla="*/ 109 h 824"/>
                <a:gd name="T52" fmla="*/ 854 w 1645"/>
                <a:gd name="T53" fmla="*/ 128 h 824"/>
                <a:gd name="T54" fmla="*/ 925 w 1645"/>
                <a:gd name="T55" fmla="*/ 143 h 824"/>
                <a:gd name="T56" fmla="*/ 993 w 1645"/>
                <a:gd name="T57" fmla="*/ 158 h 824"/>
                <a:gd name="T58" fmla="*/ 1085 w 1645"/>
                <a:gd name="T59" fmla="*/ 172 h 824"/>
                <a:gd name="T60" fmla="*/ 749 w 1645"/>
                <a:gd name="T61" fmla="*/ 282 h 824"/>
                <a:gd name="T62" fmla="*/ 828 w 1645"/>
                <a:gd name="T63" fmla="*/ 385 h 824"/>
                <a:gd name="T64" fmla="*/ 888 w 1645"/>
                <a:gd name="T65" fmla="*/ 445 h 824"/>
                <a:gd name="T66" fmla="*/ 975 w 1645"/>
                <a:gd name="T67" fmla="*/ 526 h 824"/>
                <a:gd name="T68" fmla="*/ 1050 w 1645"/>
                <a:gd name="T69" fmla="*/ 589 h 824"/>
                <a:gd name="T70" fmla="*/ 1110 w 1645"/>
                <a:gd name="T71" fmla="*/ 636 h 824"/>
                <a:gd name="T72" fmla="*/ 1185 w 1645"/>
                <a:gd name="T73" fmla="*/ 683 h 824"/>
                <a:gd name="T74" fmla="*/ 1262 w 1645"/>
                <a:gd name="T75" fmla="*/ 722 h 824"/>
                <a:gd name="T76" fmla="*/ 1354 w 1645"/>
                <a:gd name="T77" fmla="*/ 755 h 824"/>
                <a:gd name="T78" fmla="*/ 1453 w 1645"/>
                <a:gd name="T79" fmla="*/ 779 h 824"/>
                <a:gd name="T80" fmla="*/ 1557 w 1645"/>
                <a:gd name="T81" fmla="*/ 80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4">
                  <a:moveTo>
                    <a:pt x="1645" y="817"/>
                  </a:moveTo>
                  <a:lnTo>
                    <a:pt x="1554" y="824"/>
                  </a:lnTo>
                  <a:lnTo>
                    <a:pt x="1510" y="824"/>
                  </a:lnTo>
                  <a:lnTo>
                    <a:pt x="1456" y="824"/>
                  </a:lnTo>
                  <a:lnTo>
                    <a:pt x="1405" y="820"/>
                  </a:lnTo>
                  <a:lnTo>
                    <a:pt x="1354" y="817"/>
                  </a:lnTo>
                  <a:lnTo>
                    <a:pt x="1304" y="811"/>
                  </a:lnTo>
                  <a:lnTo>
                    <a:pt x="1259" y="803"/>
                  </a:lnTo>
                  <a:lnTo>
                    <a:pt x="1209" y="794"/>
                  </a:lnTo>
                  <a:lnTo>
                    <a:pt x="1149" y="779"/>
                  </a:lnTo>
                  <a:lnTo>
                    <a:pt x="1095" y="761"/>
                  </a:lnTo>
                  <a:lnTo>
                    <a:pt x="1044" y="746"/>
                  </a:lnTo>
                  <a:lnTo>
                    <a:pt x="987" y="725"/>
                  </a:lnTo>
                  <a:lnTo>
                    <a:pt x="933" y="701"/>
                  </a:lnTo>
                  <a:lnTo>
                    <a:pt x="879" y="677"/>
                  </a:lnTo>
                  <a:lnTo>
                    <a:pt x="834" y="654"/>
                  </a:lnTo>
                  <a:lnTo>
                    <a:pt x="783" y="630"/>
                  </a:lnTo>
                  <a:lnTo>
                    <a:pt x="740" y="607"/>
                  </a:lnTo>
                  <a:lnTo>
                    <a:pt x="692" y="580"/>
                  </a:lnTo>
                  <a:lnTo>
                    <a:pt x="644" y="553"/>
                  </a:lnTo>
                  <a:lnTo>
                    <a:pt x="596" y="520"/>
                  </a:lnTo>
                  <a:lnTo>
                    <a:pt x="554" y="493"/>
                  </a:lnTo>
                  <a:lnTo>
                    <a:pt x="509" y="457"/>
                  </a:lnTo>
                  <a:lnTo>
                    <a:pt x="467" y="424"/>
                  </a:lnTo>
                  <a:lnTo>
                    <a:pt x="428" y="391"/>
                  </a:lnTo>
                  <a:lnTo>
                    <a:pt x="396" y="355"/>
                  </a:lnTo>
                  <a:lnTo>
                    <a:pt x="369" y="324"/>
                  </a:lnTo>
                  <a:lnTo>
                    <a:pt x="348" y="291"/>
                  </a:lnTo>
                  <a:lnTo>
                    <a:pt x="0" y="336"/>
                  </a:lnTo>
                  <a:lnTo>
                    <a:pt x="49" y="312"/>
                  </a:lnTo>
                  <a:lnTo>
                    <a:pt x="106" y="288"/>
                  </a:lnTo>
                  <a:lnTo>
                    <a:pt x="151" y="267"/>
                  </a:lnTo>
                  <a:lnTo>
                    <a:pt x="185" y="251"/>
                  </a:lnTo>
                  <a:lnTo>
                    <a:pt x="222" y="231"/>
                  </a:lnTo>
                  <a:lnTo>
                    <a:pt x="252" y="213"/>
                  </a:lnTo>
                  <a:lnTo>
                    <a:pt x="281" y="194"/>
                  </a:lnTo>
                  <a:lnTo>
                    <a:pt x="307" y="171"/>
                  </a:lnTo>
                  <a:lnTo>
                    <a:pt x="338" y="148"/>
                  </a:lnTo>
                  <a:lnTo>
                    <a:pt x="372" y="119"/>
                  </a:lnTo>
                  <a:lnTo>
                    <a:pt x="405" y="88"/>
                  </a:lnTo>
                  <a:lnTo>
                    <a:pt x="434" y="62"/>
                  </a:lnTo>
                  <a:lnTo>
                    <a:pt x="469" y="30"/>
                  </a:lnTo>
                  <a:lnTo>
                    <a:pt x="494" y="0"/>
                  </a:lnTo>
                  <a:lnTo>
                    <a:pt x="521" y="13"/>
                  </a:lnTo>
                  <a:lnTo>
                    <a:pt x="548" y="28"/>
                  </a:lnTo>
                  <a:lnTo>
                    <a:pt x="577" y="41"/>
                  </a:lnTo>
                  <a:lnTo>
                    <a:pt x="611" y="55"/>
                  </a:lnTo>
                  <a:lnTo>
                    <a:pt x="646" y="69"/>
                  </a:lnTo>
                  <a:lnTo>
                    <a:pt x="678" y="80"/>
                  </a:lnTo>
                  <a:lnTo>
                    <a:pt x="709" y="89"/>
                  </a:lnTo>
                  <a:lnTo>
                    <a:pt x="744" y="100"/>
                  </a:lnTo>
                  <a:lnTo>
                    <a:pt x="781" y="109"/>
                  </a:lnTo>
                  <a:lnTo>
                    <a:pt x="819" y="119"/>
                  </a:lnTo>
                  <a:lnTo>
                    <a:pt x="854" y="128"/>
                  </a:lnTo>
                  <a:lnTo>
                    <a:pt x="888" y="137"/>
                  </a:lnTo>
                  <a:lnTo>
                    <a:pt x="925" y="143"/>
                  </a:lnTo>
                  <a:lnTo>
                    <a:pt x="960" y="151"/>
                  </a:lnTo>
                  <a:lnTo>
                    <a:pt x="993" y="158"/>
                  </a:lnTo>
                  <a:lnTo>
                    <a:pt x="1032" y="166"/>
                  </a:lnTo>
                  <a:lnTo>
                    <a:pt x="1085" y="172"/>
                  </a:lnTo>
                  <a:lnTo>
                    <a:pt x="725" y="234"/>
                  </a:lnTo>
                  <a:lnTo>
                    <a:pt x="749" y="282"/>
                  </a:lnTo>
                  <a:lnTo>
                    <a:pt x="777" y="318"/>
                  </a:lnTo>
                  <a:lnTo>
                    <a:pt x="828" y="385"/>
                  </a:lnTo>
                  <a:lnTo>
                    <a:pt x="858" y="415"/>
                  </a:lnTo>
                  <a:lnTo>
                    <a:pt x="888" y="445"/>
                  </a:lnTo>
                  <a:lnTo>
                    <a:pt x="942" y="496"/>
                  </a:lnTo>
                  <a:lnTo>
                    <a:pt x="975" y="526"/>
                  </a:lnTo>
                  <a:lnTo>
                    <a:pt x="1014" y="562"/>
                  </a:lnTo>
                  <a:lnTo>
                    <a:pt x="1050" y="589"/>
                  </a:lnTo>
                  <a:lnTo>
                    <a:pt x="1080" y="613"/>
                  </a:lnTo>
                  <a:lnTo>
                    <a:pt x="1110" y="636"/>
                  </a:lnTo>
                  <a:lnTo>
                    <a:pt x="1146" y="659"/>
                  </a:lnTo>
                  <a:lnTo>
                    <a:pt x="1185" y="683"/>
                  </a:lnTo>
                  <a:lnTo>
                    <a:pt x="1224" y="701"/>
                  </a:lnTo>
                  <a:lnTo>
                    <a:pt x="1262" y="722"/>
                  </a:lnTo>
                  <a:lnTo>
                    <a:pt x="1310" y="740"/>
                  </a:lnTo>
                  <a:lnTo>
                    <a:pt x="1354" y="755"/>
                  </a:lnTo>
                  <a:lnTo>
                    <a:pt x="1405" y="767"/>
                  </a:lnTo>
                  <a:lnTo>
                    <a:pt x="1453" y="779"/>
                  </a:lnTo>
                  <a:lnTo>
                    <a:pt x="1504" y="791"/>
                  </a:lnTo>
                  <a:lnTo>
                    <a:pt x="1557" y="800"/>
                  </a:lnTo>
                  <a:lnTo>
                    <a:pt x="1645" y="817"/>
                  </a:ln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ZA" dirty="0"/>
            </a:p>
          </p:txBody>
        </p:sp>
      </p:grpSp>
      <p:sp>
        <p:nvSpPr>
          <p:cNvPr id="106" name="TextBox 105"/>
          <p:cNvSpPr txBox="1"/>
          <p:nvPr/>
        </p:nvSpPr>
        <p:spPr>
          <a:xfrm>
            <a:off x="3656697" y="5260057"/>
            <a:ext cx="1840632" cy="276999"/>
          </a:xfrm>
          <a:prstGeom prst="rect">
            <a:avLst/>
          </a:prstGeom>
          <a:noFill/>
        </p:spPr>
        <p:txBody>
          <a:bodyPr wrap="none" rtlCol="0">
            <a:spAutoFit/>
          </a:bodyPr>
          <a:lstStyle/>
          <a:p>
            <a:pPr algn="ctr"/>
            <a:r>
              <a:rPr lang="en-ZA" sz="1200" b="1" i="1" dirty="0" smtClean="0">
                <a:solidFill>
                  <a:srgbClr val="0000CC"/>
                </a:solidFill>
                <a:latin typeface="+mn-lt"/>
              </a:rPr>
              <a:t>Water Supply Value Chain</a:t>
            </a:r>
            <a:endParaRPr lang="en-ZA" sz="1200" b="1" i="1" dirty="0">
              <a:solidFill>
                <a:srgbClr val="0000CC"/>
              </a:solidFill>
              <a:latin typeface="+mn-lt"/>
            </a:endParaRPr>
          </a:p>
        </p:txBody>
      </p:sp>
      <p:graphicFrame>
        <p:nvGraphicFramePr>
          <p:cNvPr id="107" name="Table 106"/>
          <p:cNvGraphicFramePr>
            <a:graphicFrameLocks noGrp="1"/>
          </p:cNvGraphicFramePr>
          <p:nvPr>
            <p:extLst>
              <p:ext uri="{D42A27DB-BD31-4B8C-83A1-F6EECF244321}">
                <p14:modId xmlns:p14="http://schemas.microsoft.com/office/powerpoint/2010/main" val="2230159721"/>
              </p:ext>
            </p:extLst>
          </p:nvPr>
        </p:nvGraphicFramePr>
        <p:xfrm>
          <a:off x="9876" y="1521495"/>
          <a:ext cx="3095235" cy="1908227"/>
        </p:xfrm>
        <a:graphic>
          <a:graphicData uri="http://schemas.openxmlformats.org/drawingml/2006/table">
            <a:tbl>
              <a:tblPr firstRow="1" bandRow="1">
                <a:tableStyleId>{5C22544A-7EE6-4342-B048-85BDC9FD1C3A}</a:tableStyleId>
              </a:tblPr>
              <a:tblGrid>
                <a:gridCol w="234354"/>
                <a:gridCol w="2860881"/>
              </a:tblGrid>
              <a:tr h="212627">
                <a:tc gridSpan="2">
                  <a:txBody>
                    <a:bodyPr/>
                    <a:lstStyle/>
                    <a:p>
                      <a:r>
                        <a:rPr lang="en-ZA" sz="1000" b="1" dirty="0" smtClean="0">
                          <a:latin typeface="+mn-lt"/>
                        </a:rPr>
                        <a:t>CRITERIA</a:t>
                      </a:r>
                      <a:endParaRPr lang="en-ZA" sz="1000" b="1" dirty="0">
                        <a:latin typeface="+mn-lt"/>
                      </a:endParaRPr>
                    </a:p>
                  </a:txBody>
                  <a:tcPr marL="36000" marR="36000" marT="18000" marB="18000" anchor="ctr" anchorCtr="1"/>
                </a:tc>
                <a:tc hMerge="1">
                  <a:txBody>
                    <a:bodyPr/>
                    <a:lstStyle/>
                    <a:p>
                      <a:endParaRPr lang="en-ZA" sz="1000" dirty="0"/>
                    </a:p>
                  </a:txBody>
                  <a:tcPr/>
                </a:tc>
              </a:tr>
              <a:tr h="0">
                <a:tc>
                  <a:txBody>
                    <a:bodyPr/>
                    <a:lstStyle/>
                    <a:p>
                      <a:r>
                        <a:rPr lang="en-ZA" sz="1000" b="1" dirty="0" smtClean="0">
                          <a:latin typeface="+mn-lt"/>
                        </a:rPr>
                        <a:t>1</a:t>
                      </a:r>
                      <a:endParaRPr lang="en-ZA" sz="1000" b="1" dirty="0">
                        <a:latin typeface="+mn-lt"/>
                      </a:endParaRPr>
                    </a:p>
                  </a:txBody>
                  <a:tcPr marL="36000" marR="36000" marT="18000" marB="18000" anchor="ctr" anchorCtr="1"/>
                </a:tc>
                <a:tc>
                  <a:txBody>
                    <a:bodyPr/>
                    <a:lstStyle/>
                    <a:p>
                      <a:pPr algn="ctr"/>
                      <a:r>
                        <a:rPr lang="en-ZA" sz="1000" b="1" i="0" u="none" strike="noStrike" kern="1200" baseline="0" dirty="0" smtClean="0">
                          <a:solidFill>
                            <a:schemeClr val="dk1"/>
                          </a:solidFill>
                          <a:latin typeface="+mn-lt"/>
                          <a:ea typeface="+mn-ea"/>
                          <a:cs typeface="+mn-cs"/>
                        </a:rPr>
                        <a:t>Water Safety and Security Plan</a:t>
                      </a:r>
                      <a:endParaRPr lang="en-ZA" sz="1000" b="1" dirty="0">
                        <a:latin typeface="+mn-lt"/>
                      </a:endParaRPr>
                    </a:p>
                  </a:txBody>
                  <a:tcPr marL="36000" marR="36000" marT="18000" marB="18000" anchor="ctr" anchorCtr="1"/>
                </a:tc>
              </a:tr>
              <a:tr h="0">
                <a:tc>
                  <a:txBody>
                    <a:bodyPr/>
                    <a:lstStyle/>
                    <a:p>
                      <a:r>
                        <a:rPr lang="en-ZA" sz="1000" b="1" dirty="0" smtClean="0">
                          <a:latin typeface="+mn-lt"/>
                        </a:rPr>
                        <a:t>2</a:t>
                      </a:r>
                      <a:endParaRPr lang="en-ZA" sz="1000" b="1" dirty="0">
                        <a:latin typeface="+mn-lt"/>
                      </a:endParaRPr>
                    </a:p>
                  </a:txBody>
                  <a:tcPr marL="36000" marR="36000" marT="18000" marB="18000" anchor="ctr" anchorCtr="1"/>
                </a:tc>
                <a:tc>
                  <a:txBody>
                    <a:bodyPr/>
                    <a:lstStyle/>
                    <a:p>
                      <a:pPr algn="ctr"/>
                      <a:r>
                        <a:rPr lang="en-ZA" sz="1000" b="1" i="0" u="none" strike="noStrike" kern="1200" baseline="0" dirty="0" smtClean="0">
                          <a:solidFill>
                            <a:schemeClr val="dk1"/>
                          </a:solidFill>
                          <a:latin typeface="+mn-lt"/>
                          <a:ea typeface="+mn-ea"/>
                          <a:cs typeface="+mn-cs"/>
                        </a:rPr>
                        <a:t>Operational staff</a:t>
                      </a:r>
                      <a:endParaRPr lang="en-ZA" sz="1000" b="1" dirty="0">
                        <a:latin typeface="+mn-lt"/>
                      </a:endParaRPr>
                    </a:p>
                  </a:txBody>
                  <a:tcPr marL="36000" marR="36000" marT="18000" marB="18000" anchor="ctr" anchorCtr="1"/>
                </a:tc>
              </a:tr>
              <a:tr h="99968">
                <a:tc>
                  <a:txBody>
                    <a:bodyPr/>
                    <a:lstStyle/>
                    <a:p>
                      <a:r>
                        <a:rPr lang="en-ZA" sz="1000" b="1" dirty="0" smtClean="0">
                          <a:latin typeface="+mn-lt"/>
                        </a:rPr>
                        <a:t>3</a:t>
                      </a:r>
                      <a:endParaRPr lang="en-ZA" sz="1000" b="1" dirty="0">
                        <a:latin typeface="+mn-lt"/>
                      </a:endParaRPr>
                    </a:p>
                  </a:txBody>
                  <a:tcPr marL="36000" marR="36000" marT="18000" marB="18000" anchor="ctr" anchorCtr="1"/>
                </a:tc>
                <a:tc>
                  <a:txBody>
                    <a:bodyPr/>
                    <a:lstStyle/>
                    <a:p>
                      <a:pPr algn="ctr"/>
                      <a:r>
                        <a:rPr lang="en-ZA" sz="1000" b="1" i="0" u="none" strike="noStrike" kern="1200" baseline="0" dirty="0" smtClean="0">
                          <a:solidFill>
                            <a:schemeClr val="dk1"/>
                          </a:solidFill>
                          <a:latin typeface="+mn-lt"/>
                          <a:ea typeface="+mn-ea"/>
                          <a:cs typeface="+mn-cs"/>
                        </a:rPr>
                        <a:t>Drinking Water Quality Monitoring Programme</a:t>
                      </a:r>
                      <a:endParaRPr lang="en-ZA" sz="1000" b="1" dirty="0">
                        <a:latin typeface="+mn-lt"/>
                      </a:endParaRPr>
                    </a:p>
                  </a:txBody>
                  <a:tcPr marL="36000" marR="36000" marT="18000" marB="18000" anchor="ctr" anchorCtr="1"/>
                </a:tc>
              </a:tr>
              <a:tr h="99968">
                <a:tc>
                  <a:txBody>
                    <a:bodyPr/>
                    <a:lstStyle/>
                    <a:p>
                      <a:r>
                        <a:rPr lang="en-ZA" sz="1000" b="1" dirty="0" smtClean="0">
                          <a:latin typeface="+mn-lt"/>
                        </a:rPr>
                        <a:t>4</a:t>
                      </a:r>
                      <a:endParaRPr lang="en-ZA" sz="1000" b="1" dirty="0">
                        <a:latin typeface="+mn-lt"/>
                      </a:endParaRPr>
                    </a:p>
                  </a:txBody>
                  <a:tcPr marL="36000" marR="36000" marT="18000" marB="18000" anchor="ctr" anchorCtr="1"/>
                </a:tc>
                <a:tc>
                  <a:txBody>
                    <a:bodyPr/>
                    <a:lstStyle/>
                    <a:p>
                      <a:pPr algn="ctr"/>
                      <a:r>
                        <a:rPr lang="en-ZA" sz="1000" b="1" i="0" u="none" strike="noStrike" kern="1200" baseline="0" dirty="0" smtClean="0">
                          <a:solidFill>
                            <a:schemeClr val="dk1"/>
                          </a:solidFill>
                          <a:latin typeface="+mn-lt"/>
                          <a:ea typeface="+mn-ea"/>
                          <a:cs typeface="+mn-cs"/>
                        </a:rPr>
                        <a:t>Drinking Water Quality Sample Analysis</a:t>
                      </a:r>
                      <a:endParaRPr lang="en-ZA" sz="1000" b="1" dirty="0">
                        <a:latin typeface="+mn-lt"/>
                      </a:endParaRPr>
                    </a:p>
                  </a:txBody>
                  <a:tcPr marL="36000" marR="36000" marT="18000" marB="18000" anchor="ctr" anchorCtr="1"/>
                </a:tc>
              </a:tr>
              <a:tr h="99968">
                <a:tc>
                  <a:txBody>
                    <a:bodyPr/>
                    <a:lstStyle/>
                    <a:p>
                      <a:r>
                        <a:rPr lang="en-ZA" sz="1000" b="1" dirty="0" smtClean="0">
                          <a:latin typeface="+mn-lt"/>
                        </a:rPr>
                        <a:t>5</a:t>
                      </a:r>
                      <a:endParaRPr lang="en-ZA" sz="1000" b="1" dirty="0">
                        <a:latin typeface="+mn-lt"/>
                      </a:endParaRPr>
                    </a:p>
                  </a:txBody>
                  <a:tcPr marL="36000" marR="36000" marT="18000" marB="18000" anchor="ctr" anchorCtr="1"/>
                </a:tc>
                <a:tc>
                  <a:txBody>
                    <a:bodyPr/>
                    <a:lstStyle/>
                    <a:p>
                      <a:pPr algn="ctr"/>
                      <a:r>
                        <a:rPr lang="en-ZA" sz="1000" b="1" i="0" u="none" strike="noStrike" kern="1200" baseline="0" dirty="0" smtClean="0">
                          <a:solidFill>
                            <a:schemeClr val="dk1"/>
                          </a:solidFill>
                          <a:latin typeface="+mn-lt"/>
                          <a:ea typeface="+mn-ea"/>
                          <a:cs typeface="+mn-cs"/>
                        </a:rPr>
                        <a:t>Submission of Drinking Water Quality Results</a:t>
                      </a:r>
                      <a:endParaRPr lang="en-ZA" sz="1000" b="1" dirty="0">
                        <a:latin typeface="+mn-lt"/>
                      </a:endParaRPr>
                    </a:p>
                  </a:txBody>
                  <a:tcPr marL="36000" marR="36000" marT="18000" marB="18000" anchor="ctr" anchorCtr="1"/>
                </a:tc>
              </a:tr>
              <a:tr h="0">
                <a:tc>
                  <a:txBody>
                    <a:bodyPr/>
                    <a:lstStyle/>
                    <a:p>
                      <a:r>
                        <a:rPr lang="en-ZA" sz="1000" b="1" dirty="0" smtClean="0">
                          <a:latin typeface="+mn-lt"/>
                        </a:rPr>
                        <a:t>6</a:t>
                      </a:r>
                      <a:endParaRPr lang="en-ZA" sz="1000" b="1" dirty="0">
                        <a:latin typeface="+mn-lt"/>
                      </a:endParaRPr>
                    </a:p>
                  </a:txBody>
                  <a:tcPr marL="36000" marR="36000" marT="18000" marB="18000" anchor="ctr" anchorCtr="1"/>
                </a:tc>
                <a:tc>
                  <a:txBody>
                    <a:bodyPr/>
                    <a:lstStyle/>
                    <a:p>
                      <a:pPr algn="ctr"/>
                      <a:r>
                        <a:rPr lang="en-ZA" sz="1000" b="1" i="0" u="none" strike="noStrike" kern="1200" baseline="0" dirty="0" smtClean="0">
                          <a:solidFill>
                            <a:schemeClr val="dk1"/>
                          </a:solidFill>
                          <a:latin typeface="+mn-lt"/>
                          <a:ea typeface="+mn-ea"/>
                          <a:cs typeface="+mn-cs"/>
                        </a:rPr>
                        <a:t>Drinking Water Quality Compliance</a:t>
                      </a:r>
                      <a:endParaRPr lang="en-ZA" sz="1000" b="1" dirty="0">
                        <a:latin typeface="+mn-lt"/>
                      </a:endParaRPr>
                    </a:p>
                  </a:txBody>
                  <a:tcPr marL="36000" marR="36000" marT="18000" marB="18000" anchor="ctr" anchorCtr="1"/>
                </a:tc>
              </a:tr>
              <a:tr h="99968">
                <a:tc>
                  <a:txBody>
                    <a:bodyPr/>
                    <a:lstStyle/>
                    <a:p>
                      <a:r>
                        <a:rPr lang="en-ZA" sz="1000" b="1" dirty="0" smtClean="0">
                          <a:latin typeface="+mn-lt"/>
                        </a:rPr>
                        <a:t>7</a:t>
                      </a:r>
                      <a:endParaRPr lang="en-ZA" sz="1000" b="1" dirty="0">
                        <a:latin typeface="+mn-lt"/>
                      </a:endParaRPr>
                    </a:p>
                  </a:txBody>
                  <a:tcPr marL="36000" marR="36000" marT="18000" marB="18000" anchor="ctr" anchorCtr="1"/>
                </a:tc>
                <a:tc>
                  <a:txBody>
                    <a:bodyPr/>
                    <a:lstStyle/>
                    <a:p>
                      <a:pPr algn="ctr"/>
                      <a:r>
                        <a:rPr lang="en-ZA" sz="1000" b="1" i="0" u="none" strike="noStrike" kern="1200" baseline="0" dirty="0" smtClean="0">
                          <a:solidFill>
                            <a:schemeClr val="dk1"/>
                          </a:solidFill>
                          <a:latin typeface="+mn-lt"/>
                          <a:ea typeface="+mn-ea"/>
                          <a:cs typeface="+mn-cs"/>
                        </a:rPr>
                        <a:t>Management of Drinking Water Quality Failures</a:t>
                      </a:r>
                      <a:endParaRPr lang="en-ZA" sz="1000" b="1" dirty="0">
                        <a:latin typeface="+mn-lt"/>
                      </a:endParaRPr>
                    </a:p>
                  </a:txBody>
                  <a:tcPr marL="36000" marR="36000" marT="18000" marB="18000" anchor="ctr" anchorCtr="1"/>
                </a:tc>
              </a:tr>
              <a:tr h="99968">
                <a:tc>
                  <a:txBody>
                    <a:bodyPr/>
                    <a:lstStyle/>
                    <a:p>
                      <a:r>
                        <a:rPr lang="en-ZA" sz="1000" b="1" dirty="0" smtClean="0">
                          <a:latin typeface="+mn-lt"/>
                        </a:rPr>
                        <a:t>8</a:t>
                      </a:r>
                      <a:endParaRPr lang="en-ZA" sz="1000" b="1" dirty="0">
                        <a:latin typeface="+mn-lt"/>
                      </a:endParaRPr>
                    </a:p>
                  </a:txBody>
                  <a:tcPr marL="36000" marR="36000" marT="18000" marB="18000" anchor="ctr" anchorCtr="1"/>
                </a:tc>
                <a:tc>
                  <a:txBody>
                    <a:bodyPr/>
                    <a:lstStyle/>
                    <a:p>
                      <a:pPr algn="ctr"/>
                      <a:r>
                        <a:rPr lang="en-ZA" sz="1000" b="1" i="0" u="none" strike="noStrike" kern="1200" baseline="0" dirty="0" smtClean="0">
                          <a:solidFill>
                            <a:schemeClr val="dk1"/>
                          </a:solidFill>
                          <a:latin typeface="+mn-lt"/>
                          <a:ea typeface="+mn-ea"/>
                          <a:cs typeface="+mn-cs"/>
                        </a:rPr>
                        <a:t>Publication of Drinking Water Quality Performance</a:t>
                      </a:r>
                      <a:endParaRPr lang="en-ZA" sz="1000" b="1" dirty="0">
                        <a:latin typeface="+mn-lt"/>
                      </a:endParaRPr>
                    </a:p>
                  </a:txBody>
                  <a:tcPr marL="36000" marR="36000" marT="18000" marB="18000" anchor="ctr" anchorCtr="1"/>
                </a:tc>
              </a:tr>
              <a:tr h="0">
                <a:tc>
                  <a:txBody>
                    <a:bodyPr/>
                    <a:lstStyle/>
                    <a:p>
                      <a:r>
                        <a:rPr lang="en-ZA" sz="1000" b="1" dirty="0" smtClean="0">
                          <a:latin typeface="+mn-lt"/>
                        </a:rPr>
                        <a:t>9</a:t>
                      </a:r>
                      <a:endParaRPr lang="en-ZA" sz="1000" b="1" dirty="0">
                        <a:latin typeface="+mn-lt"/>
                      </a:endParaRPr>
                    </a:p>
                  </a:txBody>
                  <a:tcPr marL="36000" marR="36000" marT="18000" marB="18000" anchor="ctr" anchorCtr="1"/>
                </a:tc>
                <a:tc>
                  <a:txBody>
                    <a:bodyPr/>
                    <a:lstStyle/>
                    <a:p>
                      <a:pPr algn="ctr"/>
                      <a:r>
                        <a:rPr lang="en-ZA" sz="1000" b="1" i="0" u="none" strike="noStrike" kern="1200" baseline="0" dirty="0" smtClean="0">
                          <a:solidFill>
                            <a:schemeClr val="dk1"/>
                          </a:solidFill>
                          <a:latin typeface="+mn-lt"/>
                          <a:ea typeface="+mn-ea"/>
                          <a:cs typeface="+mn-cs"/>
                        </a:rPr>
                        <a:t>Drinking Water Asset Management</a:t>
                      </a:r>
                      <a:endParaRPr lang="en-ZA" sz="1000" b="1" dirty="0">
                        <a:latin typeface="+mn-lt"/>
                      </a:endParaRPr>
                    </a:p>
                  </a:txBody>
                  <a:tcPr marL="36000" marR="36000" marT="18000" marB="18000" anchor="ctr" anchorCtr="1"/>
                </a:tc>
              </a:tr>
            </a:tbl>
          </a:graphicData>
        </a:graphic>
      </p:graphicFrame>
      <p:graphicFrame>
        <p:nvGraphicFramePr>
          <p:cNvPr id="108" name="Table 107"/>
          <p:cNvGraphicFramePr>
            <a:graphicFrameLocks noGrp="1"/>
          </p:cNvGraphicFramePr>
          <p:nvPr>
            <p:extLst>
              <p:ext uri="{D42A27DB-BD31-4B8C-83A1-F6EECF244321}">
                <p14:modId xmlns:p14="http://schemas.microsoft.com/office/powerpoint/2010/main" val="2487757591"/>
              </p:ext>
            </p:extLst>
          </p:nvPr>
        </p:nvGraphicFramePr>
        <p:xfrm>
          <a:off x="6040079" y="1510785"/>
          <a:ext cx="3095235" cy="2285027"/>
        </p:xfrm>
        <a:graphic>
          <a:graphicData uri="http://schemas.openxmlformats.org/drawingml/2006/table">
            <a:tbl>
              <a:tblPr firstRow="1" bandRow="1">
                <a:tableStyleId>{5C22544A-7EE6-4342-B048-85BDC9FD1C3A}</a:tableStyleId>
              </a:tblPr>
              <a:tblGrid>
                <a:gridCol w="234354"/>
                <a:gridCol w="2860881"/>
              </a:tblGrid>
              <a:tr h="212627">
                <a:tc gridSpan="2">
                  <a:txBody>
                    <a:bodyPr/>
                    <a:lstStyle/>
                    <a:p>
                      <a:r>
                        <a:rPr lang="en-ZA" sz="1000" b="1" dirty="0" smtClean="0">
                          <a:latin typeface="+mn-lt"/>
                        </a:rPr>
                        <a:t>CRITERIA</a:t>
                      </a:r>
                      <a:endParaRPr lang="en-ZA" sz="1000" b="1" dirty="0">
                        <a:latin typeface="+mn-lt"/>
                      </a:endParaRPr>
                    </a:p>
                  </a:txBody>
                  <a:tcPr marL="36000" marR="36000" marT="18000" marB="18000" anchor="ctr" anchorCtr="1">
                    <a:solidFill>
                      <a:schemeClr val="accent3"/>
                    </a:solidFill>
                  </a:tcPr>
                </a:tc>
                <a:tc hMerge="1">
                  <a:txBody>
                    <a:bodyPr/>
                    <a:lstStyle/>
                    <a:p>
                      <a:endParaRPr lang="en-ZA" sz="1000" dirty="0"/>
                    </a:p>
                  </a:txBody>
                  <a:tcPr/>
                </a:tc>
              </a:tr>
              <a:tr h="0">
                <a:tc>
                  <a:txBody>
                    <a:bodyPr/>
                    <a:lstStyle/>
                    <a:p>
                      <a:r>
                        <a:rPr lang="en-ZA" sz="1000" b="1" dirty="0" smtClean="0">
                          <a:latin typeface="+mn-lt"/>
                        </a:rPr>
                        <a:t>1</a:t>
                      </a:r>
                      <a:endParaRPr lang="en-ZA" sz="1000" b="1" dirty="0">
                        <a:latin typeface="+mn-lt"/>
                      </a:endParaRPr>
                    </a:p>
                  </a:txBody>
                  <a:tcPr marL="36000" marR="36000" marT="18000" marB="18000" anchor="ctr" anchorCtr="1">
                    <a:solidFill>
                      <a:schemeClr val="accent3">
                        <a:lumMod val="40000"/>
                        <a:lumOff val="60000"/>
                      </a:schemeClr>
                    </a:solidFill>
                  </a:tcPr>
                </a:tc>
                <a:tc>
                  <a:txBody>
                    <a:bodyPr/>
                    <a:lstStyle/>
                    <a:p>
                      <a:pPr algn="ctr"/>
                      <a:r>
                        <a:rPr lang="en-ZA" sz="1000" b="1" dirty="0" smtClean="0">
                          <a:latin typeface="+mn-lt"/>
                        </a:rPr>
                        <a:t>Operational Staff</a:t>
                      </a:r>
                      <a:endParaRPr lang="en-ZA" sz="1000" b="1" dirty="0">
                        <a:latin typeface="+mn-lt"/>
                      </a:endParaRPr>
                    </a:p>
                  </a:txBody>
                  <a:tcPr marL="36000" marR="36000" marT="18000" marB="18000" anchor="ctr" anchorCtr="1">
                    <a:solidFill>
                      <a:schemeClr val="accent3">
                        <a:lumMod val="40000"/>
                        <a:lumOff val="60000"/>
                      </a:schemeClr>
                    </a:solidFill>
                  </a:tcPr>
                </a:tc>
              </a:tr>
              <a:tr h="0">
                <a:tc>
                  <a:txBody>
                    <a:bodyPr/>
                    <a:lstStyle/>
                    <a:p>
                      <a:r>
                        <a:rPr lang="en-ZA" sz="1000" b="1" dirty="0" smtClean="0">
                          <a:latin typeface="+mn-lt"/>
                        </a:rPr>
                        <a:t>2</a:t>
                      </a:r>
                      <a:endParaRPr lang="en-ZA" sz="1000" b="1" dirty="0">
                        <a:latin typeface="+mn-lt"/>
                      </a:endParaRPr>
                    </a:p>
                  </a:txBody>
                  <a:tcPr marL="36000" marR="36000" marT="18000" marB="18000" anchor="ctr" anchorCtr="1">
                    <a:solidFill>
                      <a:schemeClr val="accent3">
                        <a:lumMod val="20000"/>
                        <a:lumOff val="80000"/>
                      </a:schemeClr>
                    </a:solidFill>
                  </a:tcPr>
                </a:tc>
                <a:tc>
                  <a:txBody>
                    <a:bodyPr/>
                    <a:lstStyle/>
                    <a:p>
                      <a:pPr algn="ctr"/>
                      <a:r>
                        <a:rPr lang="en-ZA" sz="1000" b="1" i="0" u="none" strike="noStrike" kern="1200" baseline="0" dirty="0" smtClean="0">
                          <a:solidFill>
                            <a:schemeClr val="dk1"/>
                          </a:solidFill>
                          <a:latin typeface="+mn-lt"/>
                          <a:ea typeface="+mn-ea"/>
                          <a:cs typeface="+mn-cs"/>
                        </a:rPr>
                        <a:t>Waste Water Quality Monitoring Programme</a:t>
                      </a:r>
                      <a:endParaRPr lang="en-ZA" sz="1000" b="1" dirty="0">
                        <a:latin typeface="+mn-lt"/>
                      </a:endParaRPr>
                    </a:p>
                  </a:txBody>
                  <a:tcPr marL="36000" marR="36000" marT="18000" marB="18000" anchor="ctr" anchorCtr="1">
                    <a:solidFill>
                      <a:schemeClr val="accent3">
                        <a:lumMod val="20000"/>
                        <a:lumOff val="80000"/>
                      </a:schemeClr>
                    </a:solidFill>
                  </a:tcPr>
                </a:tc>
              </a:tr>
              <a:tr h="99968">
                <a:tc>
                  <a:txBody>
                    <a:bodyPr/>
                    <a:lstStyle/>
                    <a:p>
                      <a:r>
                        <a:rPr lang="en-ZA" sz="1000" b="1" dirty="0" smtClean="0">
                          <a:latin typeface="+mn-lt"/>
                        </a:rPr>
                        <a:t>3</a:t>
                      </a:r>
                      <a:endParaRPr lang="en-ZA" sz="1000" b="1" dirty="0">
                        <a:latin typeface="+mn-lt"/>
                      </a:endParaRPr>
                    </a:p>
                  </a:txBody>
                  <a:tcPr marL="36000" marR="36000" marT="18000" marB="18000" anchor="ctr" anchorCtr="1">
                    <a:solidFill>
                      <a:schemeClr val="accent3">
                        <a:lumMod val="40000"/>
                        <a:lumOff val="60000"/>
                      </a:schemeClr>
                    </a:solidFill>
                  </a:tcPr>
                </a:tc>
                <a:tc>
                  <a:txBody>
                    <a:bodyPr/>
                    <a:lstStyle/>
                    <a:p>
                      <a:pPr algn="ctr"/>
                      <a:r>
                        <a:rPr lang="en-ZA" sz="1000" b="1" i="0" u="none" strike="noStrike" kern="1200" baseline="0" dirty="0" smtClean="0">
                          <a:solidFill>
                            <a:schemeClr val="dk1"/>
                          </a:solidFill>
                          <a:latin typeface="+mn-lt"/>
                          <a:ea typeface="+mn-ea"/>
                          <a:cs typeface="+mn-cs"/>
                        </a:rPr>
                        <a:t>Waste Water Quality Sample Analysis</a:t>
                      </a:r>
                      <a:endParaRPr lang="en-ZA" sz="1000" b="1" dirty="0">
                        <a:latin typeface="+mn-lt"/>
                      </a:endParaRPr>
                    </a:p>
                  </a:txBody>
                  <a:tcPr marL="36000" marR="36000" marT="18000" marB="18000" anchor="ctr" anchorCtr="1">
                    <a:solidFill>
                      <a:schemeClr val="accent3">
                        <a:lumMod val="40000"/>
                        <a:lumOff val="60000"/>
                      </a:schemeClr>
                    </a:solidFill>
                  </a:tcPr>
                </a:tc>
              </a:tr>
              <a:tr h="99968">
                <a:tc>
                  <a:txBody>
                    <a:bodyPr/>
                    <a:lstStyle/>
                    <a:p>
                      <a:r>
                        <a:rPr lang="en-ZA" sz="1000" b="1" dirty="0" smtClean="0">
                          <a:latin typeface="+mn-lt"/>
                        </a:rPr>
                        <a:t>4</a:t>
                      </a:r>
                      <a:endParaRPr lang="en-ZA" sz="1000" b="1" dirty="0">
                        <a:latin typeface="+mn-lt"/>
                      </a:endParaRPr>
                    </a:p>
                  </a:txBody>
                  <a:tcPr marL="36000" marR="36000" marT="18000" marB="18000" anchor="ctr" anchorCtr="1">
                    <a:solidFill>
                      <a:schemeClr val="accent3">
                        <a:lumMod val="20000"/>
                        <a:lumOff val="80000"/>
                      </a:schemeClr>
                    </a:solidFill>
                  </a:tcPr>
                </a:tc>
                <a:tc>
                  <a:txBody>
                    <a:bodyPr/>
                    <a:lstStyle/>
                    <a:p>
                      <a:pPr algn="ctr"/>
                      <a:r>
                        <a:rPr lang="en-ZA" sz="1000" b="1" i="0" u="none" strike="noStrike" kern="1200" baseline="0" dirty="0" smtClean="0">
                          <a:solidFill>
                            <a:schemeClr val="dk1"/>
                          </a:solidFill>
                          <a:latin typeface="+mn-lt"/>
                          <a:ea typeface="+mn-ea"/>
                          <a:cs typeface="+mn-cs"/>
                        </a:rPr>
                        <a:t>Submission of Waste Water Quality Results</a:t>
                      </a:r>
                      <a:endParaRPr lang="en-ZA" sz="1000" b="1" dirty="0">
                        <a:latin typeface="+mn-lt"/>
                      </a:endParaRPr>
                    </a:p>
                  </a:txBody>
                  <a:tcPr marL="36000" marR="36000" marT="18000" marB="18000" anchor="ctr" anchorCtr="1">
                    <a:solidFill>
                      <a:schemeClr val="accent3">
                        <a:lumMod val="20000"/>
                        <a:lumOff val="80000"/>
                      </a:schemeClr>
                    </a:solidFill>
                  </a:tcPr>
                </a:tc>
              </a:tr>
              <a:tr h="99968">
                <a:tc>
                  <a:txBody>
                    <a:bodyPr/>
                    <a:lstStyle/>
                    <a:p>
                      <a:r>
                        <a:rPr lang="en-ZA" sz="1000" b="1" dirty="0" smtClean="0">
                          <a:latin typeface="+mn-lt"/>
                        </a:rPr>
                        <a:t>5</a:t>
                      </a:r>
                      <a:endParaRPr lang="en-ZA" sz="1000" b="1" dirty="0">
                        <a:latin typeface="+mn-lt"/>
                      </a:endParaRPr>
                    </a:p>
                  </a:txBody>
                  <a:tcPr marL="36000" marR="36000" marT="18000" marB="18000" anchor="ctr" anchorCtr="1">
                    <a:solidFill>
                      <a:schemeClr val="accent3">
                        <a:lumMod val="40000"/>
                        <a:lumOff val="60000"/>
                      </a:schemeClr>
                    </a:solidFill>
                  </a:tcPr>
                </a:tc>
                <a:tc>
                  <a:txBody>
                    <a:bodyPr/>
                    <a:lstStyle/>
                    <a:p>
                      <a:pPr algn="ctr"/>
                      <a:r>
                        <a:rPr lang="en-ZA" sz="1000" b="1" i="0" u="none" strike="noStrike" kern="1200" baseline="0" dirty="0" smtClean="0">
                          <a:solidFill>
                            <a:schemeClr val="dk1"/>
                          </a:solidFill>
                          <a:latin typeface="+mn-lt"/>
                          <a:ea typeface="+mn-ea"/>
                          <a:cs typeface="+mn-cs"/>
                        </a:rPr>
                        <a:t>Waste Water Quality Compliance</a:t>
                      </a:r>
                      <a:endParaRPr lang="en-ZA" sz="1000" b="1" dirty="0">
                        <a:latin typeface="+mn-lt"/>
                      </a:endParaRPr>
                    </a:p>
                  </a:txBody>
                  <a:tcPr marL="36000" marR="36000" marT="18000" marB="18000" anchor="ctr" anchorCtr="1">
                    <a:solidFill>
                      <a:schemeClr val="accent3">
                        <a:lumMod val="40000"/>
                        <a:lumOff val="60000"/>
                      </a:schemeClr>
                    </a:solidFill>
                  </a:tcPr>
                </a:tc>
              </a:tr>
              <a:tr h="0">
                <a:tc>
                  <a:txBody>
                    <a:bodyPr/>
                    <a:lstStyle/>
                    <a:p>
                      <a:r>
                        <a:rPr lang="en-ZA" sz="1000" b="1" dirty="0" smtClean="0">
                          <a:latin typeface="+mn-lt"/>
                        </a:rPr>
                        <a:t>6</a:t>
                      </a:r>
                      <a:endParaRPr lang="en-ZA" sz="1000" b="1" dirty="0">
                        <a:latin typeface="+mn-lt"/>
                      </a:endParaRPr>
                    </a:p>
                  </a:txBody>
                  <a:tcPr marL="36000" marR="36000" marT="18000" marB="18000" anchor="ctr" anchorCtr="1">
                    <a:solidFill>
                      <a:schemeClr val="accent3">
                        <a:lumMod val="20000"/>
                        <a:lumOff val="80000"/>
                      </a:schemeClr>
                    </a:solidFill>
                  </a:tcPr>
                </a:tc>
                <a:tc>
                  <a:txBody>
                    <a:bodyPr/>
                    <a:lstStyle/>
                    <a:p>
                      <a:pPr algn="ctr"/>
                      <a:r>
                        <a:rPr lang="en-ZA" sz="1000" b="1" i="0" u="none" strike="noStrike" kern="1200" baseline="0" dirty="0" smtClean="0">
                          <a:solidFill>
                            <a:schemeClr val="dk1"/>
                          </a:solidFill>
                          <a:latin typeface="+mn-lt"/>
                          <a:ea typeface="+mn-ea"/>
                          <a:cs typeface="+mn-cs"/>
                        </a:rPr>
                        <a:t>Management of Waste Water Quality Failures</a:t>
                      </a:r>
                      <a:endParaRPr lang="en-ZA" sz="1000" b="1" dirty="0">
                        <a:latin typeface="+mn-lt"/>
                      </a:endParaRPr>
                    </a:p>
                  </a:txBody>
                  <a:tcPr marL="36000" marR="36000" marT="18000" marB="18000" anchor="ctr" anchorCtr="1">
                    <a:solidFill>
                      <a:schemeClr val="accent3">
                        <a:lumMod val="20000"/>
                        <a:lumOff val="80000"/>
                      </a:schemeClr>
                    </a:solidFill>
                  </a:tcPr>
                </a:tc>
              </a:tr>
              <a:tr h="99968">
                <a:tc>
                  <a:txBody>
                    <a:bodyPr/>
                    <a:lstStyle/>
                    <a:p>
                      <a:r>
                        <a:rPr lang="en-ZA" sz="1000" b="1" dirty="0" smtClean="0">
                          <a:latin typeface="+mn-lt"/>
                        </a:rPr>
                        <a:t>7</a:t>
                      </a:r>
                      <a:endParaRPr lang="en-ZA" sz="1000" b="1" dirty="0">
                        <a:latin typeface="+mn-lt"/>
                      </a:endParaRPr>
                    </a:p>
                  </a:txBody>
                  <a:tcPr marL="36000" marR="36000" marT="18000" marB="18000" anchor="ctr" anchorCtr="1">
                    <a:solidFill>
                      <a:schemeClr val="accent3">
                        <a:lumMod val="40000"/>
                        <a:lumOff val="60000"/>
                      </a:schemeClr>
                    </a:solidFill>
                  </a:tcPr>
                </a:tc>
                <a:tc>
                  <a:txBody>
                    <a:bodyPr/>
                    <a:lstStyle/>
                    <a:p>
                      <a:pPr algn="ctr"/>
                      <a:r>
                        <a:rPr lang="en-ZA" sz="1000" b="1" i="0" u="none" strike="noStrike" kern="1200" baseline="0" dirty="0" smtClean="0">
                          <a:solidFill>
                            <a:schemeClr val="dk1"/>
                          </a:solidFill>
                          <a:latin typeface="+mn-lt"/>
                          <a:ea typeface="+mn-ea"/>
                          <a:cs typeface="+mn-cs"/>
                        </a:rPr>
                        <a:t>Stormwater Management</a:t>
                      </a:r>
                      <a:endParaRPr lang="en-ZA" sz="1000" b="1" dirty="0">
                        <a:latin typeface="+mn-lt"/>
                      </a:endParaRPr>
                    </a:p>
                  </a:txBody>
                  <a:tcPr marL="36000" marR="36000" marT="18000" marB="18000" anchor="ctr" anchorCtr="1">
                    <a:solidFill>
                      <a:schemeClr val="accent3">
                        <a:lumMod val="40000"/>
                        <a:lumOff val="60000"/>
                      </a:schemeClr>
                    </a:solidFill>
                  </a:tcPr>
                </a:tc>
              </a:tr>
              <a:tr h="99968">
                <a:tc>
                  <a:txBody>
                    <a:bodyPr/>
                    <a:lstStyle/>
                    <a:p>
                      <a:r>
                        <a:rPr lang="en-ZA" sz="1000" b="1" dirty="0" smtClean="0">
                          <a:latin typeface="+mn-lt"/>
                        </a:rPr>
                        <a:t>8</a:t>
                      </a:r>
                      <a:endParaRPr lang="en-ZA" sz="1000" b="1" dirty="0">
                        <a:latin typeface="+mn-lt"/>
                      </a:endParaRPr>
                    </a:p>
                  </a:txBody>
                  <a:tcPr marL="36000" marR="36000" marT="18000" marB="18000" anchor="ctr" anchorCtr="1">
                    <a:solidFill>
                      <a:schemeClr val="accent3">
                        <a:lumMod val="20000"/>
                        <a:lumOff val="80000"/>
                      </a:schemeClr>
                    </a:solidFill>
                  </a:tcPr>
                </a:tc>
                <a:tc>
                  <a:txBody>
                    <a:bodyPr/>
                    <a:lstStyle/>
                    <a:p>
                      <a:pPr algn="ctr"/>
                      <a:r>
                        <a:rPr lang="en-ZA" sz="1000" b="1" i="0" u="none" strike="noStrike" kern="1200" baseline="0" dirty="0" smtClean="0">
                          <a:solidFill>
                            <a:schemeClr val="dk1"/>
                          </a:solidFill>
                          <a:latin typeface="+mn-lt"/>
                          <a:ea typeface="+mn-ea"/>
                          <a:cs typeface="+mn-cs"/>
                        </a:rPr>
                        <a:t>Bylaws</a:t>
                      </a:r>
                      <a:endParaRPr lang="en-ZA" sz="1000" b="1" dirty="0">
                        <a:latin typeface="+mn-lt"/>
                      </a:endParaRPr>
                    </a:p>
                  </a:txBody>
                  <a:tcPr marL="36000" marR="36000" marT="18000" marB="18000" anchor="ctr" anchorCtr="1">
                    <a:solidFill>
                      <a:schemeClr val="accent3">
                        <a:lumMod val="20000"/>
                        <a:lumOff val="80000"/>
                      </a:schemeClr>
                    </a:solidFill>
                  </a:tcPr>
                </a:tc>
              </a:tr>
              <a:tr h="0">
                <a:tc>
                  <a:txBody>
                    <a:bodyPr/>
                    <a:lstStyle/>
                    <a:p>
                      <a:r>
                        <a:rPr lang="en-ZA" sz="1000" b="1" dirty="0" smtClean="0">
                          <a:latin typeface="+mn-lt"/>
                        </a:rPr>
                        <a:t>9</a:t>
                      </a:r>
                      <a:endParaRPr lang="en-ZA" sz="1000" b="1" dirty="0">
                        <a:latin typeface="+mn-lt"/>
                      </a:endParaRPr>
                    </a:p>
                  </a:txBody>
                  <a:tcPr marL="36000" marR="36000" marT="18000" marB="18000" anchor="ctr" anchorCtr="1">
                    <a:solidFill>
                      <a:schemeClr val="accent3">
                        <a:lumMod val="40000"/>
                        <a:lumOff val="60000"/>
                      </a:schemeClr>
                    </a:solidFill>
                  </a:tcPr>
                </a:tc>
                <a:tc>
                  <a:txBody>
                    <a:bodyPr/>
                    <a:lstStyle/>
                    <a:p>
                      <a:pPr algn="ctr"/>
                      <a:r>
                        <a:rPr lang="en-ZA" sz="1000" b="1" i="0" u="none" strike="noStrike" kern="1200" baseline="0" dirty="0" smtClean="0">
                          <a:solidFill>
                            <a:schemeClr val="dk1"/>
                          </a:solidFill>
                          <a:latin typeface="+mn-lt"/>
                          <a:ea typeface="+mn-ea"/>
                          <a:cs typeface="+mn-cs"/>
                        </a:rPr>
                        <a:t>Waste Water Treatment Works Capacity</a:t>
                      </a:r>
                      <a:endParaRPr lang="en-ZA" sz="1000" b="1" dirty="0">
                        <a:latin typeface="+mn-lt"/>
                      </a:endParaRPr>
                    </a:p>
                  </a:txBody>
                  <a:tcPr marL="36000" marR="36000" marT="18000" marB="18000" anchor="ctr" anchorCtr="1">
                    <a:solidFill>
                      <a:schemeClr val="accent3">
                        <a:lumMod val="40000"/>
                        <a:lumOff val="60000"/>
                      </a:schemeClr>
                    </a:solidFill>
                  </a:tcPr>
                </a:tc>
              </a:tr>
              <a:tr h="0">
                <a:tc>
                  <a:txBody>
                    <a:bodyPr/>
                    <a:lstStyle/>
                    <a:p>
                      <a:r>
                        <a:rPr lang="en-ZA" sz="1000" b="1" dirty="0" smtClean="0">
                          <a:latin typeface="+mn-lt"/>
                        </a:rPr>
                        <a:t>10</a:t>
                      </a:r>
                      <a:endParaRPr lang="en-ZA" sz="1000" b="1" dirty="0">
                        <a:latin typeface="+mn-lt"/>
                      </a:endParaRPr>
                    </a:p>
                  </a:txBody>
                  <a:tcPr marL="36000" marR="36000" marT="18000" marB="18000" anchor="ctr" anchorCtr="1">
                    <a:solidFill>
                      <a:schemeClr val="accent3">
                        <a:lumMod val="20000"/>
                        <a:lumOff val="80000"/>
                      </a:schemeClr>
                    </a:solidFill>
                  </a:tcPr>
                </a:tc>
                <a:tc>
                  <a:txBody>
                    <a:bodyPr/>
                    <a:lstStyle/>
                    <a:p>
                      <a:pPr algn="ctr"/>
                      <a:r>
                        <a:rPr lang="en-ZA" sz="1000" b="1" i="0" u="none" strike="noStrike" kern="1200" baseline="0" dirty="0" smtClean="0">
                          <a:solidFill>
                            <a:schemeClr val="dk1"/>
                          </a:solidFill>
                          <a:latin typeface="+mn-lt"/>
                          <a:ea typeface="+mn-ea"/>
                          <a:cs typeface="+mn-cs"/>
                        </a:rPr>
                        <a:t>Publication of Waste Water Quality Performance</a:t>
                      </a:r>
                      <a:endParaRPr lang="en-ZA" sz="1000" b="1" dirty="0">
                        <a:latin typeface="+mn-lt"/>
                      </a:endParaRPr>
                    </a:p>
                  </a:txBody>
                  <a:tcPr marL="36000" marR="36000" marT="18000" marB="18000" anchor="ctr" anchorCtr="1">
                    <a:solidFill>
                      <a:schemeClr val="accent3">
                        <a:lumMod val="20000"/>
                        <a:lumOff val="80000"/>
                      </a:schemeClr>
                    </a:solidFill>
                  </a:tcPr>
                </a:tc>
              </a:tr>
              <a:tr h="0">
                <a:tc>
                  <a:txBody>
                    <a:bodyPr/>
                    <a:lstStyle/>
                    <a:p>
                      <a:r>
                        <a:rPr lang="en-ZA" sz="1000" b="1" dirty="0" smtClean="0">
                          <a:latin typeface="+mn-lt"/>
                        </a:rPr>
                        <a:t>11</a:t>
                      </a:r>
                      <a:endParaRPr lang="en-ZA" sz="1000" b="1" dirty="0">
                        <a:latin typeface="+mn-lt"/>
                      </a:endParaRPr>
                    </a:p>
                  </a:txBody>
                  <a:tcPr marL="36000" marR="36000" marT="18000" marB="18000" anchor="ctr" anchorCtr="1">
                    <a:solidFill>
                      <a:schemeClr val="accent3">
                        <a:lumMod val="40000"/>
                        <a:lumOff val="60000"/>
                      </a:schemeClr>
                    </a:solidFill>
                  </a:tcPr>
                </a:tc>
                <a:tc>
                  <a:txBody>
                    <a:bodyPr/>
                    <a:lstStyle/>
                    <a:p>
                      <a:pPr algn="ctr"/>
                      <a:r>
                        <a:rPr lang="en-ZA" sz="1000" b="1" i="0" u="none" strike="noStrike" kern="1200" baseline="0" dirty="0" smtClean="0">
                          <a:solidFill>
                            <a:schemeClr val="dk1"/>
                          </a:solidFill>
                          <a:latin typeface="+mn-lt"/>
                          <a:ea typeface="+mn-ea"/>
                          <a:cs typeface="+mn-cs"/>
                        </a:rPr>
                        <a:t>Waste Water Asset Management</a:t>
                      </a:r>
                      <a:endParaRPr lang="en-ZA" sz="1000" b="1" dirty="0">
                        <a:latin typeface="+mn-lt"/>
                      </a:endParaRPr>
                    </a:p>
                  </a:txBody>
                  <a:tcPr marL="36000" marR="36000" marT="18000" marB="18000" anchor="ctr" anchorCtr="1">
                    <a:solidFill>
                      <a:schemeClr val="accent3">
                        <a:lumMod val="40000"/>
                        <a:lumOff val="60000"/>
                      </a:schemeClr>
                    </a:solidFill>
                  </a:tcPr>
                </a:tc>
              </a:tr>
            </a:tbl>
          </a:graphicData>
        </a:graphic>
      </p:graphicFrame>
      <p:grpSp>
        <p:nvGrpSpPr>
          <p:cNvPr id="109" name="Group 108"/>
          <p:cNvGrpSpPr/>
          <p:nvPr/>
        </p:nvGrpSpPr>
        <p:grpSpPr>
          <a:xfrm rot="4496758">
            <a:off x="4968200" y="2602527"/>
            <a:ext cx="1058258" cy="1069489"/>
            <a:chOff x="2929050" y="2044845"/>
            <a:chExt cx="1058258" cy="812208"/>
          </a:xfrm>
        </p:grpSpPr>
        <p:sp>
          <p:nvSpPr>
            <p:cNvPr id="110" name="Freeform 15"/>
            <p:cNvSpPr>
              <a:spLocks/>
            </p:cNvSpPr>
            <p:nvPr/>
          </p:nvSpPr>
          <p:spPr bwMode="auto">
            <a:xfrm>
              <a:off x="3374226" y="2320855"/>
              <a:ext cx="611795" cy="532682"/>
            </a:xfrm>
            <a:custGeom>
              <a:avLst/>
              <a:gdLst>
                <a:gd name="T0" fmla="*/ 951 w 951"/>
                <a:gd name="T1" fmla="*/ 606 h 606"/>
                <a:gd name="T2" fmla="*/ 951 w 951"/>
                <a:gd name="T3" fmla="*/ 562 h 606"/>
                <a:gd name="T4" fmla="*/ 882 w 951"/>
                <a:gd name="T5" fmla="*/ 550 h 606"/>
                <a:gd name="T6" fmla="*/ 820 w 951"/>
                <a:gd name="T7" fmla="*/ 535 h 606"/>
                <a:gd name="T8" fmla="*/ 763 w 951"/>
                <a:gd name="T9" fmla="*/ 517 h 606"/>
                <a:gd name="T10" fmla="*/ 704 w 951"/>
                <a:gd name="T11" fmla="*/ 499 h 606"/>
                <a:gd name="T12" fmla="*/ 654 w 951"/>
                <a:gd name="T13" fmla="*/ 481 h 606"/>
                <a:gd name="T14" fmla="*/ 612 w 951"/>
                <a:gd name="T15" fmla="*/ 463 h 606"/>
                <a:gd name="T16" fmla="*/ 573 w 951"/>
                <a:gd name="T17" fmla="*/ 446 h 606"/>
                <a:gd name="T18" fmla="*/ 528 w 951"/>
                <a:gd name="T19" fmla="*/ 426 h 606"/>
                <a:gd name="T20" fmla="*/ 489 w 951"/>
                <a:gd name="T21" fmla="*/ 402 h 606"/>
                <a:gd name="T22" fmla="*/ 444 w 951"/>
                <a:gd name="T23" fmla="*/ 372 h 606"/>
                <a:gd name="T24" fmla="*/ 408 w 951"/>
                <a:gd name="T25" fmla="*/ 345 h 606"/>
                <a:gd name="T26" fmla="*/ 372 w 951"/>
                <a:gd name="T27" fmla="*/ 318 h 606"/>
                <a:gd name="T28" fmla="*/ 339 w 951"/>
                <a:gd name="T29" fmla="*/ 288 h 606"/>
                <a:gd name="T30" fmla="*/ 297 w 951"/>
                <a:gd name="T31" fmla="*/ 252 h 606"/>
                <a:gd name="T32" fmla="*/ 252 w 951"/>
                <a:gd name="T33" fmla="*/ 210 h 606"/>
                <a:gd name="T34" fmla="*/ 226 w 951"/>
                <a:gd name="T35" fmla="*/ 180 h 606"/>
                <a:gd name="T36" fmla="*/ 199 w 951"/>
                <a:gd name="T37" fmla="*/ 148 h 606"/>
                <a:gd name="T38" fmla="*/ 172 w 951"/>
                <a:gd name="T39" fmla="*/ 118 h 606"/>
                <a:gd name="T40" fmla="*/ 148 w 951"/>
                <a:gd name="T41" fmla="*/ 87 h 606"/>
                <a:gd name="T42" fmla="*/ 118 w 951"/>
                <a:gd name="T43" fmla="*/ 39 h 606"/>
                <a:gd name="T44" fmla="*/ 100 w 951"/>
                <a:gd name="T45" fmla="*/ 0 h 606"/>
                <a:gd name="T46" fmla="*/ 0 w 951"/>
                <a:gd name="T47" fmla="*/ 12 h 606"/>
                <a:gd name="T48" fmla="*/ 33 w 951"/>
                <a:gd name="T49" fmla="*/ 78 h 606"/>
                <a:gd name="T50" fmla="*/ 82 w 951"/>
                <a:gd name="T51" fmla="*/ 148 h 606"/>
                <a:gd name="T52" fmla="*/ 133 w 951"/>
                <a:gd name="T53" fmla="*/ 207 h 606"/>
                <a:gd name="T54" fmla="*/ 199 w 951"/>
                <a:gd name="T55" fmla="*/ 270 h 606"/>
                <a:gd name="T56" fmla="*/ 288 w 951"/>
                <a:gd name="T57" fmla="*/ 360 h 606"/>
                <a:gd name="T58" fmla="*/ 387 w 951"/>
                <a:gd name="T59" fmla="*/ 435 h 606"/>
                <a:gd name="T60" fmla="*/ 492 w 951"/>
                <a:gd name="T61" fmla="*/ 499 h 606"/>
                <a:gd name="T62" fmla="*/ 585 w 951"/>
                <a:gd name="T63" fmla="*/ 538 h 606"/>
                <a:gd name="T64" fmla="*/ 701 w 951"/>
                <a:gd name="T65" fmla="*/ 577 h 606"/>
                <a:gd name="T66" fmla="*/ 796 w 951"/>
                <a:gd name="T67" fmla="*/ 592 h 606"/>
                <a:gd name="T68" fmla="*/ 951 w 951"/>
                <a:gd name="T69"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1" h="606">
                  <a:moveTo>
                    <a:pt x="951" y="606"/>
                  </a:moveTo>
                  <a:lnTo>
                    <a:pt x="951" y="562"/>
                  </a:lnTo>
                  <a:lnTo>
                    <a:pt x="882" y="550"/>
                  </a:lnTo>
                  <a:lnTo>
                    <a:pt x="820" y="535"/>
                  </a:lnTo>
                  <a:lnTo>
                    <a:pt x="763" y="517"/>
                  </a:lnTo>
                  <a:lnTo>
                    <a:pt x="704" y="499"/>
                  </a:lnTo>
                  <a:lnTo>
                    <a:pt x="654" y="481"/>
                  </a:lnTo>
                  <a:lnTo>
                    <a:pt x="612" y="463"/>
                  </a:lnTo>
                  <a:lnTo>
                    <a:pt x="573" y="446"/>
                  </a:lnTo>
                  <a:lnTo>
                    <a:pt x="528" y="426"/>
                  </a:lnTo>
                  <a:lnTo>
                    <a:pt x="489" y="402"/>
                  </a:lnTo>
                  <a:lnTo>
                    <a:pt x="444" y="372"/>
                  </a:lnTo>
                  <a:lnTo>
                    <a:pt x="408" y="345"/>
                  </a:lnTo>
                  <a:lnTo>
                    <a:pt x="372" y="318"/>
                  </a:lnTo>
                  <a:lnTo>
                    <a:pt x="339" y="288"/>
                  </a:lnTo>
                  <a:lnTo>
                    <a:pt x="297" y="252"/>
                  </a:lnTo>
                  <a:lnTo>
                    <a:pt x="252" y="210"/>
                  </a:lnTo>
                  <a:lnTo>
                    <a:pt x="226" y="180"/>
                  </a:lnTo>
                  <a:lnTo>
                    <a:pt x="199" y="148"/>
                  </a:lnTo>
                  <a:lnTo>
                    <a:pt x="172" y="118"/>
                  </a:lnTo>
                  <a:lnTo>
                    <a:pt x="148" y="87"/>
                  </a:lnTo>
                  <a:lnTo>
                    <a:pt x="118" y="39"/>
                  </a:lnTo>
                  <a:lnTo>
                    <a:pt x="100" y="0"/>
                  </a:lnTo>
                  <a:lnTo>
                    <a:pt x="0" y="12"/>
                  </a:lnTo>
                  <a:lnTo>
                    <a:pt x="33" y="78"/>
                  </a:lnTo>
                  <a:lnTo>
                    <a:pt x="82" y="148"/>
                  </a:lnTo>
                  <a:lnTo>
                    <a:pt x="133" y="207"/>
                  </a:lnTo>
                  <a:lnTo>
                    <a:pt x="199" y="270"/>
                  </a:lnTo>
                  <a:lnTo>
                    <a:pt x="288" y="360"/>
                  </a:lnTo>
                  <a:lnTo>
                    <a:pt x="387" y="435"/>
                  </a:lnTo>
                  <a:lnTo>
                    <a:pt x="492" y="499"/>
                  </a:lnTo>
                  <a:lnTo>
                    <a:pt x="585" y="538"/>
                  </a:lnTo>
                  <a:lnTo>
                    <a:pt x="701" y="577"/>
                  </a:lnTo>
                  <a:lnTo>
                    <a:pt x="796" y="592"/>
                  </a:lnTo>
                  <a:lnTo>
                    <a:pt x="951" y="606"/>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11" name="Freeform 16"/>
            <p:cNvSpPr>
              <a:spLocks/>
            </p:cNvSpPr>
            <p:nvPr/>
          </p:nvSpPr>
          <p:spPr bwMode="auto">
            <a:xfrm>
              <a:off x="2929050" y="2044845"/>
              <a:ext cx="317156" cy="382371"/>
            </a:xfrm>
            <a:custGeom>
              <a:avLst/>
              <a:gdLst>
                <a:gd name="T0" fmla="*/ 493 w 493"/>
                <a:gd name="T1" fmla="*/ 98 h 435"/>
                <a:gd name="T2" fmla="*/ 493 w 493"/>
                <a:gd name="T3" fmla="*/ 0 h 435"/>
                <a:gd name="T4" fmla="*/ 473 w 493"/>
                <a:gd name="T5" fmla="*/ 25 h 435"/>
                <a:gd name="T6" fmla="*/ 451 w 493"/>
                <a:gd name="T7" fmla="*/ 51 h 435"/>
                <a:gd name="T8" fmla="*/ 422 w 493"/>
                <a:gd name="T9" fmla="*/ 78 h 435"/>
                <a:gd name="T10" fmla="*/ 386 w 493"/>
                <a:gd name="T11" fmla="*/ 109 h 435"/>
                <a:gd name="T12" fmla="*/ 351 w 493"/>
                <a:gd name="T13" fmla="*/ 143 h 435"/>
                <a:gd name="T14" fmla="*/ 315 w 493"/>
                <a:gd name="T15" fmla="*/ 175 h 435"/>
                <a:gd name="T16" fmla="*/ 282 w 493"/>
                <a:gd name="T17" fmla="*/ 202 h 435"/>
                <a:gd name="T18" fmla="*/ 252 w 493"/>
                <a:gd name="T19" fmla="*/ 226 h 435"/>
                <a:gd name="T20" fmla="*/ 219 w 493"/>
                <a:gd name="T21" fmla="*/ 248 h 435"/>
                <a:gd name="T22" fmla="*/ 185 w 493"/>
                <a:gd name="T23" fmla="*/ 270 h 435"/>
                <a:gd name="T24" fmla="*/ 145 w 493"/>
                <a:gd name="T25" fmla="*/ 293 h 435"/>
                <a:gd name="T26" fmla="*/ 108 w 493"/>
                <a:gd name="T27" fmla="*/ 311 h 435"/>
                <a:gd name="T28" fmla="*/ 70 w 493"/>
                <a:gd name="T29" fmla="*/ 327 h 435"/>
                <a:gd name="T30" fmla="*/ 30 w 493"/>
                <a:gd name="T31" fmla="*/ 344 h 435"/>
                <a:gd name="T32" fmla="*/ 0 w 493"/>
                <a:gd name="T33" fmla="*/ 358 h 435"/>
                <a:gd name="T34" fmla="*/ 0 w 493"/>
                <a:gd name="T35" fmla="*/ 435 h 435"/>
                <a:gd name="T36" fmla="*/ 54 w 493"/>
                <a:gd name="T37" fmla="*/ 419 h 435"/>
                <a:gd name="T38" fmla="*/ 133 w 493"/>
                <a:gd name="T39" fmla="*/ 385 h 435"/>
                <a:gd name="T40" fmla="*/ 234 w 493"/>
                <a:gd name="T41" fmla="*/ 342 h 435"/>
                <a:gd name="T42" fmla="*/ 308 w 493"/>
                <a:gd name="T43" fmla="*/ 296 h 435"/>
                <a:gd name="T44" fmla="*/ 376 w 493"/>
                <a:gd name="T45" fmla="*/ 230 h 435"/>
                <a:gd name="T46" fmla="*/ 443 w 493"/>
                <a:gd name="T47" fmla="*/ 175 h 435"/>
                <a:gd name="T48" fmla="*/ 493 w 493"/>
                <a:gd name="T49" fmla="*/ 122 h 435"/>
                <a:gd name="T50" fmla="*/ 493 w 493"/>
                <a:gd name="T51" fmla="*/ 1 h 435"/>
                <a:gd name="T52" fmla="*/ 493 w 493"/>
                <a:gd name="T53" fmla="*/ 3 h 435"/>
                <a:gd name="T54" fmla="*/ 493 w 493"/>
                <a:gd name="T55" fmla="*/ 9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3" h="435">
                  <a:moveTo>
                    <a:pt x="493" y="98"/>
                  </a:moveTo>
                  <a:lnTo>
                    <a:pt x="493" y="0"/>
                  </a:lnTo>
                  <a:lnTo>
                    <a:pt x="473" y="25"/>
                  </a:lnTo>
                  <a:lnTo>
                    <a:pt x="451" y="51"/>
                  </a:lnTo>
                  <a:lnTo>
                    <a:pt x="422" y="78"/>
                  </a:lnTo>
                  <a:lnTo>
                    <a:pt x="386" y="109"/>
                  </a:lnTo>
                  <a:lnTo>
                    <a:pt x="351" y="143"/>
                  </a:lnTo>
                  <a:lnTo>
                    <a:pt x="315" y="175"/>
                  </a:lnTo>
                  <a:lnTo>
                    <a:pt x="282" y="202"/>
                  </a:lnTo>
                  <a:lnTo>
                    <a:pt x="252" y="226"/>
                  </a:lnTo>
                  <a:lnTo>
                    <a:pt x="219" y="248"/>
                  </a:lnTo>
                  <a:lnTo>
                    <a:pt x="185" y="270"/>
                  </a:lnTo>
                  <a:lnTo>
                    <a:pt x="145" y="293"/>
                  </a:lnTo>
                  <a:lnTo>
                    <a:pt x="108" y="311"/>
                  </a:lnTo>
                  <a:lnTo>
                    <a:pt x="70" y="327"/>
                  </a:lnTo>
                  <a:lnTo>
                    <a:pt x="30" y="344"/>
                  </a:lnTo>
                  <a:lnTo>
                    <a:pt x="0" y="358"/>
                  </a:lnTo>
                  <a:lnTo>
                    <a:pt x="0" y="435"/>
                  </a:lnTo>
                  <a:lnTo>
                    <a:pt x="54" y="419"/>
                  </a:lnTo>
                  <a:lnTo>
                    <a:pt x="133" y="385"/>
                  </a:lnTo>
                  <a:lnTo>
                    <a:pt x="234" y="342"/>
                  </a:lnTo>
                  <a:lnTo>
                    <a:pt x="308" y="296"/>
                  </a:lnTo>
                  <a:lnTo>
                    <a:pt x="376" y="230"/>
                  </a:lnTo>
                  <a:lnTo>
                    <a:pt x="443" y="175"/>
                  </a:lnTo>
                  <a:lnTo>
                    <a:pt x="493" y="122"/>
                  </a:lnTo>
                  <a:lnTo>
                    <a:pt x="493" y="1"/>
                  </a:lnTo>
                  <a:lnTo>
                    <a:pt x="493" y="3"/>
                  </a:lnTo>
                  <a:lnTo>
                    <a:pt x="493" y="98"/>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12" name="Freeform 17"/>
            <p:cNvSpPr>
              <a:spLocks/>
            </p:cNvSpPr>
            <p:nvPr/>
          </p:nvSpPr>
          <p:spPr bwMode="auto">
            <a:xfrm>
              <a:off x="3247492" y="2045724"/>
              <a:ext cx="378914" cy="237334"/>
            </a:xfrm>
            <a:custGeom>
              <a:avLst/>
              <a:gdLst>
                <a:gd name="T0" fmla="*/ 589 w 589"/>
                <a:gd name="T1" fmla="*/ 270 h 270"/>
                <a:gd name="T2" fmla="*/ 589 w 589"/>
                <a:gd name="T3" fmla="*/ 187 h 270"/>
                <a:gd name="T4" fmla="*/ 551 w 589"/>
                <a:gd name="T5" fmla="*/ 180 h 270"/>
                <a:gd name="T6" fmla="*/ 512 w 589"/>
                <a:gd name="T7" fmla="*/ 173 h 270"/>
                <a:gd name="T8" fmla="*/ 475 w 589"/>
                <a:gd name="T9" fmla="*/ 164 h 270"/>
                <a:gd name="T10" fmla="*/ 437 w 589"/>
                <a:gd name="T11" fmla="*/ 155 h 270"/>
                <a:gd name="T12" fmla="*/ 393 w 589"/>
                <a:gd name="T13" fmla="*/ 144 h 270"/>
                <a:gd name="T14" fmla="*/ 345 w 589"/>
                <a:gd name="T15" fmla="*/ 132 h 270"/>
                <a:gd name="T16" fmla="*/ 285 w 589"/>
                <a:gd name="T17" fmla="*/ 114 h 270"/>
                <a:gd name="T18" fmla="*/ 227 w 589"/>
                <a:gd name="T19" fmla="*/ 97 h 270"/>
                <a:gd name="T20" fmla="*/ 189 w 589"/>
                <a:gd name="T21" fmla="*/ 85 h 270"/>
                <a:gd name="T22" fmla="*/ 144 w 589"/>
                <a:gd name="T23" fmla="*/ 68 h 270"/>
                <a:gd name="T24" fmla="*/ 95 w 589"/>
                <a:gd name="T25" fmla="*/ 47 h 270"/>
                <a:gd name="T26" fmla="*/ 51 w 589"/>
                <a:gd name="T27" fmla="*/ 27 h 270"/>
                <a:gd name="T28" fmla="*/ 19 w 589"/>
                <a:gd name="T29" fmla="*/ 11 h 270"/>
                <a:gd name="T30" fmla="*/ 0 w 589"/>
                <a:gd name="T31" fmla="*/ 0 h 270"/>
                <a:gd name="T32" fmla="*/ 0 w 589"/>
                <a:gd name="T33" fmla="*/ 103 h 270"/>
                <a:gd name="T34" fmla="*/ 37 w 589"/>
                <a:gd name="T35" fmla="*/ 129 h 270"/>
                <a:gd name="T36" fmla="*/ 111 w 589"/>
                <a:gd name="T37" fmla="*/ 165 h 270"/>
                <a:gd name="T38" fmla="*/ 197 w 589"/>
                <a:gd name="T39" fmla="*/ 201 h 270"/>
                <a:gd name="T40" fmla="*/ 274 w 589"/>
                <a:gd name="T41" fmla="*/ 221 h 270"/>
                <a:gd name="T42" fmla="*/ 363 w 589"/>
                <a:gd name="T43" fmla="*/ 246 h 270"/>
                <a:gd name="T44" fmla="*/ 452 w 589"/>
                <a:gd name="T45" fmla="*/ 263 h 270"/>
                <a:gd name="T46" fmla="*/ 515 w 589"/>
                <a:gd name="T47" fmla="*/ 269 h 270"/>
                <a:gd name="T48" fmla="*/ 589 w 589"/>
                <a:gd name="T4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9" h="270">
                  <a:moveTo>
                    <a:pt x="589" y="270"/>
                  </a:moveTo>
                  <a:lnTo>
                    <a:pt x="589" y="187"/>
                  </a:lnTo>
                  <a:lnTo>
                    <a:pt x="551" y="180"/>
                  </a:lnTo>
                  <a:lnTo>
                    <a:pt x="512" y="173"/>
                  </a:lnTo>
                  <a:lnTo>
                    <a:pt x="475" y="164"/>
                  </a:lnTo>
                  <a:lnTo>
                    <a:pt x="437" y="155"/>
                  </a:lnTo>
                  <a:lnTo>
                    <a:pt x="393" y="144"/>
                  </a:lnTo>
                  <a:lnTo>
                    <a:pt x="345" y="132"/>
                  </a:lnTo>
                  <a:lnTo>
                    <a:pt x="285" y="114"/>
                  </a:lnTo>
                  <a:lnTo>
                    <a:pt x="227" y="97"/>
                  </a:lnTo>
                  <a:lnTo>
                    <a:pt x="189" y="85"/>
                  </a:lnTo>
                  <a:lnTo>
                    <a:pt x="144" y="68"/>
                  </a:lnTo>
                  <a:lnTo>
                    <a:pt x="95" y="47"/>
                  </a:lnTo>
                  <a:lnTo>
                    <a:pt x="51" y="27"/>
                  </a:lnTo>
                  <a:lnTo>
                    <a:pt x="19" y="11"/>
                  </a:lnTo>
                  <a:lnTo>
                    <a:pt x="0" y="0"/>
                  </a:lnTo>
                  <a:lnTo>
                    <a:pt x="0" y="103"/>
                  </a:lnTo>
                  <a:lnTo>
                    <a:pt x="37" y="129"/>
                  </a:lnTo>
                  <a:lnTo>
                    <a:pt x="111" y="165"/>
                  </a:lnTo>
                  <a:lnTo>
                    <a:pt x="197" y="201"/>
                  </a:lnTo>
                  <a:lnTo>
                    <a:pt x="274" y="221"/>
                  </a:lnTo>
                  <a:lnTo>
                    <a:pt x="363" y="246"/>
                  </a:lnTo>
                  <a:lnTo>
                    <a:pt x="452" y="263"/>
                  </a:lnTo>
                  <a:lnTo>
                    <a:pt x="515" y="269"/>
                  </a:lnTo>
                  <a:lnTo>
                    <a:pt x="589" y="270"/>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13" name="Freeform 18"/>
            <p:cNvSpPr>
              <a:spLocks/>
            </p:cNvSpPr>
            <p:nvPr/>
          </p:nvSpPr>
          <p:spPr bwMode="auto">
            <a:xfrm>
              <a:off x="2929050" y="2132746"/>
              <a:ext cx="1058258" cy="724307"/>
            </a:xfrm>
            <a:custGeom>
              <a:avLst/>
              <a:gdLst>
                <a:gd name="T0" fmla="*/ 1554 w 1645"/>
                <a:gd name="T1" fmla="*/ 824 h 824"/>
                <a:gd name="T2" fmla="*/ 1456 w 1645"/>
                <a:gd name="T3" fmla="*/ 824 h 824"/>
                <a:gd name="T4" fmla="*/ 1354 w 1645"/>
                <a:gd name="T5" fmla="*/ 817 h 824"/>
                <a:gd name="T6" fmla="*/ 1259 w 1645"/>
                <a:gd name="T7" fmla="*/ 803 h 824"/>
                <a:gd name="T8" fmla="*/ 1149 w 1645"/>
                <a:gd name="T9" fmla="*/ 779 h 824"/>
                <a:gd name="T10" fmla="*/ 1044 w 1645"/>
                <a:gd name="T11" fmla="*/ 746 h 824"/>
                <a:gd name="T12" fmla="*/ 933 w 1645"/>
                <a:gd name="T13" fmla="*/ 701 h 824"/>
                <a:gd name="T14" fmla="*/ 834 w 1645"/>
                <a:gd name="T15" fmla="*/ 654 h 824"/>
                <a:gd name="T16" fmla="*/ 740 w 1645"/>
                <a:gd name="T17" fmla="*/ 607 h 824"/>
                <a:gd name="T18" fmla="*/ 644 w 1645"/>
                <a:gd name="T19" fmla="*/ 553 h 824"/>
                <a:gd name="T20" fmla="*/ 554 w 1645"/>
                <a:gd name="T21" fmla="*/ 493 h 824"/>
                <a:gd name="T22" fmla="*/ 467 w 1645"/>
                <a:gd name="T23" fmla="*/ 424 h 824"/>
                <a:gd name="T24" fmla="*/ 396 w 1645"/>
                <a:gd name="T25" fmla="*/ 355 h 824"/>
                <a:gd name="T26" fmla="*/ 348 w 1645"/>
                <a:gd name="T27" fmla="*/ 291 h 824"/>
                <a:gd name="T28" fmla="*/ 49 w 1645"/>
                <a:gd name="T29" fmla="*/ 312 h 824"/>
                <a:gd name="T30" fmla="*/ 151 w 1645"/>
                <a:gd name="T31" fmla="*/ 267 h 824"/>
                <a:gd name="T32" fmla="*/ 222 w 1645"/>
                <a:gd name="T33" fmla="*/ 231 h 824"/>
                <a:gd name="T34" fmla="*/ 281 w 1645"/>
                <a:gd name="T35" fmla="*/ 194 h 824"/>
                <a:gd name="T36" fmla="*/ 338 w 1645"/>
                <a:gd name="T37" fmla="*/ 148 h 824"/>
                <a:gd name="T38" fmla="*/ 405 w 1645"/>
                <a:gd name="T39" fmla="*/ 88 h 824"/>
                <a:gd name="T40" fmla="*/ 469 w 1645"/>
                <a:gd name="T41" fmla="*/ 30 h 824"/>
                <a:gd name="T42" fmla="*/ 521 w 1645"/>
                <a:gd name="T43" fmla="*/ 13 h 824"/>
                <a:gd name="T44" fmla="*/ 577 w 1645"/>
                <a:gd name="T45" fmla="*/ 41 h 824"/>
                <a:gd name="T46" fmla="*/ 646 w 1645"/>
                <a:gd name="T47" fmla="*/ 69 h 824"/>
                <a:gd name="T48" fmla="*/ 709 w 1645"/>
                <a:gd name="T49" fmla="*/ 89 h 824"/>
                <a:gd name="T50" fmla="*/ 781 w 1645"/>
                <a:gd name="T51" fmla="*/ 109 h 824"/>
                <a:gd name="T52" fmla="*/ 854 w 1645"/>
                <a:gd name="T53" fmla="*/ 128 h 824"/>
                <a:gd name="T54" fmla="*/ 925 w 1645"/>
                <a:gd name="T55" fmla="*/ 143 h 824"/>
                <a:gd name="T56" fmla="*/ 993 w 1645"/>
                <a:gd name="T57" fmla="*/ 158 h 824"/>
                <a:gd name="T58" fmla="*/ 1085 w 1645"/>
                <a:gd name="T59" fmla="*/ 172 h 824"/>
                <a:gd name="T60" fmla="*/ 749 w 1645"/>
                <a:gd name="T61" fmla="*/ 282 h 824"/>
                <a:gd name="T62" fmla="*/ 828 w 1645"/>
                <a:gd name="T63" fmla="*/ 385 h 824"/>
                <a:gd name="T64" fmla="*/ 888 w 1645"/>
                <a:gd name="T65" fmla="*/ 445 h 824"/>
                <a:gd name="T66" fmla="*/ 975 w 1645"/>
                <a:gd name="T67" fmla="*/ 526 h 824"/>
                <a:gd name="T68" fmla="*/ 1050 w 1645"/>
                <a:gd name="T69" fmla="*/ 589 h 824"/>
                <a:gd name="T70" fmla="*/ 1110 w 1645"/>
                <a:gd name="T71" fmla="*/ 636 h 824"/>
                <a:gd name="T72" fmla="*/ 1185 w 1645"/>
                <a:gd name="T73" fmla="*/ 683 h 824"/>
                <a:gd name="T74" fmla="*/ 1262 w 1645"/>
                <a:gd name="T75" fmla="*/ 722 h 824"/>
                <a:gd name="T76" fmla="*/ 1354 w 1645"/>
                <a:gd name="T77" fmla="*/ 755 h 824"/>
                <a:gd name="T78" fmla="*/ 1453 w 1645"/>
                <a:gd name="T79" fmla="*/ 779 h 824"/>
                <a:gd name="T80" fmla="*/ 1557 w 1645"/>
                <a:gd name="T81" fmla="*/ 80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4">
                  <a:moveTo>
                    <a:pt x="1645" y="817"/>
                  </a:moveTo>
                  <a:lnTo>
                    <a:pt x="1554" y="824"/>
                  </a:lnTo>
                  <a:lnTo>
                    <a:pt x="1510" y="824"/>
                  </a:lnTo>
                  <a:lnTo>
                    <a:pt x="1456" y="824"/>
                  </a:lnTo>
                  <a:lnTo>
                    <a:pt x="1405" y="820"/>
                  </a:lnTo>
                  <a:lnTo>
                    <a:pt x="1354" y="817"/>
                  </a:lnTo>
                  <a:lnTo>
                    <a:pt x="1304" y="811"/>
                  </a:lnTo>
                  <a:lnTo>
                    <a:pt x="1259" y="803"/>
                  </a:lnTo>
                  <a:lnTo>
                    <a:pt x="1209" y="794"/>
                  </a:lnTo>
                  <a:lnTo>
                    <a:pt x="1149" y="779"/>
                  </a:lnTo>
                  <a:lnTo>
                    <a:pt x="1095" y="761"/>
                  </a:lnTo>
                  <a:lnTo>
                    <a:pt x="1044" y="746"/>
                  </a:lnTo>
                  <a:lnTo>
                    <a:pt x="987" y="725"/>
                  </a:lnTo>
                  <a:lnTo>
                    <a:pt x="933" y="701"/>
                  </a:lnTo>
                  <a:lnTo>
                    <a:pt x="879" y="677"/>
                  </a:lnTo>
                  <a:lnTo>
                    <a:pt x="834" y="654"/>
                  </a:lnTo>
                  <a:lnTo>
                    <a:pt x="783" y="630"/>
                  </a:lnTo>
                  <a:lnTo>
                    <a:pt x="740" y="607"/>
                  </a:lnTo>
                  <a:lnTo>
                    <a:pt x="692" y="580"/>
                  </a:lnTo>
                  <a:lnTo>
                    <a:pt x="644" y="553"/>
                  </a:lnTo>
                  <a:lnTo>
                    <a:pt x="596" y="520"/>
                  </a:lnTo>
                  <a:lnTo>
                    <a:pt x="554" y="493"/>
                  </a:lnTo>
                  <a:lnTo>
                    <a:pt x="509" y="457"/>
                  </a:lnTo>
                  <a:lnTo>
                    <a:pt x="467" y="424"/>
                  </a:lnTo>
                  <a:lnTo>
                    <a:pt x="428" y="391"/>
                  </a:lnTo>
                  <a:lnTo>
                    <a:pt x="396" y="355"/>
                  </a:lnTo>
                  <a:lnTo>
                    <a:pt x="369" y="324"/>
                  </a:lnTo>
                  <a:lnTo>
                    <a:pt x="348" y="291"/>
                  </a:lnTo>
                  <a:lnTo>
                    <a:pt x="0" y="336"/>
                  </a:lnTo>
                  <a:lnTo>
                    <a:pt x="49" y="312"/>
                  </a:lnTo>
                  <a:lnTo>
                    <a:pt x="106" y="288"/>
                  </a:lnTo>
                  <a:lnTo>
                    <a:pt x="151" y="267"/>
                  </a:lnTo>
                  <a:lnTo>
                    <a:pt x="185" y="251"/>
                  </a:lnTo>
                  <a:lnTo>
                    <a:pt x="222" y="231"/>
                  </a:lnTo>
                  <a:lnTo>
                    <a:pt x="252" y="213"/>
                  </a:lnTo>
                  <a:lnTo>
                    <a:pt x="281" y="194"/>
                  </a:lnTo>
                  <a:lnTo>
                    <a:pt x="307" y="171"/>
                  </a:lnTo>
                  <a:lnTo>
                    <a:pt x="338" y="148"/>
                  </a:lnTo>
                  <a:lnTo>
                    <a:pt x="372" y="119"/>
                  </a:lnTo>
                  <a:lnTo>
                    <a:pt x="405" y="88"/>
                  </a:lnTo>
                  <a:lnTo>
                    <a:pt x="434" y="62"/>
                  </a:lnTo>
                  <a:lnTo>
                    <a:pt x="469" y="30"/>
                  </a:lnTo>
                  <a:lnTo>
                    <a:pt x="494" y="0"/>
                  </a:lnTo>
                  <a:lnTo>
                    <a:pt x="521" y="13"/>
                  </a:lnTo>
                  <a:lnTo>
                    <a:pt x="548" y="28"/>
                  </a:lnTo>
                  <a:lnTo>
                    <a:pt x="577" y="41"/>
                  </a:lnTo>
                  <a:lnTo>
                    <a:pt x="611" y="55"/>
                  </a:lnTo>
                  <a:lnTo>
                    <a:pt x="646" y="69"/>
                  </a:lnTo>
                  <a:lnTo>
                    <a:pt x="678" y="80"/>
                  </a:lnTo>
                  <a:lnTo>
                    <a:pt x="709" y="89"/>
                  </a:lnTo>
                  <a:lnTo>
                    <a:pt x="744" y="100"/>
                  </a:lnTo>
                  <a:lnTo>
                    <a:pt x="781" y="109"/>
                  </a:lnTo>
                  <a:lnTo>
                    <a:pt x="819" y="119"/>
                  </a:lnTo>
                  <a:lnTo>
                    <a:pt x="854" y="128"/>
                  </a:lnTo>
                  <a:lnTo>
                    <a:pt x="888" y="137"/>
                  </a:lnTo>
                  <a:lnTo>
                    <a:pt x="925" y="143"/>
                  </a:lnTo>
                  <a:lnTo>
                    <a:pt x="960" y="151"/>
                  </a:lnTo>
                  <a:lnTo>
                    <a:pt x="993" y="158"/>
                  </a:lnTo>
                  <a:lnTo>
                    <a:pt x="1032" y="166"/>
                  </a:lnTo>
                  <a:lnTo>
                    <a:pt x="1085" y="172"/>
                  </a:lnTo>
                  <a:lnTo>
                    <a:pt x="725" y="234"/>
                  </a:lnTo>
                  <a:lnTo>
                    <a:pt x="749" y="282"/>
                  </a:lnTo>
                  <a:lnTo>
                    <a:pt x="777" y="318"/>
                  </a:lnTo>
                  <a:lnTo>
                    <a:pt x="828" y="385"/>
                  </a:lnTo>
                  <a:lnTo>
                    <a:pt x="858" y="415"/>
                  </a:lnTo>
                  <a:lnTo>
                    <a:pt x="888" y="445"/>
                  </a:lnTo>
                  <a:lnTo>
                    <a:pt x="942" y="496"/>
                  </a:lnTo>
                  <a:lnTo>
                    <a:pt x="975" y="526"/>
                  </a:lnTo>
                  <a:lnTo>
                    <a:pt x="1014" y="562"/>
                  </a:lnTo>
                  <a:lnTo>
                    <a:pt x="1050" y="589"/>
                  </a:lnTo>
                  <a:lnTo>
                    <a:pt x="1080" y="613"/>
                  </a:lnTo>
                  <a:lnTo>
                    <a:pt x="1110" y="636"/>
                  </a:lnTo>
                  <a:lnTo>
                    <a:pt x="1146" y="659"/>
                  </a:lnTo>
                  <a:lnTo>
                    <a:pt x="1185" y="683"/>
                  </a:lnTo>
                  <a:lnTo>
                    <a:pt x="1224" y="701"/>
                  </a:lnTo>
                  <a:lnTo>
                    <a:pt x="1262" y="722"/>
                  </a:lnTo>
                  <a:lnTo>
                    <a:pt x="1310" y="740"/>
                  </a:lnTo>
                  <a:lnTo>
                    <a:pt x="1354" y="755"/>
                  </a:lnTo>
                  <a:lnTo>
                    <a:pt x="1405" y="767"/>
                  </a:lnTo>
                  <a:lnTo>
                    <a:pt x="1453" y="779"/>
                  </a:lnTo>
                  <a:lnTo>
                    <a:pt x="1504" y="791"/>
                  </a:lnTo>
                  <a:lnTo>
                    <a:pt x="1557" y="800"/>
                  </a:lnTo>
                  <a:lnTo>
                    <a:pt x="1645" y="817"/>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ZA" dirty="0"/>
            </a:p>
          </p:txBody>
        </p:sp>
      </p:grpSp>
    </p:spTree>
    <p:extLst>
      <p:ext uri="{BB962C8B-B14F-4D97-AF65-F5344CB8AC3E}">
        <p14:creationId xmlns:p14="http://schemas.microsoft.com/office/powerpoint/2010/main" val="256042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879637" y="148324"/>
            <a:ext cx="536897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DESALINATION: REVERSE OSMOSIS (RO)</a:t>
            </a:r>
            <a:endParaRPr lang="en-US" sz="2000" b="1" dirty="0">
              <a:solidFill>
                <a:srgbClr val="FFFF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5133" y="1012603"/>
            <a:ext cx="4409356" cy="507198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5" y="1012604"/>
            <a:ext cx="4132730" cy="5071987"/>
          </a:xfrm>
          <a:prstGeom prst="rect">
            <a:avLst/>
          </a:prstGeom>
        </p:spPr>
      </p:pic>
    </p:spTree>
    <p:extLst>
      <p:ext uri="{BB962C8B-B14F-4D97-AF65-F5344CB8AC3E}">
        <p14:creationId xmlns:p14="http://schemas.microsoft.com/office/powerpoint/2010/main" val="166574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428244" y="148324"/>
            <a:ext cx="427175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DESALINATION: ION EXCHANGE</a:t>
            </a:r>
            <a:endParaRPr lang="en-US" sz="2000" b="1" dirty="0">
              <a:solidFill>
                <a:srgbClr val="FFFF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3" y="1031734"/>
            <a:ext cx="5809128" cy="5050524"/>
          </a:xfrm>
          <a:prstGeom prst="rect">
            <a:avLst/>
          </a:prstGeom>
        </p:spPr>
      </p:pic>
    </p:spTree>
    <p:extLst>
      <p:ext uri="{BB962C8B-B14F-4D97-AF65-F5344CB8AC3E}">
        <p14:creationId xmlns:p14="http://schemas.microsoft.com/office/powerpoint/2010/main" val="367248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073238" y="148324"/>
            <a:ext cx="6981784"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DESALINATION: ELECTRO-DIALYSIS REVERSAL (EDR)</a:t>
            </a:r>
            <a:endParaRPr lang="en-US" sz="2000" b="1" dirty="0">
              <a:solidFill>
                <a:srgbClr val="FFFF00"/>
              </a:solidFill>
            </a:endParaRPr>
          </a:p>
        </p:txBody>
      </p:sp>
      <p:grpSp>
        <p:nvGrpSpPr>
          <p:cNvPr id="10" name="Group 9"/>
          <p:cNvGrpSpPr/>
          <p:nvPr/>
        </p:nvGrpSpPr>
        <p:grpSpPr>
          <a:xfrm>
            <a:off x="1183344" y="1156727"/>
            <a:ext cx="6776757" cy="4921344"/>
            <a:chOff x="1533525" y="1147762"/>
            <a:chExt cx="6076950" cy="4562475"/>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525" y="1147762"/>
              <a:ext cx="6076950" cy="4562475"/>
            </a:xfrm>
            <a:prstGeom prst="rect">
              <a:avLst/>
            </a:prstGeom>
          </p:spPr>
        </p:pic>
        <p:sp>
          <p:nvSpPr>
            <p:cNvPr id="9" name="Rectangle 8"/>
            <p:cNvSpPr/>
            <p:nvPr/>
          </p:nvSpPr>
          <p:spPr>
            <a:xfrm>
              <a:off x="1533525" y="5387788"/>
              <a:ext cx="6076950" cy="322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spTree>
    <p:extLst>
      <p:ext uri="{BB962C8B-B14F-4D97-AF65-F5344CB8AC3E}">
        <p14:creationId xmlns:p14="http://schemas.microsoft.com/office/powerpoint/2010/main" val="314547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859869" y="148323"/>
            <a:ext cx="7408503"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WQ IMPACTS: URBAN &amp; AGRICULTURAL RETURN-FLOWS</a:t>
            </a:r>
            <a:endParaRPr lang="en-US" sz="2000" b="1" dirty="0">
              <a:solidFill>
                <a:srgbClr val="FFFF00"/>
              </a:solidFill>
            </a:endParaRPr>
          </a:p>
        </p:txBody>
      </p:sp>
      <p:graphicFrame>
        <p:nvGraphicFramePr>
          <p:cNvPr id="3" name="Content Placeholder 3"/>
          <p:cNvGraphicFramePr>
            <a:graphicFrameLocks/>
          </p:cNvGraphicFramePr>
          <p:nvPr>
            <p:extLst>
              <p:ext uri="{D42A27DB-BD31-4B8C-83A1-F6EECF244321}">
                <p14:modId xmlns:p14="http://schemas.microsoft.com/office/powerpoint/2010/main" val="2565969870"/>
              </p:ext>
            </p:extLst>
          </p:nvPr>
        </p:nvGraphicFramePr>
        <p:xfrm>
          <a:off x="679146" y="1029755"/>
          <a:ext cx="7781278" cy="3845560"/>
        </p:xfrm>
        <a:graphic>
          <a:graphicData uri="http://schemas.openxmlformats.org/drawingml/2006/table">
            <a:tbl>
              <a:tblPr firstRow="1" bandRow="1">
                <a:tableStyleId>{5C22544A-7EE6-4342-B048-85BDC9FD1C3A}</a:tableStyleId>
              </a:tblPr>
              <a:tblGrid>
                <a:gridCol w="3890639">
                  <a:extLst>
                    <a:ext uri="{9D8B030D-6E8A-4147-A177-3AD203B41FA5}">
                      <a16:colId xmlns="" xmlns:a16="http://schemas.microsoft.com/office/drawing/2014/main" val="20000"/>
                    </a:ext>
                  </a:extLst>
                </a:gridCol>
                <a:gridCol w="3890639">
                  <a:extLst>
                    <a:ext uri="{9D8B030D-6E8A-4147-A177-3AD203B41FA5}">
                      <a16:colId xmlns="" xmlns:a16="http://schemas.microsoft.com/office/drawing/2014/main" val="20001"/>
                    </a:ext>
                  </a:extLst>
                </a:gridCol>
              </a:tblGrid>
              <a:tr h="370840">
                <a:tc>
                  <a:txBody>
                    <a:bodyPr/>
                    <a:lstStyle/>
                    <a:p>
                      <a:r>
                        <a:rPr lang="en-ZA" b="1" dirty="0"/>
                        <a:t>Sector</a:t>
                      </a:r>
                    </a:p>
                  </a:txBody>
                  <a:tcPr/>
                </a:tc>
                <a:tc>
                  <a:txBody>
                    <a:bodyPr/>
                    <a:lstStyle/>
                    <a:p>
                      <a:r>
                        <a:rPr lang="en-ZA" b="1" dirty="0"/>
                        <a:t>Main Associated Contaminant</a:t>
                      </a:r>
                    </a:p>
                  </a:txBody>
                  <a:tcPr/>
                </a:tc>
                <a:extLst>
                  <a:ext uri="{0D108BD9-81ED-4DB2-BD59-A6C34878D82A}">
                    <a16:rowId xmlns="" xmlns:a16="http://schemas.microsoft.com/office/drawing/2014/main" val="10000"/>
                  </a:ext>
                </a:extLst>
              </a:tr>
              <a:tr h="370840">
                <a:tc>
                  <a:txBody>
                    <a:bodyPr/>
                    <a:lstStyle/>
                    <a:p>
                      <a:r>
                        <a:rPr lang="en-ZA" b="1" dirty="0"/>
                        <a:t>Urban </a:t>
                      </a:r>
                      <a:r>
                        <a:rPr lang="en-ZA" b="1" dirty="0" smtClean="0"/>
                        <a:t>Centres</a:t>
                      </a:r>
                      <a:endParaRPr lang="en-ZA" b="1" dirty="0"/>
                    </a:p>
                  </a:txBody>
                  <a:tcPr/>
                </a:tc>
                <a:tc>
                  <a:txBody>
                    <a:bodyPr/>
                    <a:lstStyle/>
                    <a:p>
                      <a:r>
                        <a:rPr lang="en-ZA" b="1" dirty="0"/>
                        <a:t>Toxins</a:t>
                      </a:r>
                    </a:p>
                    <a:p>
                      <a:r>
                        <a:rPr lang="en-ZA" b="1" dirty="0">
                          <a:solidFill>
                            <a:srgbClr val="C00000"/>
                          </a:solidFill>
                        </a:rPr>
                        <a:t>Nutrients</a:t>
                      </a:r>
                    </a:p>
                    <a:p>
                      <a:r>
                        <a:rPr lang="en-ZA" b="1" dirty="0"/>
                        <a:t>Salts</a:t>
                      </a:r>
                    </a:p>
                    <a:p>
                      <a:r>
                        <a:rPr lang="en-ZA" b="1" dirty="0">
                          <a:solidFill>
                            <a:srgbClr val="C00000"/>
                          </a:solidFill>
                        </a:rPr>
                        <a:t>Microbial </a:t>
                      </a:r>
                      <a:r>
                        <a:rPr lang="en-ZA" b="1" dirty="0" smtClean="0">
                          <a:solidFill>
                            <a:srgbClr val="C00000"/>
                          </a:solidFill>
                        </a:rPr>
                        <a:t>contaminants</a:t>
                      </a:r>
                    </a:p>
                    <a:p>
                      <a:r>
                        <a:rPr lang="en-ZA" b="1" dirty="0" smtClean="0">
                          <a:solidFill>
                            <a:schemeClr val="tx1"/>
                          </a:solidFill>
                        </a:rPr>
                        <a:t>EDCs</a:t>
                      </a:r>
                    </a:p>
                    <a:p>
                      <a:r>
                        <a:rPr lang="en-ZA" b="1" dirty="0" smtClean="0">
                          <a:solidFill>
                            <a:schemeClr val="tx1"/>
                          </a:solidFill>
                        </a:rPr>
                        <a:t>Antibiotic &amp; Antimicrobial resistance</a:t>
                      </a:r>
                      <a:endParaRPr lang="en-ZA" b="1" dirty="0">
                        <a:solidFill>
                          <a:schemeClr val="tx1"/>
                        </a:solidFill>
                      </a:endParaRPr>
                    </a:p>
                  </a:txBody>
                  <a:tcPr/>
                </a:tc>
                <a:extLst>
                  <a:ext uri="{0D108BD9-81ED-4DB2-BD59-A6C34878D82A}">
                    <a16:rowId xmlns="" xmlns:a16="http://schemas.microsoft.com/office/drawing/2014/main" val="10002"/>
                  </a:ext>
                </a:extLst>
              </a:tr>
              <a:tr h="370840">
                <a:tc>
                  <a:txBody>
                    <a:bodyPr/>
                    <a:lstStyle/>
                    <a:p>
                      <a:r>
                        <a:rPr lang="en-ZA" b="1" dirty="0"/>
                        <a:t>Agriculture</a:t>
                      </a:r>
                    </a:p>
                  </a:txBody>
                  <a:tcPr/>
                </a:tc>
                <a:tc>
                  <a:txBody>
                    <a:bodyPr/>
                    <a:lstStyle/>
                    <a:p>
                      <a:r>
                        <a:rPr lang="en-ZA" b="1" dirty="0">
                          <a:solidFill>
                            <a:srgbClr val="C00000"/>
                          </a:solidFill>
                        </a:rPr>
                        <a:t>Salts</a:t>
                      </a:r>
                    </a:p>
                    <a:p>
                      <a:r>
                        <a:rPr lang="en-ZA" b="1" dirty="0">
                          <a:solidFill>
                            <a:srgbClr val="C00000"/>
                          </a:solidFill>
                        </a:rPr>
                        <a:t>Nutrients</a:t>
                      </a:r>
                    </a:p>
                    <a:p>
                      <a:pPr marL="0" marR="0" indent="0" algn="l" defTabSz="457200" rtl="0" eaLnBrk="1" fontAlgn="auto" latinLnBrk="0" hangingPunct="1">
                        <a:lnSpc>
                          <a:spcPct val="100000"/>
                        </a:lnSpc>
                        <a:spcBef>
                          <a:spcPts val="0"/>
                        </a:spcBef>
                        <a:spcAft>
                          <a:spcPts val="0"/>
                        </a:spcAft>
                        <a:buClrTx/>
                        <a:buSzTx/>
                        <a:buFontTx/>
                        <a:buNone/>
                        <a:tabLst/>
                        <a:defRPr/>
                      </a:pPr>
                      <a:r>
                        <a:rPr lang="en-ZA" b="1" dirty="0">
                          <a:solidFill>
                            <a:srgbClr val="C00000"/>
                          </a:solidFill>
                        </a:rPr>
                        <a:t>Microbial contaminants</a:t>
                      </a:r>
                    </a:p>
                    <a:p>
                      <a:r>
                        <a:rPr lang="en-ZA" b="1" dirty="0" smtClean="0"/>
                        <a:t>Toxins</a:t>
                      </a:r>
                    </a:p>
                    <a:p>
                      <a:r>
                        <a:rPr lang="en-ZA" b="1" dirty="0" smtClean="0"/>
                        <a:t>POPs</a:t>
                      </a:r>
                      <a:r>
                        <a:rPr lang="en-ZA" b="1" baseline="0" dirty="0" smtClean="0"/>
                        <a:t> </a:t>
                      </a:r>
                      <a:r>
                        <a:rPr lang="en-ZA" b="1" baseline="0" dirty="0"/>
                        <a:t>(</a:t>
                      </a:r>
                      <a:r>
                        <a:rPr lang="en-ZA" b="1" baseline="0" dirty="0" smtClean="0"/>
                        <a:t>pesticides &amp; </a:t>
                      </a:r>
                      <a:r>
                        <a:rPr lang="en-ZA" b="1" baseline="0" dirty="0"/>
                        <a:t>herbicides</a:t>
                      </a:r>
                      <a:r>
                        <a:rPr lang="en-ZA" b="1" baseline="0" dirty="0" smtClean="0"/>
                        <a:t>)</a:t>
                      </a:r>
                    </a:p>
                    <a:p>
                      <a:r>
                        <a:rPr lang="en-ZA" b="1" baseline="0" dirty="0" smtClean="0"/>
                        <a:t>EDCs</a:t>
                      </a:r>
                      <a:endParaRPr lang="en-ZA" b="1" dirty="0"/>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26290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3614491" y="148324"/>
            <a:ext cx="1899241"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REGULATION</a:t>
            </a:r>
            <a:endParaRPr lang="en-US" sz="2000" b="1"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275" y="1140015"/>
            <a:ext cx="6750422" cy="3772648"/>
          </a:xfrm>
          <a:prstGeom prst="rect">
            <a:avLst/>
          </a:prstGeom>
          <a:ln>
            <a:noFill/>
          </a:ln>
          <a:effectLst>
            <a:softEdge rad="112500"/>
          </a:effectLst>
        </p:spPr>
      </p:pic>
      <p:sp>
        <p:nvSpPr>
          <p:cNvPr id="5" name="TextBox 4"/>
          <p:cNvSpPr txBox="1"/>
          <p:nvPr/>
        </p:nvSpPr>
        <p:spPr>
          <a:xfrm>
            <a:off x="739493" y="5271245"/>
            <a:ext cx="7673896" cy="800219"/>
          </a:xfrm>
          <a:prstGeom prst="rect">
            <a:avLst/>
          </a:prstGeom>
          <a:noFill/>
        </p:spPr>
        <p:txBody>
          <a:bodyPr wrap="none" rtlCol="0">
            <a:spAutoFit/>
          </a:bodyPr>
          <a:lstStyle/>
          <a:p>
            <a:pPr algn="ctr">
              <a:spcAft>
                <a:spcPts val="1200"/>
              </a:spcAft>
            </a:pPr>
            <a:r>
              <a:rPr lang="en-ZA" sz="1800" b="1" dirty="0" smtClean="0">
                <a:solidFill>
                  <a:srgbClr val="C00000"/>
                </a:solidFill>
              </a:rPr>
              <a:t>How does the Department regulate urban and agricultural pollution?</a:t>
            </a:r>
          </a:p>
          <a:p>
            <a:pPr algn="ctr"/>
            <a:r>
              <a:rPr lang="en-ZA" sz="1800" b="1" dirty="0" smtClean="0">
                <a:solidFill>
                  <a:srgbClr val="C00000"/>
                </a:solidFill>
              </a:rPr>
              <a:t>What measures can be taken by impactors?</a:t>
            </a:r>
            <a:endParaRPr lang="en-ZA" sz="1800" b="1" dirty="0">
              <a:solidFill>
                <a:srgbClr val="C00000"/>
              </a:solidFill>
            </a:endParaRPr>
          </a:p>
        </p:txBody>
      </p:sp>
    </p:spTree>
    <p:extLst>
      <p:ext uri="{BB962C8B-B14F-4D97-AF65-F5344CB8AC3E}">
        <p14:creationId xmlns:p14="http://schemas.microsoft.com/office/powerpoint/2010/main" val="141702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35" y="385482"/>
            <a:ext cx="10291481" cy="6472518"/>
          </a:xfrm>
          <a:prstGeom prst="rect">
            <a:avLst/>
          </a:prstGeom>
        </p:spPr>
      </p:pic>
      <p:sp>
        <p:nvSpPr>
          <p:cNvPr id="22" name="AutoShape 2"/>
          <p:cNvSpPr>
            <a:spLocks noChangeArrowheads="1"/>
          </p:cNvSpPr>
          <p:nvPr/>
        </p:nvSpPr>
        <p:spPr bwMode="auto">
          <a:xfrm>
            <a:off x="1207458" y="148324"/>
            <a:ext cx="6713313"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GENERAL &amp; SPECIAL WATER QUALITY STANDARDS</a:t>
            </a:r>
            <a:endParaRPr lang="en-US" sz="2000" b="1" dirty="0">
              <a:solidFill>
                <a:srgbClr val="FFFF00"/>
              </a:solidFill>
            </a:endParaRPr>
          </a:p>
        </p:txBody>
      </p:sp>
      <p:sp>
        <p:nvSpPr>
          <p:cNvPr id="2" name="TextBox 1"/>
          <p:cNvSpPr txBox="1"/>
          <p:nvPr/>
        </p:nvSpPr>
        <p:spPr>
          <a:xfrm>
            <a:off x="1" y="968192"/>
            <a:ext cx="9144000" cy="907941"/>
          </a:xfrm>
          <a:prstGeom prst="rect">
            <a:avLst/>
          </a:prstGeom>
          <a:noFill/>
        </p:spPr>
        <p:txBody>
          <a:bodyPr wrap="square" rtlCol="0">
            <a:spAutoFit/>
          </a:bodyPr>
          <a:lstStyle/>
          <a:p>
            <a:pPr algn="ctr"/>
            <a:r>
              <a:rPr lang="en-GB" sz="1200" b="1" dirty="0" smtClean="0">
                <a:solidFill>
                  <a:srgbClr val="002060"/>
                </a:solidFill>
              </a:rPr>
              <a:t>Government</a:t>
            </a:r>
            <a:r>
              <a:rPr lang="en-GB" sz="1200" dirty="0" smtClean="0">
                <a:solidFill>
                  <a:srgbClr val="002060"/>
                </a:solidFill>
              </a:rPr>
              <a:t> </a:t>
            </a:r>
            <a:r>
              <a:rPr lang="en-GB" sz="1200" b="1" dirty="0" smtClean="0">
                <a:solidFill>
                  <a:srgbClr val="002060"/>
                </a:solidFill>
              </a:rPr>
              <a:t>Gazette:</a:t>
            </a:r>
            <a:r>
              <a:rPr lang="en-GB" sz="1200" dirty="0" smtClean="0">
                <a:solidFill>
                  <a:srgbClr val="002060"/>
                </a:solidFill>
              </a:rPr>
              <a:t> </a:t>
            </a:r>
            <a:r>
              <a:rPr lang="en-GB" sz="1200" b="1" dirty="0">
                <a:solidFill>
                  <a:srgbClr val="002060"/>
                </a:solidFill>
              </a:rPr>
              <a:t>18</a:t>
            </a:r>
            <a:r>
              <a:rPr lang="en-GB" sz="1200" dirty="0">
                <a:solidFill>
                  <a:srgbClr val="002060"/>
                </a:solidFill>
              </a:rPr>
              <a:t> </a:t>
            </a:r>
            <a:r>
              <a:rPr lang="en-GB" sz="1200" b="1" dirty="0" smtClean="0">
                <a:solidFill>
                  <a:srgbClr val="002060"/>
                </a:solidFill>
              </a:rPr>
              <a:t>May</a:t>
            </a:r>
            <a:r>
              <a:rPr lang="en-GB" sz="1200" dirty="0" smtClean="0">
                <a:solidFill>
                  <a:srgbClr val="002060"/>
                </a:solidFill>
              </a:rPr>
              <a:t> </a:t>
            </a:r>
            <a:r>
              <a:rPr lang="en-GB" sz="1200" b="1" dirty="0">
                <a:solidFill>
                  <a:srgbClr val="002060"/>
                </a:solidFill>
              </a:rPr>
              <a:t>1984</a:t>
            </a:r>
            <a:r>
              <a:rPr lang="en-GB" sz="1200" dirty="0">
                <a:solidFill>
                  <a:srgbClr val="002060"/>
                </a:solidFill>
              </a:rPr>
              <a:t> </a:t>
            </a:r>
            <a:r>
              <a:rPr lang="en-GB" sz="1200" dirty="0" smtClean="0">
                <a:solidFill>
                  <a:srgbClr val="002060"/>
                </a:solidFill>
              </a:rPr>
              <a:t>(</a:t>
            </a:r>
            <a:r>
              <a:rPr lang="en-GB" sz="1200" b="1" dirty="0" smtClean="0">
                <a:solidFill>
                  <a:srgbClr val="002060"/>
                </a:solidFill>
              </a:rPr>
              <a:t>No.</a:t>
            </a:r>
            <a:r>
              <a:rPr lang="en-GB" sz="1200" dirty="0" smtClean="0">
                <a:solidFill>
                  <a:srgbClr val="002060"/>
                </a:solidFill>
              </a:rPr>
              <a:t> </a:t>
            </a:r>
            <a:r>
              <a:rPr lang="en-GB" sz="1200" b="1" dirty="0" smtClean="0">
                <a:solidFill>
                  <a:srgbClr val="002060"/>
                </a:solidFill>
              </a:rPr>
              <a:t>9225)</a:t>
            </a:r>
            <a:endParaRPr lang="en-ZA" sz="1200" dirty="0">
              <a:solidFill>
                <a:srgbClr val="002060"/>
              </a:solidFill>
            </a:endParaRPr>
          </a:p>
          <a:p>
            <a:pPr algn="ctr">
              <a:spcAft>
                <a:spcPts val="600"/>
              </a:spcAft>
            </a:pPr>
            <a:r>
              <a:rPr lang="en-GB" sz="1200" b="1" dirty="0" smtClean="0">
                <a:solidFill>
                  <a:srgbClr val="002060"/>
                </a:solidFill>
              </a:rPr>
              <a:t>Regulation</a:t>
            </a:r>
            <a:r>
              <a:rPr lang="en-GB" sz="1200" dirty="0" smtClean="0">
                <a:solidFill>
                  <a:srgbClr val="002060"/>
                </a:solidFill>
              </a:rPr>
              <a:t> </a:t>
            </a:r>
            <a:r>
              <a:rPr lang="en-GB" sz="1200" b="1" dirty="0">
                <a:solidFill>
                  <a:srgbClr val="002060"/>
                </a:solidFill>
              </a:rPr>
              <a:t>No.</a:t>
            </a:r>
            <a:r>
              <a:rPr lang="en-GB" sz="1200" dirty="0">
                <a:solidFill>
                  <a:srgbClr val="002060"/>
                </a:solidFill>
              </a:rPr>
              <a:t> </a:t>
            </a:r>
            <a:r>
              <a:rPr lang="en-GB" sz="1200" b="1" dirty="0" smtClean="0">
                <a:solidFill>
                  <a:srgbClr val="002060"/>
                </a:solidFill>
              </a:rPr>
              <a:t>991</a:t>
            </a:r>
            <a:endParaRPr lang="en-ZA" sz="1200" dirty="0">
              <a:solidFill>
                <a:srgbClr val="002060"/>
              </a:solidFill>
            </a:endParaRPr>
          </a:p>
          <a:p>
            <a:pPr algn="ctr"/>
            <a:r>
              <a:rPr lang="en-GB" sz="1200" b="1" dirty="0" smtClean="0">
                <a:solidFill>
                  <a:srgbClr val="002060"/>
                </a:solidFill>
              </a:rPr>
              <a:t>REQUIREMENTS</a:t>
            </a:r>
            <a:r>
              <a:rPr lang="en-GB" sz="1200" dirty="0" smtClean="0">
                <a:solidFill>
                  <a:srgbClr val="002060"/>
                </a:solidFill>
              </a:rPr>
              <a:t> </a:t>
            </a:r>
            <a:r>
              <a:rPr lang="en-GB" sz="1200" b="1" dirty="0">
                <a:solidFill>
                  <a:srgbClr val="002060"/>
                </a:solidFill>
              </a:rPr>
              <a:t>FOR</a:t>
            </a:r>
            <a:r>
              <a:rPr lang="en-GB" sz="1200" dirty="0">
                <a:solidFill>
                  <a:srgbClr val="002060"/>
                </a:solidFill>
              </a:rPr>
              <a:t> </a:t>
            </a:r>
            <a:r>
              <a:rPr lang="en-GB" sz="1200" b="1" dirty="0">
                <a:solidFill>
                  <a:srgbClr val="002060"/>
                </a:solidFill>
              </a:rPr>
              <a:t>THE</a:t>
            </a:r>
            <a:r>
              <a:rPr lang="en-GB" sz="1200" dirty="0">
                <a:solidFill>
                  <a:srgbClr val="002060"/>
                </a:solidFill>
              </a:rPr>
              <a:t> </a:t>
            </a:r>
            <a:r>
              <a:rPr lang="en-GB" sz="1200" b="1" dirty="0">
                <a:solidFill>
                  <a:srgbClr val="002060"/>
                </a:solidFill>
              </a:rPr>
              <a:t>PURIFICATION</a:t>
            </a:r>
            <a:r>
              <a:rPr lang="en-GB" sz="1200" dirty="0">
                <a:solidFill>
                  <a:srgbClr val="002060"/>
                </a:solidFill>
              </a:rPr>
              <a:t> </a:t>
            </a:r>
            <a:r>
              <a:rPr lang="en-GB" sz="1200" b="1" dirty="0">
                <a:solidFill>
                  <a:srgbClr val="002060"/>
                </a:solidFill>
              </a:rPr>
              <a:t>OF</a:t>
            </a:r>
            <a:r>
              <a:rPr lang="en-GB" sz="1200" dirty="0">
                <a:solidFill>
                  <a:srgbClr val="002060"/>
                </a:solidFill>
              </a:rPr>
              <a:t> </a:t>
            </a:r>
            <a:r>
              <a:rPr lang="en-GB" sz="1200" b="1" dirty="0">
                <a:solidFill>
                  <a:srgbClr val="002060"/>
                </a:solidFill>
              </a:rPr>
              <a:t>WASTE</a:t>
            </a:r>
            <a:r>
              <a:rPr lang="en-GB" sz="1200" dirty="0">
                <a:solidFill>
                  <a:srgbClr val="002060"/>
                </a:solidFill>
              </a:rPr>
              <a:t> </a:t>
            </a:r>
            <a:r>
              <a:rPr lang="en-GB" sz="1200" b="1" dirty="0">
                <a:solidFill>
                  <a:srgbClr val="002060"/>
                </a:solidFill>
              </a:rPr>
              <a:t>WATER</a:t>
            </a:r>
            <a:r>
              <a:rPr lang="en-GB" sz="1200" dirty="0">
                <a:solidFill>
                  <a:srgbClr val="002060"/>
                </a:solidFill>
              </a:rPr>
              <a:t> </a:t>
            </a:r>
            <a:r>
              <a:rPr lang="en-GB" sz="1200" b="1" dirty="0">
                <a:solidFill>
                  <a:srgbClr val="002060"/>
                </a:solidFill>
              </a:rPr>
              <a:t>OR </a:t>
            </a:r>
            <a:r>
              <a:rPr lang="en-GB" sz="1200" b="1" dirty="0" smtClean="0">
                <a:solidFill>
                  <a:srgbClr val="002060"/>
                </a:solidFill>
              </a:rPr>
              <a:t>EFFLUENT:</a:t>
            </a:r>
            <a:endParaRPr lang="en-ZA" sz="1200" dirty="0">
              <a:solidFill>
                <a:srgbClr val="002060"/>
              </a:solidFill>
            </a:endParaRPr>
          </a:p>
          <a:p>
            <a:pPr algn="ctr"/>
            <a:endParaRPr lang="en-ZA" sz="1200" dirty="0">
              <a:solidFill>
                <a:srgbClr val="002060"/>
              </a:solidFill>
            </a:endParaRPr>
          </a:p>
        </p:txBody>
      </p:sp>
      <p:grpSp>
        <p:nvGrpSpPr>
          <p:cNvPr id="6" name="Group 5"/>
          <p:cNvGrpSpPr/>
          <p:nvPr/>
        </p:nvGrpSpPr>
        <p:grpSpPr>
          <a:xfrm>
            <a:off x="672354" y="1752734"/>
            <a:ext cx="3532093" cy="4194754"/>
            <a:chOff x="475129" y="1707909"/>
            <a:chExt cx="3532093" cy="4194754"/>
          </a:xfrm>
        </p:grpSpPr>
        <p:sp>
          <p:nvSpPr>
            <p:cNvPr id="3" name="TextBox 2"/>
            <p:cNvSpPr txBox="1"/>
            <p:nvPr/>
          </p:nvSpPr>
          <p:spPr>
            <a:xfrm>
              <a:off x="475129" y="2037502"/>
              <a:ext cx="3532093" cy="3865161"/>
            </a:xfrm>
            <a:prstGeom prst="rect">
              <a:avLst/>
            </a:prstGeom>
            <a:noFill/>
          </p:spPr>
          <p:txBody>
            <a:bodyPr wrap="square" rtlCol="0">
              <a:spAutoFit/>
            </a:bodyPr>
            <a:lstStyle/>
            <a:p>
              <a:pPr>
                <a:spcAft>
                  <a:spcPts val="300"/>
                </a:spcAft>
              </a:pPr>
              <a:r>
                <a:rPr lang="en-GB" sz="1200" b="1" dirty="0" smtClean="0">
                  <a:solidFill>
                    <a:srgbClr val="C00000"/>
                  </a:solidFill>
                </a:rPr>
                <a:t>Maximum concentration in mg/l</a:t>
              </a:r>
              <a:endParaRPr lang="en-ZA" sz="1200" b="1" dirty="0" smtClean="0">
                <a:solidFill>
                  <a:srgbClr val="C00000"/>
                </a:solidFill>
              </a:endParaRPr>
            </a:p>
            <a:p>
              <a:pPr marL="3048000" indent="-3048000">
                <a:spcAft>
                  <a:spcPts val="200"/>
                </a:spcAft>
              </a:pPr>
              <a:r>
                <a:rPr lang="en-GB" sz="1200" b="1" dirty="0" smtClean="0"/>
                <a:t>Residual chlorine (as CP)</a:t>
              </a:r>
              <a:r>
                <a:rPr lang="en-GB" sz="1200" dirty="0" smtClean="0"/>
                <a:t>……….…………	</a:t>
              </a:r>
              <a:r>
                <a:rPr lang="en-GB" sz="1200" b="1" dirty="0" smtClean="0"/>
                <a:t>0,1</a:t>
              </a:r>
              <a:endParaRPr lang="en-ZA" sz="1200" b="1" dirty="0" smtClean="0"/>
            </a:p>
            <a:p>
              <a:pPr marL="3048000" indent="-3048000">
                <a:spcAft>
                  <a:spcPts val="200"/>
                </a:spcAft>
              </a:pPr>
              <a:r>
                <a:rPr lang="en-GB" sz="1200" b="1" dirty="0" smtClean="0"/>
                <a:t>Free and saline ammonia (as N)</a:t>
              </a:r>
              <a:r>
                <a:rPr lang="en-GB" sz="1200" dirty="0" smtClean="0"/>
                <a:t> …………	</a:t>
              </a:r>
              <a:r>
                <a:rPr lang="en-GB" sz="1200" b="1" dirty="0" smtClean="0"/>
                <a:t>10,0</a:t>
              </a:r>
              <a:endParaRPr lang="en-ZA" sz="1200" b="1" dirty="0" smtClean="0"/>
            </a:p>
            <a:p>
              <a:pPr marL="3048000" indent="-3048000">
                <a:spcAft>
                  <a:spcPts val="200"/>
                </a:spcAft>
              </a:pPr>
              <a:r>
                <a:rPr lang="en-GB" sz="1200" b="1" dirty="0" smtClean="0"/>
                <a:t>Arsenic (as As)</a:t>
              </a:r>
              <a:r>
                <a:rPr lang="en-GB" sz="1200" dirty="0" smtClean="0"/>
                <a:t> …………………….……..…	</a:t>
              </a:r>
              <a:r>
                <a:rPr lang="en-GB" sz="1200" b="1" dirty="0" smtClean="0"/>
                <a:t>0,5</a:t>
              </a:r>
              <a:endParaRPr lang="en-ZA" sz="1200" b="1" dirty="0" smtClean="0"/>
            </a:p>
            <a:p>
              <a:pPr marL="3048000" indent="-3048000">
                <a:spcAft>
                  <a:spcPts val="200"/>
                </a:spcAft>
              </a:pPr>
              <a:r>
                <a:rPr lang="en-GB" sz="1200" b="1" dirty="0" smtClean="0"/>
                <a:t>Boron (as B)</a:t>
              </a:r>
              <a:r>
                <a:rPr lang="en-GB" sz="1200" dirty="0" smtClean="0"/>
                <a:t>………………………………….</a:t>
              </a:r>
              <a:r>
                <a:rPr lang="en-GB" sz="1200" b="1" dirty="0" smtClean="0"/>
                <a:t>	1,0</a:t>
              </a:r>
              <a:endParaRPr lang="en-ZA" sz="1200" b="1" dirty="0" smtClean="0"/>
            </a:p>
            <a:p>
              <a:pPr marL="3048000" indent="-3048000">
                <a:spcAft>
                  <a:spcPts val="200"/>
                </a:spcAft>
              </a:pPr>
              <a:r>
                <a:rPr lang="en-GB" sz="1200" b="1" dirty="0" smtClean="0"/>
                <a:t>Hexavalent chromium (as Cr)</a:t>
              </a:r>
              <a:r>
                <a:rPr lang="en-GB" sz="1200" dirty="0" smtClean="0"/>
                <a:t>………….….</a:t>
              </a:r>
              <a:r>
                <a:rPr lang="en-GB" sz="1200" b="1" dirty="0" smtClean="0"/>
                <a:t>	0,05</a:t>
              </a:r>
              <a:endParaRPr lang="en-ZA" sz="1200" b="1" dirty="0" smtClean="0"/>
            </a:p>
            <a:p>
              <a:pPr marL="3048000" indent="-3048000">
                <a:spcAft>
                  <a:spcPts val="200"/>
                </a:spcAft>
              </a:pPr>
              <a:r>
                <a:rPr lang="en-GB" sz="1200" b="1" dirty="0" smtClean="0"/>
                <a:t>Total chromium (as Cr)</a:t>
              </a:r>
              <a:r>
                <a:rPr lang="en-GB" sz="1200" dirty="0" smtClean="0"/>
                <a:t>………………….….</a:t>
              </a:r>
              <a:r>
                <a:rPr lang="en-GB" sz="1200" b="1" dirty="0" smtClean="0"/>
                <a:t>	0,5</a:t>
              </a:r>
              <a:endParaRPr lang="en-ZA" sz="1200" b="1" dirty="0" smtClean="0"/>
            </a:p>
            <a:p>
              <a:pPr marL="3048000" indent="-3048000">
                <a:spcAft>
                  <a:spcPts val="200"/>
                </a:spcAft>
              </a:pPr>
              <a:r>
                <a:rPr lang="en-GB" sz="1200" b="1" dirty="0" smtClean="0"/>
                <a:t>Copper (as Cu)</a:t>
              </a:r>
              <a:r>
                <a:rPr lang="en-GB" sz="1200" dirty="0" smtClean="0"/>
                <a:t>……………………………….</a:t>
              </a:r>
              <a:r>
                <a:rPr lang="en-GB" sz="1200" b="1" dirty="0" smtClean="0"/>
                <a:t>	1,0</a:t>
              </a:r>
              <a:endParaRPr lang="en-ZA" sz="1200" b="1" dirty="0" smtClean="0"/>
            </a:p>
            <a:p>
              <a:pPr marL="3048000" indent="-3048000">
                <a:spcAft>
                  <a:spcPts val="200"/>
                </a:spcAft>
              </a:pPr>
              <a:r>
                <a:rPr lang="en-GB" sz="1200" b="1" dirty="0" smtClean="0"/>
                <a:t>Phenolic compounds (as phenol)</a:t>
              </a:r>
              <a:r>
                <a:rPr lang="en-GB" sz="1200" dirty="0" smtClean="0"/>
                <a:t>………..</a:t>
              </a:r>
              <a:r>
                <a:rPr lang="en-GB" sz="1200" b="1" dirty="0" smtClean="0"/>
                <a:t>	0,1</a:t>
              </a:r>
              <a:endParaRPr lang="en-ZA" sz="1200" b="1" dirty="0" smtClean="0"/>
            </a:p>
            <a:p>
              <a:pPr marL="3048000" indent="-3048000">
                <a:spcAft>
                  <a:spcPts val="200"/>
                </a:spcAft>
              </a:pPr>
              <a:r>
                <a:rPr lang="en-GB" sz="1200" b="1" dirty="0" smtClean="0"/>
                <a:t>Lead (as Pb)</a:t>
              </a:r>
              <a:r>
                <a:rPr lang="en-GB" sz="1200" dirty="0" smtClean="0"/>
                <a:t>…………………………………..</a:t>
              </a:r>
              <a:r>
                <a:rPr lang="en-GB" sz="1200" b="1" dirty="0" smtClean="0"/>
                <a:t>	0,1</a:t>
              </a:r>
              <a:endParaRPr lang="en-ZA" sz="1200" b="1" dirty="0" smtClean="0"/>
            </a:p>
            <a:p>
              <a:pPr marL="3048000" indent="-3048000">
                <a:spcAft>
                  <a:spcPts val="200"/>
                </a:spcAft>
              </a:pPr>
              <a:r>
                <a:rPr lang="en-GB" sz="1200" b="1" dirty="0" smtClean="0"/>
                <a:t>Cyanides (as Cn)</a:t>
              </a:r>
              <a:r>
                <a:rPr lang="en-GB" sz="1200" dirty="0" smtClean="0"/>
                <a:t>………………………….....</a:t>
              </a:r>
              <a:r>
                <a:rPr lang="en-GB" sz="1200" b="1" dirty="0" smtClean="0"/>
                <a:t>	0,5</a:t>
              </a:r>
              <a:endParaRPr lang="en-ZA" sz="1200" b="1" dirty="0" smtClean="0"/>
            </a:p>
            <a:p>
              <a:pPr marL="3048000" indent="-3048000">
                <a:spcAft>
                  <a:spcPts val="200"/>
                </a:spcAft>
              </a:pPr>
              <a:r>
                <a:rPr lang="en-GB" sz="1200" b="1" dirty="0" smtClean="0"/>
                <a:t>Sulphides (as S)</a:t>
              </a:r>
              <a:r>
                <a:rPr lang="en-GB" sz="1200" dirty="0" smtClean="0"/>
                <a:t>…………………………..…</a:t>
              </a:r>
              <a:r>
                <a:rPr lang="en-GB" sz="1200" b="1" dirty="0" smtClean="0"/>
                <a:t>	1,0</a:t>
              </a:r>
              <a:endParaRPr lang="en-ZA" sz="1200" b="1" dirty="0" smtClean="0"/>
            </a:p>
            <a:p>
              <a:pPr marL="3048000" indent="-3048000">
                <a:spcAft>
                  <a:spcPts val="200"/>
                </a:spcAft>
              </a:pPr>
              <a:r>
                <a:rPr lang="en-GB" sz="1200" b="1" dirty="0" smtClean="0"/>
                <a:t>Fluoride (as F)</a:t>
              </a:r>
              <a:r>
                <a:rPr lang="en-GB" sz="1200" dirty="0" smtClean="0"/>
                <a:t>………………………………..</a:t>
              </a:r>
              <a:r>
                <a:rPr lang="en-GB" sz="1200" b="1" dirty="0" smtClean="0"/>
                <a:t>	1,0</a:t>
              </a:r>
              <a:endParaRPr lang="en-ZA" sz="1200" b="1" dirty="0" smtClean="0"/>
            </a:p>
            <a:p>
              <a:pPr marL="3048000" indent="-3048000">
                <a:spcAft>
                  <a:spcPts val="200"/>
                </a:spcAft>
              </a:pPr>
              <a:r>
                <a:rPr lang="en-GB" sz="1200" b="1" dirty="0" smtClean="0"/>
                <a:t>Zinc (as Zn)</a:t>
              </a:r>
              <a:r>
                <a:rPr lang="en-GB" sz="1200" dirty="0" smtClean="0"/>
                <a:t>…………………………………...</a:t>
              </a:r>
              <a:r>
                <a:rPr lang="en-GB" sz="1200" b="1" dirty="0" smtClean="0"/>
                <a:t>	5,0</a:t>
              </a:r>
              <a:endParaRPr lang="en-ZA" sz="1200" b="1" dirty="0" smtClean="0"/>
            </a:p>
            <a:p>
              <a:pPr marL="3048000" indent="-3048000">
                <a:spcAft>
                  <a:spcPts val="200"/>
                </a:spcAft>
              </a:pPr>
              <a:r>
                <a:rPr lang="en-GB" sz="1200" b="1" dirty="0" smtClean="0"/>
                <a:t>Manganese (as Mn)</a:t>
              </a:r>
              <a:r>
                <a:rPr lang="en-GB" sz="1200" dirty="0" smtClean="0"/>
                <a:t>………………………….</a:t>
              </a:r>
              <a:r>
                <a:rPr lang="en-GB" sz="1200" b="1" dirty="0" smtClean="0"/>
                <a:t>	0,4</a:t>
              </a:r>
              <a:endParaRPr lang="en-ZA" sz="1200" b="1" dirty="0" smtClean="0"/>
            </a:p>
            <a:p>
              <a:pPr marL="3048000" indent="-3048000">
                <a:spcAft>
                  <a:spcPts val="200"/>
                </a:spcAft>
              </a:pPr>
              <a:r>
                <a:rPr lang="en-GB" sz="1200" b="1" dirty="0" smtClean="0"/>
                <a:t>Cadmium (as Cd)</a:t>
              </a:r>
              <a:r>
                <a:rPr lang="en-GB" sz="1200" dirty="0" smtClean="0"/>
                <a:t>…………………………….</a:t>
              </a:r>
              <a:r>
                <a:rPr lang="en-GB" sz="1200" b="1" dirty="0" smtClean="0"/>
                <a:t>	0,05</a:t>
              </a:r>
              <a:endParaRPr lang="en-ZA" sz="1200" b="1" dirty="0" smtClean="0"/>
            </a:p>
            <a:p>
              <a:pPr marL="3048000" indent="-3048000">
                <a:spcAft>
                  <a:spcPts val="200"/>
                </a:spcAft>
              </a:pPr>
              <a:r>
                <a:rPr lang="en-GB" sz="1200" b="1" dirty="0" smtClean="0"/>
                <a:t>Mercury (as Hg)</a:t>
              </a:r>
              <a:r>
                <a:rPr lang="en-GB" sz="1200" dirty="0" smtClean="0"/>
                <a:t>………………………………</a:t>
              </a:r>
              <a:r>
                <a:rPr lang="en-GB" sz="1200" b="1" dirty="0" smtClean="0"/>
                <a:t>	0,02</a:t>
              </a:r>
              <a:endParaRPr lang="en-ZA" sz="1200" b="1" dirty="0" smtClean="0"/>
            </a:p>
            <a:p>
              <a:pPr marL="3048000" indent="-3048000">
                <a:spcAft>
                  <a:spcPts val="200"/>
                </a:spcAft>
              </a:pPr>
              <a:r>
                <a:rPr lang="en-GB" sz="1200" b="1" dirty="0" smtClean="0"/>
                <a:t>Selenium (as Se)</a:t>
              </a:r>
              <a:r>
                <a:rPr lang="en-GB" sz="1200" dirty="0" smtClean="0"/>
                <a:t>……………………………..</a:t>
              </a:r>
              <a:r>
                <a:rPr lang="en-GB" sz="1200" b="1" dirty="0" smtClean="0"/>
                <a:t>	0,05</a:t>
              </a:r>
              <a:endParaRPr lang="en-ZA" sz="1200" b="1" dirty="0"/>
            </a:p>
          </p:txBody>
        </p:sp>
        <p:sp>
          <p:nvSpPr>
            <p:cNvPr id="4" name="TextBox 3"/>
            <p:cNvSpPr txBox="1"/>
            <p:nvPr/>
          </p:nvSpPr>
          <p:spPr>
            <a:xfrm>
              <a:off x="475129" y="1707909"/>
              <a:ext cx="2506071" cy="338554"/>
            </a:xfrm>
            <a:prstGeom prst="rect">
              <a:avLst/>
            </a:prstGeom>
            <a:noFill/>
          </p:spPr>
          <p:txBody>
            <a:bodyPr wrap="none" rtlCol="0">
              <a:spAutoFit/>
            </a:bodyPr>
            <a:lstStyle/>
            <a:p>
              <a:r>
                <a:rPr lang="en-ZA" sz="1600" b="1" dirty="0" smtClean="0"/>
                <a:t>GENERAL STANDARDS</a:t>
              </a:r>
              <a:endParaRPr lang="en-ZA" sz="1600" b="1" dirty="0"/>
            </a:p>
          </p:txBody>
        </p:sp>
      </p:grpSp>
      <p:grpSp>
        <p:nvGrpSpPr>
          <p:cNvPr id="8" name="Group 7"/>
          <p:cNvGrpSpPr/>
          <p:nvPr/>
        </p:nvGrpSpPr>
        <p:grpSpPr>
          <a:xfrm>
            <a:off x="5020229" y="1769611"/>
            <a:ext cx="3532093" cy="4598505"/>
            <a:chOff x="5235389" y="1724786"/>
            <a:chExt cx="3532093" cy="4598505"/>
          </a:xfrm>
        </p:grpSpPr>
        <p:sp>
          <p:nvSpPr>
            <p:cNvPr id="5" name="TextBox 4"/>
            <p:cNvSpPr txBox="1"/>
            <p:nvPr/>
          </p:nvSpPr>
          <p:spPr>
            <a:xfrm>
              <a:off x="5235389" y="2037502"/>
              <a:ext cx="3532093" cy="4285789"/>
            </a:xfrm>
            <a:prstGeom prst="rect">
              <a:avLst/>
            </a:prstGeom>
            <a:noFill/>
          </p:spPr>
          <p:txBody>
            <a:bodyPr wrap="square" rtlCol="0">
              <a:spAutoFit/>
            </a:bodyPr>
            <a:lstStyle/>
            <a:p>
              <a:pPr>
                <a:spcAft>
                  <a:spcPts val="300"/>
                </a:spcAft>
              </a:pPr>
              <a:r>
                <a:rPr lang="en-GB" sz="1200" b="1" dirty="0" smtClean="0">
                  <a:solidFill>
                    <a:srgbClr val="C00000"/>
                  </a:solidFill>
                </a:rPr>
                <a:t>Maximum concentration in mg/l</a:t>
              </a:r>
              <a:endParaRPr lang="en-ZA" sz="1200" b="1" dirty="0" smtClean="0">
                <a:solidFill>
                  <a:srgbClr val="C00000"/>
                </a:solidFill>
              </a:endParaRPr>
            </a:p>
            <a:p>
              <a:pPr marL="3048000" indent="-3048000">
                <a:spcAft>
                  <a:spcPts val="200"/>
                </a:spcAft>
              </a:pPr>
              <a:r>
                <a:rPr lang="en-GB" sz="1200" b="1" dirty="0"/>
                <a:t>Free and saline ammonia (as N</a:t>
              </a:r>
              <a:r>
                <a:rPr lang="en-GB" sz="1200" b="1" dirty="0" smtClean="0"/>
                <a:t>)</a:t>
              </a:r>
              <a:r>
                <a:rPr lang="en-GB" sz="1200" dirty="0" smtClean="0"/>
                <a:t>………….</a:t>
              </a:r>
              <a:r>
                <a:rPr lang="en-GB" sz="1200" b="1" dirty="0"/>
                <a:t>	1,0</a:t>
              </a:r>
            </a:p>
            <a:p>
              <a:pPr marL="3048000" indent="-3048000">
                <a:spcAft>
                  <a:spcPts val="200"/>
                </a:spcAft>
              </a:pPr>
              <a:r>
                <a:rPr lang="en-GB" sz="1200" b="1" dirty="0"/>
                <a:t>Nitrates (as N</a:t>
              </a:r>
              <a:r>
                <a:rPr lang="en-GB" sz="1200" b="1" dirty="0" smtClean="0"/>
                <a:t>)</a:t>
              </a:r>
              <a:r>
                <a:rPr lang="en-GB" sz="1200" dirty="0" smtClean="0"/>
                <a:t>………………………………..</a:t>
              </a:r>
              <a:r>
                <a:rPr lang="en-GB" sz="1200" b="1" dirty="0"/>
                <a:t>	1,5</a:t>
              </a:r>
            </a:p>
            <a:p>
              <a:pPr marL="3048000" indent="-3048000">
                <a:spcAft>
                  <a:spcPts val="200"/>
                </a:spcAft>
              </a:pPr>
              <a:r>
                <a:rPr lang="en-GB" sz="1200" b="1" dirty="0"/>
                <a:t>Arsenic (as As</a:t>
              </a:r>
              <a:r>
                <a:rPr lang="en-GB" sz="1200" b="1" dirty="0" smtClean="0"/>
                <a:t>)</a:t>
              </a:r>
              <a:r>
                <a:rPr lang="en-GB" sz="1200" dirty="0" smtClean="0"/>
                <a:t>……………………………….</a:t>
              </a:r>
              <a:r>
                <a:rPr lang="en-GB" sz="1200" b="1" dirty="0"/>
                <a:t>	0,1</a:t>
              </a:r>
            </a:p>
            <a:p>
              <a:pPr marL="3048000" indent="-3048000">
                <a:spcAft>
                  <a:spcPts val="200"/>
                </a:spcAft>
              </a:pPr>
              <a:r>
                <a:rPr lang="en-GB" sz="1200" b="1" dirty="0"/>
                <a:t>Boron (as B</a:t>
              </a:r>
              <a:r>
                <a:rPr lang="en-GB" sz="1200" b="1" dirty="0" smtClean="0"/>
                <a:t>)</a:t>
              </a:r>
              <a:r>
                <a:rPr lang="en-GB" sz="1200" dirty="0" smtClean="0"/>
                <a:t>…………………………………..</a:t>
              </a:r>
              <a:r>
                <a:rPr lang="en-GB" sz="1200" b="1" dirty="0"/>
                <a:t>	0,5</a:t>
              </a:r>
            </a:p>
            <a:p>
              <a:pPr marL="3048000" indent="-3048000">
                <a:spcAft>
                  <a:spcPts val="200"/>
                </a:spcAft>
              </a:pPr>
              <a:r>
                <a:rPr lang="en-GB" sz="1200" b="1" dirty="0"/>
                <a:t>Total chromium (as Cr</a:t>
              </a:r>
              <a:r>
                <a:rPr lang="en-GB" sz="1200" b="1" dirty="0" smtClean="0"/>
                <a:t>)</a:t>
              </a:r>
              <a:r>
                <a:rPr lang="en-GB" sz="1200" dirty="0" smtClean="0"/>
                <a:t>……………………...</a:t>
              </a:r>
              <a:r>
                <a:rPr lang="en-GB" sz="1200" b="1" dirty="0"/>
                <a:t>	0,05</a:t>
              </a:r>
            </a:p>
            <a:p>
              <a:pPr marL="3048000" indent="-3048000">
                <a:spcAft>
                  <a:spcPts val="200"/>
                </a:spcAft>
              </a:pPr>
              <a:r>
                <a:rPr lang="en-GB" sz="1200" b="1" dirty="0"/>
                <a:t>Copper (as Cu</a:t>
              </a:r>
              <a:r>
                <a:rPr lang="en-GB" sz="1200" b="1" dirty="0" smtClean="0"/>
                <a:t>)</a:t>
              </a:r>
              <a:r>
                <a:rPr lang="en-GB" sz="1200" dirty="0" smtClean="0"/>
                <a:t>………………………………..</a:t>
              </a:r>
              <a:r>
                <a:rPr lang="en-GB" sz="1200" b="1" dirty="0"/>
                <a:t>	0,02</a:t>
              </a:r>
            </a:p>
            <a:p>
              <a:pPr marL="3048000" indent="-3048000">
                <a:spcAft>
                  <a:spcPts val="200"/>
                </a:spcAft>
              </a:pPr>
              <a:r>
                <a:rPr lang="en-GB" sz="1200" b="1" dirty="0"/>
                <a:t>Phenolic compounds (as phenol</a:t>
              </a:r>
              <a:r>
                <a:rPr lang="en-GB" sz="1200" b="1" dirty="0" smtClean="0"/>
                <a:t>)</a:t>
              </a:r>
              <a:r>
                <a:rPr lang="en-GB" sz="1200" dirty="0" smtClean="0"/>
                <a:t>…………</a:t>
              </a:r>
              <a:r>
                <a:rPr lang="en-GB" sz="1200" b="1" dirty="0"/>
                <a:t>	0,01</a:t>
              </a:r>
            </a:p>
            <a:p>
              <a:pPr marL="3048000" indent="-3048000">
                <a:spcAft>
                  <a:spcPts val="200"/>
                </a:spcAft>
              </a:pPr>
              <a:r>
                <a:rPr lang="en-GB" sz="1200" b="1" dirty="0"/>
                <a:t>Lead (as Pb</a:t>
              </a:r>
              <a:r>
                <a:rPr lang="en-GB" sz="1200" b="1" dirty="0" smtClean="0"/>
                <a:t>)</a:t>
              </a:r>
              <a:r>
                <a:rPr lang="en-GB" sz="1200" dirty="0" smtClean="0"/>
                <a:t>……………………………………</a:t>
              </a:r>
              <a:r>
                <a:rPr lang="en-GB" sz="1200" b="1" dirty="0"/>
                <a:t>	0,1</a:t>
              </a:r>
            </a:p>
            <a:p>
              <a:pPr marL="3048000" indent="-3048000">
                <a:spcAft>
                  <a:spcPts val="200"/>
                </a:spcAft>
              </a:pPr>
              <a:r>
                <a:rPr lang="en-GB" sz="1200" b="1" dirty="0"/>
                <a:t>Soluble ortho phosphate (as P</a:t>
              </a:r>
              <a:r>
                <a:rPr lang="en-GB" sz="1200" b="1" dirty="0" smtClean="0"/>
                <a:t>)</a:t>
              </a:r>
              <a:r>
                <a:rPr lang="en-GB" sz="1200" dirty="0" smtClean="0"/>
                <a:t>……………</a:t>
              </a:r>
              <a:r>
                <a:rPr lang="en-GB" sz="1200" b="1" dirty="0"/>
                <a:t>	1,0</a:t>
              </a:r>
            </a:p>
            <a:p>
              <a:pPr marL="3048000" indent="-3048000">
                <a:spcAft>
                  <a:spcPts val="200"/>
                </a:spcAft>
              </a:pPr>
              <a:r>
                <a:rPr lang="en-GB" sz="1200" b="1" dirty="0"/>
                <a:t>Iron (as Fe</a:t>
              </a:r>
              <a:r>
                <a:rPr lang="en-GB" sz="1200" b="1" dirty="0" smtClean="0"/>
                <a:t>)</a:t>
              </a:r>
              <a:r>
                <a:rPr lang="en-GB" sz="1200" dirty="0" smtClean="0"/>
                <a:t>…………………………………….</a:t>
              </a:r>
              <a:r>
                <a:rPr lang="en-GB" sz="1200" b="1" dirty="0"/>
                <a:t>	0,3</a:t>
              </a:r>
            </a:p>
            <a:p>
              <a:pPr marL="3048000" indent="-3048000">
                <a:spcAft>
                  <a:spcPts val="200"/>
                </a:spcAft>
              </a:pPr>
              <a:r>
                <a:rPr lang="en-GB" sz="1200" b="1" dirty="0"/>
                <a:t>Manganese (as Mn</a:t>
              </a:r>
              <a:r>
                <a:rPr lang="en-GB" sz="1200" b="1" dirty="0" smtClean="0"/>
                <a:t>)</a:t>
              </a:r>
              <a:r>
                <a:rPr lang="en-GB" sz="1200" dirty="0" smtClean="0"/>
                <a:t>…………………………..</a:t>
              </a:r>
              <a:r>
                <a:rPr lang="en-GB" sz="1200" b="1" dirty="0"/>
                <a:t>	0,1</a:t>
              </a:r>
            </a:p>
            <a:p>
              <a:pPr marL="3048000" indent="-3048000">
                <a:spcAft>
                  <a:spcPts val="200"/>
                </a:spcAft>
              </a:pPr>
              <a:r>
                <a:rPr lang="en-GB" sz="1200" b="1" dirty="0"/>
                <a:t>Cyanides (as Cn</a:t>
              </a:r>
              <a:r>
                <a:rPr lang="en-GB" sz="1200" b="1" dirty="0" smtClean="0"/>
                <a:t>)</a:t>
              </a:r>
              <a:r>
                <a:rPr lang="en-GB" sz="1200" dirty="0" smtClean="0"/>
                <a:t>……………………………..</a:t>
              </a:r>
              <a:r>
                <a:rPr lang="en-GB" sz="1200" b="1" dirty="0"/>
                <a:t>	0,5</a:t>
              </a:r>
            </a:p>
            <a:p>
              <a:pPr marL="3048000" indent="-3048000">
                <a:spcAft>
                  <a:spcPts val="200"/>
                </a:spcAft>
              </a:pPr>
              <a:r>
                <a:rPr lang="en-GB" sz="1200" b="1" dirty="0"/>
                <a:t>Sulphides (as S</a:t>
              </a:r>
              <a:r>
                <a:rPr lang="en-GB" sz="1200" b="1" dirty="0" smtClean="0"/>
                <a:t>)</a:t>
              </a:r>
              <a:r>
                <a:rPr lang="en-GB" sz="1200" dirty="0" smtClean="0"/>
                <a:t>………………………………</a:t>
              </a:r>
              <a:r>
                <a:rPr lang="en-GB" sz="1200" b="1" dirty="0"/>
                <a:t>	0,05</a:t>
              </a:r>
            </a:p>
            <a:p>
              <a:pPr marL="3048000" indent="-3048000">
                <a:spcAft>
                  <a:spcPts val="200"/>
                </a:spcAft>
              </a:pPr>
              <a:r>
                <a:rPr lang="en-GB" sz="1200" b="1" dirty="0"/>
                <a:t>Fluoride (as F</a:t>
              </a:r>
              <a:r>
                <a:rPr lang="en-GB" sz="1200" b="1" dirty="0" smtClean="0"/>
                <a:t>)</a:t>
              </a:r>
              <a:r>
                <a:rPr lang="en-GB" sz="1200" dirty="0" smtClean="0"/>
                <a:t>…………………………………</a:t>
              </a:r>
              <a:r>
                <a:rPr lang="en-GB" sz="1200" b="1" dirty="0"/>
                <a:t>	1,0</a:t>
              </a:r>
            </a:p>
            <a:p>
              <a:pPr marL="3048000" indent="-3048000">
                <a:spcAft>
                  <a:spcPts val="200"/>
                </a:spcAft>
              </a:pPr>
              <a:r>
                <a:rPr lang="en-GB" sz="1200" b="1" dirty="0"/>
                <a:t>Zinc (as Zn</a:t>
              </a:r>
              <a:r>
                <a:rPr lang="en-GB" sz="1200" b="1" dirty="0" smtClean="0"/>
                <a:t>)</a:t>
              </a:r>
              <a:r>
                <a:rPr lang="en-GB" sz="1200" dirty="0" smtClean="0"/>
                <a:t>…………………………………….</a:t>
              </a:r>
              <a:r>
                <a:rPr lang="en-GB" sz="1200" b="1" dirty="0"/>
                <a:t>	0,3</a:t>
              </a:r>
            </a:p>
            <a:p>
              <a:pPr marL="3048000" indent="-3048000">
                <a:spcAft>
                  <a:spcPts val="200"/>
                </a:spcAft>
              </a:pPr>
              <a:r>
                <a:rPr lang="en-GB" sz="1200" b="1" dirty="0"/>
                <a:t>Cadmium (as Cd</a:t>
              </a:r>
              <a:r>
                <a:rPr lang="en-GB" sz="1200" b="1" dirty="0" smtClean="0"/>
                <a:t>)</a:t>
              </a:r>
              <a:r>
                <a:rPr lang="en-GB" sz="1200" dirty="0" smtClean="0"/>
                <a:t>……………………….........</a:t>
              </a:r>
              <a:r>
                <a:rPr lang="en-GB" sz="1200" b="1" dirty="0"/>
                <a:t>	0,05</a:t>
              </a:r>
            </a:p>
            <a:p>
              <a:pPr marL="3048000" indent="-3048000">
                <a:spcAft>
                  <a:spcPts val="200"/>
                </a:spcAft>
              </a:pPr>
              <a:r>
                <a:rPr lang="en-GB" sz="1200" b="1" dirty="0"/>
                <a:t>Mercury (as Hg</a:t>
              </a:r>
              <a:r>
                <a:rPr lang="en-GB" sz="1200" b="1" dirty="0" smtClean="0"/>
                <a:t>)</a:t>
              </a:r>
              <a:r>
                <a:rPr lang="en-GB" sz="1200" dirty="0" smtClean="0"/>
                <a:t>……………………………....</a:t>
              </a:r>
              <a:r>
                <a:rPr lang="en-GB" sz="1200" b="1" dirty="0"/>
                <a:t>	0,02</a:t>
              </a:r>
            </a:p>
            <a:p>
              <a:pPr marL="3048000" indent="-3048000">
                <a:spcAft>
                  <a:spcPts val="200"/>
                </a:spcAft>
              </a:pPr>
              <a:r>
                <a:rPr lang="en-GB" sz="1200" b="1" dirty="0"/>
                <a:t>Selenium (as Se</a:t>
              </a:r>
              <a:r>
                <a:rPr lang="en-GB" sz="1200" b="1" dirty="0" smtClean="0"/>
                <a:t>)</a:t>
              </a:r>
              <a:r>
                <a:rPr lang="en-GB" sz="1200" dirty="0" smtClean="0"/>
                <a:t>……………………………...</a:t>
              </a:r>
              <a:r>
                <a:rPr lang="en-GB" sz="1200" b="1" dirty="0"/>
                <a:t>	</a:t>
              </a:r>
              <a:r>
                <a:rPr lang="en-GB" sz="1200" b="1" dirty="0" smtClean="0"/>
                <a:t>0,05</a:t>
              </a:r>
            </a:p>
            <a:p>
              <a:pPr marL="3048000" indent="-3048000">
                <a:spcAft>
                  <a:spcPts val="200"/>
                </a:spcAft>
              </a:pPr>
              <a:r>
                <a:rPr lang="en-GB" sz="1200" b="1" dirty="0" smtClean="0"/>
                <a:t>Soluble </a:t>
              </a:r>
              <a:r>
                <a:rPr lang="en-GB" sz="1200" b="1" dirty="0"/>
                <a:t>orthophosphate (as P</a:t>
              </a:r>
              <a:r>
                <a:rPr lang="en-GB" sz="1200" b="1" dirty="0" smtClean="0"/>
                <a:t>)</a:t>
              </a:r>
              <a:r>
                <a:rPr lang="en-GB" sz="1200" dirty="0" smtClean="0"/>
                <a:t>…………….</a:t>
              </a:r>
              <a:r>
                <a:rPr lang="en-GB" sz="1200" b="1" dirty="0" smtClean="0"/>
                <a:t>	1.0 </a:t>
              </a:r>
              <a:endParaRPr lang="en-GB" sz="1200" b="1" dirty="0"/>
            </a:p>
          </p:txBody>
        </p:sp>
        <p:sp>
          <p:nvSpPr>
            <p:cNvPr id="7" name="TextBox 6"/>
            <p:cNvSpPr txBox="1"/>
            <p:nvPr/>
          </p:nvSpPr>
          <p:spPr>
            <a:xfrm>
              <a:off x="5235389" y="1724786"/>
              <a:ext cx="2392258" cy="338554"/>
            </a:xfrm>
            <a:prstGeom prst="rect">
              <a:avLst/>
            </a:prstGeom>
            <a:noFill/>
          </p:spPr>
          <p:txBody>
            <a:bodyPr wrap="none" rtlCol="0">
              <a:spAutoFit/>
            </a:bodyPr>
            <a:lstStyle/>
            <a:p>
              <a:r>
                <a:rPr lang="en-ZA" sz="1600" b="1" dirty="0" smtClean="0"/>
                <a:t>SPECIAL STANDARDS</a:t>
              </a:r>
              <a:endParaRPr lang="en-ZA" sz="1600" b="1" dirty="0"/>
            </a:p>
          </p:txBody>
        </p:sp>
      </p:grpSp>
    </p:spTree>
    <p:extLst>
      <p:ext uri="{BB962C8B-B14F-4D97-AF65-F5344CB8AC3E}">
        <p14:creationId xmlns:p14="http://schemas.microsoft.com/office/powerpoint/2010/main" val="47721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587087" y="148324"/>
            <a:ext cx="5954066"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COMPLIANCE MONITORING &amp; ENFORCEMENT</a:t>
            </a:r>
            <a:endParaRPr lang="en-US" sz="2000" b="1"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 y="849378"/>
            <a:ext cx="9233647" cy="6017587"/>
          </a:xfrm>
          <a:prstGeom prst="rect">
            <a:avLst/>
          </a:prstGeom>
        </p:spPr>
      </p:pic>
    </p:spTree>
    <p:extLst>
      <p:ext uri="{BB962C8B-B14F-4D97-AF65-F5344CB8AC3E}">
        <p14:creationId xmlns:p14="http://schemas.microsoft.com/office/powerpoint/2010/main" val="366763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2653937" y="1016922"/>
            <a:ext cx="3817721" cy="5193441"/>
          </a:xfrm>
          <a:prstGeom prst="roundRect">
            <a:avLst/>
          </a:prstGeom>
          <a:solidFill>
            <a:schemeClr val="bg1">
              <a:lumMod val="95000"/>
            </a:schemeClr>
          </a:solidFill>
          <a:ln>
            <a:noFill/>
          </a:ln>
          <a:effectLst>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085" name="Picture 13" descr="E:\My Data\Per Subject\(E)   Capacity Building\Fet Water\2018 (WQM)\Slides\Pic - Bart Simpson's Frien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7272" y="1185603"/>
            <a:ext cx="1811050" cy="1811050"/>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p:cNvSpPr/>
          <p:nvPr/>
        </p:nvSpPr>
        <p:spPr>
          <a:xfrm>
            <a:off x="1863695" y="534339"/>
            <a:ext cx="5398205" cy="565697"/>
          </a:xfrm>
          <a:prstGeom prst="ellipse">
            <a:avLst/>
          </a:prstGeom>
          <a:solidFill>
            <a:srgbClr val="993300"/>
          </a:solidFill>
          <a:ln w="38100" cmpd="dbl" algn="ctr">
            <a:solidFill>
              <a:schemeClr val="accent2">
                <a:lumMod val="50000"/>
              </a:schemeClr>
            </a:solidFill>
            <a:round/>
            <a:headEnd/>
            <a:tailEnd/>
          </a:ln>
        </p:spPr>
        <p:txBody>
          <a:bodyPr wrap="square" tIns="46800" bIns="46800" anchor="ctr">
            <a:spAutoFit/>
          </a:bodyPr>
          <a:lstStyle/>
          <a:p>
            <a:pPr algn="ctr"/>
            <a:r>
              <a:rPr lang="en-US" sz="2000" b="1" dirty="0">
                <a:solidFill>
                  <a:schemeClr val="bg1"/>
                </a:solidFill>
              </a:rPr>
              <a:t>CONCEPTS &amp; PRINCIPLES</a:t>
            </a:r>
          </a:p>
        </p:txBody>
      </p:sp>
      <p:grpSp>
        <p:nvGrpSpPr>
          <p:cNvPr id="61" name="Group 60"/>
          <p:cNvGrpSpPr/>
          <p:nvPr/>
        </p:nvGrpSpPr>
        <p:grpSpPr>
          <a:xfrm>
            <a:off x="204184" y="3870699"/>
            <a:ext cx="2306715" cy="1217456"/>
            <a:chOff x="248574" y="2929631"/>
            <a:chExt cx="2306715" cy="1217456"/>
          </a:xfrm>
        </p:grpSpPr>
        <p:sp>
          <p:nvSpPr>
            <p:cNvPr id="60" name="Oval 59"/>
            <p:cNvSpPr/>
            <p:nvPr/>
          </p:nvSpPr>
          <p:spPr>
            <a:xfrm>
              <a:off x="248574" y="2929631"/>
              <a:ext cx="2306715" cy="1217456"/>
            </a:xfrm>
            <a:prstGeom prst="ellipse">
              <a:avLst/>
            </a:prstGeom>
            <a:solidFill>
              <a:srgbClr val="660066"/>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5" name="TextBox 54"/>
            <p:cNvSpPr txBox="1"/>
            <p:nvPr/>
          </p:nvSpPr>
          <p:spPr>
            <a:xfrm>
              <a:off x="788622" y="3122861"/>
              <a:ext cx="1226619" cy="830997"/>
            </a:xfrm>
            <a:prstGeom prst="rect">
              <a:avLst/>
            </a:prstGeom>
            <a:noFill/>
          </p:spPr>
          <p:txBody>
            <a:bodyPr wrap="none" rtlCol="0">
              <a:spAutoFit/>
            </a:bodyPr>
            <a:lstStyle/>
            <a:p>
              <a:pPr algn="ctr"/>
              <a:r>
                <a:rPr lang="en-ZA" b="1" dirty="0" smtClean="0">
                  <a:solidFill>
                    <a:srgbClr val="FFFF00"/>
                  </a:solidFill>
                </a:rPr>
                <a:t>Water</a:t>
              </a:r>
            </a:p>
            <a:p>
              <a:pPr algn="ctr"/>
              <a:r>
                <a:rPr lang="en-ZA" b="1" dirty="0" smtClean="0">
                  <a:solidFill>
                    <a:srgbClr val="FFFF00"/>
                  </a:solidFill>
                </a:rPr>
                <a:t>Quality</a:t>
              </a:r>
              <a:endParaRPr lang="en-ZA" b="1" dirty="0">
                <a:solidFill>
                  <a:srgbClr val="FFFF00"/>
                </a:solidFill>
              </a:endParaRPr>
            </a:p>
          </p:txBody>
        </p:sp>
      </p:grpSp>
      <p:grpSp>
        <p:nvGrpSpPr>
          <p:cNvPr id="62" name="Group 61"/>
          <p:cNvGrpSpPr/>
          <p:nvPr/>
        </p:nvGrpSpPr>
        <p:grpSpPr>
          <a:xfrm>
            <a:off x="6641978" y="3870699"/>
            <a:ext cx="2306715" cy="1217456"/>
            <a:chOff x="6597588" y="2929631"/>
            <a:chExt cx="2306715" cy="1217456"/>
          </a:xfrm>
        </p:grpSpPr>
        <p:sp>
          <p:nvSpPr>
            <p:cNvPr id="74" name="Oval 73"/>
            <p:cNvSpPr/>
            <p:nvPr/>
          </p:nvSpPr>
          <p:spPr>
            <a:xfrm>
              <a:off x="6597588" y="2929631"/>
              <a:ext cx="2306715" cy="1217456"/>
            </a:xfrm>
            <a:prstGeom prst="ellipse">
              <a:avLst/>
            </a:prstGeom>
            <a:solidFill>
              <a:srgbClr val="660066"/>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8" name="TextBox 67"/>
            <p:cNvSpPr txBox="1"/>
            <p:nvPr/>
          </p:nvSpPr>
          <p:spPr>
            <a:xfrm>
              <a:off x="6812226" y="3122861"/>
              <a:ext cx="1877438" cy="830997"/>
            </a:xfrm>
            <a:prstGeom prst="rect">
              <a:avLst/>
            </a:prstGeom>
            <a:noFill/>
          </p:spPr>
          <p:txBody>
            <a:bodyPr wrap="none" rtlCol="0">
              <a:spAutoFit/>
            </a:bodyPr>
            <a:lstStyle/>
            <a:p>
              <a:pPr algn="ctr"/>
              <a:r>
                <a:rPr lang="en-ZA" b="1" dirty="0" smtClean="0">
                  <a:solidFill>
                    <a:srgbClr val="FFFF00"/>
                  </a:solidFill>
                </a:rPr>
                <a:t>Complex or</a:t>
              </a:r>
            </a:p>
            <a:p>
              <a:pPr algn="ctr"/>
              <a:r>
                <a:rPr lang="en-ZA" b="1" dirty="0" smtClean="0">
                  <a:solidFill>
                    <a:srgbClr val="FFFF00"/>
                  </a:solidFill>
                </a:rPr>
                <a:t>Simple ?</a:t>
              </a:r>
              <a:endParaRPr lang="en-ZA" b="1" dirty="0">
                <a:solidFill>
                  <a:srgbClr val="FFFF00"/>
                </a:solidFill>
              </a:endParaRPr>
            </a:p>
          </p:txBody>
        </p:sp>
      </p:grpSp>
      <p:cxnSp>
        <p:nvCxnSpPr>
          <p:cNvPr id="57" name="Straight Arrow Connector 56"/>
          <p:cNvCxnSpPr>
            <a:stCxn id="13" idx="2"/>
            <a:endCxn id="20" idx="0"/>
          </p:cNvCxnSpPr>
          <p:nvPr/>
        </p:nvCxnSpPr>
        <p:spPr>
          <a:xfrm>
            <a:off x="4562797" y="3910898"/>
            <a:ext cx="1" cy="1136881"/>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3615519" y="3326123"/>
            <a:ext cx="1894557" cy="584775"/>
            <a:chOff x="3624713" y="3063794"/>
            <a:chExt cx="1894557" cy="584775"/>
          </a:xfrm>
        </p:grpSpPr>
        <p:sp>
          <p:nvSpPr>
            <p:cNvPr id="13" name="Rounded Rectangle 12"/>
            <p:cNvSpPr/>
            <p:nvPr/>
          </p:nvSpPr>
          <p:spPr>
            <a:xfrm>
              <a:off x="3646597" y="3063794"/>
              <a:ext cx="1850788" cy="584775"/>
            </a:xfrm>
            <a:prstGeom prst="roundRect">
              <a:avLst/>
            </a:prstGeom>
            <a:gradFill>
              <a:gsLst>
                <a:gs pos="41000">
                  <a:schemeClr val="tx1"/>
                </a:gs>
                <a:gs pos="100000">
                  <a:schemeClr val="tx1">
                    <a:lumMod val="50000"/>
                    <a:lumOff val="50000"/>
                  </a:schemeClr>
                </a:gs>
              </a:gsLst>
            </a:gra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2000" dirty="0"/>
            </a:p>
          </p:txBody>
        </p:sp>
        <p:sp>
          <p:nvSpPr>
            <p:cNvPr id="9" name="TextBox 8"/>
            <p:cNvSpPr txBox="1"/>
            <p:nvPr/>
          </p:nvSpPr>
          <p:spPr>
            <a:xfrm>
              <a:off x="3624713" y="3063794"/>
              <a:ext cx="1894557" cy="584775"/>
            </a:xfrm>
            <a:prstGeom prst="rect">
              <a:avLst/>
            </a:prstGeom>
            <a:noFill/>
          </p:spPr>
          <p:txBody>
            <a:bodyPr wrap="none" rtlCol="0">
              <a:spAutoFit/>
            </a:bodyPr>
            <a:lstStyle/>
            <a:p>
              <a:pPr algn="ctr"/>
              <a:r>
                <a:rPr lang="en-ZA" sz="1600" dirty="0" smtClean="0">
                  <a:solidFill>
                    <a:schemeClr val="bg1"/>
                  </a:solidFill>
                  <a:sym typeface="Wingdings 2"/>
                </a:rPr>
                <a:t></a:t>
              </a:r>
              <a:r>
                <a:rPr lang="en-ZA" sz="1600" b="1" dirty="0" smtClean="0">
                  <a:solidFill>
                    <a:schemeClr val="bg1"/>
                  </a:solidFill>
                </a:rPr>
                <a:t>  What is</a:t>
              </a:r>
            </a:p>
            <a:p>
              <a:pPr algn="ctr"/>
              <a:r>
                <a:rPr lang="en-ZA" sz="1600" b="1" i="1" dirty="0" smtClean="0">
                  <a:solidFill>
                    <a:schemeClr val="bg1"/>
                  </a:solidFill>
                </a:rPr>
                <a:t>“Water Quality” </a:t>
              </a:r>
              <a:r>
                <a:rPr lang="en-ZA" sz="1600" b="1" dirty="0" smtClean="0">
                  <a:solidFill>
                    <a:schemeClr val="bg1"/>
                  </a:solidFill>
                </a:rPr>
                <a:t>?</a:t>
              </a:r>
              <a:endParaRPr lang="en-ZA" sz="1600" b="1" dirty="0">
                <a:solidFill>
                  <a:schemeClr val="bg1"/>
                </a:solidFill>
              </a:endParaRPr>
            </a:p>
          </p:txBody>
        </p:sp>
      </p:grpSp>
      <p:grpSp>
        <p:nvGrpSpPr>
          <p:cNvPr id="47" name="Group 46"/>
          <p:cNvGrpSpPr/>
          <p:nvPr/>
        </p:nvGrpSpPr>
        <p:grpSpPr>
          <a:xfrm>
            <a:off x="3482213" y="4182601"/>
            <a:ext cx="2161169" cy="593653"/>
            <a:chOff x="3491407" y="4036778"/>
            <a:chExt cx="2161169" cy="593653"/>
          </a:xfrm>
        </p:grpSpPr>
        <p:sp>
          <p:nvSpPr>
            <p:cNvPr id="36" name="Rounded Rectangle 35"/>
            <p:cNvSpPr/>
            <p:nvPr/>
          </p:nvSpPr>
          <p:spPr>
            <a:xfrm>
              <a:off x="3491407" y="4036778"/>
              <a:ext cx="2161169" cy="593653"/>
            </a:xfrm>
            <a:prstGeom prst="roundRect">
              <a:avLst/>
            </a:prstGeom>
            <a:gradFill>
              <a:gsLst>
                <a:gs pos="41000">
                  <a:schemeClr val="tx1"/>
                </a:gs>
                <a:gs pos="100000">
                  <a:schemeClr val="tx1">
                    <a:lumMod val="50000"/>
                    <a:lumOff val="50000"/>
                  </a:schemeClr>
                </a:gs>
              </a:gsLst>
            </a:gra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2000" dirty="0"/>
            </a:p>
          </p:txBody>
        </p:sp>
        <p:sp>
          <p:nvSpPr>
            <p:cNvPr id="18" name="TextBox 17"/>
            <p:cNvSpPr txBox="1"/>
            <p:nvPr/>
          </p:nvSpPr>
          <p:spPr>
            <a:xfrm>
              <a:off x="3491407" y="4041217"/>
              <a:ext cx="2161169" cy="584775"/>
            </a:xfrm>
            <a:prstGeom prst="rect">
              <a:avLst/>
            </a:prstGeom>
            <a:noFill/>
          </p:spPr>
          <p:txBody>
            <a:bodyPr wrap="none" rtlCol="0">
              <a:spAutoFit/>
            </a:bodyPr>
            <a:lstStyle/>
            <a:p>
              <a:pPr algn="ctr"/>
              <a:r>
                <a:rPr lang="en-ZA" sz="1600" dirty="0" smtClean="0">
                  <a:solidFill>
                    <a:schemeClr val="bg1"/>
                  </a:solidFill>
                  <a:sym typeface="Wingdings 2"/>
                </a:rPr>
                <a:t></a:t>
              </a:r>
              <a:r>
                <a:rPr lang="en-ZA" sz="1600" b="1" dirty="0" smtClean="0">
                  <a:solidFill>
                    <a:schemeClr val="bg1"/>
                  </a:solidFill>
                </a:rPr>
                <a:t>  What is meant by</a:t>
              </a:r>
            </a:p>
            <a:p>
              <a:pPr algn="ctr"/>
              <a:r>
                <a:rPr lang="en-ZA" sz="1600" b="1" i="1" dirty="0" smtClean="0">
                  <a:solidFill>
                    <a:schemeClr val="bg1"/>
                  </a:solidFill>
                </a:rPr>
                <a:t>“Management”</a:t>
              </a:r>
              <a:r>
                <a:rPr lang="en-ZA" sz="1600" b="1" dirty="0">
                  <a:solidFill>
                    <a:schemeClr val="bg1"/>
                  </a:solidFill>
                </a:rPr>
                <a:t> </a:t>
              </a:r>
              <a:r>
                <a:rPr lang="en-ZA" sz="1600" b="1" dirty="0" smtClean="0">
                  <a:solidFill>
                    <a:schemeClr val="bg1"/>
                  </a:solidFill>
                </a:rPr>
                <a:t>?</a:t>
              </a:r>
              <a:endParaRPr lang="en-ZA" sz="1600" b="1" dirty="0">
                <a:solidFill>
                  <a:schemeClr val="bg1"/>
                </a:solidFill>
              </a:endParaRPr>
            </a:p>
          </p:txBody>
        </p:sp>
      </p:grpSp>
      <p:grpSp>
        <p:nvGrpSpPr>
          <p:cNvPr id="48" name="Group 47"/>
          <p:cNvGrpSpPr/>
          <p:nvPr/>
        </p:nvGrpSpPr>
        <p:grpSpPr>
          <a:xfrm>
            <a:off x="2959891" y="5047779"/>
            <a:ext cx="3205813" cy="830997"/>
            <a:chOff x="2969085" y="5069546"/>
            <a:chExt cx="3205813" cy="830997"/>
          </a:xfrm>
        </p:grpSpPr>
        <p:sp>
          <p:nvSpPr>
            <p:cNvPr id="37" name="Rounded Rectangle 36"/>
            <p:cNvSpPr/>
            <p:nvPr/>
          </p:nvSpPr>
          <p:spPr>
            <a:xfrm>
              <a:off x="2969085" y="5069546"/>
              <a:ext cx="3205813" cy="830997"/>
            </a:xfrm>
            <a:prstGeom prst="roundRect">
              <a:avLst/>
            </a:prstGeom>
            <a:gradFill>
              <a:gsLst>
                <a:gs pos="41000">
                  <a:schemeClr val="tx1"/>
                </a:gs>
                <a:gs pos="100000">
                  <a:schemeClr val="tx1">
                    <a:lumMod val="50000"/>
                    <a:lumOff val="50000"/>
                  </a:schemeClr>
                </a:gs>
              </a:gsLst>
            </a:gra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2000" dirty="0"/>
            </a:p>
          </p:txBody>
        </p:sp>
        <p:sp>
          <p:nvSpPr>
            <p:cNvPr id="20" name="TextBox 19"/>
            <p:cNvSpPr txBox="1"/>
            <p:nvPr/>
          </p:nvSpPr>
          <p:spPr>
            <a:xfrm>
              <a:off x="2969085" y="5069546"/>
              <a:ext cx="3205813" cy="830997"/>
            </a:xfrm>
            <a:prstGeom prst="rect">
              <a:avLst/>
            </a:prstGeom>
            <a:noFill/>
          </p:spPr>
          <p:txBody>
            <a:bodyPr wrap="none" rtlCol="0">
              <a:spAutoFit/>
            </a:bodyPr>
            <a:lstStyle/>
            <a:p>
              <a:pPr algn="ctr"/>
              <a:r>
                <a:rPr lang="en-ZA" sz="1600" dirty="0" smtClean="0">
                  <a:solidFill>
                    <a:schemeClr val="bg1"/>
                  </a:solidFill>
                  <a:sym typeface="Wingdings 2"/>
                </a:rPr>
                <a:t></a:t>
              </a:r>
              <a:r>
                <a:rPr lang="en-ZA" sz="1600" b="1" dirty="0" smtClean="0">
                  <a:solidFill>
                    <a:schemeClr val="bg1"/>
                  </a:solidFill>
                </a:rPr>
                <a:t>  What does</a:t>
              </a:r>
            </a:p>
            <a:p>
              <a:pPr algn="ctr"/>
              <a:r>
                <a:rPr lang="en-ZA" sz="1600" b="1" i="1" dirty="0" smtClean="0">
                  <a:solidFill>
                    <a:schemeClr val="bg1"/>
                  </a:solidFill>
                </a:rPr>
                <a:t>“Water Quality Management” </a:t>
              </a:r>
              <a:r>
                <a:rPr lang="en-ZA" sz="1600" b="1" dirty="0" smtClean="0">
                  <a:solidFill>
                    <a:schemeClr val="bg1"/>
                  </a:solidFill>
                </a:rPr>
                <a:t>?</a:t>
              </a:r>
            </a:p>
            <a:p>
              <a:pPr algn="ctr"/>
              <a:r>
                <a:rPr lang="en-ZA" sz="1600" b="1" dirty="0" smtClean="0">
                  <a:solidFill>
                    <a:schemeClr val="bg1"/>
                  </a:solidFill>
                </a:rPr>
                <a:t>entail ?</a:t>
              </a:r>
              <a:endParaRPr lang="en-ZA" sz="1600" b="1" dirty="0">
                <a:solidFill>
                  <a:schemeClr val="bg1"/>
                </a:solidFill>
              </a:endParaRPr>
            </a:p>
          </p:txBody>
        </p:sp>
      </p:grpSp>
    </p:spTree>
    <p:extLst>
      <p:ext uri="{BB962C8B-B14F-4D97-AF65-F5344CB8AC3E}">
        <p14:creationId xmlns:p14="http://schemas.microsoft.com/office/powerpoint/2010/main" val="236155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1580928" y="1306611"/>
            <a:ext cx="5958316" cy="1466644"/>
          </a:xfrm>
          <a:prstGeom prst="roundRect">
            <a:avLst>
              <a:gd name="adj" fmla="val 16667"/>
            </a:avLst>
          </a:prstGeom>
          <a:solidFill>
            <a:srgbClr val="660066"/>
          </a:solidFill>
          <a:ln w="38100" cmpd="dbl" algn="ctr">
            <a:solidFill>
              <a:srgbClr val="660066"/>
            </a:solidFill>
            <a:round/>
            <a:headEnd/>
            <a:tailEnd/>
          </a:ln>
          <a:effectLst>
            <a:outerShdw blurRad="50800" dist="38100" dir="2700000" algn="tl" rotWithShape="0">
              <a:prstClr val="black">
                <a:alpha val="40000"/>
              </a:prstClr>
            </a:outerShdw>
          </a:effectLst>
        </p:spPr>
        <p:txBody>
          <a:bodyPr wrap="none" tIns="46800" bIns="46800" anchor="ctr">
            <a:spAutoFit/>
          </a:bodyPr>
          <a:lstStyle/>
          <a:p>
            <a:pPr algn="ctr"/>
            <a:r>
              <a:rPr lang="en-ZA" sz="4000" b="1" dirty="0" smtClean="0">
                <a:solidFill>
                  <a:srgbClr val="FFFF00"/>
                </a:solidFill>
              </a:rPr>
              <a:t>3.  </a:t>
            </a:r>
            <a:r>
              <a:rPr lang="en-ZA" sz="4000" b="1" dirty="0">
                <a:solidFill>
                  <a:srgbClr val="FFFF00"/>
                </a:solidFill>
              </a:rPr>
              <a:t>WQ IMPACTS </a:t>
            </a:r>
            <a:r>
              <a:rPr lang="en-ZA" sz="4000" b="1" dirty="0" smtClean="0">
                <a:solidFill>
                  <a:srgbClr val="FFFF00"/>
                </a:solidFill>
              </a:rPr>
              <a:t>FROM</a:t>
            </a:r>
          </a:p>
          <a:p>
            <a:pPr algn="ctr"/>
            <a:r>
              <a:rPr lang="en-ZA" sz="4000" b="1" dirty="0" smtClean="0">
                <a:solidFill>
                  <a:srgbClr val="FFFF00"/>
                </a:solidFill>
              </a:rPr>
              <a:t>MINING </a:t>
            </a:r>
            <a:r>
              <a:rPr lang="en-ZA" sz="4000" b="1" dirty="0">
                <a:solidFill>
                  <a:srgbClr val="FFFF00"/>
                </a:solidFill>
              </a:rPr>
              <a:t>&amp; INDUSTRY</a:t>
            </a:r>
            <a:endParaRPr lang="en-US" sz="4000" b="1" dirty="0">
              <a:solidFill>
                <a:srgbClr val="FFFF00"/>
              </a:solidFill>
            </a:endParaRPr>
          </a:p>
        </p:txBody>
      </p:sp>
    </p:spTree>
    <p:extLst>
      <p:ext uri="{BB962C8B-B14F-4D97-AF65-F5344CB8AC3E}">
        <p14:creationId xmlns:p14="http://schemas.microsoft.com/office/powerpoint/2010/main" val="324369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44834" y="148324"/>
            <a:ext cx="8838573"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THE CLASSIFICATION OF MINES ACCORDING TO POTENTIAL IMPACT</a:t>
            </a:r>
            <a:endParaRPr lang="en-US" sz="2000" b="1" dirty="0">
              <a:solidFill>
                <a:srgbClr val="FFFF00"/>
              </a:solidFill>
            </a:endParaRPr>
          </a:p>
        </p:txBody>
      </p:sp>
      <p:sp>
        <p:nvSpPr>
          <p:cNvPr id="20" name="TextBox 19"/>
          <p:cNvSpPr txBox="1"/>
          <p:nvPr/>
        </p:nvSpPr>
        <p:spPr>
          <a:xfrm>
            <a:off x="3013544" y="5726123"/>
            <a:ext cx="5182060" cy="276999"/>
          </a:xfrm>
          <a:prstGeom prst="rect">
            <a:avLst/>
          </a:prstGeom>
          <a:noFill/>
        </p:spPr>
        <p:txBody>
          <a:bodyPr wrap="none" rtlCol="0">
            <a:spAutoFit/>
          </a:bodyPr>
          <a:lstStyle/>
          <a:p>
            <a:pPr algn="ctr"/>
            <a:r>
              <a:rPr lang="en-ZA" sz="1200" b="1" i="1" dirty="0">
                <a:solidFill>
                  <a:srgbClr val="C00000"/>
                </a:solidFill>
                <a:latin typeface="+mn-lt"/>
              </a:rPr>
              <a:t> </a:t>
            </a:r>
            <a:r>
              <a:rPr lang="en-ZA" sz="1200" b="1" i="1" dirty="0" smtClean="0">
                <a:solidFill>
                  <a:srgbClr val="C00000"/>
                </a:solidFill>
                <a:latin typeface="+mn-lt"/>
              </a:rPr>
              <a:t>#  Depending </a:t>
            </a:r>
            <a:r>
              <a:rPr lang="en-ZA" sz="1200" b="1" i="1" dirty="0">
                <a:solidFill>
                  <a:srgbClr val="C00000"/>
                </a:solidFill>
                <a:latin typeface="+mn-lt"/>
              </a:rPr>
              <a:t>on the change in mine operation, mine might be re-categorised</a:t>
            </a:r>
            <a:r>
              <a:rPr lang="en-ZA" sz="1200" b="1" i="1" dirty="0" smtClean="0">
                <a:solidFill>
                  <a:srgbClr val="C00000"/>
                </a:solidFill>
                <a:latin typeface="+mn-lt"/>
              </a:rPr>
              <a:t>.</a:t>
            </a:r>
            <a:endParaRPr lang="en-ZA" sz="1200" i="1" dirty="0">
              <a:solidFill>
                <a:srgbClr val="C00000"/>
              </a:solidFill>
              <a:latin typeface="+mn-lt"/>
            </a:endParaRPr>
          </a:p>
        </p:txBody>
      </p:sp>
      <p:cxnSp>
        <p:nvCxnSpPr>
          <p:cNvPr id="23" name="Straight Arrow Connector 22"/>
          <p:cNvCxnSpPr>
            <a:stCxn id="5" idx="2"/>
            <a:endCxn id="8" idx="0"/>
          </p:cNvCxnSpPr>
          <p:nvPr/>
        </p:nvCxnSpPr>
        <p:spPr>
          <a:xfrm>
            <a:off x="2955697" y="2075517"/>
            <a:ext cx="1" cy="861943"/>
          </a:xfrm>
          <a:prstGeom prst="straightConnector1">
            <a:avLst/>
          </a:prstGeom>
          <a:ln w="635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8" idx="2"/>
            <a:endCxn id="7" idx="0"/>
          </p:cNvCxnSpPr>
          <p:nvPr/>
        </p:nvCxnSpPr>
        <p:spPr>
          <a:xfrm flipH="1">
            <a:off x="2955697" y="3465810"/>
            <a:ext cx="1" cy="979479"/>
          </a:xfrm>
          <a:prstGeom prst="straightConnector1">
            <a:avLst/>
          </a:prstGeom>
          <a:ln w="635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62" name="Group 61"/>
          <p:cNvGrpSpPr/>
          <p:nvPr/>
        </p:nvGrpSpPr>
        <p:grpSpPr>
          <a:xfrm>
            <a:off x="340684" y="1344103"/>
            <a:ext cx="8471629" cy="934478"/>
            <a:chOff x="251034" y="1344103"/>
            <a:chExt cx="8471629" cy="934478"/>
          </a:xfrm>
        </p:grpSpPr>
        <p:grpSp>
          <p:nvGrpSpPr>
            <p:cNvPr id="39" name="Group 38"/>
            <p:cNvGrpSpPr/>
            <p:nvPr/>
          </p:nvGrpSpPr>
          <p:grpSpPr>
            <a:xfrm>
              <a:off x="2253411" y="1344103"/>
              <a:ext cx="6469252" cy="934478"/>
              <a:chOff x="1159714" y="1200669"/>
              <a:chExt cx="6469252" cy="934478"/>
            </a:xfrm>
          </p:grpSpPr>
          <p:sp>
            <p:nvSpPr>
              <p:cNvPr id="2" name="TextBox 1"/>
              <p:cNvSpPr txBox="1"/>
              <p:nvPr/>
            </p:nvSpPr>
            <p:spPr>
              <a:xfrm>
                <a:off x="2738627" y="1200669"/>
                <a:ext cx="4890339" cy="934478"/>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lIns="72000" tIns="36000" rIns="72000" bIns="36000" rtlCol="0" anchor="ctr" anchorCtr="0">
                <a:spAutoFit/>
              </a:bodyPr>
              <a:lstStyle/>
              <a:p>
                <a:r>
                  <a:rPr lang="en-ZA" sz="1400" b="1" dirty="0" smtClean="0">
                    <a:solidFill>
                      <a:srgbClr val="C00000"/>
                    </a:solidFill>
                    <a:latin typeface="+mn-lt"/>
                  </a:rPr>
                  <a:t>All </a:t>
                </a:r>
                <a:r>
                  <a:rPr lang="en-ZA" sz="1400" b="1" dirty="0">
                    <a:latin typeface="+mn-lt"/>
                  </a:rPr>
                  <a:t>gold and coal </a:t>
                </a:r>
                <a:r>
                  <a:rPr lang="en-ZA" sz="1400" b="1" dirty="0" smtClean="0">
                    <a:latin typeface="+mn-lt"/>
                  </a:rPr>
                  <a:t>mines;</a:t>
                </a:r>
              </a:p>
              <a:p>
                <a:r>
                  <a:rPr lang="en-ZA" sz="1400" b="1" dirty="0" smtClean="0">
                    <a:latin typeface="+mn-lt"/>
                  </a:rPr>
                  <a:t>Any </a:t>
                </a:r>
                <a:r>
                  <a:rPr lang="en-ZA" sz="1400" b="1" dirty="0">
                    <a:latin typeface="+mn-lt"/>
                  </a:rPr>
                  <a:t>mine with any kind of </a:t>
                </a:r>
                <a:r>
                  <a:rPr lang="en-ZA" sz="1400" b="1" dirty="0">
                    <a:solidFill>
                      <a:srgbClr val="C00000"/>
                    </a:solidFill>
                    <a:latin typeface="+mn-lt"/>
                  </a:rPr>
                  <a:t>extractive metallurgical process</a:t>
                </a:r>
                <a:r>
                  <a:rPr lang="en-ZA" sz="1400" b="1" dirty="0">
                    <a:latin typeface="+mn-lt"/>
                  </a:rPr>
                  <a:t>, including heap </a:t>
                </a:r>
                <a:r>
                  <a:rPr lang="en-ZA" sz="1400" b="1" dirty="0" smtClean="0">
                    <a:latin typeface="+mn-lt"/>
                  </a:rPr>
                  <a:t>leaching; and</a:t>
                </a:r>
              </a:p>
              <a:p>
                <a:r>
                  <a:rPr lang="en-ZA" sz="1400" b="1" dirty="0" smtClean="0">
                    <a:latin typeface="+mn-lt"/>
                  </a:rPr>
                  <a:t>Any </a:t>
                </a:r>
                <a:r>
                  <a:rPr lang="en-ZA" sz="1400" b="1" dirty="0">
                    <a:latin typeface="+mn-lt"/>
                  </a:rPr>
                  <a:t>mines where </a:t>
                </a:r>
                <a:r>
                  <a:rPr lang="en-ZA" sz="1400" b="1" dirty="0">
                    <a:solidFill>
                      <a:srgbClr val="C00000"/>
                    </a:solidFill>
                    <a:latin typeface="+mn-lt"/>
                  </a:rPr>
                  <a:t>pyrite</a:t>
                </a:r>
                <a:r>
                  <a:rPr lang="en-ZA" sz="1400" b="1" dirty="0">
                    <a:latin typeface="+mn-lt"/>
                  </a:rPr>
                  <a:t> could occur in the mineral deposits</a:t>
                </a:r>
                <a:r>
                  <a:rPr lang="en-ZA" sz="1400" b="1" dirty="0" smtClean="0">
                    <a:latin typeface="+mn-lt"/>
                  </a:rPr>
                  <a:t>.</a:t>
                </a:r>
                <a:endParaRPr lang="en-ZA" sz="1400" b="1" dirty="0">
                  <a:latin typeface="+mn-lt"/>
                </a:endParaRPr>
              </a:p>
            </p:txBody>
          </p:sp>
          <p:sp>
            <p:nvSpPr>
              <p:cNvPr id="5" name="TextBox 4"/>
              <p:cNvSpPr txBox="1"/>
              <p:nvPr/>
            </p:nvSpPr>
            <p:spPr>
              <a:xfrm>
                <a:off x="1159714" y="1403733"/>
                <a:ext cx="1225272" cy="528350"/>
              </a:xfrm>
              <a:prstGeom prst="rect">
                <a:avLst/>
              </a:prstGeom>
              <a:solidFill>
                <a:schemeClr val="tx1"/>
              </a:solidFill>
              <a:ln>
                <a:noFill/>
              </a:ln>
              <a:effectLst>
                <a:outerShdw blurRad="50800" dist="38100" dir="2700000" algn="tl" rotWithShape="0">
                  <a:prstClr val="black">
                    <a:alpha val="40000"/>
                  </a:prstClr>
                </a:outerShdw>
              </a:effectLst>
            </p:spPr>
            <p:txBody>
              <a:bodyPr wrap="square" lIns="72000" tIns="36000" rIns="72000" bIns="36000" rtlCol="0" anchor="ctr" anchorCtr="1">
                <a:spAutoFit/>
              </a:bodyPr>
              <a:lstStyle/>
              <a:p>
                <a:pPr algn="ctr">
                  <a:lnSpc>
                    <a:spcPts val="1700"/>
                  </a:lnSpc>
                </a:pPr>
                <a:r>
                  <a:rPr lang="en-ZA" sz="1800" b="1" dirty="0">
                    <a:solidFill>
                      <a:srgbClr val="FFFF00"/>
                    </a:solidFill>
                    <a:latin typeface="+mn-lt"/>
                  </a:rPr>
                  <a:t>Category </a:t>
                </a:r>
                <a:r>
                  <a:rPr lang="en-ZA" sz="1800" b="1" dirty="0" smtClean="0">
                    <a:solidFill>
                      <a:srgbClr val="FFFF00"/>
                    </a:solidFill>
                    <a:latin typeface="+mn-lt"/>
                  </a:rPr>
                  <a:t>A</a:t>
                </a:r>
              </a:p>
              <a:p>
                <a:pPr algn="ctr">
                  <a:lnSpc>
                    <a:spcPts val="1700"/>
                  </a:lnSpc>
                </a:pPr>
                <a:r>
                  <a:rPr lang="en-ZA" sz="1800" b="1" dirty="0" smtClean="0">
                    <a:solidFill>
                      <a:srgbClr val="FFFF00"/>
                    </a:solidFill>
                    <a:latin typeface="+mn-lt"/>
                  </a:rPr>
                  <a:t>Mines:</a:t>
                </a:r>
                <a:endParaRPr lang="en-ZA" sz="1800" b="1" dirty="0">
                  <a:solidFill>
                    <a:srgbClr val="FFFF00"/>
                  </a:solidFill>
                  <a:latin typeface="+mn-lt"/>
                </a:endParaRPr>
              </a:p>
            </p:txBody>
          </p:sp>
          <p:cxnSp>
            <p:nvCxnSpPr>
              <p:cNvPr id="9" name="Straight Connector 8"/>
              <p:cNvCxnSpPr>
                <a:stCxn id="5" idx="3"/>
                <a:endCxn id="2" idx="1"/>
              </p:cNvCxnSpPr>
              <p:nvPr/>
            </p:nvCxnSpPr>
            <p:spPr>
              <a:xfrm>
                <a:off x="2384986" y="1667908"/>
                <a:ext cx="35364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251034" y="1473236"/>
              <a:ext cx="1748122" cy="676213"/>
              <a:chOff x="107594" y="1473236"/>
              <a:chExt cx="1748122" cy="676213"/>
            </a:xfrm>
          </p:grpSpPr>
          <p:grpSp>
            <p:nvGrpSpPr>
              <p:cNvPr id="54" name="Group 53"/>
              <p:cNvGrpSpPr/>
              <p:nvPr/>
            </p:nvGrpSpPr>
            <p:grpSpPr>
              <a:xfrm>
                <a:off x="426693" y="1473236"/>
                <a:ext cx="1429023" cy="676213"/>
                <a:chOff x="406114" y="1473236"/>
                <a:chExt cx="1429023" cy="676213"/>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114" y="1473236"/>
                  <a:ext cx="676213" cy="676213"/>
                </a:xfrm>
                <a:prstGeom prst="rect">
                  <a:avLst/>
                </a:prstGeom>
                <a:effectLst>
                  <a:outerShdw blurRad="50800" dist="38100" dir="2700000" algn="tl" rotWithShape="0">
                    <a:prstClr val="black">
                      <a:alpha val="40000"/>
                    </a:prstClr>
                  </a:outerShdw>
                </a:effectLst>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787" y="1547167"/>
                  <a:ext cx="528350" cy="528350"/>
                </a:xfrm>
                <a:prstGeom prst="rect">
                  <a:avLst/>
                </a:prstGeom>
                <a:effectLst>
                  <a:outerShdw blurRad="50800" dist="38100" dir="2700000" algn="tl" rotWithShape="0">
                    <a:prstClr val="black">
                      <a:alpha val="40000"/>
                    </a:prstClr>
                  </a:outerShdw>
                </a:effectLst>
              </p:spPr>
            </p:pic>
            <p:sp>
              <p:nvSpPr>
                <p:cNvPr id="43" name="TextBox 42"/>
                <p:cNvSpPr txBox="1"/>
                <p:nvPr/>
              </p:nvSpPr>
              <p:spPr>
                <a:xfrm>
                  <a:off x="1122719" y="1626676"/>
                  <a:ext cx="179536" cy="369332"/>
                </a:xfrm>
                <a:prstGeom prst="rect">
                  <a:avLst/>
                </a:prstGeom>
                <a:noFill/>
                <a:effectLst>
                  <a:outerShdw blurRad="50800" dist="38100" dir="2700000" algn="tl" rotWithShape="0">
                    <a:prstClr val="black">
                      <a:alpha val="40000"/>
                    </a:prstClr>
                  </a:outerShdw>
                </a:effectLst>
              </p:spPr>
              <p:txBody>
                <a:bodyPr wrap="none" lIns="0" tIns="0" rIns="0" bIns="0" rtlCol="0" anchor="ctr" anchorCtr="1">
                  <a:spAutoFit/>
                </a:bodyPr>
                <a:lstStyle/>
                <a:p>
                  <a:pPr algn="ctr"/>
                  <a:r>
                    <a:rPr lang="en-ZA" dirty="0" smtClean="0"/>
                    <a:t>+</a:t>
                  </a:r>
                  <a:endParaRPr lang="en-ZA" dirty="0"/>
                </a:p>
              </p:txBody>
            </p:sp>
          </p:grpSp>
          <p:sp>
            <p:nvSpPr>
              <p:cNvPr id="55" name="TextBox 54"/>
              <p:cNvSpPr txBox="1"/>
              <p:nvPr/>
            </p:nvSpPr>
            <p:spPr>
              <a:xfrm>
                <a:off x="107594" y="1703620"/>
                <a:ext cx="298159" cy="215444"/>
              </a:xfrm>
              <a:prstGeom prst="rect">
                <a:avLst/>
              </a:prstGeom>
              <a:noFill/>
              <a:effectLst>
                <a:outerShdw blurRad="50800" dist="38100" dir="2700000" algn="tl" rotWithShape="0">
                  <a:prstClr val="black">
                    <a:alpha val="40000"/>
                  </a:prstClr>
                </a:outerShdw>
              </a:effectLst>
            </p:spPr>
            <p:txBody>
              <a:bodyPr wrap="none" lIns="0" tIns="0" rIns="0" bIns="0" rtlCol="0" anchor="ctr" anchorCtr="1">
                <a:spAutoFit/>
              </a:bodyPr>
              <a:lstStyle/>
              <a:p>
                <a:pPr algn="ctr"/>
                <a:r>
                  <a:rPr lang="en-ZA" sz="1400" i="1" dirty="0" smtClean="0"/>
                  <a:t>e.g.</a:t>
                </a:r>
                <a:endParaRPr lang="en-ZA" sz="1400" i="1" dirty="0"/>
              </a:p>
            </p:txBody>
          </p:sp>
        </p:grpSp>
      </p:grpSp>
      <p:grpSp>
        <p:nvGrpSpPr>
          <p:cNvPr id="63" name="Group 62"/>
          <p:cNvGrpSpPr/>
          <p:nvPr/>
        </p:nvGrpSpPr>
        <p:grpSpPr>
          <a:xfrm>
            <a:off x="763511" y="2832303"/>
            <a:ext cx="8048801" cy="954107"/>
            <a:chOff x="673861" y="2832303"/>
            <a:chExt cx="8048801" cy="954107"/>
          </a:xfrm>
        </p:grpSpPr>
        <p:grpSp>
          <p:nvGrpSpPr>
            <p:cNvPr id="40" name="Group 39"/>
            <p:cNvGrpSpPr/>
            <p:nvPr/>
          </p:nvGrpSpPr>
          <p:grpSpPr>
            <a:xfrm>
              <a:off x="2258221" y="2832303"/>
              <a:ext cx="6464441" cy="954107"/>
              <a:chOff x="1164524" y="2877626"/>
              <a:chExt cx="6464441" cy="954107"/>
            </a:xfrm>
          </p:grpSpPr>
          <p:sp>
            <p:nvSpPr>
              <p:cNvPr id="3" name="TextBox 2"/>
              <p:cNvSpPr txBox="1"/>
              <p:nvPr/>
            </p:nvSpPr>
            <p:spPr>
              <a:xfrm>
                <a:off x="2738626" y="2877626"/>
                <a:ext cx="4890339" cy="954107"/>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r>
                  <a:rPr lang="en-ZA" sz="1400" b="1" dirty="0" smtClean="0">
                    <a:latin typeface="+mn-lt"/>
                  </a:rPr>
                  <a:t>Mines </a:t>
                </a:r>
                <a:r>
                  <a:rPr lang="en-ZA" sz="1400" b="1" dirty="0">
                    <a:latin typeface="+mn-lt"/>
                  </a:rPr>
                  <a:t>with a </a:t>
                </a:r>
                <a:r>
                  <a:rPr lang="en-ZA" sz="1400" b="1" dirty="0">
                    <a:solidFill>
                      <a:srgbClr val="C00000"/>
                    </a:solidFill>
                    <a:latin typeface="+mn-lt"/>
                  </a:rPr>
                  <a:t>low risk for water quality </a:t>
                </a:r>
                <a:r>
                  <a:rPr lang="en-ZA" sz="1400" b="1" dirty="0" smtClean="0">
                    <a:latin typeface="+mn-lt"/>
                  </a:rPr>
                  <a:t>impacts; and</a:t>
                </a:r>
              </a:p>
              <a:p>
                <a:r>
                  <a:rPr lang="en-ZA" sz="1400" b="1" dirty="0" smtClean="0">
                    <a:latin typeface="+mn-lt"/>
                  </a:rPr>
                  <a:t>Mines </a:t>
                </a:r>
                <a:r>
                  <a:rPr lang="en-ZA" sz="1400" b="1" dirty="0">
                    <a:latin typeface="+mn-lt"/>
                  </a:rPr>
                  <a:t>with a potential significant and/ or permanent </a:t>
                </a:r>
                <a:r>
                  <a:rPr lang="en-ZA" sz="1400" b="1" dirty="0">
                    <a:solidFill>
                      <a:srgbClr val="C00000"/>
                    </a:solidFill>
                    <a:latin typeface="+mn-lt"/>
                  </a:rPr>
                  <a:t>impact on the yield</a:t>
                </a:r>
                <a:r>
                  <a:rPr lang="en-ZA" sz="1400" b="1" dirty="0">
                    <a:latin typeface="+mn-lt"/>
                  </a:rPr>
                  <a:t>/ availability of water, dynamics of the river, riparian rights, </a:t>
                </a:r>
                <a:r>
                  <a:rPr lang="en-ZA" sz="1400" b="1" dirty="0" smtClean="0">
                    <a:latin typeface="+mn-lt"/>
                  </a:rPr>
                  <a:t>etc.</a:t>
                </a:r>
                <a:endParaRPr lang="en-ZA" sz="1400" b="1" dirty="0">
                  <a:latin typeface="+mn-lt"/>
                </a:endParaRPr>
              </a:p>
            </p:txBody>
          </p:sp>
          <p:sp>
            <p:nvSpPr>
              <p:cNvPr id="8" name="TextBox 7"/>
              <p:cNvSpPr txBox="1"/>
              <p:nvPr/>
            </p:nvSpPr>
            <p:spPr>
              <a:xfrm>
                <a:off x="1164524" y="2982783"/>
                <a:ext cx="1215653" cy="528350"/>
              </a:xfrm>
              <a:prstGeom prst="rect">
                <a:avLst/>
              </a:prstGeom>
              <a:solidFill>
                <a:schemeClr val="tx1"/>
              </a:solidFill>
              <a:ln>
                <a:noFill/>
              </a:ln>
              <a:effectLst>
                <a:outerShdw blurRad="50800" dist="38100" dir="2700000" algn="tl" rotWithShape="0">
                  <a:prstClr val="black">
                    <a:alpha val="40000"/>
                  </a:prstClr>
                </a:outerShdw>
              </a:effectLst>
            </p:spPr>
            <p:txBody>
              <a:bodyPr wrap="square" lIns="72000" tIns="36000" rIns="72000" bIns="36000" rtlCol="0" anchor="ctr" anchorCtr="1">
                <a:spAutoFit/>
              </a:bodyPr>
              <a:lstStyle/>
              <a:p>
                <a:pPr algn="ctr">
                  <a:lnSpc>
                    <a:spcPts val="1700"/>
                  </a:lnSpc>
                </a:pPr>
                <a:r>
                  <a:rPr lang="en-ZA" sz="1800" b="1" dirty="0">
                    <a:solidFill>
                      <a:srgbClr val="FFFF00"/>
                    </a:solidFill>
                    <a:latin typeface="+mn-lt"/>
                  </a:rPr>
                  <a:t>Category B</a:t>
                </a:r>
                <a:endParaRPr lang="en-ZA" sz="1800" b="1" dirty="0" smtClean="0">
                  <a:solidFill>
                    <a:srgbClr val="FFFF00"/>
                  </a:solidFill>
                  <a:latin typeface="+mn-lt"/>
                </a:endParaRPr>
              </a:p>
              <a:p>
                <a:pPr algn="ctr">
                  <a:lnSpc>
                    <a:spcPts val="1700"/>
                  </a:lnSpc>
                </a:pPr>
                <a:r>
                  <a:rPr lang="en-ZA" sz="1800" b="1" dirty="0" smtClean="0">
                    <a:solidFill>
                      <a:srgbClr val="FFFF00"/>
                    </a:solidFill>
                    <a:latin typeface="+mn-lt"/>
                  </a:rPr>
                  <a:t>Mines:</a:t>
                </a:r>
                <a:endParaRPr lang="en-ZA" sz="1800" b="1" dirty="0">
                  <a:solidFill>
                    <a:srgbClr val="FFFF00"/>
                  </a:solidFill>
                  <a:latin typeface="+mn-lt"/>
                </a:endParaRPr>
              </a:p>
            </p:txBody>
          </p:sp>
          <p:cxnSp>
            <p:nvCxnSpPr>
              <p:cNvPr id="11" name="Straight Connector 10"/>
              <p:cNvCxnSpPr>
                <a:stCxn id="8" idx="3"/>
              </p:cNvCxnSpPr>
              <p:nvPr/>
            </p:nvCxnSpPr>
            <p:spPr>
              <a:xfrm>
                <a:off x="2380177" y="3246958"/>
                <a:ext cx="3584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673861" y="3006143"/>
              <a:ext cx="872750" cy="606426"/>
              <a:chOff x="530421" y="3006143"/>
              <a:chExt cx="872750" cy="606426"/>
            </a:xfrm>
          </p:grpSpPr>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237" y="3006143"/>
                <a:ext cx="523934" cy="606426"/>
              </a:xfrm>
              <a:prstGeom prst="rect">
                <a:avLst/>
              </a:prstGeom>
              <a:effectLst>
                <a:outerShdw blurRad="50800" dist="38100" dir="2700000" algn="tl" rotWithShape="0">
                  <a:prstClr val="black">
                    <a:alpha val="40000"/>
                  </a:prstClr>
                </a:outerShdw>
              </a:effectLst>
            </p:spPr>
          </p:pic>
          <p:sp>
            <p:nvSpPr>
              <p:cNvPr id="57" name="TextBox 56"/>
              <p:cNvSpPr txBox="1"/>
              <p:nvPr/>
            </p:nvSpPr>
            <p:spPr>
              <a:xfrm>
                <a:off x="530421" y="3201634"/>
                <a:ext cx="298159" cy="215444"/>
              </a:xfrm>
              <a:prstGeom prst="rect">
                <a:avLst/>
              </a:prstGeom>
              <a:noFill/>
              <a:effectLst>
                <a:outerShdw blurRad="50800" dist="38100" dir="2700000" algn="tl" rotWithShape="0">
                  <a:prstClr val="black">
                    <a:alpha val="40000"/>
                  </a:prstClr>
                </a:outerShdw>
              </a:effectLst>
            </p:spPr>
            <p:txBody>
              <a:bodyPr wrap="none" lIns="0" tIns="0" rIns="0" bIns="0" rtlCol="0" anchor="ctr" anchorCtr="1">
                <a:spAutoFit/>
              </a:bodyPr>
              <a:lstStyle/>
              <a:p>
                <a:pPr algn="ctr"/>
                <a:r>
                  <a:rPr lang="en-ZA" sz="1400" i="1" dirty="0" smtClean="0"/>
                  <a:t>e.g.</a:t>
                </a:r>
                <a:endParaRPr lang="en-ZA" sz="1400" i="1" dirty="0"/>
              </a:p>
            </p:txBody>
          </p:sp>
        </p:grpSp>
      </p:grpSp>
      <p:grpSp>
        <p:nvGrpSpPr>
          <p:cNvPr id="64" name="Group 63"/>
          <p:cNvGrpSpPr/>
          <p:nvPr/>
        </p:nvGrpSpPr>
        <p:grpSpPr>
          <a:xfrm>
            <a:off x="340684" y="4340132"/>
            <a:ext cx="8470285" cy="738664"/>
            <a:chOff x="251034" y="4340132"/>
            <a:chExt cx="8470285" cy="738664"/>
          </a:xfrm>
        </p:grpSpPr>
        <p:grpSp>
          <p:nvGrpSpPr>
            <p:cNvPr id="41" name="Group 40"/>
            <p:cNvGrpSpPr/>
            <p:nvPr/>
          </p:nvGrpSpPr>
          <p:grpSpPr>
            <a:xfrm>
              <a:off x="2262228" y="4340132"/>
              <a:ext cx="6459091" cy="738664"/>
              <a:chOff x="1168531" y="4456677"/>
              <a:chExt cx="6459091" cy="738664"/>
            </a:xfrm>
          </p:grpSpPr>
          <p:sp>
            <p:nvSpPr>
              <p:cNvPr id="4" name="TextBox 3"/>
              <p:cNvSpPr txBox="1"/>
              <p:nvPr/>
            </p:nvSpPr>
            <p:spPr>
              <a:xfrm>
                <a:off x="2734242" y="4456677"/>
                <a:ext cx="4893380" cy="738664"/>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r>
                  <a:rPr lang="en-ZA" sz="1400" b="1" dirty="0" smtClean="0">
                    <a:solidFill>
                      <a:srgbClr val="C00000"/>
                    </a:solidFill>
                    <a:latin typeface="+mn-lt"/>
                  </a:rPr>
                  <a:t>Big </a:t>
                </a:r>
                <a:r>
                  <a:rPr lang="en-ZA" sz="1400" b="1" dirty="0">
                    <a:latin typeface="+mn-lt"/>
                  </a:rPr>
                  <a:t>mines with </a:t>
                </a:r>
                <a:r>
                  <a:rPr lang="en-ZA" sz="1400" b="1" dirty="0">
                    <a:solidFill>
                      <a:srgbClr val="C00000"/>
                    </a:solidFill>
                    <a:latin typeface="+mn-lt"/>
                  </a:rPr>
                  <a:t>no significant impact </a:t>
                </a:r>
                <a:r>
                  <a:rPr lang="en-ZA" sz="1400" b="1" dirty="0">
                    <a:latin typeface="+mn-lt"/>
                  </a:rPr>
                  <a:t>on </a:t>
                </a:r>
                <a:r>
                  <a:rPr lang="en-ZA" sz="1400" b="1" dirty="0" smtClean="0">
                    <a:latin typeface="+mn-lt"/>
                  </a:rPr>
                  <a:t>water, </a:t>
                </a:r>
                <a:r>
                  <a:rPr lang="en-ZA" sz="1400" b="1" dirty="0">
                    <a:latin typeface="+mn-lt"/>
                  </a:rPr>
                  <a:t>where Resources Quality Objectives for ideal conditions will be realised; </a:t>
                </a:r>
                <a:r>
                  <a:rPr lang="en-ZA" sz="1400" b="1" dirty="0" smtClean="0">
                    <a:latin typeface="+mn-lt"/>
                  </a:rPr>
                  <a:t>and</a:t>
                </a:r>
              </a:p>
              <a:p>
                <a:r>
                  <a:rPr lang="en-ZA" sz="1400" b="1" dirty="0" smtClean="0">
                    <a:solidFill>
                      <a:srgbClr val="C00000"/>
                    </a:solidFill>
                    <a:latin typeface="+mn-lt"/>
                  </a:rPr>
                  <a:t>Small </a:t>
                </a:r>
                <a:r>
                  <a:rPr lang="en-ZA" sz="1400" b="1" dirty="0">
                    <a:solidFill>
                      <a:srgbClr val="C00000"/>
                    </a:solidFill>
                    <a:latin typeface="+mn-lt"/>
                  </a:rPr>
                  <a:t>low impacting </a:t>
                </a:r>
                <a:r>
                  <a:rPr lang="en-ZA" sz="1400" b="1" dirty="0">
                    <a:latin typeface="+mn-lt"/>
                  </a:rPr>
                  <a:t>mines</a:t>
                </a:r>
                <a:r>
                  <a:rPr lang="en-ZA" sz="1400" b="1" dirty="0" smtClean="0">
                    <a:latin typeface="+mn-lt"/>
                  </a:rPr>
                  <a:t>.</a:t>
                </a:r>
                <a:endParaRPr lang="en-ZA" sz="1400" b="1" dirty="0">
                  <a:latin typeface="+mn-lt"/>
                </a:endParaRPr>
              </a:p>
            </p:txBody>
          </p:sp>
          <p:sp>
            <p:nvSpPr>
              <p:cNvPr id="7" name="TextBox 6"/>
              <p:cNvSpPr txBox="1"/>
              <p:nvPr/>
            </p:nvSpPr>
            <p:spPr>
              <a:xfrm>
                <a:off x="1168531" y="4561834"/>
                <a:ext cx="1207638" cy="528350"/>
              </a:xfrm>
              <a:prstGeom prst="rect">
                <a:avLst/>
              </a:prstGeom>
              <a:solidFill>
                <a:schemeClr val="tx1"/>
              </a:solidFill>
              <a:ln>
                <a:noFill/>
              </a:ln>
              <a:effectLst>
                <a:outerShdw blurRad="50800" dist="38100" dir="2700000" algn="tl" rotWithShape="0">
                  <a:prstClr val="black">
                    <a:alpha val="40000"/>
                  </a:prstClr>
                </a:outerShdw>
              </a:effectLst>
            </p:spPr>
            <p:txBody>
              <a:bodyPr wrap="square" lIns="72000" tIns="36000" rIns="72000" bIns="36000" rtlCol="0" anchor="ctr" anchorCtr="1">
                <a:spAutoFit/>
              </a:bodyPr>
              <a:lstStyle/>
              <a:p>
                <a:pPr algn="ctr">
                  <a:lnSpc>
                    <a:spcPts val="1700"/>
                  </a:lnSpc>
                </a:pPr>
                <a:r>
                  <a:rPr lang="en-ZA" sz="1800" b="1" dirty="0">
                    <a:solidFill>
                      <a:srgbClr val="FFFF00"/>
                    </a:solidFill>
                    <a:latin typeface="+mn-lt"/>
                  </a:rPr>
                  <a:t>Category </a:t>
                </a:r>
                <a:r>
                  <a:rPr lang="en-ZA" sz="1800" b="1" dirty="0" smtClean="0">
                    <a:solidFill>
                      <a:srgbClr val="FFFF00"/>
                    </a:solidFill>
                    <a:latin typeface="+mn-lt"/>
                  </a:rPr>
                  <a:t>C</a:t>
                </a:r>
              </a:p>
              <a:p>
                <a:pPr algn="ctr">
                  <a:lnSpc>
                    <a:spcPts val="1700"/>
                  </a:lnSpc>
                </a:pPr>
                <a:r>
                  <a:rPr lang="en-ZA" sz="1800" b="1" dirty="0" smtClean="0">
                    <a:solidFill>
                      <a:srgbClr val="FFFF00"/>
                    </a:solidFill>
                    <a:latin typeface="+mn-lt"/>
                  </a:rPr>
                  <a:t>Mines:</a:t>
                </a:r>
                <a:endParaRPr lang="en-ZA" sz="1800" b="1" dirty="0">
                  <a:solidFill>
                    <a:srgbClr val="FFFF00"/>
                  </a:solidFill>
                  <a:latin typeface="+mn-lt"/>
                </a:endParaRPr>
              </a:p>
            </p:txBody>
          </p:sp>
          <p:cxnSp>
            <p:nvCxnSpPr>
              <p:cNvPr id="12" name="Straight Connector 11"/>
              <p:cNvCxnSpPr>
                <a:stCxn id="7" idx="3"/>
              </p:cNvCxnSpPr>
              <p:nvPr/>
            </p:nvCxnSpPr>
            <p:spPr>
              <a:xfrm>
                <a:off x="2376169" y="4826009"/>
                <a:ext cx="35807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1" name="Group 60"/>
            <p:cNvGrpSpPr/>
            <p:nvPr/>
          </p:nvGrpSpPr>
          <p:grpSpPr>
            <a:xfrm>
              <a:off x="251034" y="4456802"/>
              <a:ext cx="1755722" cy="479694"/>
              <a:chOff x="107594" y="4456802"/>
              <a:chExt cx="1755722" cy="479694"/>
            </a:xfrm>
          </p:grpSpPr>
          <p:grpSp>
            <p:nvGrpSpPr>
              <p:cNvPr id="53" name="Group 52"/>
              <p:cNvGrpSpPr/>
              <p:nvPr/>
            </p:nvGrpSpPr>
            <p:grpSpPr>
              <a:xfrm>
                <a:off x="419093" y="4456802"/>
                <a:ext cx="1444223" cy="479694"/>
                <a:chOff x="375551" y="4456802"/>
                <a:chExt cx="1444223" cy="479694"/>
              </a:xfrm>
            </p:grpSpPr>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26027">
                  <a:off x="1340080" y="4456802"/>
                  <a:ext cx="479694" cy="479694"/>
                </a:xfrm>
                <a:prstGeom prst="rect">
                  <a:avLst/>
                </a:prstGeom>
                <a:effectLst>
                  <a:outerShdw blurRad="50800" dist="38100" dir="2700000" algn="tl" rotWithShape="0">
                    <a:prstClr val="black">
                      <a:alpha val="40000"/>
                    </a:prstClr>
                  </a:outerShdw>
                </a:effectLst>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551" y="4485348"/>
                  <a:ext cx="737339" cy="422602"/>
                </a:xfrm>
                <a:prstGeom prst="rect">
                  <a:avLst/>
                </a:prstGeom>
                <a:effectLst>
                  <a:outerShdw blurRad="50800" dist="38100" dir="2700000" algn="tl" rotWithShape="0">
                    <a:prstClr val="black">
                      <a:alpha val="40000"/>
                    </a:prstClr>
                  </a:outerShdw>
                </a:effectLst>
              </p:spPr>
            </p:pic>
            <p:sp>
              <p:nvSpPr>
                <p:cNvPr id="52" name="TextBox 51"/>
                <p:cNvSpPr txBox="1"/>
                <p:nvPr/>
              </p:nvSpPr>
              <p:spPr>
                <a:xfrm>
                  <a:off x="1105340" y="4511983"/>
                  <a:ext cx="179536" cy="369332"/>
                </a:xfrm>
                <a:prstGeom prst="rect">
                  <a:avLst/>
                </a:prstGeom>
                <a:noFill/>
                <a:effectLst>
                  <a:outerShdw blurRad="50800" dist="38100" dir="2700000" algn="tl" rotWithShape="0">
                    <a:prstClr val="black">
                      <a:alpha val="40000"/>
                    </a:prstClr>
                  </a:outerShdw>
                </a:effectLst>
              </p:spPr>
              <p:txBody>
                <a:bodyPr wrap="none" lIns="0" tIns="0" rIns="0" bIns="0" rtlCol="0" anchor="ctr" anchorCtr="1">
                  <a:spAutoFit/>
                </a:bodyPr>
                <a:lstStyle/>
                <a:p>
                  <a:pPr algn="ctr"/>
                  <a:r>
                    <a:rPr lang="en-ZA" dirty="0" smtClean="0"/>
                    <a:t>+</a:t>
                  </a:r>
                  <a:endParaRPr lang="en-ZA" dirty="0"/>
                </a:p>
              </p:txBody>
            </p:sp>
          </p:grpSp>
          <p:sp>
            <p:nvSpPr>
              <p:cNvPr id="58" name="TextBox 57"/>
              <p:cNvSpPr txBox="1"/>
              <p:nvPr/>
            </p:nvSpPr>
            <p:spPr>
              <a:xfrm>
                <a:off x="107594" y="4588927"/>
                <a:ext cx="298159" cy="215444"/>
              </a:xfrm>
              <a:prstGeom prst="rect">
                <a:avLst/>
              </a:prstGeom>
              <a:noFill/>
              <a:effectLst>
                <a:outerShdw blurRad="50800" dist="38100" dir="2700000" algn="tl" rotWithShape="0">
                  <a:prstClr val="black">
                    <a:alpha val="40000"/>
                  </a:prstClr>
                </a:outerShdw>
              </a:effectLst>
            </p:spPr>
            <p:txBody>
              <a:bodyPr wrap="none" lIns="0" tIns="0" rIns="0" bIns="0" rtlCol="0" anchor="ctr" anchorCtr="1">
                <a:spAutoFit/>
              </a:bodyPr>
              <a:lstStyle/>
              <a:p>
                <a:pPr algn="ctr"/>
                <a:r>
                  <a:rPr lang="en-ZA" sz="1400" i="1" dirty="0" smtClean="0"/>
                  <a:t>e.g.</a:t>
                </a:r>
                <a:endParaRPr lang="en-ZA" sz="1400" i="1" dirty="0"/>
              </a:p>
            </p:txBody>
          </p:sp>
        </p:grpSp>
      </p:grpSp>
    </p:spTree>
    <p:extLst>
      <p:ext uri="{BB962C8B-B14F-4D97-AF65-F5344CB8AC3E}">
        <p14:creationId xmlns:p14="http://schemas.microsoft.com/office/powerpoint/2010/main" val="297096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80682"/>
            <a:ext cx="9144000" cy="67773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2" name="AutoShape 2"/>
          <p:cNvSpPr>
            <a:spLocks noChangeArrowheads="1"/>
          </p:cNvSpPr>
          <p:nvPr/>
        </p:nvSpPr>
        <p:spPr bwMode="auto">
          <a:xfrm>
            <a:off x="3482070" y="148324"/>
            <a:ext cx="216408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WHAT IS AMD ?</a:t>
            </a:r>
            <a:endParaRPr lang="en-US" sz="2000" b="1" dirty="0">
              <a:solidFill>
                <a:srgbClr val="FFFF00"/>
              </a:solidFill>
            </a:endParaRPr>
          </a:p>
        </p:txBody>
      </p:sp>
      <p:pic>
        <p:nvPicPr>
          <p:cNvPr id="2" name="Picture 1"/>
          <p:cNvPicPr>
            <a:picLocks noChangeAspect="1"/>
          </p:cNvPicPr>
          <p:nvPr/>
        </p:nvPicPr>
        <p:blipFill>
          <a:blip r:embed="rId2"/>
          <a:stretch>
            <a:fillRect/>
          </a:stretch>
        </p:blipFill>
        <p:spPr>
          <a:xfrm>
            <a:off x="0" y="641102"/>
            <a:ext cx="9144000" cy="6203338"/>
          </a:xfrm>
          <a:prstGeom prst="rect">
            <a:avLst/>
          </a:prstGeom>
        </p:spPr>
      </p:pic>
    </p:spTree>
    <p:extLst>
      <p:ext uri="{BB962C8B-B14F-4D97-AF65-F5344CB8AC3E}">
        <p14:creationId xmlns:p14="http://schemas.microsoft.com/office/powerpoint/2010/main" val="220254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3156561" y="148324"/>
            <a:ext cx="281510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MINING LEGACY ???</a:t>
            </a:r>
            <a:endParaRPr lang="en-US" sz="2000" b="1" dirty="0">
              <a:solidFill>
                <a:srgbClr val="FFFF00"/>
              </a:solidFill>
            </a:endParaRPr>
          </a:p>
        </p:txBody>
      </p:sp>
      <p:pic>
        <p:nvPicPr>
          <p:cNvPr id="2" name="Picture 1"/>
          <p:cNvPicPr>
            <a:picLocks noChangeAspect="1"/>
          </p:cNvPicPr>
          <p:nvPr/>
        </p:nvPicPr>
        <p:blipFill>
          <a:blip r:embed="rId2"/>
          <a:stretch>
            <a:fillRect/>
          </a:stretch>
        </p:blipFill>
        <p:spPr>
          <a:xfrm>
            <a:off x="264802" y="690212"/>
            <a:ext cx="8614395" cy="5925826"/>
          </a:xfrm>
          <a:prstGeom prst="rect">
            <a:avLst/>
          </a:prstGeom>
        </p:spPr>
      </p:pic>
    </p:spTree>
    <p:extLst>
      <p:ext uri="{BB962C8B-B14F-4D97-AF65-F5344CB8AC3E}">
        <p14:creationId xmlns:p14="http://schemas.microsoft.com/office/powerpoint/2010/main" val="426881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3020608" y="148324"/>
            <a:ext cx="3087009"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ECONOMIC LEGACY !!!</a:t>
            </a:r>
            <a:endParaRPr lang="en-US" sz="2000" b="1" dirty="0">
              <a:solidFill>
                <a:srgbClr val="FFFF00"/>
              </a:solidFill>
            </a:endParaRPr>
          </a:p>
        </p:txBody>
      </p:sp>
      <p:pic>
        <p:nvPicPr>
          <p:cNvPr id="2" name="Picture 1"/>
          <p:cNvPicPr>
            <a:picLocks noChangeAspect="1"/>
          </p:cNvPicPr>
          <p:nvPr/>
        </p:nvPicPr>
        <p:blipFill>
          <a:blip r:embed="rId2"/>
          <a:stretch>
            <a:fillRect/>
          </a:stretch>
        </p:blipFill>
        <p:spPr>
          <a:xfrm>
            <a:off x="11797" y="800129"/>
            <a:ext cx="9120406" cy="5688061"/>
          </a:xfrm>
          <a:prstGeom prst="rect">
            <a:avLst/>
          </a:prstGeom>
        </p:spPr>
      </p:pic>
    </p:spTree>
    <p:extLst>
      <p:ext uri="{BB962C8B-B14F-4D97-AF65-F5344CB8AC3E}">
        <p14:creationId xmlns:p14="http://schemas.microsoft.com/office/powerpoint/2010/main" val="326960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613359" y="148324"/>
            <a:ext cx="3901507"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ENVIRONMENTAL LEGACY !!!</a:t>
            </a:r>
            <a:endParaRPr lang="en-US" sz="2000" b="1" dirty="0">
              <a:solidFill>
                <a:srgbClr val="FFFF00"/>
              </a:solidFill>
            </a:endParaRPr>
          </a:p>
        </p:txBody>
      </p:sp>
      <p:pic>
        <p:nvPicPr>
          <p:cNvPr id="2" name="Picture 1"/>
          <p:cNvPicPr>
            <a:picLocks noChangeAspect="1"/>
          </p:cNvPicPr>
          <p:nvPr/>
        </p:nvPicPr>
        <p:blipFill>
          <a:blip r:embed="rId2"/>
          <a:stretch>
            <a:fillRect/>
          </a:stretch>
        </p:blipFill>
        <p:spPr>
          <a:xfrm>
            <a:off x="0" y="1043251"/>
            <a:ext cx="9144000" cy="5022503"/>
          </a:xfrm>
          <a:prstGeom prst="rect">
            <a:avLst/>
          </a:prstGeom>
        </p:spPr>
      </p:pic>
    </p:spTree>
    <p:extLst>
      <p:ext uri="{BB962C8B-B14F-4D97-AF65-F5344CB8AC3E}">
        <p14:creationId xmlns:p14="http://schemas.microsoft.com/office/powerpoint/2010/main" val="168336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3201071" y="148324"/>
            <a:ext cx="272608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MINING IMPACTS (1)</a:t>
            </a:r>
            <a:endParaRPr lang="en-US" sz="2000" b="1" dirty="0">
              <a:solidFill>
                <a:srgbClr val="FFFF00"/>
              </a:solidFill>
            </a:endParaRPr>
          </a:p>
        </p:txBody>
      </p:sp>
      <p:grpSp>
        <p:nvGrpSpPr>
          <p:cNvPr id="27" name="Group 26"/>
          <p:cNvGrpSpPr/>
          <p:nvPr/>
        </p:nvGrpSpPr>
        <p:grpSpPr>
          <a:xfrm>
            <a:off x="-36780" y="791106"/>
            <a:ext cx="9144000" cy="5682084"/>
            <a:chOff x="-255" y="791106"/>
            <a:chExt cx="9144000" cy="5682084"/>
          </a:xfrm>
        </p:grpSpPr>
        <p:pic>
          <p:nvPicPr>
            <p:cNvPr id="18" name="Picture 17"/>
            <p:cNvPicPr>
              <a:picLocks noChangeAspect="1"/>
            </p:cNvPicPr>
            <p:nvPr/>
          </p:nvPicPr>
          <p:blipFill>
            <a:blip r:embed="rId2"/>
            <a:stretch>
              <a:fillRect/>
            </a:stretch>
          </p:blipFill>
          <p:spPr>
            <a:xfrm>
              <a:off x="-255" y="791106"/>
              <a:ext cx="9144000" cy="5682084"/>
            </a:xfrm>
            <a:prstGeom prst="rect">
              <a:avLst/>
            </a:prstGeom>
            <a:ln>
              <a:noFill/>
            </a:ln>
            <a:effectLst>
              <a:softEdge rad="112500"/>
            </a:effectLst>
          </p:spPr>
        </p:pic>
        <p:sp>
          <p:nvSpPr>
            <p:cNvPr id="19" name="TextBox 18"/>
            <p:cNvSpPr txBox="1"/>
            <p:nvPr/>
          </p:nvSpPr>
          <p:spPr>
            <a:xfrm>
              <a:off x="3492647" y="895759"/>
              <a:ext cx="2158210" cy="318924"/>
            </a:xfrm>
            <a:prstGeom prst="rect">
              <a:avLst/>
            </a:prstGeom>
            <a:solidFill>
              <a:schemeClr val="tx1"/>
            </a:solidFill>
          </p:spPr>
          <p:txBody>
            <a:bodyPr wrap="none" lIns="36000" tIns="36000" rIns="36000" bIns="36000" rtlCol="0" anchor="ctr" anchorCtr="1">
              <a:spAutoFit/>
            </a:bodyPr>
            <a:lstStyle/>
            <a:p>
              <a:pPr algn="ctr"/>
              <a:r>
                <a:rPr lang="en-ZA" sz="1600" b="1" dirty="0" smtClean="0">
                  <a:solidFill>
                    <a:schemeClr val="bg1"/>
                  </a:solidFill>
                </a:rPr>
                <a:t>Base Map: East Rand</a:t>
              </a:r>
              <a:endParaRPr lang="en-ZA" sz="1600" b="1" dirty="0">
                <a:solidFill>
                  <a:schemeClr val="bg1"/>
                </a:solidFill>
              </a:endParaRPr>
            </a:p>
          </p:txBody>
        </p:sp>
      </p:grpSp>
      <p:grpSp>
        <p:nvGrpSpPr>
          <p:cNvPr id="26" name="Group 25"/>
          <p:cNvGrpSpPr/>
          <p:nvPr/>
        </p:nvGrpSpPr>
        <p:grpSpPr>
          <a:xfrm>
            <a:off x="-36780" y="791106"/>
            <a:ext cx="9144001" cy="5682084"/>
            <a:chOff x="-255" y="791106"/>
            <a:chExt cx="9144001" cy="568208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 y="791106"/>
              <a:ext cx="9144001" cy="5682084"/>
            </a:xfrm>
            <a:prstGeom prst="rect">
              <a:avLst/>
            </a:prstGeom>
            <a:ln>
              <a:noFill/>
            </a:ln>
            <a:effectLst>
              <a:softEdge rad="112500"/>
            </a:effectLst>
          </p:spPr>
        </p:pic>
        <p:sp>
          <p:nvSpPr>
            <p:cNvPr id="5" name="TextBox 4"/>
            <p:cNvSpPr txBox="1"/>
            <p:nvPr/>
          </p:nvSpPr>
          <p:spPr>
            <a:xfrm>
              <a:off x="2652673" y="895759"/>
              <a:ext cx="3838158" cy="318924"/>
            </a:xfrm>
            <a:prstGeom prst="rect">
              <a:avLst/>
            </a:prstGeom>
            <a:solidFill>
              <a:schemeClr val="tx1"/>
            </a:solidFill>
          </p:spPr>
          <p:txBody>
            <a:bodyPr wrap="none" lIns="36000" tIns="36000" rIns="36000" bIns="36000" rtlCol="0" anchor="ctr" anchorCtr="1">
              <a:spAutoFit/>
            </a:bodyPr>
            <a:lstStyle/>
            <a:p>
              <a:pPr algn="ctr"/>
              <a:r>
                <a:rPr lang="en-ZA" sz="1600" b="1" dirty="0" smtClean="0">
                  <a:solidFill>
                    <a:schemeClr val="bg1"/>
                  </a:solidFill>
                </a:rPr>
                <a:t>Slimes Dam: Operation &amp; Maintenance</a:t>
              </a:r>
              <a:endParaRPr lang="en-ZA" sz="1600" b="1" dirty="0">
                <a:solidFill>
                  <a:schemeClr val="bg1"/>
                </a:solidFill>
              </a:endParaRPr>
            </a:p>
          </p:txBody>
        </p:sp>
      </p:grpSp>
      <p:grpSp>
        <p:nvGrpSpPr>
          <p:cNvPr id="25" name="Group 24"/>
          <p:cNvGrpSpPr/>
          <p:nvPr/>
        </p:nvGrpSpPr>
        <p:grpSpPr>
          <a:xfrm>
            <a:off x="-36780" y="791106"/>
            <a:ext cx="9144000" cy="5682084"/>
            <a:chOff x="-255" y="791106"/>
            <a:chExt cx="9144000" cy="5682084"/>
          </a:xfrm>
        </p:grpSpPr>
        <p:pic>
          <p:nvPicPr>
            <p:cNvPr id="3" name="Picture 2"/>
            <p:cNvPicPr>
              <a:picLocks noChangeAspect="1"/>
            </p:cNvPicPr>
            <p:nvPr/>
          </p:nvPicPr>
          <p:blipFill>
            <a:blip r:embed="rId2"/>
            <a:stretch>
              <a:fillRect/>
            </a:stretch>
          </p:blipFill>
          <p:spPr>
            <a:xfrm>
              <a:off x="-255" y="791106"/>
              <a:ext cx="9144000" cy="5682084"/>
            </a:xfrm>
            <a:prstGeom prst="rect">
              <a:avLst/>
            </a:prstGeom>
            <a:ln>
              <a:noFill/>
            </a:ln>
            <a:effectLst>
              <a:softEdge rad="112500"/>
            </a:effectLst>
          </p:spPr>
        </p:pic>
        <p:sp>
          <p:nvSpPr>
            <p:cNvPr id="21" name="TextBox 20"/>
            <p:cNvSpPr txBox="1"/>
            <p:nvPr/>
          </p:nvSpPr>
          <p:spPr>
            <a:xfrm>
              <a:off x="3492647" y="895759"/>
              <a:ext cx="2158210" cy="318924"/>
            </a:xfrm>
            <a:prstGeom prst="rect">
              <a:avLst/>
            </a:prstGeom>
            <a:solidFill>
              <a:schemeClr val="tx1"/>
            </a:solidFill>
          </p:spPr>
          <p:txBody>
            <a:bodyPr wrap="none" lIns="36000" tIns="36000" rIns="36000" bIns="36000" rtlCol="0" anchor="ctr" anchorCtr="1">
              <a:spAutoFit/>
            </a:bodyPr>
            <a:lstStyle/>
            <a:p>
              <a:pPr algn="ctr"/>
              <a:r>
                <a:rPr lang="en-ZA" sz="1600" b="1" dirty="0" smtClean="0">
                  <a:solidFill>
                    <a:schemeClr val="bg1"/>
                  </a:solidFill>
                </a:rPr>
                <a:t>Base Map: East Rand</a:t>
              </a:r>
              <a:endParaRPr lang="en-ZA" sz="1600" b="1" dirty="0">
                <a:solidFill>
                  <a:schemeClr val="bg1"/>
                </a:solidFill>
              </a:endParaRPr>
            </a:p>
          </p:txBody>
        </p:sp>
      </p:grpSp>
      <p:grpSp>
        <p:nvGrpSpPr>
          <p:cNvPr id="24" name="Group 23"/>
          <p:cNvGrpSpPr/>
          <p:nvPr/>
        </p:nvGrpSpPr>
        <p:grpSpPr>
          <a:xfrm>
            <a:off x="-36780" y="791106"/>
            <a:ext cx="9144000" cy="5682084"/>
            <a:chOff x="-255" y="791106"/>
            <a:chExt cx="9144000" cy="5682084"/>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 y="791106"/>
              <a:ext cx="9144000" cy="5682084"/>
            </a:xfrm>
            <a:prstGeom prst="rect">
              <a:avLst/>
            </a:prstGeom>
            <a:ln>
              <a:noFill/>
            </a:ln>
            <a:effectLst>
              <a:softEdge rad="112500"/>
            </a:effectLst>
          </p:spPr>
        </p:pic>
        <p:sp>
          <p:nvSpPr>
            <p:cNvPr id="10" name="TextBox 9"/>
            <p:cNvSpPr txBox="1"/>
            <p:nvPr/>
          </p:nvSpPr>
          <p:spPr>
            <a:xfrm>
              <a:off x="2824195" y="895759"/>
              <a:ext cx="3495115" cy="318924"/>
            </a:xfrm>
            <a:prstGeom prst="rect">
              <a:avLst/>
            </a:prstGeom>
            <a:solidFill>
              <a:schemeClr val="tx1"/>
            </a:solidFill>
          </p:spPr>
          <p:txBody>
            <a:bodyPr wrap="none" lIns="36000" tIns="36000" rIns="36000" bIns="36000" rtlCol="0" anchor="ctr" anchorCtr="1">
              <a:spAutoFit/>
            </a:bodyPr>
            <a:lstStyle/>
            <a:p>
              <a:pPr algn="ctr"/>
              <a:r>
                <a:rPr lang="en-ZA" sz="1600" b="1" dirty="0" smtClean="0">
                  <a:solidFill>
                    <a:schemeClr val="bg1"/>
                  </a:solidFill>
                </a:rPr>
                <a:t>Largo Colliery: Sinkhole Formation</a:t>
              </a:r>
              <a:endParaRPr lang="en-ZA" sz="1600" b="1" dirty="0">
                <a:solidFill>
                  <a:schemeClr val="bg1"/>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75" y="4049497"/>
              <a:ext cx="3971925" cy="2219325"/>
            </a:xfrm>
            <a:prstGeom prst="rect">
              <a:avLst/>
            </a:prstGeom>
            <a:ln w="38100">
              <a:solidFill>
                <a:schemeClr val="bg1">
                  <a:lumMod val="85000"/>
                </a:schemeClr>
              </a:solidFill>
            </a:ln>
          </p:spPr>
        </p:pic>
        <p:grpSp>
          <p:nvGrpSpPr>
            <p:cNvPr id="12" name="Group 11"/>
            <p:cNvGrpSpPr/>
            <p:nvPr/>
          </p:nvGrpSpPr>
          <p:grpSpPr>
            <a:xfrm rot="5400000">
              <a:off x="4759389" y="2680007"/>
              <a:ext cx="801509" cy="2281507"/>
              <a:chOff x="2929050" y="2044845"/>
              <a:chExt cx="1058258" cy="812208"/>
            </a:xfrm>
          </p:grpSpPr>
          <p:sp>
            <p:nvSpPr>
              <p:cNvPr id="13" name="Freeform 15"/>
              <p:cNvSpPr>
                <a:spLocks/>
              </p:cNvSpPr>
              <p:nvPr/>
            </p:nvSpPr>
            <p:spPr bwMode="auto">
              <a:xfrm>
                <a:off x="3374226" y="2320855"/>
                <a:ext cx="611795" cy="532682"/>
              </a:xfrm>
              <a:custGeom>
                <a:avLst/>
                <a:gdLst>
                  <a:gd name="T0" fmla="*/ 951 w 951"/>
                  <a:gd name="T1" fmla="*/ 606 h 606"/>
                  <a:gd name="T2" fmla="*/ 951 w 951"/>
                  <a:gd name="T3" fmla="*/ 562 h 606"/>
                  <a:gd name="T4" fmla="*/ 882 w 951"/>
                  <a:gd name="T5" fmla="*/ 550 h 606"/>
                  <a:gd name="T6" fmla="*/ 820 w 951"/>
                  <a:gd name="T7" fmla="*/ 535 h 606"/>
                  <a:gd name="T8" fmla="*/ 763 w 951"/>
                  <a:gd name="T9" fmla="*/ 517 h 606"/>
                  <a:gd name="T10" fmla="*/ 704 w 951"/>
                  <a:gd name="T11" fmla="*/ 499 h 606"/>
                  <a:gd name="T12" fmla="*/ 654 w 951"/>
                  <a:gd name="T13" fmla="*/ 481 h 606"/>
                  <a:gd name="T14" fmla="*/ 612 w 951"/>
                  <a:gd name="T15" fmla="*/ 463 h 606"/>
                  <a:gd name="T16" fmla="*/ 573 w 951"/>
                  <a:gd name="T17" fmla="*/ 446 h 606"/>
                  <a:gd name="T18" fmla="*/ 528 w 951"/>
                  <a:gd name="T19" fmla="*/ 426 h 606"/>
                  <a:gd name="T20" fmla="*/ 489 w 951"/>
                  <a:gd name="T21" fmla="*/ 402 h 606"/>
                  <a:gd name="T22" fmla="*/ 444 w 951"/>
                  <a:gd name="T23" fmla="*/ 372 h 606"/>
                  <a:gd name="T24" fmla="*/ 408 w 951"/>
                  <a:gd name="T25" fmla="*/ 345 h 606"/>
                  <a:gd name="T26" fmla="*/ 372 w 951"/>
                  <a:gd name="T27" fmla="*/ 318 h 606"/>
                  <a:gd name="T28" fmla="*/ 339 w 951"/>
                  <a:gd name="T29" fmla="*/ 288 h 606"/>
                  <a:gd name="T30" fmla="*/ 297 w 951"/>
                  <a:gd name="T31" fmla="*/ 252 h 606"/>
                  <a:gd name="T32" fmla="*/ 252 w 951"/>
                  <a:gd name="T33" fmla="*/ 210 h 606"/>
                  <a:gd name="T34" fmla="*/ 226 w 951"/>
                  <a:gd name="T35" fmla="*/ 180 h 606"/>
                  <a:gd name="T36" fmla="*/ 199 w 951"/>
                  <a:gd name="T37" fmla="*/ 148 h 606"/>
                  <a:gd name="T38" fmla="*/ 172 w 951"/>
                  <a:gd name="T39" fmla="*/ 118 h 606"/>
                  <a:gd name="T40" fmla="*/ 148 w 951"/>
                  <a:gd name="T41" fmla="*/ 87 h 606"/>
                  <a:gd name="T42" fmla="*/ 118 w 951"/>
                  <a:gd name="T43" fmla="*/ 39 h 606"/>
                  <a:gd name="T44" fmla="*/ 100 w 951"/>
                  <a:gd name="T45" fmla="*/ 0 h 606"/>
                  <a:gd name="T46" fmla="*/ 0 w 951"/>
                  <a:gd name="T47" fmla="*/ 12 h 606"/>
                  <a:gd name="T48" fmla="*/ 33 w 951"/>
                  <a:gd name="T49" fmla="*/ 78 h 606"/>
                  <a:gd name="T50" fmla="*/ 82 w 951"/>
                  <a:gd name="T51" fmla="*/ 148 h 606"/>
                  <a:gd name="T52" fmla="*/ 133 w 951"/>
                  <a:gd name="T53" fmla="*/ 207 h 606"/>
                  <a:gd name="T54" fmla="*/ 199 w 951"/>
                  <a:gd name="T55" fmla="*/ 270 h 606"/>
                  <a:gd name="T56" fmla="*/ 288 w 951"/>
                  <a:gd name="T57" fmla="*/ 360 h 606"/>
                  <a:gd name="T58" fmla="*/ 387 w 951"/>
                  <a:gd name="T59" fmla="*/ 435 h 606"/>
                  <a:gd name="T60" fmla="*/ 492 w 951"/>
                  <a:gd name="T61" fmla="*/ 499 h 606"/>
                  <a:gd name="T62" fmla="*/ 585 w 951"/>
                  <a:gd name="T63" fmla="*/ 538 h 606"/>
                  <a:gd name="T64" fmla="*/ 701 w 951"/>
                  <a:gd name="T65" fmla="*/ 577 h 606"/>
                  <a:gd name="T66" fmla="*/ 796 w 951"/>
                  <a:gd name="T67" fmla="*/ 592 h 606"/>
                  <a:gd name="T68" fmla="*/ 951 w 951"/>
                  <a:gd name="T69"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1" h="606">
                    <a:moveTo>
                      <a:pt x="951" y="606"/>
                    </a:moveTo>
                    <a:lnTo>
                      <a:pt x="951" y="562"/>
                    </a:lnTo>
                    <a:lnTo>
                      <a:pt x="882" y="550"/>
                    </a:lnTo>
                    <a:lnTo>
                      <a:pt x="820" y="535"/>
                    </a:lnTo>
                    <a:lnTo>
                      <a:pt x="763" y="517"/>
                    </a:lnTo>
                    <a:lnTo>
                      <a:pt x="704" y="499"/>
                    </a:lnTo>
                    <a:lnTo>
                      <a:pt x="654" y="481"/>
                    </a:lnTo>
                    <a:lnTo>
                      <a:pt x="612" y="463"/>
                    </a:lnTo>
                    <a:lnTo>
                      <a:pt x="573" y="446"/>
                    </a:lnTo>
                    <a:lnTo>
                      <a:pt x="528" y="426"/>
                    </a:lnTo>
                    <a:lnTo>
                      <a:pt x="489" y="402"/>
                    </a:lnTo>
                    <a:lnTo>
                      <a:pt x="444" y="372"/>
                    </a:lnTo>
                    <a:lnTo>
                      <a:pt x="408" y="345"/>
                    </a:lnTo>
                    <a:lnTo>
                      <a:pt x="372" y="318"/>
                    </a:lnTo>
                    <a:lnTo>
                      <a:pt x="339" y="288"/>
                    </a:lnTo>
                    <a:lnTo>
                      <a:pt x="297" y="252"/>
                    </a:lnTo>
                    <a:lnTo>
                      <a:pt x="252" y="210"/>
                    </a:lnTo>
                    <a:lnTo>
                      <a:pt x="226" y="180"/>
                    </a:lnTo>
                    <a:lnTo>
                      <a:pt x="199" y="148"/>
                    </a:lnTo>
                    <a:lnTo>
                      <a:pt x="172" y="118"/>
                    </a:lnTo>
                    <a:lnTo>
                      <a:pt x="148" y="87"/>
                    </a:lnTo>
                    <a:lnTo>
                      <a:pt x="118" y="39"/>
                    </a:lnTo>
                    <a:lnTo>
                      <a:pt x="100" y="0"/>
                    </a:lnTo>
                    <a:lnTo>
                      <a:pt x="0" y="12"/>
                    </a:lnTo>
                    <a:lnTo>
                      <a:pt x="33" y="78"/>
                    </a:lnTo>
                    <a:lnTo>
                      <a:pt x="82" y="148"/>
                    </a:lnTo>
                    <a:lnTo>
                      <a:pt x="133" y="207"/>
                    </a:lnTo>
                    <a:lnTo>
                      <a:pt x="199" y="270"/>
                    </a:lnTo>
                    <a:lnTo>
                      <a:pt x="288" y="360"/>
                    </a:lnTo>
                    <a:lnTo>
                      <a:pt x="387" y="435"/>
                    </a:lnTo>
                    <a:lnTo>
                      <a:pt x="492" y="499"/>
                    </a:lnTo>
                    <a:lnTo>
                      <a:pt x="585" y="538"/>
                    </a:lnTo>
                    <a:lnTo>
                      <a:pt x="701" y="577"/>
                    </a:lnTo>
                    <a:lnTo>
                      <a:pt x="796" y="592"/>
                    </a:lnTo>
                    <a:lnTo>
                      <a:pt x="951" y="606"/>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4" name="Freeform 16"/>
              <p:cNvSpPr>
                <a:spLocks/>
              </p:cNvSpPr>
              <p:nvPr/>
            </p:nvSpPr>
            <p:spPr bwMode="auto">
              <a:xfrm>
                <a:off x="2929050" y="2044845"/>
                <a:ext cx="317156" cy="382371"/>
              </a:xfrm>
              <a:custGeom>
                <a:avLst/>
                <a:gdLst>
                  <a:gd name="T0" fmla="*/ 493 w 493"/>
                  <a:gd name="T1" fmla="*/ 98 h 435"/>
                  <a:gd name="T2" fmla="*/ 493 w 493"/>
                  <a:gd name="T3" fmla="*/ 0 h 435"/>
                  <a:gd name="T4" fmla="*/ 473 w 493"/>
                  <a:gd name="T5" fmla="*/ 25 h 435"/>
                  <a:gd name="T6" fmla="*/ 451 w 493"/>
                  <a:gd name="T7" fmla="*/ 51 h 435"/>
                  <a:gd name="T8" fmla="*/ 422 w 493"/>
                  <a:gd name="T9" fmla="*/ 78 h 435"/>
                  <a:gd name="T10" fmla="*/ 386 w 493"/>
                  <a:gd name="T11" fmla="*/ 109 h 435"/>
                  <a:gd name="T12" fmla="*/ 351 w 493"/>
                  <a:gd name="T13" fmla="*/ 143 h 435"/>
                  <a:gd name="T14" fmla="*/ 315 w 493"/>
                  <a:gd name="T15" fmla="*/ 175 h 435"/>
                  <a:gd name="T16" fmla="*/ 282 w 493"/>
                  <a:gd name="T17" fmla="*/ 202 h 435"/>
                  <a:gd name="T18" fmla="*/ 252 w 493"/>
                  <a:gd name="T19" fmla="*/ 226 h 435"/>
                  <a:gd name="T20" fmla="*/ 219 w 493"/>
                  <a:gd name="T21" fmla="*/ 248 h 435"/>
                  <a:gd name="T22" fmla="*/ 185 w 493"/>
                  <a:gd name="T23" fmla="*/ 270 h 435"/>
                  <a:gd name="T24" fmla="*/ 145 w 493"/>
                  <a:gd name="T25" fmla="*/ 293 h 435"/>
                  <a:gd name="T26" fmla="*/ 108 w 493"/>
                  <a:gd name="T27" fmla="*/ 311 h 435"/>
                  <a:gd name="T28" fmla="*/ 70 w 493"/>
                  <a:gd name="T29" fmla="*/ 327 h 435"/>
                  <a:gd name="T30" fmla="*/ 30 w 493"/>
                  <a:gd name="T31" fmla="*/ 344 h 435"/>
                  <a:gd name="T32" fmla="*/ 0 w 493"/>
                  <a:gd name="T33" fmla="*/ 358 h 435"/>
                  <a:gd name="T34" fmla="*/ 0 w 493"/>
                  <a:gd name="T35" fmla="*/ 435 h 435"/>
                  <a:gd name="T36" fmla="*/ 54 w 493"/>
                  <a:gd name="T37" fmla="*/ 419 h 435"/>
                  <a:gd name="T38" fmla="*/ 133 w 493"/>
                  <a:gd name="T39" fmla="*/ 385 h 435"/>
                  <a:gd name="T40" fmla="*/ 234 w 493"/>
                  <a:gd name="T41" fmla="*/ 342 h 435"/>
                  <a:gd name="T42" fmla="*/ 308 w 493"/>
                  <a:gd name="T43" fmla="*/ 296 h 435"/>
                  <a:gd name="T44" fmla="*/ 376 w 493"/>
                  <a:gd name="T45" fmla="*/ 230 h 435"/>
                  <a:gd name="T46" fmla="*/ 443 w 493"/>
                  <a:gd name="T47" fmla="*/ 175 h 435"/>
                  <a:gd name="T48" fmla="*/ 493 w 493"/>
                  <a:gd name="T49" fmla="*/ 122 h 435"/>
                  <a:gd name="T50" fmla="*/ 493 w 493"/>
                  <a:gd name="T51" fmla="*/ 1 h 435"/>
                  <a:gd name="T52" fmla="*/ 493 w 493"/>
                  <a:gd name="T53" fmla="*/ 3 h 435"/>
                  <a:gd name="T54" fmla="*/ 493 w 493"/>
                  <a:gd name="T55" fmla="*/ 9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3" h="435">
                    <a:moveTo>
                      <a:pt x="493" y="98"/>
                    </a:moveTo>
                    <a:lnTo>
                      <a:pt x="493" y="0"/>
                    </a:lnTo>
                    <a:lnTo>
                      <a:pt x="473" y="25"/>
                    </a:lnTo>
                    <a:lnTo>
                      <a:pt x="451" y="51"/>
                    </a:lnTo>
                    <a:lnTo>
                      <a:pt x="422" y="78"/>
                    </a:lnTo>
                    <a:lnTo>
                      <a:pt x="386" y="109"/>
                    </a:lnTo>
                    <a:lnTo>
                      <a:pt x="351" y="143"/>
                    </a:lnTo>
                    <a:lnTo>
                      <a:pt x="315" y="175"/>
                    </a:lnTo>
                    <a:lnTo>
                      <a:pt x="282" y="202"/>
                    </a:lnTo>
                    <a:lnTo>
                      <a:pt x="252" y="226"/>
                    </a:lnTo>
                    <a:lnTo>
                      <a:pt x="219" y="248"/>
                    </a:lnTo>
                    <a:lnTo>
                      <a:pt x="185" y="270"/>
                    </a:lnTo>
                    <a:lnTo>
                      <a:pt x="145" y="293"/>
                    </a:lnTo>
                    <a:lnTo>
                      <a:pt x="108" y="311"/>
                    </a:lnTo>
                    <a:lnTo>
                      <a:pt x="70" y="327"/>
                    </a:lnTo>
                    <a:lnTo>
                      <a:pt x="30" y="344"/>
                    </a:lnTo>
                    <a:lnTo>
                      <a:pt x="0" y="358"/>
                    </a:lnTo>
                    <a:lnTo>
                      <a:pt x="0" y="435"/>
                    </a:lnTo>
                    <a:lnTo>
                      <a:pt x="54" y="419"/>
                    </a:lnTo>
                    <a:lnTo>
                      <a:pt x="133" y="385"/>
                    </a:lnTo>
                    <a:lnTo>
                      <a:pt x="234" y="342"/>
                    </a:lnTo>
                    <a:lnTo>
                      <a:pt x="308" y="296"/>
                    </a:lnTo>
                    <a:lnTo>
                      <a:pt x="376" y="230"/>
                    </a:lnTo>
                    <a:lnTo>
                      <a:pt x="443" y="175"/>
                    </a:lnTo>
                    <a:lnTo>
                      <a:pt x="493" y="122"/>
                    </a:lnTo>
                    <a:lnTo>
                      <a:pt x="493" y="1"/>
                    </a:lnTo>
                    <a:lnTo>
                      <a:pt x="493" y="3"/>
                    </a:lnTo>
                    <a:lnTo>
                      <a:pt x="493" y="98"/>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5" name="Freeform 17"/>
              <p:cNvSpPr>
                <a:spLocks/>
              </p:cNvSpPr>
              <p:nvPr/>
            </p:nvSpPr>
            <p:spPr bwMode="auto">
              <a:xfrm>
                <a:off x="3247492" y="2045724"/>
                <a:ext cx="378914" cy="237334"/>
              </a:xfrm>
              <a:custGeom>
                <a:avLst/>
                <a:gdLst>
                  <a:gd name="T0" fmla="*/ 589 w 589"/>
                  <a:gd name="T1" fmla="*/ 270 h 270"/>
                  <a:gd name="T2" fmla="*/ 589 w 589"/>
                  <a:gd name="T3" fmla="*/ 187 h 270"/>
                  <a:gd name="T4" fmla="*/ 551 w 589"/>
                  <a:gd name="T5" fmla="*/ 180 h 270"/>
                  <a:gd name="T6" fmla="*/ 512 w 589"/>
                  <a:gd name="T7" fmla="*/ 173 h 270"/>
                  <a:gd name="T8" fmla="*/ 475 w 589"/>
                  <a:gd name="T9" fmla="*/ 164 h 270"/>
                  <a:gd name="T10" fmla="*/ 437 w 589"/>
                  <a:gd name="T11" fmla="*/ 155 h 270"/>
                  <a:gd name="T12" fmla="*/ 393 w 589"/>
                  <a:gd name="T13" fmla="*/ 144 h 270"/>
                  <a:gd name="T14" fmla="*/ 345 w 589"/>
                  <a:gd name="T15" fmla="*/ 132 h 270"/>
                  <a:gd name="T16" fmla="*/ 285 w 589"/>
                  <a:gd name="T17" fmla="*/ 114 h 270"/>
                  <a:gd name="T18" fmla="*/ 227 w 589"/>
                  <a:gd name="T19" fmla="*/ 97 h 270"/>
                  <a:gd name="T20" fmla="*/ 189 w 589"/>
                  <a:gd name="T21" fmla="*/ 85 h 270"/>
                  <a:gd name="T22" fmla="*/ 144 w 589"/>
                  <a:gd name="T23" fmla="*/ 68 h 270"/>
                  <a:gd name="T24" fmla="*/ 95 w 589"/>
                  <a:gd name="T25" fmla="*/ 47 h 270"/>
                  <a:gd name="T26" fmla="*/ 51 w 589"/>
                  <a:gd name="T27" fmla="*/ 27 h 270"/>
                  <a:gd name="T28" fmla="*/ 19 w 589"/>
                  <a:gd name="T29" fmla="*/ 11 h 270"/>
                  <a:gd name="T30" fmla="*/ 0 w 589"/>
                  <a:gd name="T31" fmla="*/ 0 h 270"/>
                  <a:gd name="T32" fmla="*/ 0 w 589"/>
                  <a:gd name="T33" fmla="*/ 103 h 270"/>
                  <a:gd name="T34" fmla="*/ 37 w 589"/>
                  <a:gd name="T35" fmla="*/ 129 h 270"/>
                  <a:gd name="T36" fmla="*/ 111 w 589"/>
                  <a:gd name="T37" fmla="*/ 165 h 270"/>
                  <a:gd name="T38" fmla="*/ 197 w 589"/>
                  <a:gd name="T39" fmla="*/ 201 h 270"/>
                  <a:gd name="T40" fmla="*/ 274 w 589"/>
                  <a:gd name="T41" fmla="*/ 221 h 270"/>
                  <a:gd name="T42" fmla="*/ 363 w 589"/>
                  <a:gd name="T43" fmla="*/ 246 h 270"/>
                  <a:gd name="T44" fmla="*/ 452 w 589"/>
                  <a:gd name="T45" fmla="*/ 263 h 270"/>
                  <a:gd name="T46" fmla="*/ 515 w 589"/>
                  <a:gd name="T47" fmla="*/ 269 h 270"/>
                  <a:gd name="T48" fmla="*/ 589 w 589"/>
                  <a:gd name="T4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9" h="270">
                    <a:moveTo>
                      <a:pt x="589" y="270"/>
                    </a:moveTo>
                    <a:lnTo>
                      <a:pt x="589" y="187"/>
                    </a:lnTo>
                    <a:lnTo>
                      <a:pt x="551" y="180"/>
                    </a:lnTo>
                    <a:lnTo>
                      <a:pt x="512" y="173"/>
                    </a:lnTo>
                    <a:lnTo>
                      <a:pt x="475" y="164"/>
                    </a:lnTo>
                    <a:lnTo>
                      <a:pt x="437" y="155"/>
                    </a:lnTo>
                    <a:lnTo>
                      <a:pt x="393" y="144"/>
                    </a:lnTo>
                    <a:lnTo>
                      <a:pt x="345" y="132"/>
                    </a:lnTo>
                    <a:lnTo>
                      <a:pt x="285" y="114"/>
                    </a:lnTo>
                    <a:lnTo>
                      <a:pt x="227" y="97"/>
                    </a:lnTo>
                    <a:lnTo>
                      <a:pt x="189" y="85"/>
                    </a:lnTo>
                    <a:lnTo>
                      <a:pt x="144" y="68"/>
                    </a:lnTo>
                    <a:lnTo>
                      <a:pt x="95" y="47"/>
                    </a:lnTo>
                    <a:lnTo>
                      <a:pt x="51" y="27"/>
                    </a:lnTo>
                    <a:lnTo>
                      <a:pt x="19" y="11"/>
                    </a:lnTo>
                    <a:lnTo>
                      <a:pt x="0" y="0"/>
                    </a:lnTo>
                    <a:lnTo>
                      <a:pt x="0" y="103"/>
                    </a:lnTo>
                    <a:lnTo>
                      <a:pt x="37" y="129"/>
                    </a:lnTo>
                    <a:lnTo>
                      <a:pt x="111" y="165"/>
                    </a:lnTo>
                    <a:lnTo>
                      <a:pt x="197" y="201"/>
                    </a:lnTo>
                    <a:lnTo>
                      <a:pt x="274" y="221"/>
                    </a:lnTo>
                    <a:lnTo>
                      <a:pt x="363" y="246"/>
                    </a:lnTo>
                    <a:lnTo>
                      <a:pt x="452" y="263"/>
                    </a:lnTo>
                    <a:lnTo>
                      <a:pt x="515" y="269"/>
                    </a:lnTo>
                    <a:lnTo>
                      <a:pt x="589" y="27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6" name="Freeform 18"/>
              <p:cNvSpPr>
                <a:spLocks/>
              </p:cNvSpPr>
              <p:nvPr/>
            </p:nvSpPr>
            <p:spPr bwMode="auto">
              <a:xfrm>
                <a:off x="2929050" y="2132746"/>
                <a:ext cx="1058258" cy="724307"/>
              </a:xfrm>
              <a:custGeom>
                <a:avLst/>
                <a:gdLst>
                  <a:gd name="T0" fmla="*/ 1554 w 1645"/>
                  <a:gd name="T1" fmla="*/ 824 h 824"/>
                  <a:gd name="T2" fmla="*/ 1456 w 1645"/>
                  <a:gd name="T3" fmla="*/ 824 h 824"/>
                  <a:gd name="T4" fmla="*/ 1354 w 1645"/>
                  <a:gd name="T5" fmla="*/ 817 h 824"/>
                  <a:gd name="T6" fmla="*/ 1259 w 1645"/>
                  <a:gd name="T7" fmla="*/ 803 h 824"/>
                  <a:gd name="T8" fmla="*/ 1149 w 1645"/>
                  <a:gd name="T9" fmla="*/ 779 h 824"/>
                  <a:gd name="T10" fmla="*/ 1044 w 1645"/>
                  <a:gd name="T11" fmla="*/ 746 h 824"/>
                  <a:gd name="T12" fmla="*/ 933 w 1645"/>
                  <a:gd name="T13" fmla="*/ 701 h 824"/>
                  <a:gd name="T14" fmla="*/ 834 w 1645"/>
                  <a:gd name="T15" fmla="*/ 654 h 824"/>
                  <a:gd name="T16" fmla="*/ 740 w 1645"/>
                  <a:gd name="T17" fmla="*/ 607 h 824"/>
                  <a:gd name="T18" fmla="*/ 644 w 1645"/>
                  <a:gd name="T19" fmla="*/ 553 h 824"/>
                  <a:gd name="T20" fmla="*/ 554 w 1645"/>
                  <a:gd name="T21" fmla="*/ 493 h 824"/>
                  <a:gd name="T22" fmla="*/ 467 w 1645"/>
                  <a:gd name="T23" fmla="*/ 424 h 824"/>
                  <a:gd name="T24" fmla="*/ 396 w 1645"/>
                  <a:gd name="T25" fmla="*/ 355 h 824"/>
                  <a:gd name="T26" fmla="*/ 348 w 1645"/>
                  <a:gd name="T27" fmla="*/ 291 h 824"/>
                  <a:gd name="T28" fmla="*/ 49 w 1645"/>
                  <a:gd name="T29" fmla="*/ 312 h 824"/>
                  <a:gd name="T30" fmla="*/ 151 w 1645"/>
                  <a:gd name="T31" fmla="*/ 267 h 824"/>
                  <a:gd name="T32" fmla="*/ 222 w 1645"/>
                  <a:gd name="T33" fmla="*/ 231 h 824"/>
                  <a:gd name="T34" fmla="*/ 281 w 1645"/>
                  <a:gd name="T35" fmla="*/ 194 h 824"/>
                  <a:gd name="T36" fmla="*/ 338 w 1645"/>
                  <a:gd name="T37" fmla="*/ 148 h 824"/>
                  <a:gd name="T38" fmla="*/ 405 w 1645"/>
                  <a:gd name="T39" fmla="*/ 88 h 824"/>
                  <a:gd name="T40" fmla="*/ 469 w 1645"/>
                  <a:gd name="T41" fmla="*/ 30 h 824"/>
                  <a:gd name="T42" fmla="*/ 521 w 1645"/>
                  <a:gd name="T43" fmla="*/ 13 h 824"/>
                  <a:gd name="T44" fmla="*/ 577 w 1645"/>
                  <a:gd name="T45" fmla="*/ 41 h 824"/>
                  <a:gd name="T46" fmla="*/ 646 w 1645"/>
                  <a:gd name="T47" fmla="*/ 69 h 824"/>
                  <a:gd name="T48" fmla="*/ 709 w 1645"/>
                  <a:gd name="T49" fmla="*/ 89 h 824"/>
                  <a:gd name="T50" fmla="*/ 781 w 1645"/>
                  <a:gd name="T51" fmla="*/ 109 h 824"/>
                  <a:gd name="T52" fmla="*/ 854 w 1645"/>
                  <a:gd name="T53" fmla="*/ 128 h 824"/>
                  <a:gd name="T54" fmla="*/ 925 w 1645"/>
                  <a:gd name="T55" fmla="*/ 143 h 824"/>
                  <a:gd name="T56" fmla="*/ 993 w 1645"/>
                  <a:gd name="T57" fmla="*/ 158 h 824"/>
                  <a:gd name="T58" fmla="*/ 1085 w 1645"/>
                  <a:gd name="T59" fmla="*/ 172 h 824"/>
                  <a:gd name="T60" fmla="*/ 749 w 1645"/>
                  <a:gd name="T61" fmla="*/ 282 h 824"/>
                  <a:gd name="T62" fmla="*/ 828 w 1645"/>
                  <a:gd name="T63" fmla="*/ 385 h 824"/>
                  <a:gd name="T64" fmla="*/ 888 w 1645"/>
                  <a:gd name="T65" fmla="*/ 445 h 824"/>
                  <a:gd name="T66" fmla="*/ 975 w 1645"/>
                  <a:gd name="T67" fmla="*/ 526 h 824"/>
                  <a:gd name="T68" fmla="*/ 1050 w 1645"/>
                  <a:gd name="T69" fmla="*/ 589 h 824"/>
                  <a:gd name="T70" fmla="*/ 1110 w 1645"/>
                  <a:gd name="T71" fmla="*/ 636 h 824"/>
                  <a:gd name="T72" fmla="*/ 1185 w 1645"/>
                  <a:gd name="T73" fmla="*/ 683 h 824"/>
                  <a:gd name="T74" fmla="*/ 1262 w 1645"/>
                  <a:gd name="T75" fmla="*/ 722 h 824"/>
                  <a:gd name="T76" fmla="*/ 1354 w 1645"/>
                  <a:gd name="T77" fmla="*/ 755 h 824"/>
                  <a:gd name="T78" fmla="*/ 1453 w 1645"/>
                  <a:gd name="T79" fmla="*/ 779 h 824"/>
                  <a:gd name="T80" fmla="*/ 1557 w 1645"/>
                  <a:gd name="T81" fmla="*/ 80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4">
                    <a:moveTo>
                      <a:pt x="1645" y="817"/>
                    </a:moveTo>
                    <a:lnTo>
                      <a:pt x="1554" y="824"/>
                    </a:lnTo>
                    <a:lnTo>
                      <a:pt x="1510" y="824"/>
                    </a:lnTo>
                    <a:lnTo>
                      <a:pt x="1456" y="824"/>
                    </a:lnTo>
                    <a:lnTo>
                      <a:pt x="1405" y="820"/>
                    </a:lnTo>
                    <a:lnTo>
                      <a:pt x="1354" y="817"/>
                    </a:lnTo>
                    <a:lnTo>
                      <a:pt x="1304" y="811"/>
                    </a:lnTo>
                    <a:lnTo>
                      <a:pt x="1259" y="803"/>
                    </a:lnTo>
                    <a:lnTo>
                      <a:pt x="1209" y="794"/>
                    </a:lnTo>
                    <a:lnTo>
                      <a:pt x="1149" y="779"/>
                    </a:lnTo>
                    <a:lnTo>
                      <a:pt x="1095" y="761"/>
                    </a:lnTo>
                    <a:lnTo>
                      <a:pt x="1044" y="746"/>
                    </a:lnTo>
                    <a:lnTo>
                      <a:pt x="987" y="725"/>
                    </a:lnTo>
                    <a:lnTo>
                      <a:pt x="933" y="701"/>
                    </a:lnTo>
                    <a:lnTo>
                      <a:pt x="879" y="677"/>
                    </a:lnTo>
                    <a:lnTo>
                      <a:pt x="834" y="654"/>
                    </a:lnTo>
                    <a:lnTo>
                      <a:pt x="783" y="630"/>
                    </a:lnTo>
                    <a:lnTo>
                      <a:pt x="740" y="607"/>
                    </a:lnTo>
                    <a:lnTo>
                      <a:pt x="692" y="580"/>
                    </a:lnTo>
                    <a:lnTo>
                      <a:pt x="644" y="553"/>
                    </a:lnTo>
                    <a:lnTo>
                      <a:pt x="596" y="520"/>
                    </a:lnTo>
                    <a:lnTo>
                      <a:pt x="554" y="493"/>
                    </a:lnTo>
                    <a:lnTo>
                      <a:pt x="509" y="457"/>
                    </a:lnTo>
                    <a:lnTo>
                      <a:pt x="467" y="424"/>
                    </a:lnTo>
                    <a:lnTo>
                      <a:pt x="428" y="391"/>
                    </a:lnTo>
                    <a:lnTo>
                      <a:pt x="396" y="355"/>
                    </a:lnTo>
                    <a:lnTo>
                      <a:pt x="369" y="324"/>
                    </a:lnTo>
                    <a:lnTo>
                      <a:pt x="348" y="291"/>
                    </a:lnTo>
                    <a:lnTo>
                      <a:pt x="0" y="336"/>
                    </a:lnTo>
                    <a:lnTo>
                      <a:pt x="49" y="312"/>
                    </a:lnTo>
                    <a:lnTo>
                      <a:pt x="106" y="288"/>
                    </a:lnTo>
                    <a:lnTo>
                      <a:pt x="151" y="267"/>
                    </a:lnTo>
                    <a:lnTo>
                      <a:pt x="185" y="251"/>
                    </a:lnTo>
                    <a:lnTo>
                      <a:pt x="222" y="231"/>
                    </a:lnTo>
                    <a:lnTo>
                      <a:pt x="252" y="213"/>
                    </a:lnTo>
                    <a:lnTo>
                      <a:pt x="281" y="194"/>
                    </a:lnTo>
                    <a:lnTo>
                      <a:pt x="307" y="171"/>
                    </a:lnTo>
                    <a:lnTo>
                      <a:pt x="338" y="148"/>
                    </a:lnTo>
                    <a:lnTo>
                      <a:pt x="372" y="119"/>
                    </a:lnTo>
                    <a:lnTo>
                      <a:pt x="405" y="88"/>
                    </a:lnTo>
                    <a:lnTo>
                      <a:pt x="434" y="62"/>
                    </a:lnTo>
                    <a:lnTo>
                      <a:pt x="469" y="30"/>
                    </a:lnTo>
                    <a:lnTo>
                      <a:pt x="494" y="0"/>
                    </a:lnTo>
                    <a:lnTo>
                      <a:pt x="521" y="13"/>
                    </a:lnTo>
                    <a:lnTo>
                      <a:pt x="548" y="28"/>
                    </a:lnTo>
                    <a:lnTo>
                      <a:pt x="577" y="41"/>
                    </a:lnTo>
                    <a:lnTo>
                      <a:pt x="611" y="55"/>
                    </a:lnTo>
                    <a:lnTo>
                      <a:pt x="646" y="69"/>
                    </a:lnTo>
                    <a:lnTo>
                      <a:pt x="678" y="80"/>
                    </a:lnTo>
                    <a:lnTo>
                      <a:pt x="709" y="89"/>
                    </a:lnTo>
                    <a:lnTo>
                      <a:pt x="744" y="100"/>
                    </a:lnTo>
                    <a:lnTo>
                      <a:pt x="781" y="109"/>
                    </a:lnTo>
                    <a:lnTo>
                      <a:pt x="819" y="119"/>
                    </a:lnTo>
                    <a:lnTo>
                      <a:pt x="854" y="128"/>
                    </a:lnTo>
                    <a:lnTo>
                      <a:pt x="888" y="137"/>
                    </a:lnTo>
                    <a:lnTo>
                      <a:pt x="925" y="143"/>
                    </a:lnTo>
                    <a:lnTo>
                      <a:pt x="960" y="151"/>
                    </a:lnTo>
                    <a:lnTo>
                      <a:pt x="993" y="158"/>
                    </a:lnTo>
                    <a:lnTo>
                      <a:pt x="1032" y="166"/>
                    </a:lnTo>
                    <a:lnTo>
                      <a:pt x="1085" y="172"/>
                    </a:lnTo>
                    <a:lnTo>
                      <a:pt x="725" y="234"/>
                    </a:lnTo>
                    <a:lnTo>
                      <a:pt x="749" y="282"/>
                    </a:lnTo>
                    <a:lnTo>
                      <a:pt x="777" y="318"/>
                    </a:lnTo>
                    <a:lnTo>
                      <a:pt x="828" y="385"/>
                    </a:lnTo>
                    <a:lnTo>
                      <a:pt x="858" y="415"/>
                    </a:lnTo>
                    <a:lnTo>
                      <a:pt x="888" y="445"/>
                    </a:lnTo>
                    <a:lnTo>
                      <a:pt x="942" y="496"/>
                    </a:lnTo>
                    <a:lnTo>
                      <a:pt x="975" y="526"/>
                    </a:lnTo>
                    <a:lnTo>
                      <a:pt x="1014" y="562"/>
                    </a:lnTo>
                    <a:lnTo>
                      <a:pt x="1050" y="589"/>
                    </a:lnTo>
                    <a:lnTo>
                      <a:pt x="1080" y="613"/>
                    </a:lnTo>
                    <a:lnTo>
                      <a:pt x="1110" y="636"/>
                    </a:lnTo>
                    <a:lnTo>
                      <a:pt x="1146" y="659"/>
                    </a:lnTo>
                    <a:lnTo>
                      <a:pt x="1185" y="683"/>
                    </a:lnTo>
                    <a:lnTo>
                      <a:pt x="1224" y="701"/>
                    </a:lnTo>
                    <a:lnTo>
                      <a:pt x="1262" y="722"/>
                    </a:lnTo>
                    <a:lnTo>
                      <a:pt x="1310" y="740"/>
                    </a:lnTo>
                    <a:lnTo>
                      <a:pt x="1354" y="755"/>
                    </a:lnTo>
                    <a:lnTo>
                      <a:pt x="1405" y="767"/>
                    </a:lnTo>
                    <a:lnTo>
                      <a:pt x="1453" y="779"/>
                    </a:lnTo>
                    <a:lnTo>
                      <a:pt x="1504" y="791"/>
                    </a:lnTo>
                    <a:lnTo>
                      <a:pt x="1557" y="800"/>
                    </a:lnTo>
                    <a:lnTo>
                      <a:pt x="1645" y="81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ZA" dirty="0"/>
              </a:p>
            </p:txBody>
          </p:sp>
        </p:grpSp>
      </p:grpSp>
    </p:spTree>
    <p:extLst>
      <p:ext uri="{BB962C8B-B14F-4D97-AF65-F5344CB8AC3E}">
        <p14:creationId xmlns:p14="http://schemas.microsoft.com/office/powerpoint/2010/main" val="409096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201071" y="148324"/>
            <a:ext cx="272608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MINING IMPACTS (2)</a:t>
            </a:r>
            <a:endParaRPr lang="en-US" sz="2000" b="1" dirty="0">
              <a:solidFill>
                <a:srgbClr val="FFFF00"/>
              </a:solidFill>
            </a:endParaRPr>
          </a:p>
        </p:txBody>
      </p:sp>
      <p:grpSp>
        <p:nvGrpSpPr>
          <p:cNvPr id="4" name="Group 3"/>
          <p:cNvGrpSpPr/>
          <p:nvPr/>
        </p:nvGrpSpPr>
        <p:grpSpPr>
          <a:xfrm>
            <a:off x="8501" y="827809"/>
            <a:ext cx="9144000" cy="5675672"/>
            <a:chOff x="0" y="800101"/>
            <a:chExt cx="9144000" cy="567567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101"/>
              <a:ext cx="9144000" cy="5675672"/>
            </a:xfrm>
            <a:prstGeom prst="rect">
              <a:avLst/>
            </a:prstGeom>
            <a:ln>
              <a:noFill/>
            </a:ln>
            <a:effectLst>
              <a:softEdge rad="112500"/>
            </a:effectLst>
          </p:spPr>
        </p:pic>
        <p:sp>
          <p:nvSpPr>
            <p:cNvPr id="5" name="TextBox 4"/>
            <p:cNvSpPr txBox="1"/>
            <p:nvPr/>
          </p:nvSpPr>
          <p:spPr>
            <a:xfrm>
              <a:off x="2942305" y="895759"/>
              <a:ext cx="3275504" cy="318924"/>
            </a:xfrm>
            <a:prstGeom prst="rect">
              <a:avLst/>
            </a:prstGeom>
            <a:solidFill>
              <a:schemeClr val="tx1"/>
            </a:solidFill>
          </p:spPr>
          <p:txBody>
            <a:bodyPr wrap="none" lIns="36000" tIns="36000" rIns="36000" bIns="36000" rtlCol="0" anchor="ctr" anchorCtr="1">
              <a:spAutoFit/>
            </a:bodyPr>
            <a:lstStyle/>
            <a:p>
              <a:pPr algn="ctr"/>
              <a:r>
                <a:rPr lang="en-ZA" sz="1600" b="1" dirty="0">
                  <a:solidFill>
                    <a:schemeClr val="bg1"/>
                  </a:solidFill>
                </a:rPr>
                <a:t>Base </a:t>
              </a:r>
              <a:r>
                <a:rPr lang="en-ZA" sz="1600" b="1" dirty="0" smtClean="0">
                  <a:solidFill>
                    <a:schemeClr val="bg1"/>
                  </a:solidFill>
                </a:rPr>
                <a:t>Map: </a:t>
              </a:r>
              <a:r>
                <a:rPr lang="en-ZA" sz="1600" b="1" dirty="0" smtClean="0">
                  <a:solidFill>
                    <a:schemeClr val="bg1"/>
                  </a:solidFill>
                </a:rPr>
                <a:t>Kathu</a:t>
              </a:r>
              <a:r>
                <a:rPr lang="en-ZA" sz="1600" b="1" dirty="0" smtClean="0">
                  <a:solidFill>
                    <a:schemeClr val="bg1"/>
                  </a:solidFill>
                </a:rPr>
                <a:t>, Northern Cape</a:t>
              </a:r>
              <a:endParaRPr lang="en-ZA" sz="1600" b="1" dirty="0">
                <a:solidFill>
                  <a:schemeClr val="bg1"/>
                </a:solidFill>
              </a:endParaRPr>
            </a:p>
          </p:txBody>
        </p:sp>
      </p:grpSp>
      <p:grpSp>
        <p:nvGrpSpPr>
          <p:cNvPr id="26" name="Group 25"/>
          <p:cNvGrpSpPr/>
          <p:nvPr/>
        </p:nvGrpSpPr>
        <p:grpSpPr>
          <a:xfrm>
            <a:off x="944779" y="1378339"/>
            <a:ext cx="7964279" cy="4898170"/>
            <a:chOff x="1074084" y="1378339"/>
            <a:chExt cx="7964279" cy="4898170"/>
          </a:xfrm>
        </p:grpSpPr>
        <p:grpSp>
          <p:nvGrpSpPr>
            <p:cNvPr id="25" name="Group 24"/>
            <p:cNvGrpSpPr/>
            <p:nvPr/>
          </p:nvGrpSpPr>
          <p:grpSpPr>
            <a:xfrm>
              <a:off x="1074084" y="3465844"/>
              <a:ext cx="7148232" cy="2810665"/>
              <a:chOff x="1074084" y="3465844"/>
              <a:chExt cx="7148232" cy="281066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084" y="3677152"/>
                <a:ext cx="7148232" cy="2599357"/>
              </a:xfrm>
              <a:prstGeom prst="rect">
                <a:avLst/>
              </a:prstGeom>
              <a:ln w="38100">
                <a:solidFill>
                  <a:schemeClr val="bg1">
                    <a:lumMod val="85000"/>
                  </a:schemeClr>
                </a:solidFill>
              </a:ln>
            </p:spPr>
          </p:pic>
          <p:grpSp>
            <p:nvGrpSpPr>
              <p:cNvPr id="7" name="Group 6"/>
              <p:cNvGrpSpPr/>
              <p:nvPr/>
            </p:nvGrpSpPr>
            <p:grpSpPr>
              <a:xfrm rot="8253382">
                <a:off x="5032064" y="3465844"/>
                <a:ext cx="589135" cy="396227"/>
                <a:chOff x="3982865" y="3420006"/>
                <a:chExt cx="2281507" cy="801509"/>
              </a:xfrm>
            </p:grpSpPr>
            <p:sp>
              <p:nvSpPr>
                <p:cNvPr id="9" name="Freeform 15"/>
                <p:cNvSpPr>
                  <a:spLocks/>
                </p:cNvSpPr>
                <p:nvPr/>
              </p:nvSpPr>
              <p:spPr bwMode="auto">
                <a:xfrm rot="5400000">
                  <a:off x="4509216" y="3240701"/>
                  <a:ext cx="463365" cy="1496313"/>
                </a:xfrm>
                <a:custGeom>
                  <a:avLst/>
                  <a:gdLst>
                    <a:gd name="T0" fmla="*/ 951 w 951"/>
                    <a:gd name="T1" fmla="*/ 606 h 606"/>
                    <a:gd name="T2" fmla="*/ 951 w 951"/>
                    <a:gd name="T3" fmla="*/ 562 h 606"/>
                    <a:gd name="T4" fmla="*/ 882 w 951"/>
                    <a:gd name="T5" fmla="*/ 550 h 606"/>
                    <a:gd name="T6" fmla="*/ 820 w 951"/>
                    <a:gd name="T7" fmla="*/ 535 h 606"/>
                    <a:gd name="T8" fmla="*/ 763 w 951"/>
                    <a:gd name="T9" fmla="*/ 517 h 606"/>
                    <a:gd name="T10" fmla="*/ 704 w 951"/>
                    <a:gd name="T11" fmla="*/ 499 h 606"/>
                    <a:gd name="T12" fmla="*/ 654 w 951"/>
                    <a:gd name="T13" fmla="*/ 481 h 606"/>
                    <a:gd name="T14" fmla="*/ 612 w 951"/>
                    <a:gd name="T15" fmla="*/ 463 h 606"/>
                    <a:gd name="T16" fmla="*/ 573 w 951"/>
                    <a:gd name="T17" fmla="*/ 446 h 606"/>
                    <a:gd name="T18" fmla="*/ 528 w 951"/>
                    <a:gd name="T19" fmla="*/ 426 h 606"/>
                    <a:gd name="T20" fmla="*/ 489 w 951"/>
                    <a:gd name="T21" fmla="*/ 402 h 606"/>
                    <a:gd name="T22" fmla="*/ 444 w 951"/>
                    <a:gd name="T23" fmla="*/ 372 h 606"/>
                    <a:gd name="T24" fmla="*/ 408 w 951"/>
                    <a:gd name="T25" fmla="*/ 345 h 606"/>
                    <a:gd name="T26" fmla="*/ 372 w 951"/>
                    <a:gd name="T27" fmla="*/ 318 h 606"/>
                    <a:gd name="T28" fmla="*/ 339 w 951"/>
                    <a:gd name="T29" fmla="*/ 288 h 606"/>
                    <a:gd name="T30" fmla="*/ 297 w 951"/>
                    <a:gd name="T31" fmla="*/ 252 h 606"/>
                    <a:gd name="T32" fmla="*/ 252 w 951"/>
                    <a:gd name="T33" fmla="*/ 210 h 606"/>
                    <a:gd name="T34" fmla="*/ 226 w 951"/>
                    <a:gd name="T35" fmla="*/ 180 h 606"/>
                    <a:gd name="T36" fmla="*/ 199 w 951"/>
                    <a:gd name="T37" fmla="*/ 148 h 606"/>
                    <a:gd name="T38" fmla="*/ 172 w 951"/>
                    <a:gd name="T39" fmla="*/ 118 h 606"/>
                    <a:gd name="T40" fmla="*/ 148 w 951"/>
                    <a:gd name="T41" fmla="*/ 87 h 606"/>
                    <a:gd name="T42" fmla="*/ 118 w 951"/>
                    <a:gd name="T43" fmla="*/ 39 h 606"/>
                    <a:gd name="T44" fmla="*/ 100 w 951"/>
                    <a:gd name="T45" fmla="*/ 0 h 606"/>
                    <a:gd name="T46" fmla="*/ 0 w 951"/>
                    <a:gd name="T47" fmla="*/ 12 h 606"/>
                    <a:gd name="T48" fmla="*/ 33 w 951"/>
                    <a:gd name="T49" fmla="*/ 78 h 606"/>
                    <a:gd name="T50" fmla="*/ 82 w 951"/>
                    <a:gd name="T51" fmla="*/ 148 h 606"/>
                    <a:gd name="T52" fmla="*/ 133 w 951"/>
                    <a:gd name="T53" fmla="*/ 207 h 606"/>
                    <a:gd name="T54" fmla="*/ 199 w 951"/>
                    <a:gd name="T55" fmla="*/ 270 h 606"/>
                    <a:gd name="T56" fmla="*/ 288 w 951"/>
                    <a:gd name="T57" fmla="*/ 360 h 606"/>
                    <a:gd name="T58" fmla="*/ 387 w 951"/>
                    <a:gd name="T59" fmla="*/ 435 h 606"/>
                    <a:gd name="T60" fmla="*/ 492 w 951"/>
                    <a:gd name="T61" fmla="*/ 499 h 606"/>
                    <a:gd name="T62" fmla="*/ 585 w 951"/>
                    <a:gd name="T63" fmla="*/ 538 h 606"/>
                    <a:gd name="T64" fmla="*/ 701 w 951"/>
                    <a:gd name="T65" fmla="*/ 577 h 606"/>
                    <a:gd name="T66" fmla="*/ 796 w 951"/>
                    <a:gd name="T67" fmla="*/ 592 h 606"/>
                    <a:gd name="T68" fmla="*/ 951 w 951"/>
                    <a:gd name="T69"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1" h="606">
                      <a:moveTo>
                        <a:pt x="951" y="606"/>
                      </a:moveTo>
                      <a:lnTo>
                        <a:pt x="951" y="562"/>
                      </a:lnTo>
                      <a:lnTo>
                        <a:pt x="882" y="550"/>
                      </a:lnTo>
                      <a:lnTo>
                        <a:pt x="820" y="535"/>
                      </a:lnTo>
                      <a:lnTo>
                        <a:pt x="763" y="517"/>
                      </a:lnTo>
                      <a:lnTo>
                        <a:pt x="704" y="499"/>
                      </a:lnTo>
                      <a:lnTo>
                        <a:pt x="654" y="481"/>
                      </a:lnTo>
                      <a:lnTo>
                        <a:pt x="612" y="463"/>
                      </a:lnTo>
                      <a:lnTo>
                        <a:pt x="573" y="446"/>
                      </a:lnTo>
                      <a:lnTo>
                        <a:pt x="528" y="426"/>
                      </a:lnTo>
                      <a:lnTo>
                        <a:pt x="489" y="402"/>
                      </a:lnTo>
                      <a:lnTo>
                        <a:pt x="444" y="372"/>
                      </a:lnTo>
                      <a:lnTo>
                        <a:pt x="408" y="345"/>
                      </a:lnTo>
                      <a:lnTo>
                        <a:pt x="372" y="318"/>
                      </a:lnTo>
                      <a:lnTo>
                        <a:pt x="339" y="288"/>
                      </a:lnTo>
                      <a:lnTo>
                        <a:pt x="297" y="252"/>
                      </a:lnTo>
                      <a:lnTo>
                        <a:pt x="252" y="210"/>
                      </a:lnTo>
                      <a:lnTo>
                        <a:pt x="226" y="180"/>
                      </a:lnTo>
                      <a:lnTo>
                        <a:pt x="199" y="148"/>
                      </a:lnTo>
                      <a:lnTo>
                        <a:pt x="172" y="118"/>
                      </a:lnTo>
                      <a:lnTo>
                        <a:pt x="148" y="87"/>
                      </a:lnTo>
                      <a:lnTo>
                        <a:pt x="118" y="39"/>
                      </a:lnTo>
                      <a:lnTo>
                        <a:pt x="100" y="0"/>
                      </a:lnTo>
                      <a:lnTo>
                        <a:pt x="0" y="12"/>
                      </a:lnTo>
                      <a:lnTo>
                        <a:pt x="33" y="78"/>
                      </a:lnTo>
                      <a:lnTo>
                        <a:pt x="82" y="148"/>
                      </a:lnTo>
                      <a:lnTo>
                        <a:pt x="133" y="207"/>
                      </a:lnTo>
                      <a:lnTo>
                        <a:pt x="199" y="270"/>
                      </a:lnTo>
                      <a:lnTo>
                        <a:pt x="288" y="360"/>
                      </a:lnTo>
                      <a:lnTo>
                        <a:pt x="387" y="435"/>
                      </a:lnTo>
                      <a:lnTo>
                        <a:pt x="492" y="499"/>
                      </a:lnTo>
                      <a:lnTo>
                        <a:pt x="585" y="538"/>
                      </a:lnTo>
                      <a:lnTo>
                        <a:pt x="701" y="577"/>
                      </a:lnTo>
                      <a:lnTo>
                        <a:pt x="796" y="592"/>
                      </a:lnTo>
                      <a:lnTo>
                        <a:pt x="951" y="606"/>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0" name="Freeform 16"/>
                <p:cNvSpPr>
                  <a:spLocks/>
                </p:cNvSpPr>
                <p:nvPr/>
              </p:nvSpPr>
              <p:spPr bwMode="auto">
                <a:xfrm rot="5400000">
                  <a:off x="5607224" y="3003067"/>
                  <a:ext cx="240209" cy="1074087"/>
                </a:xfrm>
                <a:custGeom>
                  <a:avLst/>
                  <a:gdLst>
                    <a:gd name="T0" fmla="*/ 493 w 493"/>
                    <a:gd name="T1" fmla="*/ 98 h 435"/>
                    <a:gd name="T2" fmla="*/ 493 w 493"/>
                    <a:gd name="T3" fmla="*/ 0 h 435"/>
                    <a:gd name="T4" fmla="*/ 473 w 493"/>
                    <a:gd name="T5" fmla="*/ 25 h 435"/>
                    <a:gd name="T6" fmla="*/ 451 w 493"/>
                    <a:gd name="T7" fmla="*/ 51 h 435"/>
                    <a:gd name="T8" fmla="*/ 422 w 493"/>
                    <a:gd name="T9" fmla="*/ 78 h 435"/>
                    <a:gd name="T10" fmla="*/ 386 w 493"/>
                    <a:gd name="T11" fmla="*/ 109 h 435"/>
                    <a:gd name="T12" fmla="*/ 351 w 493"/>
                    <a:gd name="T13" fmla="*/ 143 h 435"/>
                    <a:gd name="T14" fmla="*/ 315 w 493"/>
                    <a:gd name="T15" fmla="*/ 175 h 435"/>
                    <a:gd name="T16" fmla="*/ 282 w 493"/>
                    <a:gd name="T17" fmla="*/ 202 h 435"/>
                    <a:gd name="T18" fmla="*/ 252 w 493"/>
                    <a:gd name="T19" fmla="*/ 226 h 435"/>
                    <a:gd name="T20" fmla="*/ 219 w 493"/>
                    <a:gd name="T21" fmla="*/ 248 h 435"/>
                    <a:gd name="T22" fmla="*/ 185 w 493"/>
                    <a:gd name="T23" fmla="*/ 270 h 435"/>
                    <a:gd name="T24" fmla="*/ 145 w 493"/>
                    <a:gd name="T25" fmla="*/ 293 h 435"/>
                    <a:gd name="T26" fmla="*/ 108 w 493"/>
                    <a:gd name="T27" fmla="*/ 311 h 435"/>
                    <a:gd name="T28" fmla="*/ 70 w 493"/>
                    <a:gd name="T29" fmla="*/ 327 h 435"/>
                    <a:gd name="T30" fmla="*/ 30 w 493"/>
                    <a:gd name="T31" fmla="*/ 344 h 435"/>
                    <a:gd name="T32" fmla="*/ 0 w 493"/>
                    <a:gd name="T33" fmla="*/ 358 h 435"/>
                    <a:gd name="T34" fmla="*/ 0 w 493"/>
                    <a:gd name="T35" fmla="*/ 435 h 435"/>
                    <a:gd name="T36" fmla="*/ 54 w 493"/>
                    <a:gd name="T37" fmla="*/ 419 h 435"/>
                    <a:gd name="T38" fmla="*/ 133 w 493"/>
                    <a:gd name="T39" fmla="*/ 385 h 435"/>
                    <a:gd name="T40" fmla="*/ 234 w 493"/>
                    <a:gd name="T41" fmla="*/ 342 h 435"/>
                    <a:gd name="T42" fmla="*/ 308 w 493"/>
                    <a:gd name="T43" fmla="*/ 296 h 435"/>
                    <a:gd name="T44" fmla="*/ 376 w 493"/>
                    <a:gd name="T45" fmla="*/ 230 h 435"/>
                    <a:gd name="T46" fmla="*/ 443 w 493"/>
                    <a:gd name="T47" fmla="*/ 175 h 435"/>
                    <a:gd name="T48" fmla="*/ 493 w 493"/>
                    <a:gd name="T49" fmla="*/ 122 h 435"/>
                    <a:gd name="T50" fmla="*/ 493 w 493"/>
                    <a:gd name="T51" fmla="*/ 1 h 435"/>
                    <a:gd name="T52" fmla="*/ 493 w 493"/>
                    <a:gd name="T53" fmla="*/ 3 h 435"/>
                    <a:gd name="T54" fmla="*/ 493 w 493"/>
                    <a:gd name="T55" fmla="*/ 9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3" h="435">
                      <a:moveTo>
                        <a:pt x="493" y="98"/>
                      </a:moveTo>
                      <a:lnTo>
                        <a:pt x="493" y="0"/>
                      </a:lnTo>
                      <a:lnTo>
                        <a:pt x="473" y="25"/>
                      </a:lnTo>
                      <a:lnTo>
                        <a:pt x="451" y="51"/>
                      </a:lnTo>
                      <a:lnTo>
                        <a:pt x="422" y="78"/>
                      </a:lnTo>
                      <a:lnTo>
                        <a:pt x="386" y="109"/>
                      </a:lnTo>
                      <a:lnTo>
                        <a:pt x="351" y="143"/>
                      </a:lnTo>
                      <a:lnTo>
                        <a:pt x="315" y="175"/>
                      </a:lnTo>
                      <a:lnTo>
                        <a:pt x="282" y="202"/>
                      </a:lnTo>
                      <a:lnTo>
                        <a:pt x="252" y="226"/>
                      </a:lnTo>
                      <a:lnTo>
                        <a:pt x="219" y="248"/>
                      </a:lnTo>
                      <a:lnTo>
                        <a:pt x="185" y="270"/>
                      </a:lnTo>
                      <a:lnTo>
                        <a:pt x="145" y="293"/>
                      </a:lnTo>
                      <a:lnTo>
                        <a:pt x="108" y="311"/>
                      </a:lnTo>
                      <a:lnTo>
                        <a:pt x="70" y="327"/>
                      </a:lnTo>
                      <a:lnTo>
                        <a:pt x="30" y="344"/>
                      </a:lnTo>
                      <a:lnTo>
                        <a:pt x="0" y="358"/>
                      </a:lnTo>
                      <a:lnTo>
                        <a:pt x="0" y="435"/>
                      </a:lnTo>
                      <a:lnTo>
                        <a:pt x="54" y="419"/>
                      </a:lnTo>
                      <a:lnTo>
                        <a:pt x="133" y="385"/>
                      </a:lnTo>
                      <a:lnTo>
                        <a:pt x="234" y="342"/>
                      </a:lnTo>
                      <a:lnTo>
                        <a:pt x="308" y="296"/>
                      </a:lnTo>
                      <a:lnTo>
                        <a:pt x="376" y="230"/>
                      </a:lnTo>
                      <a:lnTo>
                        <a:pt x="443" y="175"/>
                      </a:lnTo>
                      <a:lnTo>
                        <a:pt x="493" y="122"/>
                      </a:lnTo>
                      <a:lnTo>
                        <a:pt x="493" y="1"/>
                      </a:lnTo>
                      <a:lnTo>
                        <a:pt x="493" y="3"/>
                      </a:lnTo>
                      <a:lnTo>
                        <a:pt x="493" y="98"/>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1" name="Freeform 17"/>
                <p:cNvSpPr>
                  <a:spLocks/>
                </p:cNvSpPr>
                <p:nvPr/>
              </p:nvSpPr>
              <p:spPr bwMode="auto">
                <a:xfrm rot="5400000">
                  <a:off x="5785073" y="3471343"/>
                  <a:ext cx="286984" cy="666676"/>
                </a:xfrm>
                <a:custGeom>
                  <a:avLst/>
                  <a:gdLst>
                    <a:gd name="T0" fmla="*/ 589 w 589"/>
                    <a:gd name="T1" fmla="*/ 270 h 270"/>
                    <a:gd name="T2" fmla="*/ 589 w 589"/>
                    <a:gd name="T3" fmla="*/ 187 h 270"/>
                    <a:gd name="T4" fmla="*/ 551 w 589"/>
                    <a:gd name="T5" fmla="*/ 180 h 270"/>
                    <a:gd name="T6" fmla="*/ 512 w 589"/>
                    <a:gd name="T7" fmla="*/ 173 h 270"/>
                    <a:gd name="T8" fmla="*/ 475 w 589"/>
                    <a:gd name="T9" fmla="*/ 164 h 270"/>
                    <a:gd name="T10" fmla="*/ 437 w 589"/>
                    <a:gd name="T11" fmla="*/ 155 h 270"/>
                    <a:gd name="T12" fmla="*/ 393 w 589"/>
                    <a:gd name="T13" fmla="*/ 144 h 270"/>
                    <a:gd name="T14" fmla="*/ 345 w 589"/>
                    <a:gd name="T15" fmla="*/ 132 h 270"/>
                    <a:gd name="T16" fmla="*/ 285 w 589"/>
                    <a:gd name="T17" fmla="*/ 114 h 270"/>
                    <a:gd name="T18" fmla="*/ 227 w 589"/>
                    <a:gd name="T19" fmla="*/ 97 h 270"/>
                    <a:gd name="T20" fmla="*/ 189 w 589"/>
                    <a:gd name="T21" fmla="*/ 85 h 270"/>
                    <a:gd name="T22" fmla="*/ 144 w 589"/>
                    <a:gd name="T23" fmla="*/ 68 h 270"/>
                    <a:gd name="T24" fmla="*/ 95 w 589"/>
                    <a:gd name="T25" fmla="*/ 47 h 270"/>
                    <a:gd name="T26" fmla="*/ 51 w 589"/>
                    <a:gd name="T27" fmla="*/ 27 h 270"/>
                    <a:gd name="T28" fmla="*/ 19 w 589"/>
                    <a:gd name="T29" fmla="*/ 11 h 270"/>
                    <a:gd name="T30" fmla="*/ 0 w 589"/>
                    <a:gd name="T31" fmla="*/ 0 h 270"/>
                    <a:gd name="T32" fmla="*/ 0 w 589"/>
                    <a:gd name="T33" fmla="*/ 103 h 270"/>
                    <a:gd name="T34" fmla="*/ 37 w 589"/>
                    <a:gd name="T35" fmla="*/ 129 h 270"/>
                    <a:gd name="T36" fmla="*/ 111 w 589"/>
                    <a:gd name="T37" fmla="*/ 165 h 270"/>
                    <a:gd name="T38" fmla="*/ 197 w 589"/>
                    <a:gd name="T39" fmla="*/ 201 h 270"/>
                    <a:gd name="T40" fmla="*/ 274 w 589"/>
                    <a:gd name="T41" fmla="*/ 221 h 270"/>
                    <a:gd name="T42" fmla="*/ 363 w 589"/>
                    <a:gd name="T43" fmla="*/ 246 h 270"/>
                    <a:gd name="T44" fmla="*/ 452 w 589"/>
                    <a:gd name="T45" fmla="*/ 263 h 270"/>
                    <a:gd name="T46" fmla="*/ 515 w 589"/>
                    <a:gd name="T47" fmla="*/ 269 h 270"/>
                    <a:gd name="T48" fmla="*/ 589 w 589"/>
                    <a:gd name="T4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9" h="270">
                      <a:moveTo>
                        <a:pt x="589" y="270"/>
                      </a:moveTo>
                      <a:lnTo>
                        <a:pt x="589" y="187"/>
                      </a:lnTo>
                      <a:lnTo>
                        <a:pt x="551" y="180"/>
                      </a:lnTo>
                      <a:lnTo>
                        <a:pt x="512" y="173"/>
                      </a:lnTo>
                      <a:lnTo>
                        <a:pt x="475" y="164"/>
                      </a:lnTo>
                      <a:lnTo>
                        <a:pt x="437" y="155"/>
                      </a:lnTo>
                      <a:lnTo>
                        <a:pt x="393" y="144"/>
                      </a:lnTo>
                      <a:lnTo>
                        <a:pt x="345" y="132"/>
                      </a:lnTo>
                      <a:lnTo>
                        <a:pt x="285" y="114"/>
                      </a:lnTo>
                      <a:lnTo>
                        <a:pt x="227" y="97"/>
                      </a:lnTo>
                      <a:lnTo>
                        <a:pt x="189" y="85"/>
                      </a:lnTo>
                      <a:lnTo>
                        <a:pt x="144" y="68"/>
                      </a:lnTo>
                      <a:lnTo>
                        <a:pt x="95" y="47"/>
                      </a:lnTo>
                      <a:lnTo>
                        <a:pt x="51" y="27"/>
                      </a:lnTo>
                      <a:lnTo>
                        <a:pt x="19" y="11"/>
                      </a:lnTo>
                      <a:lnTo>
                        <a:pt x="0" y="0"/>
                      </a:lnTo>
                      <a:lnTo>
                        <a:pt x="0" y="103"/>
                      </a:lnTo>
                      <a:lnTo>
                        <a:pt x="37" y="129"/>
                      </a:lnTo>
                      <a:lnTo>
                        <a:pt x="111" y="165"/>
                      </a:lnTo>
                      <a:lnTo>
                        <a:pt x="197" y="201"/>
                      </a:lnTo>
                      <a:lnTo>
                        <a:pt x="274" y="221"/>
                      </a:lnTo>
                      <a:lnTo>
                        <a:pt x="363" y="246"/>
                      </a:lnTo>
                      <a:lnTo>
                        <a:pt x="452" y="263"/>
                      </a:lnTo>
                      <a:lnTo>
                        <a:pt x="515" y="269"/>
                      </a:lnTo>
                      <a:lnTo>
                        <a:pt x="589" y="27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2" name="Freeform 18"/>
                <p:cNvSpPr>
                  <a:spLocks/>
                </p:cNvSpPr>
                <p:nvPr/>
              </p:nvSpPr>
              <p:spPr bwMode="auto">
                <a:xfrm rot="5400000">
                  <a:off x="4599406" y="2803465"/>
                  <a:ext cx="801509" cy="2034591"/>
                </a:xfrm>
                <a:custGeom>
                  <a:avLst/>
                  <a:gdLst>
                    <a:gd name="T0" fmla="*/ 1554 w 1645"/>
                    <a:gd name="T1" fmla="*/ 824 h 824"/>
                    <a:gd name="T2" fmla="*/ 1456 w 1645"/>
                    <a:gd name="T3" fmla="*/ 824 h 824"/>
                    <a:gd name="T4" fmla="*/ 1354 w 1645"/>
                    <a:gd name="T5" fmla="*/ 817 h 824"/>
                    <a:gd name="T6" fmla="*/ 1259 w 1645"/>
                    <a:gd name="T7" fmla="*/ 803 h 824"/>
                    <a:gd name="T8" fmla="*/ 1149 w 1645"/>
                    <a:gd name="T9" fmla="*/ 779 h 824"/>
                    <a:gd name="T10" fmla="*/ 1044 w 1645"/>
                    <a:gd name="T11" fmla="*/ 746 h 824"/>
                    <a:gd name="T12" fmla="*/ 933 w 1645"/>
                    <a:gd name="T13" fmla="*/ 701 h 824"/>
                    <a:gd name="T14" fmla="*/ 834 w 1645"/>
                    <a:gd name="T15" fmla="*/ 654 h 824"/>
                    <a:gd name="T16" fmla="*/ 740 w 1645"/>
                    <a:gd name="T17" fmla="*/ 607 h 824"/>
                    <a:gd name="T18" fmla="*/ 644 w 1645"/>
                    <a:gd name="T19" fmla="*/ 553 h 824"/>
                    <a:gd name="T20" fmla="*/ 554 w 1645"/>
                    <a:gd name="T21" fmla="*/ 493 h 824"/>
                    <a:gd name="T22" fmla="*/ 467 w 1645"/>
                    <a:gd name="T23" fmla="*/ 424 h 824"/>
                    <a:gd name="T24" fmla="*/ 396 w 1645"/>
                    <a:gd name="T25" fmla="*/ 355 h 824"/>
                    <a:gd name="T26" fmla="*/ 348 w 1645"/>
                    <a:gd name="T27" fmla="*/ 291 h 824"/>
                    <a:gd name="T28" fmla="*/ 49 w 1645"/>
                    <a:gd name="T29" fmla="*/ 312 h 824"/>
                    <a:gd name="T30" fmla="*/ 151 w 1645"/>
                    <a:gd name="T31" fmla="*/ 267 h 824"/>
                    <a:gd name="T32" fmla="*/ 222 w 1645"/>
                    <a:gd name="T33" fmla="*/ 231 h 824"/>
                    <a:gd name="T34" fmla="*/ 281 w 1645"/>
                    <a:gd name="T35" fmla="*/ 194 h 824"/>
                    <a:gd name="T36" fmla="*/ 338 w 1645"/>
                    <a:gd name="T37" fmla="*/ 148 h 824"/>
                    <a:gd name="T38" fmla="*/ 405 w 1645"/>
                    <a:gd name="T39" fmla="*/ 88 h 824"/>
                    <a:gd name="T40" fmla="*/ 469 w 1645"/>
                    <a:gd name="T41" fmla="*/ 30 h 824"/>
                    <a:gd name="T42" fmla="*/ 521 w 1645"/>
                    <a:gd name="T43" fmla="*/ 13 h 824"/>
                    <a:gd name="T44" fmla="*/ 577 w 1645"/>
                    <a:gd name="T45" fmla="*/ 41 h 824"/>
                    <a:gd name="T46" fmla="*/ 646 w 1645"/>
                    <a:gd name="T47" fmla="*/ 69 h 824"/>
                    <a:gd name="T48" fmla="*/ 709 w 1645"/>
                    <a:gd name="T49" fmla="*/ 89 h 824"/>
                    <a:gd name="T50" fmla="*/ 781 w 1645"/>
                    <a:gd name="T51" fmla="*/ 109 h 824"/>
                    <a:gd name="T52" fmla="*/ 854 w 1645"/>
                    <a:gd name="T53" fmla="*/ 128 h 824"/>
                    <a:gd name="T54" fmla="*/ 925 w 1645"/>
                    <a:gd name="T55" fmla="*/ 143 h 824"/>
                    <a:gd name="T56" fmla="*/ 993 w 1645"/>
                    <a:gd name="T57" fmla="*/ 158 h 824"/>
                    <a:gd name="T58" fmla="*/ 1085 w 1645"/>
                    <a:gd name="T59" fmla="*/ 172 h 824"/>
                    <a:gd name="T60" fmla="*/ 749 w 1645"/>
                    <a:gd name="T61" fmla="*/ 282 h 824"/>
                    <a:gd name="T62" fmla="*/ 828 w 1645"/>
                    <a:gd name="T63" fmla="*/ 385 h 824"/>
                    <a:gd name="T64" fmla="*/ 888 w 1645"/>
                    <a:gd name="T65" fmla="*/ 445 h 824"/>
                    <a:gd name="T66" fmla="*/ 975 w 1645"/>
                    <a:gd name="T67" fmla="*/ 526 h 824"/>
                    <a:gd name="T68" fmla="*/ 1050 w 1645"/>
                    <a:gd name="T69" fmla="*/ 589 h 824"/>
                    <a:gd name="T70" fmla="*/ 1110 w 1645"/>
                    <a:gd name="T71" fmla="*/ 636 h 824"/>
                    <a:gd name="T72" fmla="*/ 1185 w 1645"/>
                    <a:gd name="T73" fmla="*/ 683 h 824"/>
                    <a:gd name="T74" fmla="*/ 1262 w 1645"/>
                    <a:gd name="T75" fmla="*/ 722 h 824"/>
                    <a:gd name="T76" fmla="*/ 1354 w 1645"/>
                    <a:gd name="T77" fmla="*/ 755 h 824"/>
                    <a:gd name="T78" fmla="*/ 1453 w 1645"/>
                    <a:gd name="T79" fmla="*/ 779 h 824"/>
                    <a:gd name="T80" fmla="*/ 1557 w 1645"/>
                    <a:gd name="T81" fmla="*/ 80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4">
                      <a:moveTo>
                        <a:pt x="1645" y="817"/>
                      </a:moveTo>
                      <a:lnTo>
                        <a:pt x="1554" y="824"/>
                      </a:lnTo>
                      <a:lnTo>
                        <a:pt x="1510" y="824"/>
                      </a:lnTo>
                      <a:lnTo>
                        <a:pt x="1456" y="824"/>
                      </a:lnTo>
                      <a:lnTo>
                        <a:pt x="1405" y="820"/>
                      </a:lnTo>
                      <a:lnTo>
                        <a:pt x="1354" y="817"/>
                      </a:lnTo>
                      <a:lnTo>
                        <a:pt x="1304" y="811"/>
                      </a:lnTo>
                      <a:lnTo>
                        <a:pt x="1259" y="803"/>
                      </a:lnTo>
                      <a:lnTo>
                        <a:pt x="1209" y="794"/>
                      </a:lnTo>
                      <a:lnTo>
                        <a:pt x="1149" y="779"/>
                      </a:lnTo>
                      <a:lnTo>
                        <a:pt x="1095" y="761"/>
                      </a:lnTo>
                      <a:lnTo>
                        <a:pt x="1044" y="746"/>
                      </a:lnTo>
                      <a:lnTo>
                        <a:pt x="987" y="725"/>
                      </a:lnTo>
                      <a:lnTo>
                        <a:pt x="933" y="701"/>
                      </a:lnTo>
                      <a:lnTo>
                        <a:pt x="879" y="677"/>
                      </a:lnTo>
                      <a:lnTo>
                        <a:pt x="834" y="654"/>
                      </a:lnTo>
                      <a:lnTo>
                        <a:pt x="783" y="630"/>
                      </a:lnTo>
                      <a:lnTo>
                        <a:pt x="740" y="607"/>
                      </a:lnTo>
                      <a:lnTo>
                        <a:pt x="692" y="580"/>
                      </a:lnTo>
                      <a:lnTo>
                        <a:pt x="644" y="553"/>
                      </a:lnTo>
                      <a:lnTo>
                        <a:pt x="596" y="520"/>
                      </a:lnTo>
                      <a:lnTo>
                        <a:pt x="554" y="493"/>
                      </a:lnTo>
                      <a:lnTo>
                        <a:pt x="509" y="457"/>
                      </a:lnTo>
                      <a:lnTo>
                        <a:pt x="467" y="424"/>
                      </a:lnTo>
                      <a:lnTo>
                        <a:pt x="428" y="391"/>
                      </a:lnTo>
                      <a:lnTo>
                        <a:pt x="396" y="355"/>
                      </a:lnTo>
                      <a:lnTo>
                        <a:pt x="369" y="324"/>
                      </a:lnTo>
                      <a:lnTo>
                        <a:pt x="348" y="291"/>
                      </a:lnTo>
                      <a:lnTo>
                        <a:pt x="0" y="336"/>
                      </a:lnTo>
                      <a:lnTo>
                        <a:pt x="49" y="312"/>
                      </a:lnTo>
                      <a:lnTo>
                        <a:pt x="106" y="288"/>
                      </a:lnTo>
                      <a:lnTo>
                        <a:pt x="151" y="267"/>
                      </a:lnTo>
                      <a:lnTo>
                        <a:pt x="185" y="251"/>
                      </a:lnTo>
                      <a:lnTo>
                        <a:pt x="222" y="231"/>
                      </a:lnTo>
                      <a:lnTo>
                        <a:pt x="252" y="213"/>
                      </a:lnTo>
                      <a:lnTo>
                        <a:pt x="281" y="194"/>
                      </a:lnTo>
                      <a:lnTo>
                        <a:pt x="307" y="171"/>
                      </a:lnTo>
                      <a:lnTo>
                        <a:pt x="338" y="148"/>
                      </a:lnTo>
                      <a:lnTo>
                        <a:pt x="372" y="119"/>
                      </a:lnTo>
                      <a:lnTo>
                        <a:pt x="405" y="88"/>
                      </a:lnTo>
                      <a:lnTo>
                        <a:pt x="434" y="62"/>
                      </a:lnTo>
                      <a:lnTo>
                        <a:pt x="469" y="30"/>
                      </a:lnTo>
                      <a:lnTo>
                        <a:pt x="494" y="0"/>
                      </a:lnTo>
                      <a:lnTo>
                        <a:pt x="521" y="13"/>
                      </a:lnTo>
                      <a:lnTo>
                        <a:pt x="548" y="28"/>
                      </a:lnTo>
                      <a:lnTo>
                        <a:pt x="577" y="41"/>
                      </a:lnTo>
                      <a:lnTo>
                        <a:pt x="611" y="55"/>
                      </a:lnTo>
                      <a:lnTo>
                        <a:pt x="646" y="69"/>
                      </a:lnTo>
                      <a:lnTo>
                        <a:pt x="678" y="80"/>
                      </a:lnTo>
                      <a:lnTo>
                        <a:pt x="709" y="89"/>
                      </a:lnTo>
                      <a:lnTo>
                        <a:pt x="744" y="100"/>
                      </a:lnTo>
                      <a:lnTo>
                        <a:pt x="781" y="109"/>
                      </a:lnTo>
                      <a:lnTo>
                        <a:pt x="819" y="119"/>
                      </a:lnTo>
                      <a:lnTo>
                        <a:pt x="854" y="128"/>
                      </a:lnTo>
                      <a:lnTo>
                        <a:pt x="888" y="137"/>
                      </a:lnTo>
                      <a:lnTo>
                        <a:pt x="925" y="143"/>
                      </a:lnTo>
                      <a:lnTo>
                        <a:pt x="960" y="151"/>
                      </a:lnTo>
                      <a:lnTo>
                        <a:pt x="993" y="158"/>
                      </a:lnTo>
                      <a:lnTo>
                        <a:pt x="1032" y="166"/>
                      </a:lnTo>
                      <a:lnTo>
                        <a:pt x="1085" y="172"/>
                      </a:lnTo>
                      <a:lnTo>
                        <a:pt x="725" y="234"/>
                      </a:lnTo>
                      <a:lnTo>
                        <a:pt x="749" y="282"/>
                      </a:lnTo>
                      <a:lnTo>
                        <a:pt x="777" y="318"/>
                      </a:lnTo>
                      <a:lnTo>
                        <a:pt x="828" y="385"/>
                      </a:lnTo>
                      <a:lnTo>
                        <a:pt x="858" y="415"/>
                      </a:lnTo>
                      <a:lnTo>
                        <a:pt x="888" y="445"/>
                      </a:lnTo>
                      <a:lnTo>
                        <a:pt x="942" y="496"/>
                      </a:lnTo>
                      <a:lnTo>
                        <a:pt x="975" y="526"/>
                      </a:lnTo>
                      <a:lnTo>
                        <a:pt x="1014" y="562"/>
                      </a:lnTo>
                      <a:lnTo>
                        <a:pt x="1050" y="589"/>
                      </a:lnTo>
                      <a:lnTo>
                        <a:pt x="1080" y="613"/>
                      </a:lnTo>
                      <a:lnTo>
                        <a:pt x="1110" y="636"/>
                      </a:lnTo>
                      <a:lnTo>
                        <a:pt x="1146" y="659"/>
                      </a:lnTo>
                      <a:lnTo>
                        <a:pt x="1185" y="683"/>
                      </a:lnTo>
                      <a:lnTo>
                        <a:pt x="1224" y="701"/>
                      </a:lnTo>
                      <a:lnTo>
                        <a:pt x="1262" y="722"/>
                      </a:lnTo>
                      <a:lnTo>
                        <a:pt x="1310" y="740"/>
                      </a:lnTo>
                      <a:lnTo>
                        <a:pt x="1354" y="755"/>
                      </a:lnTo>
                      <a:lnTo>
                        <a:pt x="1405" y="767"/>
                      </a:lnTo>
                      <a:lnTo>
                        <a:pt x="1453" y="779"/>
                      </a:lnTo>
                      <a:lnTo>
                        <a:pt x="1504" y="791"/>
                      </a:lnTo>
                      <a:lnTo>
                        <a:pt x="1557" y="800"/>
                      </a:lnTo>
                      <a:lnTo>
                        <a:pt x="1645" y="81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ZA" dirty="0"/>
                </a:p>
              </p:txBody>
            </p:sp>
          </p:grpSp>
        </p:grpSp>
        <p:grpSp>
          <p:nvGrpSpPr>
            <p:cNvPr id="18" name="Group 17"/>
            <p:cNvGrpSpPr/>
            <p:nvPr/>
          </p:nvGrpSpPr>
          <p:grpSpPr>
            <a:xfrm>
              <a:off x="5549580" y="1378339"/>
              <a:ext cx="3488783" cy="2111762"/>
              <a:chOff x="5549580" y="1378339"/>
              <a:chExt cx="3488783" cy="2111762"/>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148" y="1378339"/>
                <a:ext cx="2734215" cy="2050661"/>
              </a:xfrm>
              <a:prstGeom prst="rect">
                <a:avLst/>
              </a:prstGeom>
              <a:ln w="38100">
                <a:solidFill>
                  <a:schemeClr val="bg1">
                    <a:lumMod val="85000"/>
                  </a:schemeClr>
                </a:solidFill>
              </a:ln>
            </p:spPr>
          </p:pic>
          <p:grpSp>
            <p:nvGrpSpPr>
              <p:cNvPr id="19" name="Group 18"/>
              <p:cNvGrpSpPr/>
              <p:nvPr/>
            </p:nvGrpSpPr>
            <p:grpSpPr>
              <a:xfrm rot="18984155" flipV="1">
                <a:off x="5549580" y="2890618"/>
                <a:ext cx="947547" cy="599483"/>
                <a:chOff x="3982865" y="3420006"/>
                <a:chExt cx="2281507" cy="801509"/>
              </a:xfrm>
            </p:grpSpPr>
            <p:sp>
              <p:nvSpPr>
                <p:cNvPr id="20" name="Freeform 15"/>
                <p:cNvSpPr>
                  <a:spLocks/>
                </p:cNvSpPr>
                <p:nvPr/>
              </p:nvSpPr>
              <p:spPr bwMode="auto">
                <a:xfrm rot="5400000">
                  <a:off x="4509216" y="3240701"/>
                  <a:ext cx="463365" cy="1496313"/>
                </a:xfrm>
                <a:custGeom>
                  <a:avLst/>
                  <a:gdLst>
                    <a:gd name="T0" fmla="*/ 951 w 951"/>
                    <a:gd name="T1" fmla="*/ 606 h 606"/>
                    <a:gd name="T2" fmla="*/ 951 w 951"/>
                    <a:gd name="T3" fmla="*/ 562 h 606"/>
                    <a:gd name="T4" fmla="*/ 882 w 951"/>
                    <a:gd name="T5" fmla="*/ 550 h 606"/>
                    <a:gd name="T6" fmla="*/ 820 w 951"/>
                    <a:gd name="T7" fmla="*/ 535 h 606"/>
                    <a:gd name="T8" fmla="*/ 763 w 951"/>
                    <a:gd name="T9" fmla="*/ 517 h 606"/>
                    <a:gd name="T10" fmla="*/ 704 w 951"/>
                    <a:gd name="T11" fmla="*/ 499 h 606"/>
                    <a:gd name="T12" fmla="*/ 654 w 951"/>
                    <a:gd name="T13" fmla="*/ 481 h 606"/>
                    <a:gd name="T14" fmla="*/ 612 w 951"/>
                    <a:gd name="T15" fmla="*/ 463 h 606"/>
                    <a:gd name="T16" fmla="*/ 573 w 951"/>
                    <a:gd name="T17" fmla="*/ 446 h 606"/>
                    <a:gd name="T18" fmla="*/ 528 w 951"/>
                    <a:gd name="T19" fmla="*/ 426 h 606"/>
                    <a:gd name="T20" fmla="*/ 489 w 951"/>
                    <a:gd name="T21" fmla="*/ 402 h 606"/>
                    <a:gd name="T22" fmla="*/ 444 w 951"/>
                    <a:gd name="T23" fmla="*/ 372 h 606"/>
                    <a:gd name="T24" fmla="*/ 408 w 951"/>
                    <a:gd name="T25" fmla="*/ 345 h 606"/>
                    <a:gd name="T26" fmla="*/ 372 w 951"/>
                    <a:gd name="T27" fmla="*/ 318 h 606"/>
                    <a:gd name="T28" fmla="*/ 339 w 951"/>
                    <a:gd name="T29" fmla="*/ 288 h 606"/>
                    <a:gd name="T30" fmla="*/ 297 w 951"/>
                    <a:gd name="T31" fmla="*/ 252 h 606"/>
                    <a:gd name="T32" fmla="*/ 252 w 951"/>
                    <a:gd name="T33" fmla="*/ 210 h 606"/>
                    <a:gd name="T34" fmla="*/ 226 w 951"/>
                    <a:gd name="T35" fmla="*/ 180 h 606"/>
                    <a:gd name="T36" fmla="*/ 199 w 951"/>
                    <a:gd name="T37" fmla="*/ 148 h 606"/>
                    <a:gd name="T38" fmla="*/ 172 w 951"/>
                    <a:gd name="T39" fmla="*/ 118 h 606"/>
                    <a:gd name="T40" fmla="*/ 148 w 951"/>
                    <a:gd name="T41" fmla="*/ 87 h 606"/>
                    <a:gd name="T42" fmla="*/ 118 w 951"/>
                    <a:gd name="T43" fmla="*/ 39 h 606"/>
                    <a:gd name="T44" fmla="*/ 100 w 951"/>
                    <a:gd name="T45" fmla="*/ 0 h 606"/>
                    <a:gd name="T46" fmla="*/ 0 w 951"/>
                    <a:gd name="T47" fmla="*/ 12 h 606"/>
                    <a:gd name="T48" fmla="*/ 33 w 951"/>
                    <a:gd name="T49" fmla="*/ 78 h 606"/>
                    <a:gd name="T50" fmla="*/ 82 w 951"/>
                    <a:gd name="T51" fmla="*/ 148 h 606"/>
                    <a:gd name="T52" fmla="*/ 133 w 951"/>
                    <a:gd name="T53" fmla="*/ 207 h 606"/>
                    <a:gd name="T54" fmla="*/ 199 w 951"/>
                    <a:gd name="T55" fmla="*/ 270 h 606"/>
                    <a:gd name="T56" fmla="*/ 288 w 951"/>
                    <a:gd name="T57" fmla="*/ 360 h 606"/>
                    <a:gd name="T58" fmla="*/ 387 w 951"/>
                    <a:gd name="T59" fmla="*/ 435 h 606"/>
                    <a:gd name="T60" fmla="*/ 492 w 951"/>
                    <a:gd name="T61" fmla="*/ 499 h 606"/>
                    <a:gd name="T62" fmla="*/ 585 w 951"/>
                    <a:gd name="T63" fmla="*/ 538 h 606"/>
                    <a:gd name="T64" fmla="*/ 701 w 951"/>
                    <a:gd name="T65" fmla="*/ 577 h 606"/>
                    <a:gd name="T66" fmla="*/ 796 w 951"/>
                    <a:gd name="T67" fmla="*/ 592 h 606"/>
                    <a:gd name="T68" fmla="*/ 951 w 951"/>
                    <a:gd name="T69"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1" h="606">
                      <a:moveTo>
                        <a:pt x="951" y="606"/>
                      </a:moveTo>
                      <a:lnTo>
                        <a:pt x="951" y="562"/>
                      </a:lnTo>
                      <a:lnTo>
                        <a:pt x="882" y="550"/>
                      </a:lnTo>
                      <a:lnTo>
                        <a:pt x="820" y="535"/>
                      </a:lnTo>
                      <a:lnTo>
                        <a:pt x="763" y="517"/>
                      </a:lnTo>
                      <a:lnTo>
                        <a:pt x="704" y="499"/>
                      </a:lnTo>
                      <a:lnTo>
                        <a:pt x="654" y="481"/>
                      </a:lnTo>
                      <a:lnTo>
                        <a:pt x="612" y="463"/>
                      </a:lnTo>
                      <a:lnTo>
                        <a:pt x="573" y="446"/>
                      </a:lnTo>
                      <a:lnTo>
                        <a:pt x="528" y="426"/>
                      </a:lnTo>
                      <a:lnTo>
                        <a:pt x="489" y="402"/>
                      </a:lnTo>
                      <a:lnTo>
                        <a:pt x="444" y="372"/>
                      </a:lnTo>
                      <a:lnTo>
                        <a:pt x="408" y="345"/>
                      </a:lnTo>
                      <a:lnTo>
                        <a:pt x="372" y="318"/>
                      </a:lnTo>
                      <a:lnTo>
                        <a:pt x="339" y="288"/>
                      </a:lnTo>
                      <a:lnTo>
                        <a:pt x="297" y="252"/>
                      </a:lnTo>
                      <a:lnTo>
                        <a:pt x="252" y="210"/>
                      </a:lnTo>
                      <a:lnTo>
                        <a:pt x="226" y="180"/>
                      </a:lnTo>
                      <a:lnTo>
                        <a:pt x="199" y="148"/>
                      </a:lnTo>
                      <a:lnTo>
                        <a:pt x="172" y="118"/>
                      </a:lnTo>
                      <a:lnTo>
                        <a:pt x="148" y="87"/>
                      </a:lnTo>
                      <a:lnTo>
                        <a:pt x="118" y="39"/>
                      </a:lnTo>
                      <a:lnTo>
                        <a:pt x="100" y="0"/>
                      </a:lnTo>
                      <a:lnTo>
                        <a:pt x="0" y="12"/>
                      </a:lnTo>
                      <a:lnTo>
                        <a:pt x="33" y="78"/>
                      </a:lnTo>
                      <a:lnTo>
                        <a:pt x="82" y="148"/>
                      </a:lnTo>
                      <a:lnTo>
                        <a:pt x="133" y="207"/>
                      </a:lnTo>
                      <a:lnTo>
                        <a:pt x="199" y="270"/>
                      </a:lnTo>
                      <a:lnTo>
                        <a:pt x="288" y="360"/>
                      </a:lnTo>
                      <a:lnTo>
                        <a:pt x="387" y="435"/>
                      </a:lnTo>
                      <a:lnTo>
                        <a:pt x="492" y="499"/>
                      </a:lnTo>
                      <a:lnTo>
                        <a:pt x="585" y="538"/>
                      </a:lnTo>
                      <a:lnTo>
                        <a:pt x="701" y="577"/>
                      </a:lnTo>
                      <a:lnTo>
                        <a:pt x="796" y="592"/>
                      </a:lnTo>
                      <a:lnTo>
                        <a:pt x="951" y="606"/>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21" name="Freeform 16"/>
                <p:cNvSpPr>
                  <a:spLocks/>
                </p:cNvSpPr>
                <p:nvPr/>
              </p:nvSpPr>
              <p:spPr bwMode="auto">
                <a:xfrm rot="5400000">
                  <a:off x="5607224" y="3003067"/>
                  <a:ext cx="240209" cy="1074087"/>
                </a:xfrm>
                <a:custGeom>
                  <a:avLst/>
                  <a:gdLst>
                    <a:gd name="T0" fmla="*/ 493 w 493"/>
                    <a:gd name="T1" fmla="*/ 98 h 435"/>
                    <a:gd name="T2" fmla="*/ 493 w 493"/>
                    <a:gd name="T3" fmla="*/ 0 h 435"/>
                    <a:gd name="T4" fmla="*/ 473 w 493"/>
                    <a:gd name="T5" fmla="*/ 25 h 435"/>
                    <a:gd name="T6" fmla="*/ 451 w 493"/>
                    <a:gd name="T7" fmla="*/ 51 h 435"/>
                    <a:gd name="T8" fmla="*/ 422 w 493"/>
                    <a:gd name="T9" fmla="*/ 78 h 435"/>
                    <a:gd name="T10" fmla="*/ 386 w 493"/>
                    <a:gd name="T11" fmla="*/ 109 h 435"/>
                    <a:gd name="T12" fmla="*/ 351 w 493"/>
                    <a:gd name="T13" fmla="*/ 143 h 435"/>
                    <a:gd name="T14" fmla="*/ 315 w 493"/>
                    <a:gd name="T15" fmla="*/ 175 h 435"/>
                    <a:gd name="T16" fmla="*/ 282 w 493"/>
                    <a:gd name="T17" fmla="*/ 202 h 435"/>
                    <a:gd name="T18" fmla="*/ 252 w 493"/>
                    <a:gd name="T19" fmla="*/ 226 h 435"/>
                    <a:gd name="T20" fmla="*/ 219 w 493"/>
                    <a:gd name="T21" fmla="*/ 248 h 435"/>
                    <a:gd name="T22" fmla="*/ 185 w 493"/>
                    <a:gd name="T23" fmla="*/ 270 h 435"/>
                    <a:gd name="T24" fmla="*/ 145 w 493"/>
                    <a:gd name="T25" fmla="*/ 293 h 435"/>
                    <a:gd name="T26" fmla="*/ 108 w 493"/>
                    <a:gd name="T27" fmla="*/ 311 h 435"/>
                    <a:gd name="T28" fmla="*/ 70 w 493"/>
                    <a:gd name="T29" fmla="*/ 327 h 435"/>
                    <a:gd name="T30" fmla="*/ 30 w 493"/>
                    <a:gd name="T31" fmla="*/ 344 h 435"/>
                    <a:gd name="T32" fmla="*/ 0 w 493"/>
                    <a:gd name="T33" fmla="*/ 358 h 435"/>
                    <a:gd name="T34" fmla="*/ 0 w 493"/>
                    <a:gd name="T35" fmla="*/ 435 h 435"/>
                    <a:gd name="T36" fmla="*/ 54 w 493"/>
                    <a:gd name="T37" fmla="*/ 419 h 435"/>
                    <a:gd name="T38" fmla="*/ 133 w 493"/>
                    <a:gd name="T39" fmla="*/ 385 h 435"/>
                    <a:gd name="T40" fmla="*/ 234 w 493"/>
                    <a:gd name="T41" fmla="*/ 342 h 435"/>
                    <a:gd name="T42" fmla="*/ 308 w 493"/>
                    <a:gd name="T43" fmla="*/ 296 h 435"/>
                    <a:gd name="T44" fmla="*/ 376 w 493"/>
                    <a:gd name="T45" fmla="*/ 230 h 435"/>
                    <a:gd name="T46" fmla="*/ 443 w 493"/>
                    <a:gd name="T47" fmla="*/ 175 h 435"/>
                    <a:gd name="T48" fmla="*/ 493 w 493"/>
                    <a:gd name="T49" fmla="*/ 122 h 435"/>
                    <a:gd name="T50" fmla="*/ 493 w 493"/>
                    <a:gd name="T51" fmla="*/ 1 h 435"/>
                    <a:gd name="T52" fmla="*/ 493 w 493"/>
                    <a:gd name="T53" fmla="*/ 3 h 435"/>
                    <a:gd name="T54" fmla="*/ 493 w 493"/>
                    <a:gd name="T55" fmla="*/ 9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3" h="435">
                      <a:moveTo>
                        <a:pt x="493" y="98"/>
                      </a:moveTo>
                      <a:lnTo>
                        <a:pt x="493" y="0"/>
                      </a:lnTo>
                      <a:lnTo>
                        <a:pt x="473" y="25"/>
                      </a:lnTo>
                      <a:lnTo>
                        <a:pt x="451" y="51"/>
                      </a:lnTo>
                      <a:lnTo>
                        <a:pt x="422" y="78"/>
                      </a:lnTo>
                      <a:lnTo>
                        <a:pt x="386" y="109"/>
                      </a:lnTo>
                      <a:lnTo>
                        <a:pt x="351" y="143"/>
                      </a:lnTo>
                      <a:lnTo>
                        <a:pt x="315" y="175"/>
                      </a:lnTo>
                      <a:lnTo>
                        <a:pt x="282" y="202"/>
                      </a:lnTo>
                      <a:lnTo>
                        <a:pt x="252" y="226"/>
                      </a:lnTo>
                      <a:lnTo>
                        <a:pt x="219" y="248"/>
                      </a:lnTo>
                      <a:lnTo>
                        <a:pt x="185" y="270"/>
                      </a:lnTo>
                      <a:lnTo>
                        <a:pt x="145" y="293"/>
                      </a:lnTo>
                      <a:lnTo>
                        <a:pt x="108" y="311"/>
                      </a:lnTo>
                      <a:lnTo>
                        <a:pt x="70" y="327"/>
                      </a:lnTo>
                      <a:lnTo>
                        <a:pt x="30" y="344"/>
                      </a:lnTo>
                      <a:lnTo>
                        <a:pt x="0" y="358"/>
                      </a:lnTo>
                      <a:lnTo>
                        <a:pt x="0" y="435"/>
                      </a:lnTo>
                      <a:lnTo>
                        <a:pt x="54" y="419"/>
                      </a:lnTo>
                      <a:lnTo>
                        <a:pt x="133" y="385"/>
                      </a:lnTo>
                      <a:lnTo>
                        <a:pt x="234" y="342"/>
                      </a:lnTo>
                      <a:lnTo>
                        <a:pt x="308" y="296"/>
                      </a:lnTo>
                      <a:lnTo>
                        <a:pt x="376" y="230"/>
                      </a:lnTo>
                      <a:lnTo>
                        <a:pt x="443" y="175"/>
                      </a:lnTo>
                      <a:lnTo>
                        <a:pt x="493" y="122"/>
                      </a:lnTo>
                      <a:lnTo>
                        <a:pt x="493" y="1"/>
                      </a:lnTo>
                      <a:lnTo>
                        <a:pt x="493" y="3"/>
                      </a:lnTo>
                      <a:lnTo>
                        <a:pt x="493" y="98"/>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23" name="Freeform 17"/>
                <p:cNvSpPr>
                  <a:spLocks/>
                </p:cNvSpPr>
                <p:nvPr/>
              </p:nvSpPr>
              <p:spPr bwMode="auto">
                <a:xfrm rot="5400000">
                  <a:off x="5785073" y="3471343"/>
                  <a:ext cx="286984" cy="666676"/>
                </a:xfrm>
                <a:custGeom>
                  <a:avLst/>
                  <a:gdLst>
                    <a:gd name="T0" fmla="*/ 589 w 589"/>
                    <a:gd name="T1" fmla="*/ 270 h 270"/>
                    <a:gd name="T2" fmla="*/ 589 w 589"/>
                    <a:gd name="T3" fmla="*/ 187 h 270"/>
                    <a:gd name="T4" fmla="*/ 551 w 589"/>
                    <a:gd name="T5" fmla="*/ 180 h 270"/>
                    <a:gd name="T6" fmla="*/ 512 w 589"/>
                    <a:gd name="T7" fmla="*/ 173 h 270"/>
                    <a:gd name="T8" fmla="*/ 475 w 589"/>
                    <a:gd name="T9" fmla="*/ 164 h 270"/>
                    <a:gd name="T10" fmla="*/ 437 w 589"/>
                    <a:gd name="T11" fmla="*/ 155 h 270"/>
                    <a:gd name="T12" fmla="*/ 393 w 589"/>
                    <a:gd name="T13" fmla="*/ 144 h 270"/>
                    <a:gd name="T14" fmla="*/ 345 w 589"/>
                    <a:gd name="T15" fmla="*/ 132 h 270"/>
                    <a:gd name="T16" fmla="*/ 285 w 589"/>
                    <a:gd name="T17" fmla="*/ 114 h 270"/>
                    <a:gd name="T18" fmla="*/ 227 w 589"/>
                    <a:gd name="T19" fmla="*/ 97 h 270"/>
                    <a:gd name="T20" fmla="*/ 189 w 589"/>
                    <a:gd name="T21" fmla="*/ 85 h 270"/>
                    <a:gd name="T22" fmla="*/ 144 w 589"/>
                    <a:gd name="T23" fmla="*/ 68 h 270"/>
                    <a:gd name="T24" fmla="*/ 95 w 589"/>
                    <a:gd name="T25" fmla="*/ 47 h 270"/>
                    <a:gd name="T26" fmla="*/ 51 w 589"/>
                    <a:gd name="T27" fmla="*/ 27 h 270"/>
                    <a:gd name="T28" fmla="*/ 19 w 589"/>
                    <a:gd name="T29" fmla="*/ 11 h 270"/>
                    <a:gd name="T30" fmla="*/ 0 w 589"/>
                    <a:gd name="T31" fmla="*/ 0 h 270"/>
                    <a:gd name="T32" fmla="*/ 0 w 589"/>
                    <a:gd name="T33" fmla="*/ 103 h 270"/>
                    <a:gd name="T34" fmla="*/ 37 w 589"/>
                    <a:gd name="T35" fmla="*/ 129 h 270"/>
                    <a:gd name="T36" fmla="*/ 111 w 589"/>
                    <a:gd name="T37" fmla="*/ 165 h 270"/>
                    <a:gd name="T38" fmla="*/ 197 w 589"/>
                    <a:gd name="T39" fmla="*/ 201 h 270"/>
                    <a:gd name="T40" fmla="*/ 274 w 589"/>
                    <a:gd name="T41" fmla="*/ 221 h 270"/>
                    <a:gd name="T42" fmla="*/ 363 w 589"/>
                    <a:gd name="T43" fmla="*/ 246 h 270"/>
                    <a:gd name="T44" fmla="*/ 452 w 589"/>
                    <a:gd name="T45" fmla="*/ 263 h 270"/>
                    <a:gd name="T46" fmla="*/ 515 w 589"/>
                    <a:gd name="T47" fmla="*/ 269 h 270"/>
                    <a:gd name="T48" fmla="*/ 589 w 589"/>
                    <a:gd name="T4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9" h="270">
                      <a:moveTo>
                        <a:pt x="589" y="270"/>
                      </a:moveTo>
                      <a:lnTo>
                        <a:pt x="589" y="187"/>
                      </a:lnTo>
                      <a:lnTo>
                        <a:pt x="551" y="180"/>
                      </a:lnTo>
                      <a:lnTo>
                        <a:pt x="512" y="173"/>
                      </a:lnTo>
                      <a:lnTo>
                        <a:pt x="475" y="164"/>
                      </a:lnTo>
                      <a:lnTo>
                        <a:pt x="437" y="155"/>
                      </a:lnTo>
                      <a:lnTo>
                        <a:pt x="393" y="144"/>
                      </a:lnTo>
                      <a:lnTo>
                        <a:pt x="345" y="132"/>
                      </a:lnTo>
                      <a:lnTo>
                        <a:pt x="285" y="114"/>
                      </a:lnTo>
                      <a:lnTo>
                        <a:pt x="227" y="97"/>
                      </a:lnTo>
                      <a:lnTo>
                        <a:pt x="189" y="85"/>
                      </a:lnTo>
                      <a:lnTo>
                        <a:pt x="144" y="68"/>
                      </a:lnTo>
                      <a:lnTo>
                        <a:pt x="95" y="47"/>
                      </a:lnTo>
                      <a:lnTo>
                        <a:pt x="51" y="27"/>
                      </a:lnTo>
                      <a:lnTo>
                        <a:pt x="19" y="11"/>
                      </a:lnTo>
                      <a:lnTo>
                        <a:pt x="0" y="0"/>
                      </a:lnTo>
                      <a:lnTo>
                        <a:pt x="0" y="103"/>
                      </a:lnTo>
                      <a:lnTo>
                        <a:pt x="37" y="129"/>
                      </a:lnTo>
                      <a:lnTo>
                        <a:pt x="111" y="165"/>
                      </a:lnTo>
                      <a:lnTo>
                        <a:pt x="197" y="201"/>
                      </a:lnTo>
                      <a:lnTo>
                        <a:pt x="274" y="221"/>
                      </a:lnTo>
                      <a:lnTo>
                        <a:pt x="363" y="246"/>
                      </a:lnTo>
                      <a:lnTo>
                        <a:pt x="452" y="263"/>
                      </a:lnTo>
                      <a:lnTo>
                        <a:pt x="515" y="269"/>
                      </a:lnTo>
                      <a:lnTo>
                        <a:pt x="589" y="27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24" name="Freeform 18"/>
                <p:cNvSpPr>
                  <a:spLocks/>
                </p:cNvSpPr>
                <p:nvPr/>
              </p:nvSpPr>
              <p:spPr bwMode="auto">
                <a:xfrm rot="5400000">
                  <a:off x="4599406" y="2803465"/>
                  <a:ext cx="801509" cy="2034591"/>
                </a:xfrm>
                <a:custGeom>
                  <a:avLst/>
                  <a:gdLst>
                    <a:gd name="T0" fmla="*/ 1554 w 1645"/>
                    <a:gd name="T1" fmla="*/ 824 h 824"/>
                    <a:gd name="T2" fmla="*/ 1456 w 1645"/>
                    <a:gd name="T3" fmla="*/ 824 h 824"/>
                    <a:gd name="T4" fmla="*/ 1354 w 1645"/>
                    <a:gd name="T5" fmla="*/ 817 h 824"/>
                    <a:gd name="T6" fmla="*/ 1259 w 1645"/>
                    <a:gd name="T7" fmla="*/ 803 h 824"/>
                    <a:gd name="T8" fmla="*/ 1149 w 1645"/>
                    <a:gd name="T9" fmla="*/ 779 h 824"/>
                    <a:gd name="T10" fmla="*/ 1044 w 1645"/>
                    <a:gd name="T11" fmla="*/ 746 h 824"/>
                    <a:gd name="T12" fmla="*/ 933 w 1645"/>
                    <a:gd name="T13" fmla="*/ 701 h 824"/>
                    <a:gd name="T14" fmla="*/ 834 w 1645"/>
                    <a:gd name="T15" fmla="*/ 654 h 824"/>
                    <a:gd name="T16" fmla="*/ 740 w 1645"/>
                    <a:gd name="T17" fmla="*/ 607 h 824"/>
                    <a:gd name="T18" fmla="*/ 644 w 1645"/>
                    <a:gd name="T19" fmla="*/ 553 h 824"/>
                    <a:gd name="T20" fmla="*/ 554 w 1645"/>
                    <a:gd name="T21" fmla="*/ 493 h 824"/>
                    <a:gd name="T22" fmla="*/ 467 w 1645"/>
                    <a:gd name="T23" fmla="*/ 424 h 824"/>
                    <a:gd name="T24" fmla="*/ 396 w 1645"/>
                    <a:gd name="T25" fmla="*/ 355 h 824"/>
                    <a:gd name="T26" fmla="*/ 348 w 1645"/>
                    <a:gd name="T27" fmla="*/ 291 h 824"/>
                    <a:gd name="T28" fmla="*/ 49 w 1645"/>
                    <a:gd name="T29" fmla="*/ 312 h 824"/>
                    <a:gd name="T30" fmla="*/ 151 w 1645"/>
                    <a:gd name="T31" fmla="*/ 267 h 824"/>
                    <a:gd name="T32" fmla="*/ 222 w 1645"/>
                    <a:gd name="T33" fmla="*/ 231 h 824"/>
                    <a:gd name="T34" fmla="*/ 281 w 1645"/>
                    <a:gd name="T35" fmla="*/ 194 h 824"/>
                    <a:gd name="T36" fmla="*/ 338 w 1645"/>
                    <a:gd name="T37" fmla="*/ 148 h 824"/>
                    <a:gd name="T38" fmla="*/ 405 w 1645"/>
                    <a:gd name="T39" fmla="*/ 88 h 824"/>
                    <a:gd name="T40" fmla="*/ 469 w 1645"/>
                    <a:gd name="T41" fmla="*/ 30 h 824"/>
                    <a:gd name="T42" fmla="*/ 521 w 1645"/>
                    <a:gd name="T43" fmla="*/ 13 h 824"/>
                    <a:gd name="T44" fmla="*/ 577 w 1645"/>
                    <a:gd name="T45" fmla="*/ 41 h 824"/>
                    <a:gd name="T46" fmla="*/ 646 w 1645"/>
                    <a:gd name="T47" fmla="*/ 69 h 824"/>
                    <a:gd name="T48" fmla="*/ 709 w 1645"/>
                    <a:gd name="T49" fmla="*/ 89 h 824"/>
                    <a:gd name="T50" fmla="*/ 781 w 1645"/>
                    <a:gd name="T51" fmla="*/ 109 h 824"/>
                    <a:gd name="T52" fmla="*/ 854 w 1645"/>
                    <a:gd name="T53" fmla="*/ 128 h 824"/>
                    <a:gd name="T54" fmla="*/ 925 w 1645"/>
                    <a:gd name="T55" fmla="*/ 143 h 824"/>
                    <a:gd name="T56" fmla="*/ 993 w 1645"/>
                    <a:gd name="T57" fmla="*/ 158 h 824"/>
                    <a:gd name="T58" fmla="*/ 1085 w 1645"/>
                    <a:gd name="T59" fmla="*/ 172 h 824"/>
                    <a:gd name="T60" fmla="*/ 749 w 1645"/>
                    <a:gd name="T61" fmla="*/ 282 h 824"/>
                    <a:gd name="T62" fmla="*/ 828 w 1645"/>
                    <a:gd name="T63" fmla="*/ 385 h 824"/>
                    <a:gd name="T64" fmla="*/ 888 w 1645"/>
                    <a:gd name="T65" fmla="*/ 445 h 824"/>
                    <a:gd name="T66" fmla="*/ 975 w 1645"/>
                    <a:gd name="T67" fmla="*/ 526 h 824"/>
                    <a:gd name="T68" fmla="*/ 1050 w 1645"/>
                    <a:gd name="T69" fmla="*/ 589 h 824"/>
                    <a:gd name="T70" fmla="*/ 1110 w 1645"/>
                    <a:gd name="T71" fmla="*/ 636 h 824"/>
                    <a:gd name="T72" fmla="*/ 1185 w 1645"/>
                    <a:gd name="T73" fmla="*/ 683 h 824"/>
                    <a:gd name="T74" fmla="*/ 1262 w 1645"/>
                    <a:gd name="T75" fmla="*/ 722 h 824"/>
                    <a:gd name="T76" fmla="*/ 1354 w 1645"/>
                    <a:gd name="T77" fmla="*/ 755 h 824"/>
                    <a:gd name="T78" fmla="*/ 1453 w 1645"/>
                    <a:gd name="T79" fmla="*/ 779 h 824"/>
                    <a:gd name="T80" fmla="*/ 1557 w 1645"/>
                    <a:gd name="T81" fmla="*/ 80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4">
                      <a:moveTo>
                        <a:pt x="1645" y="817"/>
                      </a:moveTo>
                      <a:lnTo>
                        <a:pt x="1554" y="824"/>
                      </a:lnTo>
                      <a:lnTo>
                        <a:pt x="1510" y="824"/>
                      </a:lnTo>
                      <a:lnTo>
                        <a:pt x="1456" y="824"/>
                      </a:lnTo>
                      <a:lnTo>
                        <a:pt x="1405" y="820"/>
                      </a:lnTo>
                      <a:lnTo>
                        <a:pt x="1354" y="817"/>
                      </a:lnTo>
                      <a:lnTo>
                        <a:pt x="1304" y="811"/>
                      </a:lnTo>
                      <a:lnTo>
                        <a:pt x="1259" y="803"/>
                      </a:lnTo>
                      <a:lnTo>
                        <a:pt x="1209" y="794"/>
                      </a:lnTo>
                      <a:lnTo>
                        <a:pt x="1149" y="779"/>
                      </a:lnTo>
                      <a:lnTo>
                        <a:pt x="1095" y="761"/>
                      </a:lnTo>
                      <a:lnTo>
                        <a:pt x="1044" y="746"/>
                      </a:lnTo>
                      <a:lnTo>
                        <a:pt x="987" y="725"/>
                      </a:lnTo>
                      <a:lnTo>
                        <a:pt x="933" y="701"/>
                      </a:lnTo>
                      <a:lnTo>
                        <a:pt x="879" y="677"/>
                      </a:lnTo>
                      <a:lnTo>
                        <a:pt x="834" y="654"/>
                      </a:lnTo>
                      <a:lnTo>
                        <a:pt x="783" y="630"/>
                      </a:lnTo>
                      <a:lnTo>
                        <a:pt x="740" y="607"/>
                      </a:lnTo>
                      <a:lnTo>
                        <a:pt x="692" y="580"/>
                      </a:lnTo>
                      <a:lnTo>
                        <a:pt x="644" y="553"/>
                      </a:lnTo>
                      <a:lnTo>
                        <a:pt x="596" y="520"/>
                      </a:lnTo>
                      <a:lnTo>
                        <a:pt x="554" y="493"/>
                      </a:lnTo>
                      <a:lnTo>
                        <a:pt x="509" y="457"/>
                      </a:lnTo>
                      <a:lnTo>
                        <a:pt x="467" y="424"/>
                      </a:lnTo>
                      <a:lnTo>
                        <a:pt x="428" y="391"/>
                      </a:lnTo>
                      <a:lnTo>
                        <a:pt x="396" y="355"/>
                      </a:lnTo>
                      <a:lnTo>
                        <a:pt x="369" y="324"/>
                      </a:lnTo>
                      <a:lnTo>
                        <a:pt x="348" y="291"/>
                      </a:lnTo>
                      <a:lnTo>
                        <a:pt x="0" y="336"/>
                      </a:lnTo>
                      <a:lnTo>
                        <a:pt x="49" y="312"/>
                      </a:lnTo>
                      <a:lnTo>
                        <a:pt x="106" y="288"/>
                      </a:lnTo>
                      <a:lnTo>
                        <a:pt x="151" y="267"/>
                      </a:lnTo>
                      <a:lnTo>
                        <a:pt x="185" y="251"/>
                      </a:lnTo>
                      <a:lnTo>
                        <a:pt x="222" y="231"/>
                      </a:lnTo>
                      <a:lnTo>
                        <a:pt x="252" y="213"/>
                      </a:lnTo>
                      <a:lnTo>
                        <a:pt x="281" y="194"/>
                      </a:lnTo>
                      <a:lnTo>
                        <a:pt x="307" y="171"/>
                      </a:lnTo>
                      <a:lnTo>
                        <a:pt x="338" y="148"/>
                      </a:lnTo>
                      <a:lnTo>
                        <a:pt x="372" y="119"/>
                      </a:lnTo>
                      <a:lnTo>
                        <a:pt x="405" y="88"/>
                      </a:lnTo>
                      <a:lnTo>
                        <a:pt x="434" y="62"/>
                      </a:lnTo>
                      <a:lnTo>
                        <a:pt x="469" y="30"/>
                      </a:lnTo>
                      <a:lnTo>
                        <a:pt x="494" y="0"/>
                      </a:lnTo>
                      <a:lnTo>
                        <a:pt x="521" y="13"/>
                      </a:lnTo>
                      <a:lnTo>
                        <a:pt x="548" y="28"/>
                      </a:lnTo>
                      <a:lnTo>
                        <a:pt x="577" y="41"/>
                      </a:lnTo>
                      <a:lnTo>
                        <a:pt x="611" y="55"/>
                      </a:lnTo>
                      <a:lnTo>
                        <a:pt x="646" y="69"/>
                      </a:lnTo>
                      <a:lnTo>
                        <a:pt x="678" y="80"/>
                      </a:lnTo>
                      <a:lnTo>
                        <a:pt x="709" y="89"/>
                      </a:lnTo>
                      <a:lnTo>
                        <a:pt x="744" y="100"/>
                      </a:lnTo>
                      <a:lnTo>
                        <a:pt x="781" y="109"/>
                      </a:lnTo>
                      <a:lnTo>
                        <a:pt x="819" y="119"/>
                      </a:lnTo>
                      <a:lnTo>
                        <a:pt x="854" y="128"/>
                      </a:lnTo>
                      <a:lnTo>
                        <a:pt x="888" y="137"/>
                      </a:lnTo>
                      <a:lnTo>
                        <a:pt x="925" y="143"/>
                      </a:lnTo>
                      <a:lnTo>
                        <a:pt x="960" y="151"/>
                      </a:lnTo>
                      <a:lnTo>
                        <a:pt x="993" y="158"/>
                      </a:lnTo>
                      <a:lnTo>
                        <a:pt x="1032" y="166"/>
                      </a:lnTo>
                      <a:lnTo>
                        <a:pt x="1085" y="172"/>
                      </a:lnTo>
                      <a:lnTo>
                        <a:pt x="725" y="234"/>
                      </a:lnTo>
                      <a:lnTo>
                        <a:pt x="749" y="282"/>
                      </a:lnTo>
                      <a:lnTo>
                        <a:pt x="777" y="318"/>
                      </a:lnTo>
                      <a:lnTo>
                        <a:pt x="828" y="385"/>
                      </a:lnTo>
                      <a:lnTo>
                        <a:pt x="858" y="415"/>
                      </a:lnTo>
                      <a:lnTo>
                        <a:pt x="888" y="445"/>
                      </a:lnTo>
                      <a:lnTo>
                        <a:pt x="942" y="496"/>
                      </a:lnTo>
                      <a:lnTo>
                        <a:pt x="975" y="526"/>
                      </a:lnTo>
                      <a:lnTo>
                        <a:pt x="1014" y="562"/>
                      </a:lnTo>
                      <a:lnTo>
                        <a:pt x="1050" y="589"/>
                      </a:lnTo>
                      <a:lnTo>
                        <a:pt x="1080" y="613"/>
                      </a:lnTo>
                      <a:lnTo>
                        <a:pt x="1110" y="636"/>
                      </a:lnTo>
                      <a:lnTo>
                        <a:pt x="1146" y="659"/>
                      </a:lnTo>
                      <a:lnTo>
                        <a:pt x="1185" y="683"/>
                      </a:lnTo>
                      <a:lnTo>
                        <a:pt x="1224" y="701"/>
                      </a:lnTo>
                      <a:lnTo>
                        <a:pt x="1262" y="722"/>
                      </a:lnTo>
                      <a:lnTo>
                        <a:pt x="1310" y="740"/>
                      </a:lnTo>
                      <a:lnTo>
                        <a:pt x="1354" y="755"/>
                      </a:lnTo>
                      <a:lnTo>
                        <a:pt x="1405" y="767"/>
                      </a:lnTo>
                      <a:lnTo>
                        <a:pt x="1453" y="779"/>
                      </a:lnTo>
                      <a:lnTo>
                        <a:pt x="1504" y="791"/>
                      </a:lnTo>
                      <a:lnTo>
                        <a:pt x="1557" y="800"/>
                      </a:lnTo>
                      <a:lnTo>
                        <a:pt x="1645" y="81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ZA" dirty="0"/>
                </a:p>
              </p:txBody>
            </p:sp>
          </p:grpSp>
        </p:grpSp>
      </p:grpSp>
      <p:grpSp>
        <p:nvGrpSpPr>
          <p:cNvPr id="15" name="Group 14"/>
          <p:cNvGrpSpPr/>
          <p:nvPr/>
        </p:nvGrpSpPr>
        <p:grpSpPr>
          <a:xfrm>
            <a:off x="8501" y="827809"/>
            <a:ext cx="9144000" cy="5675672"/>
            <a:chOff x="0" y="800101"/>
            <a:chExt cx="9144000" cy="5675672"/>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101"/>
              <a:ext cx="9144000" cy="5675672"/>
            </a:xfrm>
            <a:prstGeom prst="rect">
              <a:avLst/>
            </a:prstGeom>
            <a:ln>
              <a:noFill/>
            </a:ln>
            <a:effectLst>
              <a:softEdge rad="112500"/>
            </a:effectLst>
          </p:spPr>
        </p:pic>
        <p:sp>
          <p:nvSpPr>
            <p:cNvPr id="17" name="TextBox 16"/>
            <p:cNvSpPr txBox="1"/>
            <p:nvPr/>
          </p:nvSpPr>
          <p:spPr>
            <a:xfrm>
              <a:off x="2942305" y="895759"/>
              <a:ext cx="3275504" cy="318924"/>
            </a:xfrm>
            <a:prstGeom prst="rect">
              <a:avLst/>
            </a:prstGeom>
            <a:solidFill>
              <a:schemeClr val="tx1"/>
            </a:solidFill>
          </p:spPr>
          <p:txBody>
            <a:bodyPr wrap="none" lIns="36000" tIns="36000" rIns="36000" bIns="36000" rtlCol="0" anchor="ctr" anchorCtr="1">
              <a:spAutoFit/>
            </a:bodyPr>
            <a:lstStyle/>
            <a:p>
              <a:pPr algn="ctr"/>
              <a:r>
                <a:rPr lang="en-ZA" sz="1600" b="1" dirty="0">
                  <a:solidFill>
                    <a:schemeClr val="bg1"/>
                  </a:solidFill>
                </a:rPr>
                <a:t>Base </a:t>
              </a:r>
              <a:r>
                <a:rPr lang="en-ZA" sz="1600" b="1" dirty="0" smtClean="0">
                  <a:solidFill>
                    <a:schemeClr val="bg1"/>
                  </a:solidFill>
                </a:rPr>
                <a:t>Map: </a:t>
              </a:r>
              <a:r>
                <a:rPr lang="en-ZA" sz="1600" b="1" dirty="0" smtClean="0">
                  <a:solidFill>
                    <a:schemeClr val="bg1"/>
                  </a:solidFill>
                </a:rPr>
                <a:t>Kathu</a:t>
              </a:r>
              <a:r>
                <a:rPr lang="en-ZA" sz="1600" b="1" dirty="0" smtClean="0">
                  <a:solidFill>
                    <a:schemeClr val="bg1"/>
                  </a:solidFill>
                </a:rPr>
                <a:t>, Northern Cape</a:t>
              </a:r>
              <a:endParaRPr lang="en-ZA" sz="1600" b="1" dirty="0">
                <a:solidFill>
                  <a:schemeClr val="bg1"/>
                </a:solidFill>
              </a:endParaRPr>
            </a:p>
          </p:txBody>
        </p:sp>
      </p:grpSp>
      <p:grpSp>
        <p:nvGrpSpPr>
          <p:cNvPr id="32" name="Group 31"/>
          <p:cNvGrpSpPr/>
          <p:nvPr/>
        </p:nvGrpSpPr>
        <p:grpSpPr>
          <a:xfrm>
            <a:off x="163118" y="989375"/>
            <a:ext cx="8815965" cy="5368810"/>
            <a:chOff x="292423" y="961667"/>
            <a:chExt cx="8815965" cy="5368810"/>
          </a:xfrm>
        </p:grpSpPr>
        <p:pic>
          <p:nvPicPr>
            <p:cNvPr id="28" name="Picture 27"/>
            <p:cNvPicPr>
              <a:picLocks noChangeAspect="1"/>
            </p:cNvPicPr>
            <p:nvPr/>
          </p:nvPicPr>
          <p:blipFill>
            <a:blip r:embed="rId5"/>
            <a:stretch>
              <a:fillRect/>
            </a:stretch>
          </p:blipFill>
          <p:spPr>
            <a:xfrm>
              <a:off x="7042986" y="961667"/>
              <a:ext cx="2065401" cy="1475286"/>
            </a:xfrm>
            <a:prstGeom prst="rect">
              <a:avLst/>
            </a:prstGeom>
            <a:ln w="38100">
              <a:solidFill>
                <a:schemeClr val="bg1">
                  <a:lumMod val="85000"/>
                </a:schemeClr>
              </a:solidFill>
            </a:ln>
          </p:spPr>
        </p:pic>
        <p:pic>
          <p:nvPicPr>
            <p:cNvPr id="29" name="Picture 28"/>
            <p:cNvPicPr>
              <a:picLocks noChangeAspect="1"/>
            </p:cNvPicPr>
            <p:nvPr/>
          </p:nvPicPr>
          <p:blipFill>
            <a:blip r:embed="rId6"/>
            <a:stretch>
              <a:fillRect/>
            </a:stretch>
          </p:blipFill>
          <p:spPr>
            <a:xfrm>
              <a:off x="7041490" y="2518911"/>
              <a:ext cx="2066898" cy="1898504"/>
            </a:xfrm>
            <a:prstGeom prst="rect">
              <a:avLst/>
            </a:prstGeom>
            <a:ln w="38100">
              <a:solidFill>
                <a:schemeClr val="bg1">
                  <a:lumMod val="85000"/>
                </a:schemeClr>
              </a:solidFill>
            </a:ln>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423" y="4499373"/>
              <a:ext cx="6650791" cy="1831104"/>
            </a:xfrm>
            <a:prstGeom prst="rect">
              <a:avLst/>
            </a:prstGeom>
            <a:ln w="38100">
              <a:solidFill>
                <a:schemeClr val="bg1">
                  <a:lumMod val="85000"/>
                </a:schemeClr>
              </a:solidFill>
            </a:ln>
          </p:spPr>
        </p:pic>
        <p:pic>
          <p:nvPicPr>
            <p:cNvPr id="31" name="Picture 30"/>
            <p:cNvPicPr>
              <a:picLocks noChangeAspect="1"/>
            </p:cNvPicPr>
            <p:nvPr/>
          </p:nvPicPr>
          <p:blipFill>
            <a:blip r:embed="rId8"/>
            <a:stretch>
              <a:fillRect/>
            </a:stretch>
          </p:blipFill>
          <p:spPr>
            <a:xfrm>
              <a:off x="7041491" y="4499373"/>
              <a:ext cx="2066897" cy="1828030"/>
            </a:xfrm>
            <a:prstGeom prst="rect">
              <a:avLst/>
            </a:prstGeom>
            <a:ln w="38100">
              <a:solidFill>
                <a:schemeClr val="bg1">
                  <a:lumMod val="85000"/>
                </a:schemeClr>
              </a:solidFill>
            </a:ln>
          </p:spPr>
        </p:pic>
      </p:grpSp>
    </p:spTree>
    <p:extLst>
      <p:ext uri="{BB962C8B-B14F-4D97-AF65-F5344CB8AC3E}">
        <p14:creationId xmlns:p14="http://schemas.microsoft.com/office/powerpoint/2010/main" val="222620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201071" y="148324"/>
            <a:ext cx="272608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MINING IMPACTS (3)</a:t>
            </a:r>
            <a:endParaRPr lang="en-US" sz="2000" b="1" dirty="0">
              <a:solidFill>
                <a:srgbClr val="FFFF00"/>
              </a:solidFill>
            </a:endParaRPr>
          </a:p>
        </p:txBody>
      </p:sp>
      <p:grpSp>
        <p:nvGrpSpPr>
          <p:cNvPr id="13" name="Group 12"/>
          <p:cNvGrpSpPr/>
          <p:nvPr/>
        </p:nvGrpSpPr>
        <p:grpSpPr>
          <a:xfrm>
            <a:off x="19129" y="743534"/>
            <a:ext cx="9136112" cy="5663453"/>
            <a:chOff x="0" y="800100"/>
            <a:chExt cx="9136112" cy="566345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100"/>
              <a:ext cx="9136112" cy="5663453"/>
            </a:xfrm>
            <a:prstGeom prst="rect">
              <a:avLst/>
            </a:prstGeom>
            <a:ln>
              <a:noFill/>
            </a:ln>
            <a:effectLst>
              <a:softEdge rad="112500"/>
            </a:effectLst>
          </p:spPr>
        </p:pic>
        <p:grpSp>
          <p:nvGrpSpPr>
            <p:cNvPr id="5" name="Group 4"/>
            <p:cNvGrpSpPr/>
            <p:nvPr/>
          </p:nvGrpSpPr>
          <p:grpSpPr>
            <a:xfrm rot="17023418">
              <a:off x="4604639" y="4021515"/>
              <a:ext cx="517417" cy="360565"/>
              <a:chOff x="3982865" y="3420006"/>
              <a:chExt cx="2281507" cy="801509"/>
            </a:xfrm>
          </p:grpSpPr>
          <p:sp>
            <p:nvSpPr>
              <p:cNvPr id="7" name="Freeform 15"/>
              <p:cNvSpPr>
                <a:spLocks/>
              </p:cNvSpPr>
              <p:nvPr/>
            </p:nvSpPr>
            <p:spPr bwMode="auto">
              <a:xfrm rot="5400000">
                <a:off x="4509216" y="3240701"/>
                <a:ext cx="463365" cy="1496313"/>
              </a:xfrm>
              <a:custGeom>
                <a:avLst/>
                <a:gdLst>
                  <a:gd name="T0" fmla="*/ 951 w 951"/>
                  <a:gd name="T1" fmla="*/ 606 h 606"/>
                  <a:gd name="T2" fmla="*/ 951 w 951"/>
                  <a:gd name="T3" fmla="*/ 562 h 606"/>
                  <a:gd name="T4" fmla="*/ 882 w 951"/>
                  <a:gd name="T5" fmla="*/ 550 h 606"/>
                  <a:gd name="T6" fmla="*/ 820 w 951"/>
                  <a:gd name="T7" fmla="*/ 535 h 606"/>
                  <a:gd name="T8" fmla="*/ 763 w 951"/>
                  <a:gd name="T9" fmla="*/ 517 h 606"/>
                  <a:gd name="T10" fmla="*/ 704 w 951"/>
                  <a:gd name="T11" fmla="*/ 499 h 606"/>
                  <a:gd name="T12" fmla="*/ 654 w 951"/>
                  <a:gd name="T13" fmla="*/ 481 h 606"/>
                  <a:gd name="T14" fmla="*/ 612 w 951"/>
                  <a:gd name="T15" fmla="*/ 463 h 606"/>
                  <a:gd name="T16" fmla="*/ 573 w 951"/>
                  <a:gd name="T17" fmla="*/ 446 h 606"/>
                  <a:gd name="T18" fmla="*/ 528 w 951"/>
                  <a:gd name="T19" fmla="*/ 426 h 606"/>
                  <a:gd name="T20" fmla="*/ 489 w 951"/>
                  <a:gd name="T21" fmla="*/ 402 h 606"/>
                  <a:gd name="T22" fmla="*/ 444 w 951"/>
                  <a:gd name="T23" fmla="*/ 372 h 606"/>
                  <a:gd name="T24" fmla="*/ 408 w 951"/>
                  <a:gd name="T25" fmla="*/ 345 h 606"/>
                  <a:gd name="T26" fmla="*/ 372 w 951"/>
                  <a:gd name="T27" fmla="*/ 318 h 606"/>
                  <a:gd name="T28" fmla="*/ 339 w 951"/>
                  <a:gd name="T29" fmla="*/ 288 h 606"/>
                  <a:gd name="T30" fmla="*/ 297 w 951"/>
                  <a:gd name="T31" fmla="*/ 252 h 606"/>
                  <a:gd name="T32" fmla="*/ 252 w 951"/>
                  <a:gd name="T33" fmla="*/ 210 h 606"/>
                  <a:gd name="T34" fmla="*/ 226 w 951"/>
                  <a:gd name="T35" fmla="*/ 180 h 606"/>
                  <a:gd name="T36" fmla="*/ 199 w 951"/>
                  <a:gd name="T37" fmla="*/ 148 h 606"/>
                  <a:gd name="T38" fmla="*/ 172 w 951"/>
                  <a:gd name="T39" fmla="*/ 118 h 606"/>
                  <a:gd name="T40" fmla="*/ 148 w 951"/>
                  <a:gd name="T41" fmla="*/ 87 h 606"/>
                  <a:gd name="T42" fmla="*/ 118 w 951"/>
                  <a:gd name="T43" fmla="*/ 39 h 606"/>
                  <a:gd name="T44" fmla="*/ 100 w 951"/>
                  <a:gd name="T45" fmla="*/ 0 h 606"/>
                  <a:gd name="T46" fmla="*/ 0 w 951"/>
                  <a:gd name="T47" fmla="*/ 12 h 606"/>
                  <a:gd name="T48" fmla="*/ 33 w 951"/>
                  <a:gd name="T49" fmla="*/ 78 h 606"/>
                  <a:gd name="T50" fmla="*/ 82 w 951"/>
                  <a:gd name="T51" fmla="*/ 148 h 606"/>
                  <a:gd name="T52" fmla="*/ 133 w 951"/>
                  <a:gd name="T53" fmla="*/ 207 h 606"/>
                  <a:gd name="T54" fmla="*/ 199 w 951"/>
                  <a:gd name="T55" fmla="*/ 270 h 606"/>
                  <a:gd name="T56" fmla="*/ 288 w 951"/>
                  <a:gd name="T57" fmla="*/ 360 h 606"/>
                  <a:gd name="T58" fmla="*/ 387 w 951"/>
                  <a:gd name="T59" fmla="*/ 435 h 606"/>
                  <a:gd name="T60" fmla="*/ 492 w 951"/>
                  <a:gd name="T61" fmla="*/ 499 h 606"/>
                  <a:gd name="T62" fmla="*/ 585 w 951"/>
                  <a:gd name="T63" fmla="*/ 538 h 606"/>
                  <a:gd name="T64" fmla="*/ 701 w 951"/>
                  <a:gd name="T65" fmla="*/ 577 h 606"/>
                  <a:gd name="T66" fmla="*/ 796 w 951"/>
                  <a:gd name="T67" fmla="*/ 592 h 606"/>
                  <a:gd name="T68" fmla="*/ 951 w 951"/>
                  <a:gd name="T69"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1" h="606">
                    <a:moveTo>
                      <a:pt x="951" y="606"/>
                    </a:moveTo>
                    <a:lnTo>
                      <a:pt x="951" y="562"/>
                    </a:lnTo>
                    <a:lnTo>
                      <a:pt x="882" y="550"/>
                    </a:lnTo>
                    <a:lnTo>
                      <a:pt x="820" y="535"/>
                    </a:lnTo>
                    <a:lnTo>
                      <a:pt x="763" y="517"/>
                    </a:lnTo>
                    <a:lnTo>
                      <a:pt x="704" y="499"/>
                    </a:lnTo>
                    <a:lnTo>
                      <a:pt x="654" y="481"/>
                    </a:lnTo>
                    <a:lnTo>
                      <a:pt x="612" y="463"/>
                    </a:lnTo>
                    <a:lnTo>
                      <a:pt x="573" y="446"/>
                    </a:lnTo>
                    <a:lnTo>
                      <a:pt x="528" y="426"/>
                    </a:lnTo>
                    <a:lnTo>
                      <a:pt x="489" y="402"/>
                    </a:lnTo>
                    <a:lnTo>
                      <a:pt x="444" y="372"/>
                    </a:lnTo>
                    <a:lnTo>
                      <a:pt x="408" y="345"/>
                    </a:lnTo>
                    <a:lnTo>
                      <a:pt x="372" y="318"/>
                    </a:lnTo>
                    <a:lnTo>
                      <a:pt x="339" y="288"/>
                    </a:lnTo>
                    <a:lnTo>
                      <a:pt x="297" y="252"/>
                    </a:lnTo>
                    <a:lnTo>
                      <a:pt x="252" y="210"/>
                    </a:lnTo>
                    <a:lnTo>
                      <a:pt x="226" y="180"/>
                    </a:lnTo>
                    <a:lnTo>
                      <a:pt x="199" y="148"/>
                    </a:lnTo>
                    <a:lnTo>
                      <a:pt x="172" y="118"/>
                    </a:lnTo>
                    <a:lnTo>
                      <a:pt x="148" y="87"/>
                    </a:lnTo>
                    <a:lnTo>
                      <a:pt x="118" y="39"/>
                    </a:lnTo>
                    <a:lnTo>
                      <a:pt x="100" y="0"/>
                    </a:lnTo>
                    <a:lnTo>
                      <a:pt x="0" y="12"/>
                    </a:lnTo>
                    <a:lnTo>
                      <a:pt x="33" y="78"/>
                    </a:lnTo>
                    <a:lnTo>
                      <a:pt x="82" y="148"/>
                    </a:lnTo>
                    <a:lnTo>
                      <a:pt x="133" y="207"/>
                    </a:lnTo>
                    <a:lnTo>
                      <a:pt x="199" y="270"/>
                    </a:lnTo>
                    <a:lnTo>
                      <a:pt x="288" y="360"/>
                    </a:lnTo>
                    <a:lnTo>
                      <a:pt x="387" y="435"/>
                    </a:lnTo>
                    <a:lnTo>
                      <a:pt x="492" y="499"/>
                    </a:lnTo>
                    <a:lnTo>
                      <a:pt x="585" y="538"/>
                    </a:lnTo>
                    <a:lnTo>
                      <a:pt x="701" y="577"/>
                    </a:lnTo>
                    <a:lnTo>
                      <a:pt x="796" y="592"/>
                    </a:lnTo>
                    <a:lnTo>
                      <a:pt x="951" y="606"/>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8" name="Freeform 16"/>
              <p:cNvSpPr>
                <a:spLocks/>
              </p:cNvSpPr>
              <p:nvPr/>
            </p:nvSpPr>
            <p:spPr bwMode="auto">
              <a:xfrm rot="5400000">
                <a:off x="5607224" y="3003067"/>
                <a:ext cx="240209" cy="1074087"/>
              </a:xfrm>
              <a:custGeom>
                <a:avLst/>
                <a:gdLst>
                  <a:gd name="T0" fmla="*/ 493 w 493"/>
                  <a:gd name="T1" fmla="*/ 98 h 435"/>
                  <a:gd name="T2" fmla="*/ 493 w 493"/>
                  <a:gd name="T3" fmla="*/ 0 h 435"/>
                  <a:gd name="T4" fmla="*/ 473 w 493"/>
                  <a:gd name="T5" fmla="*/ 25 h 435"/>
                  <a:gd name="T6" fmla="*/ 451 w 493"/>
                  <a:gd name="T7" fmla="*/ 51 h 435"/>
                  <a:gd name="T8" fmla="*/ 422 w 493"/>
                  <a:gd name="T9" fmla="*/ 78 h 435"/>
                  <a:gd name="T10" fmla="*/ 386 w 493"/>
                  <a:gd name="T11" fmla="*/ 109 h 435"/>
                  <a:gd name="T12" fmla="*/ 351 w 493"/>
                  <a:gd name="T13" fmla="*/ 143 h 435"/>
                  <a:gd name="T14" fmla="*/ 315 w 493"/>
                  <a:gd name="T15" fmla="*/ 175 h 435"/>
                  <a:gd name="T16" fmla="*/ 282 w 493"/>
                  <a:gd name="T17" fmla="*/ 202 h 435"/>
                  <a:gd name="T18" fmla="*/ 252 w 493"/>
                  <a:gd name="T19" fmla="*/ 226 h 435"/>
                  <a:gd name="T20" fmla="*/ 219 w 493"/>
                  <a:gd name="T21" fmla="*/ 248 h 435"/>
                  <a:gd name="T22" fmla="*/ 185 w 493"/>
                  <a:gd name="T23" fmla="*/ 270 h 435"/>
                  <a:gd name="T24" fmla="*/ 145 w 493"/>
                  <a:gd name="T25" fmla="*/ 293 h 435"/>
                  <a:gd name="T26" fmla="*/ 108 w 493"/>
                  <a:gd name="T27" fmla="*/ 311 h 435"/>
                  <a:gd name="T28" fmla="*/ 70 w 493"/>
                  <a:gd name="T29" fmla="*/ 327 h 435"/>
                  <a:gd name="T30" fmla="*/ 30 w 493"/>
                  <a:gd name="T31" fmla="*/ 344 h 435"/>
                  <a:gd name="T32" fmla="*/ 0 w 493"/>
                  <a:gd name="T33" fmla="*/ 358 h 435"/>
                  <a:gd name="T34" fmla="*/ 0 w 493"/>
                  <a:gd name="T35" fmla="*/ 435 h 435"/>
                  <a:gd name="T36" fmla="*/ 54 w 493"/>
                  <a:gd name="T37" fmla="*/ 419 h 435"/>
                  <a:gd name="T38" fmla="*/ 133 w 493"/>
                  <a:gd name="T39" fmla="*/ 385 h 435"/>
                  <a:gd name="T40" fmla="*/ 234 w 493"/>
                  <a:gd name="T41" fmla="*/ 342 h 435"/>
                  <a:gd name="T42" fmla="*/ 308 w 493"/>
                  <a:gd name="T43" fmla="*/ 296 h 435"/>
                  <a:gd name="T44" fmla="*/ 376 w 493"/>
                  <a:gd name="T45" fmla="*/ 230 h 435"/>
                  <a:gd name="T46" fmla="*/ 443 w 493"/>
                  <a:gd name="T47" fmla="*/ 175 h 435"/>
                  <a:gd name="T48" fmla="*/ 493 w 493"/>
                  <a:gd name="T49" fmla="*/ 122 h 435"/>
                  <a:gd name="T50" fmla="*/ 493 w 493"/>
                  <a:gd name="T51" fmla="*/ 1 h 435"/>
                  <a:gd name="T52" fmla="*/ 493 w 493"/>
                  <a:gd name="T53" fmla="*/ 3 h 435"/>
                  <a:gd name="T54" fmla="*/ 493 w 493"/>
                  <a:gd name="T55" fmla="*/ 9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3" h="435">
                    <a:moveTo>
                      <a:pt x="493" y="98"/>
                    </a:moveTo>
                    <a:lnTo>
                      <a:pt x="493" y="0"/>
                    </a:lnTo>
                    <a:lnTo>
                      <a:pt x="473" y="25"/>
                    </a:lnTo>
                    <a:lnTo>
                      <a:pt x="451" y="51"/>
                    </a:lnTo>
                    <a:lnTo>
                      <a:pt x="422" y="78"/>
                    </a:lnTo>
                    <a:lnTo>
                      <a:pt x="386" y="109"/>
                    </a:lnTo>
                    <a:lnTo>
                      <a:pt x="351" y="143"/>
                    </a:lnTo>
                    <a:lnTo>
                      <a:pt x="315" y="175"/>
                    </a:lnTo>
                    <a:lnTo>
                      <a:pt x="282" y="202"/>
                    </a:lnTo>
                    <a:lnTo>
                      <a:pt x="252" y="226"/>
                    </a:lnTo>
                    <a:lnTo>
                      <a:pt x="219" y="248"/>
                    </a:lnTo>
                    <a:lnTo>
                      <a:pt x="185" y="270"/>
                    </a:lnTo>
                    <a:lnTo>
                      <a:pt x="145" y="293"/>
                    </a:lnTo>
                    <a:lnTo>
                      <a:pt x="108" y="311"/>
                    </a:lnTo>
                    <a:lnTo>
                      <a:pt x="70" y="327"/>
                    </a:lnTo>
                    <a:lnTo>
                      <a:pt x="30" y="344"/>
                    </a:lnTo>
                    <a:lnTo>
                      <a:pt x="0" y="358"/>
                    </a:lnTo>
                    <a:lnTo>
                      <a:pt x="0" y="435"/>
                    </a:lnTo>
                    <a:lnTo>
                      <a:pt x="54" y="419"/>
                    </a:lnTo>
                    <a:lnTo>
                      <a:pt x="133" y="385"/>
                    </a:lnTo>
                    <a:lnTo>
                      <a:pt x="234" y="342"/>
                    </a:lnTo>
                    <a:lnTo>
                      <a:pt x="308" y="296"/>
                    </a:lnTo>
                    <a:lnTo>
                      <a:pt x="376" y="230"/>
                    </a:lnTo>
                    <a:lnTo>
                      <a:pt x="443" y="175"/>
                    </a:lnTo>
                    <a:lnTo>
                      <a:pt x="493" y="122"/>
                    </a:lnTo>
                    <a:lnTo>
                      <a:pt x="493" y="1"/>
                    </a:lnTo>
                    <a:lnTo>
                      <a:pt x="493" y="3"/>
                    </a:lnTo>
                    <a:lnTo>
                      <a:pt x="493" y="98"/>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9" name="Freeform 17"/>
              <p:cNvSpPr>
                <a:spLocks/>
              </p:cNvSpPr>
              <p:nvPr/>
            </p:nvSpPr>
            <p:spPr bwMode="auto">
              <a:xfrm rot="5400000">
                <a:off x="5785073" y="3471343"/>
                <a:ext cx="286984" cy="666676"/>
              </a:xfrm>
              <a:custGeom>
                <a:avLst/>
                <a:gdLst>
                  <a:gd name="T0" fmla="*/ 589 w 589"/>
                  <a:gd name="T1" fmla="*/ 270 h 270"/>
                  <a:gd name="T2" fmla="*/ 589 w 589"/>
                  <a:gd name="T3" fmla="*/ 187 h 270"/>
                  <a:gd name="T4" fmla="*/ 551 w 589"/>
                  <a:gd name="T5" fmla="*/ 180 h 270"/>
                  <a:gd name="T6" fmla="*/ 512 w 589"/>
                  <a:gd name="T7" fmla="*/ 173 h 270"/>
                  <a:gd name="T8" fmla="*/ 475 w 589"/>
                  <a:gd name="T9" fmla="*/ 164 h 270"/>
                  <a:gd name="T10" fmla="*/ 437 w 589"/>
                  <a:gd name="T11" fmla="*/ 155 h 270"/>
                  <a:gd name="T12" fmla="*/ 393 w 589"/>
                  <a:gd name="T13" fmla="*/ 144 h 270"/>
                  <a:gd name="T14" fmla="*/ 345 w 589"/>
                  <a:gd name="T15" fmla="*/ 132 h 270"/>
                  <a:gd name="T16" fmla="*/ 285 w 589"/>
                  <a:gd name="T17" fmla="*/ 114 h 270"/>
                  <a:gd name="T18" fmla="*/ 227 w 589"/>
                  <a:gd name="T19" fmla="*/ 97 h 270"/>
                  <a:gd name="T20" fmla="*/ 189 w 589"/>
                  <a:gd name="T21" fmla="*/ 85 h 270"/>
                  <a:gd name="T22" fmla="*/ 144 w 589"/>
                  <a:gd name="T23" fmla="*/ 68 h 270"/>
                  <a:gd name="T24" fmla="*/ 95 w 589"/>
                  <a:gd name="T25" fmla="*/ 47 h 270"/>
                  <a:gd name="T26" fmla="*/ 51 w 589"/>
                  <a:gd name="T27" fmla="*/ 27 h 270"/>
                  <a:gd name="T28" fmla="*/ 19 w 589"/>
                  <a:gd name="T29" fmla="*/ 11 h 270"/>
                  <a:gd name="T30" fmla="*/ 0 w 589"/>
                  <a:gd name="T31" fmla="*/ 0 h 270"/>
                  <a:gd name="T32" fmla="*/ 0 w 589"/>
                  <a:gd name="T33" fmla="*/ 103 h 270"/>
                  <a:gd name="T34" fmla="*/ 37 w 589"/>
                  <a:gd name="T35" fmla="*/ 129 h 270"/>
                  <a:gd name="T36" fmla="*/ 111 w 589"/>
                  <a:gd name="T37" fmla="*/ 165 h 270"/>
                  <a:gd name="T38" fmla="*/ 197 w 589"/>
                  <a:gd name="T39" fmla="*/ 201 h 270"/>
                  <a:gd name="T40" fmla="*/ 274 w 589"/>
                  <a:gd name="T41" fmla="*/ 221 h 270"/>
                  <a:gd name="T42" fmla="*/ 363 w 589"/>
                  <a:gd name="T43" fmla="*/ 246 h 270"/>
                  <a:gd name="T44" fmla="*/ 452 w 589"/>
                  <a:gd name="T45" fmla="*/ 263 h 270"/>
                  <a:gd name="T46" fmla="*/ 515 w 589"/>
                  <a:gd name="T47" fmla="*/ 269 h 270"/>
                  <a:gd name="T48" fmla="*/ 589 w 589"/>
                  <a:gd name="T4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9" h="270">
                    <a:moveTo>
                      <a:pt x="589" y="270"/>
                    </a:moveTo>
                    <a:lnTo>
                      <a:pt x="589" y="187"/>
                    </a:lnTo>
                    <a:lnTo>
                      <a:pt x="551" y="180"/>
                    </a:lnTo>
                    <a:lnTo>
                      <a:pt x="512" y="173"/>
                    </a:lnTo>
                    <a:lnTo>
                      <a:pt x="475" y="164"/>
                    </a:lnTo>
                    <a:lnTo>
                      <a:pt x="437" y="155"/>
                    </a:lnTo>
                    <a:lnTo>
                      <a:pt x="393" y="144"/>
                    </a:lnTo>
                    <a:lnTo>
                      <a:pt x="345" y="132"/>
                    </a:lnTo>
                    <a:lnTo>
                      <a:pt x="285" y="114"/>
                    </a:lnTo>
                    <a:lnTo>
                      <a:pt x="227" y="97"/>
                    </a:lnTo>
                    <a:lnTo>
                      <a:pt x="189" y="85"/>
                    </a:lnTo>
                    <a:lnTo>
                      <a:pt x="144" y="68"/>
                    </a:lnTo>
                    <a:lnTo>
                      <a:pt x="95" y="47"/>
                    </a:lnTo>
                    <a:lnTo>
                      <a:pt x="51" y="27"/>
                    </a:lnTo>
                    <a:lnTo>
                      <a:pt x="19" y="11"/>
                    </a:lnTo>
                    <a:lnTo>
                      <a:pt x="0" y="0"/>
                    </a:lnTo>
                    <a:lnTo>
                      <a:pt x="0" y="103"/>
                    </a:lnTo>
                    <a:lnTo>
                      <a:pt x="37" y="129"/>
                    </a:lnTo>
                    <a:lnTo>
                      <a:pt x="111" y="165"/>
                    </a:lnTo>
                    <a:lnTo>
                      <a:pt x="197" y="201"/>
                    </a:lnTo>
                    <a:lnTo>
                      <a:pt x="274" y="221"/>
                    </a:lnTo>
                    <a:lnTo>
                      <a:pt x="363" y="246"/>
                    </a:lnTo>
                    <a:lnTo>
                      <a:pt x="452" y="263"/>
                    </a:lnTo>
                    <a:lnTo>
                      <a:pt x="515" y="269"/>
                    </a:lnTo>
                    <a:lnTo>
                      <a:pt x="589" y="270"/>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10" name="Freeform 18"/>
              <p:cNvSpPr>
                <a:spLocks/>
              </p:cNvSpPr>
              <p:nvPr/>
            </p:nvSpPr>
            <p:spPr bwMode="auto">
              <a:xfrm rot="5400000">
                <a:off x="4599406" y="2803465"/>
                <a:ext cx="801509" cy="2034591"/>
              </a:xfrm>
              <a:custGeom>
                <a:avLst/>
                <a:gdLst>
                  <a:gd name="T0" fmla="*/ 1554 w 1645"/>
                  <a:gd name="T1" fmla="*/ 824 h 824"/>
                  <a:gd name="T2" fmla="*/ 1456 w 1645"/>
                  <a:gd name="T3" fmla="*/ 824 h 824"/>
                  <a:gd name="T4" fmla="*/ 1354 w 1645"/>
                  <a:gd name="T5" fmla="*/ 817 h 824"/>
                  <a:gd name="T6" fmla="*/ 1259 w 1645"/>
                  <a:gd name="T7" fmla="*/ 803 h 824"/>
                  <a:gd name="T8" fmla="*/ 1149 w 1645"/>
                  <a:gd name="T9" fmla="*/ 779 h 824"/>
                  <a:gd name="T10" fmla="*/ 1044 w 1645"/>
                  <a:gd name="T11" fmla="*/ 746 h 824"/>
                  <a:gd name="T12" fmla="*/ 933 w 1645"/>
                  <a:gd name="T13" fmla="*/ 701 h 824"/>
                  <a:gd name="T14" fmla="*/ 834 w 1645"/>
                  <a:gd name="T15" fmla="*/ 654 h 824"/>
                  <a:gd name="T16" fmla="*/ 740 w 1645"/>
                  <a:gd name="T17" fmla="*/ 607 h 824"/>
                  <a:gd name="T18" fmla="*/ 644 w 1645"/>
                  <a:gd name="T19" fmla="*/ 553 h 824"/>
                  <a:gd name="T20" fmla="*/ 554 w 1645"/>
                  <a:gd name="T21" fmla="*/ 493 h 824"/>
                  <a:gd name="T22" fmla="*/ 467 w 1645"/>
                  <a:gd name="T23" fmla="*/ 424 h 824"/>
                  <a:gd name="T24" fmla="*/ 396 w 1645"/>
                  <a:gd name="T25" fmla="*/ 355 h 824"/>
                  <a:gd name="T26" fmla="*/ 348 w 1645"/>
                  <a:gd name="T27" fmla="*/ 291 h 824"/>
                  <a:gd name="T28" fmla="*/ 49 w 1645"/>
                  <a:gd name="T29" fmla="*/ 312 h 824"/>
                  <a:gd name="T30" fmla="*/ 151 w 1645"/>
                  <a:gd name="T31" fmla="*/ 267 h 824"/>
                  <a:gd name="T32" fmla="*/ 222 w 1645"/>
                  <a:gd name="T33" fmla="*/ 231 h 824"/>
                  <a:gd name="T34" fmla="*/ 281 w 1645"/>
                  <a:gd name="T35" fmla="*/ 194 h 824"/>
                  <a:gd name="T36" fmla="*/ 338 w 1645"/>
                  <a:gd name="T37" fmla="*/ 148 h 824"/>
                  <a:gd name="T38" fmla="*/ 405 w 1645"/>
                  <a:gd name="T39" fmla="*/ 88 h 824"/>
                  <a:gd name="T40" fmla="*/ 469 w 1645"/>
                  <a:gd name="T41" fmla="*/ 30 h 824"/>
                  <a:gd name="T42" fmla="*/ 521 w 1645"/>
                  <a:gd name="T43" fmla="*/ 13 h 824"/>
                  <a:gd name="T44" fmla="*/ 577 w 1645"/>
                  <a:gd name="T45" fmla="*/ 41 h 824"/>
                  <a:gd name="T46" fmla="*/ 646 w 1645"/>
                  <a:gd name="T47" fmla="*/ 69 h 824"/>
                  <a:gd name="T48" fmla="*/ 709 w 1645"/>
                  <a:gd name="T49" fmla="*/ 89 h 824"/>
                  <a:gd name="T50" fmla="*/ 781 w 1645"/>
                  <a:gd name="T51" fmla="*/ 109 h 824"/>
                  <a:gd name="T52" fmla="*/ 854 w 1645"/>
                  <a:gd name="T53" fmla="*/ 128 h 824"/>
                  <a:gd name="T54" fmla="*/ 925 w 1645"/>
                  <a:gd name="T55" fmla="*/ 143 h 824"/>
                  <a:gd name="T56" fmla="*/ 993 w 1645"/>
                  <a:gd name="T57" fmla="*/ 158 h 824"/>
                  <a:gd name="T58" fmla="*/ 1085 w 1645"/>
                  <a:gd name="T59" fmla="*/ 172 h 824"/>
                  <a:gd name="T60" fmla="*/ 749 w 1645"/>
                  <a:gd name="T61" fmla="*/ 282 h 824"/>
                  <a:gd name="T62" fmla="*/ 828 w 1645"/>
                  <a:gd name="T63" fmla="*/ 385 h 824"/>
                  <a:gd name="T64" fmla="*/ 888 w 1645"/>
                  <a:gd name="T65" fmla="*/ 445 h 824"/>
                  <a:gd name="T66" fmla="*/ 975 w 1645"/>
                  <a:gd name="T67" fmla="*/ 526 h 824"/>
                  <a:gd name="T68" fmla="*/ 1050 w 1645"/>
                  <a:gd name="T69" fmla="*/ 589 h 824"/>
                  <a:gd name="T70" fmla="*/ 1110 w 1645"/>
                  <a:gd name="T71" fmla="*/ 636 h 824"/>
                  <a:gd name="T72" fmla="*/ 1185 w 1645"/>
                  <a:gd name="T73" fmla="*/ 683 h 824"/>
                  <a:gd name="T74" fmla="*/ 1262 w 1645"/>
                  <a:gd name="T75" fmla="*/ 722 h 824"/>
                  <a:gd name="T76" fmla="*/ 1354 w 1645"/>
                  <a:gd name="T77" fmla="*/ 755 h 824"/>
                  <a:gd name="T78" fmla="*/ 1453 w 1645"/>
                  <a:gd name="T79" fmla="*/ 779 h 824"/>
                  <a:gd name="T80" fmla="*/ 1557 w 1645"/>
                  <a:gd name="T81" fmla="*/ 80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4">
                    <a:moveTo>
                      <a:pt x="1645" y="817"/>
                    </a:moveTo>
                    <a:lnTo>
                      <a:pt x="1554" y="824"/>
                    </a:lnTo>
                    <a:lnTo>
                      <a:pt x="1510" y="824"/>
                    </a:lnTo>
                    <a:lnTo>
                      <a:pt x="1456" y="824"/>
                    </a:lnTo>
                    <a:lnTo>
                      <a:pt x="1405" y="820"/>
                    </a:lnTo>
                    <a:lnTo>
                      <a:pt x="1354" y="817"/>
                    </a:lnTo>
                    <a:lnTo>
                      <a:pt x="1304" y="811"/>
                    </a:lnTo>
                    <a:lnTo>
                      <a:pt x="1259" y="803"/>
                    </a:lnTo>
                    <a:lnTo>
                      <a:pt x="1209" y="794"/>
                    </a:lnTo>
                    <a:lnTo>
                      <a:pt x="1149" y="779"/>
                    </a:lnTo>
                    <a:lnTo>
                      <a:pt x="1095" y="761"/>
                    </a:lnTo>
                    <a:lnTo>
                      <a:pt x="1044" y="746"/>
                    </a:lnTo>
                    <a:lnTo>
                      <a:pt x="987" y="725"/>
                    </a:lnTo>
                    <a:lnTo>
                      <a:pt x="933" y="701"/>
                    </a:lnTo>
                    <a:lnTo>
                      <a:pt x="879" y="677"/>
                    </a:lnTo>
                    <a:lnTo>
                      <a:pt x="834" y="654"/>
                    </a:lnTo>
                    <a:lnTo>
                      <a:pt x="783" y="630"/>
                    </a:lnTo>
                    <a:lnTo>
                      <a:pt x="740" y="607"/>
                    </a:lnTo>
                    <a:lnTo>
                      <a:pt x="692" y="580"/>
                    </a:lnTo>
                    <a:lnTo>
                      <a:pt x="644" y="553"/>
                    </a:lnTo>
                    <a:lnTo>
                      <a:pt x="596" y="520"/>
                    </a:lnTo>
                    <a:lnTo>
                      <a:pt x="554" y="493"/>
                    </a:lnTo>
                    <a:lnTo>
                      <a:pt x="509" y="457"/>
                    </a:lnTo>
                    <a:lnTo>
                      <a:pt x="467" y="424"/>
                    </a:lnTo>
                    <a:lnTo>
                      <a:pt x="428" y="391"/>
                    </a:lnTo>
                    <a:lnTo>
                      <a:pt x="396" y="355"/>
                    </a:lnTo>
                    <a:lnTo>
                      <a:pt x="369" y="324"/>
                    </a:lnTo>
                    <a:lnTo>
                      <a:pt x="348" y="291"/>
                    </a:lnTo>
                    <a:lnTo>
                      <a:pt x="0" y="336"/>
                    </a:lnTo>
                    <a:lnTo>
                      <a:pt x="49" y="312"/>
                    </a:lnTo>
                    <a:lnTo>
                      <a:pt x="106" y="288"/>
                    </a:lnTo>
                    <a:lnTo>
                      <a:pt x="151" y="267"/>
                    </a:lnTo>
                    <a:lnTo>
                      <a:pt x="185" y="251"/>
                    </a:lnTo>
                    <a:lnTo>
                      <a:pt x="222" y="231"/>
                    </a:lnTo>
                    <a:lnTo>
                      <a:pt x="252" y="213"/>
                    </a:lnTo>
                    <a:lnTo>
                      <a:pt x="281" y="194"/>
                    </a:lnTo>
                    <a:lnTo>
                      <a:pt x="307" y="171"/>
                    </a:lnTo>
                    <a:lnTo>
                      <a:pt x="338" y="148"/>
                    </a:lnTo>
                    <a:lnTo>
                      <a:pt x="372" y="119"/>
                    </a:lnTo>
                    <a:lnTo>
                      <a:pt x="405" y="88"/>
                    </a:lnTo>
                    <a:lnTo>
                      <a:pt x="434" y="62"/>
                    </a:lnTo>
                    <a:lnTo>
                      <a:pt x="469" y="30"/>
                    </a:lnTo>
                    <a:lnTo>
                      <a:pt x="494" y="0"/>
                    </a:lnTo>
                    <a:lnTo>
                      <a:pt x="521" y="13"/>
                    </a:lnTo>
                    <a:lnTo>
                      <a:pt x="548" y="28"/>
                    </a:lnTo>
                    <a:lnTo>
                      <a:pt x="577" y="41"/>
                    </a:lnTo>
                    <a:lnTo>
                      <a:pt x="611" y="55"/>
                    </a:lnTo>
                    <a:lnTo>
                      <a:pt x="646" y="69"/>
                    </a:lnTo>
                    <a:lnTo>
                      <a:pt x="678" y="80"/>
                    </a:lnTo>
                    <a:lnTo>
                      <a:pt x="709" y="89"/>
                    </a:lnTo>
                    <a:lnTo>
                      <a:pt x="744" y="100"/>
                    </a:lnTo>
                    <a:lnTo>
                      <a:pt x="781" y="109"/>
                    </a:lnTo>
                    <a:lnTo>
                      <a:pt x="819" y="119"/>
                    </a:lnTo>
                    <a:lnTo>
                      <a:pt x="854" y="128"/>
                    </a:lnTo>
                    <a:lnTo>
                      <a:pt x="888" y="137"/>
                    </a:lnTo>
                    <a:lnTo>
                      <a:pt x="925" y="143"/>
                    </a:lnTo>
                    <a:lnTo>
                      <a:pt x="960" y="151"/>
                    </a:lnTo>
                    <a:lnTo>
                      <a:pt x="993" y="158"/>
                    </a:lnTo>
                    <a:lnTo>
                      <a:pt x="1032" y="166"/>
                    </a:lnTo>
                    <a:lnTo>
                      <a:pt x="1085" y="172"/>
                    </a:lnTo>
                    <a:lnTo>
                      <a:pt x="725" y="234"/>
                    </a:lnTo>
                    <a:lnTo>
                      <a:pt x="749" y="282"/>
                    </a:lnTo>
                    <a:lnTo>
                      <a:pt x="777" y="318"/>
                    </a:lnTo>
                    <a:lnTo>
                      <a:pt x="828" y="385"/>
                    </a:lnTo>
                    <a:lnTo>
                      <a:pt x="858" y="415"/>
                    </a:lnTo>
                    <a:lnTo>
                      <a:pt x="888" y="445"/>
                    </a:lnTo>
                    <a:lnTo>
                      <a:pt x="942" y="496"/>
                    </a:lnTo>
                    <a:lnTo>
                      <a:pt x="975" y="526"/>
                    </a:lnTo>
                    <a:lnTo>
                      <a:pt x="1014" y="562"/>
                    </a:lnTo>
                    <a:lnTo>
                      <a:pt x="1050" y="589"/>
                    </a:lnTo>
                    <a:lnTo>
                      <a:pt x="1080" y="613"/>
                    </a:lnTo>
                    <a:lnTo>
                      <a:pt x="1110" y="636"/>
                    </a:lnTo>
                    <a:lnTo>
                      <a:pt x="1146" y="659"/>
                    </a:lnTo>
                    <a:lnTo>
                      <a:pt x="1185" y="683"/>
                    </a:lnTo>
                    <a:lnTo>
                      <a:pt x="1224" y="701"/>
                    </a:lnTo>
                    <a:lnTo>
                      <a:pt x="1262" y="722"/>
                    </a:lnTo>
                    <a:lnTo>
                      <a:pt x="1310" y="740"/>
                    </a:lnTo>
                    <a:lnTo>
                      <a:pt x="1354" y="755"/>
                    </a:lnTo>
                    <a:lnTo>
                      <a:pt x="1405" y="767"/>
                    </a:lnTo>
                    <a:lnTo>
                      <a:pt x="1453" y="779"/>
                    </a:lnTo>
                    <a:lnTo>
                      <a:pt x="1504" y="791"/>
                    </a:lnTo>
                    <a:lnTo>
                      <a:pt x="1557" y="800"/>
                    </a:lnTo>
                    <a:lnTo>
                      <a:pt x="1645" y="817"/>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ZA" dirty="0"/>
              </a:p>
            </p:txBody>
          </p:sp>
        </p:grpSp>
        <p:sp>
          <p:nvSpPr>
            <p:cNvPr id="14" name="TextBox 13"/>
            <p:cNvSpPr txBox="1"/>
            <p:nvPr/>
          </p:nvSpPr>
          <p:spPr>
            <a:xfrm>
              <a:off x="3290747" y="895759"/>
              <a:ext cx="2579800" cy="318924"/>
            </a:xfrm>
            <a:prstGeom prst="rect">
              <a:avLst/>
            </a:prstGeom>
            <a:solidFill>
              <a:schemeClr val="tx1"/>
            </a:solidFill>
          </p:spPr>
          <p:txBody>
            <a:bodyPr wrap="none" lIns="36000" tIns="36000" rIns="36000" bIns="36000" rtlCol="0" anchor="ctr" anchorCtr="1">
              <a:spAutoFit/>
            </a:bodyPr>
            <a:lstStyle/>
            <a:p>
              <a:pPr algn="ctr"/>
              <a:r>
                <a:rPr lang="en-ZA" sz="1600" b="1" dirty="0" smtClean="0">
                  <a:solidFill>
                    <a:schemeClr val="bg1"/>
                  </a:solidFill>
                </a:rPr>
                <a:t>Base Map: Northern Cape</a:t>
              </a:r>
              <a:endParaRPr lang="en-ZA" sz="1600" b="1" dirty="0">
                <a:solidFill>
                  <a:schemeClr val="bg1"/>
                </a:solidFill>
              </a:endParaRPr>
            </a:p>
          </p:txBody>
        </p:sp>
      </p:grpSp>
      <p:grpSp>
        <p:nvGrpSpPr>
          <p:cNvPr id="38" name="Group 37"/>
          <p:cNvGrpSpPr/>
          <p:nvPr/>
        </p:nvGrpSpPr>
        <p:grpSpPr>
          <a:xfrm>
            <a:off x="15186" y="743534"/>
            <a:ext cx="9143999" cy="5663453"/>
            <a:chOff x="16323" y="743534"/>
            <a:chExt cx="9143999" cy="5663453"/>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3" y="743534"/>
              <a:ext cx="9143999" cy="5663453"/>
            </a:xfrm>
            <a:prstGeom prst="rect">
              <a:avLst/>
            </a:prstGeom>
            <a:ln>
              <a:noFill/>
            </a:ln>
            <a:effectLst>
              <a:softEdge rad="112500"/>
            </a:effectLst>
          </p:spPr>
        </p:pic>
        <p:sp>
          <p:nvSpPr>
            <p:cNvPr id="29" name="TextBox 28"/>
            <p:cNvSpPr txBox="1"/>
            <p:nvPr/>
          </p:nvSpPr>
          <p:spPr>
            <a:xfrm>
              <a:off x="3269568" y="835469"/>
              <a:ext cx="2637509" cy="318924"/>
            </a:xfrm>
            <a:prstGeom prst="rect">
              <a:avLst/>
            </a:prstGeom>
            <a:solidFill>
              <a:schemeClr val="tx1"/>
            </a:solidFill>
          </p:spPr>
          <p:txBody>
            <a:bodyPr wrap="none" lIns="36000" tIns="36000" rIns="36000" bIns="36000" rtlCol="0" anchor="ctr" anchorCtr="1">
              <a:spAutoFit/>
            </a:bodyPr>
            <a:lstStyle/>
            <a:p>
              <a:pPr algn="ctr"/>
              <a:r>
                <a:rPr lang="en-ZA" sz="1600" b="1" dirty="0" smtClean="0">
                  <a:solidFill>
                    <a:schemeClr val="bg1"/>
                  </a:solidFill>
                </a:rPr>
                <a:t>Gamsberg: Northern Cape</a:t>
              </a:r>
              <a:endParaRPr lang="en-ZA" sz="1600" b="1" dirty="0">
                <a:solidFill>
                  <a:schemeClr val="bg1"/>
                </a:solidFill>
              </a:endParaRPr>
            </a:p>
          </p:txBody>
        </p:sp>
        <p:grpSp>
          <p:nvGrpSpPr>
            <p:cNvPr id="37" name="Group 36"/>
            <p:cNvGrpSpPr/>
            <p:nvPr/>
          </p:nvGrpSpPr>
          <p:grpSpPr>
            <a:xfrm rot="9461338">
              <a:off x="3694020" y="2431061"/>
              <a:ext cx="696607" cy="1051325"/>
              <a:chOff x="4849089" y="4012880"/>
              <a:chExt cx="360565" cy="556682"/>
            </a:xfrm>
          </p:grpSpPr>
          <p:sp>
            <p:nvSpPr>
              <p:cNvPr id="33" name="Freeform 15"/>
              <p:cNvSpPr>
                <a:spLocks/>
              </p:cNvSpPr>
              <p:nvPr/>
            </p:nvSpPr>
            <p:spPr bwMode="auto">
              <a:xfrm rot="823418">
                <a:off x="4984659" y="4230217"/>
                <a:ext cx="208448" cy="339345"/>
              </a:xfrm>
              <a:custGeom>
                <a:avLst/>
                <a:gdLst>
                  <a:gd name="T0" fmla="*/ 951 w 951"/>
                  <a:gd name="T1" fmla="*/ 606 h 606"/>
                  <a:gd name="T2" fmla="*/ 951 w 951"/>
                  <a:gd name="T3" fmla="*/ 562 h 606"/>
                  <a:gd name="T4" fmla="*/ 882 w 951"/>
                  <a:gd name="T5" fmla="*/ 550 h 606"/>
                  <a:gd name="T6" fmla="*/ 820 w 951"/>
                  <a:gd name="T7" fmla="*/ 535 h 606"/>
                  <a:gd name="T8" fmla="*/ 763 w 951"/>
                  <a:gd name="T9" fmla="*/ 517 h 606"/>
                  <a:gd name="T10" fmla="*/ 704 w 951"/>
                  <a:gd name="T11" fmla="*/ 499 h 606"/>
                  <a:gd name="T12" fmla="*/ 654 w 951"/>
                  <a:gd name="T13" fmla="*/ 481 h 606"/>
                  <a:gd name="T14" fmla="*/ 612 w 951"/>
                  <a:gd name="T15" fmla="*/ 463 h 606"/>
                  <a:gd name="T16" fmla="*/ 573 w 951"/>
                  <a:gd name="T17" fmla="*/ 446 h 606"/>
                  <a:gd name="T18" fmla="*/ 528 w 951"/>
                  <a:gd name="T19" fmla="*/ 426 h 606"/>
                  <a:gd name="T20" fmla="*/ 489 w 951"/>
                  <a:gd name="T21" fmla="*/ 402 h 606"/>
                  <a:gd name="T22" fmla="*/ 444 w 951"/>
                  <a:gd name="T23" fmla="*/ 372 h 606"/>
                  <a:gd name="T24" fmla="*/ 408 w 951"/>
                  <a:gd name="T25" fmla="*/ 345 h 606"/>
                  <a:gd name="T26" fmla="*/ 372 w 951"/>
                  <a:gd name="T27" fmla="*/ 318 h 606"/>
                  <a:gd name="T28" fmla="*/ 339 w 951"/>
                  <a:gd name="T29" fmla="*/ 288 h 606"/>
                  <a:gd name="T30" fmla="*/ 297 w 951"/>
                  <a:gd name="T31" fmla="*/ 252 h 606"/>
                  <a:gd name="T32" fmla="*/ 252 w 951"/>
                  <a:gd name="T33" fmla="*/ 210 h 606"/>
                  <a:gd name="T34" fmla="*/ 226 w 951"/>
                  <a:gd name="T35" fmla="*/ 180 h 606"/>
                  <a:gd name="T36" fmla="*/ 199 w 951"/>
                  <a:gd name="T37" fmla="*/ 148 h 606"/>
                  <a:gd name="T38" fmla="*/ 172 w 951"/>
                  <a:gd name="T39" fmla="*/ 118 h 606"/>
                  <a:gd name="T40" fmla="*/ 148 w 951"/>
                  <a:gd name="T41" fmla="*/ 87 h 606"/>
                  <a:gd name="T42" fmla="*/ 118 w 951"/>
                  <a:gd name="T43" fmla="*/ 39 h 606"/>
                  <a:gd name="T44" fmla="*/ 100 w 951"/>
                  <a:gd name="T45" fmla="*/ 0 h 606"/>
                  <a:gd name="T46" fmla="*/ 0 w 951"/>
                  <a:gd name="T47" fmla="*/ 12 h 606"/>
                  <a:gd name="T48" fmla="*/ 33 w 951"/>
                  <a:gd name="T49" fmla="*/ 78 h 606"/>
                  <a:gd name="T50" fmla="*/ 82 w 951"/>
                  <a:gd name="T51" fmla="*/ 148 h 606"/>
                  <a:gd name="T52" fmla="*/ 133 w 951"/>
                  <a:gd name="T53" fmla="*/ 207 h 606"/>
                  <a:gd name="T54" fmla="*/ 199 w 951"/>
                  <a:gd name="T55" fmla="*/ 270 h 606"/>
                  <a:gd name="T56" fmla="*/ 288 w 951"/>
                  <a:gd name="T57" fmla="*/ 360 h 606"/>
                  <a:gd name="T58" fmla="*/ 387 w 951"/>
                  <a:gd name="T59" fmla="*/ 435 h 606"/>
                  <a:gd name="T60" fmla="*/ 492 w 951"/>
                  <a:gd name="T61" fmla="*/ 499 h 606"/>
                  <a:gd name="T62" fmla="*/ 585 w 951"/>
                  <a:gd name="T63" fmla="*/ 538 h 606"/>
                  <a:gd name="T64" fmla="*/ 701 w 951"/>
                  <a:gd name="T65" fmla="*/ 577 h 606"/>
                  <a:gd name="T66" fmla="*/ 796 w 951"/>
                  <a:gd name="T67" fmla="*/ 592 h 606"/>
                  <a:gd name="T68" fmla="*/ 951 w 951"/>
                  <a:gd name="T69"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1" h="606">
                    <a:moveTo>
                      <a:pt x="951" y="606"/>
                    </a:moveTo>
                    <a:lnTo>
                      <a:pt x="951" y="562"/>
                    </a:lnTo>
                    <a:lnTo>
                      <a:pt x="882" y="550"/>
                    </a:lnTo>
                    <a:lnTo>
                      <a:pt x="820" y="535"/>
                    </a:lnTo>
                    <a:lnTo>
                      <a:pt x="763" y="517"/>
                    </a:lnTo>
                    <a:lnTo>
                      <a:pt x="704" y="499"/>
                    </a:lnTo>
                    <a:lnTo>
                      <a:pt x="654" y="481"/>
                    </a:lnTo>
                    <a:lnTo>
                      <a:pt x="612" y="463"/>
                    </a:lnTo>
                    <a:lnTo>
                      <a:pt x="573" y="446"/>
                    </a:lnTo>
                    <a:lnTo>
                      <a:pt x="528" y="426"/>
                    </a:lnTo>
                    <a:lnTo>
                      <a:pt x="489" y="402"/>
                    </a:lnTo>
                    <a:lnTo>
                      <a:pt x="444" y="372"/>
                    </a:lnTo>
                    <a:lnTo>
                      <a:pt x="408" y="345"/>
                    </a:lnTo>
                    <a:lnTo>
                      <a:pt x="372" y="318"/>
                    </a:lnTo>
                    <a:lnTo>
                      <a:pt x="339" y="288"/>
                    </a:lnTo>
                    <a:lnTo>
                      <a:pt x="297" y="252"/>
                    </a:lnTo>
                    <a:lnTo>
                      <a:pt x="252" y="210"/>
                    </a:lnTo>
                    <a:lnTo>
                      <a:pt x="226" y="180"/>
                    </a:lnTo>
                    <a:lnTo>
                      <a:pt x="199" y="148"/>
                    </a:lnTo>
                    <a:lnTo>
                      <a:pt x="172" y="118"/>
                    </a:lnTo>
                    <a:lnTo>
                      <a:pt x="148" y="87"/>
                    </a:lnTo>
                    <a:lnTo>
                      <a:pt x="118" y="39"/>
                    </a:lnTo>
                    <a:lnTo>
                      <a:pt x="100" y="0"/>
                    </a:lnTo>
                    <a:lnTo>
                      <a:pt x="0" y="12"/>
                    </a:lnTo>
                    <a:lnTo>
                      <a:pt x="33" y="78"/>
                    </a:lnTo>
                    <a:lnTo>
                      <a:pt x="82" y="148"/>
                    </a:lnTo>
                    <a:lnTo>
                      <a:pt x="133" y="207"/>
                    </a:lnTo>
                    <a:lnTo>
                      <a:pt x="199" y="270"/>
                    </a:lnTo>
                    <a:lnTo>
                      <a:pt x="288" y="360"/>
                    </a:lnTo>
                    <a:lnTo>
                      <a:pt x="387" y="435"/>
                    </a:lnTo>
                    <a:lnTo>
                      <a:pt x="492" y="499"/>
                    </a:lnTo>
                    <a:lnTo>
                      <a:pt x="585" y="538"/>
                    </a:lnTo>
                    <a:lnTo>
                      <a:pt x="701" y="577"/>
                    </a:lnTo>
                    <a:lnTo>
                      <a:pt x="796" y="592"/>
                    </a:lnTo>
                    <a:lnTo>
                      <a:pt x="951" y="606"/>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34" name="Freeform 16"/>
              <p:cNvSpPr>
                <a:spLocks/>
              </p:cNvSpPr>
              <p:nvPr/>
            </p:nvSpPr>
            <p:spPr bwMode="auto">
              <a:xfrm rot="823418">
                <a:off x="4891817" y="4012880"/>
                <a:ext cx="108060" cy="243589"/>
              </a:xfrm>
              <a:custGeom>
                <a:avLst/>
                <a:gdLst>
                  <a:gd name="T0" fmla="*/ 493 w 493"/>
                  <a:gd name="T1" fmla="*/ 98 h 435"/>
                  <a:gd name="T2" fmla="*/ 493 w 493"/>
                  <a:gd name="T3" fmla="*/ 0 h 435"/>
                  <a:gd name="T4" fmla="*/ 473 w 493"/>
                  <a:gd name="T5" fmla="*/ 25 h 435"/>
                  <a:gd name="T6" fmla="*/ 451 w 493"/>
                  <a:gd name="T7" fmla="*/ 51 h 435"/>
                  <a:gd name="T8" fmla="*/ 422 w 493"/>
                  <a:gd name="T9" fmla="*/ 78 h 435"/>
                  <a:gd name="T10" fmla="*/ 386 w 493"/>
                  <a:gd name="T11" fmla="*/ 109 h 435"/>
                  <a:gd name="T12" fmla="*/ 351 w 493"/>
                  <a:gd name="T13" fmla="*/ 143 h 435"/>
                  <a:gd name="T14" fmla="*/ 315 w 493"/>
                  <a:gd name="T15" fmla="*/ 175 h 435"/>
                  <a:gd name="T16" fmla="*/ 282 w 493"/>
                  <a:gd name="T17" fmla="*/ 202 h 435"/>
                  <a:gd name="T18" fmla="*/ 252 w 493"/>
                  <a:gd name="T19" fmla="*/ 226 h 435"/>
                  <a:gd name="T20" fmla="*/ 219 w 493"/>
                  <a:gd name="T21" fmla="*/ 248 h 435"/>
                  <a:gd name="T22" fmla="*/ 185 w 493"/>
                  <a:gd name="T23" fmla="*/ 270 h 435"/>
                  <a:gd name="T24" fmla="*/ 145 w 493"/>
                  <a:gd name="T25" fmla="*/ 293 h 435"/>
                  <a:gd name="T26" fmla="*/ 108 w 493"/>
                  <a:gd name="T27" fmla="*/ 311 h 435"/>
                  <a:gd name="T28" fmla="*/ 70 w 493"/>
                  <a:gd name="T29" fmla="*/ 327 h 435"/>
                  <a:gd name="T30" fmla="*/ 30 w 493"/>
                  <a:gd name="T31" fmla="*/ 344 h 435"/>
                  <a:gd name="T32" fmla="*/ 0 w 493"/>
                  <a:gd name="T33" fmla="*/ 358 h 435"/>
                  <a:gd name="T34" fmla="*/ 0 w 493"/>
                  <a:gd name="T35" fmla="*/ 435 h 435"/>
                  <a:gd name="T36" fmla="*/ 54 w 493"/>
                  <a:gd name="T37" fmla="*/ 419 h 435"/>
                  <a:gd name="T38" fmla="*/ 133 w 493"/>
                  <a:gd name="T39" fmla="*/ 385 h 435"/>
                  <a:gd name="T40" fmla="*/ 234 w 493"/>
                  <a:gd name="T41" fmla="*/ 342 h 435"/>
                  <a:gd name="T42" fmla="*/ 308 w 493"/>
                  <a:gd name="T43" fmla="*/ 296 h 435"/>
                  <a:gd name="T44" fmla="*/ 376 w 493"/>
                  <a:gd name="T45" fmla="*/ 230 h 435"/>
                  <a:gd name="T46" fmla="*/ 443 w 493"/>
                  <a:gd name="T47" fmla="*/ 175 h 435"/>
                  <a:gd name="T48" fmla="*/ 493 w 493"/>
                  <a:gd name="T49" fmla="*/ 122 h 435"/>
                  <a:gd name="T50" fmla="*/ 493 w 493"/>
                  <a:gd name="T51" fmla="*/ 1 h 435"/>
                  <a:gd name="T52" fmla="*/ 493 w 493"/>
                  <a:gd name="T53" fmla="*/ 3 h 435"/>
                  <a:gd name="T54" fmla="*/ 493 w 493"/>
                  <a:gd name="T55" fmla="*/ 9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3" h="435">
                    <a:moveTo>
                      <a:pt x="493" y="98"/>
                    </a:moveTo>
                    <a:lnTo>
                      <a:pt x="493" y="0"/>
                    </a:lnTo>
                    <a:lnTo>
                      <a:pt x="473" y="25"/>
                    </a:lnTo>
                    <a:lnTo>
                      <a:pt x="451" y="51"/>
                    </a:lnTo>
                    <a:lnTo>
                      <a:pt x="422" y="78"/>
                    </a:lnTo>
                    <a:lnTo>
                      <a:pt x="386" y="109"/>
                    </a:lnTo>
                    <a:lnTo>
                      <a:pt x="351" y="143"/>
                    </a:lnTo>
                    <a:lnTo>
                      <a:pt x="315" y="175"/>
                    </a:lnTo>
                    <a:lnTo>
                      <a:pt x="282" y="202"/>
                    </a:lnTo>
                    <a:lnTo>
                      <a:pt x="252" y="226"/>
                    </a:lnTo>
                    <a:lnTo>
                      <a:pt x="219" y="248"/>
                    </a:lnTo>
                    <a:lnTo>
                      <a:pt x="185" y="270"/>
                    </a:lnTo>
                    <a:lnTo>
                      <a:pt x="145" y="293"/>
                    </a:lnTo>
                    <a:lnTo>
                      <a:pt x="108" y="311"/>
                    </a:lnTo>
                    <a:lnTo>
                      <a:pt x="70" y="327"/>
                    </a:lnTo>
                    <a:lnTo>
                      <a:pt x="30" y="344"/>
                    </a:lnTo>
                    <a:lnTo>
                      <a:pt x="0" y="358"/>
                    </a:lnTo>
                    <a:lnTo>
                      <a:pt x="0" y="435"/>
                    </a:lnTo>
                    <a:lnTo>
                      <a:pt x="54" y="419"/>
                    </a:lnTo>
                    <a:lnTo>
                      <a:pt x="133" y="385"/>
                    </a:lnTo>
                    <a:lnTo>
                      <a:pt x="234" y="342"/>
                    </a:lnTo>
                    <a:lnTo>
                      <a:pt x="308" y="296"/>
                    </a:lnTo>
                    <a:lnTo>
                      <a:pt x="376" y="230"/>
                    </a:lnTo>
                    <a:lnTo>
                      <a:pt x="443" y="175"/>
                    </a:lnTo>
                    <a:lnTo>
                      <a:pt x="493" y="122"/>
                    </a:lnTo>
                    <a:lnTo>
                      <a:pt x="493" y="1"/>
                    </a:lnTo>
                    <a:lnTo>
                      <a:pt x="493" y="3"/>
                    </a:lnTo>
                    <a:lnTo>
                      <a:pt x="493" y="98"/>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35" name="Freeform 17"/>
              <p:cNvSpPr>
                <a:spLocks/>
              </p:cNvSpPr>
              <p:nvPr/>
            </p:nvSpPr>
            <p:spPr bwMode="auto">
              <a:xfrm rot="823418">
                <a:off x="5007744" y="4042978"/>
                <a:ext cx="129102" cy="151194"/>
              </a:xfrm>
              <a:custGeom>
                <a:avLst/>
                <a:gdLst>
                  <a:gd name="T0" fmla="*/ 589 w 589"/>
                  <a:gd name="T1" fmla="*/ 270 h 270"/>
                  <a:gd name="T2" fmla="*/ 589 w 589"/>
                  <a:gd name="T3" fmla="*/ 187 h 270"/>
                  <a:gd name="T4" fmla="*/ 551 w 589"/>
                  <a:gd name="T5" fmla="*/ 180 h 270"/>
                  <a:gd name="T6" fmla="*/ 512 w 589"/>
                  <a:gd name="T7" fmla="*/ 173 h 270"/>
                  <a:gd name="T8" fmla="*/ 475 w 589"/>
                  <a:gd name="T9" fmla="*/ 164 h 270"/>
                  <a:gd name="T10" fmla="*/ 437 w 589"/>
                  <a:gd name="T11" fmla="*/ 155 h 270"/>
                  <a:gd name="T12" fmla="*/ 393 w 589"/>
                  <a:gd name="T13" fmla="*/ 144 h 270"/>
                  <a:gd name="T14" fmla="*/ 345 w 589"/>
                  <a:gd name="T15" fmla="*/ 132 h 270"/>
                  <a:gd name="T16" fmla="*/ 285 w 589"/>
                  <a:gd name="T17" fmla="*/ 114 h 270"/>
                  <a:gd name="T18" fmla="*/ 227 w 589"/>
                  <a:gd name="T19" fmla="*/ 97 h 270"/>
                  <a:gd name="T20" fmla="*/ 189 w 589"/>
                  <a:gd name="T21" fmla="*/ 85 h 270"/>
                  <a:gd name="T22" fmla="*/ 144 w 589"/>
                  <a:gd name="T23" fmla="*/ 68 h 270"/>
                  <a:gd name="T24" fmla="*/ 95 w 589"/>
                  <a:gd name="T25" fmla="*/ 47 h 270"/>
                  <a:gd name="T26" fmla="*/ 51 w 589"/>
                  <a:gd name="T27" fmla="*/ 27 h 270"/>
                  <a:gd name="T28" fmla="*/ 19 w 589"/>
                  <a:gd name="T29" fmla="*/ 11 h 270"/>
                  <a:gd name="T30" fmla="*/ 0 w 589"/>
                  <a:gd name="T31" fmla="*/ 0 h 270"/>
                  <a:gd name="T32" fmla="*/ 0 w 589"/>
                  <a:gd name="T33" fmla="*/ 103 h 270"/>
                  <a:gd name="T34" fmla="*/ 37 w 589"/>
                  <a:gd name="T35" fmla="*/ 129 h 270"/>
                  <a:gd name="T36" fmla="*/ 111 w 589"/>
                  <a:gd name="T37" fmla="*/ 165 h 270"/>
                  <a:gd name="T38" fmla="*/ 197 w 589"/>
                  <a:gd name="T39" fmla="*/ 201 h 270"/>
                  <a:gd name="T40" fmla="*/ 274 w 589"/>
                  <a:gd name="T41" fmla="*/ 221 h 270"/>
                  <a:gd name="T42" fmla="*/ 363 w 589"/>
                  <a:gd name="T43" fmla="*/ 246 h 270"/>
                  <a:gd name="T44" fmla="*/ 452 w 589"/>
                  <a:gd name="T45" fmla="*/ 263 h 270"/>
                  <a:gd name="T46" fmla="*/ 515 w 589"/>
                  <a:gd name="T47" fmla="*/ 269 h 270"/>
                  <a:gd name="T48" fmla="*/ 589 w 589"/>
                  <a:gd name="T4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9" h="270">
                    <a:moveTo>
                      <a:pt x="589" y="270"/>
                    </a:moveTo>
                    <a:lnTo>
                      <a:pt x="589" y="187"/>
                    </a:lnTo>
                    <a:lnTo>
                      <a:pt x="551" y="180"/>
                    </a:lnTo>
                    <a:lnTo>
                      <a:pt x="512" y="173"/>
                    </a:lnTo>
                    <a:lnTo>
                      <a:pt x="475" y="164"/>
                    </a:lnTo>
                    <a:lnTo>
                      <a:pt x="437" y="155"/>
                    </a:lnTo>
                    <a:lnTo>
                      <a:pt x="393" y="144"/>
                    </a:lnTo>
                    <a:lnTo>
                      <a:pt x="345" y="132"/>
                    </a:lnTo>
                    <a:lnTo>
                      <a:pt x="285" y="114"/>
                    </a:lnTo>
                    <a:lnTo>
                      <a:pt x="227" y="97"/>
                    </a:lnTo>
                    <a:lnTo>
                      <a:pt x="189" y="85"/>
                    </a:lnTo>
                    <a:lnTo>
                      <a:pt x="144" y="68"/>
                    </a:lnTo>
                    <a:lnTo>
                      <a:pt x="95" y="47"/>
                    </a:lnTo>
                    <a:lnTo>
                      <a:pt x="51" y="27"/>
                    </a:lnTo>
                    <a:lnTo>
                      <a:pt x="19" y="11"/>
                    </a:lnTo>
                    <a:lnTo>
                      <a:pt x="0" y="0"/>
                    </a:lnTo>
                    <a:lnTo>
                      <a:pt x="0" y="103"/>
                    </a:lnTo>
                    <a:lnTo>
                      <a:pt x="37" y="129"/>
                    </a:lnTo>
                    <a:lnTo>
                      <a:pt x="111" y="165"/>
                    </a:lnTo>
                    <a:lnTo>
                      <a:pt x="197" y="201"/>
                    </a:lnTo>
                    <a:lnTo>
                      <a:pt x="274" y="221"/>
                    </a:lnTo>
                    <a:lnTo>
                      <a:pt x="363" y="246"/>
                    </a:lnTo>
                    <a:lnTo>
                      <a:pt x="452" y="263"/>
                    </a:lnTo>
                    <a:lnTo>
                      <a:pt x="515" y="269"/>
                    </a:lnTo>
                    <a:lnTo>
                      <a:pt x="589" y="270"/>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36" name="Freeform 18"/>
              <p:cNvSpPr>
                <a:spLocks/>
              </p:cNvSpPr>
              <p:nvPr/>
            </p:nvSpPr>
            <p:spPr bwMode="auto">
              <a:xfrm rot="823418">
                <a:off x="4849089" y="4094121"/>
                <a:ext cx="360565" cy="461420"/>
              </a:xfrm>
              <a:custGeom>
                <a:avLst/>
                <a:gdLst>
                  <a:gd name="T0" fmla="*/ 1554 w 1645"/>
                  <a:gd name="T1" fmla="*/ 824 h 824"/>
                  <a:gd name="T2" fmla="*/ 1456 w 1645"/>
                  <a:gd name="T3" fmla="*/ 824 h 824"/>
                  <a:gd name="T4" fmla="*/ 1354 w 1645"/>
                  <a:gd name="T5" fmla="*/ 817 h 824"/>
                  <a:gd name="T6" fmla="*/ 1259 w 1645"/>
                  <a:gd name="T7" fmla="*/ 803 h 824"/>
                  <a:gd name="T8" fmla="*/ 1149 w 1645"/>
                  <a:gd name="T9" fmla="*/ 779 h 824"/>
                  <a:gd name="T10" fmla="*/ 1044 w 1645"/>
                  <a:gd name="T11" fmla="*/ 746 h 824"/>
                  <a:gd name="T12" fmla="*/ 933 w 1645"/>
                  <a:gd name="T13" fmla="*/ 701 h 824"/>
                  <a:gd name="T14" fmla="*/ 834 w 1645"/>
                  <a:gd name="T15" fmla="*/ 654 h 824"/>
                  <a:gd name="T16" fmla="*/ 740 w 1645"/>
                  <a:gd name="T17" fmla="*/ 607 h 824"/>
                  <a:gd name="T18" fmla="*/ 644 w 1645"/>
                  <a:gd name="T19" fmla="*/ 553 h 824"/>
                  <a:gd name="T20" fmla="*/ 554 w 1645"/>
                  <a:gd name="T21" fmla="*/ 493 h 824"/>
                  <a:gd name="T22" fmla="*/ 467 w 1645"/>
                  <a:gd name="T23" fmla="*/ 424 h 824"/>
                  <a:gd name="T24" fmla="*/ 396 w 1645"/>
                  <a:gd name="T25" fmla="*/ 355 h 824"/>
                  <a:gd name="T26" fmla="*/ 348 w 1645"/>
                  <a:gd name="T27" fmla="*/ 291 h 824"/>
                  <a:gd name="T28" fmla="*/ 49 w 1645"/>
                  <a:gd name="T29" fmla="*/ 312 h 824"/>
                  <a:gd name="T30" fmla="*/ 151 w 1645"/>
                  <a:gd name="T31" fmla="*/ 267 h 824"/>
                  <a:gd name="T32" fmla="*/ 222 w 1645"/>
                  <a:gd name="T33" fmla="*/ 231 h 824"/>
                  <a:gd name="T34" fmla="*/ 281 w 1645"/>
                  <a:gd name="T35" fmla="*/ 194 h 824"/>
                  <a:gd name="T36" fmla="*/ 338 w 1645"/>
                  <a:gd name="T37" fmla="*/ 148 h 824"/>
                  <a:gd name="T38" fmla="*/ 405 w 1645"/>
                  <a:gd name="T39" fmla="*/ 88 h 824"/>
                  <a:gd name="T40" fmla="*/ 469 w 1645"/>
                  <a:gd name="T41" fmla="*/ 30 h 824"/>
                  <a:gd name="T42" fmla="*/ 521 w 1645"/>
                  <a:gd name="T43" fmla="*/ 13 h 824"/>
                  <a:gd name="T44" fmla="*/ 577 w 1645"/>
                  <a:gd name="T45" fmla="*/ 41 h 824"/>
                  <a:gd name="T46" fmla="*/ 646 w 1645"/>
                  <a:gd name="T47" fmla="*/ 69 h 824"/>
                  <a:gd name="T48" fmla="*/ 709 w 1645"/>
                  <a:gd name="T49" fmla="*/ 89 h 824"/>
                  <a:gd name="T50" fmla="*/ 781 w 1645"/>
                  <a:gd name="T51" fmla="*/ 109 h 824"/>
                  <a:gd name="T52" fmla="*/ 854 w 1645"/>
                  <a:gd name="T53" fmla="*/ 128 h 824"/>
                  <a:gd name="T54" fmla="*/ 925 w 1645"/>
                  <a:gd name="T55" fmla="*/ 143 h 824"/>
                  <a:gd name="T56" fmla="*/ 993 w 1645"/>
                  <a:gd name="T57" fmla="*/ 158 h 824"/>
                  <a:gd name="T58" fmla="*/ 1085 w 1645"/>
                  <a:gd name="T59" fmla="*/ 172 h 824"/>
                  <a:gd name="T60" fmla="*/ 749 w 1645"/>
                  <a:gd name="T61" fmla="*/ 282 h 824"/>
                  <a:gd name="T62" fmla="*/ 828 w 1645"/>
                  <a:gd name="T63" fmla="*/ 385 h 824"/>
                  <a:gd name="T64" fmla="*/ 888 w 1645"/>
                  <a:gd name="T65" fmla="*/ 445 h 824"/>
                  <a:gd name="T66" fmla="*/ 975 w 1645"/>
                  <a:gd name="T67" fmla="*/ 526 h 824"/>
                  <a:gd name="T68" fmla="*/ 1050 w 1645"/>
                  <a:gd name="T69" fmla="*/ 589 h 824"/>
                  <a:gd name="T70" fmla="*/ 1110 w 1645"/>
                  <a:gd name="T71" fmla="*/ 636 h 824"/>
                  <a:gd name="T72" fmla="*/ 1185 w 1645"/>
                  <a:gd name="T73" fmla="*/ 683 h 824"/>
                  <a:gd name="T74" fmla="*/ 1262 w 1645"/>
                  <a:gd name="T75" fmla="*/ 722 h 824"/>
                  <a:gd name="T76" fmla="*/ 1354 w 1645"/>
                  <a:gd name="T77" fmla="*/ 755 h 824"/>
                  <a:gd name="T78" fmla="*/ 1453 w 1645"/>
                  <a:gd name="T79" fmla="*/ 779 h 824"/>
                  <a:gd name="T80" fmla="*/ 1557 w 1645"/>
                  <a:gd name="T81" fmla="*/ 80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4">
                    <a:moveTo>
                      <a:pt x="1645" y="817"/>
                    </a:moveTo>
                    <a:lnTo>
                      <a:pt x="1554" y="824"/>
                    </a:lnTo>
                    <a:lnTo>
                      <a:pt x="1510" y="824"/>
                    </a:lnTo>
                    <a:lnTo>
                      <a:pt x="1456" y="824"/>
                    </a:lnTo>
                    <a:lnTo>
                      <a:pt x="1405" y="820"/>
                    </a:lnTo>
                    <a:lnTo>
                      <a:pt x="1354" y="817"/>
                    </a:lnTo>
                    <a:lnTo>
                      <a:pt x="1304" y="811"/>
                    </a:lnTo>
                    <a:lnTo>
                      <a:pt x="1259" y="803"/>
                    </a:lnTo>
                    <a:lnTo>
                      <a:pt x="1209" y="794"/>
                    </a:lnTo>
                    <a:lnTo>
                      <a:pt x="1149" y="779"/>
                    </a:lnTo>
                    <a:lnTo>
                      <a:pt x="1095" y="761"/>
                    </a:lnTo>
                    <a:lnTo>
                      <a:pt x="1044" y="746"/>
                    </a:lnTo>
                    <a:lnTo>
                      <a:pt x="987" y="725"/>
                    </a:lnTo>
                    <a:lnTo>
                      <a:pt x="933" y="701"/>
                    </a:lnTo>
                    <a:lnTo>
                      <a:pt x="879" y="677"/>
                    </a:lnTo>
                    <a:lnTo>
                      <a:pt x="834" y="654"/>
                    </a:lnTo>
                    <a:lnTo>
                      <a:pt x="783" y="630"/>
                    </a:lnTo>
                    <a:lnTo>
                      <a:pt x="740" y="607"/>
                    </a:lnTo>
                    <a:lnTo>
                      <a:pt x="692" y="580"/>
                    </a:lnTo>
                    <a:lnTo>
                      <a:pt x="644" y="553"/>
                    </a:lnTo>
                    <a:lnTo>
                      <a:pt x="596" y="520"/>
                    </a:lnTo>
                    <a:lnTo>
                      <a:pt x="554" y="493"/>
                    </a:lnTo>
                    <a:lnTo>
                      <a:pt x="509" y="457"/>
                    </a:lnTo>
                    <a:lnTo>
                      <a:pt x="467" y="424"/>
                    </a:lnTo>
                    <a:lnTo>
                      <a:pt x="428" y="391"/>
                    </a:lnTo>
                    <a:lnTo>
                      <a:pt x="396" y="355"/>
                    </a:lnTo>
                    <a:lnTo>
                      <a:pt x="369" y="324"/>
                    </a:lnTo>
                    <a:lnTo>
                      <a:pt x="348" y="291"/>
                    </a:lnTo>
                    <a:lnTo>
                      <a:pt x="0" y="336"/>
                    </a:lnTo>
                    <a:lnTo>
                      <a:pt x="49" y="312"/>
                    </a:lnTo>
                    <a:lnTo>
                      <a:pt x="106" y="288"/>
                    </a:lnTo>
                    <a:lnTo>
                      <a:pt x="151" y="267"/>
                    </a:lnTo>
                    <a:lnTo>
                      <a:pt x="185" y="251"/>
                    </a:lnTo>
                    <a:lnTo>
                      <a:pt x="222" y="231"/>
                    </a:lnTo>
                    <a:lnTo>
                      <a:pt x="252" y="213"/>
                    </a:lnTo>
                    <a:lnTo>
                      <a:pt x="281" y="194"/>
                    </a:lnTo>
                    <a:lnTo>
                      <a:pt x="307" y="171"/>
                    </a:lnTo>
                    <a:lnTo>
                      <a:pt x="338" y="148"/>
                    </a:lnTo>
                    <a:lnTo>
                      <a:pt x="372" y="119"/>
                    </a:lnTo>
                    <a:lnTo>
                      <a:pt x="405" y="88"/>
                    </a:lnTo>
                    <a:lnTo>
                      <a:pt x="434" y="62"/>
                    </a:lnTo>
                    <a:lnTo>
                      <a:pt x="469" y="30"/>
                    </a:lnTo>
                    <a:lnTo>
                      <a:pt x="494" y="0"/>
                    </a:lnTo>
                    <a:lnTo>
                      <a:pt x="521" y="13"/>
                    </a:lnTo>
                    <a:lnTo>
                      <a:pt x="548" y="28"/>
                    </a:lnTo>
                    <a:lnTo>
                      <a:pt x="577" y="41"/>
                    </a:lnTo>
                    <a:lnTo>
                      <a:pt x="611" y="55"/>
                    </a:lnTo>
                    <a:lnTo>
                      <a:pt x="646" y="69"/>
                    </a:lnTo>
                    <a:lnTo>
                      <a:pt x="678" y="80"/>
                    </a:lnTo>
                    <a:lnTo>
                      <a:pt x="709" y="89"/>
                    </a:lnTo>
                    <a:lnTo>
                      <a:pt x="744" y="100"/>
                    </a:lnTo>
                    <a:lnTo>
                      <a:pt x="781" y="109"/>
                    </a:lnTo>
                    <a:lnTo>
                      <a:pt x="819" y="119"/>
                    </a:lnTo>
                    <a:lnTo>
                      <a:pt x="854" y="128"/>
                    </a:lnTo>
                    <a:lnTo>
                      <a:pt x="888" y="137"/>
                    </a:lnTo>
                    <a:lnTo>
                      <a:pt x="925" y="143"/>
                    </a:lnTo>
                    <a:lnTo>
                      <a:pt x="960" y="151"/>
                    </a:lnTo>
                    <a:lnTo>
                      <a:pt x="993" y="158"/>
                    </a:lnTo>
                    <a:lnTo>
                      <a:pt x="1032" y="166"/>
                    </a:lnTo>
                    <a:lnTo>
                      <a:pt x="1085" y="172"/>
                    </a:lnTo>
                    <a:lnTo>
                      <a:pt x="725" y="234"/>
                    </a:lnTo>
                    <a:lnTo>
                      <a:pt x="749" y="282"/>
                    </a:lnTo>
                    <a:lnTo>
                      <a:pt x="777" y="318"/>
                    </a:lnTo>
                    <a:lnTo>
                      <a:pt x="828" y="385"/>
                    </a:lnTo>
                    <a:lnTo>
                      <a:pt x="858" y="415"/>
                    </a:lnTo>
                    <a:lnTo>
                      <a:pt x="888" y="445"/>
                    </a:lnTo>
                    <a:lnTo>
                      <a:pt x="942" y="496"/>
                    </a:lnTo>
                    <a:lnTo>
                      <a:pt x="975" y="526"/>
                    </a:lnTo>
                    <a:lnTo>
                      <a:pt x="1014" y="562"/>
                    </a:lnTo>
                    <a:lnTo>
                      <a:pt x="1050" y="589"/>
                    </a:lnTo>
                    <a:lnTo>
                      <a:pt x="1080" y="613"/>
                    </a:lnTo>
                    <a:lnTo>
                      <a:pt x="1110" y="636"/>
                    </a:lnTo>
                    <a:lnTo>
                      <a:pt x="1146" y="659"/>
                    </a:lnTo>
                    <a:lnTo>
                      <a:pt x="1185" y="683"/>
                    </a:lnTo>
                    <a:lnTo>
                      <a:pt x="1224" y="701"/>
                    </a:lnTo>
                    <a:lnTo>
                      <a:pt x="1262" y="722"/>
                    </a:lnTo>
                    <a:lnTo>
                      <a:pt x="1310" y="740"/>
                    </a:lnTo>
                    <a:lnTo>
                      <a:pt x="1354" y="755"/>
                    </a:lnTo>
                    <a:lnTo>
                      <a:pt x="1405" y="767"/>
                    </a:lnTo>
                    <a:lnTo>
                      <a:pt x="1453" y="779"/>
                    </a:lnTo>
                    <a:lnTo>
                      <a:pt x="1504" y="791"/>
                    </a:lnTo>
                    <a:lnTo>
                      <a:pt x="1557" y="800"/>
                    </a:lnTo>
                    <a:lnTo>
                      <a:pt x="1645" y="817"/>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ZA" dirty="0"/>
              </a:p>
            </p:txBody>
          </p:sp>
        </p:grpSp>
      </p:grpSp>
      <p:grpSp>
        <p:nvGrpSpPr>
          <p:cNvPr id="31" name="Group 30"/>
          <p:cNvGrpSpPr/>
          <p:nvPr/>
        </p:nvGrpSpPr>
        <p:grpSpPr>
          <a:xfrm>
            <a:off x="51492" y="743534"/>
            <a:ext cx="9071387" cy="5663453"/>
            <a:chOff x="4383791" y="743533"/>
            <a:chExt cx="9071387" cy="5663453"/>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791" y="743533"/>
              <a:ext cx="9071387" cy="5663453"/>
            </a:xfrm>
            <a:prstGeom prst="rect">
              <a:avLst/>
            </a:prstGeom>
            <a:ln>
              <a:noFill/>
            </a:ln>
            <a:effectLst>
              <a:softEdge rad="112500"/>
            </a:effectLst>
          </p:spPr>
        </p:pic>
        <p:sp>
          <p:nvSpPr>
            <p:cNvPr id="16" name="TextBox 15"/>
            <p:cNvSpPr txBox="1"/>
            <p:nvPr/>
          </p:nvSpPr>
          <p:spPr>
            <a:xfrm>
              <a:off x="6806250" y="831745"/>
              <a:ext cx="4226469" cy="318924"/>
            </a:xfrm>
            <a:prstGeom prst="rect">
              <a:avLst/>
            </a:prstGeom>
            <a:solidFill>
              <a:schemeClr val="tx1"/>
            </a:solidFill>
          </p:spPr>
          <p:txBody>
            <a:bodyPr wrap="none" lIns="36000" tIns="36000" rIns="36000" bIns="36000" rtlCol="0" anchor="ctr" anchorCtr="1">
              <a:spAutoFit/>
            </a:bodyPr>
            <a:lstStyle/>
            <a:p>
              <a:pPr algn="ctr"/>
              <a:r>
                <a:rPr lang="en-ZA" sz="1600" b="1" dirty="0" smtClean="0">
                  <a:solidFill>
                    <a:schemeClr val="bg1"/>
                  </a:solidFill>
                </a:rPr>
                <a:t>Gamsberg, Aggenys: Sensitive Ecosystem</a:t>
              </a:r>
              <a:endParaRPr lang="en-ZA" sz="1600" b="1" dirty="0">
                <a:solidFill>
                  <a:schemeClr val="bg1"/>
                </a:solidFill>
              </a:endParaRPr>
            </a:p>
          </p:txBody>
        </p:sp>
      </p:grpSp>
      <p:grpSp>
        <p:nvGrpSpPr>
          <p:cNvPr id="60" name="Group 59"/>
          <p:cNvGrpSpPr/>
          <p:nvPr/>
        </p:nvGrpSpPr>
        <p:grpSpPr>
          <a:xfrm>
            <a:off x="121114" y="845001"/>
            <a:ext cx="8902254" cy="5438587"/>
            <a:chOff x="121114" y="845001"/>
            <a:chExt cx="8902254" cy="5438587"/>
          </a:xfrm>
        </p:grpSpPr>
        <p:pic>
          <p:nvPicPr>
            <p:cNvPr id="19" name="Picture 18"/>
            <p:cNvPicPr>
              <a:picLocks noChangeAspect="1"/>
            </p:cNvPicPr>
            <p:nvPr/>
          </p:nvPicPr>
          <p:blipFill>
            <a:blip r:embed="rId5"/>
            <a:stretch>
              <a:fillRect/>
            </a:stretch>
          </p:blipFill>
          <p:spPr>
            <a:xfrm>
              <a:off x="7391124" y="3730211"/>
              <a:ext cx="1632244" cy="2553377"/>
            </a:xfrm>
            <a:prstGeom prst="rect">
              <a:avLst/>
            </a:prstGeom>
            <a:ln w="38100">
              <a:solidFill>
                <a:schemeClr val="bg1">
                  <a:lumMod val="85000"/>
                </a:schemeClr>
              </a:solidFill>
            </a:ln>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2938" y="845001"/>
              <a:ext cx="3320430" cy="2490322"/>
            </a:xfrm>
            <a:prstGeom prst="rect">
              <a:avLst/>
            </a:prstGeom>
            <a:ln w="38100">
              <a:solidFill>
                <a:schemeClr val="bg1">
                  <a:lumMod val="85000"/>
                </a:schemeClr>
              </a:solidFill>
            </a:ln>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114" y="845001"/>
              <a:ext cx="2089750" cy="2786333"/>
            </a:xfrm>
            <a:prstGeom prst="rect">
              <a:avLst/>
            </a:prstGeom>
            <a:ln w="38100">
              <a:solidFill>
                <a:schemeClr val="bg1">
                  <a:lumMod val="85000"/>
                </a:schemeClr>
              </a:solidFill>
            </a:ln>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5830" y="845001"/>
              <a:ext cx="3320430" cy="2490323"/>
            </a:xfrm>
            <a:prstGeom prst="rect">
              <a:avLst/>
            </a:prstGeom>
            <a:ln w="38100">
              <a:solidFill>
                <a:schemeClr val="bg1">
                  <a:lumMod val="85000"/>
                </a:schemeClr>
              </a:solidFill>
            </a:ln>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920" y="4911491"/>
              <a:ext cx="1829463" cy="1372097"/>
            </a:xfrm>
            <a:prstGeom prst="rect">
              <a:avLst/>
            </a:prstGeom>
            <a:ln w="38100">
              <a:solidFill>
                <a:schemeClr val="bg1">
                  <a:lumMod val="85000"/>
                </a:schemeClr>
              </a:solidFill>
            </a:ln>
          </p:spPr>
        </p:pic>
        <p:grpSp>
          <p:nvGrpSpPr>
            <p:cNvPr id="44" name="Group 43"/>
            <p:cNvGrpSpPr/>
            <p:nvPr/>
          </p:nvGrpSpPr>
          <p:grpSpPr>
            <a:xfrm rot="20135183">
              <a:off x="896760" y="3320153"/>
              <a:ext cx="614479" cy="922604"/>
              <a:chOff x="4849089" y="4012880"/>
              <a:chExt cx="360565" cy="556682"/>
            </a:xfrm>
          </p:grpSpPr>
          <p:sp>
            <p:nvSpPr>
              <p:cNvPr id="40" name="Freeform 15"/>
              <p:cNvSpPr>
                <a:spLocks/>
              </p:cNvSpPr>
              <p:nvPr/>
            </p:nvSpPr>
            <p:spPr bwMode="auto">
              <a:xfrm rot="823418">
                <a:off x="4984659" y="4230217"/>
                <a:ext cx="208448" cy="339345"/>
              </a:xfrm>
              <a:custGeom>
                <a:avLst/>
                <a:gdLst>
                  <a:gd name="T0" fmla="*/ 951 w 951"/>
                  <a:gd name="T1" fmla="*/ 606 h 606"/>
                  <a:gd name="T2" fmla="*/ 951 w 951"/>
                  <a:gd name="T3" fmla="*/ 562 h 606"/>
                  <a:gd name="T4" fmla="*/ 882 w 951"/>
                  <a:gd name="T5" fmla="*/ 550 h 606"/>
                  <a:gd name="T6" fmla="*/ 820 w 951"/>
                  <a:gd name="T7" fmla="*/ 535 h 606"/>
                  <a:gd name="T8" fmla="*/ 763 w 951"/>
                  <a:gd name="T9" fmla="*/ 517 h 606"/>
                  <a:gd name="T10" fmla="*/ 704 w 951"/>
                  <a:gd name="T11" fmla="*/ 499 h 606"/>
                  <a:gd name="T12" fmla="*/ 654 w 951"/>
                  <a:gd name="T13" fmla="*/ 481 h 606"/>
                  <a:gd name="T14" fmla="*/ 612 w 951"/>
                  <a:gd name="T15" fmla="*/ 463 h 606"/>
                  <a:gd name="T16" fmla="*/ 573 w 951"/>
                  <a:gd name="T17" fmla="*/ 446 h 606"/>
                  <a:gd name="T18" fmla="*/ 528 w 951"/>
                  <a:gd name="T19" fmla="*/ 426 h 606"/>
                  <a:gd name="T20" fmla="*/ 489 w 951"/>
                  <a:gd name="T21" fmla="*/ 402 h 606"/>
                  <a:gd name="T22" fmla="*/ 444 w 951"/>
                  <a:gd name="T23" fmla="*/ 372 h 606"/>
                  <a:gd name="T24" fmla="*/ 408 w 951"/>
                  <a:gd name="T25" fmla="*/ 345 h 606"/>
                  <a:gd name="T26" fmla="*/ 372 w 951"/>
                  <a:gd name="T27" fmla="*/ 318 h 606"/>
                  <a:gd name="T28" fmla="*/ 339 w 951"/>
                  <a:gd name="T29" fmla="*/ 288 h 606"/>
                  <a:gd name="T30" fmla="*/ 297 w 951"/>
                  <a:gd name="T31" fmla="*/ 252 h 606"/>
                  <a:gd name="T32" fmla="*/ 252 w 951"/>
                  <a:gd name="T33" fmla="*/ 210 h 606"/>
                  <a:gd name="T34" fmla="*/ 226 w 951"/>
                  <a:gd name="T35" fmla="*/ 180 h 606"/>
                  <a:gd name="T36" fmla="*/ 199 w 951"/>
                  <a:gd name="T37" fmla="*/ 148 h 606"/>
                  <a:gd name="T38" fmla="*/ 172 w 951"/>
                  <a:gd name="T39" fmla="*/ 118 h 606"/>
                  <a:gd name="T40" fmla="*/ 148 w 951"/>
                  <a:gd name="T41" fmla="*/ 87 h 606"/>
                  <a:gd name="T42" fmla="*/ 118 w 951"/>
                  <a:gd name="T43" fmla="*/ 39 h 606"/>
                  <a:gd name="T44" fmla="*/ 100 w 951"/>
                  <a:gd name="T45" fmla="*/ 0 h 606"/>
                  <a:gd name="T46" fmla="*/ 0 w 951"/>
                  <a:gd name="T47" fmla="*/ 12 h 606"/>
                  <a:gd name="T48" fmla="*/ 33 w 951"/>
                  <a:gd name="T49" fmla="*/ 78 h 606"/>
                  <a:gd name="T50" fmla="*/ 82 w 951"/>
                  <a:gd name="T51" fmla="*/ 148 h 606"/>
                  <a:gd name="T52" fmla="*/ 133 w 951"/>
                  <a:gd name="T53" fmla="*/ 207 h 606"/>
                  <a:gd name="T54" fmla="*/ 199 w 951"/>
                  <a:gd name="T55" fmla="*/ 270 h 606"/>
                  <a:gd name="T56" fmla="*/ 288 w 951"/>
                  <a:gd name="T57" fmla="*/ 360 h 606"/>
                  <a:gd name="T58" fmla="*/ 387 w 951"/>
                  <a:gd name="T59" fmla="*/ 435 h 606"/>
                  <a:gd name="T60" fmla="*/ 492 w 951"/>
                  <a:gd name="T61" fmla="*/ 499 h 606"/>
                  <a:gd name="T62" fmla="*/ 585 w 951"/>
                  <a:gd name="T63" fmla="*/ 538 h 606"/>
                  <a:gd name="T64" fmla="*/ 701 w 951"/>
                  <a:gd name="T65" fmla="*/ 577 h 606"/>
                  <a:gd name="T66" fmla="*/ 796 w 951"/>
                  <a:gd name="T67" fmla="*/ 592 h 606"/>
                  <a:gd name="T68" fmla="*/ 951 w 951"/>
                  <a:gd name="T69"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1" h="606">
                    <a:moveTo>
                      <a:pt x="951" y="606"/>
                    </a:moveTo>
                    <a:lnTo>
                      <a:pt x="951" y="562"/>
                    </a:lnTo>
                    <a:lnTo>
                      <a:pt x="882" y="550"/>
                    </a:lnTo>
                    <a:lnTo>
                      <a:pt x="820" y="535"/>
                    </a:lnTo>
                    <a:lnTo>
                      <a:pt x="763" y="517"/>
                    </a:lnTo>
                    <a:lnTo>
                      <a:pt x="704" y="499"/>
                    </a:lnTo>
                    <a:lnTo>
                      <a:pt x="654" y="481"/>
                    </a:lnTo>
                    <a:lnTo>
                      <a:pt x="612" y="463"/>
                    </a:lnTo>
                    <a:lnTo>
                      <a:pt x="573" y="446"/>
                    </a:lnTo>
                    <a:lnTo>
                      <a:pt x="528" y="426"/>
                    </a:lnTo>
                    <a:lnTo>
                      <a:pt x="489" y="402"/>
                    </a:lnTo>
                    <a:lnTo>
                      <a:pt x="444" y="372"/>
                    </a:lnTo>
                    <a:lnTo>
                      <a:pt x="408" y="345"/>
                    </a:lnTo>
                    <a:lnTo>
                      <a:pt x="372" y="318"/>
                    </a:lnTo>
                    <a:lnTo>
                      <a:pt x="339" y="288"/>
                    </a:lnTo>
                    <a:lnTo>
                      <a:pt x="297" y="252"/>
                    </a:lnTo>
                    <a:lnTo>
                      <a:pt x="252" y="210"/>
                    </a:lnTo>
                    <a:lnTo>
                      <a:pt x="226" y="180"/>
                    </a:lnTo>
                    <a:lnTo>
                      <a:pt x="199" y="148"/>
                    </a:lnTo>
                    <a:lnTo>
                      <a:pt x="172" y="118"/>
                    </a:lnTo>
                    <a:lnTo>
                      <a:pt x="148" y="87"/>
                    </a:lnTo>
                    <a:lnTo>
                      <a:pt x="118" y="39"/>
                    </a:lnTo>
                    <a:lnTo>
                      <a:pt x="100" y="0"/>
                    </a:lnTo>
                    <a:lnTo>
                      <a:pt x="0" y="12"/>
                    </a:lnTo>
                    <a:lnTo>
                      <a:pt x="33" y="78"/>
                    </a:lnTo>
                    <a:lnTo>
                      <a:pt x="82" y="148"/>
                    </a:lnTo>
                    <a:lnTo>
                      <a:pt x="133" y="207"/>
                    </a:lnTo>
                    <a:lnTo>
                      <a:pt x="199" y="270"/>
                    </a:lnTo>
                    <a:lnTo>
                      <a:pt x="288" y="360"/>
                    </a:lnTo>
                    <a:lnTo>
                      <a:pt x="387" y="435"/>
                    </a:lnTo>
                    <a:lnTo>
                      <a:pt x="492" y="499"/>
                    </a:lnTo>
                    <a:lnTo>
                      <a:pt x="585" y="538"/>
                    </a:lnTo>
                    <a:lnTo>
                      <a:pt x="701" y="577"/>
                    </a:lnTo>
                    <a:lnTo>
                      <a:pt x="796" y="592"/>
                    </a:lnTo>
                    <a:lnTo>
                      <a:pt x="951" y="606"/>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41" name="Freeform 16"/>
              <p:cNvSpPr>
                <a:spLocks/>
              </p:cNvSpPr>
              <p:nvPr/>
            </p:nvSpPr>
            <p:spPr bwMode="auto">
              <a:xfrm rot="823418">
                <a:off x="4891817" y="4012880"/>
                <a:ext cx="108060" cy="243589"/>
              </a:xfrm>
              <a:custGeom>
                <a:avLst/>
                <a:gdLst>
                  <a:gd name="T0" fmla="*/ 493 w 493"/>
                  <a:gd name="T1" fmla="*/ 98 h 435"/>
                  <a:gd name="T2" fmla="*/ 493 w 493"/>
                  <a:gd name="T3" fmla="*/ 0 h 435"/>
                  <a:gd name="T4" fmla="*/ 473 w 493"/>
                  <a:gd name="T5" fmla="*/ 25 h 435"/>
                  <a:gd name="T6" fmla="*/ 451 w 493"/>
                  <a:gd name="T7" fmla="*/ 51 h 435"/>
                  <a:gd name="T8" fmla="*/ 422 w 493"/>
                  <a:gd name="T9" fmla="*/ 78 h 435"/>
                  <a:gd name="T10" fmla="*/ 386 w 493"/>
                  <a:gd name="T11" fmla="*/ 109 h 435"/>
                  <a:gd name="T12" fmla="*/ 351 w 493"/>
                  <a:gd name="T13" fmla="*/ 143 h 435"/>
                  <a:gd name="T14" fmla="*/ 315 w 493"/>
                  <a:gd name="T15" fmla="*/ 175 h 435"/>
                  <a:gd name="T16" fmla="*/ 282 w 493"/>
                  <a:gd name="T17" fmla="*/ 202 h 435"/>
                  <a:gd name="T18" fmla="*/ 252 w 493"/>
                  <a:gd name="T19" fmla="*/ 226 h 435"/>
                  <a:gd name="T20" fmla="*/ 219 w 493"/>
                  <a:gd name="T21" fmla="*/ 248 h 435"/>
                  <a:gd name="T22" fmla="*/ 185 w 493"/>
                  <a:gd name="T23" fmla="*/ 270 h 435"/>
                  <a:gd name="T24" fmla="*/ 145 w 493"/>
                  <a:gd name="T25" fmla="*/ 293 h 435"/>
                  <a:gd name="T26" fmla="*/ 108 w 493"/>
                  <a:gd name="T27" fmla="*/ 311 h 435"/>
                  <a:gd name="T28" fmla="*/ 70 w 493"/>
                  <a:gd name="T29" fmla="*/ 327 h 435"/>
                  <a:gd name="T30" fmla="*/ 30 w 493"/>
                  <a:gd name="T31" fmla="*/ 344 h 435"/>
                  <a:gd name="T32" fmla="*/ 0 w 493"/>
                  <a:gd name="T33" fmla="*/ 358 h 435"/>
                  <a:gd name="T34" fmla="*/ 0 w 493"/>
                  <a:gd name="T35" fmla="*/ 435 h 435"/>
                  <a:gd name="T36" fmla="*/ 54 w 493"/>
                  <a:gd name="T37" fmla="*/ 419 h 435"/>
                  <a:gd name="T38" fmla="*/ 133 w 493"/>
                  <a:gd name="T39" fmla="*/ 385 h 435"/>
                  <a:gd name="T40" fmla="*/ 234 w 493"/>
                  <a:gd name="T41" fmla="*/ 342 h 435"/>
                  <a:gd name="T42" fmla="*/ 308 w 493"/>
                  <a:gd name="T43" fmla="*/ 296 h 435"/>
                  <a:gd name="T44" fmla="*/ 376 w 493"/>
                  <a:gd name="T45" fmla="*/ 230 h 435"/>
                  <a:gd name="T46" fmla="*/ 443 w 493"/>
                  <a:gd name="T47" fmla="*/ 175 h 435"/>
                  <a:gd name="T48" fmla="*/ 493 w 493"/>
                  <a:gd name="T49" fmla="*/ 122 h 435"/>
                  <a:gd name="T50" fmla="*/ 493 w 493"/>
                  <a:gd name="T51" fmla="*/ 1 h 435"/>
                  <a:gd name="T52" fmla="*/ 493 w 493"/>
                  <a:gd name="T53" fmla="*/ 3 h 435"/>
                  <a:gd name="T54" fmla="*/ 493 w 493"/>
                  <a:gd name="T55" fmla="*/ 9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3" h="435">
                    <a:moveTo>
                      <a:pt x="493" y="98"/>
                    </a:moveTo>
                    <a:lnTo>
                      <a:pt x="493" y="0"/>
                    </a:lnTo>
                    <a:lnTo>
                      <a:pt x="473" y="25"/>
                    </a:lnTo>
                    <a:lnTo>
                      <a:pt x="451" y="51"/>
                    </a:lnTo>
                    <a:lnTo>
                      <a:pt x="422" y="78"/>
                    </a:lnTo>
                    <a:lnTo>
                      <a:pt x="386" y="109"/>
                    </a:lnTo>
                    <a:lnTo>
                      <a:pt x="351" y="143"/>
                    </a:lnTo>
                    <a:lnTo>
                      <a:pt x="315" y="175"/>
                    </a:lnTo>
                    <a:lnTo>
                      <a:pt x="282" y="202"/>
                    </a:lnTo>
                    <a:lnTo>
                      <a:pt x="252" y="226"/>
                    </a:lnTo>
                    <a:lnTo>
                      <a:pt x="219" y="248"/>
                    </a:lnTo>
                    <a:lnTo>
                      <a:pt x="185" y="270"/>
                    </a:lnTo>
                    <a:lnTo>
                      <a:pt x="145" y="293"/>
                    </a:lnTo>
                    <a:lnTo>
                      <a:pt x="108" y="311"/>
                    </a:lnTo>
                    <a:lnTo>
                      <a:pt x="70" y="327"/>
                    </a:lnTo>
                    <a:lnTo>
                      <a:pt x="30" y="344"/>
                    </a:lnTo>
                    <a:lnTo>
                      <a:pt x="0" y="358"/>
                    </a:lnTo>
                    <a:lnTo>
                      <a:pt x="0" y="435"/>
                    </a:lnTo>
                    <a:lnTo>
                      <a:pt x="54" y="419"/>
                    </a:lnTo>
                    <a:lnTo>
                      <a:pt x="133" y="385"/>
                    </a:lnTo>
                    <a:lnTo>
                      <a:pt x="234" y="342"/>
                    </a:lnTo>
                    <a:lnTo>
                      <a:pt x="308" y="296"/>
                    </a:lnTo>
                    <a:lnTo>
                      <a:pt x="376" y="230"/>
                    </a:lnTo>
                    <a:lnTo>
                      <a:pt x="443" y="175"/>
                    </a:lnTo>
                    <a:lnTo>
                      <a:pt x="493" y="122"/>
                    </a:lnTo>
                    <a:lnTo>
                      <a:pt x="493" y="1"/>
                    </a:lnTo>
                    <a:lnTo>
                      <a:pt x="493" y="3"/>
                    </a:lnTo>
                    <a:lnTo>
                      <a:pt x="493" y="98"/>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42" name="Freeform 17"/>
              <p:cNvSpPr>
                <a:spLocks/>
              </p:cNvSpPr>
              <p:nvPr/>
            </p:nvSpPr>
            <p:spPr bwMode="auto">
              <a:xfrm rot="823418">
                <a:off x="5007744" y="4042978"/>
                <a:ext cx="129102" cy="151194"/>
              </a:xfrm>
              <a:custGeom>
                <a:avLst/>
                <a:gdLst>
                  <a:gd name="T0" fmla="*/ 589 w 589"/>
                  <a:gd name="T1" fmla="*/ 270 h 270"/>
                  <a:gd name="T2" fmla="*/ 589 w 589"/>
                  <a:gd name="T3" fmla="*/ 187 h 270"/>
                  <a:gd name="T4" fmla="*/ 551 w 589"/>
                  <a:gd name="T5" fmla="*/ 180 h 270"/>
                  <a:gd name="T6" fmla="*/ 512 w 589"/>
                  <a:gd name="T7" fmla="*/ 173 h 270"/>
                  <a:gd name="T8" fmla="*/ 475 w 589"/>
                  <a:gd name="T9" fmla="*/ 164 h 270"/>
                  <a:gd name="T10" fmla="*/ 437 w 589"/>
                  <a:gd name="T11" fmla="*/ 155 h 270"/>
                  <a:gd name="T12" fmla="*/ 393 w 589"/>
                  <a:gd name="T13" fmla="*/ 144 h 270"/>
                  <a:gd name="T14" fmla="*/ 345 w 589"/>
                  <a:gd name="T15" fmla="*/ 132 h 270"/>
                  <a:gd name="T16" fmla="*/ 285 w 589"/>
                  <a:gd name="T17" fmla="*/ 114 h 270"/>
                  <a:gd name="T18" fmla="*/ 227 w 589"/>
                  <a:gd name="T19" fmla="*/ 97 h 270"/>
                  <a:gd name="T20" fmla="*/ 189 w 589"/>
                  <a:gd name="T21" fmla="*/ 85 h 270"/>
                  <a:gd name="T22" fmla="*/ 144 w 589"/>
                  <a:gd name="T23" fmla="*/ 68 h 270"/>
                  <a:gd name="T24" fmla="*/ 95 w 589"/>
                  <a:gd name="T25" fmla="*/ 47 h 270"/>
                  <a:gd name="T26" fmla="*/ 51 w 589"/>
                  <a:gd name="T27" fmla="*/ 27 h 270"/>
                  <a:gd name="T28" fmla="*/ 19 w 589"/>
                  <a:gd name="T29" fmla="*/ 11 h 270"/>
                  <a:gd name="T30" fmla="*/ 0 w 589"/>
                  <a:gd name="T31" fmla="*/ 0 h 270"/>
                  <a:gd name="T32" fmla="*/ 0 w 589"/>
                  <a:gd name="T33" fmla="*/ 103 h 270"/>
                  <a:gd name="T34" fmla="*/ 37 w 589"/>
                  <a:gd name="T35" fmla="*/ 129 h 270"/>
                  <a:gd name="T36" fmla="*/ 111 w 589"/>
                  <a:gd name="T37" fmla="*/ 165 h 270"/>
                  <a:gd name="T38" fmla="*/ 197 w 589"/>
                  <a:gd name="T39" fmla="*/ 201 h 270"/>
                  <a:gd name="T40" fmla="*/ 274 w 589"/>
                  <a:gd name="T41" fmla="*/ 221 h 270"/>
                  <a:gd name="T42" fmla="*/ 363 w 589"/>
                  <a:gd name="T43" fmla="*/ 246 h 270"/>
                  <a:gd name="T44" fmla="*/ 452 w 589"/>
                  <a:gd name="T45" fmla="*/ 263 h 270"/>
                  <a:gd name="T46" fmla="*/ 515 w 589"/>
                  <a:gd name="T47" fmla="*/ 269 h 270"/>
                  <a:gd name="T48" fmla="*/ 589 w 589"/>
                  <a:gd name="T4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9" h="270">
                    <a:moveTo>
                      <a:pt x="589" y="270"/>
                    </a:moveTo>
                    <a:lnTo>
                      <a:pt x="589" y="187"/>
                    </a:lnTo>
                    <a:lnTo>
                      <a:pt x="551" y="180"/>
                    </a:lnTo>
                    <a:lnTo>
                      <a:pt x="512" y="173"/>
                    </a:lnTo>
                    <a:lnTo>
                      <a:pt x="475" y="164"/>
                    </a:lnTo>
                    <a:lnTo>
                      <a:pt x="437" y="155"/>
                    </a:lnTo>
                    <a:lnTo>
                      <a:pt x="393" y="144"/>
                    </a:lnTo>
                    <a:lnTo>
                      <a:pt x="345" y="132"/>
                    </a:lnTo>
                    <a:lnTo>
                      <a:pt x="285" y="114"/>
                    </a:lnTo>
                    <a:lnTo>
                      <a:pt x="227" y="97"/>
                    </a:lnTo>
                    <a:lnTo>
                      <a:pt x="189" y="85"/>
                    </a:lnTo>
                    <a:lnTo>
                      <a:pt x="144" y="68"/>
                    </a:lnTo>
                    <a:lnTo>
                      <a:pt x="95" y="47"/>
                    </a:lnTo>
                    <a:lnTo>
                      <a:pt x="51" y="27"/>
                    </a:lnTo>
                    <a:lnTo>
                      <a:pt x="19" y="11"/>
                    </a:lnTo>
                    <a:lnTo>
                      <a:pt x="0" y="0"/>
                    </a:lnTo>
                    <a:lnTo>
                      <a:pt x="0" y="103"/>
                    </a:lnTo>
                    <a:lnTo>
                      <a:pt x="37" y="129"/>
                    </a:lnTo>
                    <a:lnTo>
                      <a:pt x="111" y="165"/>
                    </a:lnTo>
                    <a:lnTo>
                      <a:pt x="197" y="201"/>
                    </a:lnTo>
                    <a:lnTo>
                      <a:pt x="274" y="221"/>
                    </a:lnTo>
                    <a:lnTo>
                      <a:pt x="363" y="246"/>
                    </a:lnTo>
                    <a:lnTo>
                      <a:pt x="452" y="263"/>
                    </a:lnTo>
                    <a:lnTo>
                      <a:pt x="515" y="269"/>
                    </a:lnTo>
                    <a:lnTo>
                      <a:pt x="589" y="270"/>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43" name="Freeform 18"/>
              <p:cNvSpPr>
                <a:spLocks/>
              </p:cNvSpPr>
              <p:nvPr/>
            </p:nvSpPr>
            <p:spPr bwMode="auto">
              <a:xfrm rot="823418">
                <a:off x="4849089" y="4094121"/>
                <a:ext cx="360565" cy="461420"/>
              </a:xfrm>
              <a:custGeom>
                <a:avLst/>
                <a:gdLst>
                  <a:gd name="T0" fmla="*/ 1554 w 1645"/>
                  <a:gd name="T1" fmla="*/ 824 h 824"/>
                  <a:gd name="T2" fmla="*/ 1456 w 1645"/>
                  <a:gd name="T3" fmla="*/ 824 h 824"/>
                  <a:gd name="T4" fmla="*/ 1354 w 1645"/>
                  <a:gd name="T5" fmla="*/ 817 h 824"/>
                  <a:gd name="T6" fmla="*/ 1259 w 1645"/>
                  <a:gd name="T7" fmla="*/ 803 h 824"/>
                  <a:gd name="T8" fmla="*/ 1149 w 1645"/>
                  <a:gd name="T9" fmla="*/ 779 h 824"/>
                  <a:gd name="T10" fmla="*/ 1044 w 1645"/>
                  <a:gd name="T11" fmla="*/ 746 h 824"/>
                  <a:gd name="T12" fmla="*/ 933 w 1645"/>
                  <a:gd name="T13" fmla="*/ 701 h 824"/>
                  <a:gd name="T14" fmla="*/ 834 w 1645"/>
                  <a:gd name="T15" fmla="*/ 654 h 824"/>
                  <a:gd name="T16" fmla="*/ 740 w 1645"/>
                  <a:gd name="T17" fmla="*/ 607 h 824"/>
                  <a:gd name="T18" fmla="*/ 644 w 1645"/>
                  <a:gd name="T19" fmla="*/ 553 h 824"/>
                  <a:gd name="T20" fmla="*/ 554 w 1645"/>
                  <a:gd name="T21" fmla="*/ 493 h 824"/>
                  <a:gd name="T22" fmla="*/ 467 w 1645"/>
                  <a:gd name="T23" fmla="*/ 424 h 824"/>
                  <a:gd name="T24" fmla="*/ 396 w 1645"/>
                  <a:gd name="T25" fmla="*/ 355 h 824"/>
                  <a:gd name="T26" fmla="*/ 348 w 1645"/>
                  <a:gd name="T27" fmla="*/ 291 h 824"/>
                  <a:gd name="T28" fmla="*/ 49 w 1645"/>
                  <a:gd name="T29" fmla="*/ 312 h 824"/>
                  <a:gd name="T30" fmla="*/ 151 w 1645"/>
                  <a:gd name="T31" fmla="*/ 267 h 824"/>
                  <a:gd name="T32" fmla="*/ 222 w 1645"/>
                  <a:gd name="T33" fmla="*/ 231 h 824"/>
                  <a:gd name="T34" fmla="*/ 281 w 1645"/>
                  <a:gd name="T35" fmla="*/ 194 h 824"/>
                  <a:gd name="T36" fmla="*/ 338 w 1645"/>
                  <a:gd name="T37" fmla="*/ 148 h 824"/>
                  <a:gd name="T38" fmla="*/ 405 w 1645"/>
                  <a:gd name="T39" fmla="*/ 88 h 824"/>
                  <a:gd name="T40" fmla="*/ 469 w 1645"/>
                  <a:gd name="T41" fmla="*/ 30 h 824"/>
                  <a:gd name="T42" fmla="*/ 521 w 1645"/>
                  <a:gd name="T43" fmla="*/ 13 h 824"/>
                  <a:gd name="T44" fmla="*/ 577 w 1645"/>
                  <a:gd name="T45" fmla="*/ 41 h 824"/>
                  <a:gd name="T46" fmla="*/ 646 w 1645"/>
                  <a:gd name="T47" fmla="*/ 69 h 824"/>
                  <a:gd name="T48" fmla="*/ 709 w 1645"/>
                  <a:gd name="T49" fmla="*/ 89 h 824"/>
                  <a:gd name="T50" fmla="*/ 781 w 1645"/>
                  <a:gd name="T51" fmla="*/ 109 h 824"/>
                  <a:gd name="T52" fmla="*/ 854 w 1645"/>
                  <a:gd name="T53" fmla="*/ 128 h 824"/>
                  <a:gd name="T54" fmla="*/ 925 w 1645"/>
                  <a:gd name="T55" fmla="*/ 143 h 824"/>
                  <a:gd name="T56" fmla="*/ 993 w 1645"/>
                  <a:gd name="T57" fmla="*/ 158 h 824"/>
                  <a:gd name="T58" fmla="*/ 1085 w 1645"/>
                  <a:gd name="T59" fmla="*/ 172 h 824"/>
                  <a:gd name="T60" fmla="*/ 749 w 1645"/>
                  <a:gd name="T61" fmla="*/ 282 h 824"/>
                  <a:gd name="T62" fmla="*/ 828 w 1645"/>
                  <a:gd name="T63" fmla="*/ 385 h 824"/>
                  <a:gd name="T64" fmla="*/ 888 w 1645"/>
                  <a:gd name="T65" fmla="*/ 445 h 824"/>
                  <a:gd name="T66" fmla="*/ 975 w 1645"/>
                  <a:gd name="T67" fmla="*/ 526 h 824"/>
                  <a:gd name="T68" fmla="*/ 1050 w 1645"/>
                  <a:gd name="T69" fmla="*/ 589 h 824"/>
                  <a:gd name="T70" fmla="*/ 1110 w 1645"/>
                  <a:gd name="T71" fmla="*/ 636 h 824"/>
                  <a:gd name="T72" fmla="*/ 1185 w 1645"/>
                  <a:gd name="T73" fmla="*/ 683 h 824"/>
                  <a:gd name="T74" fmla="*/ 1262 w 1645"/>
                  <a:gd name="T75" fmla="*/ 722 h 824"/>
                  <a:gd name="T76" fmla="*/ 1354 w 1645"/>
                  <a:gd name="T77" fmla="*/ 755 h 824"/>
                  <a:gd name="T78" fmla="*/ 1453 w 1645"/>
                  <a:gd name="T79" fmla="*/ 779 h 824"/>
                  <a:gd name="T80" fmla="*/ 1557 w 1645"/>
                  <a:gd name="T81" fmla="*/ 80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4">
                    <a:moveTo>
                      <a:pt x="1645" y="817"/>
                    </a:moveTo>
                    <a:lnTo>
                      <a:pt x="1554" y="824"/>
                    </a:lnTo>
                    <a:lnTo>
                      <a:pt x="1510" y="824"/>
                    </a:lnTo>
                    <a:lnTo>
                      <a:pt x="1456" y="824"/>
                    </a:lnTo>
                    <a:lnTo>
                      <a:pt x="1405" y="820"/>
                    </a:lnTo>
                    <a:lnTo>
                      <a:pt x="1354" y="817"/>
                    </a:lnTo>
                    <a:lnTo>
                      <a:pt x="1304" y="811"/>
                    </a:lnTo>
                    <a:lnTo>
                      <a:pt x="1259" y="803"/>
                    </a:lnTo>
                    <a:lnTo>
                      <a:pt x="1209" y="794"/>
                    </a:lnTo>
                    <a:lnTo>
                      <a:pt x="1149" y="779"/>
                    </a:lnTo>
                    <a:lnTo>
                      <a:pt x="1095" y="761"/>
                    </a:lnTo>
                    <a:lnTo>
                      <a:pt x="1044" y="746"/>
                    </a:lnTo>
                    <a:lnTo>
                      <a:pt x="987" y="725"/>
                    </a:lnTo>
                    <a:lnTo>
                      <a:pt x="933" y="701"/>
                    </a:lnTo>
                    <a:lnTo>
                      <a:pt x="879" y="677"/>
                    </a:lnTo>
                    <a:lnTo>
                      <a:pt x="834" y="654"/>
                    </a:lnTo>
                    <a:lnTo>
                      <a:pt x="783" y="630"/>
                    </a:lnTo>
                    <a:lnTo>
                      <a:pt x="740" y="607"/>
                    </a:lnTo>
                    <a:lnTo>
                      <a:pt x="692" y="580"/>
                    </a:lnTo>
                    <a:lnTo>
                      <a:pt x="644" y="553"/>
                    </a:lnTo>
                    <a:lnTo>
                      <a:pt x="596" y="520"/>
                    </a:lnTo>
                    <a:lnTo>
                      <a:pt x="554" y="493"/>
                    </a:lnTo>
                    <a:lnTo>
                      <a:pt x="509" y="457"/>
                    </a:lnTo>
                    <a:lnTo>
                      <a:pt x="467" y="424"/>
                    </a:lnTo>
                    <a:lnTo>
                      <a:pt x="428" y="391"/>
                    </a:lnTo>
                    <a:lnTo>
                      <a:pt x="396" y="355"/>
                    </a:lnTo>
                    <a:lnTo>
                      <a:pt x="369" y="324"/>
                    </a:lnTo>
                    <a:lnTo>
                      <a:pt x="348" y="291"/>
                    </a:lnTo>
                    <a:lnTo>
                      <a:pt x="0" y="336"/>
                    </a:lnTo>
                    <a:lnTo>
                      <a:pt x="49" y="312"/>
                    </a:lnTo>
                    <a:lnTo>
                      <a:pt x="106" y="288"/>
                    </a:lnTo>
                    <a:lnTo>
                      <a:pt x="151" y="267"/>
                    </a:lnTo>
                    <a:lnTo>
                      <a:pt x="185" y="251"/>
                    </a:lnTo>
                    <a:lnTo>
                      <a:pt x="222" y="231"/>
                    </a:lnTo>
                    <a:lnTo>
                      <a:pt x="252" y="213"/>
                    </a:lnTo>
                    <a:lnTo>
                      <a:pt x="281" y="194"/>
                    </a:lnTo>
                    <a:lnTo>
                      <a:pt x="307" y="171"/>
                    </a:lnTo>
                    <a:lnTo>
                      <a:pt x="338" y="148"/>
                    </a:lnTo>
                    <a:lnTo>
                      <a:pt x="372" y="119"/>
                    </a:lnTo>
                    <a:lnTo>
                      <a:pt x="405" y="88"/>
                    </a:lnTo>
                    <a:lnTo>
                      <a:pt x="434" y="62"/>
                    </a:lnTo>
                    <a:lnTo>
                      <a:pt x="469" y="30"/>
                    </a:lnTo>
                    <a:lnTo>
                      <a:pt x="494" y="0"/>
                    </a:lnTo>
                    <a:lnTo>
                      <a:pt x="521" y="13"/>
                    </a:lnTo>
                    <a:lnTo>
                      <a:pt x="548" y="28"/>
                    </a:lnTo>
                    <a:lnTo>
                      <a:pt x="577" y="41"/>
                    </a:lnTo>
                    <a:lnTo>
                      <a:pt x="611" y="55"/>
                    </a:lnTo>
                    <a:lnTo>
                      <a:pt x="646" y="69"/>
                    </a:lnTo>
                    <a:lnTo>
                      <a:pt x="678" y="80"/>
                    </a:lnTo>
                    <a:lnTo>
                      <a:pt x="709" y="89"/>
                    </a:lnTo>
                    <a:lnTo>
                      <a:pt x="744" y="100"/>
                    </a:lnTo>
                    <a:lnTo>
                      <a:pt x="781" y="109"/>
                    </a:lnTo>
                    <a:lnTo>
                      <a:pt x="819" y="119"/>
                    </a:lnTo>
                    <a:lnTo>
                      <a:pt x="854" y="128"/>
                    </a:lnTo>
                    <a:lnTo>
                      <a:pt x="888" y="137"/>
                    </a:lnTo>
                    <a:lnTo>
                      <a:pt x="925" y="143"/>
                    </a:lnTo>
                    <a:lnTo>
                      <a:pt x="960" y="151"/>
                    </a:lnTo>
                    <a:lnTo>
                      <a:pt x="993" y="158"/>
                    </a:lnTo>
                    <a:lnTo>
                      <a:pt x="1032" y="166"/>
                    </a:lnTo>
                    <a:lnTo>
                      <a:pt x="1085" y="172"/>
                    </a:lnTo>
                    <a:lnTo>
                      <a:pt x="725" y="234"/>
                    </a:lnTo>
                    <a:lnTo>
                      <a:pt x="749" y="282"/>
                    </a:lnTo>
                    <a:lnTo>
                      <a:pt x="777" y="318"/>
                    </a:lnTo>
                    <a:lnTo>
                      <a:pt x="828" y="385"/>
                    </a:lnTo>
                    <a:lnTo>
                      <a:pt x="858" y="415"/>
                    </a:lnTo>
                    <a:lnTo>
                      <a:pt x="888" y="445"/>
                    </a:lnTo>
                    <a:lnTo>
                      <a:pt x="942" y="496"/>
                    </a:lnTo>
                    <a:lnTo>
                      <a:pt x="975" y="526"/>
                    </a:lnTo>
                    <a:lnTo>
                      <a:pt x="1014" y="562"/>
                    </a:lnTo>
                    <a:lnTo>
                      <a:pt x="1050" y="589"/>
                    </a:lnTo>
                    <a:lnTo>
                      <a:pt x="1080" y="613"/>
                    </a:lnTo>
                    <a:lnTo>
                      <a:pt x="1110" y="636"/>
                    </a:lnTo>
                    <a:lnTo>
                      <a:pt x="1146" y="659"/>
                    </a:lnTo>
                    <a:lnTo>
                      <a:pt x="1185" y="683"/>
                    </a:lnTo>
                    <a:lnTo>
                      <a:pt x="1224" y="701"/>
                    </a:lnTo>
                    <a:lnTo>
                      <a:pt x="1262" y="722"/>
                    </a:lnTo>
                    <a:lnTo>
                      <a:pt x="1310" y="740"/>
                    </a:lnTo>
                    <a:lnTo>
                      <a:pt x="1354" y="755"/>
                    </a:lnTo>
                    <a:lnTo>
                      <a:pt x="1405" y="767"/>
                    </a:lnTo>
                    <a:lnTo>
                      <a:pt x="1453" y="779"/>
                    </a:lnTo>
                    <a:lnTo>
                      <a:pt x="1504" y="791"/>
                    </a:lnTo>
                    <a:lnTo>
                      <a:pt x="1557" y="800"/>
                    </a:lnTo>
                    <a:lnTo>
                      <a:pt x="1645" y="817"/>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ZA" dirty="0"/>
              </a:p>
            </p:txBody>
          </p:sp>
        </p:grpSp>
        <p:grpSp>
          <p:nvGrpSpPr>
            <p:cNvPr id="45" name="Group 44"/>
            <p:cNvGrpSpPr/>
            <p:nvPr/>
          </p:nvGrpSpPr>
          <p:grpSpPr>
            <a:xfrm rot="2353707" flipH="1">
              <a:off x="5198437" y="3070276"/>
              <a:ext cx="981035" cy="1606266"/>
              <a:chOff x="4849089" y="4012880"/>
              <a:chExt cx="360565" cy="556682"/>
            </a:xfrm>
          </p:grpSpPr>
          <p:sp>
            <p:nvSpPr>
              <p:cNvPr id="46" name="Freeform 15"/>
              <p:cNvSpPr>
                <a:spLocks/>
              </p:cNvSpPr>
              <p:nvPr/>
            </p:nvSpPr>
            <p:spPr bwMode="auto">
              <a:xfrm rot="823418">
                <a:off x="4984659" y="4230217"/>
                <a:ext cx="208448" cy="339345"/>
              </a:xfrm>
              <a:custGeom>
                <a:avLst/>
                <a:gdLst>
                  <a:gd name="T0" fmla="*/ 951 w 951"/>
                  <a:gd name="T1" fmla="*/ 606 h 606"/>
                  <a:gd name="T2" fmla="*/ 951 w 951"/>
                  <a:gd name="T3" fmla="*/ 562 h 606"/>
                  <a:gd name="T4" fmla="*/ 882 w 951"/>
                  <a:gd name="T5" fmla="*/ 550 h 606"/>
                  <a:gd name="T6" fmla="*/ 820 w 951"/>
                  <a:gd name="T7" fmla="*/ 535 h 606"/>
                  <a:gd name="T8" fmla="*/ 763 w 951"/>
                  <a:gd name="T9" fmla="*/ 517 h 606"/>
                  <a:gd name="T10" fmla="*/ 704 w 951"/>
                  <a:gd name="T11" fmla="*/ 499 h 606"/>
                  <a:gd name="T12" fmla="*/ 654 w 951"/>
                  <a:gd name="T13" fmla="*/ 481 h 606"/>
                  <a:gd name="T14" fmla="*/ 612 w 951"/>
                  <a:gd name="T15" fmla="*/ 463 h 606"/>
                  <a:gd name="T16" fmla="*/ 573 w 951"/>
                  <a:gd name="T17" fmla="*/ 446 h 606"/>
                  <a:gd name="T18" fmla="*/ 528 w 951"/>
                  <a:gd name="T19" fmla="*/ 426 h 606"/>
                  <a:gd name="T20" fmla="*/ 489 w 951"/>
                  <a:gd name="T21" fmla="*/ 402 h 606"/>
                  <a:gd name="T22" fmla="*/ 444 w 951"/>
                  <a:gd name="T23" fmla="*/ 372 h 606"/>
                  <a:gd name="T24" fmla="*/ 408 w 951"/>
                  <a:gd name="T25" fmla="*/ 345 h 606"/>
                  <a:gd name="T26" fmla="*/ 372 w 951"/>
                  <a:gd name="T27" fmla="*/ 318 h 606"/>
                  <a:gd name="T28" fmla="*/ 339 w 951"/>
                  <a:gd name="T29" fmla="*/ 288 h 606"/>
                  <a:gd name="T30" fmla="*/ 297 w 951"/>
                  <a:gd name="T31" fmla="*/ 252 h 606"/>
                  <a:gd name="T32" fmla="*/ 252 w 951"/>
                  <a:gd name="T33" fmla="*/ 210 h 606"/>
                  <a:gd name="T34" fmla="*/ 226 w 951"/>
                  <a:gd name="T35" fmla="*/ 180 h 606"/>
                  <a:gd name="T36" fmla="*/ 199 w 951"/>
                  <a:gd name="T37" fmla="*/ 148 h 606"/>
                  <a:gd name="T38" fmla="*/ 172 w 951"/>
                  <a:gd name="T39" fmla="*/ 118 h 606"/>
                  <a:gd name="T40" fmla="*/ 148 w 951"/>
                  <a:gd name="T41" fmla="*/ 87 h 606"/>
                  <a:gd name="T42" fmla="*/ 118 w 951"/>
                  <a:gd name="T43" fmla="*/ 39 h 606"/>
                  <a:gd name="T44" fmla="*/ 100 w 951"/>
                  <a:gd name="T45" fmla="*/ 0 h 606"/>
                  <a:gd name="T46" fmla="*/ 0 w 951"/>
                  <a:gd name="T47" fmla="*/ 12 h 606"/>
                  <a:gd name="T48" fmla="*/ 33 w 951"/>
                  <a:gd name="T49" fmla="*/ 78 h 606"/>
                  <a:gd name="T50" fmla="*/ 82 w 951"/>
                  <a:gd name="T51" fmla="*/ 148 h 606"/>
                  <a:gd name="T52" fmla="*/ 133 w 951"/>
                  <a:gd name="T53" fmla="*/ 207 h 606"/>
                  <a:gd name="T54" fmla="*/ 199 w 951"/>
                  <a:gd name="T55" fmla="*/ 270 h 606"/>
                  <a:gd name="T56" fmla="*/ 288 w 951"/>
                  <a:gd name="T57" fmla="*/ 360 h 606"/>
                  <a:gd name="T58" fmla="*/ 387 w 951"/>
                  <a:gd name="T59" fmla="*/ 435 h 606"/>
                  <a:gd name="T60" fmla="*/ 492 w 951"/>
                  <a:gd name="T61" fmla="*/ 499 h 606"/>
                  <a:gd name="T62" fmla="*/ 585 w 951"/>
                  <a:gd name="T63" fmla="*/ 538 h 606"/>
                  <a:gd name="T64" fmla="*/ 701 w 951"/>
                  <a:gd name="T65" fmla="*/ 577 h 606"/>
                  <a:gd name="T66" fmla="*/ 796 w 951"/>
                  <a:gd name="T67" fmla="*/ 592 h 606"/>
                  <a:gd name="T68" fmla="*/ 951 w 951"/>
                  <a:gd name="T69"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1" h="606">
                    <a:moveTo>
                      <a:pt x="951" y="606"/>
                    </a:moveTo>
                    <a:lnTo>
                      <a:pt x="951" y="562"/>
                    </a:lnTo>
                    <a:lnTo>
                      <a:pt x="882" y="550"/>
                    </a:lnTo>
                    <a:lnTo>
                      <a:pt x="820" y="535"/>
                    </a:lnTo>
                    <a:lnTo>
                      <a:pt x="763" y="517"/>
                    </a:lnTo>
                    <a:lnTo>
                      <a:pt x="704" y="499"/>
                    </a:lnTo>
                    <a:lnTo>
                      <a:pt x="654" y="481"/>
                    </a:lnTo>
                    <a:lnTo>
                      <a:pt x="612" y="463"/>
                    </a:lnTo>
                    <a:lnTo>
                      <a:pt x="573" y="446"/>
                    </a:lnTo>
                    <a:lnTo>
                      <a:pt x="528" y="426"/>
                    </a:lnTo>
                    <a:lnTo>
                      <a:pt x="489" y="402"/>
                    </a:lnTo>
                    <a:lnTo>
                      <a:pt x="444" y="372"/>
                    </a:lnTo>
                    <a:lnTo>
                      <a:pt x="408" y="345"/>
                    </a:lnTo>
                    <a:lnTo>
                      <a:pt x="372" y="318"/>
                    </a:lnTo>
                    <a:lnTo>
                      <a:pt x="339" y="288"/>
                    </a:lnTo>
                    <a:lnTo>
                      <a:pt x="297" y="252"/>
                    </a:lnTo>
                    <a:lnTo>
                      <a:pt x="252" y="210"/>
                    </a:lnTo>
                    <a:lnTo>
                      <a:pt x="226" y="180"/>
                    </a:lnTo>
                    <a:lnTo>
                      <a:pt x="199" y="148"/>
                    </a:lnTo>
                    <a:lnTo>
                      <a:pt x="172" y="118"/>
                    </a:lnTo>
                    <a:lnTo>
                      <a:pt x="148" y="87"/>
                    </a:lnTo>
                    <a:lnTo>
                      <a:pt x="118" y="39"/>
                    </a:lnTo>
                    <a:lnTo>
                      <a:pt x="100" y="0"/>
                    </a:lnTo>
                    <a:lnTo>
                      <a:pt x="0" y="12"/>
                    </a:lnTo>
                    <a:lnTo>
                      <a:pt x="33" y="78"/>
                    </a:lnTo>
                    <a:lnTo>
                      <a:pt x="82" y="148"/>
                    </a:lnTo>
                    <a:lnTo>
                      <a:pt x="133" y="207"/>
                    </a:lnTo>
                    <a:lnTo>
                      <a:pt x="199" y="270"/>
                    </a:lnTo>
                    <a:lnTo>
                      <a:pt x="288" y="360"/>
                    </a:lnTo>
                    <a:lnTo>
                      <a:pt x="387" y="435"/>
                    </a:lnTo>
                    <a:lnTo>
                      <a:pt x="492" y="499"/>
                    </a:lnTo>
                    <a:lnTo>
                      <a:pt x="585" y="538"/>
                    </a:lnTo>
                    <a:lnTo>
                      <a:pt x="701" y="577"/>
                    </a:lnTo>
                    <a:lnTo>
                      <a:pt x="796" y="592"/>
                    </a:lnTo>
                    <a:lnTo>
                      <a:pt x="951" y="606"/>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47" name="Freeform 16"/>
              <p:cNvSpPr>
                <a:spLocks/>
              </p:cNvSpPr>
              <p:nvPr/>
            </p:nvSpPr>
            <p:spPr bwMode="auto">
              <a:xfrm rot="823418">
                <a:off x="4891817" y="4012880"/>
                <a:ext cx="108060" cy="243589"/>
              </a:xfrm>
              <a:custGeom>
                <a:avLst/>
                <a:gdLst>
                  <a:gd name="T0" fmla="*/ 493 w 493"/>
                  <a:gd name="T1" fmla="*/ 98 h 435"/>
                  <a:gd name="T2" fmla="*/ 493 w 493"/>
                  <a:gd name="T3" fmla="*/ 0 h 435"/>
                  <a:gd name="T4" fmla="*/ 473 w 493"/>
                  <a:gd name="T5" fmla="*/ 25 h 435"/>
                  <a:gd name="T6" fmla="*/ 451 w 493"/>
                  <a:gd name="T7" fmla="*/ 51 h 435"/>
                  <a:gd name="T8" fmla="*/ 422 w 493"/>
                  <a:gd name="T9" fmla="*/ 78 h 435"/>
                  <a:gd name="T10" fmla="*/ 386 w 493"/>
                  <a:gd name="T11" fmla="*/ 109 h 435"/>
                  <a:gd name="T12" fmla="*/ 351 w 493"/>
                  <a:gd name="T13" fmla="*/ 143 h 435"/>
                  <a:gd name="T14" fmla="*/ 315 w 493"/>
                  <a:gd name="T15" fmla="*/ 175 h 435"/>
                  <a:gd name="T16" fmla="*/ 282 w 493"/>
                  <a:gd name="T17" fmla="*/ 202 h 435"/>
                  <a:gd name="T18" fmla="*/ 252 w 493"/>
                  <a:gd name="T19" fmla="*/ 226 h 435"/>
                  <a:gd name="T20" fmla="*/ 219 w 493"/>
                  <a:gd name="T21" fmla="*/ 248 h 435"/>
                  <a:gd name="T22" fmla="*/ 185 w 493"/>
                  <a:gd name="T23" fmla="*/ 270 h 435"/>
                  <a:gd name="T24" fmla="*/ 145 w 493"/>
                  <a:gd name="T25" fmla="*/ 293 h 435"/>
                  <a:gd name="T26" fmla="*/ 108 w 493"/>
                  <a:gd name="T27" fmla="*/ 311 h 435"/>
                  <a:gd name="T28" fmla="*/ 70 w 493"/>
                  <a:gd name="T29" fmla="*/ 327 h 435"/>
                  <a:gd name="T30" fmla="*/ 30 w 493"/>
                  <a:gd name="T31" fmla="*/ 344 h 435"/>
                  <a:gd name="T32" fmla="*/ 0 w 493"/>
                  <a:gd name="T33" fmla="*/ 358 h 435"/>
                  <a:gd name="T34" fmla="*/ 0 w 493"/>
                  <a:gd name="T35" fmla="*/ 435 h 435"/>
                  <a:gd name="T36" fmla="*/ 54 w 493"/>
                  <a:gd name="T37" fmla="*/ 419 h 435"/>
                  <a:gd name="T38" fmla="*/ 133 w 493"/>
                  <a:gd name="T39" fmla="*/ 385 h 435"/>
                  <a:gd name="T40" fmla="*/ 234 w 493"/>
                  <a:gd name="T41" fmla="*/ 342 h 435"/>
                  <a:gd name="T42" fmla="*/ 308 w 493"/>
                  <a:gd name="T43" fmla="*/ 296 h 435"/>
                  <a:gd name="T44" fmla="*/ 376 w 493"/>
                  <a:gd name="T45" fmla="*/ 230 h 435"/>
                  <a:gd name="T46" fmla="*/ 443 w 493"/>
                  <a:gd name="T47" fmla="*/ 175 h 435"/>
                  <a:gd name="T48" fmla="*/ 493 w 493"/>
                  <a:gd name="T49" fmla="*/ 122 h 435"/>
                  <a:gd name="T50" fmla="*/ 493 w 493"/>
                  <a:gd name="T51" fmla="*/ 1 h 435"/>
                  <a:gd name="T52" fmla="*/ 493 w 493"/>
                  <a:gd name="T53" fmla="*/ 3 h 435"/>
                  <a:gd name="T54" fmla="*/ 493 w 493"/>
                  <a:gd name="T55" fmla="*/ 9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3" h="435">
                    <a:moveTo>
                      <a:pt x="493" y="98"/>
                    </a:moveTo>
                    <a:lnTo>
                      <a:pt x="493" y="0"/>
                    </a:lnTo>
                    <a:lnTo>
                      <a:pt x="473" y="25"/>
                    </a:lnTo>
                    <a:lnTo>
                      <a:pt x="451" y="51"/>
                    </a:lnTo>
                    <a:lnTo>
                      <a:pt x="422" y="78"/>
                    </a:lnTo>
                    <a:lnTo>
                      <a:pt x="386" y="109"/>
                    </a:lnTo>
                    <a:lnTo>
                      <a:pt x="351" y="143"/>
                    </a:lnTo>
                    <a:lnTo>
                      <a:pt x="315" y="175"/>
                    </a:lnTo>
                    <a:lnTo>
                      <a:pt x="282" y="202"/>
                    </a:lnTo>
                    <a:lnTo>
                      <a:pt x="252" y="226"/>
                    </a:lnTo>
                    <a:lnTo>
                      <a:pt x="219" y="248"/>
                    </a:lnTo>
                    <a:lnTo>
                      <a:pt x="185" y="270"/>
                    </a:lnTo>
                    <a:lnTo>
                      <a:pt x="145" y="293"/>
                    </a:lnTo>
                    <a:lnTo>
                      <a:pt x="108" y="311"/>
                    </a:lnTo>
                    <a:lnTo>
                      <a:pt x="70" y="327"/>
                    </a:lnTo>
                    <a:lnTo>
                      <a:pt x="30" y="344"/>
                    </a:lnTo>
                    <a:lnTo>
                      <a:pt x="0" y="358"/>
                    </a:lnTo>
                    <a:lnTo>
                      <a:pt x="0" y="435"/>
                    </a:lnTo>
                    <a:lnTo>
                      <a:pt x="54" y="419"/>
                    </a:lnTo>
                    <a:lnTo>
                      <a:pt x="133" y="385"/>
                    </a:lnTo>
                    <a:lnTo>
                      <a:pt x="234" y="342"/>
                    </a:lnTo>
                    <a:lnTo>
                      <a:pt x="308" y="296"/>
                    </a:lnTo>
                    <a:lnTo>
                      <a:pt x="376" y="230"/>
                    </a:lnTo>
                    <a:lnTo>
                      <a:pt x="443" y="175"/>
                    </a:lnTo>
                    <a:lnTo>
                      <a:pt x="493" y="122"/>
                    </a:lnTo>
                    <a:lnTo>
                      <a:pt x="493" y="1"/>
                    </a:lnTo>
                    <a:lnTo>
                      <a:pt x="493" y="3"/>
                    </a:lnTo>
                    <a:lnTo>
                      <a:pt x="493" y="98"/>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48" name="Freeform 17"/>
              <p:cNvSpPr>
                <a:spLocks/>
              </p:cNvSpPr>
              <p:nvPr/>
            </p:nvSpPr>
            <p:spPr bwMode="auto">
              <a:xfrm rot="823418">
                <a:off x="5007744" y="4042978"/>
                <a:ext cx="129102" cy="151194"/>
              </a:xfrm>
              <a:custGeom>
                <a:avLst/>
                <a:gdLst>
                  <a:gd name="T0" fmla="*/ 589 w 589"/>
                  <a:gd name="T1" fmla="*/ 270 h 270"/>
                  <a:gd name="T2" fmla="*/ 589 w 589"/>
                  <a:gd name="T3" fmla="*/ 187 h 270"/>
                  <a:gd name="T4" fmla="*/ 551 w 589"/>
                  <a:gd name="T5" fmla="*/ 180 h 270"/>
                  <a:gd name="T6" fmla="*/ 512 w 589"/>
                  <a:gd name="T7" fmla="*/ 173 h 270"/>
                  <a:gd name="T8" fmla="*/ 475 w 589"/>
                  <a:gd name="T9" fmla="*/ 164 h 270"/>
                  <a:gd name="T10" fmla="*/ 437 w 589"/>
                  <a:gd name="T11" fmla="*/ 155 h 270"/>
                  <a:gd name="T12" fmla="*/ 393 w 589"/>
                  <a:gd name="T13" fmla="*/ 144 h 270"/>
                  <a:gd name="T14" fmla="*/ 345 w 589"/>
                  <a:gd name="T15" fmla="*/ 132 h 270"/>
                  <a:gd name="T16" fmla="*/ 285 w 589"/>
                  <a:gd name="T17" fmla="*/ 114 h 270"/>
                  <a:gd name="T18" fmla="*/ 227 w 589"/>
                  <a:gd name="T19" fmla="*/ 97 h 270"/>
                  <a:gd name="T20" fmla="*/ 189 w 589"/>
                  <a:gd name="T21" fmla="*/ 85 h 270"/>
                  <a:gd name="T22" fmla="*/ 144 w 589"/>
                  <a:gd name="T23" fmla="*/ 68 h 270"/>
                  <a:gd name="T24" fmla="*/ 95 w 589"/>
                  <a:gd name="T25" fmla="*/ 47 h 270"/>
                  <a:gd name="T26" fmla="*/ 51 w 589"/>
                  <a:gd name="T27" fmla="*/ 27 h 270"/>
                  <a:gd name="T28" fmla="*/ 19 w 589"/>
                  <a:gd name="T29" fmla="*/ 11 h 270"/>
                  <a:gd name="T30" fmla="*/ 0 w 589"/>
                  <a:gd name="T31" fmla="*/ 0 h 270"/>
                  <a:gd name="T32" fmla="*/ 0 w 589"/>
                  <a:gd name="T33" fmla="*/ 103 h 270"/>
                  <a:gd name="T34" fmla="*/ 37 w 589"/>
                  <a:gd name="T35" fmla="*/ 129 h 270"/>
                  <a:gd name="T36" fmla="*/ 111 w 589"/>
                  <a:gd name="T37" fmla="*/ 165 h 270"/>
                  <a:gd name="T38" fmla="*/ 197 w 589"/>
                  <a:gd name="T39" fmla="*/ 201 h 270"/>
                  <a:gd name="T40" fmla="*/ 274 w 589"/>
                  <a:gd name="T41" fmla="*/ 221 h 270"/>
                  <a:gd name="T42" fmla="*/ 363 w 589"/>
                  <a:gd name="T43" fmla="*/ 246 h 270"/>
                  <a:gd name="T44" fmla="*/ 452 w 589"/>
                  <a:gd name="T45" fmla="*/ 263 h 270"/>
                  <a:gd name="T46" fmla="*/ 515 w 589"/>
                  <a:gd name="T47" fmla="*/ 269 h 270"/>
                  <a:gd name="T48" fmla="*/ 589 w 589"/>
                  <a:gd name="T4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9" h="270">
                    <a:moveTo>
                      <a:pt x="589" y="270"/>
                    </a:moveTo>
                    <a:lnTo>
                      <a:pt x="589" y="187"/>
                    </a:lnTo>
                    <a:lnTo>
                      <a:pt x="551" y="180"/>
                    </a:lnTo>
                    <a:lnTo>
                      <a:pt x="512" y="173"/>
                    </a:lnTo>
                    <a:lnTo>
                      <a:pt x="475" y="164"/>
                    </a:lnTo>
                    <a:lnTo>
                      <a:pt x="437" y="155"/>
                    </a:lnTo>
                    <a:lnTo>
                      <a:pt x="393" y="144"/>
                    </a:lnTo>
                    <a:lnTo>
                      <a:pt x="345" y="132"/>
                    </a:lnTo>
                    <a:lnTo>
                      <a:pt x="285" y="114"/>
                    </a:lnTo>
                    <a:lnTo>
                      <a:pt x="227" y="97"/>
                    </a:lnTo>
                    <a:lnTo>
                      <a:pt x="189" y="85"/>
                    </a:lnTo>
                    <a:lnTo>
                      <a:pt x="144" y="68"/>
                    </a:lnTo>
                    <a:lnTo>
                      <a:pt x="95" y="47"/>
                    </a:lnTo>
                    <a:lnTo>
                      <a:pt x="51" y="27"/>
                    </a:lnTo>
                    <a:lnTo>
                      <a:pt x="19" y="11"/>
                    </a:lnTo>
                    <a:lnTo>
                      <a:pt x="0" y="0"/>
                    </a:lnTo>
                    <a:lnTo>
                      <a:pt x="0" y="103"/>
                    </a:lnTo>
                    <a:lnTo>
                      <a:pt x="37" y="129"/>
                    </a:lnTo>
                    <a:lnTo>
                      <a:pt x="111" y="165"/>
                    </a:lnTo>
                    <a:lnTo>
                      <a:pt x="197" y="201"/>
                    </a:lnTo>
                    <a:lnTo>
                      <a:pt x="274" y="221"/>
                    </a:lnTo>
                    <a:lnTo>
                      <a:pt x="363" y="246"/>
                    </a:lnTo>
                    <a:lnTo>
                      <a:pt x="452" y="263"/>
                    </a:lnTo>
                    <a:lnTo>
                      <a:pt x="515" y="269"/>
                    </a:lnTo>
                    <a:lnTo>
                      <a:pt x="589" y="270"/>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49" name="Freeform 18"/>
              <p:cNvSpPr>
                <a:spLocks/>
              </p:cNvSpPr>
              <p:nvPr/>
            </p:nvSpPr>
            <p:spPr bwMode="auto">
              <a:xfrm rot="823418">
                <a:off x="4849089" y="4094121"/>
                <a:ext cx="360565" cy="461420"/>
              </a:xfrm>
              <a:custGeom>
                <a:avLst/>
                <a:gdLst>
                  <a:gd name="T0" fmla="*/ 1554 w 1645"/>
                  <a:gd name="T1" fmla="*/ 824 h 824"/>
                  <a:gd name="T2" fmla="*/ 1456 w 1645"/>
                  <a:gd name="T3" fmla="*/ 824 h 824"/>
                  <a:gd name="T4" fmla="*/ 1354 w 1645"/>
                  <a:gd name="T5" fmla="*/ 817 h 824"/>
                  <a:gd name="T6" fmla="*/ 1259 w 1645"/>
                  <a:gd name="T7" fmla="*/ 803 h 824"/>
                  <a:gd name="T8" fmla="*/ 1149 w 1645"/>
                  <a:gd name="T9" fmla="*/ 779 h 824"/>
                  <a:gd name="T10" fmla="*/ 1044 w 1645"/>
                  <a:gd name="T11" fmla="*/ 746 h 824"/>
                  <a:gd name="T12" fmla="*/ 933 w 1645"/>
                  <a:gd name="T13" fmla="*/ 701 h 824"/>
                  <a:gd name="T14" fmla="*/ 834 w 1645"/>
                  <a:gd name="T15" fmla="*/ 654 h 824"/>
                  <a:gd name="T16" fmla="*/ 740 w 1645"/>
                  <a:gd name="T17" fmla="*/ 607 h 824"/>
                  <a:gd name="T18" fmla="*/ 644 w 1645"/>
                  <a:gd name="T19" fmla="*/ 553 h 824"/>
                  <a:gd name="T20" fmla="*/ 554 w 1645"/>
                  <a:gd name="T21" fmla="*/ 493 h 824"/>
                  <a:gd name="T22" fmla="*/ 467 w 1645"/>
                  <a:gd name="T23" fmla="*/ 424 h 824"/>
                  <a:gd name="T24" fmla="*/ 396 w 1645"/>
                  <a:gd name="T25" fmla="*/ 355 h 824"/>
                  <a:gd name="T26" fmla="*/ 348 w 1645"/>
                  <a:gd name="T27" fmla="*/ 291 h 824"/>
                  <a:gd name="T28" fmla="*/ 49 w 1645"/>
                  <a:gd name="T29" fmla="*/ 312 h 824"/>
                  <a:gd name="T30" fmla="*/ 151 w 1645"/>
                  <a:gd name="T31" fmla="*/ 267 h 824"/>
                  <a:gd name="T32" fmla="*/ 222 w 1645"/>
                  <a:gd name="T33" fmla="*/ 231 h 824"/>
                  <a:gd name="T34" fmla="*/ 281 w 1645"/>
                  <a:gd name="T35" fmla="*/ 194 h 824"/>
                  <a:gd name="T36" fmla="*/ 338 w 1645"/>
                  <a:gd name="T37" fmla="*/ 148 h 824"/>
                  <a:gd name="T38" fmla="*/ 405 w 1645"/>
                  <a:gd name="T39" fmla="*/ 88 h 824"/>
                  <a:gd name="T40" fmla="*/ 469 w 1645"/>
                  <a:gd name="T41" fmla="*/ 30 h 824"/>
                  <a:gd name="T42" fmla="*/ 521 w 1645"/>
                  <a:gd name="T43" fmla="*/ 13 h 824"/>
                  <a:gd name="T44" fmla="*/ 577 w 1645"/>
                  <a:gd name="T45" fmla="*/ 41 h 824"/>
                  <a:gd name="T46" fmla="*/ 646 w 1645"/>
                  <a:gd name="T47" fmla="*/ 69 h 824"/>
                  <a:gd name="T48" fmla="*/ 709 w 1645"/>
                  <a:gd name="T49" fmla="*/ 89 h 824"/>
                  <a:gd name="T50" fmla="*/ 781 w 1645"/>
                  <a:gd name="T51" fmla="*/ 109 h 824"/>
                  <a:gd name="T52" fmla="*/ 854 w 1645"/>
                  <a:gd name="T53" fmla="*/ 128 h 824"/>
                  <a:gd name="T54" fmla="*/ 925 w 1645"/>
                  <a:gd name="T55" fmla="*/ 143 h 824"/>
                  <a:gd name="T56" fmla="*/ 993 w 1645"/>
                  <a:gd name="T57" fmla="*/ 158 h 824"/>
                  <a:gd name="T58" fmla="*/ 1085 w 1645"/>
                  <a:gd name="T59" fmla="*/ 172 h 824"/>
                  <a:gd name="T60" fmla="*/ 749 w 1645"/>
                  <a:gd name="T61" fmla="*/ 282 h 824"/>
                  <a:gd name="T62" fmla="*/ 828 w 1645"/>
                  <a:gd name="T63" fmla="*/ 385 h 824"/>
                  <a:gd name="T64" fmla="*/ 888 w 1645"/>
                  <a:gd name="T65" fmla="*/ 445 h 824"/>
                  <a:gd name="T66" fmla="*/ 975 w 1645"/>
                  <a:gd name="T67" fmla="*/ 526 h 824"/>
                  <a:gd name="T68" fmla="*/ 1050 w 1645"/>
                  <a:gd name="T69" fmla="*/ 589 h 824"/>
                  <a:gd name="T70" fmla="*/ 1110 w 1645"/>
                  <a:gd name="T71" fmla="*/ 636 h 824"/>
                  <a:gd name="T72" fmla="*/ 1185 w 1645"/>
                  <a:gd name="T73" fmla="*/ 683 h 824"/>
                  <a:gd name="T74" fmla="*/ 1262 w 1645"/>
                  <a:gd name="T75" fmla="*/ 722 h 824"/>
                  <a:gd name="T76" fmla="*/ 1354 w 1645"/>
                  <a:gd name="T77" fmla="*/ 755 h 824"/>
                  <a:gd name="T78" fmla="*/ 1453 w 1645"/>
                  <a:gd name="T79" fmla="*/ 779 h 824"/>
                  <a:gd name="T80" fmla="*/ 1557 w 1645"/>
                  <a:gd name="T81" fmla="*/ 80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4">
                    <a:moveTo>
                      <a:pt x="1645" y="817"/>
                    </a:moveTo>
                    <a:lnTo>
                      <a:pt x="1554" y="824"/>
                    </a:lnTo>
                    <a:lnTo>
                      <a:pt x="1510" y="824"/>
                    </a:lnTo>
                    <a:lnTo>
                      <a:pt x="1456" y="824"/>
                    </a:lnTo>
                    <a:lnTo>
                      <a:pt x="1405" y="820"/>
                    </a:lnTo>
                    <a:lnTo>
                      <a:pt x="1354" y="817"/>
                    </a:lnTo>
                    <a:lnTo>
                      <a:pt x="1304" y="811"/>
                    </a:lnTo>
                    <a:lnTo>
                      <a:pt x="1259" y="803"/>
                    </a:lnTo>
                    <a:lnTo>
                      <a:pt x="1209" y="794"/>
                    </a:lnTo>
                    <a:lnTo>
                      <a:pt x="1149" y="779"/>
                    </a:lnTo>
                    <a:lnTo>
                      <a:pt x="1095" y="761"/>
                    </a:lnTo>
                    <a:lnTo>
                      <a:pt x="1044" y="746"/>
                    </a:lnTo>
                    <a:lnTo>
                      <a:pt x="987" y="725"/>
                    </a:lnTo>
                    <a:lnTo>
                      <a:pt x="933" y="701"/>
                    </a:lnTo>
                    <a:lnTo>
                      <a:pt x="879" y="677"/>
                    </a:lnTo>
                    <a:lnTo>
                      <a:pt x="834" y="654"/>
                    </a:lnTo>
                    <a:lnTo>
                      <a:pt x="783" y="630"/>
                    </a:lnTo>
                    <a:lnTo>
                      <a:pt x="740" y="607"/>
                    </a:lnTo>
                    <a:lnTo>
                      <a:pt x="692" y="580"/>
                    </a:lnTo>
                    <a:lnTo>
                      <a:pt x="644" y="553"/>
                    </a:lnTo>
                    <a:lnTo>
                      <a:pt x="596" y="520"/>
                    </a:lnTo>
                    <a:lnTo>
                      <a:pt x="554" y="493"/>
                    </a:lnTo>
                    <a:lnTo>
                      <a:pt x="509" y="457"/>
                    </a:lnTo>
                    <a:lnTo>
                      <a:pt x="467" y="424"/>
                    </a:lnTo>
                    <a:lnTo>
                      <a:pt x="428" y="391"/>
                    </a:lnTo>
                    <a:lnTo>
                      <a:pt x="396" y="355"/>
                    </a:lnTo>
                    <a:lnTo>
                      <a:pt x="369" y="324"/>
                    </a:lnTo>
                    <a:lnTo>
                      <a:pt x="348" y="291"/>
                    </a:lnTo>
                    <a:lnTo>
                      <a:pt x="0" y="336"/>
                    </a:lnTo>
                    <a:lnTo>
                      <a:pt x="49" y="312"/>
                    </a:lnTo>
                    <a:lnTo>
                      <a:pt x="106" y="288"/>
                    </a:lnTo>
                    <a:lnTo>
                      <a:pt x="151" y="267"/>
                    </a:lnTo>
                    <a:lnTo>
                      <a:pt x="185" y="251"/>
                    </a:lnTo>
                    <a:lnTo>
                      <a:pt x="222" y="231"/>
                    </a:lnTo>
                    <a:lnTo>
                      <a:pt x="252" y="213"/>
                    </a:lnTo>
                    <a:lnTo>
                      <a:pt x="281" y="194"/>
                    </a:lnTo>
                    <a:lnTo>
                      <a:pt x="307" y="171"/>
                    </a:lnTo>
                    <a:lnTo>
                      <a:pt x="338" y="148"/>
                    </a:lnTo>
                    <a:lnTo>
                      <a:pt x="372" y="119"/>
                    </a:lnTo>
                    <a:lnTo>
                      <a:pt x="405" y="88"/>
                    </a:lnTo>
                    <a:lnTo>
                      <a:pt x="434" y="62"/>
                    </a:lnTo>
                    <a:lnTo>
                      <a:pt x="469" y="30"/>
                    </a:lnTo>
                    <a:lnTo>
                      <a:pt x="494" y="0"/>
                    </a:lnTo>
                    <a:lnTo>
                      <a:pt x="521" y="13"/>
                    </a:lnTo>
                    <a:lnTo>
                      <a:pt x="548" y="28"/>
                    </a:lnTo>
                    <a:lnTo>
                      <a:pt x="577" y="41"/>
                    </a:lnTo>
                    <a:lnTo>
                      <a:pt x="611" y="55"/>
                    </a:lnTo>
                    <a:lnTo>
                      <a:pt x="646" y="69"/>
                    </a:lnTo>
                    <a:lnTo>
                      <a:pt x="678" y="80"/>
                    </a:lnTo>
                    <a:lnTo>
                      <a:pt x="709" y="89"/>
                    </a:lnTo>
                    <a:lnTo>
                      <a:pt x="744" y="100"/>
                    </a:lnTo>
                    <a:lnTo>
                      <a:pt x="781" y="109"/>
                    </a:lnTo>
                    <a:lnTo>
                      <a:pt x="819" y="119"/>
                    </a:lnTo>
                    <a:lnTo>
                      <a:pt x="854" y="128"/>
                    </a:lnTo>
                    <a:lnTo>
                      <a:pt x="888" y="137"/>
                    </a:lnTo>
                    <a:lnTo>
                      <a:pt x="925" y="143"/>
                    </a:lnTo>
                    <a:lnTo>
                      <a:pt x="960" y="151"/>
                    </a:lnTo>
                    <a:lnTo>
                      <a:pt x="993" y="158"/>
                    </a:lnTo>
                    <a:lnTo>
                      <a:pt x="1032" y="166"/>
                    </a:lnTo>
                    <a:lnTo>
                      <a:pt x="1085" y="172"/>
                    </a:lnTo>
                    <a:lnTo>
                      <a:pt x="725" y="234"/>
                    </a:lnTo>
                    <a:lnTo>
                      <a:pt x="749" y="282"/>
                    </a:lnTo>
                    <a:lnTo>
                      <a:pt x="777" y="318"/>
                    </a:lnTo>
                    <a:lnTo>
                      <a:pt x="828" y="385"/>
                    </a:lnTo>
                    <a:lnTo>
                      <a:pt x="858" y="415"/>
                    </a:lnTo>
                    <a:lnTo>
                      <a:pt x="888" y="445"/>
                    </a:lnTo>
                    <a:lnTo>
                      <a:pt x="942" y="496"/>
                    </a:lnTo>
                    <a:lnTo>
                      <a:pt x="975" y="526"/>
                    </a:lnTo>
                    <a:lnTo>
                      <a:pt x="1014" y="562"/>
                    </a:lnTo>
                    <a:lnTo>
                      <a:pt x="1050" y="589"/>
                    </a:lnTo>
                    <a:lnTo>
                      <a:pt x="1080" y="613"/>
                    </a:lnTo>
                    <a:lnTo>
                      <a:pt x="1110" y="636"/>
                    </a:lnTo>
                    <a:lnTo>
                      <a:pt x="1146" y="659"/>
                    </a:lnTo>
                    <a:lnTo>
                      <a:pt x="1185" y="683"/>
                    </a:lnTo>
                    <a:lnTo>
                      <a:pt x="1224" y="701"/>
                    </a:lnTo>
                    <a:lnTo>
                      <a:pt x="1262" y="722"/>
                    </a:lnTo>
                    <a:lnTo>
                      <a:pt x="1310" y="740"/>
                    </a:lnTo>
                    <a:lnTo>
                      <a:pt x="1354" y="755"/>
                    </a:lnTo>
                    <a:lnTo>
                      <a:pt x="1405" y="767"/>
                    </a:lnTo>
                    <a:lnTo>
                      <a:pt x="1453" y="779"/>
                    </a:lnTo>
                    <a:lnTo>
                      <a:pt x="1504" y="791"/>
                    </a:lnTo>
                    <a:lnTo>
                      <a:pt x="1557" y="800"/>
                    </a:lnTo>
                    <a:lnTo>
                      <a:pt x="1645" y="817"/>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ZA" dirty="0"/>
              </a:p>
            </p:txBody>
          </p:sp>
        </p:grpSp>
        <p:grpSp>
          <p:nvGrpSpPr>
            <p:cNvPr id="50" name="Group 49"/>
            <p:cNvGrpSpPr/>
            <p:nvPr/>
          </p:nvGrpSpPr>
          <p:grpSpPr>
            <a:xfrm rot="2436368" flipH="1" flipV="1">
              <a:off x="1696479" y="4391974"/>
              <a:ext cx="592956" cy="778407"/>
              <a:chOff x="4849089" y="4012880"/>
              <a:chExt cx="360565" cy="556682"/>
            </a:xfrm>
          </p:grpSpPr>
          <p:sp>
            <p:nvSpPr>
              <p:cNvPr id="51" name="Freeform 15"/>
              <p:cNvSpPr>
                <a:spLocks/>
              </p:cNvSpPr>
              <p:nvPr/>
            </p:nvSpPr>
            <p:spPr bwMode="auto">
              <a:xfrm rot="823418">
                <a:off x="4984659" y="4230217"/>
                <a:ext cx="208448" cy="339345"/>
              </a:xfrm>
              <a:custGeom>
                <a:avLst/>
                <a:gdLst>
                  <a:gd name="T0" fmla="*/ 951 w 951"/>
                  <a:gd name="T1" fmla="*/ 606 h 606"/>
                  <a:gd name="T2" fmla="*/ 951 w 951"/>
                  <a:gd name="T3" fmla="*/ 562 h 606"/>
                  <a:gd name="T4" fmla="*/ 882 w 951"/>
                  <a:gd name="T5" fmla="*/ 550 h 606"/>
                  <a:gd name="T6" fmla="*/ 820 w 951"/>
                  <a:gd name="T7" fmla="*/ 535 h 606"/>
                  <a:gd name="T8" fmla="*/ 763 w 951"/>
                  <a:gd name="T9" fmla="*/ 517 h 606"/>
                  <a:gd name="T10" fmla="*/ 704 w 951"/>
                  <a:gd name="T11" fmla="*/ 499 h 606"/>
                  <a:gd name="T12" fmla="*/ 654 w 951"/>
                  <a:gd name="T13" fmla="*/ 481 h 606"/>
                  <a:gd name="T14" fmla="*/ 612 w 951"/>
                  <a:gd name="T15" fmla="*/ 463 h 606"/>
                  <a:gd name="T16" fmla="*/ 573 w 951"/>
                  <a:gd name="T17" fmla="*/ 446 h 606"/>
                  <a:gd name="T18" fmla="*/ 528 w 951"/>
                  <a:gd name="T19" fmla="*/ 426 h 606"/>
                  <a:gd name="T20" fmla="*/ 489 w 951"/>
                  <a:gd name="T21" fmla="*/ 402 h 606"/>
                  <a:gd name="T22" fmla="*/ 444 w 951"/>
                  <a:gd name="T23" fmla="*/ 372 h 606"/>
                  <a:gd name="T24" fmla="*/ 408 w 951"/>
                  <a:gd name="T25" fmla="*/ 345 h 606"/>
                  <a:gd name="T26" fmla="*/ 372 w 951"/>
                  <a:gd name="T27" fmla="*/ 318 h 606"/>
                  <a:gd name="T28" fmla="*/ 339 w 951"/>
                  <a:gd name="T29" fmla="*/ 288 h 606"/>
                  <a:gd name="T30" fmla="*/ 297 w 951"/>
                  <a:gd name="T31" fmla="*/ 252 h 606"/>
                  <a:gd name="T32" fmla="*/ 252 w 951"/>
                  <a:gd name="T33" fmla="*/ 210 h 606"/>
                  <a:gd name="T34" fmla="*/ 226 w 951"/>
                  <a:gd name="T35" fmla="*/ 180 h 606"/>
                  <a:gd name="T36" fmla="*/ 199 w 951"/>
                  <a:gd name="T37" fmla="*/ 148 h 606"/>
                  <a:gd name="T38" fmla="*/ 172 w 951"/>
                  <a:gd name="T39" fmla="*/ 118 h 606"/>
                  <a:gd name="T40" fmla="*/ 148 w 951"/>
                  <a:gd name="T41" fmla="*/ 87 h 606"/>
                  <a:gd name="T42" fmla="*/ 118 w 951"/>
                  <a:gd name="T43" fmla="*/ 39 h 606"/>
                  <a:gd name="T44" fmla="*/ 100 w 951"/>
                  <a:gd name="T45" fmla="*/ 0 h 606"/>
                  <a:gd name="T46" fmla="*/ 0 w 951"/>
                  <a:gd name="T47" fmla="*/ 12 h 606"/>
                  <a:gd name="T48" fmla="*/ 33 w 951"/>
                  <a:gd name="T49" fmla="*/ 78 h 606"/>
                  <a:gd name="T50" fmla="*/ 82 w 951"/>
                  <a:gd name="T51" fmla="*/ 148 h 606"/>
                  <a:gd name="T52" fmla="*/ 133 w 951"/>
                  <a:gd name="T53" fmla="*/ 207 h 606"/>
                  <a:gd name="T54" fmla="*/ 199 w 951"/>
                  <a:gd name="T55" fmla="*/ 270 h 606"/>
                  <a:gd name="T56" fmla="*/ 288 w 951"/>
                  <a:gd name="T57" fmla="*/ 360 h 606"/>
                  <a:gd name="T58" fmla="*/ 387 w 951"/>
                  <a:gd name="T59" fmla="*/ 435 h 606"/>
                  <a:gd name="T60" fmla="*/ 492 w 951"/>
                  <a:gd name="T61" fmla="*/ 499 h 606"/>
                  <a:gd name="T62" fmla="*/ 585 w 951"/>
                  <a:gd name="T63" fmla="*/ 538 h 606"/>
                  <a:gd name="T64" fmla="*/ 701 w 951"/>
                  <a:gd name="T65" fmla="*/ 577 h 606"/>
                  <a:gd name="T66" fmla="*/ 796 w 951"/>
                  <a:gd name="T67" fmla="*/ 592 h 606"/>
                  <a:gd name="T68" fmla="*/ 951 w 951"/>
                  <a:gd name="T69"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1" h="606">
                    <a:moveTo>
                      <a:pt x="951" y="606"/>
                    </a:moveTo>
                    <a:lnTo>
                      <a:pt x="951" y="562"/>
                    </a:lnTo>
                    <a:lnTo>
                      <a:pt x="882" y="550"/>
                    </a:lnTo>
                    <a:lnTo>
                      <a:pt x="820" y="535"/>
                    </a:lnTo>
                    <a:lnTo>
                      <a:pt x="763" y="517"/>
                    </a:lnTo>
                    <a:lnTo>
                      <a:pt x="704" y="499"/>
                    </a:lnTo>
                    <a:lnTo>
                      <a:pt x="654" y="481"/>
                    </a:lnTo>
                    <a:lnTo>
                      <a:pt x="612" y="463"/>
                    </a:lnTo>
                    <a:lnTo>
                      <a:pt x="573" y="446"/>
                    </a:lnTo>
                    <a:lnTo>
                      <a:pt x="528" y="426"/>
                    </a:lnTo>
                    <a:lnTo>
                      <a:pt x="489" y="402"/>
                    </a:lnTo>
                    <a:lnTo>
                      <a:pt x="444" y="372"/>
                    </a:lnTo>
                    <a:lnTo>
                      <a:pt x="408" y="345"/>
                    </a:lnTo>
                    <a:lnTo>
                      <a:pt x="372" y="318"/>
                    </a:lnTo>
                    <a:lnTo>
                      <a:pt x="339" y="288"/>
                    </a:lnTo>
                    <a:lnTo>
                      <a:pt x="297" y="252"/>
                    </a:lnTo>
                    <a:lnTo>
                      <a:pt x="252" y="210"/>
                    </a:lnTo>
                    <a:lnTo>
                      <a:pt x="226" y="180"/>
                    </a:lnTo>
                    <a:lnTo>
                      <a:pt x="199" y="148"/>
                    </a:lnTo>
                    <a:lnTo>
                      <a:pt x="172" y="118"/>
                    </a:lnTo>
                    <a:lnTo>
                      <a:pt x="148" y="87"/>
                    </a:lnTo>
                    <a:lnTo>
                      <a:pt x="118" y="39"/>
                    </a:lnTo>
                    <a:lnTo>
                      <a:pt x="100" y="0"/>
                    </a:lnTo>
                    <a:lnTo>
                      <a:pt x="0" y="12"/>
                    </a:lnTo>
                    <a:lnTo>
                      <a:pt x="33" y="78"/>
                    </a:lnTo>
                    <a:lnTo>
                      <a:pt x="82" y="148"/>
                    </a:lnTo>
                    <a:lnTo>
                      <a:pt x="133" y="207"/>
                    </a:lnTo>
                    <a:lnTo>
                      <a:pt x="199" y="270"/>
                    </a:lnTo>
                    <a:lnTo>
                      <a:pt x="288" y="360"/>
                    </a:lnTo>
                    <a:lnTo>
                      <a:pt x="387" y="435"/>
                    </a:lnTo>
                    <a:lnTo>
                      <a:pt x="492" y="499"/>
                    </a:lnTo>
                    <a:lnTo>
                      <a:pt x="585" y="538"/>
                    </a:lnTo>
                    <a:lnTo>
                      <a:pt x="701" y="577"/>
                    </a:lnTo>
                    <a:lnTo>
                      <a:pt x="796" y="592"/>
                    </a:lnTo>
                    <a:lnTo>
                      <a:pt x="951" y="606"/>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52" name="Freeform 16"/>
              <p:cNvSpPr>
                <a:spLocks/>
              </p:cNvSpPr>
              <p:nvPr/>
            </p:nvSpPr>
            <p:spPr bwMode="auto">
              <a:xfrm rot="823418">
                <a:off x="4891817" y="4012880"/>
                <a:ext cx="108060" cy="243589"/>
              </a:xfrm>
              <a:custGeom>
                <a:avLst/>
                <a:gdLst>
                  <a:gd name="T0" fmla="*/ 493 w 493"/>
                  <a:gd name="T1" fmla="*/ 98 h 435"/>
                  <a:gd name="T2" fmla="*/ 493 w 493"/>
                  <a:gd name="T3" fmla="*/ 0 h 435"/>
                  <a:gd name="T4" fmla="*/ 473 w 493"/>
                  <a:gd name="T5" fmla="*/ 25 h 435"/>
                  <a:gd name="T6" fmla="*/ 451 w 493"/>
                  <a:gd name="T7" fmla="*/ 51 h 435"/>
                  <a:gd name="T8" fmla="*/ 422 w 493"/>
                  <a:gd name="T9" fmla="*/ 78 h 435"/>
                  <a:gd name="T10" fmla="*/ 386 w 493"/>
                  <a:gd name="T11" fmla="*/ 109 h 435"/>
                  <a:gd name="T12" fmla="*/ 351 w 493"/>
                  <a:gd name="T13" fmla="*/ 143 h 435"/>
                  <a:gd name="T14" fmla="*/ 315 w 493"/>
                  <a:gd name="T15" fmla="*/ 175 h 435"/>
                  <a:gd name="T16" fmla="*/ 282 w 493"/>
                  <a:gd name="T17" fmla="*/ 202 h 435"/>
                  <a:gd name="T18" fmla="*/ 252 w 493"/>
                  <a:gd name="T19" fmla="*/ 226 h 435"/>
                  <a:gd name="T20" fmla="*/ 219 w 493"/>
                  <a:gd name="T21" fmla="*/ 248 h 435"/>
                  <a:gd name="T22" fmla="*/ 185 w 493"/>
                  <a:gd name="T23" fmla="*/ 270 h 435"/>
                  <a:gd name="T24" fmla="*/ 145 w 493"/>
                  <a:gd name="T25" fmla="*/ 293 h 435"/>
                  <a:gd name="T26" fmla="*/ 108 w 493"/>
                  <a:gd name="T27" fmla="*/ 311 h 435"/>
                  <a:gd name="T28" fmla="*/ 70 w 493"/>
                  <a:gd name="T29" fmla="*/ 327 h 435"/>
                  <a:gd name="T30" fmla="*/ 30 w 493"/>
                  <a:gd name="T31" fmla="*/ 344 h 435"/>
                  <a:gd name="T32" fmla="*/ 0 w 493"/>
                  <a:gd name="T33" fmla="*/ 358 h 435"/>
                  <a:gd name="T34" fmla="*/ 0 w 493"/>
                  <a:gd name="T35" fmla="*/ 435 h 435"/>
                  <a:gd name="T36" fmla="*/ 54 w 493"/>
                  <a:gd name="T37" fmla="*/ 419 h 435"/>
                  <a:gd name="T38" fmla="*/ 133 w 493"/>
                  <a:gd name="T39" fmla="*/ 385 h 435"/>
                  <a:gd name="T40" fmla="*/ 234 w 493"/>
                  <a:gd name="T41" fmla="*/ 342 h 435"/>
                  <a:gd name="T42" fmla="*/ 308 w 493"/>
                  <a:gd name="T43" fmla="*/ 296 h 435"/>
                  <a:gd name="T44" fmla="*/ 376 w 493"/>
                  <a:gd name="T45" fmla="*/ 230 h 435"/>
                  <a:gd name="T46" fmla="*/ 443 w 493"/>
                  <a:gd name="T47" fmla="*/ 175 h 435"/>
                  <a:gd name="T48" fmla="*/ 493 w 493"/>
                  <a:gd name="T49" fmla="*/ 122 h 435"/>
                  <a:gd name="T50" fmla="*/ 493 w 493"/>
                  <a:gd name="T51" fmla="*/ 1 h 435"/>
                  <a:gd name="T52" fmla="*/ 493 w 493"/>
                  <a:gd name="T53" fmla="*/ 3 h 435"/>
                  <a:gd name="T54" fmla="*/ 493 w 493"/>
                  <a:gd name="T55" fmla="*/ 9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3" h="435">
                    <a:moveTo>
                      <a:pt x="493" y="98"/>
                    </a:moveTo>
                    <a:lnTo>
                      <a:pt x="493" y="0"/>
                    </a:lnTo>
                    <a:lnTo>
                      <a:pt x="473" y="25"/>
                    </a:lnTo>
                    <a:lnTo>
                      <a:pt x="451" y="51"/>
                    </a:lnTo>
                    <a:lnTo>
                      <a:pt x="422" y="78"/>
                    </a:lnTo>
                    <a:lnTo>
                      <a:pt x="386" y="109"/>
                    </a:lnTo>
                    <a:lnTo>
                      <a:pt x="351" y="143"/>
                    </a:lnTo>
                    <a:lnTo>
                      <a:pt x="315" y="175"/>
                    </a:lnTo>
                    <a:lnTo>
                      <a:pt x="282" y="202"/>
                    </a:lnTo>
                    <a:lnTo>
                      <a:pt x="252" y="226"/>
                    </a:lnTo>
                    <a:lnTo>
                      <a:pt x="219" y="248"/>
                    </a:lnTo>
                    <a:lnTo>
                      <a:pt x="185" y="270"/>
                    </a:lnTo>
                    <a:lnTo>
                      <a:pt x="145" y="293"/>
                    </a:lnTo>
                    <a:lnTo>
                      <a:pt x="108" y="311"/>
                    </a:lnTo>
                    <a:lnTo>
                      <a:pt x="70" y="327"/>
                    </a:lnTo>
                    <a:lnTo>
                      <a:pt x="30" y="344"/>
                    </a:lnTo>
                    <a:lnTo>
                      <a:pt x="0" y="358"/>
                    </a:lnTo>
                    <a:lnTo>
                      <a:pt x="0" y="435"/>
                    </a:lnTo>
                    <a:lnTo>
                      <a:pt x="54" y="419"/>
                    </a:lnTo>
                    <a:lnTo>
                      <a:pt x="133" y="385"/>
                    </a:lnTo>
                    <a:lnTo>
                      <a:pt x="234" y="342"/>
                    </a:lnTo>
                    <a:lnTo>
                      <a:pt x="308" y="296"/>
                    </a:lnTo>
                    <a:lnTo>
                      <a:pt x="376" y="230"/>
                    </a:lnTo>
                    <a:lnTo>
                      <a:pt x="443" y="175"/>
                    </a:lnTo>
                    <a:lnTo>
                      <a:pt x="493" y="122"/>
                    </a:lnTo>
                    <a:lnTo>
                      <a:pt x="493" y="1"/>
                    </a:lnTo>
                    <a:lnTo>
                      <a:pt x="493" y="3"/>
                    </a:lnTo>
                    <a:lnTo>
                      <a:pt x="493" y="98"/>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53" name="Freeform 17"/>
              <p:cNvSpPr>
                <a:spLocks/>
              </p:cNvSpPr>
              <p:nvPr/>
            </p:nvSpPr>
            <p:spPr bwMode="auto">
              <a:xfrm rot="823418">
                <a:off x="5007744" y="4042978"/>
                <a:ext cx="129102" cy="151194"/>
              </a:xfrm>
              <a:custGeom>
                <a:avLst/>
                <a:gdLst>
                  <a:gd name="T0" fmla="*/ 589 w 589"/>
                  <a:gd name="T1" fmla="*/ 270 h 270"/>
                  <a:gd name="T2" fmla="*/ 589 w 589"/>
                  <a:gd name="T3" fmla="*/ 187 h 270"/>
                  <a:gd name="T4" fmla="*/ 551 w 589"/>
                  <a:gd name="T5" fmla="*/ 180 h 270"/>
                  <a:gd name="T6" fmla="*/ 512 w 589"/>
                  <a:gd name="T7" fmla="*/ 173 h 270"/>
                  <a:gd name="T8" fmla="*/ 475 w 589"/>
                  <a:gd name="T9" fmla="*/ 164 h 270"/>
                  <a:gd name="T10" fmla="*/ 437 w 589"/>
                  <a:gd name="T11" fmla="*/ 155 h 270"/>
                  <a:gd name="T12" fmla="*/ 393 w 589"/>
                  <a:gd name="T13" fmla="*/ 144 h 270"/>
                  <a:gd name="T14" fmla="*/ 345 w 589"/>
                  <a:gd name="T15" fmla="*/ 132 h 270"/>
                  <a:gd name="T16" fmla="*/ 285 w 589"/>
                  <a:gd name="T17" fmla="*/ 114 h 270"/>
                  <a:gd name="T18" fmla="*/ 227 w 589"/>
                  <a:gd name="T19" fmla="*/ 97 h 270"/>
                  <a:gd name="T20" fmla="*/ 189 w 589"/>
                  <a:gd name="T21" fmla="*/ 85 h 270"/>
                  <a:gd name="T22" fmla="*/ 144 w 589"/>
                  <a:gd name="T23" fmla="*/ 68 h 270"/>
                  <a:gd name="T24" fmla="*/ 95 w 589"/>
                  <a:gd name="T25" fmla="*/ 47 h 270"/>
                  <a:gd name="T26" fmla="*/ 51 w 589"/>
                  <a:gd name="T27" fmla="*/ 27 h 270"/>
                  <a:gd name="T28" fmla="*/ 19 w 589"/>
                  <a:gd name="T29" fmla="*/ 11 h 270"/>
                  <a:gd name="T30" fmla="*/ 0 w 589"/>
                  <a:gd name="T31" fmla="*/ 0 h 270"/>
                  <a:gd name="T32" fmla="*/ 0 w 589"/>
                  <a:gd name="T33" fmla="*/ 103 h 270"/>
                  <a:gd name="T34" fmla="*/ 37 w 589"/>
                  <a:gd name="T35" fmla="*/ 129 h 270"/>
                  <a:gd name="T36" fmla="*/ 111 w 589"/>
                  <a:gd name="T37" fmla="*/ 165 h 270"/>
                  <a:gd name="T38" fmla="*/ 197 w 589"/>
                  <a:gd name="T39" fmla="*/ 201 h 270"/>
                  <a:gd name="T40" fmla="*/ 274 w 589"/>
                  <a:gd name="T41" fmla="*/ 221 h 270"/>
                  <a:gd name="T42" fmla="*/ 363 w 589"/>
                  <a:gd name="T43" fmla="*/ 246 h 270"/>
                  <a:gd name="T44" fmla="*/ 452 w 589"/>
                  <a:gd name="T45" fmla="*/ 263 h 270"/>
                  <a:gd name="T46" fmla="*/ 515 w 589"/>
                  <a:gd name="T47" fmla="*/ 269 h 270"/>
                  <a:gd name="T48" fmla="*/ 589 w 589"/>
                  <a:gd name="T4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9" h="270">
                    <a:moveTo>
                      <a:pt x="589" y="270"/>
                    </a:moveTo>
                    <a:lnTo>
                      <a:pt x="589" y="187"/>
                    </a:lnTo>
                    <a:lnTo>
                      <a:pt x="551" y="180"/>
                    </a:lnTo>
                    <a:lnTo>
                      <a:pt x="512" y="173"/>
                    </a:lnTo>
                    <a:lnTo>
                      <a:pt x="475" y="164"/>
                    </a:lnTo>
                    <a:lnTo>
                      <a:pt x="437" y="155"/>
                    </a:lnTo>
                    <a:lnTo>
                      <a:pt x="393" y="144"/>
                    </a:lnTo>
                    <a:lnTo>
                      <a:pt x="345" y="132"/>
                    </a:lnTo>
                    <a:lnTo>
                      <a:pt x="285" y="114"/>
                    </a:lnTo>
                    <a:lnTo>
                      <a:pt x="227" y="97"/>
                    </a:lnTo>
                    <a:lnTo>
                      <a:pt x="189" y="85"/>
                    </a:lnTo>
                    <a:lnTo>
                      <a:pt x="144" y="68"/>
                    </a:lnTo>
                    <a:lnTo>
                      <a:pt x="95" y="47"/>
                    </a:lnTo>
                    <a:lnTo>
                      <a:pt x="51" y="27"/>
                    </a:lnTo>
                    <a:lnTo>
                      <a:pt x="19" y="11"/>
                    </a:lnTo>
                    <a:lnTo>
                      <a:pt x="0" y="0"/>
                    </a:lnTo>
                    <a:lnTo>
                      <a:pt x="0" y="103"/>
                    </a:lnTo>
                    <a:lnTo>
                      <a:pt x="37" y="129"/>
                    </a:lnTo>
                    <a:lnTo>
                      <a:pt x="111" y="165"/>
                    </a:lnTo>
                    <a:lnTo>
                      <a:pt x="197" y="201"/>
                    </a:lnTo>
                    <a:lnTo>
                      <a:pt x="274" y="221"/>
                    </a:lnTo>
                    <a:lnTo>
                      <a:pt x="363" y="246"/>
                    </a:lnTo>
                    <a:lnTo>
                      <a:pt x="452" y="263"/>
                    </a:lnTo>
                    <a:lnTo>
                      <a:pt x="515" y="269"/>
                    </a:lnTo>
                    <a:lnTo>
                      <a:pt x="589" y="270"/>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54" name="Freeform 18"/>
              <p:cNvSpPr>
                <a:spLocks/>
              </p:cNvSpPr>
              <p:nvPr/>
            </p:nvSpPr>
            <p:spPr bwMode="auto">
              <a:xfrm rot="823418">
                <a:off x="4849089" y="4094121"/>
                <a:ext cx="360565" cy="461420"/>
              </a:xfrm>
              <a:custGeom>
                <a:avLst/>
                <a:gdLst>
                  <a:gd name="T0" fmla="*/ 1554 w 1645"/>
                  <a:gd name="T1" fmla="*/ 824 h 824"/>
                  <a:gd name="T2" fmla="*/ 1456 w 1645"/>
                  <a:gd name="T3" fmla="*/ 824 h 824"/>
                  <a:gd name="T4" fmla="*/ 1354 w 1645"/>
                  <a:gd name="T5" fmla="*/ 817 h 824"/>
                  <a:gd name="T6" fmla="*/ 1259 w 1645"/>
                  <a:gd name="T7" fmla="*/ 803 h 824"/>
                  <a:gd name="T8" fmla="*/ 1149 w 1645"/>
                  <a:gd name="T9" fmla="*/ 779 h 824"/>
                  <a:gd name="T10" fmla="*/ 1044 w 1645"/>
                  <a:gd name="T11" fmla="*/ 746 h 824"/>
                  <a:gd name="T12" fmla="*/ 933 w 1645"/>
                  <a:gd name="T13" fmla="*/ 701 h 824"/>
                  <a:gd name="T14" fmla="*/ 834 w 1645"/>
                  <a:gd name="T15" fmla="*/ 654 h 824"/>
                  <a:gd name="T16" fmla="*/ 740 w 1645"/>
                  <a:gd name="T17" fmla="*/ 607 h 824"/>
                  <a:gd name="T18" fmla="*/ 644 w 1645"/>
                  <a:gd name="T19" fmla="*/ 553 h 824"/>
                  <a:gd name="T20" fmla="*/ 554 w 1645"/>
                  <a:gd name="T21" fmla="*/ 493 h 824"/>
                  <a:gd name="T22" fmla="*/ 467 w 1645"/>
                  <a:gd name="T23" fmla="*/ 424 h 824"/>
                  <a:gd name="T24" fmla="*/ 396 w 1645"/>
                  <a:gd name="T25" fmla="*/ 355 h 824"/>
                  <a:gd name="T26" fmla="*/ 348 w 1645"/>
                  <a:gd name="T27" fmla="*/ 291 h 824"/>
                  <a:gd name="T28" fmla="*/ 49 w 1645"/>
                  <a:gd name="T29" fmla="*/ 312 h 824"/>
                  <a:gd name="T30" fmla="*/ 151 w 1645"/>
                  <a:gd name="T31" fmla="*/ 267 h 824"/>
                  <a:gd name="T32" fmla="*/ 222 w 1645"/>
                  <a:gd name="T33" fmla="*/ 231 h 824"/>
                  <a:gd name="T34" fmla="*/ 281 w 1645"/>
                  <a:gd name="T35" fmla="*/ 194 h 824"/>
                  <a:gd name="T36" fmla="*/ 338 w 1645"/>
                  <a:gd name="T37" fmla="*/ 148 h 824"/>
                  <a:gd name="T38" fmla="*/ 405 w 1645"/>
                  <a:gd name="T39" fmla="*/ 88 h 824"/>
                  <a:gd name="T40" fmla="*/ 469 w 1645"/>
                  <a:gd name="T41" fmla="*/ 30 h 824"/>
                  <a:gd name="T42" fmla="*/ 521 w 1645"/>
                  <a:gd name="T43" fmla="*/ 13 h 824"/>
                  <a:gd name="T44" fmla="*/ 577 w 1645"/>
                  <a:gd name="T45" fmla="*/ 41 h 824"/>
                  <a:gd name="T46" fmla="*/ 646 w 1645"/>
                  <a:gd name="T47" fmla="*/ 69 h 824"/>
                  <a:gd name="T48" fmla="*/ 709 w 1645"/>
                  <a:gd name="T49" fmla="*/ 89 h 824"/>
                  <a:gd name="T50" fmla="*/ 781 w 1645"/>
                  <a:gd name="T51" fmla="*/ 109 h 824"/>
                  <a:gd name="T52" fmla="*/ 854 w 1645"/>
                  <a:gd name="T53" fmla="*/ 128 h 824"/>
                  <a:gd name="T54" fmla="*/ 925 w 1645"/>
                  <a:gd name="T55" fmla="*/ 143 h 824"/>
                  <a:gd name="T56" fmla="*/ 993 w 1645"/>
                  <a:gd name="T57" fmla="*/ 158 h 824"/>
                  <a:gd name="T58" fmla="*/ 1085 w 1645"/>
                  <a:gd name="T59" fmla="*/ 172 h 824"/>
                  <a:gd name="T60" fmla="*/ 749 w 1645"/>
                  <a:gd name="T61" fmla="*/ 282 h 824"/>
                  <a:gd name="T62" fmla="*/ 828 w 1645"/>
                  <a:gd name="T63" fmla="*/ 385 h 824"/>
                  <a:gd name="T64" fmla="*/ 888 w 1645"/>
                  <a:gd name="T65" fmla="*/ 445 h 824"/>
                  <a:gd name="T66" fmla="*/ 975 w 1645"/>
                  <a:gd name="T67" fmla="*/ 526 h 824"/>
                  <a:gd name="T68" fmla="*/ 1050 w 1645"/>
                  <a:gd name="T69" fmla="*/ 589 h 824"/>
                  <a:gd name="T70" fmla="*/ 1110 w 1645"/>
                  <a:gd name="T71" fmla="*/ 636 h 824"/>
                  <a:gd name="T72" fmla="*/ 1185 w 1645"/>
                  <a:gd name="T73" fmla="*/ 683 h 824"/>
                  <a:gd name="T74" fmla="*/ 1262 w 1645"/>
                  <a:gd name="T75" fmla="*/ 722 h 824"/>
                  <a:gd name="T76" fmla="*/ 1354 w 1645"/>
                  <a:gd name="T77" fmla="*/ 755 h 824"/>
                  <a:gd name="T78" fmla="*/ 1453 w 1645"/>
                  <a:gd name="T79" fmla="*/ 779 h 824"/>
                  <a:gd name="T80" fmla="*/ 1557 w 1645"/>
                  <a:gd name="T81" fmla="*/ 80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4">
                    <a:moveTo>
                      <a:pt x="1645" y="817"/>
                    </a:moveTo>
                    <a:lnTo>
                      <a:pt x="1554" y="824"/>
                    </a:lnTo>
                    <a:lnTo>
                      <a:pt x="1510" y="824"/>
                    </a:lnTo>
                    <a:lnTo>
                      <a:pt x="1456" y="824"/>
                    </a:lnTo>
                    <a:lnTo>
                      <a:pt x="1405" y="820"/>
                    </a:lnTo>
                    <a:lnTo>
                      <a:pt x="1354" y="817"/>
                    </a:lnTo>
                    <a:lnTo>
                      <a:pt x="1304" y="811"/>
                    </a:lnTo>
                    <a:lnTo>
                      <a:pt x="1259" y="803"/>
                    </a:lnTo>
                    <a:lnTo>
                      <a:pt x="1209" y="794"/>
                    </a:lnTo>
                    <a:lnTo>
                      <a:pt x="1149" y="779"/>
                    </a:lnTo>
                    <a:lnTo>
                      <a:pt x="1095" y="761"/>
                    </a:lnTo>
                    <a:lnTo>
                      <a:pt x="1044" y="746"/>
                    </a:lnTo>
                    <a:lnTo>
                      <a:pt x="987" y="725"/>
                    </a:lnTo>
                    <a:lnTo>
                      <a:pt x="933" y="701"/>
                    </a:lnTo>
                    <a:lnTo>
                      <a:pt x="879" y="677"/>
                    </a:lnTo>
                    <a:lnTo>
                      <a:pt x="834" y="654"/>
                    </a:lnTo>
                    <a:lnTo>
                      <a:pt x="783" y="630"/>
                    </a:lnTo>
                    <a:lnTo>
                      <a:pt x="740" y="607"/>
                    </a:lnTo>
                    <a:lnTo>
                      <a:pt x="692" y="580"/>
                    </a:lnTo>
                    <a:lnTo>
                      <a:pt x="644" y="553"/>
                    </a:lnTo>
                    <a:lnTo>
                      <a:pt x="596" y="520"/>
                    </a:lnTo>
                    <a:lnTo>
                      <a:pt x="554" y="493"/>
                    </a:lnTo>
                    <a:lnTo>
                      <a:pt x="509" y="457"/>
                    </a:lnTo>
                    <a:lnTo>
                      <a:pt x="467" y="424"/>
                    </a:lnTo>
                    <a:lnTo>
                      <a:pt x="428" y="391"/>
                    </a:lnTo>
                    <a:lnTo>
                      <a:pt x="396" y="355"/>
                    </a:lnTo>
                    <a:lnTo>
                      <a:pt x="369" y="324"/>
                    </a:lnTo>
                    <a:lnTo>
                      <a:pt x="348" y="291"/>
                    </a:lnTo>
                    <a:lnTo>
                      <a:pt x="0" y="336"/>
                    </a:lnTo>
                    <a:lnTo>
                      <a:pt x="49" y="312"/>
                    </a:lnTo>
                    <a:lnTo>
                      <a:pt x="106" y="288"/>
                    </a:lnTo>
                    <a:lnTo>
                      <a:pt x="151" y="267"/>
                    </a:lnTo>
                    <a:lnTo>
                      <a:pt x="185" y="251"/>
                    </a:lnTo>
                    <a:lnTo>
                      <a:pt x="222" y="231"/>
                    </a:lnTo>
                    <a:lnTo>
                      <a:pt x="252" y="213"/>
                    </a:lnTo>
                    <a:lnTo>
                      <a:pt x="281" y="194"/>
                    </a:lnTo>
                    <a:lnTo>
                      <a:pt x="307" y="171"/>
                    </a:lnTo>
                    <a:lnTo>
                      <a:pt x="338" y="148"/>
                    </a:lnTo>
                    <a:lnTo>
                      <a:pt x="372" y="119"/>
                    </a:lnTo>
                    <a:lnTo>
                      <a:pt x="405" y="88"/>
                    </a:lnTo>
                    <a:lnTo>
                      <a:pt x="434" y="62"/>
                    </a:lnTo>
                    <a:lnTo>
                      <a:pt x="469" y="30"/>
                    </a:lnTo>
                    <a:lnTo>
                      <a:pt x="494" y="0"/>
                    </a:lnTo>
                    <a:lnTo>
                      <a:pt x="521" y="13"/>
                    </a:lnTo>
                    <a:lnTo>
                      <a:pt x="548" y="28"/>
                    </a:lnTo>
                    <a:lnTo>
                      <a:pt x="577" y="41"/>
                    </a:lnTo>
                    <a:lnTo>
                      <a:pt x="611" y="55"/>
                    </a:lnTo>
                    <a:lnTo>
                      <a:pt x="646" y="69"/>
                    </a:lnTo>
                    <a:lnTo>
                      <a:pt x="678" y="80"/>
                    </a:lnTo>
                    <a:lnTo>
                      <a:pt x="709" y="89"/>
                    </a:lnTo>
                    <a:lnTo>
                      <a:pt x="744" y="100"/>
                    </a:lnTo>
                    <a:lnTo>
                      <a:pt x="781" y="109"/>
                    </a:lnTo>
                    <a:lnTo>
                      <a:pt x="819" y="119"/>
                    </a:lnTo>
                    <a:lnTo>
                      <a:pt x="854" y="128"/>
                    </a:lnTo>
                    <a:lnTo>
                      <a:pt x="888" y="137"/>
                    </a:lnTo>
                    <a:lnTo>
                      <a:pt x="925" y="143"/>
                    </a:lnTo>
                    <a:lnTo>
                      <a:pt x="960" y="151"/>
                    </a:lnTo>
                    <a:lnTo>
                      <a:pt x="993" y="158"/>
                    </a:lnTo>
                    <a:lnTo>
                      <a:pt x="1032" y="166"/>
                    </a:lnTo>
                    <a:lnTo>
                      <a:pt x="1085" y="172"/>
                    </a:lnTo>
                    <a:lnTo>
                      <a:pt x="725" y="234"/>
                    </a:lnTo>
                    <a:lnTo>
                      <a:pt x="749" y="282"/>
                    </a:lnTo>
                    <a:lnTo>
                      <a:pt x="777" y="318"/>
                    </a:lnTo>
                    <a:lnTo>
                      <a:pt x="828" y="385"/>
                    </a:lnTo>
                    <a:lnTo>
                      <a:pt x="858" y="415"/>
                    </a:lnTo>
                    <a:lnTo>
                      <a:pt x="888" y="445"/>
                    </a:lnTo>
                    <a:lnTo>
                      <a:pt x="942" y="496"/>
                    </a:lnTo>
                    <a:lnTo>
                      <a:pt x="975" y="526"/>
                    </a:lnTo>
                    <a:lnTo>
                      <a:pt x="1014" y="562"/>
                    </a:lnTo>
                    <a:lnTo>
                      <a:pt x="1050" y="589"/>
                    </a:lnTo>
                    <a:lnTo>
                      <a:pt x="1080" y="613"/>
                    </a:lnTo>
                    <a:lnTo>
                      <a:pt x="1110" y="636"/>
                    </a:lnTo>
                    <a:lnTo>
                      <a:pt x="1146" y="659"/>
                    </a:lnTo>
                    <a:lnTo>
                      <a:pt x="1185" y="683"/>
                    </a:lnTo>
                    <a:lnTo>
                      <a:pt x="1224" y="701"/>
                    </a:lnTo>
                    <a:lnTo>
                      <a:pt x="1262" y="722"/>
                    </a:lnTo>
                    <a:lnTo>
                      <a:pt x="1310" y="740"/>
                    </a:lnTo>
                    <a:lnTo>
                      <a:pt x="1354" y="755"/>
                    </a:lnTo>
                    <a:lnTo>
                      <a:pt x="1405" y="767"/>
                    </a:lnTo>
                    <a:lnTo>
                      <a:pt x="1453" y="779"/>
                    </a:lnTo>
                    <a:lnTo>
                      <a:pt x="1504" y="791"/>
                    </a:lnTo>
                    <a:lnTo>
                      <a:pt x="1557" y="800"/>
                    </a:lnTo>
                    <a:lnTo>
                      <a:pt x="1645" y="817"/>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ZA" dirty="0"/>
              </a:p>
            </p:txBody>
          </p:sp>
        </p:grpSp>
        <p:grpSp>
          <p:nvGrpSpPr>
            <p:cNvPr id="55" name="Group 54"/>
            <p:cNvGrpSpPr/>
            <p:nvPr/>
          </p:nvGrpSpPr>
          <p:grpSpPr>
            <a:xfrm rot="20787949">
              <a:off x="2621310" y="3025468"/>
              <a:ext cx="754394" cy="1128398"/>
              <a:chOff x="4849089" y="4012880"/>
              <a:chExt cx="360565" cy="556682"/>
            </a:xfrm>
          </p:grpSpPr>
          <p:sp>
            <p:nvSpPr>
              <p:cNvPr id="56" name="Freeform 15"/>
              <p:cNvSpPr>
                <a:spLocks/>
              </p:cNvSpPr>
              <p:nvPr/>
            </p:nvSpPr>
            <p:spPr bwMode="auto">
              <a:xfrm rot="823418">
                <a:off x="4984659" y="4230217"/>
                <a:ext cx="208448" cy="339345"/>
              </a:xfrm>
              <a:custGeom>
                <a:avLst/>
                <a:gdLst>
                  <a:gd name="T0" fmla="*/ 951 w 951"/>
                  <a:gd name="T1" fmla="*/ 606 h 606"/>
                  <a:gd name="T2" fmla="*/ 951 w 951"/>
                  <a:gd name="T3" fmla="*/ 562 h 606"/>
                  <a:gd name="T4" fmla="*/ 882 w 951"/>
                  <a:gd name="T5" fmla="*/ 550 h 606"/>
                  <a:gd name="T6" fmla="*/ 820 w 951"/>
                  <a:gd name="T7" fmla="*/ 535 h 606"/>
                  <a:gd name="T8" fmla="*/ 763 w 951"/>
                  <a:gd name="T9" fmla="*/ 517 h 606"/>
                  <a:gd name="T10" fmla="*/ 704 w 951"/>
                  <a:gd name="T11" fmla="*/ 499 h 606"/>
                  <a:gd name="T12" fmla="*/ 654 w 951"/>
                  <a:gd name="T13" fmla="*/ 481 h 606"/>
                  <a:gd name="T14" fmla="*/ 612 w 951"/>
                  <a:gd name="T15" fmla="*/ 463 h 606"/>
                  <a:gd name="T16" fmla="*/ 573 w 951"/>
                  <a:gd name="T17" fmla="*/ 446 h 606"/>
                  <a:gd name="T18" fmla="*/ 528 w 951"/>
                  <a:gd name="T19" fmla="*/ 426 h 606"/>
                  <a:gd name="T20" fmla="*/ 489 w 951"/>
                  <a:gd name="T21" fmla="*/ 402 h 606"/>
                  <a:gd name="T22" fmla="*/ 444 w 951"/>
                  <a:gd name="T23" fmla="*/ 372 h 606"/>
                  <a:gd name="T24" fmla="*/ 408 w 951"/>
                  <a:gd name="T25" fmla="*/ 345 h 606"/>
                  <a:gd name="T26" fmla="*/ 372 w 951"/>
                  <a:gd name="T27" fmla="*/ 318 h 606"/>
                  <a:gd name="T28" fmla="*/ 339 w 951"/>
                  <a:gd name="T29" fmla="*/ 288 h 606"/>
                  <a:gd name="T30" fmla="*/ 297 w 951"/>
                  <a:gd name="T31" fmla="*/ 252 h 606"/>
                  <a:gd name="T32" fmla="*/ 252 w 951"/>
                  <a:gd name="T33" fmla="*/ 210 h 606"/>
                  <a:gd name="T34" fmla="*/ 226 w 951"/>
                  <a:gd name="T35" fmla="*/ 180 h 606"/>
                  <a:gd name="T36" fmla="*/ 199 w 951"/>
                  <a:gd name="T37" fmla="*/ 148 h 606"/>
                  <a:gd name="T38" fmla="*/ 172 w 951"/>
                  <a:gd name="T39" fmla="*/ 118 h 606"/>
                  <a:gd name="T40" fmla="*/ 148 w 951"/>
                  <a:gd name="T41" fmla="*/ 87 h 606"/>
                  <a:gd name="T42" fmla="*/ 118 w 951"/>
                  <a:gd name="T43" fmla="*/ 39 h 606"/>
                  <a:gd name="T44" fmla="*/ 100 w 951"/>
                  <a:gd name="T45" fmla="*/ 0 h 606"/>
                  <a:gd name="T46" fmla="*/ 0 w 951"/>
                  <a:gd name="T47" fmla="*/ 12 h 606"/>
                  <a:gd name="T48" fmla="*/ 33 w 951"/>
                  <a:gd name="T49" fmla="*/ 78 h 606"/>
                  <a:gd name="T50" fmla="*/ 82 w 951"/>
                  <a:gd name="T51" fmla="*/ 148 h 606"/>
                  <a:gd name="T52" fmla="*/ 133 w 951"/>
                  <a:gd name="T53" fmla="*/ 207 h 606"/>
                  <a:gd name="T54" fmla="*/ 199 w 951"/>
                  <a:gd name="T55" fmla="*/ 270 h 606"/>
                  <a:gd name="T56" fmla="*/ 288 w 951"/>
                  <a:gd name="T57" fmla="*/ 360 h 606"/>
                  <a:gd name="T58" fmla="*/ 387 w 951"/>
                  <a:gd name="T59" fmla="*/ 435 h 606"/>
                  <a:gd name="T60" fmla="*/ 492 w 951"/>
                  <a:gd name="T61" fmla="*/ 499 h 606"/>
                  <a:gd name="T62" fmla="*/ 585 w 951"/>
                  <a:gd name="T63" fmla="*/ 538 h 606"/>
                  <a:gd name="T64" fmla="*/ 701 w 951"/>
                  <a:gd name="T65" fmla="*/ 577 h 606"/>
                  <a:gd name="T66" fmla="*/ 796 w 951"/>
                  <a:gd name="T67" fmla="*/ 592 h 606"/>
                  <a:gd name="T68" fmla="*/ 951 w 951"/>
                  <a:gd name="T69"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1" h="606">
                    <a:moveTo>
                      <a:pt x="951" y="606"/>
                    </a:moveTo>
                    <a:lnTo>
                      <a:pt x="951" y="562"/>
                    </a:lnTo>
                    <a:lnTo>
                      <a:pt x="882" y="550"/>
                    </a:lnTo>
                    <a:lnTo>
                      <a:pt x="820" y="535"/>
                    </a:lnTo>
                    <a:lnTo>
                      <a:pt x="763" y="517"/>
                    </a:lnTo>
                    <a:lnTo>
                      <a:pt x="704" y="499"/>
                    </a:lnTo>
                    <a:lnTo>
                      <a:pt x="654" y="481"/>
                    </a:lnTo>
                    <a:lnTo>
                      <a:pt x="612" y="463"/>
                    </a:lnTo>
                    <a:lnTo>
                      <a:pt x="573" y="446"/>
                    </a:lnTo>
                    <a:lnTo>
                      <a:pt x="528" y="426"/>
                    </a:lnTo>
                    <a:lnTo>
                      <a:pt x="489" y="402"/>
                    </a:lnTo>
                    <a:lnTo>
                      <a:pt x="444" y="372"/>
                    </a:lnTo>
                    <a:lnTo>
                      <a:pt x="408" y="345"/>
                    </a:lnTo>
                    <a:lnTo>
                      <a:pt x="372" y="318"/>
                    </a:lnTo>
                    <a:lnTo>
                      <a:pt x="339" y="288"/>
                    </a:lnTo>
                    <a:lnTo>
                      <a:pt x="297" y="252"/>
                    </a:lnTo>
                    <a:lnTo>
                      <a:pt x="252" y="210"/>
                    </a:lnTo>
                    <a:lnTo>
                      <a:pt x="226" y="180"/>
                    </a:lnTo>
                    <a:lnTo>
                      <a:pt x="199" y="148"/>
                    </a:lnTo>
                    <a:lnTo>
                      <a:pt x="172" y="118"/>
                    </a:lnTo>
                    <a:lnTo>
                      <a:pt x="148" y="87"/>
                    </a:lnTo>
                    <a:lnTo>
                      <a:pt x="118" y="39"/>
                    </a:lnTo>
                    <a:lnTo>
                      <a:pt x="100" y="0"/>
                    </a:lnTo>
                    <a:lnTo>
                      <a:pt x="0" y="12"/>
                    </a:lnTo>
                    <a:lnTo>
                      <a:pt x="33" y="78"/>
                    </a:lnTo>
                    <a:lnTo>
                      <a:pt x="82" y="148"/>
                    </a:lnTo>
                    <a:lnTo>
                      <a:pt x="133" y="207"/>
                    </a:lnTo>
                    <a:lnTo>
                      <a:pt x="199" y="270"/>
                    </a:lnTo>
                    <a:lnTo>
                      <a:pt x="288" y="360"/>
                    </a:lnTo>
                    <a:lnTo>
                      <a:pt x="387" y="435"/>
                    </a:lnTo>
                    <a:lnTo>
                      <a:pt x="492" y="499"/>
                    </a:lnTo>
                    <a:lnTo>
                      <a:pt x="585" y="538"/>
                    </a:lnTo>
                    <a:lnTo>
                      <a:pt x="701" y="577"/>
                    </a:lnTo>
                    <a:lnTo>
                      <a:pt x="796" y="592"/>
                    </a:lnTo>
                    <a:lnTo>
                      <a:pt x="951" y="606"/>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57" name="Freeform 16"/>
              <p:cNvSpPr>
                <a:spLocks/>
              </p:cNvSpPr>
              <p:nvPr/>
            </p:nvSpPr>
            <p:spPr bwMode="auto">
              <a:xfrm rot="823418">
                <a:off x="4891817" y="4012880"/>
                <a:ext cx="108060" cy="243589"/>
              </a:xfrm>
              <a:custGeom>
                <a:avLst/>
                <a:gdLst>
                  <a:gd name="T0" fmla="*/ 493 w 493"/>
                  <a:gd name="T1" fmla="*/ 98 h 435"/>
                  <a:gd name="T2" fmla="*/ 493 w 493"/>
                  <a:gd name="T3" fmla="*/ 0 h 435"/>
                  <a:gd name="T4" fmla="*/ 473 w 493"/>
                  <a:gd name="T5" fmla="*/ 25 h 435"/>
                  <a:gd name="T6" fmla="*/ 451 w 493"/>
                  <a:gd name="T7" fmla="*/ 51 h 435"/>
                  <a:gd name="T8" fmla="*/ 422 w 493"/>
                  <a:gd name="T9" fmla="*/ 78 h 435"/>
                  <a:gd name="T10" fmla="*/ 386 w 493"/>
                  <a:gd name="T11" fmla="*/ 109 h 435"/>
                  <a:gd name="T12" fmla="*/ 351 w 493"/>
                  <a:gd name="T13" fmla="*/ 143 h 435"/>
                  <a:gd name="T14" fmla="*/ 315 w 493"/>
                  <a:gd name="T15" fmla="*/ 175 h 435"/>
                  <a:gd name="T16" fmla="*/ 282 w 493"/>
                  <a:gd name="T17" fmla="*/ 202 h 435"/>
                  <a:gd name="T18" fmla="*/ 252 w 493"/>
                  <a:gd name="T19" fmla="*/ 226 h 435"/>
                  <a:gd name="T20" fmla="*/ 219 w 493"/>
                  <a:gd name="T21" fmla="*/ 248 h 435"/>
                  <a:gd name="T22" fmla="*/ 185 w 493"/>
                  <a:gd name="T23" fmla="*/ 270 h 435"/>
                  <a:gd name="T24" fmla="*/ 145 w 493"/>
                  <a:gd name="T25" fmla="*/ 293 h 435"/>
                  <a:gd name="T26" fmla="*/ 108 w 493"/>
                  <a:gd name="T27" fmla="*/ 311 h 435"/>
                  <a:gd name="T28" fmla="*/ 70 w 493"/>
                  <a:gd name="T29" fmla="*/ 327 h 435"/>
                  <a:gd name="T30" fmla="*/ 30 w 493"/>
                  <a:gd name="T31" fmla="*/ 344 h 435"/>
                  <a:gd name="T32" fmla="*/ 0 w 493"/>
                  <a:gd name="T33" fmla="*/ 358 h 435"/>
                  <a:gd name="T34" fmla="*/ 0 w 493"/>
                  <a:gd name="T35" fmla="*/ 435 h 435"/>
                  <a:gd name="T36" fmla="*/ 54 w 493"/>
                  <a:gd name="T37" fmla="*/ 419 h 435"/>
                  <a:gd name="T38" fmla="*/ 133 w 493"/>
                  <a:gd name="T39" fmla="*/ 385 h 435"/>
                  <a:gd name="T40" fmla="*/ 234 w 493"/>
                  <a:gd name="T41" fmla="*/ 342 h 435"/>
                  <a:gd name="T42" fmla="*/ 308 w 493"/>
                  <a:gd name="T43" fmla="*/ 296 h 435"/>
                  <a:gd name="T44" fmla="*/ 376 w 493"/>
                  <a:gd name="T45" fmla="*/ 230 h 435"/>
                  <a:gd name="T46" fmla="*/ 443 w 493"/>
                  <a:gd name="T47" fmla="*/ 175 h 435"/>
                  <a:gd name="T48" fmla="*/ 493 w 493"/>
                  <a:gd name="T49" fmla="*/ 122 h 435"/>
                  <a:gd name="T50" fmla="*/ 493 w 493"/>
                  <a:gd name="T51" fmla="*/ 1 h 435"/>
                  <a:gd name="T52" fmla="*/ 493 w 493"/>
                  <a:gd name="T53" fmla="*/ 3 h 435"/>
                  <a:gd name="T54" fmla="*/ 493 w 493"/>
                  <a:gd name="T55" fmla="*/ 9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3" h="435">
                    <a:moveTo>
                      <a:pt x="493" y="98"/>
                    </a:moveTo>
                    <a:lnTo>
                      <a:pt x="493" y="0"/>
                    </a:lnTo>
                    <a:lnTo>
                      <a:pt x="473" y="25"/>
                    </a:lnTo>
                    <a:lnTo>
                      <a:pt x="451" y="51"/>
                    </a:lnTo>
                    <a:lnTo>
                      <a:pt x="422" y="78"/>
                    </a:lnTo>
                    <a:lnTo>
                      <a:pt x="386" y="109"/>
                    </a:lnTo>
                    <a:lnTo>
                      <a:pt x="351" y="143"/>
                    </a:lnTo>
                    <a:lnTo>
                      <a:pt x="315" y="175"/>
                    </a:lnTo>
                    <a:lnTo>
                      <a:pt x="282" y="202"/>
                    </a:lnTo>
                    <a:lnTo>
                      <a:pt x="252" y="226"/>
                    </a:lnTo>
                    <a:lnTo>
                      <a:pt x="219" y="248"/>
                    </a:lnTo>
                    <a:lnTo>
                      <a:pt x="185" y="270"/>
                    </a:lnTo>
                    <a:lnTo>
                      <a:pt x="145" y="293"/>
                    </a:lnTo>
                    <a:lnTo>
                      <a:pt x="108" y="311"/>
                    </a:lnTo>
                    <a:lnTo>
                      <a:pt x="70" y="327"/>
                    </a:lnTo>
                    <a:lnTo>
                      <a:pt x="30" y="344"/>
                    </a:lnTo>
                    <a:lnTo>
                      <a:pt x="0" y="358"/>
                    </a:lnTo>
                    <a:lnTo>
                      <a:pt x="0" y="435"/>
                    </a:lnTo>
                    <a:lnTo>
                      <a:pt x="54" y="419"/>
                    </a:lnTo>
                    <a:lnTo>
                      <a:pt x="133" y="385"/>
                    </a:lnTo>
                    <a:lnTo>
                      <a:pt x="234" y="342"/>
                    </a:lnTo>
                    <a:lnTo>
                      <a:pt x="308" y="296"/>
                    </a:lnTo>
                    <a:lnTo>
                      <a:pt x="376" y="230"/>
                    </a:lnTo>
                    <a:lnTo>
                      <a:pt x="443" y="175"/>
                    </a:lnTo>
                    <a:lnTo>
                      <a:pt x="493" y="122"/>
                    </a:lnTo>
                    <a:lnTo>
                      <a:pt x="493" y="1"/>
                    </a:lnTo>
                    <a:lnTo>
                      <a:pt x="493" y="3"/>
                    </a:lnTo>
                    <a:lnTo>
                      <a:pt x="493" y="98"/>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58" name="Freeform 17"/>
              <p:cNvSpPr>
                <a:spLocks/>
              </p:cNvSpPr>
              <p:nvPr/>
            </p:nvSpPr>
            <p:spPr bwMode="auto">
              <a:xfrm rot="823418">
                <a:off x="5007744" y="4042978"/>
                <a:ext cx="129102" cy="151194"/>
              </a:xfrm>
              <a:custGeom>
                <a:avLst/>
                <a:gdLst>
                  <a:gd name="T0" fmla="*/ 589 w 589"/>
                  <a:gd name="T1" fmla="*/ 270 h 270"/>
                  <a:gd name="T2" fmla="*/ 589 w 589"/>
                  <a:gd name="T3" fmla="*/ 187 h 270"/>
                  <a:gd name="T4" fmla="*/ 551 w 589"/>
                  <a:gd name="T5" fmla="*/ 180 h 270"/>
                  <a:gd name="T6" fmla="*/ 512 w 589"/>
                  <a:gd name="T7" fmla="*/ 173 h 270"/>
                  <a:gd name="T8" fmla="*/ 475 w 589"/>
                  <a:gd name="T9" fmla="*/ 164 h 270"/>
                  <a:gd name="T10" fmla="*/ 437 w 589"/>
                  <a:gd name="T11" fmla="*/ 155 h 270"/>
                  <a:gd name="T12" fmla="*/ 393 w 589"/>
                  <a:gd name="T13" fmla="*/ 144 h 270"/>
                  <a:gd name="T14" fmla="*/ 345 w 589"/>
                  <a:gd name="T15" fmla="*/ 132 h 270"/>
                  <a:gd name="T16" fmla="*/ 285 w 589"/>
                  <a:gd name="T17" fmla="*/ 114 h 270"/>
                  <a:gd name="T18" fmla="*/ 227 w 589"/>
                  <a:gd name="T19" fmla="*/ 97 h 270"/>
                  <a:gd name="T20" fmla="*/ 189 w 589"/>
                  <a:gd name="T21" fmla="*/ 85 h 270"/>
                  <a:gd name="T22" fmla="*/ 144 w 589"/>
                  <a:gd name="T23" fmla="*/ 68 h 270"/>
                  <a:gd name="T24" fmla="*/ 95 w 589"/>
                  <a:gd name="T25" fmla="*/ 47 h 270"/>
                  <a:gd name="T26" fmla="*/ 51 w 589"/>
                  <a:gd name="T27" fmla="*/ 27 h 270"/>
                  <a:gd name="T28" fmla="*/ 19 w 589"/>
                  <a:gd name="T29" fmla="*/ 11 h 270"/>
                  <a:gd name="T30" fmla="*/ 0 w 589"/>
                  <a:gd name="T31" fmla="*/ 0 h 270"/>
                  <a:gd name="T32" fmla="*/ 0 w 589"/>
                  <a:gd name="T33" fmla="*/ 103 h 270"/>
                  <a:gd name="T34" fmla="*/ 37 w 589"/>
                  <a:gd name="T35" fmla="*/ 129 h 270"/>
                  <a:gd name="T36" fmla="*/ 111 w 589"/>
                  <a:gd name="T37" fmla="*/ 165 h 270"/>
                  <a:gd name="T38" fmla="*/ 197 w 589"/>
                  <a:gd name="T39" fmla="*/ 201 h 270"/>
                  <a:gd name="T40" fmla="*/ 274 w 589"/>
                  <a:gd name="T41" fmla="*/ 221 h 270"/>
                  <a:gd name="T42" fmla="*/ 363 w 589"/>
                  <a:gd name="T43" fmla="*/ 246 h 270"/>
                  <a:gd name="T44" fmla="*/ 452 w 589"/>
                  <a:gd name="T45" fmla="*/ 263 h 270"/>
                  <a:gd name="T46" fmla="*/ 515 w 589"/>
                  <a:gd name="T47" fmla="*/ 269 h 270"/>
                  <a:gd name="T48" fmla="*/ 589 w 589"/>
                  <a:gd name="T4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9" h="270">
                    <a:moveTo>
                      <a:pt x="589" y="270"/>
                    </a:moveTo>
                    <a:lnTo>
                      <a:pt x="589" y="187"/>
                    </a:lnTo>
                    <a:lnTo>
                      <a:pt x="551" y="180"/>
                    </a:lnTo>
                    <a:lnTo>
                      <a:pt x="512" y="173"/>
                    </a:lnTo>
                    <a:lnTo>
                      <a:pt x="475" y="164"/>
                    </a:lnTo>
                    <a:lnTo>
                      <a:pt x="437" y="155"/>
                    </a:lnTo>
                    <a:lnTo>
                      <a:pt x="393" y="144"/>
                    </a:lnTo>
                    <a:lnTo>
                      <a:pt x="345" y="132"/>
                    </a:lnTo>
                    <a:lnTo>
                      <a:pt x="285" y="114"/>
                    </a:lnTo>
                    <a:lnTo>
                      <a:pt x="227" y="97"/>
                    </a:lnTo>
                    <a:lnTo>
                      <a:pt x="189" y="85"/>
                    </a:lnTo>
                    <a:lnTo>
                      <a:pt x="144" y="68"/>
                    </a:lnTo>
                    <a:lnTo>
                      <a:pt x="95" y="47"/>
                    </a:lnTo>
                    <a:lnTo>
                      <a:pt x="51" y="27"/>
                    </a:lnTo>
                    <a:lnTo>
                      <a:pt x="19" y="11"/>
                    </a:lnTo>
                    <a:lnTo>
                      <a:pt x="0" y="0"/>
                    </a:lnTo>
                    <a:lnTo>
                      <a:pt x="0" y="103"/>
                    </a:lnTo>
                    <a:lnTo>
                      <a:pt x="37" y="129"/>
                    </a:lnTo>
                    <a:lnTo>
                      <a:pt x="111" y="165"/>
                    </a:lnTo>
                    <a:lnTo>
                      <a:pt x="197" y="201"/>
                    </a:lnTo>
                    <a:lnTo>
                      <a:pt x="274" y="221"/>
                    </a:lnTo>
                    <a:lnTo>
                      <a:pt x="363" y="246"/>
                    </a:lnTo>
                    <a:lnTo>
                      <a:pt x="452" y="263"/>
                    </a:lnTo>
                    <a:lnTo>
                      <a:pt x="515" y="269"/>
                    </a:lnTo>
                    <a:lnTo>
                      <a:pt x="589" y="270"/>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59" name="Freeform 18"/>
              <p:cNvSpPr>
                <a:spLocks/>
              </p:cNvSpPr>
              <p:nvPr/>
            </p:nvSpPr>
            <p:spPr bwMode="auto">
              <a:xfrm rot="823418">
                <a:off x="4849089" y="4094121"/>
                <a:ext cx="360565" cy="461420"/>
              </a:xfrm>
              <a:custGeom>
                <a:avLst/>
                <a:gdLst>
                  <a:gd name="T0" fmla="*/ 1554 w 1645"/>
                  <a:gd name="T1" fmla="*/ 824 h 824"/>
                  <a:gd name="T2" fmla="*/ 1456 w 1645"/>
                  <a:gd name="T3" fmla="*/ 824 h 824"/>
                  <a:gd name="T4" fmla="*/ 1354 w 1645"/>
                  <a:gd name="T5" fmla="*/ 817 h 824"/>
                  <a:gd name="T6" fmla="*/ 1259 w 1645"/>
                  <a:gd name="T7" fmla="*/ 803 h 824"/>
                  <a:gd name="T8" fmla="*/ 1149 w 1645"/>
                  <a:gd name="T9" fmla="*/ 779 h 824"/>
                  <a:gd name="T10" fmla="*/ 1044 w 1645"/>
                  <a:gd name="T11" fmla="*/ 746 h 824"/>
                  <a:gd name="T12" fmla="*/ 933 w 1645"/>
                  <a:gd name="T13" fmla="*/ 701 h 824"/>
                  <a:gd name="T14" fmla="*/ 834 w 1645"/>
                  <a:gd name="T15" fmla="*/ 654 h 824"/>
                  <a:gd name="T16" fmla="*/ 740 w 1645"/>
                  <a:gd name="T17" fmla="*/ 607 h 824"/>
                  <a:gd name="T18" fmla="*/ 644 w 1645"/>
                  <a:gd name="T19" fmla="*/ 553 h 824"/>
                  <a:gd name="T20" fmla="*/ 554 w 1645"/>
                  <a:gd name="T21" fmla="*/ 493 h 824"/>
                  <a:gd name="T22" fmla="*/ 467 w 1645"/>
                  <a:gd name="T23" fmla="*/ 424 h 824"/>
                  <a:gd name="T24" fmla="*/ 396 w 1645"/>
                  <a:gd name="T25" fmla="*/ 355 h 824"/>
                  <a:gd name="T26" fmla="*/ 348 w 1645"/>
                  <a:gd name="T27" fmla="*/ 291 h 824"/>
                  <a:gd name="T28" fmla="*/ 49 w 1645"/>
                  <a:gd name="T29" fmla="*/ 312 h 824"/>
                  <a:gd name="T30" fmla="*/ 151 w 1645"/>
                  <a:gd name="T31" fmla="*/ 267 h 824"/>
                  <a:gd name="T32" fmla="*/ 222 w 1645"/>
                  <a:gd name="T33" fmla="*/ 231 h 824"/>
                  <a:gd name="T34" fmla="*/ 281 w 1645"/>
                  <a:gd name="T35" fmla="*/ 194 h 824"/>
                  <a:gd name="T36" fmla="*/ 338 w 1645"/>
                  <a:gd name="T37" fmla="*/ 148 h 824"/>
                  <a:gd name="T38" fmla="*/ 405 w 1645"/>
                  <a:gd name="T39" fmla="*/ 88 h 824"/>
                  <a:gd name="T40" fmla="*/ 469 w 1645"/>
                  <a:gd name="T41" fmla="*/ 30 h 824"/>
                  <a:gd name="T42" fmla="*/ 521 w 1645"/>
                  <a:gd name="T43" fmla="*/ 13 h 824"/>
                  <a:gd name="T44" fmla="*/ 577 w 1645"/>
                  <a:gd name="T45" fmla="*/ 41 h 824"/>
                  <a:gd name="T46" fmla="*/ 646 w 1645"/>
                  <a:gd name="T47" fmla="*/ 69 h 824"/>
                  <a:gd name="T48" fmla="*/ 709 w 1645"/>
                  <a:gd name="T49" fmla="*/ 89 h 824"/>
                  <a:gd name="T50" fmla="*/ 781 w 1645"/>
                  <a:gd name="T51" fmla="*/ 109 h 824"/>
                  <a:gd name="T52" fmla="*/ 854 w 1645"/>
                  <a:gd name="T53" fmla="*/ 128 h 824"/>
                  <a:gd name="T54" fmla="*/ 925 w 1645"/>
                  <a:gd name="T55" fmla="*/ 143 h 824"/>
                  <a:gd name="T56" fmla="*/ 993 w 1645"/>
                  <a:gd name="T57" fmla="*/ 158 h 824"/>
                  <a:gd name="T58" fmla="*/ 1085 w 1645"/>
                  <a:gd name="T59" fmla="*/ 172 h 824"/>
                  <a:gd name="T60" fmla="*/ 749 w 1645"/>
                  <a:gd name="T61" fmla="*/ 282 h 824"/>
                  <a:gd name="T62" fmla="*/ 828 w 1645"/>
                  <a:gd name="T63" fmla="*/ 385 h 824"/>
                  <a:gd name="T64" fmla="*/ 888 w 1645"/>
                  <a:gd name="T65" fmla="*/ 445 h 824"/>
                  <a:gd name="T66" fmla="*/ 975 w 1645"/>
                  <a:gd name="T67" fmla="*/ 526 h 824"/>
                  <a:gd name="T68" fmla="*/ 1050 w 1645"/>
                  <a:gd name="T69" fmla="*/ 589 h 824"/>
                  <a:gd name="T70" fmla="*/ 1110 w 1645"/>
                  <a:gd name="T71" fmla="*/ 636 h 824"/>
                  <a:gd name="T72" fmla="*/ 1185 w 1645"/>
                  <a:gd name="T73" fmla="*/ 683 h 824"/>
                  <a:gd name="T74" fmla="*/ 1262 w 1645"/>
                  <a:gd name="T75" fmla="*/ 722 h 824"/>
                  <a:gd name="T76" fmla="*/ 1354 w 1645"/>
                  <a:gd name="T77" fmla="*/ 755 h 824"/>
                  <a:gd name="T78" fmla="*/ 1453 w 1645"/>
                  <a:gd name="T79" fmla="*/ 779 h 824"/>
                  <a:gd name="T80" fmla="*/ 1557 w 1645"/>
                  <a:gd name="T81" fmla="*/ 80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4">
                    <a:moveTo>
                      <a:pt x="1645" y="817"/>
                    </a:moveTo>
                    <a:lnTo>
                      <a:pt x="1554" y="824"/>
                    </a:lnTo>
                    <a:lnTo>
                      <a:pt x="1510" y="824"/>
                    </a:lnTo>
                    <a:lnTo>
                      <a:pt x="1456" y="824"/>
                    </a:lnTo>
                    <a:lnTo>
                      <a:pt x="1405" y="820"/>
                    </a:lnTo>
                    <a:lnTo>
                      <a:pt x="1354" y="817"/>
                    </a:lnTo>
                    <a:lnTo>
                      <a:pt x="1304" y="811"/>
                    </a:lnTo>
                    <a:lnTo>
                      <a:pt x="1259" y="803"/>
                    </a:lnTo>
                    <a:lnTo>
                      <a:pt x="1209" y="794"/>
                    </a:lnTo>
                    <a:lnTo>
                      <a:pt x="1149" y="779"/>
                    </a:lnTo>
                    <a:lnTo>
                      <a:pt x="1095" y="761"/>
                    </a:lnTo>
                    <a:lnTo>
                      <a:pt x="1044" y="746"/>
                    </a:lnTo>
                    <a:lnTo>
                      <a:pt x="987" y="725"/>
                    </a:lnTo>
                    <a:lnTo>
                      <a:pt x="933" y="701"/>
                    </a:lnTo>
                    <a:lnTo>
                      <a:pt x="879" y="677"/>
                    </a:lnTo>
                    <a:lnTo>
                      <a:pt x="834" y="654"/>
                    </a:lnTo>
                    <a:lnTo>
                      <a:pt x="783" y="630"/>
                    </a:lnTo>
                    <a:lnTo>
                      <a:pt x="740" y="607"/>
                    </a:lnTo>
                    <a:lnTo>
                      <a:pt x="692" y="580"/>
                    </a:lnTo>
                    <a:lnTo>
                      <a:pt x="644" y="553"/>
                    </a:lnTo>
                    <a:lnTo>
                      <a:pt x="596" y="520"/>
                    </a:lnTo>
                    <a:lnTo>
                      <a:pt x="554" y="493"/>
                    </a:lnTo>
                    <a:lnTo>
                      <a:pt x="509" y="457"/>
                    </a:lnTo>
                    <a:lnTo>
                      <a:pt x="467" y="424"/>
                    </a:lnTo>
                    <a:lnTo>
                      <a:pt x="428" y="391"/>
                    </a:lnTo>
                    <a:lnTo>
                      <a:pt x="396" y="355"/>
                    </a:lnTo>
                    <a:lnTo>
                      <a:pt x="369" y="324"/>
                    </a:lnTo>
                    <a:lnTo>
                      <a:pt x="348" y="291"/>
                    </a:lnTo>
                    <a:lnTo>
                      <a:pt x="0" y="336"/>
                    </a:lnTo>
                    <a:lnTo>
                      <a:pt x="49" y="312"/>
                    </a:lnTo>
                    <a:lnTo>
                      <a:pt x="106" y="288"/>
                    </a:lnTo>
                    <a:lnTo>
                      <a:pt x="151" y="267"/>
                    </a:lnTo>
                    <a:lnTo>
                      <a:pt x="185" y="251"/>
                    </a:lnTo>
                    <a:lnTo>
                      <a:pt x="222" y="231"/>
                    </a:lnTo>
                    <a:lnTo>
                      <a:pt x="252" y="213"/>
                    </a:lnTo>
                    <a:lnTo>
                      <a:pt x="281" y="194"/>
                    </a:lnTo>
                    <a:lnTo>
                      <a:pt x="307" y="171"/>
                    </a:lnTo>
                    <a:lnTo>
                      <a:pt x="338" y="148"/>
                    </a:lnTo>
                    <a:lnTo>
                      <a:pt x="372" y="119"/>
                    </a:lnTo>
                    <a:lnTo>
                      <a:pt x="405" y="88"/>
                    </a:lnTo>
                    <a:lnTo>
                      <a:pt x="434" y="62"/>
                    </a:lnTo>
                    <a:lnTo>
                      <a:pt x="469" y="30"/>
                    </a:lnTo>
                    <a:lnTo>
                      <a:pt x="494" y="0"/>
                    </a:lnTo>
                    <a:lnTo>
                      <a:pt x="521" y="13"/>
                    </a:lnTo>
                    <a:lnTo>
                      <a:pt x="548" y="28"/>
                    </a:lnTo>
                    <a:lnTo>
                      <a:pt x="577" y="41"/>
                    </a:lnTo>
                    <a:lnTo>
                      <a:pt x="611" y="55"/>
                    </a:lnTo>
                    <a:lnTo>
                      <a:pt x="646" y="69"/>
                    </a:lnTo>
                    <a:lnTo>
                      <a:pt x="678" y="80"/>
                    </a:lnTo>
                    <a:lnTo>
                      <a:pt x="709" y="89"/>
                    </a:lnTo>
                    <a:lnTo>
                      <a:pt x="744" y="100"/>
                    </a:lnTo>
                    <a:lnTo>
                      <a:pt x="781" y="109"/>
                    </a:lnTo>
                    <a:lnTo>
                      <a:pt x="819" y="119"/>
                    </a:lnTo>
                    <a:lnTo>
                      <a:pt x="854" y="128"/>
                    </a:lnTo>
                    <a:lnTo>
                      <a:pt x="888" y="137"/>
                    </a:lnTo>
                    <a:lnTo>
                      <a:pt x="925" y="143"/>
                    </a:lnTo>
                    <a:lnTo>
                      <a:pt x="960" y="151"/>
                    </a:lnTo>
                    <a:lnTo>
                      <a:pt x="993" y="158"/>
                    </a:lnTo>
                    <a:lnTo>
                      <a:pt x="1032" y="166"/>
                    </a:lnTo>
                    <a:lnTo>
                      <a:pt x="1085" y="172"/>
                    </a:lnTo>
                    <a:lnTo>
                      <a:pt x="725" y="234"/>
                    </a:lnTo>
                    <a:lnTo>
                      <a:pt x="749" y="282"/>
                    </a:lnTo>
                    <a:lnTo>
                      <a:pt x="777" y="318"/>
                    </a:lnTo>
                    <a:lnTo>
                      <a:pt x="828" y="385"/>
                    </a:lnTo>
                    <a:lnTo>
                      <a:pt x="858" y="415"/>
                    </a:lnTo>
                    <a:lnTo>
                      <a:pt x="888" y="445"/>
                    </a:lnTo>
                    <a:lnTo>
                      <a:pt x="942" y="496"/>
                    </a:lnTo>
                    <a:lnTo>
                      <a:pt x="975" y="526"/>
                    </a:lnTo>
                    <a:lnTo>
                      <a:pt x="1014" y="562"/>
                    </a:lnTo>
                    <a:lnTo>
                      <a:pt x="1050" y="589"/>
                    </a:lnTo>
                    <a:lnTo>
                      <a:pt x="1080" y="613"/>
                    </a:lnTo>
                    <a:lnTo>
                      <a:pt x="1110" y="636"/>
                    </a:lnTo>
                    <a:lnTo>
                      <a:pt x="1146" y="659"/>
                    </a:lnTo>
                    <a:lnTo>
                      <a:pt x="1185" y="683"/>
                    </a:lnTo>
                    <a:lnTo>
                      <a:pt x="1224" y="701"/>
                    </a:lnTo>
                    <a:lnTo>
                      <a:pt x="1262" y="722"/>
                    </a:lnTo>
                    <a:lnTo>
                      <a:pt x="1310" y="740"/>
                    </a:lnTo>
                    <a:lnTo>
                      <a:pt x="1354" y="755"/>
                    </a:lnTo>
                    <a:lnTo>
                      <a:pt x="1405" y="767"/>
                    </a:lnTo>
                    <a:lnTo>
                      <a:pt x="1453" y="779"/>
                    </a:lnTo>
                    <a:lnTo>
                      <a:pt x="1504" y="791"/>
                    </a:lnTo>
                    <a:lnTo>
                      <a:pt x="1557" y="800"/>
                    </a:lnTo>
                    <a:lnTo>
                      <a:pt x="1645" y="817"/>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ZA" dirty="0"/>
              </a:p>
            </p:txBody>
          </p:sp>
        </p:grpSp>
      </p:grpSp>
    </p:spTree>
    <p:extLst>
      <p:ext uri="{BB962C8B-B14F-4D97-AF65-F5344CB8AC3E}">
        <p14:creationId xmlns:p14="http://schemas.microsoft.com/office/powerpoint/2010/main" val="1562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 name="Content Placeholder 3"/>
          <p:cNvGraphicFramePr>
            <a:graphicFrameLocks/>
          </p:cNvGraphicFramePr>
          <p:nvPr>
            <p:extLst>
              <p:ext uri="{D42A27DB-BD31-4B8C-83A1-F6EECF244321}">
                <p14:modId xmlns:p14="http://schemas.microsoft.com/office/powerpoint/2010/main" val="3745172198"/>
              </p:ext>
            </p:extLst>
          </p:nvPr>
        </p:nvGraphicFramePr>
        <p:xfrm>
          <a:off x="679146" y="1029755"/>
          <a:ext cx="7781278" cy="2748280"/>
        </p:xfrm>
        <a:graphic>
          <a:graphicData uri="http://schemas.openxmlformats.org/drawingml/2006/table">
            <a:tbl>
              <a:tblPr firstRow="1" bandRow="1">
                <a:tableStyleId>{5C22544A-7EE6-4342-B048-85BDC9FD1C3A}</a:tableStyleId>
              </a:tblPr>
              <a:tblGrid>
                <a:gridCol w="1929583">
                  <a:extLst>
                    <a:ext uri="{9D8B030D-6E8A-4147-A177-3AD203B41FA5}">
                      <a16:colId xmlns="" xmlns:a16="http://schemas.microsoft.com/office/drawing/2014/main" val="20000"/>
                    </a:ext>
                  </a:extLst>
                </a:gridCol>
                <a:gridCol w="5851695">
                  <a:extLst>
                    <a:ext uri="{9D8B030D-6E8A-4147-A177-3AD203B41FA5}">
                      <a16:colId xmlns="" xmlns:a16="http://schemas.microsoft.com/office/drawing/2014/main" val="20001"/>
                    </a:ext>
                  </a:extLst>
                </a:gridCol>
              </a:tblGrid>
              <a:tr h="370840">
                <a:tc>
                  <a:txBody>
                    <a:bodyPr/>
                    <a:lstStyle/>
                    <a:p>
                      <a:r>
                        <a:rPr lang="en-ZA" b="1" dirty="0"/>
                        <a:t>Sector</a:t>
                      </a:r>
                    </a:p>
                  </a:txBody>
                  <a:tcPr/>
                </a:tc>
                <a:tc>
                  <a:txBody>
                    <a:bodyPr/>
                    <a:lstStyle/>
                    <a:p>
                      <a:r>
                        <a:rPr lang="en-ZA" b="1" dirty="0"/>
                        <a:t>Main Associated Contaminant</a:t>
                      </a:r>
                    </a:p>
                  </a:txBody>
                  <a:tcPr/>
                </a:tc>
                <a:extLst>
                  <a:ext uri="{0D108BD9-81ED-4DB2-BD59-A6C34878D82A}">
                    <a16:rowId xmlns="" xmlns:a16="http://schemas.microsoft.com/office/drawing/2014/main" val="10000"/>
                  </a:ext>
                </a:extLst>
              </a:tr>
              <a:tr h="370840">
                <a:tc>
                  <a:txBody>
                    <a:bodyPr/>
                    <a:lstStyle/>
                    <a:p>
                      <a:r>
                        <a:rPr lang="en-ZA" b="1" dirty="0"/>
                        <a:t>Mining</a:t>
                      </a:r>
                    </a:p>
                  </a:txBody>
                  <a:tcPr/>
                </a:tc>
                <a:tc>
                  <a:txBody>
                    <a:bodyPr/>
                    <a:lstStyle/>
                    <a:p>
                      <a:r>
                        <a:rPr lang="en-ZA" b="1" dirty="0">
                          <a:solidFill>
                            <a:srgbClr val="FF0000"/>
                          </a:solidFill>
                        </a:rPr>
                        <a:t>Salts</a:t>
                      </a:r>
                    </a:p>
                    <a:p>
                      <a:r>
                        <a:rPr lang="en-ZA" b="1" dirty="0"/>
                        <a:t>pH changes (</a:t>
                      </a:r>
                      <a:r>
                        <a:rPr lang="en-ZA" b="1" dirty="0" smtClean="0"/>
                        <a:t>acidification &amp; alkalisation)</a:t>
                      </a:r>
                      <a:endParaRPr lang="en-ZA" b="1" dirty="0"/>
                    </a:p>
                    <a:p>
                      <a:r>
                        <a:rPr lang="en-ZA" b="1" dirty="0">
                          <a:solidFill>
                            <a:srgbClr val="FF0000"/>
                          </a:solidFill>
                        </a:rPr>
                        <a:t>Metals</a:t>
                      </a:r>
                    </a:p>
                    <a:p>
                      <a:r>
                        <a:rPr lang="en-ZA" b="1" dirty="0">
                          <a:solidFill>
                            <a:srgbClr val="FF0000"/>
                          </a:solidFill>
                        </a:rPr>
                        <a:t>Toxins</a:t>
                      </a:r>
                    </a:p>
                    <a:p>
                      <a:r>
                        <a:rPr lang="en-ZA" b="1" dirty="0"/>
                        <a:t>Radiation </a:t>
                      </a:r>
                    </a:p>
                  </a:txBody>
                  <a:tcPr/>
                </a:tc>
                <a:extLst>
                  <a:ext uri="{0D108BD9-81ED-4DB2-BD59-A6C34878D82A}">
                    <a16:rowId xmlns="" xmlns:a16="http://schemas.microsoft.com/office/drawing/2014/main" val="10001"/>
                  </a:ext>
                </a:extLst>
              </a:tr>
              <a:tr h="370840">
                <a:tc>
                  <a:txBody>
                    <a:bodyPr/>
                    <a:lstStyle/>
                    <a:p>
                      <a:r>
                        <a:rPr lang="en-ZA" b="1" dirty="0"/>
                        <a:t>Industry</a:t>
                      </a:r>
                    </a:p>
                  </a:txBody>
                  <a:tcPr/>
                </a:tc>
                <a:tc>
                  <a:txBody>
                    <a:bodyPr/>
                    <a:lstStyle/>
                    <a:p>
                      <a:r>
                        <a:rPr lang="en-ZA" b="1" dirty="0">
                          <a:solidFill>
                            <a:srgbClr val="FF0000"/>
                          </a:solidFill>
                        </a:rPr>
                        <a:t>Salts</a:t>
                      </a:r>
                    </a:p>
                    <a:p>
                      <a:r>
                        <a:rPr lang="en-ZA" b="1" dirty="0"/>
                        <a:t>Thermal contamination</a:t>
                      </a:r>
                    </a:p>
                    <a:p>
                      <a:r>
                        <a:rPr lang="en-ZA" b="1" dirty="0">
                          <a:solidFill>
                            <a:srgbClr val="FF0000"/>
                          </a:solidFill>
                        </a:rPr>
                        <a:t>Toxins &amp; POPs</a:t>
                      </a:r>
                    </a:p>
                  </a:txBody>
                  <a:tcPr/>
                </a:tc>
              </a:tr>
            </a:tbl>
          </a:graphicData>
        </a:graphic>
      </p:graphicFrame>
      <p:sp>
        <p:nvSpPr>
          <p:cNvPr id="4" name="AutoShape 2"/>
          <p:cNvSpPr>
            <a:spLocks noChangeArrowheads="1"/>
          </p:cNvSpPr>
          <p:nvPr/>
        </p:nvSpPr>
        <p:spPr bwMode="auto">
          <a:xfrm>
            <a:off x="1682244" y="148323"/>
            <a:ext cx="5763758"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WQ IMPACTS: MINE WATER RETURN-FLOWS</a:t>
            </a:r>
            <a:endParaRPr lang="en-US" sz="2000" b="1" dirty="0">
              <a:solidFill>
                <a:srgbClr val="FFFF00"/>
              </a:solidFill>
            </a:endParaRPr>
          </a:p>
        </p:txBody>
      </p:sp>
    </p:spTree>
    <p:extLst>
      <p:ext uri="{BB962C8B-B14F-4D97-AF65-F5344CB8AC3E}">
        <p14:creationId xmlns:p14="http://schemas.microsoft.com/office/powerpoint/2010/main" val="352871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74761" y="1001963"/>
            <a:ext cx="8987951" cy="5053010"/>
            <a:chOff x="-74761" y="1179523"/>
            <a:chExt cx="8987951" cy="5053010"/>
          </a:xfrm>
        </p:grpSpPr>
        <p:grpSp>
          <p:nvGrpSpPr>
            <p:cNvPr id="38" name="Group 37"/>
            <p:cNvGrpSpPr/>
            <p:nvPr/>
          </p:nvGrpSpPr>
          <p:grpSpPr>
            <a:xfrm>
              <a:off x="568172" y="1179523"/>
              <a:ext cx="8345018" cy="5053010"/>
              <a:chOff x="568172" y="1179523"/>
              <a:chExt cx="8345018" cy="5053010"/>
            </a:xfrm>
          </p:grpSpPr>
          <p:sp>
            <p:nvSpPr>
              <p:cNvPr id="4" name="Isosceles Triangle 3"/>
              <p:cNvSpPr/>
              <p:nvPr/>
            </p:nvSpPr>
            <p:spPr>
              <a:xfrm rot="16200000">
                <a:off x="-1012681" y="2760376"/>
                <a:ext cx="4555471" cy="1393765"/>
              </a:xfrm>
              <a:prstGeom prst="triangle">
                <a:avLst>
                  <a:gd name="adj" fmla="val 5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7" name="Rectangle 16"/>
              <p:cNvSpPr/>
              <p:nvPr/>
            </p:nvSpPr>
            <p:spPr>
              <a:xfrm>
                <a:off x="1944194" y="1179526"/>
                <a:ext cx="3036189" cy="130153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8" name="Rectangle 27"/>
              <p:cNvSpPr/>
              <p:nvPr/>
            </p:nvSpPr>
            <p:spPr>
              <a:xfrm>
                <a:off x="1944194" y="4847538"/>
                <a:ext cx="3036189" cy="88745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1" name="Rectangle 30"/>
              <p:cNvSpPr/>
              <p:nvPr/>
            </p:nvSpPr>
            <p:spPr>
              <a:xfrm>
                <a:off x="4980259" y="3161047"/>
                <a:ext cx="3932930" cy="116955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3" name="Rectangle 32"/>
              <p:cNvSpPr/>
              <p:nvPr/>
            </p:nvSpPr>
            <p:spPr>
              <a:xfrm>
                <a:off x="4980260" y="1179527"/>
                <a:ext cx="3932930" cy="18158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4" name="Rectangle 33"/>
              <p:cNvSpPr/>
              <p:nvPr/>
            </p:nvSpPr>
            <p:spPr>
              <a:xfrm>
                <a:off x="4980259" y="4847538"/>
                <a:ext cx="3932931" cy="138499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7" name="Rectangle 26"/>
              <p:cNvSpPr/>
              <p:nvPr/>
            </p:nvSpPr>
            <p:spPr>
              <a:xfrm>
                <a:off x="1944194" y="3161047"/>
                <a:ext cx="3036189" cy="81057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grpSp>
          <p:nvGrpSpPr>
            <p:cNvPr id="13" name="Group 12"/>
            <p:cNvGrpSpPr/>
            <p:nvPr/>
          </p:nvGrpSpPr>
          <p:grpSpPr>
            <a:xfrm>
              <a:off x="-74761" y="2427484"/>
              <a:ext cx="1720233" cy="2278304"/>
              <a:chOff x="-12615" y="2285733"/>
              <a:chExt cx="1720233" cy="2278304"/>
            </a:xfrm>
          </p:grpSpPr>
          <p:pic>
            <p:nvPicPr>
              <p:cNvPr id="4098" name="Picture 2" descr="E:\My Data\Per Subject\(E)   Capacity Building\Fet Water\2018 (WQM)\Slides\Pic - Beaker with Wa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5" y="2285733"/>
                <a:ext cx="1720233" cy="22783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0216" y="4062959"/>
                <a:ext cx="774571" cy="415498"/>
              </a:xfrm>
              <a:prstGeom prst="rect">
                <a:avLst/>
              </a:prstGeom>
              <a:noFill/>
            </p:spPr>
            <p:txBody>
              <a:bodyPr wrap="none" rtlCol="0">
                <a:spAutoFit/>
              </a:bodyPr>
              <a:lstStyle/>
              <a:p>
                <a:pPr algn="ctr"/>
                <a:r>
                  <a:rPr lang="en-ZA" sz="1050" b="1" dirty="0" smtClean="0"/>
                  <a:t>WATER</a:t>
                </a:r>
              </a:p>
              <a:p>
                <a:pPr algn="ctr"/>
                <a:r>
                  <a:rPr lang="en-ZA" sz="1050" b="1" dirty="0" smtClean="0"/>
                  <a:t>QUALITY</a:t>
                </a:r>
                <a:endParaRPr lang="en-ZA" sz="1050" b="1" dirty="0"/>
              </a:p>
            </p:txBody>
          </p:sp>
        </p:grpSp>
      </p:grpSp>
      <p:sp>
        <p:nvSpPr>
          <p:cNvPr id="22" name="AutoShape 2"/>
          <p:cNvSpPr>
            <a:spLocks noChangeArrowheads="1"/>
          </p:cNvSpPr>
          <p:nvPr/>
        </p:nvSpPr>
        <p:spPr bwMode="auto">
          <a:xfrm>
            <a:off x="2402924" y="148324"/>
            <a:ext cx="432238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dirty="0" smtClean="0">
                <a:solidFill>
                  <a:srgbClr val="FFFF00"/>
                </a:solidFill>
                <a:sym typeface="Wingdings 2"/>
              </a:rPr>
              <a:t>  </a:t>
            </a:r>
            <a:r>
              <a:rPr lang="en-US" sz="2000" b="1" dirty="0" smtClean="0">
                <a:solidFill>
                  <a:srgbClr val="FFFF00"/>
                </a:solidFill>
              </a:rPr>
              <a:t>WHAT IS </a:t>
            </a:r>
            <a:r>
              <a:rPr lang="en-US" sz="2000" b="1" i="1" dirty="0" smtClean="0">
                <a:solidFill>
                  <a:srgbClr val="FFFF00"/>
                </a:solidFill>
              </a:rPr>
              <a:t>“WATER QUALITY” </a:t>
            </a:r>
            <a:r>
              <a:rPr lang="en-US" sz="2000" b="1" dirty="0" smtClean="0">
                <a:solidFill>
                  <a:srgbClr val="FFFF00"/>
                </a:solidFill>
              </a:rPr>
              <a:t>?</a:t>
            </a:r>
            <a:endParaRPr lang="en-US" sz="2000" b="1" dirty="0">
              <a:solidFill>
                <a:srgbClr val="FFFF00"/>
              </a:solidFill>
            </a:endParaRPr>
          </a:p>
        </p:txBody>
      </p:sp>
      <p:grpSp>
        <p:nvGrpSpPr>
          <p:cNvPr id="41" name="Group 40"/>
          <p:cNvGrpSpPr/>
          <p:nvPr/>
        </p:nvGrpSpPr>
        <p:grpSpPr>
          <a:xfrm>
            <a:off x="4980259" y="1001967"/>
            <a:ext cx="4021693" cy="5053007"/>
            <a:chOff x="4980259" y="1179527"/>
            <a:chExt cx="4021693" cy="5053007"/>
          </a:xfrm>
        </p:grpSpPr>
        <p:sp>
          <p:nvSpPr>
            <p:cNvPr id="10" name="TextBox 9"/>
            <p:cNvSpPr txBox="1"/>
            <p:nvPr/>
          </p:nvSpPr>
          <p:spPr>
            <a:xfrm>
              <a:off x="4980260" y="3161047"/>
              <a:ext cx="4021692" cy="1169551"/>
            </a:xfrm>
            <a:prstGeom prst="rect">
              <a:avLst/>
            </a:prstGeom>
            <a:noFill/>
          </p:spPr>
          <p:txBody>
            <a:bodyPr wrap="square" rtlCol="0">
              <a:spAutoFit/>
            </a:bodyPr>
            <a:lstStyle/>
            <a:p>
              <a:r>
                <a:rPr lang="en-ZA" sz="1400" b="1" dirty="0" smtClean="0">
                  <a:solidFill>
                    <a:srgbClr val="C00000"/>
                  </a:solidFill>
                </a:rPr>
                <a:t>Gasses: </a:t>
              </a:r>
              <a:r>
                <a:rPr lang="en-ZA" sz="1400" i="1" dirty="0" smtClean="0">
                  <a:solidFill>
                    <a:srgbClr val="7030A0"/>
                  </a:solidFill>
                </a:rPr>
                <a:t>e.g. </a:t>
              </a:r>
              <a:r>
                <a:rPr lang="en-ZA" sz="1400" dirty="0" smtClean="0">
                  <a:solidFill>
                    <a:srgbClr val="7030A0"/>
                  </a:solidFill>
                </a:rPr>
                <a:t>oxygen &amp; carbon dioxide;</a:t>
              </a:r>
            </a:p>
            <a:p>
              <a:r>
                <a:rPr lang="en-ZA" sz="1400" b="1" dirty="0" smtClean="0">
                  <a:solidFill>
                    <a:srgbClr val="C00000"/>
                  </a:solidFill>
                </a:rPr>
                <a:t>Metals: </a:t>
              </a:r>
              <a:r>
                <a:rPr lang="en-ZA" sz="1400" i="1" dirty="0">
                  <a:solidFill>
                    <a:srgbClr val="7030A0"/>
                  </a:solidFill>
                </a:rPr>
                <a:t>e.g. </a:t>
              </a:r>
              <a:r>
                <a:rPr lang="en-ZA" sz="1400" dirty="0" smtClean="0">
                  <a:solidFill>
                    <a:srgbClr val="7030A0"/>
                  </a:solidFill>
                </a:rPr>
                <a:t>iron &amp; aluminium;</a:t>
              </a:r>
            </a:p>
            <a:p>
              <a:r>
                <a:rPr lang="en-ZA" sz="1400" b="1" dirty="0" smtClean="0">
                  <a:solidFill>
                    <a:srgbClr val="C00000"/>
                  </a:solidFill>
                </a:rPr>
                <a:t>Nutrients: </a:t>
              </a:r>
              <a:r>
                <a:rPr lang="en-ZA" sz="1400" i="1" dirty="0">
                  <a:solidFill>
                    <a:srgbClr val="7030A0"/>
                  </a:solidFill>
                </a:rPr>
                <a:t>e.g. </a:t>
              </a:r>
              <a:r>
                <a:rPr lang="en-ZA" sz="1400" dirty="0" smtClean="0">
                  <a:solidFill>
                    <a:srgbClr val="7030A0"/>
                  </a:solidFill>
                </a:rPr>
                <a:t>nitrogen &amp; phosphorus;</a:t>
              </a:r>
            </a:p>
            <a:p>
              <a:r>
                <a:rPr lang="en-ZA" sz="1400" b="1" dirty="0" smtClean="0">
                  <a:solidFill>
                    <a:srgbClr val="C00000"/>
                  </a:solidFill>
                </a:rPr>
                <a:t>Pesticides: </a:t>
              </a:r>
              <a:r>
                <a:rPr lang="en-ZA" sz="1400" i="1" dirty="0">
                  <a:solidFill>
                    <a:srgbClr val="7030A0"/>
                  </a:solidFill>
                </a:rPr>
                <a:t>e.g. </a:t>
              </a:r>
              <a:r>
                <a:rPr lang="en-ZA" sz="1400" dirty="0">
                  <a:solidFill>
                    <a:srgbClr val="7030A0"/>
                  </a:solidFill>
                </a:rPr>
                <a:t>atrazine </a:t>
              </a:r>
              <a:r>
                <a:rPr lang="en-ZA" sz="1400" dirty="0" smtClean="0">
                  <a:solidFill>
                    <a:srgbClr val="7030A0"/>
                  </a:solidFill>
                </a:rPr>
                <a:t>&amp; endosulfan; and</a:t>
              </a:r>
            </a:p>
            <a:p>
              <a:r>
                <a:rPr lang="en-ZA" sz="1400" b="1" dirty="0" smtClean="0">
                  <a:solidFill>
                    <a:srgbClr val="C00000"/>
                  </a:solidFill>
                </a:rPr>
                <a:t>Other organics:</a:t>
              </a:r>
              <a:r>
                <a:rPr lang="en-ZA" sz="1400" dirty="0" smtClean="0">
                  <a:solidFill>
                    <a:srgbClr val="C00000"/>
                  </a:solidFill>
                </a:rPr>
                <a:t> </a:t>
              </a:r>
              <a:r>
                <a:rPr lang="en-ZA" sz="1400" i="1" dirty="0" smtClean="0">
                  <a:solidFill>
                    <a:srgbClr val="7030A0"/>
                  </a:solidFill>
                </a:rPr>
                <a:t>e.g</a:t>
              </a:r>
              <a:r>
                <a:rPr lang="en-ZA" sz="1400" i="1" dirty="0">
                  <a:solidFill>
                    <a:srgbClr val="7030A0"/>
                  </a:solidFill>
                </a:rPr>
                <a:t>. </a:t>
              </a:r>
              <a:r>
                <a:rPr lang="en-ZA" sz="1400" dirty="0">
                  <a:solidFill>
                    <a:srgbClr val="7030A0"/>
                  </a:solidFill>
                </a:rPr>
                <a:t>polychlorinated </a:t>
              </a:r>
              <a:r>
                <a:rPr lang="en-ZA" sz="1400" dirty="0" smtClean="0">
                  <a:solidFill>
                    <a:srgbClr val="7030A0"/>
                  </a:solidFill>
                </a:rPr>
                <a:t>biphenyls.</a:t>
              </a:r>
              <a:endParaRPr lang="en-ZA" sz="1400" b="1" dirty="0">
                <a:solidFill>
                  <a:srgbClr val="7030A0"/>
                </a:solidFill>
              </a:endParaRPr>
            </a:p>
          </p:txBody>
        </p:sp>
        <p:sp>
          <p:nvSpPr>
            <p:cNvPr id="11" name="TextBox 10"/>
            <p:cNvSpPr txBox="1"/>
            <p:nvPr/>
          </p:nvSpPr>
          <p:spPr>
            <a:xfrm>
              <a:off x="4980259" y="1179527"/>
              <a:ext cx="3764246" cy="1815882"/>
            </a:xfrm>
            <a:prstGeom prst="rect">
              <a:avLst/>
            </a:prstGeom>
            <a:noFill/>
          </p:spPr>
          <p:txBody>
            <a:bodyPr wrap="square" rtlCol="0">
              <a:spAutoFit/>
            </a:bodyPr>
            <a:lstStyle/>
            <a:p>
              <a:r>
                <a:rPr lang="en-ZA" sz="1400" b="1" dirty="0" smtClean="0">
                  <a:solidFill>
                    <a:srgbClr val="C00000"/>
                  </a:solidFill>
                </a:rPr>
                <a:t>Colour &amp; Aesthetic properties;</a:t>
              </a:r>
            </a:p>
            <a:p>
              <a:r>
                <a:rPr lang="en-ZA" sz="1400" b="1" dirty="0" smtClean="0">
                  <a:solidFill>
                    <a:srgbClr val="C00000"/>
                  </a:solidFill>
                </a:rPr>
                <a:t>Turbidity;</a:t>
              </a:r>
            </a:p>
            <a:p>
              <a:r>
                <a:rPr lang="en-ZA" sz="1400" b="1" dirty="0" smtClean="0">
                  <a:solidFill>
                    <a:srgbClr val="C00000"/>
                  </a:solidFill>
                </a:rPr>
                <a:t>Odour;</a:t>
              </a:r>
            </a:p>
            <a:p>
              <a:r>
                <a:rPr lang="en-ZA" sz="1400" b="1" dirty="0" smtClean="0">
                  <a:solidFill>
                    <a:srgbClr val="C00000"/>
                  </a:solidFill>
                </a:rPr>
                <a:t>Taste;</a:t>
              </a:r>
              <a:endParaRPr lang="en-ZA" sz="1400" b="1" dirty="0" smtClean="0">
                <a:solidFill>
                  <a:srgbClr val="C00000"/>
                </a:solidFill>
              </a:endParaRPr>
            </a:p>
            <a:p>
              <a:r>
                <a:rPr lang="en-ZA" sz="1400" b="1" dirty="0" smtClean="0">
                  <a:solidFill>
                    <a:srgbClr val="C00000"/>
                  </a:solidFill>
                </a:rPr>
                <a:t>Temperature;</a:t>
              </a:r>
            </a:p>
            <a:p>
              <a:r>
                <a:rPr lang="en-ZA" sz="1400" b="1" dirty="0" smtClean="0">
                  <a:solidFill>
                    <a:srgbClr val="C00000"/>
                  </a:solidFill>
                </a:rPr>
                <a:t>pH;</a:t>
              </a:r>
            </a:p>
            <a:p>
              <a:r>
                <a:rPr lang="en-ZA" sz="1400" b="1" dirty="0" smtClean="0">
                  <a:solidFill>
                    <a:srgbClr val="C00000"/>
                  </a:solidFill>
                </a:rPr>
                <a:t>Electrical conductivity; </a:t>
              </a:r>
              <a:r>
                <a:rPr lang="en-ZA" sz="1400" b="1" dirty="0" smtClean="0">
                  <a:solidFill>
                    <a:srgbClr val="C00000"/>
                  </a:solidFill>
                </a:rPr>
                <a:t>and</a:t>
              </a:r>
            </a:p>
            <a:p>
              <a:r>
                <a:rPr lang="en-ZA" sz="1400" b="1" dirty="0" smtClean="0">
                  <a:solidFill>
                    <a:srgbClr val="C00000"/>
                  </a:solidFill>
                </a:rPr>
                <a:t>Radiological properties.</a:t>
              </a:r>
              <a:endParaRPr lang="en-ZA" sz="1400" b="1" dirty="0">
                <a:solidFill>
                  <a:srgbClr val="C00000"/>
                </a:solidFill>
              </a:endParaRPr>
            </a:p>
          </p:txBody>
        </p:sp>
        <p:sp>
          <p:nvSpPr>
            <p:cNvPr id="12" name="TextBox 11"/>
            <p:cNvSpPr txBox="1"/>
            <p:nvPr/>
          </p:nvSpPr>
          <p:spPr>
            <a:xfrm>
              <a:off x="4980259" y="4847539"/>
              <a:ext cx="3870783" cy="1384995"/>
            </a:xfrm>
            <a:prstGeom prst="rect">
              <a:avLst/>
            </a:prstGeom>
            <a:noFill/>
          </p:spPr>
          <p:txBody>
            <a:bodyPr wrap="square" rtlCol="0">
              <a:spAutoFit/>
            </a:bodyPr>
            <a:lstStyle/>
            <a:p>
              <a:r>
                <a:rPr lang="en-ZA" sz="1400" b="1" dirty="0" smtClean="0">
                  <a:solidFill>
                    <a:srgbClr val="C00000"/>
                  </a:solidFill>
                </a:rPr>
                <a:t>Bacteria:</a:t>
              </a:r>
              <a:r>
                <a:rPr lang="en-ZA" sz="1400" dirty="0" smtClean="0">
                  <a:solidFill>
                    <a:srgbClr val="C00000"/>
                  </a:solidFill>
                </a:rPr>
                <a:t> </a:t>
              </a:r>
              <a:r>
                <a:rPr lang="en-ZA" sz="1400" i="1" dirty="0" smtClean="0">
                  <a:solidFill>
                    <a:srgbClr val="7030A0"/>
                  </a:solidFill>
                </a:rPr>
                <a:t>e.g</a:t>
              </a:r>
              <a:r>
                <a:rPr lang="en-ZA" sz="1400" i="1" dirty="0">
                  <a:solidFill>
                    <a:srgbClr val="7030A0"/>
                  </a:solidFill>
                </a:rPr>
                <a:t>.</a:t>
              </a:r>
              <a:r>
                <a:rPr lang="en-ZA" sz="1400" dirty="0">
                  <a:solidFill>
                    <a:srgbClr val="7030A0"/>
                  </a:solidFill>
                </a:rPr>
                <a:t> Escherichia </a:t>
              </a:r>
              <a:r>
                <a:rPr lang="en-ZA" sz="1400" dirty="0" smtClean="0">
                  <a:solidFill>
                    <a:srgbClr val="7030A0"/>
                  </a:solidFill>
                </a:rPr>
                <a:t>coli;</a:t>
              </a:r>
            </a:p>
            <a:p>
              <a:r>
                <a:rPr lang="en-ZA" sz="1400" b="1" dirty="0" smtClean="0">
                  <a:solidFill>
                    <a:srgbClr val="C00000"/>
                  </a:solidFill>
                </a:rPr>
                <a:t>Viruses:</a:t>
              </a:r>
              <a:r>
                <a:rPr lang="en-ZA" sz="1400" dirty="0" smtClean="0">
                  <a:solidFill>
                    <a:srgbClr val="C00000"/>
                  </a:solidFill>
                </a:rPr>
                <a:t> </a:t>
              </a:r>
              <a:r>
                <a:rPr lang="en-ZA" sz="1400" i="1" dirty="0" smtClean="0">
                  <a:solidFill>
                    <a:srgbClr val="7030A0"/>
                  </a:solidFill>
                </a:rPr>
                <a:t>e.g</a:t>
              </a:r>
              <a:r>
                <a:rPr lang="en-ZA" sz="1400" i="1" dirty="0">
                  <a:solidFill>
                    <a:srgbClr val="7030A0"/>
                  </a:solidFill>
                </a:rPr>
                <a:t>.</a:t>
              </a:r>
              <a:r>
                <a:rPr lang="en-ZA" sz="1400" dirty="0">
                  <a:solidFill>
                    <a:srgbClr val="7030A0"/>
                  </a:solidFill>
                </a:rPr>
                <a:t> </a:t>
              </a:r>
              <a:r>
                <a:rPr lang="en-ZA" sz="1400" dirty="0" smtClean="0">
                  <a:solidFill>
                    <a:srgbClr val="7030A0"/>
                  </a:solidFill>
                </a:rPr>
                <a:t>Rotavirus;</a:t>
              </a:r>
            </a:p>
            <a:p>
              <a:r>
                <a:rPr lang="en-ZA" sz="1400" b="1" dirty="0" smtClean="0">
                  <a:solidFill>
                    <a:srgbClr val="C00000"/>
                  </a:solidFill>
                </a:rPr>
                <a:t>Protozoans: </a:t>
              </a:r>
              <a:r>
                <a:rPr lang="en-ZA" sz="1400" i="1" dirty="0" smtClean="0">
                  <a:solidFill>
                    <a:srgbClr val="7030A0"/>
                  </a:solidFill>
                </a:rPr>
                <a:t>e.g</a:t>
              </a:r>
              <a:r>
                <a:rPr lang="en-ZA" sz="1400" i="1" dirty="0">
                  <a:solidFill>
                    <a:srgbClr val="7030A0"/>
                  </a:solidFill>
                </a:rPr>
                <a:t>.</a:t>
              </a:r>
              <a:r>
                <a:rPr lang="en-ZA" sz="1400" dirty="0">
                  <a:solidFill>
                    <a:srgbClr val="7030A0"/>
                  </a:solidFill>
                </a:rPr>
                <a:t> </a:t>
              </a:r>
              <a:r>
                <a:rPr lang="en-ZA" sz="1400" dirty="0" smtClean="0">
                  <a:solidFill>
                    <a:srgbClr val="7030A0"/>
                  </a:solidFill>
                </a:rPr>
                <a:t>Cryptosporidium;</a:t>
              </a:r>
            </a:p>
            <a:p>
              <a:r>
                <a:rPr lang="en-ZA" sz="1400" b="1" dirty="0" smtClean="0">
                  <a:solidFill>
                    <a:srgbClr val="C00000"/>
                  </a:solidFill>
                </a:rPr>
                <a:t>Phytoplankton,</a:t>
              </a:r>
              <a:r>
                <a:rPr lang="en-ZA" sz="1400" b="1" dirty="0" smtClean="0">
                  <a:solidFill>
                    <a:srgbClr val="7030A0"/>
                  </a:solidFill>
                </a:rPr>
                <a:t> </a:t>
              </a:r>
              <a:r>
                <a:rPr lang="en-ZA" sz="1400" i="1" dirty="0" smtClean="0">
                  <a:solidFill>
                    <a:srgbClr val="7030A0"/>
                  </a:solidFill>
                </a:rPr>
                <a:t>i.e</a:t>
              </a:r>
              <a:r>
                <a:rPr lang="en-ZA" sz="1400" i="1" dirty="0">
                  <a:solidFill>
                    <a:srgbClr val="7030A0"/>
                  </a:solidFill>
                </a:rPr>
                <a:t>.</a:t>
              </a:r>
              <a:r>
                <a:rPr lang="en-ZA" sz="1400" dirty="0">
                  <a:solidFill>
                    <a:srgbClr val="7030A0"/>
                  </a:solidFill>
                </a:rPr>
                <a:t> microscopic </a:t>
              </a:r>
              <a:r>
                <a:rPr lang="en-ZA" sz="1400" dirty="0" smtClean="0">
                  <a:solidFill>
                    <a:srgbClr val="7030A0"/>
                  </a:solidFill>
                </a:rPr>
                <a:t>algae;</a:t>
              </a:r>
            </a:p>
            <a:p>
              <a:r>
                <a:rPr lang="en-ZA" sz="1400" b="1" dirty="0" smtClean="0">
                  <a:solidFill>
                    <a:srgbClr val="C00000"/>
                  </a:solidFill>
                </a:rPr>
                <a:t>Zooplankton, </a:t>
              </a:r>
              <a:r>
                <a:rPr lang="en-ZA" sz="1400" i="1" dirty="0" smtClean="0">
                  <a:solidFill>
                    <a:srgbClr val="7030A0"/>
                  </a:solidFill>
                </a:rPr>
                <a:t>i.e</a:t>
              </a:r>
              <a:r>
                <a:rPr lang="en-ZA" sz="1400" i="1" dirty="0">
                  <a:solidFill>
                    <a:srgbClr val="7030A0"/>
                  </a:solidFill>
                </a:rPr>
                <a:t>.</a:t>
              </a:r>
              <a:r>
                <a:rPr lang="en-ZA" sz="1400" dirty="0">
                  <a:solidFill>
                    <a:srgbClr val="7030A0"/>
                  </a:solidFill>
                </a:rPr>
                <a:t> tiny </a:t>
              </a:r>
              <a:r>
                <a:rPr lang="en-ZA" sz="1400" dirty="0" smtClean="0">
                  <a:solidFill>
                    <a:srgbClr val="7030A0"/>
                  </a:solidFill>
                </a:rPr>
                <a:t>animals; and</a:t>
              </a:r>
            </a:p>
            <a:p>
              <a:r>
                <a:rPr lang="en-ZA" sz="1400" b="1" dirty="0" smtClean="0">
                  <a:solidFill>
                    <a:srgbClr val="C00000"/>
                  </a:solidFill>
                </a:rPr>
                <a:t>Insects</a:t>
              </a:r>
              <a:r>
                <a:rPr lang="en-ZA" sz="1400" b="1" dirty="0">
                  <a:solidFill>
                    <a:srgbClr val="C00000"/>
                  </a:solidFill>
                </a:rPr>
                <a:t>, </a:t>
              </a:r>
              <a:r>
                <a:rPr lang="en-ZA" sz="1400" b="1" dirty="0" smtClean="0">
                  <a:solidFill>
                    <a:srgbClr val="C00000"/>
                  </a:solidFill>
                </a:rPr>
                <a:t>Plants &amp; Fish.</a:t>
              </a:r>
              <a:endParaRPr lang="en-ZA" sz="1400" b="1" dirty="0">
                <a:solidFill>
                  <a:srgbClr val="C00000"/>
                </a:solidFill>
              </a:endParaRPr>
            </a:p>
          </p:txBody>
        </p:sp>
      </p:grpSp>
      <p:grpSp>
        <p:nvGrpSpPr>
          <p:cNvPr id="37" name="Group 36"/>
          <p:cNvGrpSpPr/>
          <p:nvPr/>
        </p:nvGrpSpPr>
        <p:grpSpPr>
          <a:xfrm>
            <a:off x="1935316" y="1001967"/>
            <a:ext cx="3001143" cy="4068121"/>
            <a:chOff x="1935316" y="1179527"/>
            <a:chExt cx="3001143" cy="4068121"/>
          </a:xfrm>
        </p:grpSpPr>
        <p:sp>
          <p:nvSpPr>
            <p:cNvPr id="2" name="TextBox 1"/>
            <p:cNvSpPr txBox="1"/>
            <p:nvPr/>
          </p:nvSpPr>
          <p:spPr>
            <a:xfrm>
              <a:off x="1935316" y="1179527"/>
              <a:ext cx="2863284" cy="400110"/>
            </a:xfrm>
            <a:prstGeom prst="rect">
              <a:avLst/>
            </a:prstGeom>
            <a:noFill/>
          </p:spPr>
          <p:txBody>
            <a:bodyPr wrap="none" rtlCol="0">
              <a:spAutoFit/>
            </a:bodyPr>
            <a:lstStyle/>
            <a:p>
              <a:r>
                <a:rPr lang="en-ZA" sz="2000" b="1" dirty="0" smtClean="0">
                  <a:solidFill>
                    <a:srgbClr val="0000FF"/>
                  </a:solidFill>
                </a:rPr>
                <a:t>1.</a:t>
              </a:r>
              <a:r>
                <a:rPr lang="en-ZA" sz="1600" b="1" dirty="0" smtClean="0">
                  <a:solidFill>
                    <a:srgbClr val="0000FF"/>
                  </a:solidFill>
                </a:rPr>
                <a:t> </a:t>
              </a:r>
              <a:r>
                <a:rPr lang="en-ZA" sz="1600" b="1" u="sng" dirty="0" smtClean="0">
                  <a:solidFill>
                    <a:srgbClr val="0000FF"/>
                  </a:solidFill>
                </a:rPr>
                <a:t>Physical characteristics</a:t>
              </a:r>
              <a:r>
                <a:rPr lang="en-ZA" sz="1600" b="1" dirty="0" smtClean="0">
                  <a:solidFill>
                    <a:srgbClr val="0000FF"/>
                  </a:solidFill>
                </a:rPr>
                <a:t>:</a:t>
              </a:r>
              <a:endParaRPr lang="en-ZA" sz="1600" b="1" u="sng" dirty="0">
                <a:solidFill>
                  <a:srgbClr val="0000FF"/>
                </a:solidFill>
              </a:endParaRPr>
            </a:p>
          </p:txBody>
        </p:sp>
        <p:sp>
          <p:nvSpPr>
            <p:cNvPr id="6" name="TextBox 5"/>
            <p:cNvSpPr txBox="1"/>
            <p:nvPr/>
          </p:nvSpPr>
          <p:spPr>
            <a:xfrm>
              <a:off x="1935316" y="4847538"/>
              <a:ext cx="3001143" cy="400110"/>
            </a:xfrm>
            <a:prstGeom prst="rect">
              <a:avLst/>
            </a:prstGeom>
            <a:noFill/>
          </p:spPr>
          <p:txBody>
            <a:bodyPr wrap="none" rtlCol="0">
              <a:spAutoFit/>
            </a:bodyPr>
            <a:lstStyle/>
            <a:p>
              <a:r>
                <a:rPr lang="en-ZA" sz="2000" b="1" dirty="0" smtClean="0">
                  <a:solidFill>
                    <a:srgbClr val="0000FF"/>
                  </a:solidFill>
                </a:rPr>
                <a:t>3.</a:t>
              </a:r>
              <a:r>
                <a:rPr lang="en-ZA" sz="1600" b="1" dirty="0" smtClean="0">
                  <a:solidFill>
                    <a:srgbClr val="0000FF"/>
                  </a:solidFill>
                </a:rPr>
                <a:t> </a:t>
              </a:r>
              <a:r>
                <a:rPr lang="en-ZA" sz="1600" b="1" u="sng" dirty="0" smtClean="0">
                  <a:solidFill>
                    <a:srgbClr val="0000FF"/>
                  </a:solidFill>
                </a:rPr>
                <a:t>Biological characteristics</a:t>
              </a:r>
              <a:r>
                <a:rPr lang="en-ZA" sz="1600" b="1" dirty="0" smtClean="0">
                  <a:solidFill>
                    <a:srgbClr val="0000FF"/>
                  </a:solidFill>
                </a:rPr>
                <a:t>:</a:t>
              </a:r>
              <a:endParaRPr lang="en-ZA" sz="1600" b="1" u="sng" dirty="0">
                <a:solidFill>
                  <a:srgbClr val="0000FF"/>
                </a:solidFill>
              </a:endParaRPr>
            </a:p>
          </p:txBody>
        </p:sp>
        <p:sp>
          <p:nvSpPr>
            <p:cNvPr id="5" name="TextBox 4"/>
            <p:cNvSpPr txBox="1"/>
            <p:nvPr/>
          </p:nvSpPr>
          <p:spPr>
            <a:xfrm>
              <a:off x="1935316" y="3161047"/>
              <a:ext cx="3001143" cy="400110"/>
            </a:xfrm>
            <a:prstGeom prst="rect">
              <a:avLst/>
            </a:prstGeom>
            <a:noFill/>
          </p:spPr>
          <p:txBody>
            <a:bodyPr wrap="none" rtlCol="0">
              <a:spAutoFit/>
            </a:bodyPr>
            <a:lstStyle/>
            <a:p>
              <a:r>
                <a:rPr lang="en-ZA" sz="2000" b="1" dirty="0" smtClean="0">
                  <a:solidFill>
                    <a:srgbClr val="0000FF"/>
                  </a:solidFill>
                </a:rPr>
                <a:t>2.</a:t>
              </a:r>
              <a:r>
                <a:rPr lang="en-ZA" sz="1600" b="1" dirty="0" smtClean="0">
                  <a:solidFill>
                    <a:srgbClr val="0000FF"/>
                  </a:solidFill>
                </a:rPr>
                <a:t> </a:t>
              </a:r>
              <a:r>
                <a:rPr lang="en-ZA" sz="1600" b="1" u="sng" dirty="0" smtClean="0">
                  <a:solidFill>
                    <a:srgbClr val="0000FF"/>
                  </a:solidFill>
                </a:rPr>
                <a:t>Chemical characteristics</a:t>
              </a:r>
              <a:r>
                <a:rPr lang="en-ZA" sz="1600" b="1" dirty="0" smtClean="0">
                  <a:solidFill>
                    <a:srgbClr val="0000FF"/>
                  </a:solidFill>
                </a:rPr>
                <a:t>:</a:t>
              </a:r>
              <a:endParaRPr lang="en-ZA" sz="1600" b="1" dirty="0">
                <a:solidFill>
                  <a:srgbClr val="0000FF"/>
                </a:solidFill>
              </a:endParaRPr>
            </a:p>
          </p:txBody>
        </p:sp>
      </p:grpSp>
      <p:sp>
        <p:nvSpPr>
          <p:cNvPr id="8" name="TextBox 7"/>
          <p:cNvSpPr txBox="1"/>
          <p:nvPr/>
        </p:nvSpPr>
        <p:spPr>
          <a:xfrm>
            <a:off x="2219398" y="1349399"/>
            <a:ext cx="2778728" cy="738664"/>
          </a:xfrm>
          <a:prstGeom prst="rect">
            <a:avLst/>
          </a:prstGeom>
          <a:noFill/>
        </p:spPr>
        <p:txBody>
          <a:bodyPr wrap="square" rtlCol="0">
            <a:spAutoFit/>
          </a:bodyPr>
          <a:lstStyle/>
          <a:p>
            <a:r>
              <a:rPr lang="en-ZA" sz="1400" b="1" dirty="0" smtClean="0">
                <a:solidFill>
                  <a:srgbClr val="000099"/>
                </a:solidFill>
              </a:rPr>
              <a:t>Characteristics </a:t>
            </a:r>
            <a:r>
              <a:rPr lang="en-ZA" sz="1400" b="1" dirty="0">
                <a:solidFill>
                  <a:srgbClr val="000099"/>
                </a:solidFill>
              </a:rPr>
              <a:t>that </a:t>
            </a:r>
            <a:r>
              <a:rPr lang="en-ZA" sz="1400" b="1" dirty="0" smtClean="0">
                <a:solidFill>
                  <a:srgbClr val="000099"/>
                </a:solidFill>
              </a:rPr>
              <a:t>are measurable and that describe the </a:t>
            </a:r>
            <a:r>
              <a:rPr lang="en-ZA" sz="1400" b="1" dirty="0" smtClean="0">
                <a:solidFill>
                  <a:srgbClr val="000099"/>
                </a:solidFill>
              </a:rPr>
              <a:t>physical state </a:t>
            </a:r>
            <a:r>
              <a:rPr lang="en-ZA" sz="1400" b="1" dirty="0">
                <a:solidFill>
                  <a:srgbClr val="000099"/>
                </a:solidFill>
              </a:rPr>
              <a:t>of </a:t>
            </a:r>
            <a:r>
              <a:rPr lang="en-ZA" sz="1400" b="1" dirty="0" smtClean="0">
                <a:solidFill>
                  <a:srgbClr val="000099"/>
                </a:solidFill>
              </a:rPr>
              <a:t>water.</a:t>
            </a:r>
            <a:endParaRPr lang="en-ZA" sz="1400" b="1" dirty="0">
              <a:solidFill>
                <a:srgbClr val="000099"/>
              </a:solidFill>
            </a:endParaRPr>
          </a:p>
        </p:txBody>
      </p:sp>
      <p:sp>
        <p:nvSpPr>
          <p:cNvPr id="9" name="TextBox 8"/>
          <p:cNvSpPr txBox="1"/>
          <p:nvPr/>
        </p:nvSpPr>
        <p:spPr>
          <a:xfrm>
            <a:off x="2219412" y="4955223"/>
            <a:ext cx="2778714" cy="523220"/>
          </a:xfrm>
          <a:prstGeom prst="rect">
            <a:avLst/>
          </a:prstGeom>
          <a:noFill/>
        </p:spPr>
        <p:txBody>
          <a:bodyPr wrap="square" rtlCol="0">
            <a:spAutoFit/>
          </a:bodyPr>
          <a:lstStyle/>
          <a:p>
            <a:r>
              <a:rPr lang="en-ZA" sz="1400" b="1" dirty="0" smtClean="0">
                <a:solidFill>
                  <a:srgbClr val="000099"/>
                </a:solidFill>
              </a:rPr>
              <a:t>Living </a:t>
            </a:r>
            <a:r>
              <a:rPr lang="en-ZA" sz="1400" b="1" dirty="0">
                <a:solidFill>
                  <a:srgbClr val="000099"/>
                </a:solidFill>
              </a:rPr>
              <a:t>organisms that occur in water.</a:t>
            </a:r>
          </a:p>
        </p:txBody>
      </p:sp>
      <p:sp>
        <p:nvSpPr>
          <p:cNvPr id="3" name="TextBox 2"/>
          <p:cNvSpPr txBox="1"/>
          <p:nvPr/>
        </p:nvSpPr>
        <p:spPr>
          <a:xfrm>
            <a:off x="2219397" y="3270838"/>
            <a:ext cx="2778729" cy="523220"/>
          </a:xfrm>
          <a:prstGeom prst="rect">
            <a:avLst/>
          </a:prstGeom>
          <a:noFill/>
        </p:spPr>
        <p:txBody>
          <a:bodyPr wrap="square" rtlCol="0">
            <a:spAutoFit/>
          </a:bodyPr>
          <a:lstStyle/>
          <a:p>
            <a:r>
              <a:rPr lang="en-ZA" sz="1400" b="1" dirty="0" smtClean="0">
                <a:solidFill>
                  <a:srgbClr val="000099"/>
                </a:solidFill>
              </a:rPr>
              <a:t>Product </a:t>
            </a:r>
            <a:r>
              <a:rPr lang="en-ZA" sz="1400" b="1" dirty="0">
                <a:solidFill>
                  <a:srgbClr val="000099"/>
                </a:solidFill>
              </a:rPr>
              <a:t>of the substances that are dissolved in </a:t>
            </a:r>
            <a:r>
              <a:rPr lang="en-ZA" sz="1400" b="1" dirty="0" smtClean="0">
                <a:solidFill>
                  <a:srgbClr val="000099"/>
                </a:solidFill>
              </a:rPr>
              <a:t>water.</a:t>
            </a:r>
            <a:endParaRPr lang="en-ZA" sz="1400" b="1" dirty="0">
              <a:solidFill>
                <a:srgbClr val="000099"/>
              </a:solidFill>
            </a:endParaRPr>
          </a:p>
        </p:txBody>
      </p:sp>
    </p:spTree>
    <p:extLst>
      <p:ext uri="{BB962C8B-B14F-4D97-AF65-F5344CB8AC3E}">
        <p14:creationId xmlns:p14="http://schemas.microsoft.com/office/powerpoint/2010/main" val="231818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764981" y="148324"/>
            <a:ext cx="3598263"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GOVERNMENT NOTICE 704</a:t>
            </a:r>
            <a:endParaRPr lang="en-US" sz="2000" b="1" dirty="0">
              <a:solidFill>
                <a:srgbClr val="FFFF00"/>
              </a:solidFill>
            </a:endParaRPr>
          </a:p>
        </p:txBody>
      </p:sp>
      <p:sp>
        <p:nvSpPr>
          <p:cNvPr id="3" name="Content Placeholder 4"/>
          <p:cNvSpPr txBox="1">
            <a:spLocks/>
          </p:cNvSpPr>
          <p:nvPr/>
        </p:nvSpPr>
        <p:spPr>
          <a:xfrm>
            <a:off x="605024" y="1196975"/>
            <a:ext cx="7920037" cy="441873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1200"/>
              </a:spcAft>
            </a:pPr>
            <a:r>
              <a:rPr lang="en-US" sz="2400" b="1" dirty="0" smtClean="0">
                <a:solidFill>
                  <a:srgbClr val="000000"/>
                </a:solidFill>
                <a:ea typeface="ＭＳ Ｐゴシック" pitchFamily="34" charset="-128"/>
              </a:rPr>
              <a:t>Currently under </a:t>
            </a:r>
            <a:r>
              <a:rPr lang="en-US" sz="2400" b="1" dirty="0" smtClean="0">
                <a:solidFill>
                  <a:srgbClr val="C00000"/>
                </a:solidFill>
                <a:ea typeface="ＭＳ Ｐゴシック" pitchFamily="34" charset="-128"/>
              </a:rPr>
              <a:t>review</a:t>
            </a:r>
          </a:p>
          <a:p>
            <a:pPr>
              <a:spcBef>
                <a:spcPts val="600"/>
              </a:spcBef>
              <a:spcAft>
                <a:spcPts val="1200"/>
              </a:spcAft>
            </a:pPr>
            <a:r>
              <a:rPr lang="en-US" sz="2400" b="1" dirty="0" smtClean="0">
                <a:solidFill>
                  <a:srgbClr val="000000"/>
                </a:solidFill>
                <a:ea typeface="ＭＳ Ｐゴシック" pitchFamily="34" charset="-128"/>
              </a:rPr>
              <a:t>Focus is on </a:t>
            </a:r>
            <a:r>
              <a:rPr lang="en-US" sz="2400" b="1" dirty="0" smtClean="0">
                <a:solidFill>
                  <a:srgbClr val="C00000"/>
                </a:solidFill>
                <a:ea typeface="ＭＳ Ｐゴシック" pitchFamily="34" charset="-128"/>
              </a:rPr>
              <a:t>pollution </a:t>
            </a:r>
            <a:r>
              <a:rPr lang="en-US" sz="2400" b="1" dirty="0" smtClean="0">
                <a:solidFill>
                  <a:srgbClr val="C00000"/>
                </a:solidFill>
                <a:ea typeface="ＭＳ Ｐゴシック" pitchFamily="34" charset="-128"/>
              </a:rPr>
              <a:t>prevention</a:t>
            </a:r>
          </a:p>
          <a:p>
            <a:pPr>
              <a:lnSpc>
                <a:spcPts val="2400"/>
              </a:lnSpc>
              <a:spcBef>
                <a:spcPts val="0"/>
              </a:spcBef>
              <a:spcAft>
                <a:spcPts val="1200"/>
              </a:spcAft>
            </a:pPr>
            <a:r>
              <a:rPr lang="en-US" sz="2400" b="1" dirty="0" smtClean="0">
                <a:solidFill>
                  <a:srgbClr val="000000"/>
                </a:solidFill>
                <a:ea typeface="ＭＳ Ｐゴシック" pitchFamily="34" charset="-128"/>
              </a:rPr>
              <a:t>Contains stringent </a:t>
            </a:r>
            <a:r>
              <a:rPr lang="en-US" sz="2400" b="1" dirty="0" smtClean="0">
                <a:solidFill>
                  <a:srgbClr val="C00000"/>
                </a:solidFill>
                <a:ea typeface="ＭＳ Ｐゴシック" pitchFamily="34" charset="-128"/>
              </a:rPr>
              <a:t>measures</a:t>
            </a:r>
            <a:r>
              <a:rPr lang="en-US" sz="2400" b="1" dirty="0" smtClean="0">
                <a:solidFill>
                  <a:srgbClr val="000000"/>
                </a:solidFill>
                <a:ea typeface="ＭＳ Ｐゴシック" pitchFamily="34" charset="-128"/>
              </a:rPr>
              <a:t> &amp; </a:t>
            </a:r>
            <a:r>
              <a:rPr lang="en-US" sz="2400" b="1" dirty="0" smtClean="0">
                <a:solidFill>
                  <a:srgbClr val="000000"/>
                </a:solidFill>
                <a:ea typeface="ＭＳ Ｐゴシック" pitchFamily="34" charset="-128"/>
              </a:rPr>
              <a:t>prescriptive </a:t>
            </a:r>
            <a:r>
              <a:rPr lang="en-US" sz="2400" b="1" dirty="0" smtClean="0">
                <a:solidFill>
                  <a:srgbClr val="C00000"/>
                </a:solidFill>
                <a:ea typeface="ＭＳ Ｐゴシック" pitchFamily="34" charset="-128"/>
              </a:rPr>
              <a:t>controls</a:t>
            </a:r>
            <a:r>
              <a:rPr lang="en-US" sz="2400" b="1" dirty="0" smtClean="0">
                <a:solidFill>
                  <a:srgbClr val="000000"/>
                </a:solidFill>
                <a:ea typeface="ＭＳ Ｐゴシック" pitchFamily="34" charset="-128"/>
              </a:rPr>
              <a:t> for mining </a:t>
            </a:r>
            <a:r>
              <a:rPr lang="en-US" sz="2400" b="1" dirty="0" smtClean="0">
                <a:solidFill>
                  <a:srgbClr val="000000"/>
                </a:solidFill>
                <a:ea typeface="ＭＳ Ｐゴシック" pitchFamily="34" charset="-128"/>
              </a:rPr>
              <a:t>water issues:</a:t>
            </a:r>
          </a:p>
          <a:p>
            <a:pPr lvl="1">
              <a:spcBef>
                <a:spcPct val="0"/>
              </a:spcBef>
            </a:pPr>
            <a:r>
              <a:rPr lang="en-US" sz="2000" b="1" dirty="0" smtClean="0">
                <a:solidFill>
                  <a:srgbClr val="000000"/>
                </a:solidFill>
                <a:ea typeface="ＭＳ Ｐゴシック" pitchFamily="34" charset="-128"/>
              </a:rPr>
              <a:t>From prospecting to </a:t>
            </a:r>
            <a:r>
              <a:rPr lang="en-US" sz="2000" b="1" dirty="0" smtClean="0">
                <a:solidFill>
                  <a:srgbClr val="000000"/>
                </a:solidFill>
                <a:ea typeface="ＭＳ Ｐゴシック" pitchFamily="34" charset="-128"/>
              </a:rPr>
              <a:t>closure;</a:t>
            </a:r>
            <a:endParaRPr lang="en-US" sz="2000" b="1" dirty="0" smtClean="0">
              <a:solidFill>
                <a:srgbClr val="000000"/>
              </a:solidFill>
              <a:ea typeface="ＭＳ Ｐゴシック" pitchFamily="34" charset="-128"/>
            </a:endParaRPr>
          </a:p>
          <a:p>
            <a:pPr lvl="1">
              <a:spcBef>
                <a:spcPct val="0"/>
              </a:spcBef>
            </a:pPr>
            <a:r>
              <a:rPr lang="en-US" sz="2000" b="1" dirty="0" smtClean="0">
                <a:solidFill>
                  <a:srgbClr val="000000"/>
                </a:solidFill>
                <a:ea typeface="ＭＳ Ｐゴシック" pitchFamily="34" charset="-128"/>
              </a:rPr>
              <a:t>1:100 year and 1:50 year flood </a:t>
            </a:r>
            <a:r>
              <a:rPr lang="en-US" sz="2000" b="1" dirty="0" smtClean="0">
                <a:solidFill>
                  <a:srgbClr val="000000"/>
                </a:solidFill>
                <a:ea typeface="ＭＳ Ｐゴシック" pitchFamily="34" charset="-128"/>
              </a:rPr>
              <a:t>lines;</a:t>
            </a:r>
            <a:endParaRPr lang="en-US" sz="2000" b="1" dirty="0" smtClean="0">
              <a:solidFill>
                <a:srgbClr val="000000"/>
              </a:solidFill>
              <a:ea typeface="ＭＳ Ｐゴシック" pitchFamily="34" charset="-128"/>
            </a:endParaRPr>
          </a:p>
          <a:p>
            <a:pPr lvl="1">
              <a:spcBef>
                <a:spcPct val="0"/>
              </a:spcBef>
            </a:pPr>
            <a:r>
              <a:rPr lang="en-US" sz="2000" b="1" dirty="0" smtClean="0">
                <a:solidFill>
                  <a:srgbClr val="000000"/>
                </a:solidFill>
                <a:ea typeface="ＭＳ Ｐゴシック" pitchFamily="34" charset="-128"/>
              </a:rPr>
              <a:t>Obstruction of water </a:t>
            </a:r>
            <a:r>
              <a:rPr lang="en-US" sz="2000" b="1" dirty="0" smtClean="0">
                <a:solidFill>
                  <a:srgbClr val="000000"/>
                </a:solidFill>
                <a:ea typeface="ＭＳ Ｐゴシック" pitchFamily="34" charset="-128"/>
              </a:rPr>
              <a:t>pathways;</a:t>
            </a:r>
            <a:endParaRPr lang="en-US" sz="2000" b="1" dirty="0" smtClean="0">
              <a:solidFill>
                <a:srgbClr val="000000"/>
              </a:solidFill>
              <a:ea typeface="ＭＳ Ｐゴシック" pitchFamily="34" charset="-128"/>
            </a:endParaRPr>
          </a:p>
          <a:p>
            <a:pPr lvl="1">
              <a:spcBef>
                <a:spcPct val="0"/>
              </a:spcBef>
            </a:pPr>
            <a:r>
              <a:rPr lang="en-US" sz="2000" b="1" dirty="0" smtClean="0">
                <a:solidFill>
                  <a:srgbClr val="000000"/>
                </a:solidFill>
                <a:ea typeface="ＭＳ Ｐゴシック" pitchFamily="34" charset="-128"/>
              </a:rPr>
              <a:t>Clean and dirty water </a:t>
            </a:r>
            <a:r>
              <a:rPr lang="en-US" sz="2000" b="1" dirty="0" smtClean="0">
                <a:solidFill>
                  <a:srgbClr val="000000"/>
                </a:solidFill>
                <a:ea typeface="ＭＳ Ｐゴシック" pitchFamily="34" charset="-128"/>
              </a:rPr>
              <a:t>separation;</a:t>
            </a:r>
            <a:endParaRPr lang="en-US" sz="2000" b="1" dirty="0" smtClean="0">
              <a:solidFill>
                <a:srgbClr val="000000"/>
              </a:solidFill>
              <a:ea typeface="ＭＳ Ｐゴシック" pitchFamily="34" charset="-128"/>
            </a:endParaRPr>
          </a:p>
          <a:p>
            <a:pPr lvl="1">
              <a:spcBef>
                <a:spcPct val="0"/>
              </a:spcBef>
            </a:pPr>
            <a:r>
              <a:rPr lang="en-US" sz="2000" b="1" dirty="0" smtClean="0">
                <a:solidFill>
                  <a:srgbClr val="000000"/>
                </a:solidFill>
                <a:ea typeface="ＭＳ Ｐゴシック" pitchFamily="34" charset="-128"/>
              </a:rPr>
              <a:t>Re-use</a:t>
            </a:r>
            <a:r>
              <a:rPr lang="en-US" sz="2000" b="1" dirty="0" smtClean="0">
                <a:solidFill>
                  <a:srgbClr val="000000"/>
                </a:solidFill>
                <a:ea typeface="ＭＳ Ｐゴシック" pitchFamily="34" charset="-128"/>
              </a:rPr>
              <a:t>, reduce, </a:t>
            </a:r>
            <a:r>
              <a:rPr lang="en-US" sz="2000" b="1" dirty="0" smtClean="0">
                <a:solidFill>
                  <a:srgbClr val="000000"/>
                </a:solidFill>
                <a:ea typeface="ＭＳ Ｐゴシック" pitchFamily="34" charset="-128"/>
              </a:rPr>
              <a:t>recycle;</a:t>
            </a:r>
            <a:endParaRPr lang="en-US" sz="2000" b="1" dirty="0" smtClean="0">
              <a:solidFill>
                <a:srgbClr val="000000"/>
              </a:solidFill>
              <a:ea typeface="ＭＳ Ｐゴシック" pitchFamily="34" charset="-128"/>
            </a:endParaRPr>
          </a:p>
          <a:p>
            <a:pPr lvl="1">
              <a:spcBef>
                <a:spcPct val="0"/>
              </a:spcBef>
            </a:pPr>
            <a:r>
              <a:rPr lang="en-US" sz="2000" b="1" dirty="0" smtClean="0">
                <a:solidFill>
                  <a:srgbClr val="000000"/>
                </a:solidFill>
                <a:ea typeface="ＭＳ Ｐゴシック" pitchFamily="34" charset="-128"/>
              </a:rPr>
              <a:t>Prohibits groundwater </a:t>
            </a:r>
            <a:r>
              <a:rPr lang="en-US" sz="2000" b="1" dirty="0" smtClean="0">
                <a:solidFill>
                  <a:srgbClr val="000000"/>
                </a:solidFill>
                <a:ea typeface="ＭＳ Ｐゴシック" pitchFamily="34" charset="-128"/>
              </a:rPr>
              <a:t>pollution </a:t>
            </a:r>
            <a:r>
              <a:rPr lang="en-US" sz="2000" b="1" dirty="0" smtClean="0">
                <a:solidFill>
                  <a:srgbClr val="000000"/>
                </a:solidFill>
                <a:ea typeface="ＭＳ Ｐゴシック" pitchFamily="34" charset="-128"/>
              </a:rPr>
              <a:t>(backfilling of mine</a:t>
            </a:r>
            <a:r>
              <a:rPr lang="en-US" sz="2000" b="1" dirty="0" smtClean="0">
                <a:solidFill>
                  <a:srgbClr val="000000"/>
                </a:solidFill>
                <a:ea typeface="ＭＳ Ｐゴシック" pitchFamily="34" charset="-128"/>
              </a:rPr>
              <a:t>);</a:t>
            </a:r>
            <a:endParaRPr lang="en-US" sz="2000" b="1" dirty="0" smtClean="0">
              <a:solidFill>
                <a:srgbClr val="000000"/>
              </a:solidFill>
              <a:ea typeface="ＭＳ Ｐゴシック" pitchFamily="34" charset="-128"/>
            </a:endParaRPr>
          </a:p>
          <a:p>
            <a:pPr lvl="1">
              <a:spcBef>
                <a:spcPct val="0"/>
              </a:spcBef>
            </a:pPr>
            <a:r>
              <a:rPr lang="en-US" sz="2000" b="1" dirty="0" smtClean="0">
                <a:solidFill>
                  <a:srgbClr val="000000"/>
                </a:solidFill>
                <a:ea typeface="ＭＳ Ｐゴシック" pitchFamily="34" charset="-128"/>
              </a:rPr>
              <a:t>Closure </a:t>
            </a:r>
            <a:r>
              <a:rPr lang="en-US" sz="2000" b="1" dirty="0" smtClean="0">
                <a:solidFill>
                  <a:srgbClr val="000000"/>
                </a:solidFill>
                <a:ea typeface="ＭＳ Ｐゴシック" pitchFamily="34" charset="-128"/>
              </a:rPr>
              <a:t>rehabilitation; and</a:t>
            </a:r>
            <a:endParaRPr lang="en-US" sz="2000" b="1" dirty="0" smtClean="0">
              <a:solidFill>
                <a:srgbClr val="000000"/>
              </a:solidFill>
              <a:ea typeface="ＭＳ Ｐゴシック" pitchFamily="34" charset="-128"/>
            </a:endParaRPr>
          </a:p>
          <a:p>
            <a:pPr lvl="1">
              <a:spcBef>
                <a:spcPct val="0"/>
              </a:spcBef>
            </a:pPr>
            <a:r>
              <a:rPr lang="en-US" sz="2000" b="1" dirty="0" smtClean="0">
                <a:solidFill>
                  <a:srgbClr val="000000"/>
                </a:solidFill>
                <a:ea typeface="ＭＳ Ｐゴシック" pitchFamily="34" charset="-128"/>
              </a:rPr>
              <a:t>Financial </a:t>
            </a:r>
            <a:r>
              <a:rPr lang="en-US" sz="2000" b="1" dirty="0" smtClean="0">
                <a:solidFill>
                  <a:srgbClr val="000000"/>
                </a:solidFill>
                <a:ea typeface="ＭＳ Ｐゴシック" pitchFamily="34" charset="-128"/>
              </a:rPr>
              <a:t>guarantees.</a:t>
            </a:r>
            <a:endParaRPr lang="en-US" sz="2000" b="1" dirty="0" smtClean="0">
              <a:solidFill>
                <a:srgbClr val="000000"/>
              </a:solidFill>
              <a:ea typeface="ＭＳ Ｐゴシック" pitchFamily="34" charset="-128"/>
            </a:endParaRPr>
          </a:p>
        </p:txBody>
      </p:sp>
    </p:spTree>
    <p:extLst>
      <p:ext uri="{BB962C8B-B14F-4D97-AF65-F5344CB8AC3E}">
        <p14:creationId xmlns:p14="http://schemas.microsoft.com/office/powerpoint/2010/main" val="390300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3490307" y="148325"/>
            <a:ext cx="2147611"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DUTY OF CARE</a:t>
            </a:r>
            <a:endParaRPr lang="en-US" sz="2000" b="1" dirty="0">
              <a:solidFill>
                <a:srgbClr val="FFFF00"/>
              </a:solidFill>
            </a:endParaRPr>
          </a:p>
        </p:txBody>
      </p:sp>
      <p:sp>
        <p:nvSpPr>
          <p:cNvPr id="5" name="Content Placeholder 1"/>
          <p:cNvSpPr txBox="1">
            <a:spLocks/>
          </p:cNvSpPr>
          <p:nvPr/>
        </p:nvSpPr>
        <p:spPr>
          <a:xfrm>
            <a:off x="356438" y="896469"/>
            <a:ext cx="8464832" cy="3975289"/>
          </a:xfrm>
          <a:prstGeom prst="rect">
            <a:avLst/>
          </a:prstGeom>
        </p:spPr>
        <p:txBody>
          <a:bodyPr anchor="ct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40000"/>
              </a:spcBef>
              <a:tabLst>
                <a:tab pos="365125" algn="l"/>
              </a:tabLst>
            </a:pPr>
            <a:r>
              <a:rPr lang="en-GB" altLang="en-US" sz="2400" b="1" dirty="0" smtClean="0"/>
              <a:t>S.19 deals with situations where pollution of a water resource </a:t>
            </a:r>
            <a:r>
              <a:rPr lang="en-GB" altLang="en-US" sz="2400" b="1" dirty="0" smtClean="0">
                <a:solidFill>
                  <a:srgbClr val="C00000"/>
                </a:solidFill>
              </a:rPr>
              <a:t>occurs or might occur </a:t>
            </a:r>
            <a:r>
              <a:rPr lang="en-GB" altLang="en-US" sz="2400" b="1" dirty="0" smtClean="0"/>
              <a:t>as a result of activities on land;</a:t>
            </a:r>
          </a:p>
          <a:p>
            <a:pPr>
              <a:spcBef>
                <a:spcPct val="40000"/>
              </a:spcBef>
              <a:tabLst>
                <a:tab pos="365125" algn="l"/>
              </a:tabLst>
            </a:pPr>
            <a:r>
              <a:rPr lang="en-GB" altLang="en-US" sz="2400" b="1" dirty="0" smtClean="0"/>
              <a:t>The </a:t>
            </a:r>
            <a:r>
              <a:rPr lang="en-GB" altLang="en-US" sz="2400" b="1" dirty="0" smtClean="0">
                <a:solidFill>
                  <a:srgbClr val="C00000"/>
                </a:solidFill>
              </a:rPr>
              <a:t>person</a:t>
            </a:r>
            <a:r>
              <a:rPr lang="en-GB" altLang="en-US" sz="2400" b="1" dirty="0" smtClean="0"/>
              <a:t> who owns, controls, occupies or uses the land in question </a:t>
            </a:r>
            <a:r>
              <a:rPr lang="en-GB" altLang="en-US" sz="2400" b="1" dirty="0" smtClean="0">
                <a:solidFill>
                  <a:srgbClr val="C00000"/>
                </a:solidFill>
              </a:rPr>
              <a:t>is responsible for taking measures</a:t>
            </a:r>
            <a:r>
              <a:rPr lang="en-GB" altLang="en-US" sz="2400" b="1" dirty="0" smtClean="0"/>
              <a:t> to prevent pollution of water resources; and</a:t>
            </a:r>
          </a:p>
          <a:p>
            <a:pPr>
              <a:spcBef>
                <a:spcPct val="40000"/>
              </a:spcBef>
              <a:tabLst>
                <a:tab pos="365125" algn="l"/>
              </a:tabLst>
            </a:pPr>
            <a:r>
              <a:rPr lang="en-GB" altLang="en-US" sz="2400" b="1" dirty="0" smtClean="0">
                <a:solidFill>
                  <a:srgbClr val="C00000"/>
                </a:solidFill>
              </a:rPr>
              <a:t>If these measures are not taken</a:t>
            </a:r>
            <a:r>
              <a:rPr lang="en-GB" altLang="en-US" sz="2400" b="1" dirty="0" smtClean="0"/>
              <a:t>, the CMA concerned may itself do whatever is necessary to prevent the pollution or to remedy its effects, and to recover all reasonable costs from the persons responsible for the pollution. </a:t>
            </a:r>
            <a:endParaRPr lang="en-ZA" altLang="en-US" sz="2400" b="1" dirty="0" smtClean="0"/>
          </a:p>
        </p:txBody>
      </p:sp>
    </p:spTree>
    <p:extLst>
      <p:ext uri="{BB962C8B-B14F-4D97-AF65-F5344CB8AC3E}">
        <p14:creationId xmlns:p14="http://schemas.microsoft.com/office/powerpoint/2010/main" val="336902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5509" y="1306611"/>
            <a:ext cx="9064101" cy="1466644"/>
          </a:xfrm>
          <a:prstGeom prst="roundRect">
            <a:avLst>
              <a:gd name="adj" fmla="val 16667"/>
            </a:avLst>
          </a:prstGeom>
          <a:solidFill>
            <a:srgbClr val="660066"/>
          </a:solidFill>
          <a:ln w="38100" cmpd="dbl" algn="ctr">
            <a:solidFill>
              <a:srgbClr val="660066"/>
            </a:solidFill>
            <a:round/>
            <a:headEnd/>
            <a:tailEnd/>
          </a:ln>
          <a:effectLst>
            <a:outerShdw blurRad="50800" dist="38100" dir="2700000" algn="tl" rotWithShape="0">
              <a:prstClr val="black">
                <a:alpha val="40000"/>
              </a:prstClr>
            </a:outerShdw>
          </a:effectLst>
        </p:spPr>
        <p:txBody>
          <a:bodyPr wrap="square" tIns="46800" bIns="46800" anchor="ctr">
            <a:spAutoFit/>
          </a:bodyPr>
          <a:lstStyle/>
          <a:p>
            <a:pPr marL="742950" indent="-742950" algn="ctr">
              <a:buAutoNum type="arabicPeriod" startAt="4"/>
            </a:pPr>
            <a:r>
              <a:rPr lang="en-ZA" sz="4000" b="1" dirty="0" smtClean="0">
                <a:solidFill>
                  <a:srgbClr val="FFFF00"/>
                </a:solidFill>
              </a:rPr>
              <a:t>WATER QUALITY</a:t>
            </a:r>
          </a:p>
          <a:p>
            <a:pPr algn="ctr"/>
            <a:r>
              <a:rPr lang="en-ZA" sz="4000" b="1" dirty="0" smtClean="0">
                <a:solidFill>
                  <a:srgbClr val="FFFF00"/>
                </a:solidFill>
              </a:rPr>
              <a:t>MONITORING &amp; PLANNING</a:t>
            </a:r>
            <a:endParaRPr lang="en-US" sz="4000" b="1" dirty="0">
              <a:solidFill>
                <a:srgbClr val="FFFF00"/>
              </a:solidFill>
            </a:endParaRPr>
          </a:p>
        </p:txBody>
      </p:sp>
    </p:spTree>
    <p:extLst>
      <p:ext uri="{BB962C8B-B14F-4D97-AF65-F5344CB8AC3E}">
        <p14:creationId xmlns:p14="http://schemas.microsoft.com/office/powerpoint/2010/main" val="324369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279116" y="148324"/>
            <a:ext cx="6570004"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MONITORING – KEY TO EFFECTIVE MANAGEMENT</a:t>
            </a:r>
            <a:endParaRPr lang="en-US" sz="2000" b="1" dirty="0">
              <a:solidFill>
                <a:srgbClr val="FFFF00"/>
              </a:solidFill>
            </a:endParaRPr>
          </a:p>
        </p:txBody>
      </p:sp>
      <p:grpSp>
        <p:nvGrpSpPr>
          <p:cNvPr id="3" name="Group 2"/>
          <p:cNvGrpSpPr/>
          <p:nvPr/>
        </p:nvGrpSpPr>
        <p:grpSpPr>
          <a:xfrm>
            <a:off x="2094477" y="1342598"/>
            <a:ext cx="4963583" cy="4176641"/>
            <a:chOff x="2465676" y="1431378"/>
            <a:chExt cx="4963583" cy="4176641"/>
          </a:xfrm>
        </p:grpSpPr>
        <p:sp>
          <p:nvSpPr>
            <p:cNvPr id="4" name="Freeform 3"/>
            <p:cNvSpPr/>
            <p:nvPr/>
          </p:nvSpPr>
          <p:spPr>
            <a:xfrm>
              <a:off x="2981974" y="1508615"/>
              <a:ext cx="3173155" cy="3809097"/>
            </a:xfrm>
            <a:custGeom>
              <a:avLst/>
              <a:gdLst>
                <a:gd name="connsiteX0" fmla="*/ 1119491 w 3173155"/>
                <a:gd name="connsiteY0" fmla="*/ 1580802 h 3809097"/>
                <a:gd name="connsiteX1" fmla="*/ 1243779 w 3173155"/>
                <a:gd name="connsiteY1" fmla="*/ 1580802 h 3809097"/>
                <a:gd name="connsiteX2" fmla="*/ 1341433 w 3173155"/>
                <a:gd name="connsiteY2" fmla="*/ 1687334 h 3809097"/>
                <a:gd name="connsiteX3" fmla="*/ 1368066 w 3173155"/>
                <a:gd name="connsiteY3" fmla="*/ 1847132 h 3809097"/>
                <a:gd name="connsiteX4" fmla="*/ 1297045 w 3173155"/>
                <a:gd name="connsiteY4" fmla="*/ 2033563 h 3809097"/>
                <a:gd name="connsiteX5" fmla="*/ 1119491 w 3173155"/>
                <a:gd name="connsiteY5" fmla="*/ 2193361 h 3809097"/>
                <a:gd name="connsiteX6" fmla="*/ 835406 w 3173155"/>
                <a:gd name="connsiteY6" fmla="*/ 2246627 h 3809097"/>
                <a:gd name="connsiteX7" fmla="*/ 524687 w 3173155"/>
                <a:gd name="connsiteY7" fmla="*/ 2166728 h 3809097"/>
                <a:gd name="connsiteX8" fmla="*/ 231724 w 3173155"/>
                <a:gd name="connsiteY8" fmla="*/ 1944786 h 3809097"/>
                <a:gd name="connsiteX9" fmla="*/ 45293 w 3173155"/>
                <a:gd name="connsiteY9" fmla="*/ 1580802 h 3809097"/>
                <a:gd name="connsiteX10" fmla="*/ 9783 w 3173155"/>
                <a:gd name="connsiteY10" fmla="*/ 1128041 h 3809097"/>
                <a:gd name="connsiteX11" fmla="*/ 187336 w 3173155"/>
                <a:gd name="connsiteY11" fmla="*/ 648647 h 3809097"/>
                <a:gd name="connsiteX12" fmla="*/ 577953 w 3173155"/>
                <a:gd name="connsiteY12" fmla="*/ 249151 h 3809097"/>
                <a:gd name="connsiteX13" fmla="*/ 1119491 w 3173155"/>
                <a:gd name="connsiteY13" fmla="*/ 27210 h 3809097"/>
                <a:gd name="connsiteX14" fmla="*/ 1749806 w 3173155"/>
                <a:gd name="connsiteY14" fmla="*/ 36087 h 3809097"/>
                <a:gd name="connsiteX15" fmla="*/ 2388998 w 3173155"/>
                <a:gd name="connsiteY15" fmla="*/ 320173 h 3809097"/>
                <a:gd name="connsiteX16" fmla="*/ 2895025 w 3173155"/>
                <a:gd name="connsiteY16" fmla="*/ 852833 h 3809097"/>
                <a:gd name="connsiteX17" fmla="*/ 3152478 w 3173155"/>
                <a:gd name="connsiteY17" fmla="*/ 1580802 h 3809097"/>
                <a:gd name="connsiteX18" fmla="*/ 3108089 w 3173155"/>
                <a:gd name="connsiteY18" fmla="*/ 2406425 h 3809097"/>
                <a:gd name="connsiteX19" fmla="*/ 2717472 w 3173155"/>
                <a:gd name="connsiteY19" fmla="*/ 3187660 h 3809097"/>
                <a:gd name="connsiteX20" fmla="*/ 2025014 w 3173155"/>
                <a:gd name="connsiteY20" fmla="*/ 3809097 h 38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73155" h="3809097">
                  <a:moveTo>
                    <a:pt x="1119491" y="1580802"/>
                  </a:moveTo>
                  <a:cubicBezTo>
                    <a:pt x="1163140" y="1571924"/>
                    <a:pt x="1206789" y="1563047"/>
                    <a:pt x="1243779" y="1580802"/>
                  </a:cubicBezTo>
                  <a:cubicBezTo>
                    <a:pt x="1280769" y="1598557"/>
                    <a:pt x="1320719" y="1642946"/>
                    <a:pt x="1341433" y="1687334"/>
                  </a:cubicBezTo>
                  <a:cubicBezTo>
                    <a:pt x="1362148" y="1731722"/>
                    <a:pt x="1375464" y="1789427"/>
                    <a:pt x="1368066" y="1847132"/>
                  </a:cubicBezTo>
                  <a:cubicBezTo>
                    <a:pt x="1360668" y="1904837"/>
                    <a:pt x="1338474" y="1975858"/>
                    <a:pt x="1297045" y="2033563"/>
                  </a:cubicBezTo>
                  <a:cubicBezTo>
                    <a:pt x="1255616" y="2091268"/>
                    <a:pt x="1196431" y="2157850"/>
                    <a:pt x="1119491" y="2193361"/>
                  </a:cubicBezTo>
                  <a:cubicBezTo>
                    <a:pt x="1042551" y="2228872"/>
                    <a:pt x="934540" y="2251066"/>
                    <a:pt x="835406" y="2246627"/>
                  </a:cubicBezTo>
                  <a:cubicBezTo>
                    <a:pt x="736272" y="2242188"/>
                    <a:pt x="625301" y="2217035"/>
                    <a:pt x="524687" y="2166728"/>
                  </a:cubicBezTo>
                  <a:cubicBezTo>
                    <a:pt x="424073" y="2116421"/>
                    <a:pt x="311623" y="2042440"/>
                    <a:pt x="231724" y="1944786"/>
                  </a:cubicBezTo>
                  <a:cubicBezTo>
                    <a:pt x="151825" y="1847132"/>
                    <a:pt x="82283" y="1716926"/>
                    <a:pt x="45293" y="1580802"/>
                  </a:cubicBezTo>
                  <a:cubicBezTo>
                    <a:pt x="8303" y="1444678"/>
                    <a:pt x="-13891" y="1283400"/>
                    <a:pt x="9783" y="1128041"/>
                  </a:cubicBezTo>
                  <a:cubicBezTo>
                    <a:pt x="33457" y="972682"/>
                    <a:pt x="92641" y="795129"/>
                    <a:pt x="187336" y="648647"/>
                  </a:cubicBezTo>
                  <a:cubicBezTo>
                    <a:pt x="282031" y="502165"/>
                    <a:pt x="422594" y="352724"/>
                    <a:pt x="577953" y="249151"/>
                  </a:cubicBezTo>
                  <a:cubicBezTo>
                    <a:pt x="733312" y="145578"/>
                    <a:pt x="924182" y="62721"/>
                    <a:pt x="1119491" y="27210"/>
                  </a:cubicBezTo>
                  <a:cubicBezTo>
                    <a:pt x="1314800" y="-8301"/>
                    <a:pt x="1538222" y="-12740"/>
                    <a:pt x="1749806" y="36087"/>
                  </a:cubicBezTo>
                  <a:cubicBezTo>
                    <a:pt x="1961390" y="84914"/>
                    <a:pt x="2198128" y="184049"/>
                    <a:pt x="2388998" y="320173"/>
                  </a:cubicBezTo>
                  <a:cubicBezTo>
                    <a:pt x="2579868" y="456297"/>
                    <a:pt x="2767778" y="642728"/>
                    <a:pt x="2895025" y="852833"/>
                  </a:cubicBezTo>
                  <a:cubicBezTo>
                    <a:pt x="3022272" y="1062938"/>
                    <a:pt x="3116967" y="1321870"/>
                    <a:pt x="3152478" y="1580802"/>
                  </a:cubicBezTo>
                  <a:cubicBezTo>
                    <a:pt x="3187989" y="1839734"/>
                    <a:pt x="3180590" y="2138615"/>
                    <a:pt x="3108089" y="2406425"/>
                  </a:cubicBezTo>
                  <a:cubicBezTo>
                    <a:pt x="3035588" y="2674235"/>
                    <a:pt x="2897984" y="2953881"/>
                    <a:pt x="2717472" y="3187660"/>
                  </a:cubicBezTo>
                  <a:cubicBezTo>
                    <a:pt x="2536960" y="3421439"/>
                    <a:pt x="2280987" y="3615268"/>
                    <a:pt x="2025014" y="3809097"/>
                  </a:cubicBezTo>
                </a:path>
              </a:pathLst>
            </a:custGeom>
            <a:ln w="139700">
              <a:solidFill>
                <a:srgbClr val="0000FF"/>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sz="1200" dirty="0"/>
            </a:p>
          </p:txBody>
        </p:sp>
        <p:sp>
          <p:nvSpPr>
            <p:cNvPr id="5" name="Rectangle 4"/>
            <p:cNvSpPr/>
            <p:nvPr/>
          </p:nvSpPr>
          <p:spPr>
            <a:xfrm>
              <a:off x="4588882" y="5364766"/>
              <a:ext cx="656827" cy="243253"/>
            </a:xfrm>
            <a:prstGeom prst="rect">
              <a:avLst/>
            </a:prstGeom>
            <a:solidFill>
              <a:srgbClr val="A50021"/>
            </a:solidFill>
          </p:spPr>
          <p:txBody>
            <a:bodyPr wrap="none" lIns="25200" tIns="25200" rIns="25200" bIns="25200" anchor="ctr" anchorCtr="1">
              <a:spAutoFit/>
            </a:bodyPr>
            <a:lstStyle/>
            <a:p>
              <a:pPr algn="ctr">
                <a:lnSpc>
                  <a:spcPts val="1500"/>
                </a:lnSpc>
              </a:pPr>
              <a:r>
                <a:rPr lang="en-GB" sz="1400" b="1" dirty="0">
                  <a:solidFill>
                    <a:srgbClr val="FFFF00"/>
                  </a:solidFill>
                  <a:latin typeface="Arial" pitchFamily="34" charset="0"/>
                  <a:cs typeface="Arial" pitchFamily="34" charset="0"/>
                </a:rPr>
                <a:t>Benefit</a:t>
              </a:r>
              <a:endParaRPr lang="en-ZA" sz="1400" b="1" dirty="0">
                <a:solidFill>
                  <a:srgbClr val="FFFF00"/>
                </a:solidFill>
                <a:latin typeface="Arial" pitchFamily="34" charset="0"/>
                <a:cs typeface="Arial" pitchFamily="34" charset="0"/>
              </a:endParaRPr>
            </a:p>
          </p:txBody>
        </p:sp>
        <p:sp>
          <p:nvSpPr>
            <p:cNvPr id="6" name="Rectangle 5"/>
            <p:cNvSpPr/>
            <p:nvPr/>
          </p:nvSpPr>
          <p:spPr>
            <a:xfrm>
              <a:off x="3793346" y="2918315"/>
              <a:ext cx="974223" cy="243253"/>
            </a:xfrm>
            <a:prstGeom prst="rect">
              <a:avLst/>
            </a:prstGeom>
            <a:solidFill>
              <a:schemeClr val="tx1"/>
            </a:solidFill>
          </p:spPr>
          <p:txBody>
            <a:bodyPr wrap="none" lIns="25200" tIns="25200" rIns="25200" bIns="25200" anchor="ctr" anchorCtr="1">
              <a:spAutoFit/>
            </a:bodyPr>
            <a:lstStyle/>
            <a:p>
              <a:pPr algn="ctr">
                <a:lnSpc>
                  <a:spcPts val="1500"/>
                </a:lnSpc>
              </a:pPr>
              <a:r>
                <a:rPr lang="en-GB" sz="1400" b="1" dirty="0" smtClean="0">
                  <a:solidFill>
                    <a:srgbClr val="CCECFF"/>
                  </a:solidFill>
                  <a:latin typeface="Arial" pitchFamily="34" charset="0"/>
                  <a:cs typeface="Arial" pitchFamily="34" charset="0"/>
                </a:rPr>
                <a:t>Monitoring</a:t>
              </a:r>
              <a:endParaRPr lang="en-ZA" sz="1400" b="1" dirty="0">
                <a:solidFill>
                  <a:srgbClr val="CCECFF"/>
                </a:solidFill>
                <a:latin typeface="Arial" pitchFamily="34" charset="0"/>
                <a:cs typeface="Arial" pitchFamily="34" charset="0"/>
              </a:endParaRPr>
            </a:p>
          </p:txBody>
        </p:sp>
        <p:sp>
          <p:nvSpPr>
            <p:cNvPr id="7" name="Rectangle 6"/>
            <p:cNvSpPr/>
            <p:nvPr/>
          </p:nvSpPr>
          <p:spPr>
            <a:xfrm>
              <a:off x="2545900" y="3013918"/>
              <a:ext cx="1035136" cy="243253"/>
            </a:xfrm>
            <a:prstGeom prst="rect">
              <a:avLst/>
            </a:prstGeom>
            <a:solidFill>
              <a:schemeClr val="tx1"/>
            </a:solidFill>
          </p:spPr>
          <p:txBody>
            <a:bodyPr wrap="none" lIns="25200" tIns="25200" rIns="25200" bIns="25200" anchor="ctr" anchorCtr="1">
              <a:spAutoFit/>
            </a:bodyPr>
            <a:lstStyle/>
            <a:p>
              <a:pPr algn="ctr">
                <a:lnSpc>
                  <a:spcPts val="1500"/>
                </a:lnSpc>
              </a:pPr>
              <a:r>
                <a:rPr lang="en-GB" sz="1400" b="1" dirty="0">
                  <a:solidFill>
                    <a:srgbClr val="CCECFF"/>
                  </a:solidFill>
                  <a:latin typeface="Arial" pitchFamily="34" charset="0"/>
                  <a:cs typeface="Arial" pitchFamily="34" charset="0"/>
                </a:rPr>
                <a:t>Information</a:t>
              </a:r>
              <a:endParaRPr lang="en-ZA" sz="1400" b="1" dirty="0">
                <a:solidFill>
                  <a:srgbClr val="CCECFF"/>
                </a:solidFill>
                <a:latin typeface="Arial" pitchFamily="34" charset="0"/>
                <a:cs typeface="Arial" pitchFamily="34" charset="0"/>
              </a:endParaRPr>
            </a:p>
          </p:txBody>
        </p:sp>
        <p:sp>
          <p:nvSpPr>
            <p:cNvPr id="8" name="Rectangle 7"/>
            <p:cNvSpPr/>
            <p:nvPr/>
          </p:nvSpPr>
          <p:spPr>
            <a:xfrm>
              <a:off x="2465676" y="2416036"/>
              <a:ext cx="1105668" cy="243253"/>
            </a:xfrm>
            <a:prstGeom prst="rect">
              <a:avLst/>
            </a:prstGeom>
            <a:solidFill>
              <a:schemeClr val="tx1"/>
            </a:solidFill>
          </p:spPr>
          <p:txBody>
            <a:bodyPr wrap="none" lIns="25200" tIns="25200" rIns="25200" bIns="25200" anchor="ctr" anchorCtr="1">
              <a:spAutoFit/>
            </a:bodyPr>
            <a:lstStyle/>
            <a:p>
              <a:pPr algn="ctr">
                <a:lnSpc>
                  <a:spcPts val="1500"/>
                </a:lnSpc>
              </a:pPr>
              <a:r>
                <a:rPr lang="en-GB" sz="1400" b="1" dirty="0">
                  <a:solidFill>
                    <a:srgbClr val="CCECFF"/>
                  </a:solidFill>
                  <a:latin typeface="Arial" pitchFamily="34" charset="0"/>
                  <a:cs typeface="Arial" pitchFamily="34" charset="0"/>
                </a:rPr>
                <a:t>Assessment</a:t>
              </a:r>
              <a:endParaRPr lang="en-ZA" sz="1400" b="1" dirty="0">
                <a:solidFill>
                  <a:srgbClr val="CCECFF"/>
                </a:solidFill>
                <a:latin typeface="Arial" pitchFamily="34" charset="0"/>
                <a:cs typeface="Arial" pitchFamily="34" charset="0"/>
              </a:endParaRPr>
            </a:p>
          </p:txBody>
        </p:sp>
        <p:sp>
          <p:nvSpPr>
            <p:cNvPr id="9" name="Rectangle 8"/>
            <p:cNvSpPr/>
            <p:nvPr/>
          </p:nvSpPr>
          <p:spPr>
            <a:xfrm>
              <a:off x="2953481" y="1818154"/>
              <a:ext cx="805907" cy="243253"/>
            </a:xfrm>
            <a:prstGeom prst="rect">
              <a:avLst/>
            </a:prstGeom>
            <a:solidFill>
              <a:schemeClr val="tx1"/>
            </a:solidFill>
          </p:spPr>
          <p:txBody>
            <a:bodyPr wrap="none" lIns="25200" tIns="25200" rIns="25200" bIns="25200" anchor="ctr" anchorCtr="1">
              <a:spAutoFit/>
            </a:bodyPr>
            <a:lstStyle/>
            <a:p>
              <a:pPr algn="ctr">
                <a:lnSpc>
                  <a:spcPts val="1500"/>
                </a:lnSpc>
              </a:pPr>
              <a:r>
                <a:rPr lang="en-GB" sz="1400" b="1" dirty="0">
                  <a:solidFill>
                    <a:srgbClr val="CCECFF"/>
                  </a:solidFill>
                  <a:latin typeface="Arial" pitchFamily="34" charset="0"/>
                  <a:cs typeface="Arial" pitchFamily="34" charset="0"/>
                </a:rPr>
                <a:t>Planning</a:t>
              </a:r>
              <a:endParaRPr lang="en-ZA" sz="1400" b="1" dirty="0">
                <a:solidFill>
                  <a:srgbClr val="CCECFF"/>
                </a:solidFill>
                <a:latin typeface="Arial" pitchFamily="34" charset="0"/>
                <a:cs typeface="Arial" pitchFamily="34" charset="0"/>
              </a:endParaRPr>
            </a:p>
          </p:txBody>
        </p:sp>
        <p:sp>
          <p:nvSpPr>
            <p:cNvPr id="10" name="Rectangle 9"/>
            <p:cNvSpPr/>
            <p:nvPr/>
          </p:nvSpPr>
          <p:spPr>
            <a:xfrm>
              <a:off x="4044095" y="1431378"/>
              <a:ext cx="1083226" cy="243253"/>
            </a:xfrm>
            <a:prstGeom prst="rect">
              <a:avLst/>
            </a:prstGeom>
            <a:solidFill>
              <a:schemeClr val="tx1"/>
            </a:solidFill>
          </p:spPr>
          <p:txBody>
            <a:bodyPr wrap="none" lIns="25200" tIns="25200" rIns="25200" bIns="25200" anchor="ctr" anchorCtr="1">
              <a:spAutoFit/>
            </a:bodyPr>
            <a:lstStyle/>
            <a:p>
              <a:pPr algn="ctr">
                <a:lnSpc>
                  <a:spcPts val="1500"/>
                </a:lnSpc>
              </a:pPr>
              <a:r>
                <a:rPr lang="en-GB" sz="1400" b="1" dirty="0">
                  <a:solidFill>
                    <a:srgbClr val="CCECFF"/>
                  </a:solidFill>
                  <a:latin typeface="Arial" pitchFamily="34" charset="0"/>
                  <a:cs typeface="Arial" pitchFamily="34" charset="0"/>
                </a:rPr>
                <a:t>Goal setting</a:t>
              </a:r>
              <a:endParaRPr lang="en-ZA" sz="1400" b="1" dirty="0">
                <a:solidFill>
                  <a:srgbClr val="CCECFF"/>
                </a:solidFill>
                <a:latin typeface="Arial" pitchFamily="34" charset="0"/>
                <a:cs typeface="Arial" pitchFamily="34" charset="0"/>
              </a:endParaRPr>
            </a:p>
          </p:txBody>
        </p:sp>
        <p:sp>
          <p:nvSpPr>
            <p:cNvPr id="11" name="Rectangle 10"/>
            <p:cNvSpPr/>
            <p:nvPr/>
          </p:nvSpPr>
          <p:spPr>
            <a:xfrm>
              <a:off x="4814661" y="2084884"/>
              <a:ext cx="2046631" cy="435613"/>
            </a:xfrm>
            <a:prstGeom prst="rect">
              <a:avLst/>
            </a:prstGeom>
            <a:solidFill>
              <a:schemeClr val="tx1"/>
            </a:solidFill>
          </p:spPr>
          <p:txBody>
            <a:bodyPr wrap="none" lIns="25200" tIns="25200" rIns="25200" bIns="25200" anchor="ctr" anchorCtr="1">
              <a:spAutoFit/>
            </a:bodyPr>
            <a:lstStyle/>
            <a:p>
              <a:pPr algn="ctr">
                <a:lnSpc>
                  <a:spcPts val="1500"/>
                </a:lnSpc>
              </a:pPr>
              <a:r>
                <a:rPr lang="en-GB" sz="1400" b="1" dirty="0">
                  <a:solidFill>
                    <a:srgbClr val="CCECFF"/>
                  </a:solidFill>
                  <a:latin typeface="Arial" pitchFamily="34" charset="0"/>
                  <a:cs typeface="Arial" pitchFamily="34" charset="0"/>
                </a:rPr>
                <a:t>Strategy </a:t>
              </a:r>
              <a:r>
                <a:rPr lang="en-GB" sz="1400" b="1" dirty="0" smtClean="0">
                  <a:solidFill>
                    <a:srgbClr val="CCECFF"/>
                  </a:solidFill>
                  <a:latin typeface="Arial" pitchFamily="34" charset="0"/>
                  <a:cs typeface="Arial" pitchFamily="34" charset="0"/>
                </a:rPr>
                <a:t>development</a:t>
              </a:r>
              <a:endParaRPr lang="en-GB" sz="1400" b="1" dirty="0">
                <a:solidFill>
                  <a:srgbClr val="CCECFF"/>
                </a:solidFill>
                <a:latin typeface="Arial" pitchFamily="34" charset="0"/>
                <a:cs typeface="Arial" pitchFamily="34" charset="0"/>
              </a:endParaRPr>
            </a:p>
            <a:p>
              <a:pPr algn="ctr">
                <a:lnSpc>
                  <a:spcPts val="1500"/>
                </a:lnSpc>
              </a:pPr>
              <a:r>
                <a:rPr lang="en-GB" sz="1400" b="1" dirty="0">
                  <a:solidFill>
                    <a:srgbClr val="CCECFF"/>
                  </a:solidFill>
                  <a:latin typeface="Arial" pitchFamily="34" charset="0"/>
                  <a:cs typeface="Arial" pitchFamily="34" charset="0"/>
                </a:rPr>
                <a:t>&amp; Intervention </a:t>
              </a:r>
              <a:r>
                <a:rPr lang="en-GB" sz="1400" b="1" dirty="0" smtClean="0">
                  <a:solidFill>
                    <a:srgbClr val="CCECFF"/>
                  </a:solidFill>
                  <a:latin typeface="Arial" pitchFamily="34" charset="0"/>
                  <a:cs typeface="Arial" pitchFamily="34" charset="0"/>
                </a:rPr>
                <a:t>planning</a:t>
              </a:r>
              <a:endParaRPr lang="en-ZA" sz="1400" b="1" dirty="0">
                <a:solidFill>
                  <a:srgbClr val="CCECFF"/>
                </a:solidFill>
                <a:latin typeface="Arial" pitchFamily="34" charset="0"/>
                <a:cs typeface="Arial" pitchFamily="34" charset="0"/>
              </a:endParaRPr>
            </a:p>
          </p:txBody>
        </p:sp>
        <p:sp>
          <p:nvSpPr>
            <p:cNvPr id="12" name="Rectangle 11"/>
            <p:cNvSpPr/>
            <p:nvPr/>
          </p:nvSpPr>
          <p:spPr>
            <a:xfrm>
              <a:off x="4895316" y="2930750"/>
              <a:ext cx="2533943" cy="435613"/>
            </a:xfrm>
            <a:prstGeom prst="rect">
              <a:avLst/>
            </a:prstGeom>
            <a:solidFill>
              <a:schemeClr val="tx1"/>
            </a:solidFill>
          </p:spPr>
          <p:txBody>
            <a:bodyPr wrap="none" lIns="25200" tIns="25200" rIns="25200" bIns="25200" anchor="ctr" anchorCtr="1">
              <a:spAutoFit/>
            </a:bodyPr>
            <a:lstStyle/>
            <a:p>
              <a:pPr algn="ctr">
                <a:lnSpc>
                  <a:spcPts val="1500"/>
                </a:lnSpc>
              </a:pPr>
              <a:r>
                <a:rPr lang="en-GB" sz="1400" b="1" dirty="0" smtClean="0">
                  <a:solidFill>
                    <a:srgbClr val="CCECFF"/>
                  </a:solidFill>
                  <a:latin typeface="Arial" pitchFamily="34" charset="0"/>
                  <a:cs typeface="Arial" pitchFamily="34" charset="0"/>
                </a:rPr>
                <a:t>Strategy implementation</a:t>
              </a:r>
            </a:p>
            <a:p>
              <a:pPr algn="ctr">
                <a:lnSpc>
                  <a:spcPts val="1500"/>
                </a:lnSpc>
              </a:pPr>
              <a:r>
                <a:rPr lang="en-GB" sz="1400" b="1" i="1" dirty="0" smtClean="0">
                  <a:solidFill>
                    <a:srgbClr val="CCECFF"/>
                  </a:solidFill>
                  <a:latin typeface="Arial" pitchFamily="34" charset="0"/>
                  <a:cs typeface="Arial" pitchFamily="34" charset="0"/>
                </a:rPr>
                <a:t>Inter alia</a:t>
              </a:r>
              <a:r>
                <a:rPr lang="en-GB" sz="1400" b="1" dirty="0" smtClean="0">
                  <a:solidFill>
                    <a:srgbClr val="CCECFF"/>
                  </a:solidFill>
                  <a:latin typeface="Arial" pitchFamily="34" charset="0"/>
                  <a:cs typeface="Arial" pitchFamily="34" charset="0"/>
                </a:rPr>
                <a:t> through Regulation</a:t>
              </a:r>
              <a:endParaRPr lang="en-ZA" sz="1400" b="1" dirty="0">
                <a:solidFill>
                  <a:srgbClr val="CCECFF"/>
                </a:solidFill>
                <a:latin typeface="Arial" pitchFamily="34" charset="0"/>
                <a:cs typeface="Arial" pitchFamily="34" charset="0"/>
              </a:endParaRPr>
            </a:p>
          </p:txBody>
        </p:sp>
        <p:sp>
          <p:nvSpPr>
            <p:cNvPr id="13" name="Rectangle 12"/>
            <p:cNvSpPr/>
            <p:nvPr/>
          </p:nvSpPr>
          <p:spPr>
            <a:xfrm>
              <a:off x="5007294" y="3776616"/>
              <a:ext cx="2049837" cy="435613"/>
            </a:xfrm>
            <a:prstGeom prst="rect">
              <a:avLst/>
            </a:prstGeom>
            <a:solidFill>
              <a:schemeClr val="tx1"/>
            </a:solidFill>
          </p:spPr>
          <p:txBody>
            <a:bodyPr wrap="none" lIns="25200" tIns="25200" rIns="25200" bIns="25200" anchor="ctr" anchorCtr="1">
              <a:spAutoFit/>
            </a:bodyPr>
            <a:lstStyle/>
            <a:p>
              <a:pPr algn="ctr">
                <a:lnSpc>
                  <a:spcPts val="1500"/>
                </a:lnSpc>
              </a:pPr>
              <a:r>
                <a:rPr lang="en-GB" sz="1400" b="1" dirty="0" smtClean="0">
                  <a:solidFill>
                    <a:srgbClr val="CCECFF"/>
                  </a:solidFill>
                  <a:latin typeface="Arial" pitchFamily="34" charset="0"/>
                  <a:cs typeface="Arial" pitchFamily="34" charset="0"/>
                  <a:sym typeface="Wingdings 3"/>
                </a:rPr>
                <a:t>Compliance monitoring</a:t>
              </a:r>
              <a:endParaRPr lang="en-GB" sz="1400" b="1" dirty="0">
                <a:solidFill>
                  <a:srgbClr val="CCECFF"/>
                </a:solidFill>
                <a:latin typeface="Arial" pitchFamily="34" charset="0"/>
                <a:cs typeface="Arial" pitchFamily="34" charset="0"/>
                <a:sym typeface="Wingdings 3"/>
              </a:endParaRPr>
            </a:p>
            <a:p>
              <a:pPr algn="ctr">
                <a:lnSpc>
                  <a:spcPts val="1500"/>
                </a:lnSpc>
              </a:pPr>
              <a:r>
                <a:rPr lang="en-GB" sz="1400" b="1" dirty="0" smtClean="0">
                  <a:solidFill>
                    <a:srgbClr val="CCECFF"/>
                  </a:solidFill>
                  <a:latin typeface="Arial" pitchFamily="34" charset="0"/>
                  <a:cs typeface="Arial" pitchFamily="34" charset="0"/>
                  <a:sym typeface="Wingdings 3"/>
                </a:rPr>
                <a:t>&amp; enforcement</a:t>
              </a:r>
            </a:p>
          </p:txBody>
        </p:sp>
        <p:sp>
          <p:nvSpPr>
            <p:cNvPr id="14" name="Rectangle 13"/>
            <p:cNvSpPr/>
            <p:nvPr/>
          </p:nvSpPr>
          <p:spPr>
            <a:xfrm>
              <a:off x="5052835" y="4622482"/>
              <a:ext cx="1144140" cy="243253"/>
            </a:xfrm>
            <a:prstGeom prst="rect">
              <a:avLst/>
            </a:prstGeom>
            <a:solidFill>
              <a:srgbClr val="660066"/>
            </a:solidFill>
          </p:spPr>
          <p:txBody>
            <a:bodyPr wrap="none" lIns="25200" tIns="25200" rIns="25200" bIns="25200" anchor="ctr" anchorCtr="1">
              <a:spAutoFit/>
            </a:bodyPr>
            <a:lstStyle/>
            <a:p>
              <a:pPr algn="ctr">
                <a:lnSpc>
                  <a:spcPts val="1500"/>
                </a:lnSpc>
              </a:pPr>
              <a:r>
                <a:rPr lang="en-GB" sz="1400" b="1" dirty="0" smtClean="0">
                  <a:solidFill>
                    <a:srgbClr val="FFFF00"/>
                  </a:solidFill>
                  <a:latin typeface="Arial" pitchFamily="34" charset="0"/>
                  <a:cs typeface="Arial" pitchFamily="34" charset="0"/>
                </a:rPr>
                <a:t>Management</a:t>
              </a:r>
              <a:endParaRPr lang="en-ZA" sz="1400" b="1" dirty="0">
                <a:solidFill>
                  <a:srgbClr val="FFFF00"/>
                </a:solidFill>
                <a:latin typeface="Arial" pitchFamily="34" charset="0"/>
                <a:cs typeface="Arial" pitchFamily="34" charset="0"/>
              </a:endParaRPr>
            </a:p>
          </p:txBody>
        </p:sp>
        <p:sp>
          <p:nvSpPr>
            <p:cNvPr id="15" name="Rectangle 14"/>
            <p:cNvSpPr/>
            <p:nvPr/>
          </p:nvSpPr>
          <p:spPr>
            <a:xfrm>
              <a:off x="3619880" y="3611801"/>
              <a:ext cx="438819" cy="243253"/>
            </a:xfrm>
            <a:prstGeom prst="rect">
              <a:avLst/>
            </a:prstGeom>
            <a:solidFill>
              <a:schemeClr val="tx1"/>
            </a:solidFill>
          </p:spPr>
          <p:txBody>
            <a:bodyPr wrap="none" lIns="25200" tIns="25200" rIns="25200" bIns="25200" anchor="ctr" anchorCtr="1">
              <a:spAutoFit/>
            </a:bodyPr>
            <a:lstStyle/>
            <a:p>
              <a:pPr algn="ctr">
                <a:lnSpc>
                  <a:spcPts val="1500"/>
                </a:lnSpc>
              </a:pPr>
              <a:r>
                <a:rPr lang="en-GB" sz="1400" b="1" dirty="0">
                  <a:solidFill>
                    <a:srgbClr val="CCECFF"/>
                  </a:solidFill>
                  <a:latin typeface="Arial" pitchFamily="34" charset="0"/>
                  <a:cs typeface="Arial" pitchFamily="34" charset="0"/>
                </a:rPr>
                <a:t>Data</a:t>
              </a:r>
              <a:endParaRPr lang="en-ZA" sz="1400" b="1" dirty="0">
                <a:solidFill>
                  <a:srgbClr val="CCECFF"/>
                </a:solidFill>
                <a:latin typeface="Arial" pitchFamily="34" charset="0"/>
                <a:cs typeface="Arial" pitchFamily="34" charset="0"/>
              </a:endParaRPr>
            </a:p>
          </p:txBody>
        </p:sp>
      </p:grpSp>
      <p:grpSp>
        <p:nvGrpSpPr>
          <p:cNvPr id="16" name="Group 15"/>
          <p:cNvGrpSpPr/>
          <p:nvPr/>
        </p:nvGrpSpPr>
        <p:grpSpPr>
          <a:xfrm>
            <a:off x="282545" y="4843062"/>
            <a:ext cx="2899708" cy="1370401"/>
            <a:chOff x="362139" y="3947311"/>
            <a:chExt cx="2899708" cy="1370401"/>
          </a:xfrm>
        </p:grpSpPr>
        <p:sp>
          <p:nvSpPr>
            <p:cNvPr id="17" name="Rectangle 16"/>
            <p:cNvSpPr/>
            <p:nvPr/>
          </p:nvSpPr>
          <p:spPr>
            <a:xfrm>
              <a:off x="362139" y="3947311"/>
              <a:ext cx="2899708" cy="1370401"/>
            </a:xfrm>
            <a:prstGeom prst="rect">
              <a:avLst/>
            </a:prstGeom>
            <a:solidFill>
              <a:schemeClr val="bg1">
                <a:lumMod val="9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18" name="Group 17"/>
            <p:cNvGrpSpPr/>
            <p:nvPr/>
          </p:nvGrpSpPr>
          <p:grpSpPr>
            <a:xfrm>
              <a:off x="468221" y="4276960"/>
              <a:ext cx="2739308" cy="960996"/>
              <a:chOff x="522539" y="4276960"/>
              <a:chExt cx="2739308" cy="960996"/>
            </a:xfrm>
          </p:grpSpPr>
          <p:grpSp>
            <p:nvGrpSpPr>
              <p:cNvPr id="20" name="Group 19"/>
              <p:cNvGrpSpPr/>
              <p:nvPr/>
            </p:nvGrpSpPr>
            <p:grpSpPr>
              <a:xfrm>
                <a:off x="525101" y="4640759"/>
                <a:ext cx="2294318" cy="233397"/>
                <a:chOff x="525101" y="4513838"/>
                <a:chExt cx="2294318" cy="233397"/>
              </a:xfrm>
            </p:grpSpPr>
            <p:sp>
              <p:nvSpPr>
                <p:cNvPr id="28" name="Rectangle 27"/>
                <p:cNvSpPr/>
                <p:nvPr/>
              </p:nvSpPr>
              <p:spPr>
                <a:xfrm>
                  <a:off x="525101" y="4540002"/>
                  <a:ext cx="162962" cy="181069"/>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9" name="TextBox 28"/>
                <p:cNvSpPr txBox="1"/>
                <p:nvPr/>
              </p:nvSpPr>
              <p:spPr>
                <a:xfrm>
                  <a:off x="685501" y="4513838"/>
                  <a:ext cx="2133918" cy="233397"/>
                </a:xfrm>
                <a:prstGeom prst="rect">
                  <a:avLst/>
                </a:prstGeom>
                <a:noFill/>
              </p:spPr>
              <p:txBody>
                <a:bodyPr wrap="none" rtlCol="0">
                  <a:spAutoFit/>
                </a:bodyPr>
                <a:lstStyle/>
                <a:p>
                  <a:pPr>
                    <a:lnSpc>
                      <a:spcPts val="1100"/>
                    </a:lnSpc>
                  </a:pPr>
                  <a:r>
                    <a:rPr lang="en-ZA" sz="1100" b="1" dirty="0" smtClean="0">
                      <a:latin typeface="Arial Narrow" panose="020B0606020202030204" pitchFamily="34" charset="0"/>
                    </a:rPr>
                    <a:t>Management is an iterative process</a:t>
                  </a:r>
                  <a:endParaRPr lang="en-ZA" sz="1200" b="1" dirty="0">
                    <a:latin typeface="Arial Narrow" panose="020B0606020202030204" pitchFamily="34" charset="0"/>
                  </a:endParaRPr>
                </a:p>
              </p:txBody>
            </p:sp>
          </p:grpSp>
          <p:grpSp>
            <p:nvGrpSpPr>
              <p:cNvPr id="21" name="Group 20"/>
              <p:cNvGrpSpPr/>
              <p:nvPr/>
            </p:nvGrpSpPr>
            <p:grpSpPr>
              <a:xfrm>
                <a:off x="525101" y="4863495"/>
                <a:ext cx="2736746" cy="374461"/>
                <a:chOff x="525101" y="4811091"/>
                <a:chExt cx="2736746" cy="374461"/>
              </a:xfrm>
            </p:grpSpPr>
            <p:sp>
              <p:nvSpPr>
                <p:cNvPr id="26" name="Rectangle 25"/>
                <p:cNvSpPr/>
                <p:nvPr/>
              </p:nvSpPr>
              <p:spPr>
                <a:xfrm>
                  <a:off x="525101" y="4907787"/>
                  <a:ext cx="162962" cy="181069"/>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TextBox 26"/>
                <p:cNvSpPr txBox="1"/>
                <p:nvPr/>
              </p:nvSpPr>
              <p:spPr>
                <a:xfrm>
                  <a:off x="685501" y="4811091"/>
                  <a:ext cx="2576346" cy="374461"/>
                </a:xfrm>
                <a:prstGeom prst="rect">
                  <a:avLst/>
                </a:prstGeom>
                <a:noFill/>
              </p:spPr>
              <p:txBody>
                <a:bodyPr wrap="none" rtlCol="0">
                  <a:spAutoFit/>
                </a:bodyPr>
                <a:lstStyle/>
                <a:p>
                  <a:pPr>
                    <a:lnSpc>
                      <a:spcPts val="1100"/>
                    </a:lnSpc>
                  </a:pPr>
                  <a:r>
                    <a:rPr lang="en-ZA" sz="1100" b="1" dirty="0" smtClean="0">
                      <a:latin typeface="Arial Narrow" panose="020B0606020202030204" pitchFamily="34" charset="0"/>
                    </a:rPr>
                    <a:t>Net result of the </a:t>
                  </a:r>
                  <a:r>
                    <a:rPr lang="en-ZA" sz="1100" b="1" i="1" dirty="0" smtClean="0">
                      <a:latin typeface="Arial Narrow" panose="020B0606020202030204" pitchFamily="34" charset="0"/>
                    </a:rPr>
                    <a:t>Water Quality Management</a:t>
                  </a:r>
                </a:p>
                <a:p>
                  <a:pPr>
                    <a:lnSpc>
                      <a:spcPts val="1100"/>
                    </a:lnSpc>
                  </a:pPr>
                  <a:r>
                    <a:rPr lang="en-ZA" sz="1100" b="1" dirty="0" smtClean="0">
                      <a:latin typeface="Arial Narrow" panose="020B0606020202030204" pitchFamily="34" charset="0"/>
                    </a:rPr>
                    <a:t>value chain</a:t>
                  </a:r>
                  <a:endParaRPr lang="en-ZA" sz="1200" b="1" dirty="0">
                    <a:latin typeface="Arial Narrow" panose="020B0606020202030204" pitchFamily="34" charset="0"/>
                  </a:endParaRPr>
                </a:p>
              </p:txBody>
            </p:sp>
          </p:grpSp>
          <p:grpSp>
            <p:nvGrpSpPr>
              <p:cNvPr id="23" name="Group 22"/>
              <p:cNvGrpSpPr/>
              <p:nvPr/>
            </p:nvGrpSpPr>
            <p:grpSpPr>
              <a:xfrm>
                <a:off x="522539" y="4276960"/>
                <a:ext cx="2489240" cy="374461"/>
                <a:chOff x="522539" y="4249779"/>
                <a:chExt cx="2489240" cy="374461"/>
              </a:xfrm>
            </p:grpSpPr>
            <p:sp>
              <p:nvSpPr>
                <p:cNvPr id="24" name="Rectangle 23"/>
                <p:cNvSpPr/>
                <p:nvPr/>
              </p:nvSpPr>
              <p:spPr>
                <a:xfrm>
                  <a:off x="522539" y="4346475"/>
                  <a:ext cx="162962" cy="181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TextBox 24"/>
                <p:cNvSpPr txBox="1"/>
                <p:nvPr/>
              </p:nvSpPr>
              <p:spPr>
                <a:xfrm>
                  <a:off x="685501" y="4249779"/>
                  <a:ext cx="2326278" cy="374461"/>
                </a:xfrm>
                <a:prstGeom prst="rect">
                  <a:avLst/>
                </a:prstGeom>
                <a:noFill/>
              </p:spPr>
              <p:txBody>
                <a:bodyPr wrap="none" rtlCol="0">
                  <a:spAutoFit/>
                </a:bodyPr>
                <a:lstStyle/>
                <a:p>
                  <a:pPr>
                    <a:lnSpc>
                      <a:spcPts val="1100"/>
                    </a:lnSpc>
                  </a:pPr>
                  <a:r>
                    <a:rPr lang="en-ZA" sz="1100" b="1" i="1" dirty="0" smtClean="0">
                      <a:latin typeface="Arial Narrow" panose="020B0606020202030204" pitchFamily="34" charset="0"/>
                    </a:rPr>
                    <a:t>Water Quality Management</a:t>
                  </a:r>
                  <a:r>
                    <a:rPr lang="en-ZA" sz="1100" b="1" dirty="0" smtClean="0">
                      <a:latin typeface="Arial Narrow" panose="020B0606020202030204" pitchFamily="34" charset="0"/>
                    </a:rPr>
                    <a:t> value chain</a:t>
                  </a:r>
                </a:p>
                <a:p>
                  <a:pPr>
                    <a:lnSpc>
                      <a:spcPts val="1100"/>
                    </a:lnSpc>
                  </a:pPr>
                  <a:r>
                    <a:rPr lang="en-ZA" sz="1100" b="1" dirty="0" smtClean="0">
                      <a:latin typeface="Arial Narrow" panose="020B0606020202030204" pitchFamily="34" charset="0"/>
                    </a:rPr>
                    <a:t>components</a:t>
                  </a:r>
                  <a:endParaRPr lang="en-ZA" sz="1200" b="1" i="1" dirty="0">
                    <a:latin typeface="Arial Narrow" panose="020B0606020202030204" pitchFamily="34" charset="0"/>
                  </a:endParaRPr>
                </a:p>
              </p:txBody>
            </p:sp>
          </p:grpSp>
        </p:grpSp>
        <p:sp>
          <p:nvSpPr>
            <p:cNvPr id="19" name="TextBox 18"/>
            <p:cNvSpPr txBox="1"/>
            <p:nvPr/>
          </p:nvSpPr>
          <p:spPr>
            <a:xfrm>
              <a:off x="1601038" y="4027066"/>
              <a:ext cx="421910" cy="233397"/>
            </a:xfrm>
            <a:prstGeom prst="rect">
              <a:avLst/>
            </a:prstGeom>
            <a:noFill/>
          </p:spPr>
          <p:txBody>
            <a:bodyPr wrap="none" rtlCol="0">
              <a:spAutoFit/>
            </a:bodyPr>
            <a:lstStyle/>
            <a:p>
              <a:pPr>
                <a:lnSpc>
                  <a:spcPts val="1100"/>
                </a:lnSpc>
              </a:pPr>
              <a:r>
                <a:rPr lang="en-ZA" sz="1100" b="1" dirty="0" smtClean="0">
                  <a:latin typeface="Arial Narrow" panose="020B0606020202030204" pitchFamily="34" charset="0"/>
                </a:rPr>
                <a:t>KEY</a:t>
              </a:r>
              <a:endParaRPr lang="en-ZA" sz="1200" b="1" dirty="0">
                <a:latin typeface="Arial Narrow" panose="020B0606020202030204" pitchFamily="34" charset="0"/>
              </a:endParaRPr>
            </a:p>
          </p:txBody>
        </p:sp>
      </p:gr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391" y="4803589"/>
            <a:ext cx="2495367" cy="1665540"/>
          </a:xfrm>
          <a:prstGeom prst="rect">
            <a:avLst/>
          </a:prstGeom>
          <a:ln>
            <a:noFill/>
          </a:ln>
          <a:effectLst>
            <a:softEdge rad="112500"/>
          </a:effectLst>
        </p:spPr>
      </p:pic>
    </p:spTree>
    <p:extLst>
      <p:ext uri="{BB962C8B-B14F-4D97-AF65-F5344CB8AC3E}">
        <p14:creationId xmlns:p14="http://schemas.microsoft.com/office/powerpoint/2010/main" val="221260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329943" y="148324"/>
            <a:ext cx="846834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SPATIAL SCALES OF MONITORING &amp; MONITORING PROGRAMMES</a:t>
            </a:r>
            <a:endParaRPr lang="en-US" sz="2000" b="1" dirty="0">
              <a:solidFill>
                <a:srgbClr val="FFFF00"/>
              </a:solidFill>
            </a:endParaRPr>
          </a:p>
        </p:txBody>
      </p:sp>
      <p:grpSp>
        <p:nvGrpSpPr>
          <p:cNvPr id="68" name="Group 67"/>
          <p:cNvGrpSpPr/>
          <p:nvPr/>
        </p:nvGrpSpPr>
        <p:grpSpPr>
          <a:xfrm>
            <a:off x="461508" y="1240218"/>
            <a:ext cx="9009195" cy="5087508"/>
            <a:chOff x="461508" y="1240218"/>
            <a:chExt cx="9009195" cy="5087508"/>
          </a:xfrm>
        </p:grpSpPr>
        <p:grpSp>
          <p:nvGrpSpPr>
            <p:cNvPr id="61" name="Group 60"/>
            <p:cNvGrpSpPr/>
            <p:nvPr/>
          </p:nvGrpSpPr>
          <p:grpSpPr>
            <a:xfrm flipH="1">
              <a:off x="461508" y="1771412"/>
              <a:ext cx="8380657" cy="4556314"/>
              <a:chOff x="292826" y="1149953"/>
              <a:chExt cx="8380657" cy="4556314"/>
            </a:xfrm>
          </p:grpSpPr>
          <p:sp>
            <p:nvSpPr>
              <p:cNvPr id="34" name="Freeform 33"/>
              <p:cNvSpPr/>
              <p:nvPr/>
            </p:nvSpPr>
            <p:spPr>
              <a:xfrm>
                <a:off x="550416" y="2991775"/>
                <a:ext cx="1571347" cy="878889"/>
              </a:xfrm>
              <a:custGeom>
                <a:avLst/>
                <a:gdLst>
                  <a:gd name="connsiteX0" fmla="*/ 0 w 1571347"/>
                  <a:gd name="connsiteY0" fmla="*/ 435006 h 878889"/>
                  <a:gd name="connsiteX1" fmla="*/ 1571347 w 1571347"/>
                  <a:gd name="connsiteY1" fmla="*/ 0 h 878889"/>
                  <a:gd name="connsiteX2" fmla="*/ 1571347 w 1571347"/>
                  <a:gd name="connsiteY2" fmla="*/ 878889 h 878889"/>
                  <a:gd name="connsiteX3" fmla="*/ 0 w 1571347"/>
                  <a:gd name="connsiteY3" fmla="*/ 435006 h 878889"/>
                </a:gdLst>
                <a:ahLst/>
                <a:cxnLst>
                  <a:cxn ang="0">
                    <a:pos x="connsiteX0" y="connsiteY0"/>
                  </a:cxn>
                  <a:cxn ang="0">
                    <a:pos x="connsiteX1" y="connsiteY1"/>
                  </a:cxn>
                  <a:cxn ang="0">
                    <a:pos x="connsiteX2" y="connsiteY2"/>
                  </a:cxn>
                  <a:cxn ang="0">
                    <a:pos x="connsiteX3" y="connsiteY3"/>
                  </a:cxn>
                </a:cxnLst>
                <a:rect l="l" t="t" r="r" b="b"/>
                <a:pathLst>
                  <a:path w="1571347" h="878889">
                    <a:moveTo>
                      <a:pt x="0" y="435006"/>
                    </a:moveTo>
                    <a:lnTo>
                      <a:pt x="1571347" y="0"/>
                    </a:lnTo>
                    <a:lnTo>
                      <a:pt x="1571347" y="878889"/>
                    </a:lnTo>
                    <a:lnTo>
                      <a:pt x="0" y="43500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7" name="Freeform 36"/>
              <p:cNvSpPr/>
              <p:nvPr/>
            </p:nvSpPr>
            <p:spPr>
              <a:xfrm>
                <a:off x="5379868" y="1651247"/>
                <a:ext cx="1642369" cy="3568823"/>
              </a:xfrm>
              <a:custGeom>
                <a:avLst/>
                <a:gdLst>
                  <a:gd name="connsiteX0" fmla="*/ 8878 w 1642369"/>
                  <a:gd name="connsiteY0" fmla="*/ 417250 h 3568823"/>
                  <a:gd name="connsiteX1" fmla="*/ 1642369 w 1642369"/>
                  <a:gd name="connsiteY1" fmla="*/ 0 h 3568823"/>
                  <a:gd name="connsiteX2" fmla="*/ 1642369 w 1642369"/>
                  <a:gd name="connsiteY2" fmla="*/ 3568823 h 3568823"/>
                  <a:gd name="connsiteX3" fmla="*/ 0 w 1642369"/>
                  <a:gd name="connsiteY3" fmla="*/ 3124939 h 3568823"/>
                  <a:gd name="connsiteX4" fmla="*/ 8878 w 1642369"/>
                  <a:gd name="connsiteY4" fmla="*/ 417250 h 356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69" h="3568823">
                    <a:moveTo>
                      <a:pt x="8878" y="417250"/>
                    </a:moveTo>
                    <a:lnTo>
                      <a:pt x="1642369" y="0"/>
                    </a:lnTo>
                    <a:lnTo>
                      <a:pt x="1642369" y="3568823"/>
                    </a:lnTo>
                    <a:lnTo>
                      <a:pt x="0" y="3124939"/>
                    </a:lnTo>
                    <a:cubicBezTo>
                      <a:pt x="2959" y="2222376"/>
                      <a:pt x="5919" y="1319813"/>
                      <a:pt x="8878" y="417250"/>
                    </a:cubicBezTo>
                    <a:close/>
                  </a:path>
                </a:pathLst>
              </a:cu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46" name="Picture 45"/>
              <p:cNvPicPr>
                <a:picLocks noChangeAspect="1"/>
              </p:cNvPicPr>
              <p:nvPr/>
            </p:nvPicPr>
            <p:blipFill>
              <a:blip r:embed="rId2"/>
              <a:stretch>
                <a:fillRect/>
              </a:stretch>
            </p:blipFill>
            <p:spPr>
              <a:xfrm flipH="1">
                <a:off x="4884774" y="2528476"/>
                <a:ext cx="2572469" cy="1787909"/>
              </a:xfrm>
              <a:prstGeom prst="rect">
                <a:avLst/>
              </a:prstGeom>
              <a:ln>
                <a:noFill/>
              </a:ln>
              <a:effectLst>
                <a:softEdge rad="112500"/>
              </a:effectLst>
            </p:spPr>
          </p:pic>
          <p:grpSp>
            <p:nvGrpSpPr>
              <p:cNvPr id="47" name="Group 46"/>
              <p:cNvGrpSpPr/>
              <p:nvPr/>
            </p:nvGrpSpPr>
            <p:grpSpPr>
              <a:xfrm>
                <a:off x="7031115" y="1198485"/>
                <a:ext cx="1633491" cy="4465468"/>
                <a:chOff x="7031115" y="1198485"/>
                <a:chExt cx="1633491" cy="4465468"/>
              </a:xfrm>
            </p:grpSpPr>
            <p:sp>
              <p:nvSpPr>
                <p:cNvPr id="38" name="Freeform 37"/>
                <p:cNvSpPr/>
                <p:nvPr/>
              </p:nvSpPr>
              <p:spPr>
                <a:xfrm>
                  <a:off x="7031115" y="1198485"/>
                  <a:ext cx="1633491" cy="4465468"/>
                </a:xfrm>
                <a:custGeom>
                  <a:avLst/>
                  <a:gdLst>
                    <a:gd name="connsiteX0" fmla="*/ 8877 w 1633491"/>
                    <a:gd name="connsiteY0" fmla="*/ 435006 h 4465468"/>
                    <a:gd name="connsiteX1" fmla="*/ 1624613 w 1633491"/>
                    <a:gd name="connsiteY1" fmla="*/ 0 h 4465468"/>
                    <a:gd name="connsiteX2" fmla="*/ 1633491 w 1633491"/>
                    <a:gd name="connsiteY2" fmla="*/ 4465468 h 4465468"/>
                    <a:gd name="connsiteX3" fmla="*/ 0 w 1633491"/>
                    <a:gd name="connsiteY3" fmla="*/ 4030463 h 4465468"/>
                    <a:gd name="connsiteX4" fmla="*/ 8877 w 1633491"/>
                    <a:gd name="connsiteY4" fmla="*/ 435006 h 4465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91" h="4465468">
                      <a:moveTo>
                        <a:pt x="8877" y="435006"/>
                      </a:moveTo>
                      <a:lnTo>
                        <a:pt x="1624613" y="0"/>
                      </a:lnTo>
                      <a:cubicBezTo>
                        <a:pt x="1627572" y="1488489"/>
                        <a:pt x="1630532" y="2976979"/>
                        <a:pt x="1633491" y="4465468"/>
                      </a:cubicBezTo>
                      <a:lnTo>
                        <a:pt x="0" y="4030463"/>
                      </a:lnTo>
                      <a:lnTo>
                        <a:pt x="8877" y="435006"/>
                      </a:lnTo>
                      <a:close/>
                    </a:path>
                  </a:pathLst>
                </a:cu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9" name="Picture 38"/>
                <p:cNvPicPr>
                  <a:picLocks noChangeAspect="1"/>
                </p:cNvPicPr>
                <p:nvPr/>
              </p:nvPicPr>
              <p:blipFill>
                <a:blip r:embed="rId3"/>
                <a:stretch>
                  <a:fillRect/>
                </a:stretch>
              </p:blipFill>
              <p:spPr>
                <a:xfrm flipH="1">
                  <a:off x="7097697" y="2672178"/>
                  <a:ext cx="1500326" cy="1500326"/>
                </a:xfrm>
                <a:prstGeom prst="rect">
                  <a:avLst/>
                </a:prstGeom>
              </p:spPr>
            </p:pic>
          </p:gr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726" y="2819845"/>
                <a:ext cx="2120489" cy="1202970"/>
              </a:xfrm>
              <a:prstGeom prst="rect">
                <a:avLst/>
              </a:prstGeom>
              <a:ln>
                <a:noFill/>
              </a:ln>
              <a:effectLst>
                <a:softEdge rad="112500"/>
              </a:effectLst>
            </p:spPr>
          </p:pic>
          <p:sp>
            <p:nvSpPr>
              <p:cNvPr id="35" name="Freeform 34"/>
              <p:cNvSpPr/>
              <p:nvPr/>
            </p:nvSpPr>
            <p:spPr>
              <a:xfrm>
                <a:off x="2130641" y="2547891"/>
                <a:ext cx="1615736" cy="1775534"/>
              </a:xfrm>
              <a:custGeom>
                <a:avLst/>
                <a:gdLst>
                  <a:gd name="connsiteX0" fmla="*/ 0 w 1615736"/>
                  <a:gd name="connsiteY0" fmla="*/ 443884 h 1775534"/>
                  <a:gd name="connsiteX1" fmla="*/ 1615736 w 1615736"/>
                  <a:gd name="connsiteY1" fmla="*/ 0 h 1775534"/>
                  <a:gd name="connsiteX2" fmla="*/ 1615736 w 1615736"/>
                  <a:gd name="connsiteY2" fmla="*/ 1775534 h 1775534"/>
                  <a:gd name="connsiteX3" fmla="*/ 0 w 1615736"/>
                  <a:gd name="connsiteY3" fmla="*/ 1331651 h 1775534"/>
                  <a:gd name="connsiteX4" fmla="*/ 0 w 1615736"/>
                  <a:gd name="connsiteY4" fmla="*/ 443884 h 1775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736" h="1775534">
                    <a:moveTo>
                      <a:pt x="0" y="443884"/>
                    </a:moveTo>
                    <a:lnTo>
                      <a:pt x="1615736" y="0"/>
                    </a:lnTo>
                    <a:lnTo>
                      <a:pt x="1615736" y="1775534"/>
                    </a:lnTo>
                    <a:lnTo>
                      <a:pt x="0" y="1331651"/>
                    </a:lnTo>
                    <a:lnTo>
                      <a:pt x="0" y="443884"/>
                    </a:lnTo>
                    <a:close/>
                  </a:path>
                </a:pathLst>
              </a:cu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55" name="Picture 54"/>
              <p:cNvPicPr>
                <a:picLocks noChangeAspect="1"/>
              </p:cNvPicPr>
              <p:nvPr/>
            </p:nvPicPr>
            <p:blipFill>
              <a:blip r:embed="rId5"/>
              <a:stretch>
                <a:fillRect/>
              </a:stretch>
            </p:blipFill>
            <p:spPr>
              <a:xfrm flipH="1">
                <a:off x="2102104" y="1797599"/>
                <a:ext cx="1700620" cy="2730185"/>
              </a:xfrm>
              <a:prstGeom prst="rect">
                <a:avLst/>
              </a:prstGeom>
              <a:ln>
                <a:noFill/>
              </a:ln>
              <a:effectLst>
                <a:softEdge rad="112500"/>
              </a:effectLst>
            </p:spPr>
          </p:pic>
          <p:sp>
            <p:nvSpPr>
              <p:cNvPr id="36" name="Freeform 35"/>
              <p:cNvSpPr/>
              <p:nvPr/>
            </p:nvSpPr>
            <p:spPr>
              <a:xfrm>
                <a:off x="3737499" y="2086252"/>
                <a:ext cx="1642369" cy="2681057"/>
              </a:xfrm>
              <a:custGeom>
                <a:avLst/>
                <a:gdLst>
                  <a:gd name="connsiteX0" fmla="*/ 0 w 1642369"/>
                  <a:gd name="connsiteY0" fmla="*/ 452762 h 2681057"/>
                  <a:gd name="connsiteX1" fmla="*/ 1642369 w 1642369"/>
                  <a:gd name="connsiteY1" fmla="*/ 0 h 2681057"/>
                  <a:gd name="connsiteX2" fmla="*/ 1624614 w 1642369"/>
                  <a:gd name="connsiteY2" fmla="*/ 2681057 h 2681057"/>
                  <a:gd name="connsiteX3" fmla="*/ 8878 w 1642369"/>
                  <a:gd name="connsiteY3" fmla="*/ 2228296 h 2681057"/>
                  <a:gd name="connsiteX4" fmla="*/ 0 w 1642369"/>
                  <a:gd name="connsiteY4" fmla="*/ 452762 h 268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69" h="2681057">
                    <a:moveTo>
                      <a:pt x="0" y="452762"/>
                    </a:moveTo>
                    <a:lnTo>
                      <a:pt x="1642369" y="0"/>
                    </a:lnTo>
                    <a:lnTo>
                      <a:pt x="1624614" y="2681057"/>
                    </a:lnTo>
                    <a:lnTo>
                      <a:pt x="8878" y="2228296"/>
                    </a:lnTo>
                    <a:cubicBezTo>
                      <a:pt x="5919" y="1636451"/>
                      <a:pt x="2959" y="1044607"/>
                      <a:pt x="0" y="452762"/>
                    </a:cubicBezTo>
                    <a:close/>
                  </a:path>
                </a:pathLst>
              </a:cu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84232" y="2043422"/>
                <a:ext cx="1758059" cy="2921215"/>
              </a:xfrm>
              <a:prstGeom prst="rect">
                <a:avLst/>
              </a:prstGeom>
              <a:ln>
                <a:noFill/>
              </a:ln>
              <a:effectLst>
                <a:softEdge rad="112500"/>
              </a:effectLst>
            </p:spPr>
          </p:pic>
          <p:sp>
            <p:nvSpPr>
              <p:cNvPr id="57" name="Right Triangle 56"/>
              <p:cNvSpPr/>
              <p:nvPr/>
            </p:nvSpPr>
            <p:spPr>
              <a:xfrm flipV="1">
                <a:off x="468313" y="1149953"/>
                <a:ext cx="8205170" cy="2242955"/>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8" name="Right Triangle 57"/>
              <p:cNvSpPr/>
              <p:nvPr/>
            </p:nvSpPr>
            <p:spPr>
              <a:xfrm>
                <a:off x="477196" y="3463312"/>
                <a:ext cx="8196287" cy="2242955"/>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59" name="Group 58"/>
              <p:cNvGrpSpPr/>
              <p:nvPr/>
            </p:nvGrpSpPr>
            <p:grpSpPr>
              <a:xfrm>
                <a:off x="812548" y="3696312"/>
                <a:ext cx="7319423" cy="1996075"/>
                <a:chOff x="812548" y="3696312"/>
                <a:chExt cx="7319423" cy="1996075"/>
              </a:xfrm>
            </p:grpSpPr>
            <p:sp>
              <p:nvSpPr>
                <p:cNvPr id="40" name="TextBox 39"/>
                <p:cNvSpPr txBox="1"/>
                <p:nvPr/>
              </p:nvSpPr>
              <p:spPr>
                <a:xfrm rot="923901">
                  <a:off x="7364132" y="5465796"/>
                  <a:ext cx="767839" cy="226591"/>
                </a:xfrm>
                <a:prstGeom prst="rect">
                  <a:avLst/>
                </a:prstGeom>
                <a:noFill/>
              </p:spPr>
              <p:txBody>
                <a:bodyPr wrap="none" lIns="0" tIns="72000" rIns="0" bIns="0" rtlCol="0">
                  <a:spAutoFit/>
                </a:bodyPr>
                <a:lstStyle/>
                <a:p>
                  <a:pPr algn="ctr"/>
                  <a:r>
                    <a:rPr lang="en-ZA" sz="1000" b="1" dirty="0" smtClean="0"/>
                    <a:t>International</a:t>
                  </a:r>
                  <a:endParaRPr lang="en-ZA" sz="1000" b="1" dirty="0"/>
                </a:p>
              </p:txBody>
            </p:sp>
            <p:sp>
              <p:nvSpPr>
                <p:cNvPr id="41" name="TextBox 40"/>
                <p:cNvSpPr txBox="1"/>
                <p:nvPr/>
              </p:nvSpPr>
              <p:spPr>
                <a:xfrm rot="923901">
                  <a:off x="5904160" y="5033151"/>
                  <a:ext cx="504946" cy="226591"/>
                </a:xfrm>
                <a:prstGeom prst="rect">
                  <a:avLst/>
                </a:prstGeom>
                <a:noFill/>
              </p:spPr>
              <p:txBody>
                <a:bodyPr wrap="none" lIns="0" tIns="72000" rIns="0" bIns="0" rtlCol="0">
                  <a:spAutoFit/>
                </a:bodyPr>
                <a:lstStyle/>
                <a:p>
                  <a:pPr algn="ctr"/>
                  <a:r>
                    <a:rPr lang="en-ZA" sz="1000" b="1" dirty="0" smtClean="0"/>
                    <a:t>National</a:t>
                  </a:r>
                  <a:endParaRPr lang="en-ZA" sz="1000" b="1" dirty="0"/>
                </a:p>
              </p:txBody>
            </p:sp>
            <p:sp>
              <p:nvSpPr>
                <p:cNvPr id="44" name="TextBox 43"/>
                <p:cNvSpPr txBox="1"/>
                <p:nvPr/>
              </p:nvSpPr>
              <p:spPr>
                <a:xfrm rot="923901">
                  <a:off x="812548" y="3696312"/>
                  <a:ext cx="956993" cy="226591"/>
                </a:xfrm>
                <a:prstGeom prst="rect">
                  <a:avLst/>
                </a:prstGeom>
                <a:noFill/>
              </p:spPr>
              <p:txBody>
                <a:bodyPr wrap="none" lIns="0" tIns="72000" rIns="0" bIns="0" rtlCol="0">
                  <a:spAutoFit/>
                </a:bodyPr>
                <a:lstStyle/>
                <a:p>
                  <a:pPr algn="ctr"/>
                  <a:r>
                    <a:rPr lang="en-ZA" sz="1000" b="1" dirty="0" smtClean="0"/>
                    <a:t>Source Specific</a:t>
                  </a:r>
                  <a:endParaRPr lang="en-ZA" sz="1000" b="1" dirty="0"/>
                </a:p>
              </p:txBody>
            </p:sp>
            <p:sp>
              <p:nvSpPr>
                <p:cNvPr id="43" name="TextBox 42"/>
                <p:cNvSpPr txBox="1"/>
                <p:nvPr/>
              </p:nvSpPr>
              <p:spPr>
                <a:xfrm rot="923901">
                  <a:off x="2740724" y="4133584"/>
                  <a:ext cx="333425" cy="226591"/>
                </a:xfrm>
                <a:prstGeom prst="rect">
                  <a:avLst/>
                </a:prstGeom>
                <a:noFill/>
              </p:spPr>
              <p:txBody>
                <a:bodyPr wrap="none" lIns="0" tIns="72000" rIns="0" bIns="0" rtlCol="0">
                  <a:spAutoFit/>
                </a:bodyPr>
                <a:lstStyle/>
                <a:p>
                  <a:pPr algn="ctr"/>
                  <a:r>
                    <a:rPr lang="en-ZA" sz="1000" b="1" dirty="0" smtClean="0"/>
                    <a:t>Local</a:t>
                  </a:r>
                  <a:endParaRPr lang="en-ZA" sz="1000" b="1" dirty="0"/>
                </a:p>
              </p:txBody>
            </p:sp>
            <p:sp>
              <p:nvSpPr>
                <p:cNvPr id="42" name="TextBox 41"/>
                <p:cNvSpPr txBox="1"/>
                <p:nvPr/>
              </p:nvSpPr>
              <p:spPr>
                <a:xfrm rot="923901">
                  <a:off x="3787008" y="4581938"/>
                  <a:ext cx="1492396" cy="226591"/>
                </a:xfrm>
                <a:prstGeom prst="rect">
                  <a:avLst/>
                </a:prstGeom>
                <a:noFill/>
              </p:spPr>
              <p:txBody>
                <a:bodyPr wrap="none" lIns="0" tIns="72000" rIns="0" bIns="0" rtlCol="0">
                  <a:spAutoFit/>
                </a:bodyPr>
                <a:lstStyle/>
                <a:p>
                  <a:pPr algn="ctr"/>
                  <a:r>
                    <a:rPr lang="en-ZA" sz="1000" b="1" dirty="0" smtClean="0"/>
                    <a:t>Water Management Area</a:t>
                  </a:r>
                  <a:endParaRPr lang="en-ZA" sz="1000" b="1" dirty="0"/>
                </a:p>
              </p:txBody>
            </p:sp>
          </p:grpSp>
          <p:sp>
            <p:nvSpPr>
              <p:cNvPr id="60" name="Rectangle 59"/>
              <p:cNvSpPr/>
              <p:nvPr/>
            </p:nvSpPr>
            <p:spPr>
              <a:xfrm>
                <a:off x="292826" y="2672178"/>
                <a:ext cx="177690" cy="14212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33" name="Group 32"/>
              <p:cNvGrpSpPr/>
              <p:nvPr/>
            </p:nvGrpSpPr>
            <p:grpSpPr>
              <a:xfrm>
                <a:off x="488273" y="1181836"/>
                <a:ext cx="8167459" cy="4490990"/>
                <a:chOff x="488273" y="1181836"/>
                <a:chExt cx="8167459" cy="4490990"/>
              </a:xfrm>
            </p:grpSpPr>
            <p:sp>
              <p:nvSpPr>
                <p:cNvPr id="3" name="Isosceles Triangle 2"/>
                <p:cNvSpPr/>
                <p:nvPr/>
              </p:nvSpPr>
              <p:spPr>
                <a:xfrm rot="16200000">
                  <a:off x="2326508" y="-656399"/>
                  <a:ext cx="4490990" cy="8167459"/>
                </a:xfrm>
                <a:prstGeom prst="triangl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cxnSp>
              <p:nvCxnSpPr>
                <p:cNvPr id="5" name="Straight Connector 4"/>
                <p:cNvCxnSpPr/>
                <p:nvPr/>
              </p:nvCxnSpPr>
              <p:spPr>
                <a:xfrm>
                  <a:off x="7019925" y="1630017"/>
                  <a:ext cx="0" cy="3586350"/>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5364163" y="2078300"/>
                  <a:ext cx="6725" cy="269881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743325" y="2532490"/>
                  <a:ext cx="0" cy="1790935"/>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124075" y="2982897"/>
                  <a:ext cx="0" cy="896645"/>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67" name="Group 66"/>
            <p:cNvGrpSpPr/>
            <p:nvPr/>
          </p:nvGrpSpPr>
          <p:grpSpPr>
            <a:xfrm>
              <a:off x="999784" y="1240218"/>
              <a:ext cx="8470919" cy="2478662"/>
              <a:chOff x="999784" y="1240218"/>
              <a:chExt cx="8470919" cy="2478662"/>
            </a:xfrm>
          </p:grpSpPr>
          <p:sp>
            <p:nvSpPr>
              <p:cNvPr id="62" name="TextBox 61"/>
              <p:cNvSpPr txBox="1"/>
              <p:nvPr/>
            </p:nvSpPr>
            <p:spPr>
              <a:xfrm rot="20580426">
                <a:off x="2168948" y="1386822"/>
                <a:ext cx="4647104" cy="1017843"/>
              </a:xfrm>
              <a:prstGeom prst="rect">
                <a:avLst/>
              </a:prstGeom>
              <a:noFill/>
            </p:spPr>
            <p:txBody>
              <a:bodyPr wrap="square" rtlCol="0">
                <a:spAutoFit/>
              </a:bodyPr>
              <a:lstStyle/>
              <a:p>
                <a:pPr>
                  <a:lnSpc>
                    <a:spcPts val="1200"/>
                  </a:lnSpc>
                </a:pPr>
                <a:r>
                  <a:rPr lang="en-ZA" sz="1200" b="1" dirty="0" smtClean="0">
                    <a:solidFill>
                      <a:srgbClr val="A50021"/>
                    </a:solidFill>
                    <a:latin typeface="+mn-lt"/>
                  </a:rPr>
                  <a:t>National Chemical Monitoring Programme,</a:t>
                </a:r>
              </a:p>
              <a:p>
                <a:pPr>
                  <a:lnSpc>
                    <a:spcPts val="1200"/>
                  </a:lnSpc>
                </a:pPr>
                <a:r>
                  <a:rPr lang="en-ZA" sz="1200" b="1" dirty="0" smtClean="0">
                    <a:solidFill>
                      <a:srgbClr val="A50021"/>
                    </a:solidFill>
                    <a:latin typeface="+mn-lt"/>
                  </a:rPr>
                  <a:t>       National Microbial </a:t>
                </a:r>
                <a:r>
                  <a:rPr lang="en-ZA" sz="1200" b="1" dirty="0">
                    <a:solidFill>
                      <a:srgbClr val="A50021"/>
                    </a:solidFill>
                    <a:latin typeface="+mn-lt"/>
                  </a:rPr>
                  <a:t>Monitoring Programme</a:t>
                </a:r>
                <a:r>
                  <a:rPr lang="en-ZA" sz="1200" b="1" dirty="0" smtClean="0">
                    <a:solidFill>
                      <a:srgbClr val="A50021"/>
                    </a:solidFill>
                    <a:latin typeface="+mn-lt"/>
                  </a:rPr>
                  <a:t>,</a:t>
                </a:r>
              </a:p>
              <a:p>
                <a:pPr>
                  <a:lnSpc>
                    <a:spcPts val="1200"/>
                  </a:lnSpc>
                </a:pPr>
                <a:r>
                  <a:rPr lang="en-ZA" sz="1200" b="1" dirty="0" smtClean="0">
                    <a:solidFill>
                      <a:srgbClr val="A50021"/>
                    </a:solidFill>
                    <a:latin typeface="+mn-lt"/>
                  </a:rPr>
                  <a:t>              National Eutrophication </a:t>
                </a:r>
                <a:r>
                  <a:rPr lang="en-ZA" sz="1200" b="1" dirty="0">
                    <a:solidFill>
                      <a:srgbClr val="A50021"/>
                    </a:solidFill>
                    <a:latin typeface="+mn-lt"/>
                  </a:rPr>
                  <a:t>Monitoring Programme,</a:t>
                </a:r>
                <a:endParaRPr lang="en-ZA" sz="1200" b="1" dirty="0" smtClean="0">
                  <a:solidFill>
                    <a:srgbClr val="A50021"/>
                  </a:solidFill>
                  <a:latin typeface="+mn-lt"/>
                </a:endParaRPr>
              </a:p>
              <a:p>
                <a:pPr>
                  <a:lnSpc>
                    <a:spcPts val="1200"/>
                  </a:lnSpc>
                </a:pPr>
                <a:r>
                  <a:rPr lang="en-ZA" sz="1200" b="1" dirty="0">
                    <a:solidFill>
                      <a:srgbClr val="A50021"/>
                    </a:solidFill>
                    <a:latin typeface="+mn-lt"/>
                  </a:rPr>
                  <a:t> </a:t>
                </a:r>
                <a:r>
                  <a:rPr lang="en-ZA" sz="1200" b="1" dirty="0" smtClean="0">
                    <a:solidFill>
                      <a:srgbClr val="A50021"/>
                    </a:solidFill>
                    <a:latin typeface="+mn-lt"/>
                  </a:rPr>
                  <a:t>                   National Toxicity </a:t>
                </a:r>
                <a:r>
                  <a:rPr lang="en-ZA" sz="1200" b="1" dirty="0">
                    <a:solidFill>
                      <a:srgbClr val="A50021"/>
                    </a:solidFill>
                    <a:latin typeface="+mn-lt"/>
                  </a:rPr>
                  <a:t>Monitoring Programme,</a:t>
                </a:r>
                <a:endParaRPr lang="en-ZA" sz="1200" b="1" dirty="0" smtClean="0">
                  <a:solidFill>
                    <a:srgbClr val="A50021"/>
                  </a:solidFill>
                  <a:latin typeface="+mn-lt"/>
                </a:endParaRPr>
              </a:p>
              <a:p>
                <a:pPr>
                  <a:lnSpc>
                    <a:spcPts val="1200"/>
                  </a:lnSpc>
                </a:pPr>
                <a:r>
                  <a:rPr lang="en-ZA" sz="1200" b="1" dirty="0">
                    <a:solidFill>
                      <a:srgbClr val="A50021"/>
                    </a:solidFill>
                    <a:latin typeface="+mn-lt"/>
                  </a:rPr>
                  <a:t> </a:t>
                </a:r>
                <a:r>
                  <a:rPr lang="en-ZA" sz="1200" b="1" dirty="0" smtClean="0">
                    <a:solidFill>
                      <a:srgbClr val="A50021"/>
                    </a:solidFill>
                    <a:latin typeface="+mn-lt"/>
                  </a:rPr>
                  <a:t>                          National Radioactivity </a:t>
                </a:r>
                <a:r>
                  <a:rPr lang="en-ZA" sz="1200" b="1" dirty="0">
                    <a:solidFill>
                      <a:srgbClr val="A50021"/>
                    </a:solidFill>
                    <a:latin typeface="+mn-lt"/>
                  </a:rPr>
                  <a:t>Monitoring Programme,</a:t>
                </a:r>
                <a:r>
                  <a:rPr lang="en-ZA" sz="1200" b="1" dirty="0" smtClean="0">
                    <a:solidFill>
                      <a:srgbClr val="A50021"/>
                    </a:solidFill>
                    <a:latin typeface="+mn-lt"/>
                  </a:rPr>
                  <a:t> &amp;</a:t>
                </a:r>
              </a:p>
              <a:p>
                <a:pPr>
                  <a:lnSpc>
                    <a:spcPts val="1200"/>
                  </a:lnSpc>
                </a:pPr>
                <a:r>
                  <a:rPr lang="en-ZA" sz="1200" b="1" dirty="0">
                    <a:solidFill>
                      <a:srgbClr val="A50021"/>
                    </a:solidFill>
                    <a:latin typeface="+mn-lt"/>
                  </a:rPr>
                  <a:t> </a:t>
                </a:r>
                <a:r>
                  <a:rPr lang="en-ZA" sz="1200" b="1" dirty="0" smtClean="0">
                    <a:solidFill>
                      <a:srgbClr val="A50021"/>
                    </a:solidFill>
                    <a:latin typeface="+mn-lt"/>
                  </a:rPr>
                  <a:t>                                 National Ecosystem Health </a:t>
                </a:r>
                <a:r>
                  <a:rPr lang="en-ZA" sz="1200" b="1" dirty="0">
                    <a:solidFill>
                      <a:srgbClr val="A50021"/>
                    </a:solidFill>
                    <a:latin typeface="+mn-lt"/>
                  </a:rPr>
                  <a:t>Monitoring Programme</a:t>
                </a:r>
                <a:endParaRPr lang="en-ZA" sz="1200" dirty="0">
                  <a:solidFill>
                    <a:srgbClr val="A50021"/>
                  </a:solidFill>
                  <a:latin typeface="+mn-lt"/>
                </a:endParaRPr>
              </a:p>
            </p:txBody>
          </p:sp>
          <p:sp>
            <p:nvSpPr>
              <p:cNvPr id="63" name="TextBox 62"/>
              <p:cNvSpPr txBox="1"/>
              <p:nvPr/>
            </p:nvSpPr>
            <p:spPr>
              <a:xfrm rot="20580426">
                <a:off x="4563360" y="2300510"/>
                <a:ext cx="3042260" cy="246221"/>
              </a:xfrm>
              <a:prstGeom prst="rect">
                <a:avLst/>
              </a:prstGeom>
              <a:noFill/>
            </p:spPr>
            <p:txBody>
              <a:bodyPr wrap="square" rtlCol="0">
                <a:spAutoFit/>
              </a:bodyPr>
              <a:lstStyle/>
              <a:p>
                <a:pPr>
                  <a:lnSpc>
                    <a:spcPts val="1200"/>
                  </a:lnSpc>
                </a:pPr>
                <a:r>
                  <a:rPr lang="en-ZA" sz="1200" b="1" dirty="0" smtClean="0">
                    <a:solidFill>
                      <a:srgbClr val="660066"/>
                    </a:solidFill>
                    <a:latin typeface="+mn-lt"/>
                  </a:rPr>
                  <a:t>Regional RQ Status </a:t>
                </a:r>
                <a:r>
                  <a:rPr lang="en-ZA" sz="1200" b="1" dirty="0">
                    <a:solidFill>
                      <a:srgbClr val="660066"/>
                    </a:solidFill>
                    <a:latin typeface="+mn-lt"/>
                  </a:rPr>
                  <a:t>Monitoring </a:t>
                </a:r>
                <a:r>
                  <a:rPr lang="en-ZA" sz="1200" b="1" dirty="0" smtClean="0">
                    <a:solidFill>
                      <a:srgbClr val="660066"/>
                    </a:solidFill>
                    <a:latin typeface="+mn-lt"/>
                  </a:rPr>
                  <a:t>Programmes</a:t>
                </a:r>
                <a:endParaRPr lang="en-ZA" sz="1200" dirty="0">
                  <a:solidFill>
                    <a:srgbClr val="660066"/>
                  </a:solidFill>
                  <a:latin typeface="+mn-lt"/>
                </a:endParaRPr>
              </a:p>
            </p:txBody>
          </p:sp>
          <p:sp>
            <p:nvSpPr>
              <p:cNvPr id="64" name="TextBox 63"/>
              <p:cNvSpPr txBox="1"/>
              <p:nvPr/>
            </p:nvSpPr>
            <p:spPr>
              <a:xfrm rot="20580426">
                <a:off x="5868643" y="2602453"/>
                <a:ext cx="3602060" cy="400110"/>
              </a:xfrm>
              <a:prstGeom prst="rect">
                <a:avLst/>
              </a:prstGeom>
              <a:noFill/>
            </p:spPr>
            <p:txBody>
              <a:bodyPr wrap="square" rtlCol="0">
                <a:spAutoFit/>
              </a:bodyPr>
              <a:lstStyle/>
              <a:p>
                <a:pPr>
                  <a:lnSpc>
                    <a:spcPts val="1200"/>
                  </a:lnSpc>
                </a:pPr>
                <a:r>
                  <a:rPr lang="en-ZA" sz="1200" b="1" dirty="0" smtClean="0">
                    <a:solidFill>
                      <a:srgbClr val="008000"/>
                    </a:solidFill>
                    <a:latin typeface="+mn-lt"/>
                  </a:rPr>
                  <a:t>Water Services </a:t>
                </a:r>
                <a:r>
                  <a:rPr lang="en-ZA" sz="1200" b="1" dirty="0">
                    <a:solidFill>
                      <a:srgbClr val="008000"/>
                    </a:solidFill>
                    <a:latin typeface="+mn-lt"/>
                  </a:rPr>
                  <a:t>Monitoring </a:t>
                </a:r>
                <a:r>
                  <a:rPr lang="en-ZA" sz="1200" b="1" dirty="0" smtClean="0">
                    <a:solidFill>
                      <a:srgbClr val="008000"/>
                    </a:solidFill>
                    <a:latin typeface="+mn-lt"/>
                  </a:rPr>
                  <a:t>Programmes</a:t>
                </a:r>
              </a:p>
              <a:p>
                <a:pPr>
                  <a:lnSpc>
                    <a:spcPts val="1200"/>
                  </a:lnSpc>
                </a:pPr>
                <a:r>
                  <a:rPr lang="en-ZA" sz="1200" b="1" dirty="0" smtClean="0">
                    <a:solidFill>
                      <a:srgbClr val="008000"/>
                    </a:solidFill>
                    <a:latin typeface="+mn-lt"/>
                  </a:rPr>
                  <a:t>       Urban Catchment RQ Monitoring Programmes</a:t>
                </a:r>
                <a:endParaRPr lang="en-ZA" sz="1200" dirty="0">
                  <a:solidFill>
                    <a:srgbClr val="008000"/>
                  </a:solidFill>
                  <a:latin typeface="+mn-lt"/>
                </a:endParaRPr>
              </a:p>
            </p:txBody>
          </p:sp>
          <p:sp>
            <p:nvSpPr>
              <p:cNvPr id="65" name="TextBox 64"/>
              <p:cNvSpPr txBox="1"/>
              <p:nvPr/>
            </p:nvSpPr>
            <p:spPr>
              <a:xfrm rot="20580426">
                <a:off x="7507316" y="3318770"/>
                <a:ext cx="1615847" cy="400110"/>
              </a:xfrm>
              <a:prstGeom prst="rect">
                <a:avLst/>
              </a:prstGeom>
              <a:noFill/>
            </p:spPr>
            <p:txBody>
              <a:bodyPr wrap="square" rtlCol="0">
                <a:spAutoFit/>
              </a:bodyPr>
              <a:lstStyle/>
              <a:p>
                <a:pPr>
                  <a:lnSpc>
                    <a:spcPts val="1200"/>
                  </a:lnSpc>
                </a:pPr>
                <a:r>
                  <a:rPr lang="en-ZA" sz="1200" b="1" dirty="0" smtClean="0">
                    <a:solidFill>
                      <a:srgbClr val="0000CC"/>
                    </a:solidFill>
                    <a:latin typeface="+mn-lt"/>
                  </a:rPr>
                  <a:t>Water Use Monitoring</a:t>
                </a:r>
              </a:p>
              <a:p>
                <a:pPr>
                  <a:lnSpc>
                    <a:spcPts val="1200"/>
                  </a:lnSpc>
                </a:pPr>
                <a:r>
                  <a:rPr lang="en-ZA" sz="1200" b="1" dirty="0" smtClean="0">
                    <a:solidFill>
                      <a:srgbClr val="0000CC"/>
                    </a:solidFill>
                    <a:latin typeface="+mn-lt"/>
                  </a:rPr>
                  <a:t>       Programmes</a:t>
                </a:r>
                <a:endParaRPr lang="en-ZA" sz="1200" dirty="0">
                  <a:solidFill>
                    <a:srgbClr val="0000CC"/>
                  </a:solidFill>
                  <a:latin typeface="+mn-lt"/>
                </a:endParaRPr>
              </a:p>
            </p:txBody>
          </p:sp>
          <p:sp>
            <p:nvSpPr>
              <p:cNvPr id="66" name="TextBox 65"/>
              <p:cNvSpPr txBox="1"/>
              <p:nvPr/>
            </p:nvSpPr>
            <p:spPr>
              <a:xfrm rot="20580426">
                <a:off x="999784" y="1240218"/>
                <a:ext cx="3706534" cy="400110"/>
              </a:xfrm>
              <a:prstGeom prst="rect">
                <a:avLst/>
              </a:prstGeom>
              <a:noFill/>
            </p:spPr>
            <p:txBody>
              <a:bodyPr wrap="square" rtlCol="0">
                <a:spAutoFit/>
              </a:bodyPr>
              <a:lstStyle/>
              <a:p>
                <a:pPr>
                  <a:lnSpc>
                    <a:spcPts val="1200"/>
                  </a:lnSpc>
                </a:pPr>
                <a:r>
                  <a:rPr lang="en-ZA" sz="1200" b="1" dirty="0" smtClean="0">
                    <a:solidFill>
                      <a:srgbClr val="663300"/>
                    </a:solidFill>
                    <a:latin typeface="+mn-lt"/>
                  </a:rPr>
                  <a:t>Trans-Boundary RQ Monitoring Programmes</a:t>
                </a:r>
              </a:p>
              <a:p>
                <a:pPr>
                  <a:lnSpc>
                    <a:spcPts val="1200"/>
                  </a:lnSpc>
                </a:pPr>
                <a:r>
                  <a:rPr lang="en-ZA" sz="1200" b="1" dirty="0">
                    <a:solidFill>
                      <a:srgbClr val="663300"/>
                    </a:solidFill>
                    <a:latin typeface="+mn-lt"/>
                  </a:rPr>
                  <a:t> </a:t>
                </a:r>
                <a:r>
                  <a:rPr lang="en-ZA" sz="1200" b="1" dirty="0" smtClean="0">
                    <a:solidFill>
                      <a:srgbClr val="663300"/>
                    </a:solidFill>
                    <a:latin typeface="+mn-lt"/>
                  </a:rPr>
                  <a:t>      Global Environmental Monitoring System (GEMS)</a:t>
                </a:r>
                <a:endParaRPr lang="en-ZA" sz="1200" dirty="0">
                  <a:solidFill>
                    <a:srgbClr val="663300"/>
                  </a:solidFill>
                  <a:latin typeface="+mn-lt"/>
                </a:endParaRPr>
              </a:p>
            </p:txBody>
          </p:sp>
        </p:grpSp>
      </p:grpSp>
      <p:cxnSp>
        <p:nvCxnSpPr>
          <p:cNvPr id="70" name="Straight Arrow Connector 69"/>
          <p:cNvCxnSpPr/>
          <p:nvPr/>
        </p:nvCxnSpPr>
        <p:spPr>
          <a:xfrm flipV="1">
            <a:off x="1926456" y="4732112"/>
            <a:ext cx="6124958" cy="1682371"/>
          </a:xfrm>
          <a:prstGeom prst="straightConnector1">
            <a:avLst/>
          </a:prstGeom>
          <a:ln w="38100">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576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a:grpSpLocks noChangeAspect="1"/>
          </p:cNvGrpSpPr>
          <p:nvPr/>
        </p:nvGrpSpPr>
        <p:grpSpPr>
          <a:xfrm>
            <a:off x="3441248" y="103218"/>
            <a:ext cx="2254702" cy="1236553"/>
            <a:chOff x="1228725" y="152400"/>
            <a:chExt cx="6686549" cy="3667125"/>
          </a:xfrm>
        </p:grpSpPr>
        <p:pic>
          <p:nvPicPr>
            <p:cNvPr id="23" name="Picture 3" descr="E:\My Data\Per Subject\(J)     Catchments\H   WMA8  - Upper Vaal\Waterval Catchment\Slides\RWQOS\2018-10\02 Puze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1819275"/>
              <a:ext cx="2000250" cy="200025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28725" y="152400"/>
              <a:ext cx="6686549" cy="1266825"/>
              <a:chOff x="1228725" y="152400"/>
              <a:chExt cx="6686549" cy="1266825"/>
            </a:xfrm>
          </p:grpSpPr>
          <p:sp>
            <p:nvSpPr>
              <p:cNvPr id="25" name="Cloud Callout 24"/>
              <p:cNvSpPr/>
              <p:nvPr/>
            </p:nvSpPr>
            <p:spPr>
              <a:xfrm>
                <a:off x="1228725" y="152400"/>
                <a:ext cx="6686549" cy="1266825"/>
              </a:xfrm>
              <a:prstGeom prst="cloudCallout">
                <a:avLst>
                  <a:gd name="adj1" fmla="val -254"/>
                  <a:gd name="adj2" fmla="val 74530"/>
                </a:avLst>
              </a:prstGeom>
              <a:gradFill>
                <a:gsLst>
                  <a:gs pos="0">
                    <a:srgbClr val="99CCFF"/>
                  </a:gs>
                  <a:gs pos="100000">
                    <a:srgbClr val="DDEA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900" dirty="0"/>
              </a:p>
            </p:txBody>
          </p:sp>
          <p:sp>
            <p:nvSpPr>
              <p:cNvPr id="26" name="TextBox 25"/>
              <p:cNvSpPr txBox="1"/>
              <p:nvPr/>
            </p:nvSpPr>
            <p:spPr>
              <a:xfrm rot="20804020">
                <a:off x="1651117" y="373876"/>
                <a:ext cx="1516797" cy="516921"/>
              </a:xfrm>
              <a:prstGeom prst="rect">
                <a:avLst/>
              </a:prstGeom>
              <a:noFill/>
            </p:spPr>
            <p:txBody>
              <a:bodyPr wrap="none" rtlCol="0">
                <a:spAutoFit/>
              </a:bodyPr>
              <a:lstStyle/>
              <a:p>
                <a:pPr algn="ctr"/>
                <a:r>
                  <a:rPr lang="en-ZA" sz="700" b="1" dirty="0" smtClean="0">
                    <a:solidFill>
                      <a:srgbClr val="C00000"/>
                    </a:solidFill>
                  </a:rPr>
                  <a:t>Reserve?</a:t>
                </a:r>
                <a:endParaRPr lang="en-ZA" sz="700" b="1" dirty="0">
                  <a:solidFill>
                    <a:srgbClr val="C00000"/>
                  </a:solidFill>
                </a:endParaRPr>
              </a:p>
            </p:txBody>
          </p:sp>
          <p:sp>
            <p:nvSpPr>
              <p:cNvPr id="27" name="TextBox 26"/>
              <p:cNvSpPr txBox="1"/>
              <p:nvPr/>
            </p:nvSpPr>
            <p:spPr>
              <a:xfrm rot="828427">
                <a:off x="2953131" y="509430"/>
                <a:ext cx="1276562" cy="516921"/>
              </a:xfrm>
              <a:prstGeom prst="rect">
                <a:avLst/>
              </a:prstGeom>
              <a:noFill/>
            </p:spPr>
            <p:txBody>
              <a:bodyPr wrap="none" rtlCol="0">
                <a:spAutoFit/>
              </a:bodyPr>
              <a:lstStyle/>
              <a:p>
                <a:pPr algn="ctr"/>
                <a:r>
                  <a:rPr lang="en-ZA" sz="700" b="1" dirty="0" smtClean="0">
                    <a:solidFill>
                      <a:srgbClr val="6600FF"/>
                    </a:solidFill>
                  </a:rPr>
                  <a:t>RQOs?</a:t>
                </a:r>
                <a:endParaRPr lang="en-ZA" sz="700" b="1" dirty="0">
                  <a:solidFill>
                    <a:srgbClr val="6600FF"/>
                  </a:solidFill>
                </a:endParaRPr>
              </a:p>
            </p:txBody>
          </p:sp>
          <p:sp>
            <p:nvSpPr>
              <p:cNvPr id="28" name="TextBox 27"/>
              <p:cNvSpPr txBox="1"/>
              <p:nvPr/>
            </p:nvSpPr>
            <p:spPr>
              <a:xfrm>
                <a:off x="2816833" y="859328"/>
                <a:ext cx="3500812" cy="516921"/>
              </a:xfrm>
              <a:prstGeom prst="rect">
                <a:avLst/>
              </a:prstGeom>
              <a:noFill/>
            </p:spPr>
            <p:txBody>
              <a:bodyPr wrap="none" rtlCol="0">
                <a:spAutoFit/>
              </a:bodyPr>
              <a:lstStyle/>
              <a:p>
                <a:pPr algn="ctr"/>
                <a:r>
                  <a:rPr lang="en-ZA" sz="700" b="1" dirty="0" smtClean="0"/>
                  <a:t>for the Waterval Catchment</a:t>
                </a:r>
                <a:endParaRPr lang="en-ZA" sz="700" b="1" dirty="0"/>
              </a:p>
            </p:txBody>
          </p:sp>
          <p:sp>
            <p:nvSpPr>
              <p:cNvPr id="29" name="TextBox 28"/>
              <p:cNvSpPr txBox="1"/>
              <p:nvPr/>
            </p:nvSpPr>
            <p:spPr>
              <a:xfrm>
                <a:off x="3814430" y="286985"/>
                <a:ext cx="1496087" cy="516921"/>
              </a:xfrm>
              <a:prstGeom prst="rect">
                <a:avLst/>
              </a:prstGeom>
              <a:noFill/>
            </p:spPr>
            <p:txBody>
              <a:bodyPr wrap="none" rtlCol="0">
                <a:spAutoFit/>
              </a:bodyPr>
              <a:lstStyle/>
              <a:p>
                <a:pPr algn="ctr"/>
                <a:r>
                  <a:rPr lang="en-ZA" sz="700" b="1" dirty="0" smtClean="0">
                    <a:solidFill>
                      <a:srgbClr val="008000"/>
                    </a:solidFill>
                  </a:rPr>
                  <a:t>RWQOs?</a:t>
                </a:r>
                <a:endParaRPr lang="en-ZA" sz="700" b="1" dirty="0">
                  <a:solidFill>
                    <a:srgbClr val="008000"/>
                  </a:solidFill>
                </a:endParaRPr>
              </a:p>
            </p:txBody>
          </p:sp>
          <p:sp>
            <p:nvSpPr>
              <p:cNvPr id="30" name="TextBox 29"/>
              <p:cNvSpPr txBox="1"/>
              <p:nvPr/>
            </p:nvSpPr>
            <p:spPr>
              <a:xfrm rot="21403616">
                <a:off x="5199273" y="298483"/>
                <a:ext cx="2274783" cy="516921"/>
              </a:xfrm>
              <a:prstGeom prst="rect">
                <a:avLst/>
              </a:prstGeom>
              <a:noFill/>
            </p:spPr>
            <p:txBody>
              <a:bodyPr wrap="none" rtlCol="0">
                <a:spAutoFit/>
              </a:bodyPr>
              <a:lstStyle/>
              <a:p>
                <a:pPr algn="ctr"/>
                <a:r>
                  <a:rPr lang="en-ZA" sz="700" b="1" dirty="0" smtClean="0">
                    <a:solidFill>
                      <a:srgbClr val="000066"/>
                    </a:solidFill>
                  </a:rPr>
                  <a:t>WQ Guidelines?</a:t>
                </a:r>
                <a:endParaRPr lang="en-ZA" sz="700" b="1" dirty="0">
                  <a:solidFill>
                    <a:srgbClr val="000066"/>
                  </a:solidFill>
                </a:endParaRPr>
              </a:p>
            </p:txBody>
          </p:sp>
          <p:sp>
            <p:nvSpPr>
              <p:cNvPr id="31" name="TextBox 30"/>
              <p:cNvSpPr txBox="1"/>
              <p:nvPr/>
            </p:nvSpPr>
            <p:spPr>
              <a:xfrm>
                <a:off x="4114606" y="597406"/>
                <a:ext cx="1235143" cy="516921"/>
              </a:xfrm>
              <a:prstGeom prst="rect">
                <a:avLst/>
              </a:prstGeom>
              <a:noFill/>
            </p:spPr>
            <p:txBody>
              <a:bodyPr wrap="none" rtlCol="0">
                <a:spAutoFit/>
              </a:bodyPr>
              <a:lstStyle/>
              <a:p>
                <a:pPr algn="ctr"/>
                <a:r>
                  <a:rPr lang="en-ZA" sz="700" b="1" dirty="0" smtClean="0">
                    <a:solidFill>
                      <a:srgbClr val="993300"/>
                    </a:solidFill>
                  </a:rPr>
                  <a:t>Class?</a:t>
                </a:r>
                <a:endParaRPr lang="en-ZA" sz="700" b="1" dirty="0">
                  <a:solidFill>
                    <a:srgbClr val="993300"/>
                  </a:solidFill>
                </a:endParaRPr>
              </a:p>
            </p:txBody>
          </p:sp>
        </p:grpSp>
      </p:grpSp>
      <p:sp>
        <p:nvSpPr>
          <p:cNvPr id="32" name="TextBox 31"/>
          <p:cNvSpPr txBox="1"/>
          <p:nvPr/>
        </p:nvSpPr>
        <p:spPr>
          <a:xfrm>
            <a:off x="108280" y="1452782"/>
            <a:ext cx="8973574" cy="5016758"/>
          </a:xfrm>
          <a:prstGeom prst="rect">
            <a:avLst/>
          </a:prstGeom>
          <a:noFill/>
        </p:spPr>
        <p:txBody>
          <a:bodyPr wrap="square" rtlCol="0">
            <a:spAutoFit/>
          </a:bodyPr>
          <a:lstStyle/>
          <a:p>
            <a:pPr marL="1074738" indent="-1074738"/>
            <a:r>
              <a:rPr lang="en-ZA" sz="1600" b="1" dirty="0">
                <a:solidFill>
                  <a:srgbClr val="0033CC"/>
                </a:solidFill>
              </a:rPr>
              <a:t>Class:</a:t>
            </a:r>
            <a:r>
              <a:rPr lang="en-ZA" sz="1600" dirty="0"/>
              <a:t>	Protection and management </a:t>
            </a:r>
            <a:r>
              <a:rPr lang="en-ZA" sz="1600" b="1" u="sng" dirty="0">
                <a:solidFill>
                  <a:srgbClr val="993300"/>
                </a:solidFill>
              </a:rPr>
              <a:t>class</a:t>
            </a:r>
            <a:r>
              <a:rPr lang="en-ZA" sz="1600" dirty="0"/>
              <a:t> for a significant water resource, as determined through the classification system, that </a:t>
            </a:r>
            <a:r>
              <a:rPr lang="en-ZA" sz="1600" b="1" u="sng" dirty="0">
                <a:solidFill>
                  <a:srgbClr val="993300"/>
                </a:solidFill>
              </a:rPr>
              <a:t>inform RQOs</a:t>
            </a:r>
            <a:r>
              <a:rPr lang="en-ZA" sz="1600" dirty="0"/>
              <a:t>.  Preliminary class is a class that has not yet been Gazetted.</a:t>
            </a:r>
          </a:p>
          <a:p>
            <a:pPr marL="1074738" indent="-1074738"/>
            <a:endParaRPr lang="en-ZA" sz="1600" b="1" dirty="0">
              <a:solidFill>
                <a:srgbClr val="0033CC"/>
              </a:solidFill>
            </a:endParaRPr>
          </a:p>
          <a:p>
            <a:pPr marL="1074738" indent="-1074738"/>
            <a:r>
              <a:rPr lang="en-ZA" sz="1600" b="1" dirty="0">
                <a:solidFill>
                  <a:srgbClr val="0033CC"/>
                </a:solidFill>
              </a:rPr>
              <a:t>Reserve:</a:t>
            </a:r>
            <a:r>
              <a:rPr lang="en-ZA" sz="1600" b="1" dirty="0"/>
              <a:t>	</a:t>
            </a:r>
            <a:r>
              <a:rPr lang="en-ZA" sz="1600" dirty="0"/>
              <a:t>The </a:t>
            </a:r>
            <a:r>
              <a:rPr lang="en-ZA" sz="1600" b="1" u="sng" dirty="0">
                <a:solidFill>
                  <a:srgbClr val="993300"/>
                </a:solidFill>
              </a:rPr>
              <a:t>quantity</a:t>
            </a:r>
            <a:r>
              <a:rPr lang="en-ZA" sz="1600" dirty="0"/>
              <a:t> and </a:t>
            </a:r>
            <a:r>
              <a:rPr lang="en-ZA" sz="1600" b="1" u="sng" dirty="0">
                <a:solidFill>
                  <a:srgbClr val="993300"/>
                </a:solidFill>
              </a:rPr>
              <a:t>quality</a:t>
            </a:r>
            <a:r>
              <a:rPr lang="en-ZA" sz="1600" dirty="0"/>
              <a:t> of water required to satisfy </a:t>
            </a:r>
            <a:r>
              <a:rPr lang="en-ZA" sz="1600" b="1" u="sng" dirty="0">
                <a:solidFill>
                  <a:srgbClr val="993300"/>
                </a:solidFill>
              </a:rPr>
              <a:t>basic human needs</a:t>
            </a:r>
            <a:r>
              <a:rPr lang="en-ZA" sz="1600" b="1" dirty="0">
                <a:solidFill>
                  <a:srgbClr val="993300"/>
                </a:solidFill>
              </a:rPr>
              <a:t> </a:t>
            </a:r>
            <a:r>
              <a:rPr lang="en-ZA" sz="1600" dirty="0"/>
              <a:t>and	to protect </a:t>
            </a:r>
            <a:r>
              <a:rPr lang="en-ZA" sz="1600" b="1" u="sng" dirty="0">
                <a:solidFill>
                  <a:srgbClr val="993300"/>
                </a:solidFill>
              </a:rPr>
              <a:t>aquatic </a:t>
            </a:r>
            <a:r>
              <a:rPr lang="en-ZA" sz="1600" b="1" u="sng" dirty="0" smtClean="0">
                <a:solidFill>
                  <a:srgbClr val="993300"/>
                </a:solidFill>
              </a:rPr>
              <a:t>ecosystems</a:t>
            </a:r>
            <a:r>
              <a:rPr lang="en-ZA" sz="1600" dirty="0" smtClean="0"/>
              <a:t>, that </a:t>
            </a:r>
            <a:r>
              <a:rPr lang="en-ZA" sz="1600" b="1" u="sng" dirty="0" smtClean="0">
                <a:solidFill>
                  <a:srgbClr val="993300"/>
                </a:solidFill>
              </a:rPr>
              <a:t>may influence RQOs</a:t>
            </a:r>
            <a:r>
              <a:rPr lang="en-ZA" sz="1600" dirty="0" smtClean="0"/>
              <a:t>.</a:t>
            </a:r>
            <a:endParaRPr lang="en-ZA" sz="1600" dirty="0"/>
          </a:p>
          <a:p>
            <a:pPr marL="1074738" indent="-1074738"/>
            <a:endParaRPr lang="en-ZA" sz="1600" b="1" dirty="0" smtClean="0">
              <a:solidFill>
                <a:srgbClr val="0033CC"/>
              </a:solidFill>
            </a:endParaRPr>
          </a:p>
          <a:p>
            <a:pPr marL="1074738" indent="-1074738"/>
            <a:r>
              <a:rPr lang="en-ZA" sz="1600" b="1" dirty="0">
                <a:solidFill>
                  <a:srgbClr val="0033CC"/>
                </a:solidFill>
              </a:rPr>
              <a:t>RQOs:</a:t>
            </a:r>
            <a:r>
              <a:rPr lang="en-ZA" sz="1600" dirty="0"/>
              <a:t>	</a:t>
            </a:r>
            <a:r>
              <a:rPr lang="en-ZA" sz="1600" b="1" u="sng" dirty="0">
                <a:solidFill>
                  <a:srgbClr val="993300"/>
                </a:solidFill>
              </a:rPr>
              <a:t>Numeric</a:t>
            </a:r>
            <a:r>
              <a:rPr lang="en-ZA" sz="1600" dirty="0"/>
              <a:t> or </a:t>
            </a:r>
            <a:r>
              <a:rPr lang="en-ZA" sz="1600" b="1" u="sng" dirty="0">
                <a:solidFill>
                  <a:srgbClr val="993300"/>
                </a:solidFill>
              </a:rPr>
              <a:t>descriptive</a:t>
            </a:r>
            <a:r>
              <a:rPr lang="en-ZA" sz="1600" dirty="0"/>
              <a:t> (narrative) </a:t>
            </a:r>
            <a:r>
              <a:rPr lang="en-ZA" sz="1600" b="1" u="sng" dirty="0">
                <a:solidFill>
                  <a:srgbClr val="993300"/>
                </a:solidFill>
              </a:rPr>
              <a:t>goals</a:t>
            </a:r>
            <a:r>
              <a:rPr lang="en-ZA" sz="1600" dirty="0"/>
              <a:t> for </a:t>
            </a:r>
            <a:r>
              <a:rPr lang="en-ZA" sz="1600" b="1" u="sng" dirty="0">
                <a:solidFill>
                  <a:srgbClr val="993300"/>
                </a:solidFill>
              </a:rPr>
              <a:t>resource quality</a:t>
            </a:r>
            <a:r>
              <a:rPr lang="en-ZA" sz="1600" b="1" dirty="0">
                <a:solidFill>
                  <a:srgbClr val="993300"/>
                </a:solidFill>
              </a:rPr>
              <a:t> </a:t>
            </a:r>
            <a:r>
              <a:rPr lang="en-ZA" sz="1600" dirty="0"/>
              <a:t>within which significant water resource must be managed (S.13, NWA 36:1998</a:t>
            </a:r>
            <a:r>
              <a:rPr lang="en-ZA" sz="1600" dirty="0" smtClean="0"/>
              <a:t>).  RQOs </a:t>
            </a:r>
            <a:r>
              <a:rPr lang="en-ZA" sz="1600" b="1" u="sng" dirty="0" smtClean="0">
                <a:solidFill>
                  <a:srgbClr val="993300"/>
                </a:solidFill>
              </a:rPr>
              <a:t>relate to the Class</a:t>
            </a:r>
            <a:r>
              <a:rPr lang="en-ZA" sz="1600" dirty="0" smtClean="0"/>
              <a:t> and </a:t>
            </a:r>
            <a:r>
              <a:rPr lang="en-ZA" sz="1600" b="1" u="sng" dirty="0" smtClean="0">
                <a:solidFill>
                  <a:srgbClr val="993300"/>
                </a:solidFill>
              </a:rPr>
              <a:t>may be influenced by the Reserve</a:t>
            </a:r>
            <a:r>
              <a:rPr lang="en-ZA" sz="1600" dirty="0" smtClean="0"/>
              <a:t>.  </a:t>
            </a:r>
            <a:r>
              <a:rPr lang="en-ZA" sz="1600" dirty="0"/>
              <a:t>These are given legal status by being published in a Government Gazette</a:t>
            </a:r>
            <a:r>
              <a:rPr lang="en-ZA" sz="1600" dirty="0" smtClean="0"/>
              <a:t>.</a:t>
            </a:r>
          </a:p>
          <a:p>
            <a:pPr marL="1074738" indent="-1074738"/>
            <a:endParaRPr lang="en-ZA" sz="1600" b="1" dirty="0" smtClean="0">
              <a:solidFill>
                <a:srgbClr val="C00000"/>
              </a:solidFill>
            </a:endParaRPr>
          </a:p>
          <a:p>
            <a:pPr marL="1074738" indent="-1074738"/>
            <a:r>
              <a:rPr lang="en-ZA" sz="1600" b="1" dirty="0" smtClean="0">
                <a:solidFill>
                  <a:srgbClr val="0033CC"/>
                </a:solidFill>
              </a:rPr>
              <a:t>WQGs</a:t>
            </a:r>
            <a:r>
              <a:rPr lang="en-ZA" sz="1600" b="1" dirty="0">
                <a:solidFill>
                  <a:srgbClr val="0033CC"/>
                </a:solidFill>
              </a:rPr>
              <a:t>:</a:t>
            </a:r>
            <a:r>
              <a:rPr lang="en-ZA" sz="1600" dirty="0"/>
              <a:t>	</a:t>
            </a:r>
            <a:r>
              <a:rPr lang="en-ZA" sz="1600" b="1" u="sng" dirty="0" smtClean="0">
                <a:solidFill>
                  <a:srgbClr val="993300"/>
                </a:solidFill>
              </a:rPr>
              <a:t>Specify concentrations </a:t>
            </a:r>
            <a:r>
              <a:rPr lang="en-ZA" sz="1600" dirty="0" smtClean="0"/>
              <a:t>for selected water quality variables which, </a:t>
            </a:r>
            <a:r>
              <a:rPr lang="en-ZA" sz="1600" dirty="0"/>
              <a:t>if not </a:t>
            </a:r>
            <a:r>
              <a:rPr lang="en-ZA" sz="1600" dirty="0" smtClean="0"/>
              <a:t>exceeded, are </a:t>
            </a:r>
            <a:r>
              <a:rPr lang="en-ZA" sz="1600" b="1" u="sng" dirty="0">
                <a:solidFill>
                  <a:srgbClr val="993300"/>
                </a:solidFill>
              </a:rPr>
              <a:t>expected to permit </a:t>
            </a:r>
            <a:r>
              <a:rPr lang="en-ZA" sz="1600" dirty="0" smtClean="0"/>
              <a:t>specific water user groups </a:t>
            </a:r>
            <a:r>
              <a:rPr lang="en-ZA" sz="1600" dirty="0"/>
              <a:t>to continue </a:t>
            </a:r>
            <a:r>
              <a:rPr lang="en-ZA" sz="1600" dirty="0" smtClean="0"/>
              <a:t>unimpaired at </a:t>
            </a:r>
            <a:r>
              <a:rPr lang="en-ZA" sz="1600" b="1" u="sng" dirty="0" smtClean="0">
                <a:solidFill>
                  <a:srgbClr val="993300"/>
                </a:solidFill>
              </a:rPr>
              <a:t>variable levels of protection</a:t>
            </a:r>
            <a:r>
              <a:rPr lang="en-ZA" sz="1600" dirty="0" smtClean="0"/>
              <a:t>.</a:t>
            </a:r>
          </a:p>
          <a:p>
            <a:pPr marL="1074738" indent="-1074738"/>
            <a:endParaRPr lang="en-ZA" sz="1600" dirty="0" smtClean="0"/>
          </a:p>
          <a:p>
            <a:pPr marL="1074738" indent="-1074738"/>
            <a:r>
              <a:rPr lang="en-ZA" sz="1600" b="1" dirty="0" smtClean="0">
                <a:solidFill>
                  <a:srgbClr val="0033CC"/>
                </a:solidFill>
              </a:rPr>
              <a:t>RWQOs:</a:t>
            </a:r>
            <a:r>
              <a:rPr lang="en-ZA" sz="1600" b="1" dirty="0" smtClean="0"/>
              <a:t>	</a:t>
            </a:r>
            <a:r>
              <a:rPr lang="en-ZA" sz="1600" b="1" u="sng" dirty="0" smtClean="0">
                <a:solidFill>
                  <a:srgbClr val="993300"/>
                </a:solidFill>
              </a:rPr>
              <a:t>Numeric</a:t>
            </a:r>
            <a:r>
              <a:rPr lang="en-ZA" sz="1600" dirty="0" smtClean="0"/>
              <a:t> </a:t>
            </a:r>
            <a:r>
              <a:rPr lang="en-ZA" sz="1600" dirty="0"/>
              <a:t>or </a:t>
            </a:r>
            <a:r>
              <a:rPr lang="en-ZA" sz="1600" b="1" dirty="0">
                <a:solidFill>
                  <a:srgbClr val="993300"/>
                </a:solidFill>
              </a:rPr>
              <a:t>descriptive</a:t>
            </a:r>
            <a:r>
              <a:rPr lang="en-ZA" sz="1600" dirty="0"/>
              <a:t> (narrative) in-stream (or in-aquifer) </a:t>
            </a:r>
            <a:r>
              <a:rPr lang="en-ZA" sz="1600" dirty="0" smtClean="0"/>
              <a:t>WQ </a:t>
            </a:r>
            <a:r>
              <a:rPr lang="en-ZA" sz="1600" b="1" u="sng" dirty="0" smtClean="0">
                <a:solidFill>
                  <a:srgbClr val="993300"/>
                </a:solidFill>
              </a:rPr>
              <a:t>management objectives</a:t>
            </a:r>
            <a:r>
              <a:rPr lang="en-ZA" sz="1600" dirty="0" smtClean="0"/>
              <a:t>, </a:t>
            </a:r>
            <a:r>
              <a:rPr lang="en-ZA" sz="1600" dirty="0"/>
              <a:t>typically set a </a:t>
            </a:r>
            <a:r>
              <a:rPr lang="en-ZA" sz="1600" b="1" u="sng" dirty="0">
                <a:solidFill>
                  <a:srgbClr val="993300"/>
                </a:solidFill>
              </a:rPr>
              <a:t>finer resolution </a:t>
            </a:r>
            <a:r>
              <a:rPr lang="en-ZA" sz="1600" dirty="0"/>
              <a:t>(spatial or temporal) than RQOs that provide greater detail upon which to base </a:t>
            </a:r>
            <a:r>
              <a:rPr lang="en-ZA" sz="1600" dirty="0" smtClean="0"/>
              <a:t>the management </a:t>
            </a:r>
            <a:r>
              <a:rPr lang="en-ZA" sz="1600" dirty="0"/>
              <a:t>of water quality</a:t>
            </a:r>
            <a:r>
              <a:rPr lang="en-ZA" sz="1600" dirty="0" smtClean="0"/>
              <a:t>.  Also referred to as Water Quality Planning (WQP) Limits.</a:t>
            </a:r>
            <a:endParaRPr lang="en-ZA" sz="1600" dirty="0"/>
          </a:p>
        </p:txBody>
      </p:sp>
    </p:spTree>
    <p:extLst>
      <p:ext uri="{BB962C8B-B14F-4D97-AF65-F5344CB8AC3E}">
        <p14:creationId xmlns:p14="http://schemas.microsoft.com/office/powerpoint/2010/main" val="63881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p:cNvGrpSpPr/>
          <p:nvPr/>
        </p:nvGrpSpPr>
        <p:grpSpPr>
          <a:xfrm>
            <a:off x="577046" y="1322773"/>
            <a:ext cx="7537119" cy="4351352"/>
            <a:chOff x="639192" y="1322773"/>
            <a:chExt cx="7537119" cy="4351352"/>
          </a:xfrm>
        </p:grpSpPr>
        <p:sp>
          <p:nvSpPr>
            <p:cNvPr id="5" name="Freeform 4"/>
            <p:cNvSpPr/>
            <p:nvPr/>
          </p:nvSpPr>
          <p:spPr>
            <a:xfrm>
              <a:off x="639192" y="1322773"/>
              <a:ext cx="7492754" cy="4351352"/>
            </a:xfrm>
            <a:custGeom>
              <a:avLst/>
              <a:gdLst>
                <a:gd name="connsiteX0" fmla="*/ 7492754 w 7492754"/>
                <a:gd name="connsiteY0" fmla="*/ 2104008 h 4351352"/>
                <a:gd name="connsiteX1" fmla="*/ 7466121 w 7492754"/>
                <a:gd name="connsiteY1" fmla="*/ 1988598 h 4351352"/>
                <a:gd name="connsiteX2" fmla="*/ 7421732 w 7492754"/>
                <a:gd name="connsiteY2" fmla="*/ 1855433 h 4351352"/>
                <a:gd name="connsiteX3" fmla="*/ 7403977 w 7492754"/>
                <a:gd name="connsiteY3" fmla="*/ 1802167 h 4351352"/>
                <a:gd name="connsiteX4" fmla="*/ 7395099 w 7492754"/>
                <a:gd name="connsiteY4" fmla="*/ 1775534 h 4351352"/>
                <a:gd name="connsiteX5" fmla="*/ 7377344 w 7492754"/>
                <a:gd name="connsiteY5" fmla="*/ 1748901 h 4351352"/>
                <a:gd name="connsiteX6" fmla="*/ 7341833 w 7492754"/>
                <a:gd name="connsiteY6" fmla="*/ 1677879 h 4351352"/>
                <a:gd name="connsiteX7" fmla="*/ 7306323 w 7492754"/>
                <a:gd name="connsiteY7" fmla="*/ 1597980 h 4351352"/>
                <a:gd name="connsiteX8" fmla="*/ 7288567 w 7492754"/>
                <a:gd name="connsiteY8" fmla="*/ 1580225 h 4351352"/>
                <a:gd name="connsiteX9" fmla="*/ 7253057 w 7492754"/>
                <a:gd name="connsiteY9" fmla="*/ 1544714 h 4351352"/>
                <a:gd name="connsiteX10" fmla="*/ 7235301 w 7492754"/>
                <a:gd name="connsiteY10" fmla="*/ 1518081 h 4351352"/>
                <a:gd name="connsiteX11" fmla="*/ 7208668 w 7492754"/>
                <a:gd name="connsiteY11" fmla="*/ 1500326 h 4351352"/>
                <a:gd name="connsiteX12" fmla="*/ 7164280 w 7492754"/>
                <a:gd name="connsiteY12" fmla="*/ 1464815 h 4351352"/>
                <a:gd name="connsiteX13" fmla="*/ 7146525 w 7492754"/>
                <a:gd name="connsiteY13" fmla="*/ 1438182 h 4351352"/>
                <a:gd name="connsiteX14" fmla="*/ 7075503 w 7492754"/>
                <a:gd name="connsiteY14" fmla="*/ 1376039 h 4351352"/>
                <a:gd name="connsiteX15" fmla="*/ 7066625 w 7492754"/>
                <a:gd name="connsiteY15" fmla="*/ 1349406 h 4351352"/>
                <a:gd name="connsiteX16" fmla="*/ 7004482 w 7492754"/>
                <a:gd name="connsiteY16" fmla="*/ 1269507 h 4351352"/>
                <a:gd name="connsiteX17" fmla="*/ 6977849 w 7492754"/>
                <a:gd name="connsiteY17" fmla="*/ 1225118 h 4351352"/>
                <a:gd name="connsiteX18" fmla="*/ 6968971 w 7492754"/>
                <a:gd name="connsiteY18" fmla="*/ 1198485 h 4351352"/>
                <a:gd name="connsiteX19" fmla="*/ 6880194 w 7492754"/>
                <a:gd name="connsiteY19" fmla="*/ 1109709 h 4351352"/>
                <a:gd name="connsiteX20" fmla="*/ 6826928 w 7492754"/>
                <a:gd name="connsiteY20" fmla="*/ 1091953 h 4351352"/>
                <a:gd name="connsiteX21" fmla="*/ 6800295 w 7492754"/>
                <a:gd name="connsiteY21" fmla="*/ 1083076 h 4351352"/>
                <a:gd name="connsiteX22" fmla="*/ 6764785 w 7492754"/>
                <a:gd name="connsiteY22" fmla="*/ 1056443 h 4351352"/>
                <a:gd name="connsiteX23" fmla="*/ 6738152 w 7492754"/>
                <a:gd name="connsiteY23" fmla="*/ 1047565 h 4351352"/>
                <a:gd name="connsiteX24" fmla="*/ 6720396 w 7492754"/>
                <a:gd name="connsiteY24" fmla="*/ 1029810 h 4351352"/>
                <a:gd name="connsiteX25" fmla="*/ 6693763 w 7492754"/>
                <a:gd name="connsiteY25" fmla="*/ 1020932 h 4351352"/>
                <a:gd name="connsiteX26" fmla="*/ 6667130 w 7492754"/>
                <a:gd name="connsiteY26" fmla="*/ 1003177 h 4351352"/>
                <a:gd name="connsiteX27" fmla="*/ 6604987 w 7492754"/>
                <a:gd name="connsiteY27" fmla="*/ 985421 h 4351352"/>
                <a:gd name="connsiteX28" fmla="*/ 6551721 w 7492754"/>
                <a:gd name="connsiteY28" fmla="*/ 967666 h 4351352"/>
                <a:gd name="connsiteX29" fmla="*/ 6525088 w 7492754"/>
                <a:gd name="connsiteY29" fmla="*/ 958788 h 4351352"/>
                <a:gd name="connsiteX30" fmla="*/ 6454066 w 7492754"/>
                <a:gd name="connsiteY30" fmla="*/ 941033 h 4351352"/>
                <a:gd name="connsiteX31" fmla="*/ 6374167 w 7492754"/>
                <a:gd name="connsiteY31" fmla="*/ 914400 h 4351352"/>
                <a:gd name="connsiteX32" fmla="*/ 6347534 w 7492754"/>
                <a:gd name="connsiteY32" fmla="*/ 905522 h 4351352"/>
                <a:gd name="connsiteX33" fmla="*/ 6285391 w 7492754"/>
                <a:gd name="connsiteY33" fmla="*/ 878889 h 4351352"/>
                <a:gd name="connsiteX34" fmla="*/ 6249880 w 7492754"/>
                <a:gd name="connsiteY34" fmla="*/ 843378 h 4351352"/>
                <a:gd name="connsiteX35" fmla="*/ 6241002 w 7492754"/>
                <a:gd name="connsiteY35" fmla="*/ 816745 h 4351352"/>
                <a:gd name="connsiteX36" fmla="*/ 6214369 w 7492754"/>
                <a:gd name="connsiteY36" fmla="*/ 790112 h 4351352"/>
                <a:gd name="connsiteX37" fmla="*/ 6196614 w 7492754"/>
                <a:gd name="connsiteY37" fmla="*/ 763479 h 4351352"/>
                <a:gd name="connsiteX38" fmla="*/ 6152225 w 7492754"/>
                <a:gd name="connsiteY38" fmla="*/ 727969 h 4351352"/>
                <a:gd name="connsiteX39" fmla="*/ 6125592 w 7492754"/>
                <a:gd name="connsiteY39" fmla="*/ 719091 h 4351352"/>
                <a:gd name="connsiteX40" fmla="*/ 6098959 w 7492754"/>
                <a:gd name="connsiteY40" fmla="*/ 692458 h 4351352"/>
                <a:gd name="connsiteX41" fmla="*/ 6045693 w 7492754"/>
                <a:gd name="connsiteY41" fmla="*/ 674703 h 4351352"/>
                <a:gd name="connsiteX42" fmla="*/ 6019060 w 7492754"/>
                <a:gd name="connsiteY42" fmla="*/ 665825 h 4351352"/>
                <a:gd name="connsiteX43" fmla="*/ 5992427 w 7492754"/>
                <a:gd name="connsiteY43" fmla="*/ 648070 h 4351352"/>
                <a:gd name="connsiteX44" fmla="*/ 5912528 w 7492754"/>
                <a:gd name="connsiteY44" fmla="*/ 603681 h 4351352"/>
                <a:gd name="connsiteX45" fmla="*/ 5885895 w 7492754"/>
                <a:gd name="connsiteY45" fmla="*/ 577048 h 4351352"/>
                <a:gd name="connsiteX46" fmla="*/ 5868140 w 7492754"/>
                <a:gd name="connsiteY46" fmla="*/ 550415 h 4351352"/>
                <a:gd name="connsiteX47" fmla="*/ 5788241 w 7492754"/>
                <a:gd name="connsiteY47" fmla="*/ 479394 h 4351352"/>
                <a:gd name="connsiteX48" fmla="*/ 5761608 w 7492754"/>
                <a:gd name="connsiteY48" fmla="*/ 452761 h 4351352"/>
                <a:gd name="connsiteX49" fmla="*/ 5726097 w 7492754"/>
                <a:gd name="connsiteY49" fmla="*/ 443883 h 4351352"/>
                <a:gd name="connsiteX50" fmla="*/ 5672831 w 7492754"/>
                <a:gd name="connsiteY50" fmla="*/ 426128 h 4351352"/>
                <a:gd name="connsiteX51" fmla="*/ 5619565 w 7492754"/>
                <a:gd name="connsiteY51" fmla="*/ 408373 h 4351352"/>
                <a:gd name="connsiteX52" fmla="*/ 5548544 w 7492754"/>
                <a:gd name="connsiteY52" fmla="*/ 390617 h 4351352"/>
                <a:gd name="connsiteX53" fmla="*/ 5433134 w 7492754"/>
                <a:gd name="connsiteY53" fmla="*/ 363984 h 4351352"/>
                <a:gd name="connsiteX54" fmla="*/ 5353235 w 7492754"/>
                <a:gd name="connsiteY54" fmla="*/ 346229 h 4351352"/>
                <a:gd name="connsiteX55" fmla="*/ 5282214 w 7492754"/>
                <a:gd name="connsiteY55" fmla="*/ 328474 h 4351352"/>
                <a:gd name="connsiteX56" fmla="*/ 5255581 w 7492754"/>
                <a:gd name="connsiteY56" fmla="*/ 319596 h 4351352"/>
                <a:gd name="connsiteX57" fmla="*/ 5042517 w 7492754"/>
                <a:gd name="connsiteY57" fmla="*/ 310718 h 4351352"/>
                <a:gd name="connsiteX58" fmla="*/ 4749554 w 7492754"/>
                <a:gd name="connsiteY58" fmla="*/ 310718 h 4351352"/>
                <a:gd name="connsiteX59" fmla="*/ 4509857 w 7492754"/>
                <a:gd name="connsiteY59" fmla="*/ 301841 h 4351352"/>
                <a:gd name="connsiteX60" fmla="*/ 4429958 w 7492754"/>
                <a:gd name="connsiteY60" fmla="*/ 292963 h 4351352"/>
                <a:gd name="connsiteX61" fmla="*/ 4332303 w 7492754"/>
                <a:gd name="connsiteY61" fmla="*/ 284085 h 4351352"/>
                <a:gd name="connsiteX62" fmla="*/ 4172505 w 7492754"/>
                <a:gd name="connsiteY62" fmla="*/ 266330 h 4351352"/>
                <a:gd name="connsiteX63" fmla="*/ 3781888 w 7492754"/>
                <a:gd name="connsiteY63" fmla="*/ 275208 h 4351352"/>
                <a:gd name="connsiteX64" fmla="*/ 3701989 w 7492754"/>
                <a:gd name="connsiteY64" fmla="*/ 301841 h 4351352"/>
                <a:gd name="connsiteX65" fmla="*/ 3533313 w 7492754"/>
                <a:gd name="connsiteY65" fmla="*/ 319596 h 4351352"/>
                <a:gd name="connsiteX66" fmla="*/ 3488925 w 7492754"/>
                <a:gd name="connsiteY66" fmla="*/ 328474 h 4351352"/>
                <a:gd name="connsiteX67" fmla="*/ 3435658 w 7492754"/>
                <a:gd name="connsiteY67" fmla="*/ 337351 h 4351352"/>
                <a:gd name="connsiteX68" fmla="*/ 3409025 w 7492754"/>
                <a:gd name="connsiteY68" fmla="*/ 346229 h 4351352"/>
                <a:gd name="connsiteX69" fmla="*/ 3382392 w 7492754"/>
                <a:gd name="connsiteY69" fmla="*/ 390617 h 4351352"/>
                <a:gd name="connsiteX70" fmla="*/ 3311371 w 7492754"/>
                <a:gd name="connsiteY70" fmla="*/ 408373 h 4351352"/>
                <a:gd name="connsiteX71" fmla="*/ 3231472 w 7492754"/>
                <a:gd name="connsiteY71" fmla="*/ 390617 h 4351352"/>
                <a:gd name="connsiteX72" fmla="*/ 3213717 w 7492754"/>
                <a:gd name="connsiteY72" fmla="*/ 363984 h 4351352"/>
                <a:gd name="connsiteX73" fmla="*/ 3160451 w 7492754"/>
                <a:gd name="connsiteY73" fmla="*/ 328474 h 4351352"/>
                <a:gd name="connsiteX74" fmla="*/ 3124940 w 7492754"/>
                <a:gd name="connsiteY74" fmla="*/ 284085 h 4351352"/>
                <a:gd name="connsiteX75" fmla="*/ 3071674 w 7492754"/>
                <a:gd name="connsiteY75" fmla="*/ 266330 h 4351352"/>
                <a:gd name="connsiteX76" fmla="*/ 3018408 w 7492754"/>
                <a:gd name="connsiteY76" fmla="*/ 248575 h 4351352"/>
                <a:gd name="connsiteX77" fmla="*/ 2920754 w 7492754"/>
                <a:gd name="connsiteY77" fmla="*/ 239697 h 4351352"/>
                <a:gd name="connsiteX78" fmla="*/ 2858610 w 7492754"/>
                <a:gd name="connsiteY78" fmla="*/ 230819 h 4351352"/>
                <a:gd name="connsiteX79" fmla="*/ 2760956 w 7492754"/>
                <a:gd name="connsiteY79" fmla="*/ 221942 h 4351352"/>
                <a:gd name="connsiteX80" fmla="*/ 2707690 w 7492754"/>
                <a:gd name="connsiteY80" fmla="*/ 213064 h 4351352"/>
                <a:gd name="connsiteX81" fmla="*/ 2592280 w 7492754"/>
                <a:gd name="connsiteY81" fmla="*/ 204186 h 4351352"/>
                <a:gd name="connsiteX82" fmla="*/ 2521258 w 7492754"/>
                <a:gd name="connsiteY82" fmla="*/ 186431 h 4351352"/>
                <a:gd name="connsiteX83" fmla="*/ 2485748 w 7492754"/>
                <a:gd name="connsiteY83" fmla="*/ 177553 h 4351352"/>
                <a:gd name="connsiteX84" fmla="*/ 2459115 w 7492754"/>
                <a:gd name="connsiteY84" fmla="*/ 168676 h 4351352"/>
                <a:gd name="connsiteX85" fmla="*/ 2388093 w 7492754"/>
                <a:gd name="connsiteY85" fmla="*/ 159798 h 4351352"/>
                <a:gd name="connsiteX86" fmla="*/ 2104008 w 7492754"/>
                <a:gd name="connsiteY86" fmla="*/ 142043 h 4351352"/>
                <a:gd name="connsiteX87" fmla="*/ 2077375 w 7492754"/>
                <a:gd name="connsiteY87" fmla="*/ 133165 h 4351352"/>
                <a:gd name="connsiteX88" fmla="*/ 1855433 w 7492754"/>
                <a:gd name="connsiteY88" fmla="*/ 115410 h 4351352"/>
                <a:gd name="connsiteX89" fmla="*/ 1713391 w 7492754"/>
                <a:gd name="connsiteY89" fmla="*/ 88777 h 4351352"/>
                <a:gd name="connsiteX90" fmla="*/ 1686758 w 7492754"/>
                <a:gd name="connsiteY90" fmla="*/ 79899 h 4351352"/>
                <a:gd name="connsiteX91" fmla="*/ 1571348 w 7492754"/>
                <a:gd name="connsiteY91" fmla="*/ 62144 h 4351352"/>
                <a:gd name="connsiteX92" fmla="*/ 1376039 w 7492754"/>
                <a:gd name="connsiteY92" fmla="*/ 44388 h 4351352"/>
                <a:gd name="connsiteX93" fmla="*/ 1136342 w 7492754"/>
                <a:gd name="connsiteY93" fmla="*/ 35510 h 4351352"/>
                <a:gd name="connsiteX94" fmla="*/ 1038688 w 7492754"/>
                <a:gd name="connsiteY94" fmla="*/ 26633 h 4351352"/>
                <a:gd name="connsiteX95" fmla="*/ 985422 w 7492754"/>
                <a:gd name="connsiteY95" fmla="*/ 17755 h 4351352"/>
                <a:gd name="connsiteX96" fmla="*/ 870012 w 7492754"/>
                <a:gd name="connsiteY96" fmla="*/ 8877 h 4351352"/>
                <a:gd name="connsiteX97" fmla="*/ 843379 w 7492754"/>
                <a:gd name="connsiteY97" fmla="*/ 0 h 4351352"/>
                <a:gd name="connsiteX98" fmla="*/ 719091 w 7492754"/>
                <a:gd name="connsiteY98" fmla="*/ 17755 h 4351352"/>
                <a:gd name="connsiteX99" fmla="*/ 692458 w 7492754"/>
                <a:gd name="connsiteY99" fmla="*/ 44388 h 4351352"/>
                <a:gd name="connsiteX100" fmla="*/ 665825 w 7492754"/>
                <a:gd name="connsiteY100" fmla="*/ 53266 h 4351352"/>
                <a:gd name="connsiteX101" fmla="*/ 639192 w 7492754"/>
                <a:gd name="connsiteY101" fmla="*/ 71021 h 4351352"/>
                <a:gd name="connsiteX102" fmla="*/ 577049 w 7492754"/>
                <a:gd name="connsiteY102" fmla="*/ 88777 h 4351352"/>
                <a:gd name="connsiteX103" fmla="*/ 550416 w 7492754"/>
                <a:gd name="connsiteY103" fmla="*/ 97654 h 4351352"/>
                <a:gd name="connsiteX104" fmla="*/ 532660 w 7492754"/>
                <a:gd name="connsiteY104" fmla="*/ 115410 h 4351352"/>
                <a:gd name="connsiteX105" fmla="*/ 506027 w 7492754"/>
                <a:gd name="connsiteY105" fmla="*/ 133165 h 4351352"/>
                <a:gd name="connsiteX106" fmla="*/ 461639 w 7492754"/>
                <a:gd name="connsiteY106" fmla="*/ 177553 h 4351352"/>
                <a:gd name="connsiteX107" fmla="*/ 426128 w 7492754"/>
                <a:gd name="connsiteY107" fmla="*/ 230819 h 4351352"/>
                <a:gd name="connsiteX108" fmla="*/ 390618 w 7492754"/>
                <a:gd name="connsiteY108" fmla="*/ 275208 h 4351352"/>
                <a:gd name="connsiteX109" fmla="*/ 381740 w 7492754"/>
                <a:gd name="connsiteY109" fmla="*/ 319596 h 4351352"/>
                <a:gd name="connsiteX110" fmla="*/ 363985 w 7492754"/>
                <a:gd name="connsiteY110" fmla="*/ 372862 h 4351352"/>
                <a:gd name="connsiteX111" fmla="*/ 337352 w 7492754"/>
                <a:gd name="connsiteY111" fmla="*/ 461639 h 4351352"/>
                <a:gd name="connsiteX112" fmla="*/ 319596 w 7492754"/>
                <a:gd name="connsiteY112" fmla="*/ 479394 h 4351352"/>
                <a:gd name="connsiteX113" fmla="*/ 292963 w 7492754"/>
                <a:gd name="connsiteY113" fmla="*/ 550415 h 4351352"/>
                <a:gd name="connsiteX114" fmla="*/ 257453 w 7492754"/>
                <a:gd name="connsiteY114" fmla="*/ 603681 h 4351352"/>
                <a:gd name="connsiteX115" fmla="*/ 221942 w 7492754"/>
                <a:gd name="connsiteY115" fmla="*/ 674703 h 4351352"/>
                <a:gd name="connsiteX116" fmla="*/ 213064 w 7492754"/>
                <a:gd name="connsiteY116" fmla="*/ 701336 h 4351352"/>
                <a:gd name="connsiteX117" fmla="*/ 195309 w 7492754"/>
                <a:gd name="connsiteY117" fmla="*/ 727969 h 4351352"/>
                <a:gd name="connsiteX118" fmla="*/ 177554 w 7492754"/>
                <a:gd name="connsiteY118" fmla="*/ 967666 h 4351352"/>
                <a:gd name="connsiteX119" fmla="*/ 159798 w 7492754"/>
                <a:gd name="connsiteY119" fmla="*/ 1065320 h 4351352"/>
                <a:gd name="connsiteX120" fmla="*/ 150921 w 7492754"/>
                <a:gd name="connsiteY120" fmla="*/ 1109709 h 4351352"/>
                <a:gd name="connsiteX121" fmla="*/ 142043 w 7492754"/>
                <a:gd name="connsiteY121" fmla="*/ 1171852 h 4351352"/>
                <a:gd name="connsiteX122" fmla="*/ 133165 w 7492754"/>
                <a:gd name="connsiteY122" fmla="*/ 1260629 h 4351352"/>
                <a:gd name="connsiteX123" fmla="*/ 124288 w 7492754"/>
                <a:gd name="connsiteY123" fmla="*/ 1287262 h 4351352"/>
                <a:gd name="connsiteX124" fmla="*/ 115410 w 7492754"/>
                <a:gd name="connsiteY124" fmla="*/ 1340528 h 4351352"/>
                <a:gd name="connsiteX125" fmla="*/ 106532 w 7492754"/>
                <a:gd name="connsiteY125" fmla="*/ 1376039 h 4351352"/>
                <a:gd name="connsiteX126" fmla="*/ 97655 w 7492754"/>
                <a:gd name="connsiteY126" fmla="*/ 1429305 h 4351352"/>
                <a:gd name="connsiteX127" fmla="*/ 88777 w 7492754"/>
                <a:gd name="connsiteY127" fmla="*/ 1464815 h 4351352"/>
                <a:gd name="connsiteX128" fmla="*/ 79899 w 7492754"/>
                <a:gd name="connsiteY128" fmla="*/ 1526959 h 4351352"/>
                <a:gd name="connsiteX129" fmla="*/ 71022 w 7492754"/>
                <a:gd name="connsiteY129" fmla="*/ 1562470 h 4351352"/>
                <a:gd name="connsiteX130" fmla="*/ 53266 w 7492754"/>
                <a:gd name="connsiteY130" fmla="*/ 1615736 h 4351352"/>
                <a:gd name="connsiteX131" fmla="*/ 44389 w 7492754"/>
                <a:gd name="connsiteY131" fmla="*/ 1669002 h 4351352"/>
                <a:gd name="connsiteX132" fmla="*/ 35511 w 7492754"/>
                <a:gd name="connsiteY132" fmla="*/ 1775534 h 4351352"/>
                <a:gd name="connsiteX133" fmla="*/ 26633 w 7492754"/>
                <a:gd name="connsiteY133" fmla="*/ 1811044 h 4351352"/>
                <a:gd name="connsiteX134" fmla="*/ 17756 w 7492754"/>
                <a:gd name="connsiteY134" fmla="*/ 1855433 h 4351352"/>
                <a:gd name="connsiteX135" fmla="*/ 8878 w 7492754"/>
                <a:gd name="connsiteY135" fmla="*/ 1882066 h 4351352"/>
                <a:gd name="connsiteX136" fmla="*/ 0 w 7492754"/>
                <a:gd name="connsiteY136" fmla="*/ 1917577 h 4351352"/>
                <a:gd name="connsiteX137" fmla="*/ 8878 w 7492754"/>
                <a:gd name="connsiteY137" fmla="*/ 2183907 h 4351352"/>
                <a:gd name="connsiteX138" fmla="*/ 17756 w 7492754"/>
                <a:gd name="connsiteY138" fmla="*/ 2210540 h 4351352"/>
                <a:gd name="connsiteX139" fmla="*/ 44389 w 7492754"/>
                <a:gd name="connsiteY139" fmla="*/ 2299316 h 4351352"/>
                <a:gd name="connsiteX140" fmla="*/ 62144 w 7492754"/>
                <a:gd name="connsiteY140" fmla="*/ 2334827 h 4351352"/>
                <a:gd name="connsiteX141" fmla="*/ 79899 w 7492754"/>
                <a:gd name="connsiteY141" fmla="*/ 2432481 h 4351352"/>
                <a:gd name="connsiteX142" fmla="*/ 88777 w 7492754"/>
                <a:gd name="connsiteY142" fmla="*/ 2547891 h 4351352"/>
                <a:gd name="connsiteX143" fmla="*/ 106532 w 7492754"/>
                <a:gd name="connsiteY143" fmla="*/ 2636668 h 4351352"/>
                <a:gd name="connsiteX144" fmla="*/ 124288 w 7492754"/>
                <a:gd name="connsiteY144" fmla="*/ 2725444 h 4351352"/>
                <a:gd name="connsiteX145" fmla="*/ 133165 w 7492754"/>
                <a:gd name="connsiteY145" fmla="*/ 2752077 h 4351352"/>
                <a:gd name="connsiteX146" fmla="*/ 150921 w 7492754"/>
                <a:gd name="connsiteY146" fmla="*/ 2769833 h 4351352"/>
                <a:gd name="connsiteX147" fmla="*/ 177554 w 7492754"/>
                <a:gd name="connsiteY147" fmla="*/ 2823099 h 4351352"/>
                <a:gd name="connsiteX148" fmla="*/ 204187 w 7492754"/>
                <a:gd name="connsiteY148" fmla="*/ 2876365 h 4351352"/>
                <a:gd name="connsiteX149" fmla="*/ 213064 w 7492754"/>
                <a:gd name="connsiteY149" fmla="*/ 2902998 h 4351352"/>
                <a:gd name="connsiteX150" fmla="*/ 230820 w 7492754"/>
                <a:gd name="connsiteY150" fmla="*/ 2974019 h 4351352"/>
                <a:gd name="connsiteX151" fmla="*/ 248575 w 7492754"/>
                <a:gd name="connsiteY151" fmla="*/ 2991775 h 4351352"/>
                <a:gd name="connsiteX152" fmla="*/ 266330 w 7492754"/>
                <a:gd name="connsiteY152" fmla="*/ 3062796 h 4351352"/>
                <a:gd name="connsiteX153" fmla="*/ 284086 w 7492754"/>
                <a:gd name="connsiteY153" fmla="*/ 3080551 h 4351352"/>
                <a:gd name="connsiteX154" fmla="*/ 319596 w 7492754"/>
                <a:gd name="connsiteY154" fmla="*/ 3124940 h 4351352"/>
                <a:gd name="connsiteX155" fmla="*/ 355107 w 7492754"/>
                <a:gd name="connsiteY155" fmla="*/ 3178206 h 4351352"/>
                <a:gd name="connsiteX156" fmla="*/ 372862 w 7492754"/>
                <a:gd name="connsiteY156" fmla="*/ 3213716 h 4351352"/>
                <a:gd name="connsiteX157" fmla="*/ 426128 w 7492754"/>
                <a:gd name="connsiteY157" fmla="*/ 3284738 h 4351352"/>
                <a:gd name="connsiteX158" fmla="*/ 443884 w 7492754"/>
                <a:gd name="connsiteY158" fmla="*/ 3338004 h 4351352"/>
                <a:gd name="connsiteX159" fmla="*/ 452761 w 7492754"/>
                <a:gd name="connsiteY159" fmla="*/ 3364637 h 4351352"/>
                <a:gd name="connsiteX160" fmla="*/ 470517 w 7492754"/>
                <a:gd name="connsiteY160" fmla="*/ 3444536 h 4351352"/>
                <a:gd name="connsiteX161" fmla="*/ 506027 w 7492754"/>
                <a:gd name="connsiteY161" fmla="*/ 3533312 h 4351352"/>
                <a:gd name="connsiteX162" fmla="*/ 550416 w 7492754"/>
                <a:gd name="connsiteY162" fmla="*/ 3648722 h 4351352"/>
                <a:gd name="connsiteX163" fmla="*/ 568171 w 7492754"/>
                <a:gd name="connsiteY163" fmla="*/ 3675355 h 4351352"/>
                <a:gd name="connsiteX164" fmla="*/ 594804 w 7492754"/>
                <a:gd name="connsiteY164" fmla="*/ 3693110 h 4351352"/>
                <a:gd name="connsiteX165" fmla="*/ 639192 w 7492754"/>
                <a:gd name="connsiteY165" fmla="*/ 3728621 h 4351352"/>
                <a:gd name="connsiteX166" fmla="*/ 665825 w 7492754"/>
                <a:gd name="connsiteY166" fmla="*/ 3737499 h 4351352"/>
                <a:gd name="connsiteX167" fmla="*/ 719091 w 7492754"/>
                <a:gd name="connsiteY167" fmla="*/ 3764132 h 4351352"/>
                <a:gd name="connsiteX168" fmla="*/ 1003177 w 7492754"/>
                <a:gd name="connsiteY168" fmla="*/ 3773010 h 4351352"/>
                <a:gd name="connsiteX169" fmla="*/ 1162975 w 7492754"/>
                <a:gd name="connsiteY169" fmla="*/ 3817398 h 4351352"/>
                <a:gd name="connsiteX170" fmla="*/ 1207363 w 7492754"/>
                <a:gd name="connsiteY170" fmla="*/ 3826276 h 4351352"/>
                <a:gd name="connsiteX171" fmla="*/ 1233996 w 7492754"/>
                <a:gd name="connsiteY171" fmla="*/ 3835153 h 4351352"/>
                <a:gd name="connsiteX172" fmla="*/ 1376039 w 7492754"/>
                <a:gd name="connsiteY172" fmla="*/ 3817398 h 4351352"/>
                <a:gd name="connsiteX173" fmla="*/ 1420427 w 7492754"/>
                <a:gd name="connsiteY173" fmla="*/ 3781887 h 4351352"/>
                <a:gd name="connsiteX174" fmla="*/ 1447060 w 7492754"/>
                <a:gd name="connsiteY174" fmla="*/ 3773010 h 4351352"/>
                <a:gd name="connsiteX175" fmla="*/ 1473693 w 7492754"/>
                <a:gd name="connsiteY175" fmla="*/ 3755254 h 4351352"/>
                <a:gd name="connsiteX176" fmla="*/ 1660125 w 7492754"/>
                <a:gd name="connsiteY176" fmla="*/ 3773010 h 4351352"/>
                <a:gd name="connsiteX177" fmla="*/ 1935332 w 7492754"/>
                <a:gd name="connsiteY177" fmla="*/ 3861786 h 4351352"/>
                <a:gd name="connsiteX178" fmla="*/ 2104008 w 7492754"/>
                <a:gd name="connsiteY178" fmla="*/ 3906175 h 4351352"/>
                <a:gd name="connsiteX179" fmla="*/ 2166152 w 7492754"/>
                <a:gd name="connsiteY179" fmla="*/ 3923930 h 4351352"/>
                <a:gd name="connsiteX180" fmla="*/ 2201662 w 7492754"/>
                <a:gd name="connsiteY180" fmla="*/ 3932808 h 4351352"/>
                <a:gd name="connsiteX181" fmla="*/ 2219418 w 7492754"/>
                <a:gd name="connsiteY181" fmla="*/ 3950563 h 4351352"/>
                <a:gd name="connsiteX182" fmla="*/ 2237173 w 7492754"/>
                <a:gd name="connsiteY182" fmla="*/ 4021584 h 4351352"/>
                <a:gd name="connsiteX183" fmla="*/ 2263806 w 7492754"/>
                <a:gd name="connsiteY183" fmla="*/ 4074850 h 4351352"/>
                <a:gd name="connsiteX184" fmla="*/ 2343705 w 7492754"/>
                <a:gd name="connsiteY184" fmla="*/ 4128116 h 4351352"/>
                <a:gd name="connsiteX185" fmla="*/ 2405849 w 7492754"/>
                <a:gd name="connsiteY185" fmla="*/ 4163627 h 4351352"/>
                <a:gd name="connsiteX186" fmla="*/ 2565647 w 7492754"/>
                <a:gd name="connsiteY186" fmla="*/ 4190260 h 4351352"/>
                <a:gd name="connsiteX187" fmla="*/ 2592280 w 7492754"/>
                <a:gd name="connsiteY187" fmla="*/ 4199138 h 4351352"/>
                <a:gd name="connsiteX188" fmla="*/ 2823099 w 7492754"/>
                <a:gd name="connsiteY188" fmla="*/ 4216893 h 4351352"/>
                <a:gd name="connsiteX189" fmla="*/ 3000653 w 7492754"/>
                <a:gd name="connsiteY189" fmla="*/ 4234648 h 4351352"/>
                <a:gd name="connsiteX190" fmla="*/ 3089429 w 7492754"/>
                <a:gd name="connsiteY190" fmla="*/ 4243526 h 4351352"/>
                <a:gd name="connsiteX191" fmla="*/ 3542191 w 7492754"/>
                <a:gd name="connsiteY191" fmla="*/ 4261281 h 4351352"/>
                <a:gd name="connsiteX192" fmla="*/ 3693111 w 7492754"/>
                <a:gd name="connsiteY192" fmla="*/ 4279037 h 4351352"/>
                <a:gd name="connsiteX193" fmla="*/ 3799643 w 7492754"/>
                <a:gd name="connsiteY193" fmla="*/ 4287914 h 4351352"/>
                <a:gd name="connsiteX194" fmla="*/ 3861787 w 7492754"/>
                <a:gd name="connsiteY194" fmla="*/ 4296792 h 4351352"/>
                <a:gd name="connsiteX195" fmla="*/ 3906175 w 7492754"/>
                <a:gd name="connsiteY195" fmla="*/ 4305670 h 4351352"/>
                <a:gd name="connsiteX196" fmla="*/ 4181383 w 7492754"/>
                <a:gd name="connsiteY196" fmla="*/ 4323425 h 4351352"/>
                <a:gd name="connsiteX197" fmla="*/ 4323425 w 7492754"/>
                <a:gd name="connsiteY197" fmla="*/ 4341180 h 4351352"/>
                <a:gd name="connsiteX198" fmla="*/ 4429958 w 7492754"/>
                <a:gd name="connsiteY198" fmla="*/ 4341180 h 4351352"/>
                <a:gd name="connsiteX199" fmla="*/ 4545367 w 7492754"/>
                <a:gd name="connsiteY199" fmla="*/ 4332303 h 4351352"/>
                <a:gd name="connsiteX200" fmla="*/ 4589756 w 7492754"/>
                <a:gd name="connsiteY200" fmla="*/ 4323425 h 4351352"/>
                <a:gd name="connsiteX201" fmla="*/ 4749554 w 7492754"/>
                <a:gd name="connsiteY201" fmla="*/ 4296792 h 4351352"/>
                <a:gd name="connsiteX202" fmla="*/ 4793942 w 7492754"/>
                <a:gd name="connsiteY202" fmla="*/ 4279037 h 4351352"/>
                <a:gd name="connsiteX203" fmla="*/ 4856086 w 7492754"/>
                <a:gd name="connsiteY203" fmla="*/ 4261281 h 4351352"/>
                <a:gd name="connsiteX204" fmla="*/ 4891596 w 7492754"/>
                <a:gd name="connsiteY204" fmla="*/ 4243526 h 4351352"/>
                <a:gd name="connsiteX205" fmla="*/ 4935985 w 7492754"/>
                <a:gd name="connsiteY205" fmla="*/ 4216893 h 4351352"/>
                <a:gd name="connsiteX206" fmla="*/ 5007006 w 7492754"/>
                <a:gd name="connsiteY206" fmla="*/ 4199138 h 4351352"/>
                <a:gd name="connsiteX207" fmla="*/ 5078027 w 7492754"/>
                <a:gd name="connsiteY207" fmla="*/ 4163627 h 4351352"/>
                <a:gd name="connsiteX208" fmla="*/ 5131293 w 7492754"/>
                <a:gd name="connsiteY208" fmla="*/ 4145872 h 4351352"/>
                <a:gd name="connsiteX209" fmla="*/ 5228948 w 7492754"/>
                <a:gd name="connsiteY209" fmla="*/ 4074850 h 4351352"/>
                <a:gd name="connsiteX210" fmla="*/ 5255581 w 7492754"/>
                <a:gd name="connsiteY210" fmla="*/ 4048217 h 4351352"/>
                <a:gd name="connsiteX211" fmla="*/ 5317725 w 7492754"/>
                <a:gd name="connsiteY211" fmla="*/ 4012707 h 4351352"/>
                <a:gd name="connsiteX212" fmla="*/ 5353235 w 7492754"/>
                <a:gd name="connsiteY212" fmla="*/ 3968318 h 4351352"/>
                <a:gd name="connsiteX213" fmla="*/ 5406501 w 7492754"/>
                <a:gd name="connsiteY213" fmla="*/ 3923930 h 4351352"/>
                <a:gd name="connsiteX214" fmla="*/ 5424257 w 7492754"/>
                <a:gd name="connsiteY214" fmla="*/ 3897297 h 4351352"/>
                <a:gd name="connsiteX215" fmla="*/ 5477523 w 7492754"/>
                <a:gd name="connsiteY215" fmla="*/ 3844031 h 4351352"/>
                <a:gd name="connsiteX216" fmla="*/ 5504156 w 7492754"/>
                <a:gd name="connsiteY216" fmla="*/ 3790765 h 4351352"/>
                <a:gd name="connsiteX217" fmla="*/ 5539666 w 7492754"/>
                <a:gd name="connsiteY217" fmla="*/ 3728621 h 4351352"/>
                <a:gd name="connsiteX218" fmla="*/ 5566299 w 7492754"/>
                <a:gd name="connsiteY218" fmla="*/ 3657600 h 4351352"/>
                <a:gd name="connsiteX219" fmla="*/ 5584055 w 7492754"/>
                <a:gd name="connsiteY219" fmla="*/ 3595456 h 4351352"/>
                <a:gd name="connsiteX220" fmla="*/ 5601810 w 7492754"/>
                <a:gd name="connsiteY220" fmla="*/ 3568823 h 4351352"/>
                <a:gd name="connsiteX221" fmla="*/ 5637321 w 7492754"/>
                <a:gd name="connsiteY221" fmla="*/ 3497802 h 4351352"/>
                <a:gd name="connsiteX222" fmla="*/ 5655076 w 7492754"/>
                <a:gd name="connsiteY222" fmla="*/ 3462291 h 4351352"/>
                <a:gd name="connsiteX223" fmla="*/ 5681709 w 7492754"/>
                <a:gd name="connsiteY223" fmla="*/ 3426780 h 4351352"/>
                <a:gd name="connsiteX224" fmla="*/ 5717220 w 7492754"/>
                <a:gd name="connsiteY224" fmla="*/ 3373514 h 4351352"/>
                <a:gd name="connsiteX225" fmla="*/ 5779363 w 7492754"/>
                <a:gd name="connsiteY225" fmla="*/ 3346881 h 4351352"/>
                <a:gd name="connsiteX226" fmla="*/ 5814874 w 7492754"/>
                <a:gd name="connsiteY226" fmla="*/ 3329126 h 4351352"/>
                <a:gd name="connsiteX227" fmla="*/ 5841507 w 7492754"/>
                <a:gd name="connsiteY227" fmla="*/ 3320248 h 4351352"/>
                <a:gd name="connsiteX228" fmla="*/ 5868140 w 7492754"/>
                <a:gd name="connsiteY228" fmla="*/ 3302493 h 4351352"/>
                <a:gd name="connsiteX229" fmla="*/ 5894773 w 7492754"/>
                <a:gd name="connsiteY229" fmla="*/ 3293615 h 4351352"/>
                <a:gd name="connsiteX230" fmla="*/ 5921406 w 7492754"/>
                <a:gd name="connsiteY230" fmla="*/ 3275860 h 4351352"/>
                <a:gd name="connsiteX231" fmla="*/ 5948039 w 7492754"/>
                <a:gd name="connsiteY231" fmla="*/ 3266982 h 4351352"/>
                <a:gd name="connsiteX232" fmla="*/ 5974672 w 7492754"/>
                <a:gd name="connsiteY232" fmla="*/ 3249227 h 4351352"/>
                <a:gd name="connsiteX233" fmla="*/ 6027938 w 7492754"/>
                <a:gd name="connsiteY233" fmla="*/ 3231472 h 4351352"/>
                <a:gd name="connsiteX234" fmla="*/ 6098959 w 7492754"/>
                <a:gd name="connsiteY234" fmla="*/ 3204839 h 4351352"/>
                <a:gd name="connsiteX235" fmla="*/ 6125592 w 7492754"/>
                <a:gd name="connsiteY235" fmla="*/ 3187083 h 4351352"/>
                <a:gd name="connsiteX236" fmla="*/ 6152225 w 7492754"/>
                <a:gd name="connsiteY236" fmla="*/ 3178206 h 4351352"/>
                <a:gd name="connsiteX237" fmla="*/ 6178858 w 7492754"/>
                <a:gd name="connsiteY237" fmla="*/ 3160450 h 4351352"/>
                <a:gd name="connsiteX238" fmla="*/ 6232125 w 7492754"/>
                <a:gd name="connsiteY238" fmla="*/ 3142695 h 4351352"/>
                <a:gd name="connsiteX239" fmla="*/ 6320901 w 7492754"/>
                <a:gd name="connsiteY239" fmla="*/ 3107184 h 4351352"/>
                <a:gd name="connsiteX240" fmla="*/ 6374167 w 7492754"/>
                <a:gd name="connsiteY240" fmla="*/ 3089429 h 4351352"/>
                <a:gd name="connsiteX241" fmla="*/ 6418556 w 7492754"/>
                <a:gd name="connsiteY241" fmla="*/ 3080551 h 4351352"/>
                <a:gd name="connsiteX242" fmla="*/ 6445189 w 7492754"/>
                <a:gd name="connsiteY242" fmla="*/ 3071674 h 4351352"/>
                <a:gd name="connsiteX243" fmla="*/ 6498455 w 7492754"/>
                <a:gd name="connsiteY243" fmla="*/ 3062796 h 4351352"/>
                <a:gd name="connsiteX244" fmla="*/ 6533965 w 7492754"/>
                <a:gd name="connsiteY244" fmla="*/ 3045041 h 4351352"/>
                <a:gd name="connsiteX245" fmla="*/ 6578354 w 7492754"/>
                <a:gd name="connsiteY245" fmla="*/ 3036163 h 4351352"/>
                <a:gd name="connsiteX246" fmla="*/ 6604987 w 7492754"/>
                <a:gd name="connsiteY246" fmla="*/ 3027285 h 4351352"/>
                <a:gd name="connsiteX247" fmla="*/ 6631620 w 7492754"/>
                <a:gd name="connsiteY247" fmla="*/ 3000652 h 4351352"/>
                <a:gd name="connsiteX248" fmla="*/ 6684886 w 7492754"/>
                <a:gd name="connsiteY248" fmla="*/ 2974019 h 4351352"/>
                <a:gd name="connsiteX249" fmla="*/ 6729274 w 7492754"/>
                <a:gd name="connsiteY249" fmla="*/ 2920753 h 4351352"/>
                <a:gd name="connsiteX250" fmla="*/ 6755907 w 7492754"/>
                <a:gd name="connsiteY250" fmla="*/ 2902998 h 4351352"/>
                <a:gd name="connsiteX251" fmla="*/ 6782540 w 7492754"/>
                <a:gd name="connsiteY251" fmla="*/ 2867487 h 4351352"/>
                <a:gd name="connsiteX252" fmla="*/ 6835806 w 7492754"/>
                <a:gd name="connsiteY252" fmla="*/ 2831977 h 4351352"/>
                <a:gd name="connsiteX253" fmla="*/ 6862439 w 7492754"/>
                <a:gd name="connsiteY253" fmla="*/ 2814221 h 4351352"/>
                <a:gd name="connsiteX254" fmla="*/ 6915705 w 7492754"/>
                <a:gd name="connsiteY254" fmla="*/ 2769833 h 4351352"/>
                <a:gd name="connsiteX255" fmla="*/ 6933460 w 7492754"/>
                <a:gd name="connsiteY255" fmla="*/ 2752077 h 4351352"/>
                <a:gd name="connsiteX256" fmla="*/ 6951216 w 7492754"/>
                <a:gd name="connsiteY256" fmla="*/ 2725444 h 4351352"/>
                <a:gd name="connsiteX257" fmla="*/ 6986726 w 7492754"/>
                <a:gd name="connsiteY257" fmla="*/ 2698811 h 4351352"/>
                <a:gd name="connsiteX258" fmla="*/ 7031115 w 7492754"/>
                <a:gd name="connsiteY258" fmla="*/ 2645545 h 4351352"/>
                <a:gd name="connsiteX259" fmla="*/ 7057748 w 7492754"/>
                <a:gd name="connsiteY259" fmla="*/ 2636668 h 4351352"/>
                <a:gd name="connsiteX260" fmla="*/ 7075503 w 7492754"/>
                <a:gd name="connsiteY260" fmla="*/ 2618912 h 4351352"/>
                <a:gd name="connsiteX261" fmla="*/ 7102136 w 7492754"/>
                <a:gd name="connsiteY261" fmla="*/ 2610035 h 4351352"/>
                <a:gd name="connsiteX262" fmla="*/ 7164280 w 7492754"/>
                <a:gd name="connsiteY262" fmla="*/ 2592279 h 4351352"/>
                <a:gd name="connsiteX263" fmla="*/ 7190913 w 7492754"/>
                <a:gd name="connsiteY263" fmla="*/ 2583402 h 4351352"/>
                <a:gd name="connsiteX264" fmla="*/ 7226424 w 7492754"/>
                <a:gd name="connsiteY264" fmla="*/ 2574524 h 4351352"/>
                <a:gd name="connsiteX265" fmla="*/ 7279690 w 7492754"/>
                <a:gd name="connsiteY265" fmla="*/ 2556769 h 4351352"/>
                <a:gd name="connsiteX266" fmla="*/ 7306323 w 7492754"/>
                <a:gd name="connsiteY266" fmla="*/ 2547891 h 4351352"/>
                <a:gd name="connsiteX267" fmla="*/ 7332956 w 7492754"/>
                <a:gd name="connsiteY267" fmla="*/ 2521258 h 4351352"/>
                <a:gd name="connsiteX268" fmla="*/ 7359589 w 7492754"/>
                <a:gd name="connsiteY268" fmla="*/ 2503503 h 4351352"/>
                <a:gd name="connsiteX269" fmla="*/ 7368466 w 7492754"/>
                <a:gd name="connsiteY269" fmla="*/ 2476870 h 4351352"/>
                <a:gd name="connsiteX270" fmla="*/ 7386222 w 7492754"/>
                <a:gd name="connsiteY270" fmla="*/ 2450237 h 4351352"/>
                <a:gd name="connsiteX271" fmla="*/ 7403977 w 7492754"/>
                <a:gd name="connsiteY271" fmla="*/ 2405848 h 4351352"/>
                <a:gd name="connsiteX272" fmla="*/ 7412855 w 7492754"/>
                <a:gd name="connsiteY272" fmla="*/ 2379215 h 4351352"/>
                <a:gd name="connsiteX273" fmla="*/ 7448365 w 7492754"/>
                <a:gd name="connsiteY273" fmla="*/ 2325949 h 4351352"/>
                <a:gd name="connsiteX274" fmla="*/ 7457243 w 7492754"/>
                <a:gd name="connsiteY274" fmla="*/ 2299316 h 4351352"/>
                <a:gd name="connsiteX275" fmla="*/ 7474998 w 7492754"/>
                <a:gd name="connsiteY275" fmla="*/ 2192784 h 4351352"/>
                <a:gd name="connsiteX276" fmla="*/ 7466121 w 7492754"/>
                <a:gd name="connsiteY276" fmla="*/ 2148396 h 4351352"/>
                <a:gd name="connsiteX0" fmla="*/ 7492754 w 7492754"/>
                <a:gd name="connsiteY0" fmla="*/ 2104008 h 4351352"/>
                <a:gd name="connsiteX1" fmla="*/ 7466121 w 7492754"/>
                <a:gd name="connsiteY1" fmla="*/ 1988598 h 4351352"/>
                <a:gd name="connsiteX2" fmla="*/ 7421732 w 7492754"/>
                <a:gd name="connsiteY2" fmla="*/ 1855433 h 4351352"/>
                <a:gd name="connsiteX3" fmla="*/ 7403977 w 7492754"/>
                <a:gd name="connsiteY3" fmla="*/ 1802167 h 4351352"/>
                <a:gd name="connsiteX4" fmla="*/ 7395099 w 7492754"/>
                <a:gd name="connsiteY4" fmla="*/ 1775534 h 4351352"/>
                <a:gd name="connsiteX5" fmla="*/ 7377344 w 7492754"/>
                <a:gd name="connsiteY5" fmla="*/ 1748901 h 4351352"/>
                <a:gd name="connsiteX6" fmla="*/ 7341833 w 7492754"/>
                <a:gd name="connsiteY6" fmla="*/ 1677879 h 4351352"/>
                <a:gd name="connsiteX7" fmla="*/ 7306323 w 7492754"/>
                <a:gd name="connsiteY7" fmla="*/ 1597980 h 4351352"/>
                <a:gd name="connsiteX8" fmla="*/ 7288567 w 7492754"/>
                <a:gd name="connsiteY8" fmla="*/ 1580225 h 4351352"/>
                <a:gd name="connsiteX9" fmla="*/ 7253057 w 7492754"/>
                <a:gd name="connsiteY9" fmla="*/ 1544714 h 4351352"/>
                <a:gd name="connsiteX10" fmla="*/ 7235301 w 7492754"/>
                <a:gd name="connsiteY10" fmla="*/ 1518081 h 4351352"/>
                <a:gd name="connsiteX11" fmla="*/ 7208668 w 7492754"/>
                <a:gd name="connsiteY11" fmla="*/ 1500326 h 4351352"/>
                <a:gd name="connsiteX12" fmla="*/ 7164280 w 7492754"/>
                <a:gd name="connsiteY12" fmla="*/ 1464815 h 4351352"/>
                <a:gd name="connsiteX13" fmla="*/ 7146525 w 7492754"/>
                <a:gd name="connsiteY13" fmla="*/ 1438182 h 4351352"/>
                <a:gd name="connsiteX14" fmla="*/ 7075503 w 7492754"/>
                <a:gd name="connsiteY14" fmla="*/ 1376039 h 4351352"/>
                <a:gd name="connsiteX15" fmla="*/ 7066625 w 7492754"/>
                <a:gd name="connsiteY15" fmla="*/ 1349406 h 4351352"/>
                <a:gd name="connsiteX16" fmla="*/ 7004482 w 7492754"/>
                <a:gd name="connsiteY16" fmla="*/ 1269507 h 4351352"/>
                <a:gd name="connsiteX17" fmla="*/ 6977849 w 7492754"/>
                <a:gd name="connsiteY17" fmla="*/ 1225118 h 4351352"/>
                <a:gd name="connsiteX18" fmla="*/ 6968971 w 7492754"/>
                <a:gd name="connsiteY18" fmla="*/ 1198485 h 4351352"/>
                <a:gd name="connsiteX19" fmla="*/ 6880194 w 7492754"/>
                <a:gd name="connsiteY19" fmla="*/ 1109709 h 4351352"/>
                <a:gd name="connsiteX20" fmla="*/ 6826928 w 7492754"/>
                <a:gd name="connsiteY20" fmla="*/ 1091953 h 4351352"/>
                <a:gd name="connsiteX21" fmla="*/ 6800295 w 7492754"/>
                <a:gd name="connsiteY21" fmla="*/ 1083076 h 4351352"/>
                <a:gd name="connsiteX22" fmla="*/ 6764785 w 7492754"/>
                <a:gd name="connsiteY22" fmla="*/ 1056443 h 4351352"/>
                <a:gd name="connsiteX23" fmla="*/ 6738152 w 7492754"/>
                <a:gd name="connsiteY23" fmla="*/ 1047565 h 4351352"/>
                <a:gd name="connsiteX24" fmla="*/ 6720396 w 7492754"/>
                <a:gd name="connsiteY24" fmla="*/ 1029810 h 4351352"/>
                <a:gd name="connsiteX25" fmla="*/ 6693763 w 7492754"/>
                <a:gd name="connsiteY25" fmla="*/ 1020932 h 4351352"/>
                <a:gd name="connsiteX26" fmla="*/ 6667130 w 7492754"/>
                <a:gd name="connsiteY26" fmla="*/ 1003177 h 4351352"/>
                <a:gd name="connsiteX27" fmla="*/ 6604987 w 7492754"/>
                <a:gd name="connsiteY27" fmla="*/ 985421 h 4351352"/>
                <a:gd name="connsiteX28" fmla="*/ 6551721 w 7492754"/>
                <a:gd name="connsiteY28" fmla="*/ 967666 h 4351352"/>
                <a:gd name="connsiteX29" fmla="*/ 6525088 w 7492754"/>
                <a:gd name="connsiteY29" fmla="*/ 958788 h 4351352"/>
                <a:gd name="connsiteX30" fmla="*/ 6454066 w 7492754"/>
                <a:gd name="connsiteY30" fmla="*/ 941033 h 4351352"/>
                <a:gd name="connsiteX31" fmla="*/ 6374167 w 7492754"/>
                <a:gd name="connsiteY31" fmla="*/ 914400 h 4351352"/>
                <a:gd name="connsiteX32" fmla="*/ 6347534 w 7492754"/>
                <a:gd name="connsiteY32" fmla="*/ 905522 h 4351352"/>
                <a:gd name="connsiteX33" fmla="*/ 6285391 w 7492754"/>
                <a:gd name="connsiteY33" fmla="*/ 878889 h 4351352"/>
                <a:gd name="connsiteX34" fmla="*/ 6249880 w 7492754"/>
                <a:gd name="connsiteY34" fmla="*/ 843378 h 4351352"/>
                <a:gd name="connsiteX35" fmla="*/ 6241002 w 7492754"/>
                <a:gd name="connsiteY35" fmla="*/ 816745 h 4351352"/>
                <a:gd name="connsiteX36" fmla="*/ 6214369 w 7492754"/>
                <a:gd name="connsiteY36" fmla="*/ 790112 h 4351352"/>
                <a:gd name="connsiteX37" fmla="*/ 6196614 w 7492754"/>
                <a:gd name="connsiteY37" fmla="*/ 763479 h 4351352"/>
                <a:gd name="connsiteX38" fmla="*/ 6152225 w 7492754"/>
                <a:gd name="connsiteY38" fmla="*/ 727969 h 4351352"/>
                <a:gd name="connsiteX39" fmla="*/ 6125592 w 7492754"/>
                <a:gd name="connsiteY39" fmla="*/ 719091 h 4351352"/>
                <a:gd name="connsiteX40" fmla="*/ 6098959 w 7492754"/>
                <a:gd name="connsiteY40" fmla="*/ 692458 h 4351352"/>
                <a:gd name="connsiteX41" fmla="*/ 6045693 w 7492754"/>
                <a:gd name="connsiteY41" fmla="*/ 674703 h 4351352"/>
                <a:gd name="connsiteX42" fmla="*/ 6019060 w 7492754"/>
                <a:gd name="connsiteY42" fmla="*/ 665825 h 4351352"/>
                <a:gd name="connsiteX43" fmla="*/ 5992427 w 7492754"/>
                <a:gd name="connsiteY43" fmla="*/ 648070 h 4351352"/>
                <a:gd name="connsiteX44" fmla="*/ 5912528 w 7492754"/>
                <a:gd name="connsiteY44" fmla="*/ 603681 h 4351352"/>
                <a:gd name="connsiteX45" fmla="*/ 5885895 w 7492754"/>
                <a:gd name="connsiteY45" fmla="*/ 577048 h 4351352"/>
                <a:gd name="connsiteX46" fmla="*/ 5868140 w 7492754"/>
                <a:gd name="connsiteY46" fmla="*/ 550415 h 4351352"/>
                <a:gd name="connsiteX47" fmla="*/ 5788241 w 7492754"/>
                <a:gd name="connsiteY47" fmla="*/ 479394 h 4351352"/>
                <a:gd name="connsiteX48" fmla="*/ 5761608 w 7492754"/>
                <a:gd name="connsiteY48" fmla="*/ 452761 h 4351352"/>
                <a:gd name="connsiteX49" fmla="*/ 5726097 w 7492754"/>
                <a:gd name="connsiteY49" fmla="*/ 443883 h 4351352"/>
                <a:gd name="connsiteX50" fmla="*/ 5672831 w 7492754"/>
                <a:gd name="connsiteY50" fmla="*/ 426128 h 4351352"/>
                <a:gd name="connsiteX51" fmla="*/ 5619565 w 7492754"/>
                <a:gd name="connsiteY51" fmla="*/ 408373 h 4351352"/>
                <a:gd name="connsiteX52" fmla="*/ 5548544 w 7492754"/>
                <a:gd name="connsiteY52" fmla="*/ 390617 h 4351352"/>
                <a:gd name="connsiteX53" fmla="*/ 5433134 w 7492754"/>
                <a:gd name="connsiteY53" fmla="*/ 363984 h 4351352"/>
                <a:gd name="connsiteX54" fmla="*/ 5353235 w 7492754"/>
                <a:gd name="connsiteY54" fmla="*/ 346229 h 4351352"/>
                <a:gd name="connsiteX55" fmla="*/ 5282214 w 7492754"/>
                <a:gd name="connsiteY55" fmla="*/ 328474 h 4351352"/>
                <a:gd name="connsiteX56" fmla="*/ 5255581 w 7492754"/>
                <a:gd name="connsiteY56" fmla="*/ 319596 h 4351352"/>
                <a:gd name="connsiteX57" fmla="*/ 5042517 w 7492754"/>
                <a:gd name="connsiteY57" fmla="*/ 310718 h 4351352"/>
                <a:gd name="connsiteX58" fmla="*/ 4749554 w 7492754"/>
                <a:gd name="connsiteY58" fmla="*/ 310718 h 4351352"/>
                <a:gd name="connsiteX59" fmla="*/ 4509857 w 7492754"/>
                <a:gd name="connsiteY59" fmla="*/ 301841 h 4351352"/>
                <a:gd name="connsiteX60" fmla="*/ 4429958 w 7492754"/>
                <a:gd name="connsiteY60" fmla="*/ 292963 h 4351352"/>
                <a:gd name="connsiteX61" fmla="*/ 4332303 w 7492754"/>
                <a:gd name="connsiteY61" fmla="*/ 284085 h 4351352"/>
                <a:gd name="connsiteX62" fmla="*/ 4172505 w 7492754"/>
                <a:gd name="connsiteY62" fmla="*/ 266330 h 4351352"/>
                <a:gd name="connsiteX63" fmla="*/ 3781888 w 7492754"/>
                <a:gd name="connsiteY63" fmla="*/ 275208 h 4351352"/>
                <a:gd name="connsiteX64" fmla="*/ 3701989 w 7492754"/>
                <a:gd name="connsiteY64" fmla="*/ 301841 h 4351352"/>
                <a:gd name="connsiteX65" fmla="*/ 3533313 w 7492754"/>
                <a:gd name="connsiteY65" fmla="*/ 319596 h 4351352"/>
                <a:gd name="connsiteX66" fmla="*/ 3488925 w 7492754"/>
                <a:gd name="connsiteY66" fmla="*/ 328474 h 4351352"/>
                <a:gd name="connsiteX67" fmla="*/ 3435658 w 7492754"/>
                <a:gd name="connsiteY67" fmla="*/ 337351 h 4351352"/>
                <a:gd name="connsiteX68" fmla="*/ 3409025 w 7492754"/>
                <a:gd name="connsiteY68" fmla="*/ 346229 h 4351352"/>
                <a:gd name="connsiteX69" fmla="*/ 3382392 w 7492754"/>
                <a:gd name="connsiteY69" fmla="*/ 390617 h 4351352"/>
                <a:gd name="connsiteX70" fmla="*/ 3311371 w 7492754"/>
                <a:gd name="connsiteY70" fmla="*/ 408373 h 4351352"/>
                <a:gd name="connsiteX71" fmla="*/ 3231472 w 7492754"/>
                <a:gd name="connsiteY71" fmla="*/ 390617 h 4351352"/>
                <a:gd name="connsiteX72" fmla="*/ 3213717 w 7492754"/>
                <a:gd name="connsiteY72" fmla="*/ 363984 h 4351352"/>
                <a:gd name="connsiteX73" fmla="*/ 3160451 w 7492754"/>
                <a:gd name="connsiteY73" fmla="*/ 328474 h 4351352"/>
                <a:gd name="connsiteX74" fmla="*/ 3124940 w 7492754"/>
                <a:gd name="connsiteY74" fmla="*/ 284085 h 4351352"/>
                <a:gd name="connsiteX75" fmla="*/ 3071674 w 7492754"/>
                <a:gd name="connsiteY75" fmla="*/ 266330 h 4351352"/>
                <a:gd name="connsiteX76" fmla="*/ 3018408 w 7492754"/>
                <a:gd name="connsiteY76" fmla="*/ 248575 h 4351352"/>
                <a:gd name="connsiteX77" fmla="*/ 2920754 w 7492754"/>
                <a:gd name="connsiteY77" fmla="*/ 239697 h 4351352"/>
                <a:gd name="connsiteX78" fmla="*/ 2858610 w 7492754"/>
                <a:gd name="connsiteY78" fmla="*/ 230819 h 4351352"/>
                <a:gd name="connsiteX79" fmla="*/ 2760956 w 7492754"/>
                <a:gd name="connsiteY79" fmla="*/ 221942 h 4351352"/>
                <a:gd name="connsiteX80" fmla="*/ 2707690 w 7492754"/>
                <a:gd name="connsiteY80" fmla="*/ 213064 h 4351352"/>
                <a:gd name="connsiteX81" fmla="*/ 2592280 w 7492754"/>
                <a:gd name="connsiteY81" fmla="*/ 204186 h 4351352"/>
                <a:gd name="connsiteX82" fmla="*/ 2521258 w 7492754"/>
                <a:gd name="connsiteY82" fmla="*/ 186431 h 4351352"/>
                <a:gd name="connsiteX83" fmla="*/ 2485748 w 7492754"/>
                <a:gd name="connsiteY83" fmla="*/ 177553 h 4351352"/>
                <a:gd name="connsiteX84" fmla="*/ 2459115 w 7492754"/>
                <a:gd name="connsiteY84" fmla="*/ 168676 h 4351352"/>
                <a:gd name="connsiteX85" fmla="*/ 2388093 w 7492754"/>
                <a:gd name="connsiteY85" fmla="*/ 159798 h 4351352"/>
                <a:gd name="connsiteX86" fmla="*/ 2104008 w 7492754"/>
                <a:gd name="connsiteY86" fmla="*/ 142043 h 4351352"/>
                <a:gd name="connsiteX87" fmla="*/ 2077375 w 7492754"/>
                <a:gd name="connsiteY87" fmla="*/ 133165 h 4351352"/>
                <a:gd name="connsiteX88" fmla="*/ 1855433 w 7492754"/>
                <a:gd name="connsiteY88" fmla="*/ 115410 h 4351352"/>
                <a:gd name="connsiteX89" fmla="*/ 1713391 w 7492754"/>
                <a:gd name="connsiteY89" fmla="*/ 88777 h 4351352"/>
                <a:gd name="connsiteX90" fmla="*/ 1686758 w 7492754"/>
                <a:gd name="connsiteY90" fmla="*/ 79899 h 4351352"/>
                <a:gd name="connsiteX91" fmla="*/ 1571348 w 7492754"/>
                <a:gd name="connsiteY91" fmla="*/ 62144 h 4351352"/>
                <a:gd name="connsiteX92" fmla="*/ 1376039 w 7492754"/>
                <a:gd name="connsiteY92" fmla="*/ 44388 h 4351352"/>
                <a:gd name="connsiteX93" fmla="*/ 1136342 w 7492754"/>
                <a:gd name="connsiteY93" fmla="*/ 35510 h 4351352"/>
                <a:gd name="connsiteX94" fmla="*/ 1038688 w 7492754"/>
                <a:gd name="connsiteY94" fmla="*/ 26633 h 4351352"/>
                <a:gd name="connsiteX95" fmla="*/ 985422 w 7492754"/>
                <a:gd name="connsiteY95" fmla="*/ 17755 h 4351352"/>
                <a:gd name="connsiteX96" fmla="*/ 870012 w 7492754"/>
                <a:gd name="connsiteY96" fmla="*/ 8877 h 4351352"/>
                <a:gd name="connsiteX97" fmla="*/ 843379 w 7492754"/>
                <a:gd name="connsiteY97" fmla="*/ 0 h 4351352"/>
                <a:gd name="connsiteX98" fmla="*/ 719091 w 7492754"/>
                <a:gd name="connsiteY98" fmla="*/ 17755 h 4351352"/>
                <a:gd name="connsiteX99" fmla="*/ 692458 w 7492754"/>
                <a:gd name="connsiteY99" fmla="*/ 44388 h 4351352"/>
                <a:gd name="connsiteX100" fmla="*/ 665825 w 7492754"/>
                <a:gd name="connsiteY100" fmla="*/ 53266 h 4351352"/>
                <a:gd name="connsiteX101" fmla="*/ 639192 w 7492754"/>
                <a:gd name="connsiteY101" fmla="*/ 71021 h 4351352"/>
                <a:gd name="connsiteX102" fmla="*/ 577049 w 7492754"/>
                <a:gd name="connsiteY102" fmla="*/ 88777 h 4351352"/>
                <a:gd name="connsiteX103" fmla="*/ 550416 w 7492754"/>
                <a:gd name="connsiteY103" fmla="*/ 97654 h 4351352"/>
                <a:gd name="connsiteX104" fmla="*/ 532660 w 7492754"/>
                <a:gd name="connsiteY104" fmla="*/ 115410 h 4351352"/>
                <a:gd name="connsiteX105" fmla="*/ 506027 w 7492754"/>
                <a:gd name="connsiteY105" fmla="*/ 133165 h 4351352"/>
                <a:gd name="connsiteX106" fmla="*/ 461639 w 7492754"/>
                <a:gd name="connsiteY106" fmla="*/ 177553 h 4351352"/>
                <a:gd name="connsiteX107" fmla="*/ 426128 w 7492754"/>
                <a:gd name="connsiteY107" fmla="*/ 230819 h 4351352"/>
                <a:gd name="connsiteX108" fmla="*/ 390618 w 7492754"/>
                <a:gd name="connsiteY108" fmla="*/ 275208 h 4351352"/>
                <a:gd name="connsiteX109" fmla="*/ 381740 w 7492754"/>
                <a:gd name="connsiteY109" fmla="*/ 319596 h 4351352"/>
                <a:gd name="connsiteX110" fmla="*/ 363985 w 7492754"/>
                <a:gd name="connsiteY110" fmla="*/ 372862 h 4351352"/>
                <a:gd name="connsiteX111" fmla="*/ 337352 w 7492754"/>
                <a:gd name="connsiteY111" fmla="*/ 461639 h 4351352"/>
                <a:gd name="connsiteX112" fmla="*/ 319596 w 7492754"/>
                <a:gd name="connsiteY112" fmla="*/ 479394 h 4351352"/>
                <a:gd name="connsiteX113" fmla="*/ 292963 w 7492754"/>
                <a:gd name="connsiteY113" fmla="*/ 550415 h 4351352"/>
                <a:gd name="connsiteX114" fmla="*/ 257453 w 7492754"/>
                <a:gd name="connsiteY114" fmla="*/ 603681 h 4351352"/>
                <a:gd name="connsiteX115" fmla="*/ 221942 w 7492754"/>
                <a:gd name="connsiteY115" fmla="*/ 674703 h 4351352"/>
                <a:gd name="connsiteX116" fmla="*/ 213064 w 7492754"/>
                <a:gd name="connsiteY116" fmla="*/ 701336 h 4351352"/>
                <a:gd name="connsiteX117" fmla="*/ 195309 w 7492754"/>
                <a:gd name="connsiteY117" fmla="*/ 727969 h 4351352"/>
                <a:gd name="connsiteX118" fmla="*/ 177554 w 7492754"/>
                <a:gd name="connsiteY118" fmla="*/ 967666 h 4351352"/>
                <a:gd name="connsiteX119" fmla="*/ 159798 w 7492754"/>
                <a:gd name="connsiteY119" fmla="*/ 1065320 h 4351352"/>
                <a:gd name="connsiteX120" fmla="*/ 150921 w 7492754"/>
                <a:gd name="connsiteY120" fmla="*/ 1109709 h 4351352"/>
                <a:gd name="connsiteX121" fmla="*/ 142043 w 7492754"/>
                <a:gd name="connsiteY121" fmla="*/ 1171852 h 4351352"/>
                <a:gd name="connsiteX122" fmla="*/ 133165 w 7492754"/>
                <a:gd name="connsiteY122" fmla="*/ 1260629 h 4351352"/>
                <a:gd name="connsiteX123" fmla="*/ 124288 w 7492754"/>
                <a:gd name="connsiteY123" fmla="*/ 1287262 h 4351352"/>
                <a:gd name="connsiteX124" fmla="*/ 115410 w 7492754"/>
                <a:gd name="connsiteY124" fmla="*/ 1340528 h 4351352"/>
                <a:gd name="connsiteX125" fmla="*/ 106532 w 7492754"/>
                <a:gd name="connsiteY125" fmla="*/ 1376039 h 4351352"/>
                <a:gd name="connsiteX126" fmla="*/ 97655 w 7492754"/>
                <a:gd name="connsiteY126" fmla="*/ 1429305 h 4351352"/>
                <a:gd name="connsiteX127" fmla="*/ 88777 w 7492754"/>
                <a:gd name="connsiteY127" fmla="*/ 1464815 h 4351352"/>
                <a:gd name="connsiteX128" fmla="*/ 79899 w 7492754"/>
                <a:gd name="connsiteY128" fmla="*/ 1526959 h 4351352"/>
                <a:gd name="connsiteX129" fmla="*/ 71022 w 7492754"/>
                <a:gd name="connsiteY129" fmla="*/ 1562470 h 4351352"/>
                <a:gd name="connsiteX130" fmla="*/ 53266 w 7492754"/>
                <a:gd name="connsiteY130" fmla="*/ 1615736 h 4351352"/>
                <a:gd name="connsiteX131" fmla="*/ 44389 w 7492754"/>
                <a:gd name="connsiteY131" fmla="*/ 1669002 h 4351352"/>
                <a:gd name="connsiteX132" fmla="*/ 35511 w 7492754"/>
                <a:gd name="connsiteY132" fmla="*/ 1775534 h 4351352"/>
                <a:gd name="connsiteX133" fmla="*/ 26633 w 7492754"/>
                <a:gd name="connsiteY133" fmla="*/ 1811044 h 4351352"/>
                <a:gd name="connsiteX134" fmla="*/ 17756 w 7492754"/>
                <a:gd name="connsiteY134" fmla="*/ 1855433 h 4351352"/>
                <a:gd name="connsiteX135" fmla="*/ 8878 w 7492754"/>
                <a:gd name="connsiteY135" fmla="*/ 1882066 h 4351352"/>
                <a:gd name="connsiteX136" fmla="*/ 0 w 7492754"/>
                <a:gd name="connsiteY136" fmla="*/ 1917577 h 4351352"/>
                <a:gd name="connsiteX137" fmla="*/ 8878 w 7492754"/>
                <a:gd name="connsiteY137" fmla="*/ 2183907 h 4351352"/>
                <a:gd name="connsiteX138" fmla="*/ 17756 w 7492754"/>
                <a:gd name="connsiteY138" fmla="*/ 2210540 h 4351352"/>
                <a:gd name="connsiteX139" fmla="*/ 44389 w 7492754"/>
                <a:gd name="connsiteY139" fmla="*/ 2299316 h 4351352"/>
                <a:gd name="connsiteX140" fmla="*/ 62144 w 7492754"/>
                <a:gd name="connsiteY140" fmla="*/ 2334827 h 4351352"/>
                <a:gd name="connsiteX141" fmla="*/ 79899 w 7492754"/>
                <a:gd name="connsiteY141" fmla="*/ 2432481 h 4351352"/>
                <a:gd name="connsiteX142" fmla="*/ 88777 w 7492754"/>
                <a:gd name="connsiteY142" fmla="*/ 2547891 h 4351352"/>
                <a:gd name="connsiteX143" fmla="*/ 106532 w 7492754"/>
                <a:gd name="connsiteY143" fmla="*/ 2636668 h 4351352"/>
                <a:gd name="connsiteX144" fmla="*/ 124288 w 7492754"/>
                <a:gd name="connsiteY144" fmla="*/ 2725444 h 4351352"/>
                <a:gd name="connsiteX145" fmla="*/ 133165 w 7492754"/>
                <a:gd name="connsiteY145" fmla="*/ 2752077 h 4351352"/>
                <a:gd name="connsiteX146" fmla="*/ 150921 w 7492754"/>
                <a:gd name="connsiteY146" fmla="*/ 2769833 h 4351352"/>
                <a:gd name="connsiteX147" fmla="*/ 177554 w 7492754"/>
                <a:gd name="connsiteY147" fmla="*/ 2823099 h 4351352"/>
                <a:gd name="connsiteX148" fmla="*/ 204187 w 7492754"/>
                <a:gd name="connsiteY148" fmla="*/ 2876365 h 4351352"/>
                <a:gd name="connsiteX149" fmla="*/ 213064 w 7492754"/>
                <a:gd name="connsiteY149" fmla="*/ 2902998 h 4351352"/>
                <a:gd name="connsiteX150" fmla="*/ 230820 w 7492754"/>
                <a:gd name="connsiteY150" fmla="*/ 2974019 h 4351352"/>
                <a:gd name="connsiteX151" fmla="*/ 248575 w 7492754"/>
                <a:gd name="connsiteY151" fmla="*/ 2991775 h 4351352"/>
                <a:gd name="connsiteX152" fmla="*/ 266330 w 7492754"/>
                <a:gd name="connsiteY152" fmla="*/ 3062796 h 4351352"/>
                <a:gd name="connsiteX153" fmla="*/ 284086 w 7492754"/>
                <a:gd name="connsiteY153" fmla="*/ 3080551 h 4351352"/>
                <a:gd name="connsiteX154" fmla="*/ 319596 w 7492754"/>
                <a:gd name="connsiteY154" fmla="*/ 3124940 h 4351352"/>
                <a:gd name="connsiteX155" fmla="*/ 355107 w 7492754"/>
                <a:gd name="connsiteY155" fmla="*/ 3178206 h 4351352"/>
                <a:gd name="connsiteX156" fmla="*/ 372862 w 7492754"/>
                <a:gd name="connsiteY156" fmla="*/ 3213716 h 4351352"/>
                <a:gd name="connsiteX157" fmla="*/ 426128 w 7492754"/>
                <a:gd name="connsiteY157" fmla="*/ 3284738 h 4351352"/>
                <a:gd name="connsiteX158" fmla="*/ 443884 w 7492754"/>
                <a:gd name="connsiteY158" fmla="*/ 3338004 h 4351352"/>
                <a:gd name="connsiteX159" fmla="*/ 452761 w 7492754"/>
                <a:gd name="connsiteY159" fmla="*/ 3364637 h 4351352"/>
                <a:gd name="connsiteX160" fmla="*/ 470517 w 7492754"/>
                <a:gd name="connsiteY160" fmla="*/ 3444536 h 4351352"/>
                <a:gd name="connsiteX161" fmla="*/ 506027 w 7492754"/>
                <a:gd name="connsiteY161" fmla="*/ 3533312 h 4351352"/>
                <a:gd name="connsiteX162" fmla="*/ 550416 w 7492754"/>
                <a:gd name="connsiteY162" fmla="*/ 3648722 h 4351352"/>
                <a:gd name="connsiteX163" fmla="*/ 568171 w 7492754"/>
                <a:gd name="connsiteY163" fmla="*/ 3675355 h 4351352"/>
                <a:gd name="connsiteX164" fmla="*/ 594804 w 7492754"/>
                <a:gd name="connsiteY164" fmla="*/ 3693110 h 4351352"/>
                <a:gd name="connsiteX165" fmla="*/ 639192 w 7492754"/>
                <a:gd name="connsiteY165" fmla="*/ 3728621 h 4351352"/>
                <a:gd name="connsiteX166" fmla="*/ 665825 w 7492754"/>
                <a:gd name="connsiteY166" fmla="*/ 3737499 h 4351352"/>
                <a:gd name="connsiteX167" fmla="*/ 719091 w 7492754"/>
                <a:gd name="connsiteY167" fmla="*/ 3764132 h 4351352"/>
                <a:gd name="connsiteX168" fmla="*/ 1003177 w 7492754"/>
                <a:gd name="connsiteY168" fmla="*/ 3773010 h 4351352"/>
                <a:gd name="connsiteX169" fmla="*/ 1162975 w 7492754"/>
                <a:gd name="connsiteY169" fmla="*/ 3817398 h 4351352"/>
                <a:gd name="connsiteX170" fmla="*/ 1207363 w 7492754"/>
                <a:gd name="connsiteY170" fmla="*/ 3826276 h 4351352"/>
                <a:gd name="connsiteX171" fmla="*/ 1233996 w 7492754"/>
                <a:gd name="connsiteY171" fmla="*/ 3835153 h 4351352"/>
                <a:gd name="connsiteX172" fmla="*/ 1376039 w 7492754"/>
                <a:gd name="connsiteY172" fmla="*/ 3817398 h 4351352"/>
                <a:gd name="connsiteX173" fmla="*/ 1420427 w 7492754"/>
                <a:gd name="connsiteY173" fmla="*/ 3781887 h 4351352"/>
                <a:gd name="connsiteX174" fmla="*/ 1447060 w 7492754"/>
                <a:gd name="connsiteY174" fmla="*/ 3773010 h 4351352"/>
                <a:gd name="connsiteX175" fmla="*/ 1473693 w 7492754"/>
                <a:gd name="connsiteY175" fmla="*/ 3755254 h 4351352"/>
                <a:gd name="connsiteX176" fmla="*/ 1660125 w 7492754"/>
                <a:gd name="connsiteY176" fmla="*/ 3773010 h 4351352"/>
                <a:gd name="connsiteX177" fmla="*/ 1935332 w 7492754"/>
                <a:gd name="connsiteY177" fmla="*/ 3861786 h 4351352"/>
                <a:gd name="connsiteX178" fmla="*/ 2104008 w 7492754"/>
                <a:gd name="connsiteY178" fmla="*/ 3906175 h 4351352"/>
                <a:gd name="connsiteX179" fmla="*/ 2166152 w 7492754"/>
                <a:gd name="connsiteY179" fmla="*/ 3923930 h 4351352"/>
                <a:gd name="connsiteX180" fmla="*/ 2201662 w 7492754"/>
                <a:gd name="connsiteY180" fmla="*/ 3932808 h 4351352"/>
                <a:gd name="connsiteX181" fmla="*/ 2219418 w 7492754"/>
                <a:gd name="connsiteY181" fmla="*/ 3950563 h 4351352"/>
                <a:gd name="connsiteX182" fmla="*/ 2237173 w 7492754"/>
                <a:gd name="connsiteY182" fmla="*/ 4021584 h 4351352"/>
                <a:gd name="connsiteX183" fmla="*/ 2263806 w 7492754"/>
                <a:gd name="connsiteY183" fmla="*/ 4074850 h 4351352"/>
                <a:gd name="connsiteX184" fmla="*/ 2343705 w 7492754"/>
                <a:gd name="connsiteY184" fmla="*/ 4128116 h 4351352"/>
                <a:gd name="connsiteX185" fmla="*/ 2405849 w 7492754"/>
                <a:gd name="connsiteY185" fmla="*/ 4163627 h 4351352"/>
                <a:gd name="connsiteX186" fmla="*/ 2565647 w 7492754"/>
                <a:gd name="connsiteY186" fmla="*/ 4190260 h 4351352"/>
                <a:gd name="connsiteX187" fmla="*/ 2592280 w 7492754"/>
                <a:gd name="connsiteY187" fmla="*/ 4199138 h 4351352"/>
                <a:gd name="connsiteX188" fmla="*/ 2823099 w 7492754"/>
                <a:gd name="connsiteY188" fmla="*/ 4216893 h 4351352"/>
                <a:gd name="connsiteX189" fmla="*/ 3000653 w 7492754"/>
                <a:gd name="connsiteY189" fmla="*/ 4234648 h 4351352"/>
                <a:gd name="connsiteX190" fmla="*/ 3089429 w 7492754"/>
                <a:gd name="connsiteY190" fmla="*/ 4243526 h 4351352"/>
                <a:gd name="connsiteX191" fmla="*/ 3542191 w 7492754"/>
                <a:gd name="connsiteY191" fmla="*/ 4261281 h 4351352"/>
                <a:gd name="connsiteX192" fmla="*/ 3693111 w 7492754"/>
                <a:gd name="connsiteY192" fmla="*/ 4279037 h 4351352"/>
                <a:gd name="connsiteX193" fmla="*/ 3799643 w 7492754"/>
                <a:gd name="connsiteY193" fmla="*/ 4287914 h 4351352"/>
                <a:gd name="connsiteX194" fmla="*/ 3861787 w 7492754"/>
                <a:gd name="connsiteY194" fmla="*/ 4296792 h 4351352"/>
                <a:gd name="connsiteX195" fmla="*/ 3906175 w 7492754"/>
                <a:gd name="connsiteY195" fmla="*/ 4305670 h 4351352"/>
                <a:gd name="connsiteX196" fmla="*/ 4181383 w 7492754"/>
                <a:gd name="connsiteY196" fmla="*/ 4323425 h 4351352"/>
                <a:gd name="connsiteX197" fmla="*/ 4323425 w 7492754"/>
                <a:gd name="connsiteY197" fmla="*/ 4341180 h 4351352"/>
                <a:gd name="connsiteX198" fmla="*/ 4429958 w 7492754"/>
                <a:gd name="connsiteY198" fmla="*/ 4341180 h 4351352"/>
                <a:gd name="connsiteX199" fmla="*/ 4545367 w 7492754"/>
                <a:gd name="connsiteY199" fmla="*/ 4332303 h 4351352"/>
                <a:gd name="connsiteX200" fmla="*/ 4589756 w 7492754"/>
                <a:gd name="connsiteY200" fmla="*/ 4323425 h 4351352"/>
                <a:gd name="connsiteX201" fmla="*/ 4749554 w 7492754"/>
                <a:gd name="connsiteY201" fmla="*/ 4296792 h 4351352"/>
                <a:gd name="connsiteX202" fmla="*/ 4793942 w 7492754"/>
                <a:gd name="connsiteY202" fmla="*/ 4279037 h 4351352"/>
                <a:gd name="connsiteX203" fmla="*/ 4856086 w 7492754"/>
                <a:gd name="connsiteY203" fmla="*/ 4261281 h 4351352"/>
                <a:gd name="connsiteX204" fmla="*/ 4891596 w 7492754"/>
                <a:gd name="connsiteY204" fmla="*/ 4243526 h 4351352"/>
                <a:gd name="connsiteX205" fmla="*/ 4935985 w 7492754"/>
                <a:gd name="connsiteY205" fmla="*/ 4216893 h 4351352"/>
                <a:gd name="connsiteX206" fmla="*/ 5007006 w 7492754"/>
                <a:gd name="connsiteY206" fmla="*/ 4199138 h 4351352"/>
                <a:gd name="connsiteX207" fmla="*/ 5078027 w 7492754"/>
                <a:gd name="connsiteY207" fmla="*/ 4163627 h 4351352"/>
                <a:gd name="connsiteX208" fmla="*/ 5131293 w 7492754"/>
                <a:gd name="connsiteY208" fmla="*/ 4145872 h 4351352"/>
                <a:gd name="connsiteX209" fmla="*/ 5228948 w 7492754"/>
                <a:gd name="connsiteY209" fmla="*/ 4074850 h 4351352"/>
                <a:gd name="connsiteX210" fmla="*/ 5255581 w 7492754"/>
                <a:gd name="connsiteY210" fmla="*/ 4048217 h 4351352"/>
                <a:gd name="connsiteX211" fmla="*/ 5317725 w 7492754"/>
                <a:gd name="connsiteY211" fmla="*/ 4012707 h 4351352"/>
                <a:gd name="connsiteX212" fmla="*/ 5353235 w 7492754"/>
                <a:gd name="connsiteY212" fmla="*/ 3968318 h 4351352"/>
                <a:gd name="connsiteX213" fmla="*/ 5406501 w 7492754"/>
                <a:gd name="connsiteY213" fmla="*/ 3923930 h 4351352"/>
                <a:gd name="connsiteX214" fmla="*/ 5424257 w 7492754"/>
                <a:gd name="connsiteY214" fmla="*/ 3897297 h 4351352"/>
                <a:gd name="connsiteX215" fmla="*/ 5477523 w 7492754"/>
                <a:gd name="connsiteY215" fmla="*/ 3844031 h 4351352"/>
                <a:gd name="connsiteX216" fmla="*/ 5504156 w 7492754"/>
                <a:gd name="connsiteY216" fmla="*/ 3790765 h 4351352"/>
                <a:gd name="connsiteX217" fmla="*/ 5539666 w 7492754"/>
                <a:gd name="connsiteY217" fmla="*/ 3728621 h 4351352"/>
                <a:gd name="connsiteX218" fmla="*/ 5566299 w 7492754"/>
                <a:gd name="connsiteY218" fmla="*/ 3657600 h 4351352"/>
                <a:gd name="connsiteX219" fmla="*/ 5584055 w 7492754"/>
                <a:gd name="connsiteY219" fmla="*/ 3595456 h 4351352"/>
                <a:gd name="connsiteX220" fmla="*/ 5601810 w 7492754"/>
                <a:gd name="connsiteY220" fmla="*/ 3568823 h 4351352"/>
                <a:gd name="connsiteX221" fmla="*/ 5637321 w 7492754"/>
                <a:gd name="connsiteY221" fmla="*/ 3497802 h 4351352"/>
                <a:gd name="connsiteX222" fmla="*/ 5655076 w 7492754"/>
                <a:gd name="connsiteY222" fmla="*/ 3462291 h 4351352"/>
                <a:gd name="connsiteX223" fmla="*/ 5681709 w 7492754"/>
                <a:gd name="connsiteY223" fmla="*/ 3426780 h 4351352"/>
                <a:gd name="connsiteX224" fmla="*/ 5717220 w 7492754"/>
                <a:gd name="connsiteY224" fmla="*/ 3373514 h 4351352"/>
                <a:gd name="connsiteX225" fmla="*/ 5779363 w 7492754"/>
                <a:gd name="connsiteY225" fmla="*/ 3346881 h 4351352"/>
                <a:gd name="connsiteX226" fmla="*/ 5814874 w 7492754"/>
                <a:gd name="connsiteY226" fmla="*/ 3329126 h 4351352"/>
                <a:gd name="connsiteX227" fmla="*/ 5841507 w 7492754"/>
                <a:gd name="connsiteY227" fmla="*/ 3320248 h 4351352"/>
                <a:gd name="connsiteX228" fmla="*/ 5868140 w 7492754"/>
                <a:gd name="connsiteY228" fmla="*/ 3302493 h 4351352"/>
                <a:gd name="connsiteX229" fmla="*/ 5894773 w 7492754"/>
                <a:gd name="connsiteY229" fmla="*/ 3293615 h 4351352"/>
                <a:gd name="connsiteX230" fmla="*/ 5921406 w 7492754"/>
                <a:gd name="connsiteY230" fmla="*/ 3275860 h 4351352"/>
                <a:gd name="connsiteX231" fmla="*/ 5948039 w 7492754"/>
                <a:gd name="connsiteY231" fmla="*/ 3266982 h 4351352"/>
                <a:gd name="connsiteX232" fmla="*/ 5974672 w 7492754"/>
                <a:gd name="connsiteY232" fmla="*/ 3249227 h 4351352"/>
                <a:gd name="connsiteX233" fmla="*/ 6027938 w 7492754"/>
                <a:gd name="connsiteY233" fmla="*/ 3231472 h 4351352"/>
                <a:gd name="connsiteX234" fmla="*/ 6098959 w 7492754"/>
                <a:gd name="connsiteY234" fmla="*/ 3204839 h 4351352"/>
                <a:gd name="connsiteX235" fmla="*/ 6125592 w 7492754"/>
                <a:gd name="connsiteY235" fmla="*/ 3187083 h 4351352"/>
                <a:gd name="connsiteX236" fmla="*/ 6152225 w 7492754"/>
                <a:gd name="connsiteY236" fmla="*/ 3178206 h 4351352"/>
                <a:gd name="connsiteX237" fmla="*/ 6178858 w 7492754"/>
                <a:gd name="connsiteY237" fmla="*/ 3160450 h 4351352"/>
                <a:gd name="connsiteX238" fmla="*/ 6232125 w 7492754"/>
                <a:gd name="connsiteY238" fmla="*/ 3142695 h 4351352"/>
                <a:gd name="connsiteX239" fmla="*/ 6320901 w 7492754"/>
                <a:gd name="connsiteY239" fmla="*/ 3107184 h 4351352"/>
                <a:gd name="connsiteX240" fmla="*/ 6374167 w 7492754"/>
                <a:gd name="connsiteY240" fmla="*/ 3089429 h 4351352"/>
                <a:gd name="connsiteX241" fmla="*/ 6418556 w 7492754"/>
                <a:gd name="connsiteY241" fmla="*/ 3080551 h 4351352"/>
                <a:gd name="connsiteX242" fmla="*/ 6445189 w 7492754"/>
                <a:gd name="connsiteY242" fmla="*/ 3071674 h 4351352"/>
                <a:gd name="connsiteX243" fmla="*/ 6498455 w 7492754"/>
                <a:gd name="connsiteY243" fmla="*/ 3062796 h 4351352"/>
                <a:gd name="connsiteX244" fmla="*/ 6533965 w 7492754"/>
                <a:gd name="connsiteY244" fmla="*/ 3045041 h 4351352"/>
                <a:gd name="connsiteX245" fmla="*/ 6578354 w 7492754"/>
                <a:gd name="connsiteY245" fmla="*/ 3036163 h 4351352"/>
                <a:gd name="connsiteX246" fmla="*/ 6604987 w 7492754"/>
                <a:gd name="connsiteY246" fmla="*/ 3027285 h 4351352"/>
                <a:gd name="connsiteX247" fmla="*/ 6631620 w 7492754"/>
                <a:gd name="connsiteY247" fmla="*/ 3000652 h 4351352"/>
                <a:gd name="connsiteX248" fmla="*/ 6684886 w 7492754"/>
                <a:gd name="connsiteY248" fmla="*/ 2974019 h 4351352"/>
                <a:gd name="connsiteX249" fmla="*/ 6729274 w 7492754"/>
                <a:gd name="connsiteY249" fmla="*/ 2920753 h 4351352"/>
                <a:gd name="connsiteX250" fmla="*/ 6755907 w 7492754"/>
                <a:gd name="connsiteY250" fmla="*/ 2902998 h 4351352"/>
                <a:gd name="connsiteX251" fmla="*/ 6782540 w 7492754"/>
                <a:gd name="connsiteY251" fmla="*/ 2867487 h 4351352"/>
                <a:gd name="connsiteX252" fmla="*/ 6835806 w 7492754"/>
                <a:gd name="connsiteY252" fmla="*/ 2831977 h 4351352"/>
                <a:gd name="connsiteX253" fmla="*/ 6862439 w 7492754"/>
                <a:gd name="connsiteY253" fmla="*/ 2814221 h 4351352"/>
                <a:gd name="connsiteX254" fmla="*/ 6915705 w 7492754"/>
                <a:gd name="connsiteY254" fmla="*/ 2769833 h 4351352"/>
                <a:gd name="connsiteX255" fmla="*/ 6933460 w 7492754"/>
                <a:gd name="connsiteY255" fmla="*/ 2752077 h 4351352"/>
                <a:gd name="connsiteX256" fmla="*/ 6951216 w 7492754"/>
                <a:gd name="connsiteY256" fmla="*/ 2725444 h 4351352"/>
                <a:gd name="connsiteX257" fmla="*/ 6986726 w 7492754"/>
                <a:gd name="connsiteY257" fmla="*/ 2698811 h 4351352"/>
                <a:gd name="connsiteX258" fmla="*/ 7031115 w 7492754"/>
                <a:gd name="connsiteY258" fmla="*/ 2645545 h 4351352"/>
                <a:gd name="connsiteX259" fmla="*/ 7057748 w 7492754"/>
                <a:gd name="connsiteY259" fmla="*/ 2636668 h 4351352"/>
                <a:gd name="connsiteX260" fmla="*/ 7075503 w 7492754"/>
                <a:gd name="connsiteY260" fmla="*/ 2618912 h 4351352"/>
                <a:gd name="connsiteX261" fmla="*/ 7102136 w 7492754"/>
                <a:gd name="connsiteY261" fmla="*/ 2610035 h 4351352"/>
                <a:gd name="connsiteX262" fmla="*/ 7164280 w 7492754"/>
                <a:gd name="connsiteY262" fmla="*/ 2592279 h 4351352"/>
                <a:gd name="connsiteX263" fmla="*/ 7190913 w 7492754"/>
                <a:gd name="connsiteY263" fmla="*/ 2583402 h 4351352"/>
                <a:gd name="connsiteX264" fmla="*/ 7226424 w 7492754"/>
                <a:gd name="connsiteY264" fmla="*/ 2574524 h 4351352"/>
                <a:gd name="connsiteX265" fmla="*/ 7279690 w 7492754"/>
                <a:gd name="connsiteY265" fmla="*/ 2556769 h 4351352"/>
                <a:gd name="connsiteX266" fmla="*/ 7306323 w 7492754"/>
                <a:gd name="connsiteY266" fmla="*/ 2547891 h 4351352"/>
                <a:gd name="connsiteX267" fmla="*/ 7332956 w 7492754"/>
                <a:gd name="connsiteY267" fmla="*/ 2521258 h 4351352"/>
                <a:gd name="connsiteX268" fmla="*/ 7359589 w 7492754"/>
                <a:gd name="connsiteY268" fmla="*/ 2503503 h 4351352"/>
                <a:gd name="connsiteX269" fmla="*/ 7368466 w 7492754"/>
                <a:gd name="connsiteY269" fmla="*/ 2476870 h 4351352"/>
                <a:gd name="connsiteX270" fmla="*/ 7386222 w 7492754"/>
                <a:gd name="connsiteY270" fmla="*/ 2450237 h 4351352"/>
                <a:gd name="connsiteX271" fmla="*/ 7403977 w 7492754"/>
                <a:gd name="connsiteY271" fmla="*/ 2405848 h 4351352"/>
                <a:gd name="connsiteX272" fmla="*/ 7412855 w 7492754"/>
                <a:gd name="connsiteY272" fmla="*/ 2379215 h 4351352"/>
                <a:gd name="connsiteX273" fmla="*/ 7448365 w 7492754"/>
                <a:gd name="connsiteY273" fmla="*/ 2325949 h 4351352"/>
                <a:gd name="connsiteX274" fmla="*/ 7457243 w 7492754"/>
                <a:gd name="connsiteY274" fmla="*/ 2299316 h 4351352"/>
                <a:gd name="connsiteX275" fmla="*/ 7474998 w 7492754"/>
                <a:gd name="connsiteY275" fmla="*/ 2192784 h 4351352"/>
                <a:gd name="connsiteX276" fmla="*/ 7492754 w 7492754"/>
                <a:gd name="connsiteY276" fmla="*/ 2112885 h 43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7492754" h="4351352">
                  <a:moveTo>
                    <a:pt x="7492754" y="2104008"/>
                  </a:moveTo>
                  <a:cubicBezTo>
                    <a:pt x="7485712" y="2068800"/>
                    <a:pt x="7476827" y="2020713"/>
                    <a:pt x="7466121" y="1988598"/>
                  </a:cubicBezTo>
                  <a:lnTo>
                    <a:pt x="7421732" y="1855433"/>
                  </a:lnTo>
                  <a:lnTo>
                    <a:pt x="7403977" y="1802167"/>
                  </a:lnTo>
                  <a:cubicBezTo>
                    <a:pt x="7401018" y="1793289"/>
                    <a:pt x="7400290" y="1783320"/>
                    <a:pt x="7395099" y="1775534"/>
                  </a:cubicBezTo>
                  <a:cubicBezTo>
                    <a:pt x="7389181" y="1766656"/>
                    <a:pt x="7381677" y="1758651"/>
                    <a:pt x="7377344" y="1748901"/>
                  </a:cubicBezTo>
                  <a:cubicBezTo>
                    <a:pt x="7344701" y="1675453"/>
                    <a:pt x="7378298" y="1714344"/>
                    <a:pt x="7341833" y="1677879"/>
                  </a:cubicBezTo>
                  <a:cubicBezTo>
                    <a:pt x="7327756" y="1635647"/>
                    <a:pt x="7330439" y="1628125"/>
                    <a:pt x="7306323" y="1597980"/>
                  </a:cubicBezTo>
                  <a:cubicBezTo>
                    <a:pt x="7301094" y="1591444"/>
                    <a:pt x="7294486" y="1586143"/>
                    <a:pt x="7288567" y="1580225"/>
                  </a:cubicBezTo>
                  <a:cubicBezTo>
                    <a:pt x="7269200" y="1522118"/>
                    <a:pt x="7296099" y="1579147"/>
                    <a:pt x="7253057" y="1544714"/>
                  </a:cubicBezTo>
                  <a:cubicBezTo>
                    <a:pt x="7244725" y="1538049"/>
                    <a:pt x="7242846" y="1525626"/>
                    <a:pt x="7235301" y="1518081"/>
                  </a:cubicBezTo>
                  <a:cubicBezTo>
                    <a:pt x="7227756" y="1510537"/>
                    <a:pt x="7217546" y="1506244"/>
                    <a:pt x="7208668" y="1500326"/>
                  </a:cubicBezTo>
                  <a:cubicBezTo>
                    <a:pt x="7157785" y="1424000"/>
                    <a:pt x="7225538" y="1513822"/>
                    <a:pt x="7164280" y="1464815"/>
                  </a:cubicBezTo>
                  <a:cubicBezTo>
                    <a:pt x="7155949" y="1458150"/>
                    <a:pt x="7153551" y="1446212"/>
                    <a:pt x="7146525" y="1438182"/>
                  </a:cubicBezTo>
                  <a:cubicBezTo>
                    <a:pt x="7110173" y="1396637"/>
                    <a:pt x="7111602" y="1400104"/>
                    <a:pt x="7075503" y="1376039"/>
                  </a:cubicBezTo>
                  <a:cubicBezTo>
                    <a:pt x="7072544" y="1367161"/>
                    <a:pt x="7071170" y="1357586"/>
                    <a:pt x="7066625" y="1349406"/>
                  </a:cubicBezTo>
                  <a:cubicBezTo>
                    <a:pt x="7040078" y="1301620"/>
                    <a:pt x="7036834" y="1301859"/>
                    <a:pt x="7004482" y="1269507"/>
                  </a:cubicBezTo>
                  <a:cubicBezTo>
                    <a:pt x="6979332" y="1194060"/>
                    <a:pt x="7014407" y="1286050"/>
                    <a:pt x="6977849" y="1225118"/>
                  </a:cubicBezTo>
                  <a:cubicBezTo>
                    <a:pt x="6973034" y="1217094"/>
                    <a:pt x="6973516" y="1206665"/>
                    <a:pt x="6968971" y="1198485"/>
                  </a:cubicBezTo>
                  <a:cubicBezTo>
                    <a:pt x="6947448" y="1159745"/>
                    <a:pt x="6925390" y="1124775"/>
                    <a:pt x="6880194" y="1109709"/>
                  </a:cubicBezTo>
                  <a:lnTo>
                    <a:pt x="6826928" y="1091953"/>
                  </a:lnTo>
                  <a:lnTo>
                    <a:pt x="6800295" y="1083076"/>
                  </a:lnTo>
                  <a:cubicBezTo>
                    <a:pt x="6788458" y="1074198"/>
                    <a:pt x="6777631" y="1063784"/>
                    <a:pt x="6764785" y="1056443"/>
                  </a:cubicBezTo>
                  <a:cubicBezTo>
                    <a:pt x="6756660" y="1051800"/>
                    <a:pt x="6746176" y="1052380"/>
                    <a:pt x="6738152" y="1047565"/>
                  </a:cubicBezTo>
                  <a:cubicBezTo>
                    <a:pt x="6730975" y="1043259"/>
                    <a:pt x="6727573" y="1034116"/>
                    <a:pt x="6720396" y="1029810"/>
                  </a:cubicBezTo>
                  <a:cubicBezTo>
                    <a:pt x="6712372" y="1024995"/>
                    <a:pt x="6702133" y="1025117"/>
                    <a:pt x="6693763" y="1020932"/>
                  </a:cubicBezTo>
                  <a:cubicBezTo>
                    <a:pt x="6684220" y="1016160"/>
                    <a:pt x="6676673" y="1007949"/>
                    <a:pt x="6667130" y="1003177"/>
                  </a:cubicBezTo>
                  <a:cubicBezTo>
                    <a:pt x="6652212" y="995718"/>
                    <a:pt x="6619209" y="989688"/>
                    <a:pt x="6604987" y="985421"/>
                  </a:cubicBezTo>
                  <a:cubicBezTo>
                    <a:pt x="6587061" y="980043"/>
                    <a:pt x="6569476" y="973584"/>
                    <a:pt x="6551721" y="967666"/>
                  </a:cubicBezTo>
                  <a:cubicBezTo>
                    <a:pt x="6542843" y="964707"/>
                    <a:pt x="6534167" y="961058"/>
                    <a:pt x="6525088" y="958788"/>
                  </a:cubicBezTo>
                  <a:cubicBezTo>
                    <a:pt x="6501414" y="952870"/>
                    <a:pt x="6477216" y="948750"/>
                    <a:pt x="6454066" y="941033"/>
                  </a:cubicBezTo>
                  <a:lnTo>
                    <a:pt x="6374167" y="914400"/>
                  </a:lnTo>
                  <a:cubicBezTo>
                    <a:pt x="6365289" y="911441"/>
                    <a:pt x="6355904" y="909707"/>
                    <a:pt x="6347534" y="905522"/>
                  </a:cubicBezTo>
                  <a:cubicBezTo>
                    <a:pt x="6303654" y="883582"/>
                    <a:pt x="6324579" y="891952"/>
                    <a:pt x="6285391" y="878889"/>
                  </a:cubicBezTo>
                  <a:cubicBezTo>
                    <a:pt x="6273554" y="867052"/>
                    <a:pt x="6255174" y="859259"/>
                    <a:pt x="6249880" y="843378"/>
                  </a:cubicBezTo>
                  <a:cubicBezTo>
                    <a:pt x="6246921" y="834500"/>
                    <a:pt x="6246193" y="824531"/>
                    <a:pt x="6241002" y="816745"/>
                  </a:cubicBezTo>
                  <a:cubicBezTo>
                    <a:pt x="6234038" y="806299"/>
                    <a:pt x="6222406" y="799757"/>
                    <a:pt x="6214369" y="790112"/>
                  </a:cubicBezTo>
                  <a:cubicBezTo>
                    <a:pt x="6207539" y="781915"/>
                    <a:pt x="6203279" y="771810"/>
                    <a:pt x="6196614" y="763479"/>
                  </a:cubicBezTo>
                  <a:cubicBezTo>
                    <a:pt x="6185605" y="749718"/>
                    <a:pt x="6167604" y="735659"/>
                    <a:pt x="6152225" y="727969"/>
                  </a:cubicBezTo>
                  <a:cubicBezTo>
                    <a:pt x="6143855" y="723784"/>
                    <a:pt x="6134470" y="722050"/>
                    <a:pt x="6125592" y="719091"/>
                  </a:cubicBezTo>
                  <a:cubicBezTo>
                    <a:pt x="6116714" y="710213"/>
                    <a:pt x="6109934" y="698555"/>
                    <a:pt x="6098959" y="692458"/>
                  </a:cubicBezTo>
                  <a:cubicBezTo>
                    <a:pt x="6082598" y="683369"/>
                    <a:pt x="6063448" y="680621"/>
                    <a:pt x="6045693" y="674703"/>
                  </a:cubicBezTo>
                  <a:cubicBezTo>
                    <a:pt x="6036815" y="671744"/>
                    <a:pt x="6026846" y="671016"/>
                    <a:pt x="6019060" y="665825"/>
                  </a:cubicBezTo>
                  <a:cubicBezTo>
                    <a:pt x="6010182" y="659907"/>
                    <a:pt x="6001970" y="652842"/>
                    <a:pt x="5992427" y="648070"/>
                  </a:cubicBezTo>
                  <a:cubicBezTo>
                    <a:pt x="5947774" y="625743"/>
                    <a:pt x="5968509" y="659662"/>
                    <a:pt x="5912528" y="603681"/>
                  </a:cubicBezTo>
                  <a:cubicBezTo>
                    <a:pt x="5903650" y="594803"/>
                    <a:pt x="5893932" y="586693"/>
                    <a:pt x="5885895" y="577048"/>
                  </a:cubicBezTo>
                  <a:cubicBezTo>
                    <a:pt x="5879065" y="568851"/>
                    <a:pt x="5875228" y="558390"/>
                    <a:pt x="5868140" y="550415"/>
                  </a:cubicBezTo>
                  <a:cubicBezTo>
                    <a:pt x="5769478" y="439420"/>
                    <a:pt x="5851850" y="532401"/>
                    <a:pt x="5788241" y="479394"/>
                  </a:cubicBezTo>
                  <a:cubicBezTo>
                    <a:pt x="5778596" y="471357"/>
                    <a:pt x="5772509" y="458990"/>
                    <a:pt x="5761608" y="452761"/>
                  </a:cubicBezTo>
                  <a:cubicBezTo>
                    <a:pt x="5751014" y="446707"/>
                    <a:pt x="5737784" y="447389"/>
                    <a:pt x="5726097" y="443883"/>
                  </a:cubicBezTo>
                  <a:cubicBezTo>
                    <a:pt x="5708171" y="438505"/>
                    <a:pt x="5690586" y="432046"/>
                    <a:pt x="5672831" y="426128"/>
                  </a:cubicBezTo>
                  <a:lnTo>
                    <a:pt x="5619565" y="408373"/>
                  </a:lnTo>
                  <a:cubicBezTo>
                    <a:pt x="5595891" y="402454"/>
                    <a:pt x="5571694" y="398334"/>
                    <a:pt x="5548544" y="390617"/>
                  </a:cubicBezTo>
                  <a:cubicBezTo>
                    <a:pt x="5475427" y="366245"/>
                    <a:pt x="5513806" y="375509"/>
                    <a:pt x="5433134" y="363984"/>
                  </a:cubicBezTo>
                  <a:cubicBezTo>
                    <a:pt x="5376427" y="345083"/>
                    <a:pt x="5440732" y="364979"/>
                    <a:pt x="5353235" y="346229"/>
                  </a:cubicBezTo>
                  <a:cubicBezTo>
                    <a:pt x="5329374" y="341116"/>
                    <a:pt x="5305364" y="336191"/>
                    <a:pt x="5282214" y="328474"/>
                  </a:cubicBezTo>
                  <a:cubicBezTo>
                    <a:pt x="5273336" y="325515"/>
                    <a:pt x="5264913" y="320287"/>
                    <a:pt x="5255581" y="319596"/>
                  </a:cubicBezTo>
                  <a:cubicBezTo>
                    <a:pt x="5184692" y="314345"/>
                    <a:pt x="5113538" y="313677"/>
                    <a:pt x="5042517" y="310718"/>
                  </a:cubicBezTo>
                  <a:cubicBezTo>
                    <a:pt x="4908258" y="283869"/>
                    <a:pt x="5060290" y="310718"/>
                    <a:pt x="4749554" y="310718"/>
                  </a:cubicBezTo>
                  <a:cubicBezTo>
                    <a:pt x="4669600" y="310718"/>
                    <a:pt x="4589756" y="304800"/>
                    <a:pt x="4509857" y="301841"/>
                  </a:cubicBezTo>
                  <a:lnTo>
                    <a:pt x="4429958" y="292963"/>
                  </a:lnTo>
                  <a:lnTo>
                    <a:pt x="4332303" y="284085"/>
                  </a:lnTo>
                  <a:lnTo>
                    <a:pt x="4172505" y="266330"/>
                  </a:lnTo>
                  <a:cubicBezTo>
                    <a:pt x="4042299" y="269289"/>
                    <a:pt x="3911893" y="267408"/>
                    <a:pt x="3781888" y="275208"/>
                  </a:cubicBezTo>
                  <a:cubicBezTo>
                    <a:pt x="3626460" y="284534"/>
                    <a:pt x="3793020" y="292739"/>
                    <a:pt x="3701989" y="301841"/>
                  </a:cubicBezTo>
                  <a:lnTo>
                    <a:pt x="3533313" y="319596"/>
                  </a:lnTo>
                  <a:cubicBezTo>
                    <a:pt x="3518376" y="321730"/>
                    <a:pt x="3503771" y="325775"/>
                    <a:pt x="3488925" y="328474"/>
                  </a:cubicBezTo>
                  <a:cubicBezTo>
                    <a:pt x="3471215" y="331694"/>
                    <a:pt x="3453414" y="334392"/>
                    <a:pt x="3435658" y="337351"/>
                  </a:cubicBezTo>
                  <a:cubicBezTo>
                    <a:pt x="3426780" y="340310"/>
                    <a:pt x="3415642" y="339612"/>
                    <a:pt x="3409025" y="346229"/>
                  </a:cubicBezTo>
                  <a:cubicBezTo>
                    <a:pt x="3386333" y="368922"/>
                    <a:pt x="3416755" y="376872"/>
                    <a:pt x="3382392" y="390617"/>
                  </a:cubicBezTo>
                  <a:cubicBezTo>
                    <a:pt x="3359735" y="399680"/>
                    <a:pt x="3311371" y="408373"/>
                    <a:pt x="3311371" y="408373"/>
                  </a:cubicBezTo>
                  <a:cubicBezTo>
                    <a:pt x="3310825" y="408282"/>
                    <a:pt x="3242975" y="399819"/>
                    <a:pt x="3231472" y="390617"/>
                  </a:cubicBezTo>
                  <a:cubicBezTo>
                    <a:pt x="3223141" y="383952"/>
                    <a:pt x="3220547" y="372181"/>
                    <a:pt x="3213717" y="363984"/>
                  </a:cubicBezTo>
                  <a:cubicBezTo>
                    <a:pt x="3188140" y="333292"/>
                    <a:pt x="3193276" y="339415"/>
                    <a:pt x="3160451" y="328474"/>
                  </a:cubicBezTo>
                  <a:cubicBezTo>
                    <a:pt x="3154180" y="319068"/>
                    <a:pt x="3137588" y="290409"/>
                    <a:pt x="3124940" y="284085"/>
                  </a:cubicBezTo>
                  <a:cubicBezTo>
                    <a:pt x="3108200" y="275715"/>
                    <a:pt x="3089429" y="272248"/>
                    <a:pt x="3071674" y="266330"/>
                  </a:cubicBezTo>
                  <a:cubicBezTo>
                    <a:pt x="3071669" y="266328"/>
                    <a:pt x="3018414" y="248576"/>
                    <a:pt x="3018408" y="248575"/>
                  </a:cubicBezTo>
                  <a:cubicBezTo>
                    <a:pt x="2985857" y="245616"/>
                    <a:pt x="2953240" y="243307"/>
                    <a:pt x="2920754" y="239697"/>
                  </a:cubicBezTo>
                  <a:cubicBezTo>
                    <a:pt x="2899957" y="237386"/>
                    <a:pt x="2879407" y="233130"/>
                    <a:pt x="2858610" y="230819"/>
                  </a:cubicBezTo>
                  <a:cubicBezTo>
                    <a:pt x="2826124" y="227210"/>
                    <a:pt x="2793418" y="225761"/>
                    <a:pt x="2760956" y="221942"/>
                  </a:cubicBezTo>
                  <a:cubicBezTo>
                    <a:pt x="2743079" y="219839"/>
                    <a:pt x="2725591" y="214948"/>
                    <a:pt x="2707690" y="213064"/>
                  </a:cubicBezTo>
                  <a:cubicBezTo>
                    <a:pt x="2669318" y="209025"/>
                    <a:pt x="2630750" y="207145"/>
                    <a:pt x="2592280" y="204186"/>
                  </a:cubicBezTo>
                  <a:lnTo>
                    <a:pt x="2521258" y="186431"/>
                  </a:lnTo>
                  <a:cubicBezTo>
                    <a:pt x="2509421" y="183472"/>
                    <a:pt x="2497323" y="181411"/>
                    <a:pt x="2485748" y="177553"/>
                  </a:cubicBezTo>
                  <a:cubicBezTo>
                    <a:pt x="2476870" y="174594"/>
                    <a:pt x="2468322" y="170350"/>
                    <a:pt x="2459115" y="168676"/>
                  </a:cubicBezTo>
                  <a:cubicBezTo>
                    <a:pt x="2435642" y="164408"/>
                    <a:pt x="2411820" y="162296"/>
                    <a:pt x="2388093" y="159798"/>
                  </a:cubicBezTo>
                  <a:cubicBezTo>
                    <a:pt x="2268221" y="147179"/>
                    <a:pt x="2247445" y="148873"/>
                    <a:pt x="2104008" y="142043"/>
                  </a:cubicBezTo>
                  <a:cubicBezTo>
                    <a:pt x="2095130" y="139084"/>
                    <a:pt x="2086551" y="135000"/>
                    <a:pt x="2077375" y="133165"/>
                  </a:cubicBezTo>
                  <a:cubicBezTo>
                    <a:pt x="2007894" y="119268"/>
                    <a:pt x="1920185" y="119007"/>
                    <a:pt x="1855433" y="115410"/>
                  </a:cubicBezTo>
                  <a:cubicBezTo>
                    <a:pt x="1823188" y="110036"/>
                    <a:pt x="1734670" y="95870"/>
                    <a:pt x="1713391" y="88777"/>
                  </a:cubicBezTo>
                  <a:cubicBezTo>
                    <a:pt x="1704513" y="85818"/>
                    <a:pt x="1695893" y="81929"/>
                    <a:pt x="1686758" y="79899"/>
                  </a:cubicBezTo>
                  <a:cubicBezTo>
                    <a:pt x="1668690" y="75884"/>
                    <a:pt x="1586401" y="63915"/>
                    <a:pt x="1571348" y="62144"/>
                  </a:cubicBezTo>
                  <a:cubicBezTo>
                    <a:pt x="1535032" y="57872"/>
                    <a:pt x="1406866" y="45969"/>
                    <a:pt x="1376039" y="44388"/>
                  </a:cubicBezTo>
                  <a:cubicBezTo>
                    <a:pt x="1296190" y="40293"/>
                    <a:pt x="1216241" y="38469"/>
                    <a:pt x="1136342" y="35510"/>
                  </a:cubicBezTo>
                  <a:cubicBezTo>
                    <a:pt x="1103791" y="32551"/>
                    <a:pt x="1071150" y="30452"/>
                    <a:pt x="1038688" y="26633"/>
                  </a:cubicBezTo>
                  <a:cubicBezTo>
                    <a:pt x="1020811" y="24530"/>
                    <a:pt x="1003323" y="19639"/>
                    <a:pt x="985422" y="17755"/>
                  </a:cubicBezTo>
                  <a:cubicBezTo>
                    <a:pt x="947050" y="13716"/>
                    <a:pt x="908482" y="11836"/>
                    <a:pt x="870012" y="8877"/>
                  </a:cubicBezTo>
                  <a:cubicBezTo>
                    <a:pt x="861134" y="5918"/>
                    <a:pt x="852737" y="0"/>
                    <a:pt x="843379" y="0"/>
                  </a:cubicBezTo>
                  <a:cubicBezTo>
                    <a:pt x="765578" y="0"/>
                    <a:pt x="768381" y="1325"/>
                    <a:pt x="719091" y="17755"/>
                  </a:cubicBezTo>
                  <a:cubicBezTo>
                    <a:pt x="710213" y="26633"/>
                    <a:pt x="702904" y="37424"/>
                    <a:pt x="692458" y="44388"/>
                  </a:cubicBezTo>
                  <a:cubicBezTo>
                    <a:pt x="684672" y="49579"/>
                    <a:pt x="674195" y="49081"/>
                    <a:pt x="665825" y="53266"/>
                  </a:cubicBezTo>
                  <a:cubicBezTo>
                    <a:pt x="656282" y="58038"/>
                    <a:pt x="648735" y="66249"/>
                    <a:pt x="639192" y="71021"/>
                  </a:cubicBezTo>
                  <a:cubicBezTo>
                    <a:pt x="625002" y="78116"/>
                    <a:pt x="590323" y="84984"/>
                    <a:pt x="577049" y="88777"/>
                  </a:cubicBezTo>
                  <a:cubicBezTo>
                    <a:pt x="568051" y="91348"/>
                    <a:pt x="559294" y="94695"/>
                    <a:pt x="550416" y="97654"/>
                  </a:cubicBezTo>
                  <a:cubicBezTo>
                    <a:pt x="544497" y="103573"/>
                    <a:pt x="539196" y="110181"/>
                    <a:pt x="532660" y="115410"/>
                  </a:cubicBezTo>
                  <a:cubicBezTo>
                    <a:pt x="524328" y="122075"/>
                    <a:pt x="513572" y="125620"/>
                    <a:pt x="506027" y="133165"/>
                  </a:cubicBezTo>
                  <a:cubicBezTo>
                    <a:pt x="446843" y="192349"/>
                    <a:pt x="532660" y="130206"/>
                    <a:pt x="461639" y="177553"/>
                  </a:cubicBezTo>
                  <a:cubicBezTo>
                    <a:pt x="425850" y="249133"/>
                    <a:pt x="462281" y="185629"/>
                    <a:pt x="426128" y="230819"/>
                  </a:cubicBezTo>
                  <a:cubicBezTo>
                    <a:pt x="381321" y="286827"/>
                    <a:pt x="433497" y="232327"/>
                    <a:pt x="390618" y="275208"/>
                  </a:cubicBezTo>
                  <a:cubicBezTo>
                    <a:pt x="387659" y="290004"/>
                    <a:pt x="385710" y="305039"/>
                    <a:pt x="381740" y="319596"/>
                  </a:cubicBezTo>
                  <a:cubicBezTo>
                    <a:pt x="376816" y="337652"/>
                    <a:pt x="368524" y="354705"/>
                    <a:pt x="363985" y="372862"/>
                  </a:cubicBezTo>
                  <a:cubicBezTo>
                    <a:pt x="359962" y="388954"/>
                    <a:pt x="344555" y="454436"/>
                    <a:pt x="337352" y="461639"/>
                  </a:cubicBezTo>
                  <a:lnTo>
                    <a:pt x="319596" y="479394"/>
                  </a:lnTo>
                  <a:cubicBezTo>
                    <a:pt x="310566" y="515519"/>
                    <a:pt x="312861" y="517252"/>
                    <a:pt x="292963" y="550415"/>
                  </a:cubicBezTo>
                  <a:cubicBezTo>
                    <a:pt x="281984" y="568713"/>
                    <a:pt x="264201" y="583437"/>
                    <a:pt x="257453" y="603681"/>
                  </a:cubicBezTo>
                  <a:cubicBezTo>
                    <a:pt x="237050" y="664887"/>
                    <a:pt x="252931" y="643713"/>
                    <a:pt x="221942" y="674703"/>
                  </a:cubicBezTo>
                  <a:cubicBezTo>
                    <a:pt x="218983" y="683581"/>
                    <a:pt x="217249" y="692966"/>
                    <a:pt x="213064" y="701336"/>
                  </a:cubicBezTo>
                  <a:cubicBezTo>
                    <a:pt x="208292" y="710879"/>
                    <a:pt x="196719" y="717393"/>
                    <a:pt x="195309" y="727969"/>
                  </a:cubicBezTo>
                  <a:cubicBezTo>
                    <a:pt x="184721" y="807384"/>
                    <a:pt x="193267" y="889104"/>
                    <a:pt x="177554" y="967666"/>
                  </a:cubicBezTo>
                  <a:cubicBezTo>
                    <a:pt x="155638" y="1077241"/>
                    <a:pt x="182499" y="940462"/>
                    <a:pt x="159798" y="1065320"/>
                  </a:cubicBezTo>
                  <a:cubicBezTo>
                    <a:pt x="157099" y="1080166"/>
                    <a:pt x="153402" y="1094825"/>
                    <a:pt x="150921" y="1109709"/>
                  </a:cubicBezTo>
                  <a:cubicBezTo>
                    <a:pt x="147481" y="1130349"/>
                    <a:pt x="144488" y="1151071"/>
                    <a:pt x="142043" y="1171852"/>
                  </a:cubicBezTo>
                  <a:cubicBezTo>
                    <a:pt x="138568" y="1201388"/>
                    <a:pt x="137687" y="1231235"/>
                    <a:pt x="133165" y="1260629"/>
                  </a:cubicBezTo>
                  <a:cubicBezTo>
                    <a:pt x="131742" y="1269878"/>
                    <a:pt x="126318" y="1278127"/>
                    <a:pt x="124288" y="1287262"/>
                  </a:cubicBezTo>
                  <a:cubicBezTo>
                    <a:pt x="120383" y="1304834"/>
                    <a:pt x="118940" y="1322877"/>
                    <a:pt x="115410" y="1340528"/>
                  </a:cubicBezTo>
                  <a:cubicBezTo>
                    <a:pt x="113017" y="1352492"/>
                    <a:pt x="108925" y="1364075"/>
                    <a:pt x="106532" y="1376039"/>
                  </a:cubicBezTo>
                  <a:cubicBezTo>
                    <a:pt x="103002" y="1393690"/>
                    <a:pt x="101185" y="1411654"/>
                    <a:pt x="97655" y="1429305"/>
                  </a:cubicBezTo>
                  <a:cubicBezTo>
                    <a:pt x="95262" y="1441269"/>
                    <a:pt x="90960" y="1452811"/>
                    <a:pt x="88777" y="1464815"/>
                  </a:cubicBezTo>
                  <a:cubicBezTo>
                    <a:pt x="85034" y="1485402"/>
                    <a:pt x="83642" y="1506372"/>
                    <a:pt x="79899" y="1526959"/>
                  </a:cubicBezTo>
                  <a:cubicBezTo>
                    <a:pt x="77716" y="1538963"/>
                    <a:pt x="74528" y="1550783"/>
                    <a:pt x="71022" y="1562470"/>
                  </a:cubicBezTo>
                  <a:cubicBezTo>
                    <a:pt x="65644" y="1580397"/>
                    <a:pt x="53266" y="1615736"/>
                    <a:pt x="53266" y="1615736"/>
                  </a:cubicBezTo>
                  <a:cubicBezTo>
                    <a:pt x="50307" y="1633491"/>
                    <a:pt x="46377" y="1651112"/>
                    <a:pt x="44389" y="1669002"/>
                  </a:cubicBezTo>
                  <a:cubicBezTo>
                    <a:pt x="40454" y="1704418"/>
                    <a:pt x="39931" y="1740175"/>
                    <a:pt x="35511" y="1775534"/>
                  </a:cubicBezTo>
                  <a:cubicBezTo>
                    <a:pt x="33998" y="1787641"/>
                    <a:pt x="29280" y="1799134"/>
                    <a:pt x="26633" y="1811044"/>
                  </a:cubicBezTo>
                  <a:cubicBezTo>
                    <a:pt x="23360" y="1825774"/>
                    <a:pt x="21416" y="1840794"/>
                    <a:pt x="17756" y="1855433"/>
                  </a:cubicBezTo>
                  <a:cubicBezTo>
                    <a:pt x="15486" y="1864512"/>
                    <a:pt x="11449" y="1873068"/>
                    <a:pt x="8878" y="1882066"/>
                  </a:cubicBezTo>
                  <a:cubicBezTo>
                    <a:pt x="5526" y="1893798"/>
                    <a:pt x="2959" y="1905740"/>
                    <a:pt x="0" y="1917577"/>
                  </a:cubicBezTo>
                  <a:cubicBezTo>
                    <a:pt x="2959" y="2006354"/>
                    <a:pt x="3504" y="2095244"/>
                    <a:pt x="8878" y="2183907"/>
                  </a:cubicBezTo>
                  <a:cubicBezTo>
                    <a:pt x="9444" y="2193248"/>
                    <a:pt x="15185" y="2201542"/>
                    <a:pt x="17756" y="2210540"/>
                  </a:cubicBezTo>
                  <a:cubicBezTo>
                    <a:pt x="26254" y="2240282"/>
                    <a:pt x="30319" y="2271176"/>
                    <a:pt x="44389" y="2299316"/>
                  </a:cubicBezTo>
                  <a:lnTo>
                    <a:pt x="62144" y="2334827"/>
                  </a:lnTo>
                  <a:cubicBezTo>
                    <a:pt x="67149" y="2359849"/>
                    <a:pt x="77374" y="2408490"/>
                    <a:pt x="79899" y="2432481"/>
                  </a:cubicBezTo>
                  <a:cubicBezTo>
                    <a:pt x="83938" y="2470853"/>
                    <a:pt x="84738" y="2509519"/>
                    <a:pt x="88777" y="2547891"/>
                  </a:cubicBezTo>
                  <a:cubicBezTo>
                    <a:pt x="94473" y="2601997"/>
                    <a:pt x="96806" y="2591282"/>
                    <a:pt x="106532" y="2636668"/>
                  </a:cubicBezTo>
                  <a:cubicBezTo>
                    <a:pt x="112855" y="2666176"/>
                    <a:pt x="114745" y="2696814"/>
                    <a:pt x="124288" y="2725444"/>
                  </a:cubicBezTo>
                  <a:cubicBezTo>
                    <a:pt x="127247" y="2734322"/>
                    <a:pt x="128350" y="2744053"/>
                    <a:pt x="133165" y="2752077"/>
                  </a:cubicBezTo>
                  <a:cubicBezTo>
                    <a:pt x="137471" y="2759254"/>
                    <a:pt x="145002" y="2763914"/>
                    <a:pt x="150921" y="2769833"/>
                  </a:cubicBezTo>
                  <a:cubicBezTo>
                    <a:pt x="173233" y="2836775"/>
                    <a:pt x="143135" y="2754261"/>
                    <a:pt x="177554" y="2823099"/>
                  </a:cubicBezTo>
                  <a:cubicBezTo>
                    <a:pt x="214309" y="2896610"/>
                    <a:pt x="153300" y="2800038"/>
                    <a:pt x="204187" y="2876365"/>
                  </a:cubicBezTo>
                  <a:cubicBezTo>
                    <a:pt x="207146" y="2885243"/>
                    <a:pt x="210794" y="2893920"/>
                    <a:pt x="213064" y="2902998"/>
                  </a:cubicBezTo>
                  <a:cubicBezTo>
                    <a:pt x="215792" y="2913911"/>
                    <a:pt x="222123" y="2959523"/>
                    <a:pt x="230820" y="2974019"/>
                  </a:cubicBezTo>
                  <a:cubicBezTo>
                    <a:pt x="235126" y="2981196"/>
                    <a:pt x="242657" y="2985856"/>
                    <a:pt x="248575" y="2991775"/>
                  </a:cubicBezTo>
                  <a:cubicBezTo>
                    <a:pt x="250483" y="3001316"/>
                    <a:pt x="258142" y="3049150"/>
                    <a:pt x="266330" y="3062796"/>
                  </a:cubicBezTo>
                  <a:cubicBezTo>
                    <a:pt x="270636" y="3069973"/>
                    <a:pt x="278857" y="3074015"/>
                    <a:pt x="284086" y="3080551"/>
                  </a:cubicBezTo>
                  <a:cubicBezTo>
                    <a:pt x="328893" y="3136559"/>
                    <a:pt x="276717" y="3082059"/>
                    <a:pt x="319596" y="3124940"/>
                  </a:cubicBezTo>
                  <a:cubicBezTo>
                    <a:pt x="338641" y="3182071"/>
                    <a:pt x="313544" y="3120018"/>
                    <a:pt x="355107" y="3178206"/>
                  </a:cubicBezTo>
                  <a:cubicBezTo>
                    <a:pt x="362799" y="3188975"/>
                    <a:pt x="365521" y="3202705"/>
                    <a:pt x="372862" y="3213716"/>
                  </a:cubicBezTo>
                  <a:cubicBezTo>
                    <a:pt x="400906" y="3255782"/>
                    <a:pt x="398214" y="3200999"/>
                    <a:pt x="426128" y="3284738"/>
                  </a:cubicBezTo>
                  <a:lnTo>
                    <a:pt x="443884" y="3338004"/>
                  </a:lnTo>
                  <a:cubicBezTo>
                    <a:pt x="446843" y="3346882"/>
                    <a:pt x="450926" y="3355461"/>
                    <a:pt x="452761" y="3364637"/>
                  </a:cubicBezTo>
                  <a:cubicBezTo>
                    <a:pt x="455575" y="3378705"/>
                    <a:pt x="464818" y="3428579"/>
                    <a:pt x="470517" y="3444536"/>
                  </a:cubicBezTo>
                  <a:cubicBezTo>
                    <a:pt x="481237" y="3474551"/>
                    <a:pt x="495948" y="3503076"/>
                    <a:pt x="506027" y="3533312"/>
                  </a:cubicBezTo>
                  <a:cubicBezTo>
                    <a:pt x="517353" y="3567287"/>
                    <a:pt x="537422" y="3629230"/>
                    <a:pt x="550416" y="3648722"/>
                  </a:cubicBezTo>
                  <a:cubicBezTo>
                    <a:pt x="556334" y="3657600"/>
                    <a:pt x="560626" y="3667810"/>
                    <a:pt x="568171" y="3675355"/>
                  </a:cubicBezTo>
                  <a:cubicBezTo>
                    <a:pt x="575716" y="3682900"/>
                    <a:pt x="586473" y="3686445"/>
                    <a:pt x="594804" y="3693110"/>
                  </a:cubicBezTo>
                  <a:cubicBezTo>
                    <a:pt x="622332" y="3715133"/>
                    <a:pt x="602754" y="3710402"/>
                    <a:pt x="639192" y="3728621"/>
                  </a:cubicBezTo>
                  <a:cubicBezTo>
                    <a:pt x="647562" y="3732806"/>
                    <a:pt x="657455" y="3733314"/>
                    <a:pt x="665825" y="3737499"/>
                  </a:cubicBezTo>
                  <a:cubicBezTo>
                    <a:pt x="687060" y="3748117"/>
                    <a:pt x="693899" y="3762692"/>
                    <a:pt x="719091" y="3764132"/>
                  </a:cubicBezTo>
                  <a:cubicBezTo>
                    <a:pt x="813678" y="3769537"/>
                    <a:pt x="908482" y="3770051"/>
                    <a:pt x="1003177" y="3773010"/>
                  </a:cubicBezTo>
                  <a:cubicBezTo>
                    <a:pt x="1190798" y="3810533"/>
                    <a:pt x="1001656" y="3767761"/>
                    <a:pt x="1162975" y="3817398"/>
                  </a:cubicBezTo>
                  <a:cubicBezTo>
                    <a:pt x="1177397" y="3821836"/>
                    <a:pt x="1192724" y="3822616"/>
                    <a:pt x="1207363" y="3826276"/>
                  </a:cubicBezTo>
                  <a:cubicBezTo>
                    <a:pt x="1216441" y="3828546"/>
                    <a:pt x="1225118" y="3832194"/>
                    <a:pt x="1233996" y="3835153"/>
                  </a:cubicBezTo>
                  <a:cubicBezTo>
                    <a:pt x="1244687" y="3834181"/>
                    <a:pt x="1346683" y="3828407"/>
                    <a:pt x="1376039" y="3817398"/>
                  </a:cubicBezTo>
                  <a:cubicBezTo>
                    <a:pt x="1423427" y="3799627"/>
                    <a:pt x="1384309" y="3803558"/>
                    <a:pt x="1420427" y="3781887"/>
                  </a:cubicBezTo>
                  <a:cubicBezTo>
                    <a:pt x="1428451" y="3777072"/>
                    <a:pt x="1438182" y="3775969"/>
                    <a:pt x="1447060" y="3773010"/>
                  </a:cubicBezTo>
                  <a:cubicBezTo>
                    <a:pt x="1455938" y="3767091"/>
                    <a:pt x="1464150" y="3760026"/>
                    <a:pt x="1473693" y="3755254"/>
                  </a:cubicBezTo>
                  <a:cubicBezTo>
                    <a:pt x="1531724" y="3726239"/>
                    <a:pt x="1605543" y="3762514"/>
                    <a:pt x="1660125" y="3773010"/>
                  </a:cubicBezTo>
                  <a:cubicBezTo>
                    <a:pt x="1759732" y="3792165"/>
                    <a:pt x="1830130" y="3830226"/>
                    <a:pt x="1935332" y="3861786"/>
                  </a:cubicBezTo>
                  <a:cubicBezTo>
                    <a:pt x="2119468" y="3917027"/>
                    <a:pt x="1932817" y="3863377"/>
                    <a:pt x="2104008" y="3906175"/>
                  </a:cubicBezTo>
                  <a:cubicBezTo>
                    <a:pt x="2124908" y="3911400"/>
                    <a:pt x="2145368" y="3918262"/>
                    <a:pt x="2166152" y="3923930"/>
                  </a:cubicBezTo>
                  <a:cubicBezTo>
                    <a:pt x="2177923" y="3927140"/>
                    <a:pt x="2189825" y="3929849"/>
                    <a:pt x="2201662" y="3932808"/>
                  </a:cubicBezTo>
                  <a:cubicBezTo>
                    <a:pt x="2207581" y="3938726"/>
                    <a:pt x="2215112" y="3943386"/>
                    <a:pt x="2219418" y="3950563"/>
                  </a:cubicBezTo>
                  <a:cubicBezTo>
                    <a:pt x="2228113" y="3965054"/>
                    <a:pt x="2234447" y="4010680"/>
                    <a:pt x="2237173" y="4021584"/>
                  </a:cubicBezTo>
                  <a:cubicBezTo>
                    <a:pt x="2242893" y="4044462"/>
                    <a:pt x="2248308" y="4056252"/>
                    <a:pt x="2263806" y="4074850"/>
                  </a:cubicBezTo>
                  <a:cubicBezTo>
                    <a:pt x="2294551" y="4111745"/>
                    <a:pt x="2294901" y="4101837"/>
                    <a:pt x="2343705" y="4128116"/>
                  </a:cubicBezTo>
                  <a:cubicBezTo>
                    <a:pt x="2364711" y="4139427"/>
                    <a:pt x="2383351" y="4155687"/>
                    <a:pt x="2405849" y="4163627"/>
                  </a:cubicBezTo>
                  <a:cubicBezTo>
                    <a:pt x="2442754" y="4176652"/>
                    <a:pt x="2524184" y="4185077"/>
                    <a:pt x="2565647" y="4190260"/>
                  </a:cubicBezTo>
                  <a:cubicBezTo>
                    <a:pt x="2574525" y="4193219"/>
                    <a:pt x="2583145" y="4197108"/>
                    <a:pt x="2592280" y="4199138"/>
                  </a:cubicBezTo>
                  <a:cubicBezTo>
                    <a:pt x="2671918" y="4216835"/>
                    <a:pt x="2733179" y="4210149"/>
                    <a:pt x="2823099" y="4216893"/>
                  </a:cubicBezTo>
                  <a:cubicBezTo>
                    <a:pt x="2882412" y="4221341"/>
                    <a:pt x="2941468" y="4228730"/>
                    <a:pt x="3000653" y="4234648"/>
                  </a:cubicBezTo>
                  <a:cubicBezTo>
                    <a:pt x="3030245" y="4237607"/>
                    <a:pt x="3059703" y="4242625"/>
                    <a:pt x="3089429" y="4243526"/>
                  </a:cubicBezTo>
                  <a:cubicBezTo>
                    <a:pt x="3435716" y="4254020"/>
                    <a:pt x="3284843" y="4246985"/>
                    <a:pt x="3542191" y="4261281"/>
                  </a:cubicBezTo>
                  <a:cubicBezTo>
                    <a:pt x="3590597" y="4267332"/>
                    <a:pt x="3644767" y="4274433"/>
                    <a:pt x="3693111" y="4279037"/>
                  </a:cubicBezTo>
                  <a:cubicBezTo>
                    <a:pt x="3728584" y="4282415"/>
                    <a:pt x="3764205" y="4284184"/>
                    <a:pt x="3799643" y="4287914"/>
                  </a:cubicBezTo>
                  <a:cubicBezTo>
                    <a:pt x="3820453" y="4290104"/>
                    <a:pt x="3841147" y="4293352"/>
                    <a:pt x="3861787" y="4296792"/>
                  </a:cubicBezTo>
                  <a:cubicBezTo>
                    <a:pt x="3876671" y="4299273"/>
                    <a:pt x="3891178" y="4304004"/>
                    <a:pt x="3906175" y="4305670"/>
                  </a:cubicBezTo>
                  <a:cubicBezTo>
                    <a:pt x="3986869" y="4314636"/>
                    <a:pt x="4104607" y="4317941"/>
                    <a:pt x="4181383" y="4323425"/>
                  </a:cubicBezTo>
                  <a:cubicBezTo>
                    <a:pt x="4256057" y="4328759"/>
                    <a:pt x="4260200" y="4330643"/>
                    <a:pt x="4323425" y="4341180"/>
                  </a:cubicBezTo>
                  <a:cubicBezTo>
                    <a:pt x="4376964" y="4359027"/>
                    <a:pt x="4336509" y="4349675"/>
                    <a:pt x="4429958" y="4341180"/>
                  </a:cubicBezTo>
                  <a:cubicBezTo>
                    <a:pt x="4468383" y="4337687"/>
                    <a:pt x="4506897" y="4335262"/>
                    <a:pt x="4545367" y="4332303"/>
                  </a:cubicBezTo>
                  <a:cubicBezTo>
                    <a:pt x="4560163" y="4329344"/>
                    <a:pt x="4574799" y="4325419"/>
                    <a:pt x="4589756" y="4323425"/>
                  </a:cubicBezTo>
                  <a:cubicBezTo>
                    <a:pt x="4648477" y="4315595"/>
                    <a:pt x="4694266" y="4318907"/>
                    <a:pt x="4749554" y="4296792"/>
                  </a:cubicBezTo>
                  <a:cubicBezTo>
                    <a:pt x="4764350" y="4290874"/>
                    <a:pt x="4778824" y="4284076"/>
                    <a:pt x="4793942" y="4279037"/>
                  </a:cubicBezTo>
                  <a:cubicBezTo>
                    <a:pt x="4827731" y="4267774"/>
                    <a:pt x="4826161" y="4274106"/>
                    <a:pt x="4856086" y="4261281"/>
                  </a:cubicBezTo>
                  <a:cubicBezTo>
                    <a:pt x="4868250" y="4256068"/>
                    <a:pt x="4880028" y="4249953"/>
                    <a:pt x="4891596" y="4243526"/>
                  </a:cubicBezTo>
                  <a:cubicBezTo>
                    <a:pt x="4906680" y="4235146"/>
                    <a:pt x="4919880" y="4223087"/>
                    <a:pt x="4935985" y="4216893"/>
                  </a:cubicBezTo>
                  <a:cubicBezTo>
                    <a:pt x="4958761" y="4208133"/>
                    <a:pt x="4983332" y="4205056"/>
                    <a:pt x="5007006" y="4199138"/>
                  </a:cubicBezTo>
                  <a:cubicBezTo>
                    <a:pt x="5042536" y="4175450"/>
                    <a:pt x="5030247" y="4181001"/>
                    <a:pt x="5078027" y="4163627"/>
                  </a:cubicBezTo>
                  <a:cubicBezTo>
                    <a:pt x="5095616" y="4157231"/>
                    <a:pt x="5131293" y="4145872"/>
                    <a:pt x="5131293" y="4145872"/>
                  </a:cubicBezTo>
                  <a:cubicBezTo>
                    <a:pt x="5175572" y="4116353"/>
                    <a:pt x="5189876" y="4109038"/>
                    <a:pt x="5228948" y="4074850"/>
                  </a:cubicBezTo>
                  <a:cubicBezTo>
                    <a:pt x="5238397" y="4066583"/>
                    <a:pt x="5245365" y="4055514"/>
                    <a:pt x="5255581" y="4048217"/>
                  </a:cubicBezTo>
                  <a:cubicBezTo>
                    <a:pt x="5340623" y="3987473"/>
                    <a:pt x="5247839" y="4068616"/>
                    <a:pt x="5317725" y="4012707"/>
                  </a:cubicBezTo>
                  <a:cubicBezTo>
                    <a:pt x="5343550" y="3992047"/>
                    <a:pt x="5330168" y="3995999"/>
                    <a:pt x="5353235" y="3968318"/>
                  </a:cubicBezTo>
                  <a:cubicBezTo>
                    <a:pt x="5374596" y="3942685"/>
                    <a:pt x="5380314" y="3941388"/>
                    <a:pt x="5406501" y="3923930"/>
                  </a:cubicBezTo>
                  <a:cubicBezTo>
                    <a:pt x="5412420" y="3915052"/>
                    <a:pt x="5417168" y="3905272"/>
                    <a:pt x="5424257" y="3897297"/>
                  </a:cubicBezTo>
                  <a:cubicBezTo>
                    <a:pt x="5440939" y="3878530"/>
                    <a:pt x="5477523" y="3844031"/>
                    <a:pt x="5477523" y="3844031"/>
                  </a:cubicBezTo>
                  <a:cubicBezTo>
                    <a:pt x="5493799" y="3795199"/>
                    <a:pt x="5476620" y="3838953"/>
                    <a:pt x="5504156" y="3790765"/>
                  </a:cubicBezTo>
                  <a:cubicBezTo>
                    <a:pt x="5549218" y="3711907"/>
                    <a:pt x="5496402" y="3793519"/>
                    <a:pt x="5539666" y="3728621"/>
                  </a:cubicBezTo>
                  <a:cubicBezTo>
                    <a:pt x="5562183" y="3616041"/>
                    <a:pt x="5532010" y="3737609"/>
                    <a:pt x="5566299" y="3657600"/>
                  </a:cubicBezTo>
                  <a:cubicBezTo>
                    <a:pt x="5583367" y="3617775"/>
                    <a:pt x="5566778" y="3630010"/>
                    <a:pt x="5584055" y="3595456"/>
                  </a:cubicBezTo>
                  <a:cubicBezTo>
                    <a:pt x="5588827" y="3585913"/>
                    <a:pt x="5597477" y="3578573"/>
                    <a:pt x="5601810" y="3568823"/>
                  </a:cubicBezTo>
                  <a:cubicBezTo>
                    <a:pt x="5634452" y="3495377"/>
                    <a:pt x="5600857" y="3534264"/>
                    <a:pt x="5637321" y="3497802"/>
                  </a:cubicBezTo>
                  <a:cubicBezTo>
                    <a:pt x="5643239" y="3485965"/>
                    <a:pt x="5648062" y="3473514"/>
                    <a:pt x="5655076" y="3462291"/>
                  </a:cubicBezTo>
                  <a:cubicBezTo>
                    <a:pt x="5662918" y="3449744"/>
                    <a:pt x="5674368" y="3439627"/>
                    <a:pt x="5681709" y="3426780"/>
                  </a:cubicBezTo>
                  <a:cubicBezTo>
                    <a:pt x="5707570" y="3381523"/>
                    <a:pt x="5666512" y="3415771"/>
                    <a:pt x="5717220" y="3373514"/>
                  </a:cubicBezTo>
                  <a:cubicBezTo>
                    <a:pt x="5751565" y="3344894"/>
                    <a:pt x="5736293" y="3363032"/>
                    <a:pt x="5779363" y="3346881"/>
                  </a:cubicBezTo>
                  <a:cubicBezTo>
                    <a:pt x="5791754" y="3342234"/>
                    <a:pt x="5802710" y="3334339"/>
                    <a:pt x="5814874" y="3329126"/>
                  </a:cubicBezTo>
                  <a:cubicBezTo>
                    <a:pt x="5823475" y="3325440"/>
                    <a:pt x="5833137" y="3324433"/>
                    <a:pt x="5841507" y="3320248"/>
                  </a:cubicBezTo>
                  <a:cubicBezTo>
                    <a:pt x="5851050" y="3315476"/>
                    <a:pt x="5858597" y="3307265"/>
                    <a:pt x="5868140" y="3302493"/>
                  </a:cubicBezTo>
                  <a:cubicBezTo>
                    <a:pt x="5876510" y="3298308"/>
                    <a:pt x="5886403" y="3297800"/>
                    <a:pt x="5894773" y="3293615"/>
                  </a:cubicBezTo>
                  <a:cubicBezTo>
                    <a:pt x="5904316" y="3288843"/>
                    <a:pt x="5911863" y="3280632"/>
                    <a:pt x="5921406" y="3275860"/>
                  </a:cubicBezTo>
                  <a:cubicBezTo>
                    <a:pt x="5929776" y="3271675"/>
                    <a:pt x="5939669" y="3271167"/>
                    <a:pt x="5948039" y="3266982"/>
                  </a:cubicBezTo>
                  <a:cubicBezTo>
                    <a:pt x="5957582" y="3262210"/>
                    <a:pt x="5964922" y="3253560"/>
                    <a:pt x="5974672" y="3249227"/>
                  </a:cubicBezTo>
                  <a:cubicBezTo>
                    <a:pt x="5991775" y="3241626"/>
                    <a:pt x="6027938" y="3231472"/>
                    <a:pt x="6027938" y="3231472"/>
                  </a:cubicBezTo>
                  <a:cubicBezTo>
                    <a:pt x="6090397" y="3189831"/>
                    <a:pt x="6011198" y="3237750"/>
                    <a:pt x="6098959" y="3204839"/>
                  </a:cubicBezTo>
                  <a:cubicBezTo>
                    <a:pt x="6108949" y="3201093"/>
                    <a:pt x="6116049" y="3191855"/>
                    <a:pt x="6125592" y="3187083"/>
                  </a:cubicBezTo>
                  <a:cubicBezTo>
                    <a:pt x="6133962" y="3182898"/>
                    <a:pt x="6143347" y="3181165"/>
                    <a:pt x="6152225" y="3178206"/>
                  </a:cubicBezTo>
                  <a:cubicBezTo>
                    <a:pt x="6161103" y="3172287"/>
                    <a:pt x="6169108" y="3164783"/>
                    <a:pt x="6178858" y="3160450"/>
                  </a:cubicBezTo>
                  <a:cubicBezTo>
                    <a:pt x="6195961" y="3152849"/>
                    <a:pt x="6216076" y="3152324"/>
                    <a:pt x="6232125" y="3142695"/>
                  </a:cubicBezTo>
                  <a:cubicBezTo>
                    <a:pt x="6305029" y="3098952"/>
                    <a:pt x="6245971" y="3127620"/>
                    <a:pt x="6320901" y="3107184"/>
                  </a:cubicBezTo>
                  <a:cubicBezTo>
                    <a:pt x="6338957" y="3102260"/>
                    <a:pt x="6355815" y="3093100"/>
                    <a:pt x="6374167" y="3089429"/>
                  </a:cubicBezTo>
                  <a:cubicBezTo>
                    <a:pt x="6388963" y="3086470"/>
                    <a:pt x="6403917" y="3084211"/>
                    <a:pt x="6418556" y="3080551"/>
                  </a:cubicBezTo>
                  <a:cubicBezTo>
                    <a:pt x="6427634" y="3078281"/>
                    <a:pt x="6436054" y="3073704"/>
                    <a:pt x="6445189" y="3071674"/>
                  </a:cubicBezTo>
                  <a:cubicBezTo>
                    <a:pt x="6462761" y="3067769"/>
                    <a:pt x="6480700" y="3065755"/>
                    <a:pt x="6498455" y="3062796"/>
                  </a:cubicBezTo>
                  <a:cubicBezTo>
                    <a:pt x="6510292" y="3056878"/>
                    <a:pt x="6521410" y="3049226"/>
                    <a:pt x="6533965" y="3045041"/>
                  </a:cubicBezTo>
                  <a:cubicBezTo>
                    <a:pt x="6548280" y="3040269"/>
                    <a:pt x="6563715" y="3039823"/>
                    <a:pt x="6578354" y="3036163"/>
                  </a:cubicBezTo>
                  <a:cubicBezTo>
                    <a:pt x="6587432" y="3033893"/>
                    <a:pt x="6596109" y="3030244"/>
                    <a:pt x="6604987" y="3027285"/>
                  </a:cubicBezTo>
                  <a:cubicBezTo>
                    <a:pt x="6613865" y="3018407"/>
                    <a:pt x="6621174" y="3007616"/>
                    <a:pt x="6631620" y="3000652"/>
                  </a:cubicBezTo>
                  <a:cubicBezTo>
                    <a:pt x="6711697" y="2947268"/>
                    <a:pt x="6601071" y="3043866"/>
                    <a:pt x="6684886" y="2974019"/>
                  </a:cubicBezTo>
                  <a:cubicBezTo>
                    <a:pt x="6772159" y="2901291"/>
                    <a:pt x="6659433" y="2990594"/>
                    <a:pt x="6729274" y="2920753"/>
                  </a:cubicBezTo>
                  <a:cubicBezTo>
                    <a:pt x="6736819" y="2913208"/>
                    <a:pt x="6747029" y="2908916"/>
                    <a:pt x="6755907" y="2902998"/>
                  </a:cubicBezTo>
                  <a:cubicBezTo>
                    <a:pt x="6764785" y="2891161"/>
                    <a:pt x="6771481" y="2877317"/>
                    <a:pt x="6782540" y="2867487"/>
                  </a:cubicBezTo>
                  <a:cubicBezTo>
                    <a:pt x="6798489" y="2853310"/>
                    <a:pt x="6818051" y="2843814"/>
                    <a:pt x="6835806" y="2831977"/>
                  </a:cubicBezTo>
                  <a:cubicBezTo>
                    <a:pt x="6844684" y="2826058"/>
                    <a:pt x="6856037" y="2822757"/>
                    <a:pt x="6862439" y="2814221"/>
                  </a:cubicBezTo>
                  <a:cubicBezTo>
                    <a:pt x="6894687" y="2771224"/>
                    <a:pt x="6875035" y="2783389"/>
                    <a:pt x="6915705" y="2769833"/>
                  </a:cubicBezTo>
                  <a:cubicBezTo>
                    <a:pt x="6921623" y="2763914"/>
                    <a:pt x="6928231" y="2758613"/>
                    <a:pt x="6933460" y="2752077"/>
                  </a:cubicBezTo>
                  <a:cubicBezTo>
                    <a:pt x="6940125" y="2743745"/>
                    <a:pt x="6943671" y="2732989"/>
                    <a:pt x="6951216" y="2725444"/>
                  </a:cubicBezTo>
                  <a:cubicBezTo>
                    <a:pt x="6961678" y="2714982"/>
                    <a:pt x="6976264" y="2709273"/>
                    <a:pt x="6986726" y="2698811"/>
                  </a:cubicBezTo>
                  <a:cubicBezTo>
                    <a:pt x="7019476" y="2666061"/>
                    <a:pt x="6987489" y="2674628"/>
                    <a:pt x="7031115" y="2645545"/>
                  </a:cubicBezTo>
                  <a:cubicBezTo>
                    <a:pt x="7038901" y="2640354"/>
                    <a:pt x="7048870" y="2639627"/>
                    <a:pt x="7057748" y="2636668"/>
                  </a:cubicBezTo>
                  <a:cubicBezTo>
                    <a:pt x="7063666" y="2630749"/>
                    <a:pt x="7068326" y="2623218"/>
                    <a:pt x="7075503" y="2618912"/>
                  </a:cubicBezTo>
                  <a:cubicBezTo>
                    <a:pt x="7083527" y="2614097"/>
                    <a:pt x="7093173" y="2612724"/>
                    <a:pt x="7102136" y="2610035"/>
                  </a:cubicBezTo>
                  <a:cubicBezTo>
                    <a:pt x="7122771" y="2603845"/>
                    <a:pt x="7143645" y="2598469"/>
                    <a:pt x="7164280" y="2592279"/>
                  </a:cubicBezTo>
                  <a:cubicBezTo>
                    <a:pt x="7173243" y="2589590"/>
                    <a:pt x="7181915" y="2585973"/>
                    <a:pt x="7190913" y="2583402"/>
                  </a:cubicBezTo>
                  <a:cubicBezTo>
                    <a:pt x="7202645" y="2580050"/>
                    <a:pt x="7214737" y="2578030"/>
                    <a:pt x="7226424" y="2574524"/>
                  </a:cubicBezTo>
                  <a:cubicBezTo>
                    <a:pt x="7244350" y="2569146"/>
                    <a:pt x="7261935" y="2562687"/>
                    <a:pt x="7279690" y="2556769"/>
                  </a:cubicBezTo>
                  <a:lnTo>
                    <a:pt x="7306323" y="2547891"/>
                  </a:lnTo>
                  <a:cubicBezTo>
                    <a:pt x="7315201" y="2539013"/>
                    <a:pt x="7323311" y="2529295"/>
                    <a:pt x="7332956" y="2521258"/>
                  </a:cubicBezTo>
                  <a:cubicBezTo>
                    <a:pt x="7341153" y="2514428"/>
                    <a:pt x="7352924" y="2511835"/>
                    <a:pt x="7359589" y="2503503"/>
                  </a:cubicBezTo>
                  <a:cubicBezTo>
                    <a:pt x="7365435" y="2496196"/>
                    <a:pt x="7364281" y="2485240"/>
                    <a:pt x="7368466" y="2476870"/>
                  </a:cubicBezTo>
                  <a:cubicBezTo>
                    <a:pt x="7373238" y="2467327"/>
                    <a:pt x="7381450" y="2459780"/>
                    <a:pt x="7386222" y="2450237"/>
                  </a:cubicBezTo>
                  <a:cubicBezTo>
                    <a:pt x="7393349" y="2435983"/>
                    <a:pt x="7398382" y="2420769"/>
                    <a:pt x="7403977" y="2405848"/>
                  </a:cubicBezTo>
                  <a:cubicBezTo>
                    <a:pt x="7407263" y="2397086"/>
                    <a:pt x="7408310" y="2387395"/>
                    <a:pt x="7412855" y="2379215"/>
                  </a:cubicBezTo>
                  <a:cubicBezTo>
                    <a:pt x="7423218" y="2360561"/>
                    <a:pt x="7441617" y="2346193"/>
                    <a:pt x="7448365" y="2325949"/>
                  </a:cubicBezTo>
                  <a:cubicBezTo>
                    <a:pt x="7451324" y="2317071"/>
                    <a:pt x="7454973" y="2308394"/>
                    <a:pt x="7457243" y="2299316"/>
                  </a:cubicBezTo>
                  <a:cubicBezTo>
                    <a:pt x="7465899" y="2264694"/>
                    <a:pt x="7469986" y="2227868"/>
                    <a:pt x="7474998" y="2192784"/>
                  </a:cubicBezTo>
                  <a:lnTo>
                    <a:pt x="7492754" y="2112885"/>
                  </a:lnTo>
                </a:path>
              </a:pathLst>
            </a:custGeom>
            <a:solidFill>
              <a:srgbClr val="D1FFD1"/>
            </a:solid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nvGrpSpPr>
            <p:cNvPr id="111" name="Group 110"/>
            <p:cNvGrpSpPr/>
            <p:nvPr/>
          </p:nvGrpSpPr>
          <p:grpSpPr>
            <a:xfrm>
              <a:off x="2111011" y="1482571"/>
              <a:ext cx="2009564" cy="3773010"/>
              <a:chOff x="2111011" y="1482571"/>
              <a:chExt cx="2009564" cy="3773010"/>
            </a:xfrm>
          </p:grpSpPr>
          <p:sp>
            <p:nvSpPr>
              <p:cNvPr id="8" name="Freeform 7"/>
              <p:cNvSpPr/>
              <p:nvPr/>
            </p:nvSpPr>
            <p:spPr>
              <a:xfrm>
                <a:off x="2849732" y="1482571"/>
                <a:ext cx="568271" cy="3773010"/>
              </a:xfrm>
              <a:custGeom>
                <a:avLst/>
                <a:gdLst>
                  <a:gd name="connsiteX0" fmla="*/ 150920 w 568271"/>
                  <a:gd name="connsiteY0" fmla="*/ 0 h 3773010"/>
                  <a:gd name="connsiteX1" fmla="*/ 381740 w 568271"/>
                  <a:gd name="connsiteY1" fmla="*/ 648070 h 3773010"/>
                  <a:gd name="connsiteX2" fmla="*/ 142043 w 568271"/>
                  <a:gd name="connsiteY2" fmla="*/ 1189608 h 3773010"/>
                  <a:gd name="connsiteX3" fmla="*/ 568171 w 568271"/>
                  <a:gd name="connsiteY3" fmla="*/ 1953087 h 3773010"/>
                  <a:gd name="connsiteX4" fmla="*/ 97654 w 568271"/>
                  <a:gd name="connsiteY4" fmla="*/ 2787588 h 3773010"/>
                  <a:gd name="connsiteX5" fmla="*/ 0 w 568271"/>
                  <a:gd name="connsiteY5" fmla="*/ 3773010 h 377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271" h="3773010">
                    <a:moveTo>
                      <a:pt x="150920" y="0"/>
                    </a:moveTo>
                    <a:cubicBezTo>
                      <a:pt x="267069" y="224901"/>
                      <a:pt x="383219" y="449802"/>
                      <a:pt x="381740" y="648070"/>
                    </a:cubicBezTo>
                    <a:cubicBezTo>
                      <a:pt x="380261" y="846338"/>
                      <a:pt x="110971" y="972105"/>
                      <a:pt x="142043" y="1189608"/>
                    </a:cubicBezTo>
                    <a:cubicBezTo>
                      <a:pt x="173115" y="1407111"/>
                      <a:pt x="575569" y="1686757"/>
                      <a:pt x="568171" y="1953087"/>
                    </a:cubicBezTo>
                    <a:cubicBezTo>
                      <a:pt x="560773" y="2219417"/>
                      <a:pt x="192349" y="2484268"/>
                      <a:pt x="97654" y="2787588"/>
                    </a:cubicBezTo>
                    <a:cubicBezTo>
                      <a:pt x="2959" y="3090909"/>
                      <a:pt x="1479" y="3431959"/>
                      <a:pt x="0" y="3773010"/>
                    </a:cubicBezTo>
                  </a:path>
                </a:pathLst>
              </a:custGeom>
              <a:ln>
                <a:solidFill>
                  <a:srgbClr val="9933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nvGrpSpPr>
              <p:cNvPr id="110" name="Group 109"/>
              <p:cNvGrpSpPr/>
              <p:nvPr/>
            </p:nvGrpSpPr>
            <p:grpSpPr>
              <a:xfrm>
                <a:off x="2111011" y="1499992"/>
                <a:ext cx="2009564" cy="3644531"/>
                <a:chOff x="2111011" y="1499992"/>
                <a:chExt cx="2009564" cy="3644531"/>
              </a:xfrm>
            </p:grpSpPr>
            <p:grpSp>
              <p:nvGrpSpPr>
                <p:cNvPr id="102" name="Group 101"/>
                <p:cNvGrpSpPr/>
                <p:nvPr/>
              </p:nvGrpSpPr>
              <p:grpSpPr>
                <a:xfrm>
                  <a:off x="2386429" y="1926604"/>
                  <a:ext cx="1303640" cy="520054"/>
                  <a:chOff x="2386429" y="1926604"/>
                  <a:chExt cx="1303640" cy="520054"/>
                </a:xfrm>
              </p:grpSpPr>
              <p:sp>
                <p:nvSpPr>
                  <p:cNvPr id="9" name="Arc 8"/>
                  <p:cNvSpPr/>
                  <p:nvPr/>
                </p:nvSpPr>
                <p:spPr>
                  <a:xfrm rot="6521593">
                    <a:off x="2601907" y="1711126"/>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17" name="Arc 16"/>
                  <p:cNvSpPr/>
                  <p:nvPr/>
                </p:nvSpPr>
                <p:spPr>
                  <a:xfrm rot="15428307" flipH="1">
                    <a:off x="3236261" y="1992850"/>
                    <a:ext cx="403407" cy="504209"/>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101" name="Group 100"/>
                <p:cNvGrpSpPr/>
                <p:nvPr/>
              </p:nvGrpSpPr>
              <p:grpSpPr>
                <a:xfrm>
                  <a:off x="2316606" y="1499992"/>
                  <a:ext cx="1674243" cy="447155"/>
                  <a:chOff x="2316606" y="1499992"/>
                  <a:chExt cx="1674243" cy="447155"/>
                </a:xfrm>
              </p:grpSpPr>
              <p:sp>
                <p:nvSpPr>
                  <p:cNvPr id="11" name="Arc 10"/>
                  <p:cNvSpPr/>
                  <p:nvPr/>
                </p:nvSpPr>
                <p:spPr>
                  <a:xfrm rot="6171693">
                    <a:off x="2532084" y="1284514"/>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18" name="Arc 17"/>
                  <p:cNvSpPr/>
                  <p:nvPr/>
                </p:nvSpPr>
                <p:spPr>
                  <a:xfrm rot="15549806" flipH="1">
                    <a:off x="3371964" y="1328262"/>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103" name="Group 102"/>
                <p:cNvGrpSpPr/>
                <p:nvPr/>
              </p:nvGrpSpPr>
              <p:grpSpPr>
                <a:xfrm>
                  <a:off x="2165967" y="2300946"/>
                  <a:ext cx="1647076" cy="421163"/>
                  <a:chOff x="2165967" y="2300946"/>
                  <a:chExt cx="1647076" cy="421163"/>
                </a:xfrm>
              </p:grpSpPr>
              <p:sp>
                <p:nvSpPr>
                  <p:cNvPr id="10" name="Arc 9"/>
                  <p:cNvSpPr/>
                  <p:nvPr/>
                </p:nvSpPr>
                <p:spPr>
                  <a:xfrm rot="6171693">
                    <a:off x="2381445" y="2103224"/>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19" name="Arc 18"/>
                  <p:cNvSpPr/>
                  <p:nvPr/>
                </p:nvSpPr>
                <p:spPr>
                  <a:xfrm rot="15157351" flipH="1">
                    <a:off x="3194158" y="2085468"/>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104" name="Group 103"/>
                <p:cNvGrpSpPr/>
                <p:nvPr/>
              </p:nvGrpSpPr>
              <p:grpSpPr>
                <a:xfrm>
                  <a:off x="2485452" y="2553446"/>
                  <a:ext cx="1437820" cy="502376"/>
                  <a:chOff x="2485452" y="2553446"/>
                  <a:chExt cx="1437820" cy="502376"/>
                </a:xfrm>
              </p:grpSpPr>
              <p:sp>
                <p:nvSpPr>
                  <p:cNvPr id="12" name="Arc 11"/>
                  <p:cNvSpPr/>
                  <p:nvPr/>
                </p:nvSpPr>
                <p:spPr>
                  <a:xfrm rot="6171693">
                    <a:off x="2606442" y="2531425"/>
                    <a:ext cx="403407" cy="645387"/>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0" name="Arc 19"/>
                  <p:cNvSpPr/>
                  <p:nvPr/>
                </p:nvSpPr>
                <p:spPr>
                  <a:xfrm rot="14889034" flipH="1">
                    <a:off x="3304387" y="2337968"/>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105" name="Group 104"/>
                <p:cNvGrpSpPr/>
                <p:nvPr/>
              </p:nvGrpSpPr>
              <p:grpSpPr>
                <a:xfrm>
                  <a:off x="2468063" y="2822364"/>
                  <a:ext cx="1652512" cy="417126"/>
                  <a:chOff x="2468063" y="2822364"/>
                  <a:chExt cx="1652512" cy="417126"/>
                </a:xfrm>
              </p:grpSpPr>
              <p:sp>
                <p:nvSpPr>
                  <p:cNvPr id="13" name="Arc 12"/>
                  <p:cNvSpPr/>
                  <p:nvPr/>
                </p:nvSpPr>
                <p:spPr>
                  <a:xfrm rot="6171693">
                    <a:off x="2683541" y="2620605"/>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1" name="Arc 20"/>
                  <p:cNvSpPr/>
                  <p:nvPr/>
                </p:nvSpPr>
                <p:spPr>
                  <a:xfrm rot="15067016" flipH="1">
                    <a:off x="3501690" y="2606886"/>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107" name="Group 106"/>
                <p:cNvGrpSpPr/>
                <p:nvPr/>
              </p:nvGrpSpPr>
              <p:grpSpPr>
                <a:xfrm>
                  <a:off x="2508103" y="3476150"/>
                  <a:ext cx="1297983" cy="843467"/>
                  <a:chOff x="2508103" y="3476150"/>
                  <a:chExt cx="1297983" cy="843467"/>
                </a:xfrm>
              </p:grpSpPr>
              <p:sp>
                <p:nvSpPr>
                  <p:cNvPr id="14" name="Arc 13"/>
                  <p:cNvSpPr/>
                  <p:nvPr/>
                </p:nvSpPr>
                <p:spPr>
                  <a:xfrm rot="6972468">
                    <a:off x="2528460" y="3455793"/>
                    <a:ext cx="627217" cy="667931"/>
                  </a:xfrm>
                  <a:prstGeom prst="arc">
                    <a:avLst>
                      <a:gd name="adj1" fmla="val 16139861"/>
                      <a:gd name="adj2" fmla="val 573362"/>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8" name="Arc 27"/>
                  <p:cNvSpPr/>
                  <p:nvPr/>
                </p:nvSpPr>
                <p:spPr>
                  <a:xfrm rot="16783253" flipH="1">
                    <a:off x="3158512" y="3672043"/>
                    <a:ext cx="627217" cy="667931"/>
                  </a:xfrm>
                  <a:prstGeom prst="arc">
                    <a:avLst>
                      <a:gd name="adj1" fmla="val 16139861"/>
                      <a:gd name="adj2" fmla="val 573362"/>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108" name="Group 107"/>
                <p:cNvGrpSpPr/>
                <p:nvPr/>
              </p:nvGrpSpPr>
              <p:grpSpPr>
                <a:xfrm>
                  <a:off x="2111011" y="3913825"/>
                  <a:ext cx="1488970" cy="842278"/>
                  <a:chOff x="2111011" y="3913825"/>
                  <a:chExt cx="1488970" cy="842278"/>
                </a:xfrm>
              </p:grpSpPr>
              <p:sp>
                <p:nvSpPr>
                  <p:cNvPr id="15" name="Arc 14"/>
                  <p:cNvSpPr/>
                  <p:nvPr/>
                </p:nvSpPr>
                <p:spPr>
                  <a:xfrm rot="6171693">
                    <a:off x="2219310" y="3805526"/>
                    <a:ext cx="617766"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9" name="Arc 28"/>
                  <p:cNvSpPr/>
                  <p:nvPr/>
                </p:nvSpPr>
                <p:spPr>
                  <a:xfrm rot="16783253" flipH="1">
                    <a:off x="2952407" y="4108529"/>
                    <a:ext cx="627217" cy="667931"/>
                  </a:xfrm>
                  <a:prstGeom prst="arc">
                    <a:avLst>
                      <a:gd name="adj1" fmla="val 16139861"/>
                      <a:gd name="adj2" fmla="val 573362"/>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106" name="Group 105"/>
                <p:cNvGrpSpPr/>
                <p:nvPr/>
              </p:nvGrpSpPr>
              <p:grpSpPr>
                <a:xfrm>
                  <a:off x="2517069" y="3378858"/>
                  <a:ext cx="1457491" cy="724508"/>
                  <a:chOff x="2517069" y="3378858"/>
                  <a:chExt cx="1457491" cy="724508"/>
                </a:xfrm>
              </p:grpSpPr>
              <p:sp>
                <p:nvSpPr>
                  <p:cNvPr id="26" name="Arc 25"/>
                  <p:cNvSpPr/>
                  <p:nvPr/>
                </p:nvSpPr>
                <p:spPr>
                  <a:xfrm rot="6171693">
                    <a:off x="2732547" y="3163380"/>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30" name="Arc 29"/>
                  <p:cNvSpPr/>
                  <p:nvPr/>
                </p:nvSpPr>
                <p:spPr>
                  <a:xfrm rot="16783253" flipH="1">
                    <a:off x="3326986" y="3455792"/>
                    <a:ext cx="627217" cy="667931"/>
                  </a:xfrm>
                  <a:prstGeom prst="arc">
                    <a:avLst>
                      <a:gd name="adj1" fmla="val 16139861"/>
                      <a:gd name="adj2" fmla="val 573362"/>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109" name="Group 108"/>
                <p:cNvGrpSpPr/>
                <p:nvPr/>
              </p:nvGrpSpPr>
              <p:grpSpPr>
                <a:xfrm>
                  <a:off x="2253642" y="4434633"/>
                  <a:ext cx="1273274" cy="709890"/>
                  <a:chOff x="2253642" y="4434633"/>
                  <a:chExt cx="1273274" cy="709890"/>
                </a:xfrm>
              </p:grpSpPr>
              <p:sp>
                <p:nvSpPr>
                  <p:cNvPr id="27" name="Arc 26"/>
                  <p:cNvSpPr/>
                  <p:nvPr/>
                </p:nvSpPr>
                <p:spPr>
                  <a:xfrm rot="6171693">
                    <a:off x="2331377" y="4356898"/>
                    <a:ext cx="464045" cy="619515"/>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31" name="Arc 30"/>
                  <p:cNvSpPr/>
                  <p:nvPr/>
                </p:nvSpPr>
                <p:spPr>
                  <a:xfrm rot="16783253" flipH="1">
                    <a:off x="2879342" y="4496949"/>
                    <a:ext cx="627217" cy="667931"/>
                  </a:xfrm>
                  <a:prstGeom prst="arc">
                    <a:avLst>
                      <a:gd name="adj1" fmla="val 16139861"/>
                      <a:gd name="adj2" fmla="val 573362"/>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grpSp>
        <p:sp>
          <p:nvSpPr>
            <p:cNvPr id="33" name="Freeform 32"/>
            <p:cNvSpPr/>
            <p:nvPr/>
          </p:nvSpPr>
          <p:spPr>
            <a:xfrm>
              <a:off x="692320" y="1624591"/>
              <a:ext cx="7421869" cy="1989193"/>
            </a:xfrm>
            <a:custGeom>
              <a:avLst/>
              <a:gdLst>
                <a:gd name="connsiteX0" fmla="*/ 7182061 w 7350038"/>
                <a:gd name="connsiteY0" fmla="*/ 1544753 h 1802205"/>
                <a:gd name="connsiteX1" fmla="*/ 5228974 w 7350038"/>
                <a:gd name="connsiteY1" fmla="*/ 1526998 h 1802205"/>
                <a:gd name="connsiteX2" fmla="*/ 4279063 w 7350038"/>
                <a:gd name="connsiteY2" fmla="*/ 1189646 h 1802205"/>
                <a:gd name="connsiteX3" fmla="*/ 3950589 w 7350038"/>
                <a:gd name="connsiteY3" fmla="*/ 683619 h 1802205"/>
                <a:gd name="connsiteX4" fmla="*/ 3542216 w 7350038"/>
                <a:gd name="connsiteY4" fmla="*/ 142081 h 1802205"/>
                <a:gd name="connsiteX5" fmla="*/ 3977222 w 7350038"/>
                <a:gd name="connsiteY5" fmla="*/ 932194 h 1802205"/>
                <a:gd name="connsiteX6" fmla="*/ 4074876 w 7350038"/>
                <a:gd name="connsiteY6" fmla="*/ 1163013 h 1802205"/>
                <a:gd name="connsiteX7" fmla="*/ 4527638 w 7350038"/>
                <a:gd name="connsiteY7" fmla="*/ 1464854 h 1802205"/>
                <a:gd name="connsiteX8" fmla="*/ 3648748 w 7350038"/>
                <a:gd name="connsiteY8" fmla="*/ 1624652 h 1802205"/>
                <a:gd name="connsiteX9" fmla="*/ 2210566 w 7350038"/>
                <a:gd name="connsiteY9" fmla="*/ 1615774 h 1802205"/>
                <a:gd name="connsiteX10" fmla="*/ 1651273 w 7350038"/>
                <a:gd name="connsiteY10" fmla="*/ 1624652 h 1802205"/>
                <a:gd name="connsiteX11" fmla="*/ 1393820 w 7350038"/>
                <a:gd name="connsiteY11" fmla="*/ 1091992 h 1802205"/>
                <a:gd name="connsiteX12" fmla="*/ 1393820 w 7350038"/>
                <a:gd name="connsiteY12" fmla="*/ 639231 h 1802205"/>
                <a:gd name="connsiteX13" fmla="*/ 1145245 w 7350038"/>
                <a:gd name="connsiteY13" fmla="*/ 266368 h 1802205"/>
                <a:gd name="connsiteX14" fmla="*/ 710240 w 7350038"/>
                <a:gd name="connsiteY14" fmla="*/ 38 h 1802205"/>
                <a:gd name="connsiteX15" fmla="*/ 1003203 w 7350038"/>
                <a:gd name="connsiteY15" fmla="*/ 248613 h 1802205"/>
                <a:gd name="connsiteX16" fmla="*/ 1234022 w 7350038"/>
                <a:gd name="connsiteY16" fmla="*/ 506066 h 1802205"/>
                <a:gd name="connsiteX17" fmla="*/ 1313921 w 7350038"/>
                <a:gd name="connsiteY17" fmla="*/ 754640 h 1802205"/>
                <a:gd name="connsiteX18" fmla="*/ 1296166 w 7350038"/>
                <a:gd name="connsiteY18" fmla="*/ 1003215 h 1802205"/>
                <a:gd name="connsiteX19" fmla="*/ 1322799 w 7350038"/>
                <a:gd name="connsiteY19" fmla="*/ 1287300 h 1802205"/>
                <a:gd name="connsiteX20" fmla="*/ 1384943 w 7350038"/>
                <a:gd name="connsiteY20" fmla="*/ 1473732 h 1802205"/>
                <a:gd name="connsiteX21" fmla="*/ 1358309 w 7350038"/>
                <a:gd name="connsiteY21" fmla="*/ 1624652 h 1802205"/>
                <a:gd name="connsiteX22" fmla="*/ 914426 w 7350038"/>
                <a:gd name="connsiteY22" fmla="*/ 1615774 h 1802205"/>
                <a:gd name="connsiteX23" fmla="*/ 745750 w 7350038"/>
                <a:gd name="connsiteY23" fmla="*/ 1677918 h 1802205"/>
                <a:gd name="connsiteX24" fmla="*/ 26 w 7350038"/>
                <a:gd name="connsiteY24" fmla="*/ 1731184 h 1802205"/>
                <a:gd name="connsiteX25" fmla="*/ 719117 w 7350038"/>
                <a:gd name="connsiteY25" fmla="*/ 1793328 h 1802205"/>
                <a:gd name="connsiteX26" fmla="*/ 976570 w 7350038"/>
                <a:gd name="connsiteY26" fmla="*/ 1766695 h 1802205"/>
                <a:gd name="connsiteX27" fmla="*/ 1358309 w 7350038"/>
                <a:gd name="connsiteY27" fmla="*/ 1748939 h 1802205"/>
                <a:gd name="connsiteX28" fmla="*/ 2050768 w 7350038"/>
                <a:gd name="connsiteY28" fmla="*/ 1802205 h 1802205"/>
                <a:gd name="connsiteX29" fmla="*/ 2689960 w 7350038"/>
                <a:gd name="connsiteY29" fmla="*/ 1748939 h 1802205"/>
                <a:gd name="connsiteX30" fmla="*/ 3959467 w 7350038"/>
                <a:gd name="connsiteY30" fmla="*/ 1784450 h 1802205"/>
                <a:gd name="connsiteX31" fmla="*/ 4518760 w 7350038"/>
                <a:gd name="connsiteY31" fmla="*/ 1669040 h 1802205"/>
                <a:gd name="connsiteX32" fmla="*/ 4740702 w 7350038"/>
                <a:gd name="connsiteY32" fmla="*/ 1615774 h 1802205"/>
                <a:gd name="connsiteX33" fmla="*/ 5282240 w 7350038"/>
                <a:gd name="connsiteY33" fmla="*/ 1722306 h 1802205"/>
                <a:gd name="connsiteX34" fmla="*/ 5894799 w 7350038"/>
                <a:gd name="connsiteY34" fmla="*/ 1722306 h 1802205"/>
                <a:gd name="connsiteX35" fmla="*/ 6782566 w 7350038"/>
                <a:gd name="connsiteY35" fmla="*/ 1740062 h 1802205"/>
                <a:gd name="connsiteX36" fmla="*/ 7199816 w 7350038"/>
                <a:gd name="connsiteY36" fmla="*/ 1740062 h 1802205"/>
                <a:gd name="connsiteX37" fmla="*/ 7182061 w 7350038"/>
                <a:gd name="connsiteY37" fmla="*/ 1544753 h 1802205"/>
                <a:gd name="connsiteX0" fmla="*/ 7182061 w 7391038"/>
                <a:gd name="connsiteY0" fmla="*/ 1544753 h 1802205"/>
                <a:gd name="connsiteX1" fmla="*/ 5228974 w 7391038"/>
                <a:gd name="connsiteY1" fmla="*/ 1526998 h 1802205"/>
                <a:gd name="connsiteX2" fmla="*/ 4279063 w 7391038"/>
                <a:gd name="connsiteY2" fmla="*/ 1189646 h 1802205"/>
                <a:gd name="connsiteX3" fmla="*/ 3950589 w 7391038"/>
                <a:gd name="connsiteY3" fmla="*/ 683619 h 1802205"/>
                <a:gd name="connsiteX4" fmla="*/ 3542216 w 7391038"/>
                <a:gd name="connsiteY4" fmla="*/ 142081 h 1802205"/>
                <a:gd name="connsiteX5" fmla="*/ 3977222 w 7391038"/>
                <a:gd name="connsiteY5" fmla="*/ 932194 h 1802205"/>
                <a:gd name="connsiteX6" fmla="*/ 4074876 w 7391038"/>
                <a:gd name="connsiteY6" fmla="*/ 1163013 h 1802205"/>
                <a:gd name="connsiteX7" fmla="*/ 4527638 w 7391038"/>
                <a:gd name="connsiteY7" fmla="*/ 1464854 h 1802205"/>
                <a:gd name="connsiteX8" fmla="*/ 3648748 w 7391038"/>
                <a:gd name="connsiteY8" fmla="*/ 1624652 h 1802205"/>
                <a:gd name="connsiteX9" fmla="*/ 2210566 w 7391038"/>
                <a:gd name="connsiteY9" fmla="*/ 1615774 h 1802205"/>
                <a:gd name="connsiteX10" fmla="*/ 1651273 w 7391038"/>
                <a:gd name="connsiteY10" fmla="*/ 1624652 h 1802205"/>
                <a:gd name="connsiteX11" fmla="*/ 1393820 w 7391038"/>
                <a:gd name="connsiteY11" fmla="*/ 1091992 h 1802205"/>
                <a:gd name="connsiteX12" fmla="*/ 1393820 w 7391038"/>
                <a:gd name="connsiteY12" fmla="*/ 639231 h 1802205"/>
                <a:gd name="connsiteX13" fmla="*/ 1145245 w 7391038"/>
                <a:gd name="connsiteY13" fmla="*/ 266368 h 1802205"/>
                <a:gd name="connsiteX14" fmla="*/ 710240 w 7391038"/>
                <a:gd name="connsiteY14" fmla="*/ 38 h 1802205"/>
                <a:gd name="connsiteX15" fmla="*/ 1003203 w 7391038"/>
                <a:gd name="connsiteY15" fmla="*/ 248613 h 1802205"/>
                <a:gd name="connsiteX16" fmla="*/ 1234022 w 7391038"/>
                <a:gd name="connsiteY16" fmla="*/ 506066 h 1802205"/>
                <a:gd name="connsiteX17" fmla="*/ 1313921 w 7391038"/>
                <a:gd name="connsiteY17" fmla="*/ 754640 h 1802205"/>
                <a:gd name="connsiteX18" fmla="*/ 1296166 w 7391038"/>
                <a:gd name="connsiteY18" fmla="*/ 1003215 h 1802205"/>
                <a:gd name="connsiteX19" fmla="*/ 1322799 w 7391038"/>
                <a:gd name="connsiteY19" fmla="*/ 1287300 h 1802205"/>
                <a:gd name="connsiteX20" fmla="*/ 1384943 w 7391038"/>
                <a:gd name="connsiteY20" fmla="*/ 1473732 h 1802205"/>
                <a:gd name="connsiteX21" fmla="*/ 1358309 w 7391038"/>
                <a:gd name="connsiteY21" fmla="*/ 1624652 h 1802205"/>
                <a:gd name="connsiteX22" fmla="*/ 914426 w 7391038"/>
                <a:gd name="connsiteY22" fmla="*/ 1615774 h 1802205"/>
                <a:gd name="connsiteX23" fmla="*/ 745750 w 7391038"/>
                <a:gd name="connsiteY23" fmla="*/ 1677918 h 1802205"/>
                <a:gd name="connsiteX24" fmla="*/ 26 w 7391038"/>
                <a:gd name="connsiteY24" fmla="*/ 1731184 h 1802205"/>
                <a:gd name="connsiteX25" fmla="*/ 719117 w 7391038"/>
                <a:gd name="connsiteY25" fmla="*/ 1793328 h 1802205"/>
                <a:gd name="connsiteX26" fmla="*/ 976570 w 7391038"/>
                <a:gd name="connsiteY26" fmla="*/ 1766695 h 1802205"/>
                <a:gd name="connsiteX27" fmla="*/ 1358309 w 7391038"/>
                <a:gd name="connsiteY27" fmla="*/ 1748939 h 1802205"/>
                <a:gd name="connsiteX28" fmla="*/ 2050768 w 7391038"/>
                <a:gd name="connsiteY28" fmla="*/ 1802205 h 1802205"/>
                <a:gd name="connsiteX29" fmla="*/ 2689960 w 7391038"/>
                <a:gd name="connsiteY29" fmla="*/ 1748939 h 1802205"/>
                <a:gd name="connsiteX30" fmla="*/ 3959467 w 7391038"/>
                <a:gd name="connsiteY30" fmla="*/ 1784450 h 1802205"/>
                <a:gd name="connsiteX31" fmla="*/ 4518760 w 7391038"/>
                <a:gd name="connsiteY31" fmla="*/ 1669040 h 1802205"/>
                <a:gd name="connsiteX32" fmla="*/ 4740702 w 7391038"/>
                <a:gd name="connsiteY32" fmla="*/ 1615774 h 1802205"/>
                <a:gd name="connsiteX33" fmla="*/ 5282240 w 7391038"/>
                <a:gd name="connsiteY33" fmla="*/ 1722306 h 1802205"/>
                <a:gd name="connsiteX34" fmla="*/ 5894799 w 7391038"/>
                <a:gd name="connsiteY34" fmla="*/ 1722306 h 1802205"/>
                <a:gd name="connsiteX35" fmla="*/ 6782566 w 7391038"/>
                <a:gd name="connsiteY35" fmla="*/ 1740062 h 1802205"/>
                <a:gd name="connsiteX36" fmla="*/ 7199816 w 7391038"/>
                <a:gd name="connsiteY36" fmla="*/ 1740062 h 1802205"/>
                <a:gd name="connsiteX37" fmla="*/ 7182061 w 7391038"/>
                <a:gd name="connsiteY37" fmla="*/ 1544753 h 1802205"/>
                <a:gd name="connsiteX0" fmla="*/ 7182061 w 7391038"/>
                <a:gd name="connsiteY0" fmla="*/ 1544753 h 1802205"/>
                <a:gd name="connsiteX1" fmla="*/ 5228974 w 7391038"/>
                <a:gd name="connsiteY1" fmla="*/ 1526998 h 1802205"/>
                <a:gd name="connsiteX2" fmla="*/ 4279063 w 7391038"/>
                <a:gd name="connsiteY2" fmla="*/ 1189646 h 1802205"/>
                <a:gd name="connsiteX3" fmla="*/ 3950589 w 7391038"/>
                <a:gd name="connsiteY3" fmla="*/ 683619 h 1802205"/>
                <a:gd name="connsiteX4" fmla="*/ 3542216 w 7391038"/>
                <a:gd name="connsiteY4" fmla="*/ 142081 h 1802205"/>
                <a:gd name="connsiteX5" fmla="*/ 3977222 w 7391038"/>
                <a:gd name="connsiteY5" fmla="*/ 932194 h 1802205"/>
                <a:gd name="connsiteX6" fmla="*/ 4074876 w 7391038"/>
                <a:gd name="connsiteY6" fmla="*/ 1163013 h 1802205"/>
                <a:gd name="connsiteX7" fmla="*/ 4527638 w 7391038"/>
                <a:gd name="connsiteY7" fmla="*/ 1464854 h 1802205"/>
                <a:gd name="connsiteX8" fmla="*/ 3648748 w 7391038"/>
                <a:gd name="connsiteY8" fmla="*/ 1624652 h 1802205"/>
                <a:gd name="connsiteX9" fmla="*/ 2210566 w 7391038"/>
                <a:gd name="connsiteY9" fmla="*/ 1615774 h 1802205"/>
                <a:gd name="connsiteX10" fmla="*/ 1651273 w 7391038"/>
                <a:gd name="connsiteY10" fmla="*/ 1624652 h 1802205"/>
                <a:gd name="connsiteX11" fmla="*/ 1393820 w 7391038"/>
                <a:gd name="connsiteY11" fmla="*/ 1091992 h 1802205"/>
                <a:gd name="connsiteX12" fmla="*/ 1393820 w 7391038"/>
                <a:gd name="connsiteY12" fmla="*/ 639231 h 1802205"/>
                <a:gd name="connsiteX13" fmla="*/ 1145245 w 7391038"/>
                <a:gd name="connsiteY13" fmla="*/ 266368 h 1802205"/>
                <a:gd name="connsiteX14" fmla="*/ 710240 w 7391038"/>
                <a:gd name="connsiteY14" fmla="*/ 38 h 1802205"/>
                <a:gd name="connsiteX15" fmla="*/ 1003203 w 7391038"/>
                <a:gd name="connsiteY15" fmla="*/ 248613 h 1802205"/>
                <a:gd name="connsiteX16" fmla="*/ 1234022 w 7391038"/>
                <a:gd name="connsiteY16" fmla="*/ 506066 h 1802205"/>
                <a:gd name="connsiteX17" fmla="*/ 1313921 w 7391038"/>
                <a:gd name="connsiteY17" fmla="*/ 754640 h 1802205"/>
                <a:gd name="connsiteX18" fmla="*/ 1296166 w 7391038"/>
                <a:gd name="connsiteY18" fmla="*/ 1003215 h 1802205"/>
                <a:gd name="connsiteX19" fmla="*/ 1322799 w 7391038"/>
                <a:gd name="connsiteY19" fmla="*/ 1287300 h 1802205"/>
                <a:gd name="connsiteX20" fmla="*/ 1384943 w 7391038"/>
                <a:gd name="connsiteY20" fmla="*/ 1473732 h 1802205"/>
                <a:gd name="connsiteX21" fmla="*/ 1358309 w 7391038"/>
                <a:gd name="connsiteY21" fmla="*/ 1624652 h 1802205"/>
                <a:gd name="connsiteX22" fmla="*/ 914426 w 7391038"/>
                <a:gd name="connsiteY22" fmla="*/ 1615774 h 1802205"/>
                <a:gd name="connsiteX23" fmla="*/ 745750 w 7391038"/>
                <a:gd name="connsiteY23" fmla="*/ 1677918 h 1802205"/>
                <a:gd name="connsiteX24" fmla="*/ 26 w 7391038"/>
                <a:gd name="connsiteY24" fmla="*/ 1731184 h 1802205"/>
                <a:gd name="connsiteX25" fmla="*/ 719117 w 7391038"/>
                <a:gd name="connsiteY25" fmla="*/ 1793328 h 1802205"/>
                <a:gd name="connsiteX26" fmla="*/ 976570 w 7391038"/>
                <a:gd name="connsiteY26" fmla="*/ 1766695 h 1802205"/>
                <a:gd name="connsiteX27" fmla="*/ 1358309 w 7391038"/>
                <a:gd name="connsiteY27" fmla="*/ 1748939 h 1802205"/>
                <a:gd name="connsiteX28" fmla="*/ 2050768 w 7391038"/>
                <a:gd name="connsiteY28" fmla="*/ 1802205 h 1802205"/>
                <a:gd name="connsiteX29" fmla="*/ 2689960 w 7391038"/>
                <a:gd name="connsiteY29" fmla="*/ 1748939 h 1802205"/>
                <a:gd name="connsiteX30" fmla="*/ 3959467 w 7391038"/>
                <a:gd name="connsiteY30" fmla="*/ 1784450 h 1802205"/>
                <a:gd name="connsiteX31" fmla="*/ 4518760 w 7391038"/>
                <a:gd name="connsiteY31" fmla="*/ 1669040 h 1802205"/>
                <a:gd name="connsiteX32" fmla="*/ 4740702 w 7391038"/>
                <a:gd name="connsiteY32" fmla="*/ 1615774 h 1802205"/>
                <a:gd name="connsiteX33" fmla="*/ 5282240 w 7391038"/>
                <a:gd name="connsiteY33" fmla="*/ 1722306 h 1802205"/>
                <a:gd name="connsiteX34" fmla="*/ 5894799 w 7391038"/>
                <a:gd name="connsiteY34" fmla="*/ 1722306 h 1802205"/>
                <a:gd name="connsiteX35" fmla="*/ 6782566 w 7391038"/>
                <a:gd name="connsiteY35" fmla="*/ 1740062 h 1802205"/>
                <a:gd name="connsiteX36" fmla="*/ 7199816 w 7391038"/>
                <a:gd name="connsiteY36" fmla="*/ 1740062 h 1802205"/>
                <a:gd name="connsiteX37" fmla="*/ 7182061 w 7391038"/>
                <a:gd name="connsiteY37" fmla="*/ 1544753 h 1802205"/>
                <a:gd name="connsiteX0" fmla="*/ 7182061 w 7391038"/>
                <a:gd name="connsiteY0" fmla="*/ 1544753 h 1802205"/>
                <a:gd name="connsiteX1" fmla="*/ 5228974 w 7391038"/>
                <a:gd name="connsiteY1" fmla="*/ 1526998 h 1802205"/>
                <a:gd name="connsiteX2" fmla="*/ 4279063 w 7391038"/>
                <a:gd name="connsiteY2" fmla="*/ 1189646 h 1802205"/>
                <a:gd name="connsiteX3" fmla="*/ 3950589 w 7391038"/>
                <a:gd name="connsiteY3" fmla="*/ 683619 h 1802205"/>
                <a:gd name="connsiteX4" fmla="*/ 3542216 w 7391038"/>
                <a:gd name="connsiteY4" fmla="*/ 142081 h 1802205"/>
                <a:gd name="connsiteX5" fmla="*/ 3977222 w 7391038"/>
                <a:gd name="connsiteY5" fmla="*/ 932194 h 1802205"/>
                <a:gd name="connsiteX6" fmla="*/ 4074876 w 7391038"/>
                <a:gd name="connsiteY6" fmla="*/ 1163013 h 1802205"/>
                <a:gd name="connsiteX7" fmla="*/ 4527638 w 7391038"/>
                <a:gd name="connsiteY7" fmla="*/ 1464854 h 1802205"/>
                <a:gd name="connsiteX8" fmla="*/ 3648748 w 7391038"/>
                <a:gd name="connsiteY8" fmla="*/ 1624652 h 1802205"/>
                <a:gd name="connsiteX9" fmla="*/ 2210566 w 7391038"/>
                <a:gd name="connsiteY9" fmla="*/ 1615774 h 1802205"/>
                <a:gd name="connsiteX10" fmla="*/ 1651273 w 7391038"/>
                <a:gd name="connsiteY10" fmla="*/ 1624652 h 1802205"/>
                <a:gd name="connsiteX11" fmla="*/ 1393820 w 7391038"/>
                <a:gd name="connsiteY11" fmla="*/ 1091992 h 1802205"/>
                <a:gd name="connsiteX12" fmla="*/ 1393820 w 7391038"/>
                <a:gd name="connsiteY12" fmla="*/ 639231 h 1802205"/>
                <a:gd name="connsiteX13" fmla="*/ 1145245 w 7391038"/>
                <a:gd name="connsiteY13" fmla="*/ 266368 h 1802205"/>
                <a:gd name="connsiteX14" fmla="*/ 710240 w 7391038"/>
                <a:gd name="connsiteY14" fmla="*/ 38 h 1802205"/>
                <a:gd name="connsiteX15" fmla="*/ 1003203 w 7391038"/>
                <a:gd name="connsiteY15" fmla="*/ 248613 h 1802205"/>
                <a:gd name="connsiteX16" fmla="*/ 1234022 w 7391038"/>
                <a:gd name="connsiteY16" fmla="*/ 506066 h 1802205"/>
                <a:gd name="connsiteX17" fmla="*/ 1313921 w 7391038"/>
                <a:gd name="connsiteY17" fmla="*/ 754640 h 1802205"/>
                <a:gd name="connsiteX18" fmla="*/ 1296166 w 7391038"/>
                <a:gd name="connsiteY18" fmla="*/ 1003215 h 1802205"/>
                <a:gd name="connsiteX19" fmla="*/ 1322799 w 7391038"/>
                <a:gd name="connsiteY19" fmla="*/ 1287300 h 1802205"/>
                <a:gd name="connsiteX20" fmla="*/ 1384943 w 7391038"/>
                <a:gd name="connsiteY20" fmla="*/ 1473732 h 1802205"/>
                <a:gd name="connsiteX21" fmla="*/ 1358309 w 7391038"/>
                <a:gd name="connsiteY21" fmla="*/ 1624652 h 1802205"/>
                <a:gd name="connsiteX22" fmla="*/ 914426 w 7391038"/>
                <a:gd name="connsiteY22" fmla="*/ 1615774 h 1802205"/>
                <a:gd name="connsiteX23" fmla="*/ 745750 w 7391038"/>
                <a:gd name="connsiteY23" fmla="*/ 1677918 h 1802205"/>
                <a:gd name="connsiteX24" fmla="*/ 26 w 7391038"/>
                <a:gd name="connsiteY24" fmla="*/ 1731184 h 1802205"/>
                <a:gd name="connsiteX25" fmla="*/ 719117 w 7391038"/>
                <a:gd name="connsiteY25" fmla="*/ 1793328 h 1802205"/>
                <a:gd name="connsiteX26" fmla="*/ 976570 w 7391038"/>
                <a:gd name="connsiteY26" fmla="*/ 1766695 h 1802205"/>
                <a:gd name="connsiteX27" fmla="*/ 1358309 w 7391038"/>
                <a:gd name="connsiteY27" fmla="*/ 1748939 h 1802205"/>
                <a:gd name="connsiteX28" fmla="*/ 2050768 w 7391038"/>
                <a:gd name="connsiteY28" fmla="*/ 1802205 h 1802205"/>
                <a:gd name="connsiteX29" fmla="*/ 2689960 w 7391038"/>
                <a:gd name="connsiteY29" fmla="*/ 1748939 h 1802205"/>
                <a:gd name="connsiteX30" fmla="*/ 3959467 w 7391038"/>
                <a:gd name="connsiteY30" fmla="*/ 1784450 h 1802205"/>
                <a:gd name="connsiteX31" fmla="*/ 4518760 w 7391038"/>
                <a:gd name="connsiteY31" fmla="*/ 1669040 h 1802205"/>
                <a:gd name="connsiteX32" fmla="*/ 4740702 w 7391038"/>
                <a:gd name="connsiteY32" fmla="*/ 1615774 h 1802205"/>
                <a:gd name="connsiteX33" fmla="*/ 5282240 w 7391038"/>
                <a:gd name="connsiteY33" fmla="*/ 1722306 h 1802205"/>
                <a:gd name="connsiteX34" fmla="*/ 5894799 w 7391038"/>
                <a:gd name="connsiteY34" fmla="*/ 1722306 h 1802205"/>
                <a:gd name="connsiteX35" fmla="*/ 6782566 w 7391038"/>
                <a:gd name="connsiteY35" fmla="*/ 1740062 h 1802205"/>
                <a:gd name="connsiteX36" fmla="*/ 7199816 w 7391038"/>
                <a:gd name="connsiteY36" fmla="*/ 1740062 h 1802205"/>
                <a:gd name="connsiteX37" fmla="*/ 7182061 w 7391038"/>
                <a:gd name="connsiteY37" fmla="*/ 1544753 h 1802205"/>
                <a:gd name="connsiteX0" fmla="*/ 7182061 w 7332106"/>
                <a:gd name="connsiteY0" fmla="*/ 1544753 h 1802205"/>
                <a:gd name="connsiteX1" fmla="*/ 5228974 w 7332106"/>
                <a:gd name="connsiteY1" fmla="*/ 1526998 h 1802205"/>
                <a:gd name="connsiteX2" fmla="*/ 4279063 w 7332106"/>
                <a:gd name="connsiteY2" fmla="*/ 1189646 h 1802205"/>
                <a:gd name="connsiteX3" fmla="*/ 3950589 w 7332106"/>
                <a:gd name="connsiteY3" fmla="*/ 683619 h 1802205"/>
                <a:gd name="connsiteX4" fmla="*/ 3542216 w 7332106"/>
                <a:gd name="connsiteY4" fmla="*/ 142081 h 1802205"/>
                <a:gd name="connsiteX5" fmla="*/ 3977222 w 7332106"/>
                <a:gd name="connsiteY5" fmla="*/ 932194 h 1802205"/>
                <a:gd name="connsiteX6" fmla="*/ 4074876 w 7332106"/>
                <a:gd name="connsiteY6" fmla="*/ 1163013 h 1802205"/>
                <a:gd name="connsiteX7" fmla="*/ 4527638 w 7332106"/>
                <a:gd name="connsiteY7" fmla="*/ 1464854 h 1802205"/>
                <a:gd name="connsiteX8" fmla="*/ 3648748 w 7332106"/>
                <a:gd name="connsiteY8" fmla="*/ 1624652 h 1802205"/>
                <a:gd name="connsiteX9" fmla="*/ 2210566 w 7332106"/>
                <a:gd name="connsiteY9" fmla="*/ 1615774 h 1802205"/>
                <a:gd name="connsiteX10" fmla="*/ 1651273 w 7332106"/>
                <a:gd name="connsiteY10" fmla="*/ 1624652 h 1802205"/>
                <a:gd name="connsiteX11" fmla="*/ 1393820 w 7332106"/>
                <a:gd name="connsiteY11" fmla="*/ 1091992 h 1802205"/>
                <a:gd name="connsiteX12" fmla="*/ 1393820 w 7332106"/>
                <a:gd name="connsiteY12" fmla="*/ 639231 h 1802205"/>
                <a:gd name="connsiteX13" fmla="*/ 1145245 w 7332106"/>
                <a:gd name="connsiteY13" fmla="*/ 266368 h 1802205"/>
                <a:gd name="connsiteX14" fmla="*/ 710240 w 7332106"/>
                <a:gd name="connsiteY14" fmla="*/ 38 h 1802205"/>
                <a:gd name="connsiteX15" fmla="*/ 1003203 w 7332106"/>
                <a:gd name="connsiteY15" fmla="*/ 248613 h 1802205"/>
                <a:gd name="connsiteX16" fmla="*/ 1234022 w 7332106"/>
                <a:gd name="connsiteY16" fmla="*/ 506066 h 1802205"/>
                <a:gd name="connsiteX17" fmla="*/ 1313921 w 7332106"/>
                <a:gd name="connsiteY17" fmla="*/ 754640 h 1802205"/>
                <a:gd name="connsiteX18" fmla="*/ 1296166 w 7332106"/>
                <a:gd name="connsiteY18" fmla="*/ 1003215 h 1802205"/>
                <a:gd name="connsiteX19" fmla="*/ 1322799 w 7332106"/>
                <a:gd name="connsiteY19" fmla="*/ 1287300 h 1802205"/>
                <a:gd name="connsiteX20" fmla="*/ 1384943 w 7332106"/>
                <a:gd name="connsiteY20" fmla="*/ 1473732 h 1802205"/>
                <a:gd name="connsiteX21" fmla="*/ 1358309 w 7332106"/>
                <a:gd name="connsiteY21" fmla="*/ 1624652 h 1802205"/>
                <a:gd name="connsiteX22" fmla="*/ 914426 w 7332106"/>
                <a:gd name="connsiteY22" fmla="*/ 1615774 h 1802205"/>
                <a:gd name="connsiteX23" fmla="*/ 745750 w 7332106"/>
                <a:gd name="connsiteY23" fmla="*/ 1677918 h 1802205"/>
                <a:gd name="connsiteX24" fmla="*/ 26 w 7332106"/>
                <a:gd name="connsiteY24" fmla="*/ 1731184 h 1802205"/>
                <a:gd name="connsiteX25" fmla="*/ 719117 w 7332106"/>
                <a:gd name="connsiteY25" fmla="*/ 1793328 h 1802205"/>
                <a:gd name="connsiteX26" fmla="*/ 976570 w 7332106"/>
                <a:gd name="connsiteY26" fmla="*/ 1766695 h 1802205"/>
                <a:gd name="connsiteX27" fmla="*/ 1358309 w 7332106"/>
                <a:gd name="connsiteY27" fmla="*/ 1748939 h 1802205"/>
                <a:gd name="connsiteX28" fmla="*/ 2050768 w 7332106"/>
                <a:gd name="connsiteY28" fmla="*/ 1802205 h 1802205"/>
                <a:gd name="connsiteX29" fmla="*/ 2689960 w 7332106"/>
                <a:gd name="connsiteY29" fmla="*/ 1748939 h 1802205"/>
                <a:gd name="connsiteX30" fmla="*/ 3959467 w 7332106"/>
                <a:gd name="connsiteY30" fmla="*/ 1784450 h 1802205"/>
                <a:gd name="connsiteX31" fmla="*/ 4518760 w 7332106"/>
                <a:gd name="connsiteY31" fmla="*/ 1669040 h 1802205"/>
                <a:gd name="connsiteX32" fmla="*/ 4740702 w 7332106"/>
                <a:gd name="connsiteY32" fmla="*/ 1615774 h 1802205"/>
                <a:gd name="connsiteX33" fmla="*/ 5282240 w 7332106"/>
                <a:gd name="connsiteY33" fmla="*/ 1722306 h 1802205"/>
                <a:gd name="connsiteX34" fmla="*/ 5894799 w 7332106"/>
                <a:gd name="connsiteY34" fmla="*/ 1722306 h 1802205"/>
                <a:gd name="connsiteX35" fmla="*/ 6782566 w 7332106"/>
                <a:gd name="connsiteY35" fmla="*/ 1740062 h 1802205"/>
                <a:gd name="connsiteX36" fmla="*/ 7199816 w 7332106"/>
                <a:gd name="connsiteY36" fmla="*/ 1740062 h 1802205"/>
                <a:gd name="connsiteX37" fmla="*/ 7182061 w 7332106"/>
                <a:gd name="connsiteY37" fmla="*/ 1544753 h 1802205"/>
                <a:gd name="connsiteX0" fmla="*/ 7182061 w 7332106"/>
                <a:gd name="connsiteY0" fmla="*/ 1544753 h 1802205"/>
                <a:gd name="connsiteX1" fmla="*/ 5228974 w 7332106"/>
                <a:gd name="connsiteY1" fmla="*/ 1526998 h 1802205"/>
                <a:gd name="connsiteX2" fmla="*/ 4279063 w 7332106"/>
                <a:gd name="connsiteY2" fmla="*/ 1189646 h 1802205"/>
                <a:gd name="connsiteX3" fmla="*/ 3950589 w 7332106"/>
                <a:gd name="connsiteY3" fmla="*/ 683619 h 1802205"/>
                <a:gd name="connsiteX4" fmla="*/ 3542216 w 7332106"/>
                <a:gd name="connsiteY4" fmla="*/ 142081 h 1802205"/>
                <a:gd name="connsiteX5" fmla="*/ 3977222 w 7332106"/>
                <a:gd name="connsiteY5" fmla="*/ 932194 h 1802205"/>
                <a:gd name="connsiteX6" fmla="*/ 4074876 w 7332106"/>
                <a:gd name="connsiteY6" fmla="*/ 1163013 h 1802205"/>
                <a:gd name="connsiteX7" fmla="*/ 4527638 w 7332106"/>
                <a:gd name="connsiteY7" fmla="*/ 1464854 h 1802205"/>
                <a:gd name="connsiteX8" fmla="*/ 3648748 w 7332106"/>
                <a:gd name="connsiteY8" fmla="*/ 1624652 h 1802205"/>
                <a:gd name="connsiteX9" fmla="*/ 2210566 w 7332106"/>
                <a:gd name="connsiteY9" fmla="*/ 1615774 h 1802205"/>
                <a:gd name="connsiteX10" fmla="*/ 1651273 w 7332106"/>
                <a:gd name="connsiteY10" fmla="*/ 1624652 h 1802205"/>
                <a:gd name="connsiteX11" fmla="*/ 1393820 w 7332106"/>
                <a:gd name="connsiteY11" fmla="*/ 1091992 h 1802205"/>
                <a:gd name="connsiteX12" fmla="*/ 1393820 w 7332106"/>
                <a:gd name="connsiteY12" fmla="*/ 639231 h 1802205"/>
                <a:gd name="connsiteX13" fmla="*/ 1145245 w 7332106"/>
                <a:gd name="connsiteY13" fmla="*/ 266368 h 1802205"/>
                <a:gd name="connsiteX14" fmla="*/ 710240 w 7332106"/>
                <a:gd name="connsiteY14" fmla="*/ 38 h 1802205"/>
                <a:gd name="connsiteX15" fmla="*/ 1003203 w 7332106"/>
                <a:gd name="connsiteY15" fmla="*/ 248613 h 1802205"/>
                <a:gd name="connsiteX16" fmla="*/ 1234022 w 7332106"/>
                <a:gd name="connsiteY16" fmla="*/ 506066 h 1802205"/>
                <a:gd name="connsiteX17" fmla="*/ 1313921 w 7332106"/>
                <a:gd name="connsiteY17" fmla="*/ 754640 h 1802205"/>
                <a:gd name="connsiteX18" fmla="*/ 1296166 w 7332106"/>
                <a:gd name="connsiteY18" fmla="*/ 1003215 h 1802205"/>
                <a:gd name="connsiteX19" fmla="*/ 1322799 w 7332106"/>
                <a:gd name="connsiteY19" fmla="*/ 1287300 h 1802205"/>
                <a:gd name="connsiteX20" fmla="*/ 1384943 w 7332106"/>
                <a:gd name="connsiteY20" fmla="*/ 1473732 h 1802205"/>
                <a:gd name="connsiteX21" fmla="*/ 1358309 w 7332106"/>
                <a:gd name="connsiteY21" fmla="*/ 1624652 h 1802205"/>
                <a:gd name="connsiteX22" fmla="*/ 914426 w 7332106"/>
                <a:gd name="connsiteY22" fmla="*/ 1615774 h 1802205"/>
                <a:gd name="connsiteX23" fmla="*/ 745750 w 7332106"/>
                <a:gd name="connsiteY23" fmla="*/ 1677918 h 1802205"/>
                <a:gd name="connsiteX24" fmla="*/ 26 w 7332106"/>
                <a:gd name="connsiteY24" fmla="*/ 1731184 h 1802205"/>
                <a:gd name="connsiteX25" fmla="*/ 719117 w 7332106"/>
                <a:gd name="connsiteY25" fmla="*/ 1793328 h 1802205"/>
                <a:gd name="connsiteX26" fmla="*/ 976570 w 7332106"/>
                <a:gd name="connsiteY26" fmla="*/ 1766695 h 1802205"/>
                <a:gd name="connsiteX27" fmla="*/ 1358309 w 7332106"/>
                <a:gd name="connsiteY27" fmla="*/ 1748939 h 1802205"/>
                <a:gd name="connsiteX28" fmla="*/ 2050768 w 7332106"/>
                <a:gd name="connsiteY28" fmla="*/ 1802205 h 1802205"/>
                <a:gd name="connsiteX29" fmla="*/ 2689960 w 7332106"/>
                <a:gd name="connsiteY29" fmla="*/ 1748939 h 1802205"/>
                <a:gd name="connsiteX30" fmla="*/ 3959467 w 7332106"/>
                <a:gd name="connsiteY30" fmla="*/ 1784450 h 1802205"/>
                <a:gd name="connsiteX31" fmla="*/ 4518760 w 7332106"/>
                <a:gd name="connsiteY31" fmla="*/ 1669040 h 1802205"/>
                <a:gd name="connsiteX32" fmla="*/ 4740702 w 7332106"/>
                <a:gd name="connsiteY32" fmla="*/ 1615774 h 1802205"/>
                <a:gd name="connsiteX33" fmla="*/ 5282240 w 7332106"/>
                <a:gd name="connsiteY33" fmla="*/ 1722306 h 1802205"/>
                <a:gd name="connsiteX34" fmla="*/ 5894799 w 7332106"/>
                <a:gd name="connsiteY34" fmla="*/ 1722306 h 1802205"/>
                <a:gd name="connsiteX35" fmla="*/ 6782566 w 7332106"/>
                <a:gd name="connsiteY35" fmla="*/ 1740062 h 1802205"/>
                <a:gd name="connsiteX36" fmla="*/ 7199816 w 7332106"/>
                <a:gd name="connsiteY36" fmla="*/ 1740062 h 1802205"/>
                <a:gd name="connsiteX37" fmla="*/ 7182061 w 7332106"/>
                <a:gd name="connsiteY37" fmla="*/ 1544753 h 1802205"/>
                <a:gd name="connsiteX0" fmla="*/ 7182061 w 7199816"/>
                <a:gd name="connsiteY0" fmla="*/ 1544753 h 1802205"/>
                <a:gd name="connsiteX1" fmla="*/ 5228974 w 7199816"/>
                <a:gd name="connsiteY1" fmla="*/ 1526998 h 1802205"/>
                <a:gd name="connsiteX2" fmla="*/ 4279063 w 7199816"/>
                <a:gd name="connsiteY2" fmla="*/ 1189646 h 1802205"/>
                <a:gd name="connsiteX3" fmla="*/ 3950589 w 7199816"/>
                <a:gd name="connsiteY3" fmla="*/ 683619 h 1802205"/>
                <a:gd name="connsiteX4" fmla="*/ 3542216 w 7199816"/>
                <a:gd name="connsiteY4" fmla="*/ 142081 h 1802205"/>
                <a:gd name="connsiteX5" fmla="*/ 397722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22306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544753 h 1802205"/>
                <a:gd name="connsiteX1" fmla="*/ 5228974 w 7199816"/>
                <a:gd name="connsiteY1" fmla="*/ 1526998 h 1802205"/>
                <a:gd name="connsiteX2" fmla="*/ 4279063 w 7199816"/>
                <a:gd name="connsiteY2" fmla="*/ 1189646 h 1802205"/>
                <a:gd name="connsiteX3" fmla="*/ 3950589 w 7199816"/>
                <a:gd name="connsiteY3" fmla="*/ 683619 h 1802205"/>
                <a:gd name="connsiteX4" fmla="*/ 3542216 w 7199816"/>
                <a:gd name="connsiteY4" fmla="*/ 142081 h 1802205"/>
                <a:gd name="connsiteX5" fmla="*/ 397722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22306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544753 h 1802205"/>
                <a:gd name="connsiteX1" fmla="*/ 5273363 w 7199816"/>
                <a:gd name="connsiteY1" fmla="*/ 1500365 h 1802205"/>
                <a:gd name="connsiteX2" fmla="*/ 4279063 w 7199816"/>
                <a:gd name="connsiteY2" fmla="*/ 1189646 h 1802205"/>
                <a:gd name="connsiteX3" fmla="*/ 3950589 w 7199816"/>
                <a:gd name="connsiteY3" fmla="*/ 683619 h 1802205"/>
                <a:gd name="connsiteX4" fmla="*/ 3542216 w 7199816"/>
                <a:gd name="connsiteY4" fmla="*/ 142081 h 1802205"/>
                <a:gd name="connsiteX5" fmla="*/ 397722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22306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544753 h 1802205"/>
                <a:gd name="connsiteX1" fmla="*/ 5273363 w 7199816"/>
                <a:gd name="connsiteY1" fmla="*/ 1500365 h 1802205"/>
                <a:gd name="connsiteX2" fmla="*/ 4279063 w 7199816"/>
                <a:gd name="connsiteY2" fmla="*/ 1189646 h 1802205"/>
                <a:gd name="connsiteX3" fmla="*/ 3950589 w 7199816"/>
                <a:gd name="connsiteY3" fmla="*/ 683619 h 1802205"/>
                <a:gd name="connsiteX4" fmla="*/ 3542216 w 7199816"/>
                <a:gd name="connsiteY4" fmla="*/ 142081 h 1802205"/>
                <a:gd name="connsiteX5" fmla="*/ 397722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57817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544753 h 1802205"/>
                <a:gd name="connsiteX1" fmla="*/ 5273363 w 7199816"/>
                <a:gd name="connsiteY1" fmla="*/ 1500365 h 1802205"/>
                <a:gd name="connsiteX2" fmla="*/ 4287940 w 7199816"/>
                <a:gd name="connsiteY2" fmla="*/ 1145258 h 1802205"/>
                <a:gd name="connsiteX3" fmla="*/ 3950589 w 7199816"/>
                <a:gd name="connsiteY3" fmla="*/ 683619 h 1802205"/>
                <a:gd name="connsiteX4" fmla="*/ 3542216 w 7199816"/>
                <a:gd name="connsiteY4" fmla="*/ 142081 h 1802205"/>
                <a:gd name="connsiteX5" fmla="*/ 397722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57817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544753 h 1802205"/>
                <a:gd name="connsiteX1" fmla="*/ 5273363 w 7199816"/>
                <a:gd name="connsiteY1" fmla="*/ 1500365 h 1802205"/>
                <a:gd name="connsiteX2" fmla="*/ 4287940 w 7199816"/>
                <a:gd name="connsiteY2" fmla="*/ 1145258 h 1802205"/>
                <a:gd name="connsiteX3" fmla="*/ 3950589 w 7199816"/>
                <a:gd name="connsiteY3" fmla="*/ 683619 h 1802205"/>
                <a:gd name="connsiteX4" fmla="*/ 3542216 w 7199816"/>
                <a:gd name="connsiteY4" fmla="*/ 142081 h 1802205"/>
                <a:gd name="connsiteX5" fmla="*/ 394171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57817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617801 h 1875253"/>
                <a:gd name="connsiteX1" fmla="*/ 5273363 w 7199816"/>
                <a:gd name="connsiteY1" fmla="*/ 1573413 h 1875253"/>
                <a:gd name="connsiteX2" fmla="*/ 4287940 w 7199816"/>
                <a:gd name="connsiteY2" fmla="*/ 1218306 h 1875253"/>
                <a:gd name="connsiteX3" fmla="*/ 3950589 w 7199816"/>
                <a:gd name="connsiteY3" fmla="*/ 756667 h 1875253"/>
                <a:gd name="connsiteX4" fmla="*/ 3364663 w 7199816"/>
                <a:gd name="connsiteY4" fmla="*/ 2065 h 1875253"/>
                <a:gd name="connsiteX5" fmla="*/ 3941712 w 7199816"/>
                <a:gd name="connsiteY5" fmla="*/ 1005242 h 1875253"/>
                <a:gd name="connsiteX6" fmla="*/ 4074876 w 7199816"/>
                <a:gd name="connsiteY6" fmla="*/ 1236061 h 1875253"/>
                <a:gd name="connsiteX7" fmla="*/ 4527638 w 7199816"/>
                <a:gd name="connsiteY7" fmla="*/ 1537902 h 1875253"/>
                <a:gd name="connsiteX8" fmla="*/ 3648748 w 7199816"/>
                <a:gd name="connsiteY8" fmla="*/ 1697700 h 1875253"/>
                <a:gd name="connsiteX9" fmla="*/ 2210566 w 7199816"/>
                <a:gd name="connsiteY9" fmla="*/ 1688822 h 1875253"/>
                <a:gd name="connsiteX10" fmla="*/ 1651273 w 7199816"/>
                <a:gd name="connsiteY10" fmla="*/ 1697700 h 1875253"/>
                <a:gd name="connsiteX11" fmla="*/ 1393820 w 7199816"/>
                <a:gd name="connsiteY11" fmla="*/ 1165040 h 1875253"/>
                <a:gd name="connsiteX12" fmla="*/ 1393820 w 7199816"/>
                <a:gd name="connsiteY12" fmla="*/ 712279 h 1875253"/>
                <a:gd name="connsiteX13" fmla="*/ 1145245 w 7199816"/>
                <a:gd name="connsiteY13" fmla="*/ 339416 h 1875253"/>
                <a:gd name="connsiteX14" fmla="*/ 710240 w 7199816"/>
                <a:gd name="connsiteY14" fmla="*/ 73086 h 1875253"/>
                <a:gd name="connsiteX15" fmla="*/ 1003203 w 7199816"/>
                <a:gd name="connsiteY15" fmla="*/ 321661 h 1875253"/>
                <a:gd name="connsiteX16" fmla="*/ 1234022 w 7199816"/>
                <a:gd name="connsiteY16" fmla="*/ 579114 h 1875253"/>
                <a:gd name="connsiteX17" fmla="*/ 1313921 w 7199816"/>
                <a:gd name="connsiteY17" fmla="*/ 827688 h 1875253"/>
                <a:gd name="connsiteX18" fmla="*/ 1296166 w 7199816"/>
                <a:gd name="connsiteY18" fmla="*/ 1076263 h 1875253"/>
                <a:gd name="connsiteX19" fmla="*/ 1322799 w 7199816"/>
                <a:gd name="connsiteY19" fmla="*/ 1360348 h 1875253"/>
                <a:gd name="connsiteX20" fmla="*/ 1384943 w 7199816"/>
                <a:gd name="connsiteY20" fmla="*/ 1546780 h 1875253"/>
                <a:gd name="connsiteX21" fmla="*/ 1358309 w 7199816"/>
                <a:gd name="connsiteY21" fmla="*/ 1697700 h 1875253"/>
                <a:gd name="connsiteX22" fmla="*/ 914426 w 7199816"/>
                <a:gd name="connsiteY22" fmla="*/ 1688822 h 1875253"/>
                <a:gd name="connsiteX23" fmla="*/ 745750 w 7199816"/>
                <a:gd name="connsiteY23" fmla="*/ 1750966 h 1875253"/>
                <a:gd name="connsiteX24" fmla="*/ 26 w 7199816"/>
                <a:gd name="connsiteY24" fmla="*/ 1804232 h 1875253"/>
                <a:gd name="connsiteX25" fmla="*/ 719117 w 7199816"/>
                <a:gd name="connsiteY25" fmla="*/ 1866376 h 1875253"/>
                <a:gd name="connsiteX26" fmla="*/ 976570 w 7199816"/>
                <a:gd name="connsiteY26" fmla="*/ 1839743 h 1875253"/>
                <a:gd name="connsiteX27" fmla="*/ 1358309 w 7199816"/>
                <a:gd name="connsiteY27" fmla="*/ 1821987 h 1875253"/>
                <a:gd name="connsiteX28" fmla="*/ 2050768 w 7199816"/>
                <a:gd name="connsiteY28" fmla="*/ 1875253 h 1875253"/>
                <a:gd name="connsiteX29" fmla="*/ 2689960 w 7199816"/>
                <a:gd name="connsiteY29" fmla="*/ 1821987 h 1875253"/>
                <a:gd name="connsiteX30" fmla="*/ 3959467 w 7199816"/>
                <a:gd name="connsiteY30" fmla="*/ 1857498 h 1875253"/>
                <a:gd name="connsiteX31" fmla="*/ 4518760 w 7199816"/>
                <a:gd name="connsiteY31" fmla="*/ 1742088 h 1875253"/>
                <a:gd name="connsiteX32" fmla="*/ 4740702 w 7199816"/>
                <a:gd name="connsiteY32" fmla="*/ 1688822 h 1875253"/>
                <a:gd name="connsiteX33" fmla="*/ 5282240 w 7199816"/>
                <a:gd name="connsiteY33" fmla="*/ 1795354 h 1875253"/>
                <a:gd name="connsiteX34" fmla="*/ 5894799 w 7199816"/>
                <a:gd name="connsiteY34" fmla="*/ 1830865 h 1875253"/>
                <a:gd name="connsiteX35" fmla="*/ 6782566 w 7199816"/>
                <a:gd name="connsiteY35" fmla="*/ 1813110 h 1875253"/>
                <a:gd name="connsiteX36" fmla="*/ 7199816 w 7199816"/>
                <a:gd name="connsiteY36" fmla="*/ 1813110 h 1875253"/>
                <a:gd name="connsiteX37" fmla="*/ 7182061 w 7199816"/>
                <a:gd name="connsiteY37" fmla="*/ 1617801 h 1875253"/>
                <a:gd name="connsiteX0" fmla="*/ 7182061 w 7199816"/>
                <a:gd name="connsiteY0" fmla="*/ 1617801 h 1875253"/>
                <a:gd name="connsiteX1" fmla="*/ 5273363 w 7199816"/>
                <a:gd name="connsiteY1" fmla="*/ 1573413 h 1875253"/>
                <a:gd name="connsiteX2" fmla="*/ 4323451 w 7199816"/>
                <a:gd name="connsiteY2" fmla="*/ 1218306 h 1875253"/>
                <a:gd name="connsiteX3" fmla="*/ 3950589 w 7199816"/>
                <a:gd name="connsiteY3" fmla="*/ 756667 h 1875253"/>
                <a:gd name="connsiteX4" fmla="*/ 3364663 w 7199816"/>
                <a:gd name="connsiteY4" fmla="*/ 2065 h 1875253"/>
                <a:gd name="connsiteX5" fmla="*/ 3941712 w 7199816"/>
                <a:gd name="connsiteY5" fmla="*/ 1005242 h 1875253"/>
                <a:gd name="connsiteX6" fmla="*/ 4074876 w 7199816"/>
                <a:gd name="connsiteY6" fmla="*/ 1236061 h 1875253"/>
                <a:gd name="connsiteX7" fmla="*/ 4527638 w 7199816"/>
                <a:gd name="connsiteY7" fmla="*/ 1537902 h 1875253"/>
                <a:gd name="connsiteX8" fmla="*/ 3648748 w 7199816"/>
                <a:gd name="connsiteY8" fmla="*/ 1697700 h 1875253"/>
                <a:gd name="connsiteX9" fmla="*/ 2210566 w 7199816"/>
                <a:gd name="connsiteY9" fmla="*/ 1688822 h 1875253"/>
                <a:gd name="connsiteX10" fmla="*/ 1651273 w 7199816"/>
                <a:gd name="connsiteY10" fmla="*/ 1697700 h 1875253"/>
                <a:gd name="connsiteX11" fmla="*/ 1393820 w 7199816"/>
                <a:gd name="connsiteY11" fmla="*/ 1165040 h 1875253"/>
                <a:gd name="connsiteX12" fmla="*/ 1393820 w 7199816"/>
                <a:gd name="connsiteY12" fmla="*/ 712279 h 1875253"/>
                <a:gd name="connsiteX13" fmla="*/ 1145245 w 7199816"/>
                <a:gd name="connsiteY13" fmla="*/ 339416 h 1875253"/>
                <a:gd name="connsiteX14" fmla="*/ 710240 w 7199816"/>
                <a:gd name="connsiteY14" fmla="*/ 73086 h 1875253"/>
                <a:gd name="connsiteX15" fmla="*/ 1003203 w 7199816"/>
                <a:gd name="connsiteY15" fmla="*/ 321661 h 1875253"/>
                <a:gd name="connsiteX16" fmla="*/ 1234022 w 7199816"/>
                <a:gd name="connsiteY16" fmla="*/ 579114 h 1875253"/>
                <a:gd name="connsiteX17" fmla="*/ 1313921 w 7199816"/>
                <a:gd name="connsiteY17" fmla="*/ 827688 h 1875253"/>
                <a:gd name="connsiteX18" fmla="*/ 1296166 w 7199816"/>
                <a:gd name="connsiteY18" fmla="*/ 1076263 h 1875253"/>
                <a:gd name="connsiteX19" fmla="*/ 1322799 w 7199816"/>
                <a:gd name="connsiteY19" fmla="*/ 1360348 h 1875253"/>
                <a:gd name="connsiteX20" fmla="*/ 1384943 w 7199816"/>
                <a:gd name="connsiteY20" fmla="*/ 1546780 h 1875253"/>
                <a:gd name="connsiteX21" fmla="*/ 1358309 w 7199816"/>
                <a:gd name="connsiteY21" fmla="*/ 1697700 h 1875253"/>
                <a:gd name="connsiteX22" fmla="*/ 914426 w 7199816"/>
                <a:gd name="connsiteY22" fmla="*/ 1688822 h 1875253"/>
                <a:gd name="connsiteX23" fmla="*/ 745750 w 7199816"/>
                <a:gd name="connsiteY23" fmla="*/ 1750966 h 1875253"/>
                <a:gd name="connsiteX24" fmla="*/ 26 w 7199816"/>
                <a:gd name="connsiteY24" fmla="*/ 1804232 h 1875253"/>
                <a:gd name="connsiteX25" fmla="*/ 719117 w 7199816"/>
                <a:gd name="connsiteY25" fmla="*/ 1866376 h 1875253"/>
                <a:gd name="connsiteX26" fmla="*/ 976570 w 7199816"/>
                <a:gd name="connsiteY26" fmla="*/ 1839743 h 1875253"/>
                <a:gd name="connsiteX27" fmla="*/ 1358309 w 7199816"/>
                <a:gd name="connsiteY27" fmla="*/ 1821987 h 1875253"/>
                <a:gd name="connsiteX28" fmla="*/ 2050768 w 7199816"/>
                <a:gd name="connsiteY28" fmla="*/ 1875253 h 1875253"/>
                <a:gd name="connsiteX29" fmla="*/ 2689960 w 7199816"/>
                <a:gd name="connsiteY29" fmla="*/ 1821987 h 1875253"/>
                <a:gd name="connsiteX30" fmla="*/ 3959467 w 7199816"/>
                <a:gd name="connsiteY30" fmla="*/ 1857498 h 1875253"/>
                <a:gd name="connsiteX31" fmla="*/ 4518760 w 7199816"/>
                <a:gd name="connsiteY31" fmla="*/ 1742088 h 1875253"/>
                <a:gd name="connsiteX32" fmla="*/ 4740702 w 7199816"/>
                <a:gd name="connsiteY32" fmla="*/ 1688822 h 1875253"/>
                <a:gd name="connsiteX33" fmla="*/ 5282240 w 7199816"/>
                <a:gd name="connsiteY33" fmla="*/ 1795354 h 1875253"/>
                <a:gd name="connsiteX34" fmla="*/ 5894799 w 7199816"/>
                <a:gd name="connsiteY34" fmla="*/ 1830865 h 1875253"/>
                <a:gd name="connsiteX35" fmla="*/ 6782566 w 7199816"/>
                <a:gd name="connsiteY35" fmla="*/ 1813110 h 1875253"/>
                <a:gd name="connsiteX36" fmla="*/ 7199816 w 7199816"/>
                <a:gd name="connsiteY36" fmla="*/ 1813110 h 1875253"/>
                <a:gd name="connsiteX37" fmla="*/ 7182061 w 7199816"/>
                <a:gd name="connsiteY37" fmla="*/ 1617801 h 1875253"/>
                <a:gd name="connsiteX0" fmla="*/ 7182061 w 7199816"/>
                <a:gd name="connsiteY0" fmla="*/ 1617801 h 1875253"/>
                <a:gd name="connsiteX1" fmla="*/ 5273363 w 7199816"/>
                <a:gd name="connsiteY1" fmla="*/ 1573413 h 1875253"/>
                <a:gd name="connsiteX2" fmla="*/ 4323451 w 7199816"/>
                <a:gd name="connsiteY2" fmla="*/ 1218306 h 1875253"/>
                <a:gd name="connsiteX3" fmla="*/ 3950589 w 7199816"/>
                <a:gd name="connsiteY3" fmla="*/ 756667 h 1875253"/>
                <a:gd name="connsiteX4" fmla="*/ 3364663 w 7199816"/>
                <a:gd name="connsiteY4" fmla="*/ 2065 h 1875253"/>
                <a:gd name="connsiteX5" fmla="*/ 3941712 w 7199816"/>
                <a:gd name="connsiteY5" fmla="*/ 1005242 h 1875253"/>
                <a:gd name="connsiteX6" fmla="*/ 4119264 w 7199816"/>
                <a:gd name="connsiteY6" fmla="*/ 1236061 h 1875253"/>
                <a:gd name="connsiteX7" fmla="*/ 4527638 w 7199816"/>
                <a:gd name="connsiteY7" fmla="*/ 1537902 h 1875253"/>
                <a:gd name="connsiteX8" fmla="*/ 3648748 w 7199816"/>
                <a:gd name="connsiteY8" fmla="*/ 1697700 h 1875253"/>
                <a:gd name="connsiteX9" fmla="*/ 2210566 w 7199816"/>
                <a:gd name="connsiteY9" fmla="*/ 1688822 h 1875253"/>
                <a:gd name="connsiteX10" fmla="*/ 1651273 w 7199816"/>
                <a:gd name="connsiteY10" fmla="*/ 1697700 h 1875253"/>
                <a:gd name="connsiteX11" fmla="*/ 1393820 w 7199816"/>
                <a:gd name="connsiteY11" fmla="*/ 1165040 h 1875253"/>
                <a:gd name="connsiteX12" fmla="*/ 1393820 w 7199816"/>
                <a:gd name="connsiteY12" fmla="*/ 712279 h 1875253"/>
                <a:gd name="connsiteX13" fmla="*/ 1145245 w 7199816"/>
                <a:gd name="connsiteY13" fmla="*/ 339416 h 1875253"/>
                <a:gd name="connsiteX14" fmla="*/ 710240 w 7199816"/>
                <a:gd name="connsiteY14" fmla="*/ 73086 h 1875253"/>
                <a:gd name="connsiteX15" fmla="*/ 1003203 w 7199816"/>
                <a:gd name="connsiteY15" fmla="*/ 321661 h 1875253"/>
                <a:gd name="connsiteX16" fmla="*/ 1234022 w 7199816"/>
                <a:gd name="connsiteY16" fmla="*/ 579114 h 1875253"/>
                <a:gd name="connsiteX17" fmla="*/ 1313921 w 7199816"/>
                <a:gd name="connsiteY17" fmla="*/ 827688 h 1875253"/>
                <a:gd name="connsiteX18" fmla="*/ 1296166 w 7199816"/>
                <a:gd name="connsiteY18" fmla="*/ 1076263 h 1875253"/>
                <a:gd name="connsiteX19" fmla="*/ 1322799 w 7199816"/>
                <a:gd name="connsiteY19" fmla="*/ 1360348 h 1875253"/>
                <a:gd name="connsiteX20" fmla="*/ 1384943 w 7199816"/>
                <a:gd name="connsiteY20" fmla="*/ 1546780 h 1875253"/>
                <a:gd name="connsiteX21" fmla="*/ 1358309 w 7199816"/>
                <a:gd name="connsiteY21" fmla="*/ 1697700 h 1875253"/>
                <a:gd name="connsiteX22" fmla="*/ 914426 w 7199816"/>
                <a:gd name="connsiteY22" fmla="*/ 1688822 h 1875253"/>
                <a:gd name="connsiteX23" fmla="*/ 745750 w 7199816"/>
                <a:gd name="connsiteY23" fmla="*/ 1750966 h 1875253"/>
                <a:gd name="connsiteX24" fmla="*/ 26 w 7199816"/>
                <a:gd name="connsiteY24" fmla="*/ 1804232 h 1875253"/>
                <a:gd name="connsiteX25" fmla="*/ 719117 w 7199816"/>
                <a:gd name="connsiteY25" fmla="*/ 1866376 h 1875253"/>
                <a:gd name="connsiteX26" fmla="*/ 976570 w 7199816"/>
                <a:gd name="connsiteY26" fmla="*/ 1839743 h 1875253"/>
                <a:gd name="connsiteX27" fmla="*/ 1358309 w 7199816"/>
                <a:gd name="connsiteY27" fmla="*/ 1821987 h 1875253"/>
                <a:gd name="connsiteX28" fmla="*/ 2050768 w 7199816"/>
                <a:gd name="connsiteY28" fmla="*/ 1875253 h 1875253"/>
                <a:gd name="connsiteX29" fmla="*/ 2689960 w 7199816"/>
                <a:gd name="connsiteY29" fmla="*/ 1821987 h 1875253"/>
                <a:gd name="connsiteX30" fmla="*/ 3959467 w 7199816"/>
                <a:gd name="connsiteY30" fmla="*/ 1857498 h 1875253"/>
                <a:gd name="connsiteX31" fmla="*/ 4518760 w 7199816"/>
                <a:gd name="connsiteY31" fmla="*/ 1742088 h 1875253"/>
                <a:gd name="connsiteX32" fmla="*/ 4740702 w 7199816"/>
                <a:gd name="connsiteY32" fmla="*/ 1688822 h 1875253"/>
                <a:gd name="connsiteX33" fmla="*/ 5282240 w 7199816"/>
                <a:gd name="connsiteY33" fmla="*/ 1795354 h 1875253"/>
                <a:gd name="connsiteX34" fmla="*/ 5894799 w 7199816"/>
                <a:gd name="connsiteY34" fmla="*/ 1830865 h 1875253"/>
                <a:gd name="connsiteX35" fmla="*/ 6782566 w 7199816"/>
                <a:gd name="connsiteY35" fmla="*/ 1813110 h 1875253"/>
                <a:gd name="connsiteX36" fmla="*/ 7199816 w 7199816"/>
                <a:gd name="connsiteY36" fmla="*/ 1813110 h 1875253"/>
                <a:gd name="connsiteX37" fmla="*/ 7182061 w 7199816"/>
                <a:gd name="connsiteY37" fmla="*/ 1617801 h 1875253"/>
                <a:gd name="connsiteX0" fmla="*/ 7182061 w 7199816"/>
                <a:gd name="connsiteY0" fmla="*/ 1617782 h 1875234"/>
                <a:gd name="connsiteX1" fmla="*/ 5273363 w 7199816"/>
                <a:gd name="connsiteY1" fmla="*/ 1573394 h 1875234"/>
                <a:gd name="connsiteX2" fmla="*/ 4341207 w 7199816"/>
                <a:gd name="connsiteY2" fmla="*/ 1182777 h 1875234"/>
                <a:gd name="connsiteX3" fmla="*/ 3950589 w 7199816"/>
                <a:gd name="connsiteY3" fmla="*/ 756648 h 1875234"/>
                <a:gd name="connsiteX4" fmla="*/ 3364663 w 7199816"/>
                <a:gd name="connsiteY4" fmla="*/ 2046 h 1875234"/>
                <a:gd name="connsiteX5" fmla="*/ 3941712 w 7199816"/>
                <a:gd name="connsiteY5" fmla="*/ 1005223 h 1875234"/>
                <a:gd name="connsiteX6" fmla="*/ 4119264 w 7199816"/>
                <a:gd name="connsiteY6" fmla="*/ 1236042 h 1875234"/>
                <a:gd name="connsiteX7" fmla="*/ 4527638 w 7199816"/>
                <a:gd name="connsiteY7" fmla="*/ 1537883 h 1875234"/>
                <a:gd name="connsiteX8" fmla="*/ 3648748 w 7199816"/>
                <a:gd name="connsiteY8" fmla="*/ 1697681 h 1875234"/>
                <a:gd name="connsiteX9" fmla="*/ 2210566 w 7199816"/>
                <a:gd name="connsiteY9" fmla="*/ 1688803 h 1875234"/>
                <a:gd name="connsiteX10" fmla="*/ 1651273 w 7199816"/>
                <a:gd name="connsiteY10" fmla="*/ 1697681 h 1875234"/>
                <a:gd name="connsiteX11" fmla="*/ 1393820 w 7199816"/>
                <a:gd name="connsiteY11" fmla="*/ 1165021 h 1875234"/>
                <a:gd name="connsiteX12" fmla="*/ 1393820 w 7199816"/>
                <a:gd name="connsiteY12" fmla="*/ 712260 h 1875234"/>
                <a:gd name="connsiteX13" fmla="*/ 1145245 w 7199816"/>
                <a:gd name="connsiteY13" fmla="*/ 339397 h 1875234"/>
                <a:gd name="connsiteX14" fmla="*/ 710240 w 7199816"/>
                <a:gd name="connsiteY14" fmla="*/ 73067 h 1875234"/>
                <a:gd name="connsiteX15" fmla="*/ 1003203 w 7199816"/>
                <a:gd name="connsiteY15" fmla="*/ 321642 h 1875234"/>
                <a:gd name="connsiteX16" fmla="*/ 1234022 w 7199816"/>
                <a:gd name="connsiteY16" fmla="*/ 579095 h 1875234"/>
                <a:gd name="connsiteX17" fmla="*/ 1313921 w 7199816"/>
                <a:gd name="connsiteY17" fmla="*/ 827669 h 1875234"/>
                <a:gd name="connsiteX18" fmla="*/ 1296166 w 7199816"/>
                <a:gd name="connsiteY18" fmla="*/ 1076244 h 1875234"/>
                <a:gd name="connsiteX19" fmla="*/ 1322799 w 7199816"/>
                <a:gd name="connsiteY19" fmla="*/ 1360329 h 1875234"/>
                <a:gd name="connsiteX20" fmla="*/ 1384943 w 7199816"/>
                <a:gd name="connsiteY20" fmla="*/ 1546761 h 1875234"/>
                <a:gd name="connsiteX21" fmla="*/ 1358309 w 7199816"/>
                <a:gd name="connsiteY21" fmla="*/ 1697681 h 1875234"/>
                <a:gd name="connsiteX22" fmla="*/ 914426 w 7199816"/>
                <a:gd name="connsiteY22" fmla="*/ 1688803 h 1875234"/>
                <a:gd name="connsiteX23" fmla="*/ 745750 w 7199816"/>
                <a:gd name="connsiteY23" fmla="*/ 1750947 h 1875234"/>
                <a:gd name="connsiteX24" fmla="*/ 26 w 7199816"/>
                <a:gd name="connsiteY24" fmla="*/ 1804213 h 1875234"/>
                <a:gd name="connsiteX25" fmla="*/ 719117 w 7199816"/>
                <a:gd name="connsiteY25" fmla="*/ 1866357 h 1875234"/>
                <a:gd name="connsiteX26" fmla="*/ 976570 w 7199816"/>
                <a:gd name="connsiteY26" fmla="*/ 1839724 h 1875234"/>
                <a:gd name="connsiteX27" fmla="*/ 1358309 w 7199816"/>
                <a:gd name="connsiteY27" fmla="*/ 1821968 h 1875234"/>
                <a:gd name="connsiteX28" fmla="*/ 2050768 w 7199816"/>
                <a:gd name="connsiteY28" fmla="*/ 1875234 h 1875234"/>
                <a:gd name="connsiteX29" fmla="*/ 2689960 w 7199816"/>
                <a:gd name="connsiteY29" fmla="*/ 1821968 h 1875234"/>
                <a:gd name="connsiteX30" fmla="*/ 3959467 w 7199816"/>
                <a:gd name="connsiteY30" fmla="*/ 1857479 h 1875234"/>
                <a:gd name="connsiteX31" fmla="*/ 4518760 w 7199816"/>
                <a:gd name="connsiteY31" fmla="*/ 1742069 h 1875234"/>
                <a:gd name="connsiteX32" fmla="*/ 4740702 w 7199816"/>
                <a:gd name="connsiteY32" fmla="*/ 1688803 h 1875234"/>
                <a:gd name="connsiteX33" fmla="*/ 5282240 w 7199816"/>
                <a:gd name="connsiteY33" fmla="*/ 1795335 h 1875234"/>
                <a:gd name="connsiteX34" fmla="*/ 5894799 w 7199816"/>
                <a:gd name="connsiteY34" fmla="*/ 1830846 h 1875234"/>
                <a:gd name="connsiteX35" fmla="*/ 6782566 w 7199816"/>
                <a:gd name="connsiteY35" fmla="*/ 1813091 h 1875234"/>
                <a:gd name="connsiteX36" fmla="*/ 7199816 w 7199816"/>
                <a:gd name="connsiteY36" fmla="*/ 1813091 h 1875234"/>
                <a:gd name="connsiteX37" fmla="*/ 7182061 w 7199816"/>
                <a:gd name="connsiteY37" fmla="*/ 1617782 h 1875234"/>
                <a:gd name="connsiteX0" fmla="*/ 7182061 w 7199816"/>
                <a:gd name="connsiteY0" fmla="*/ 1617782 h 1875234"/>
                <a:gd name="connsiteX1" fmla="*/ 5273363 w 7199816"/>
                <a:gd name="connsiteY1" fmla="*/ 1573394 h 1875234"/>
                <a:gd name="connsiteX2" fmla="*/ 4341207 w 7199816"/>
                <a:gd name="connsiteY2" fmla="*/ 1182777 h 1875234"/>
                <a:gd name="connsiteX3" fmla="*/ 3950589 w 7199816"/>
                <a:gd name="connsiteY3" fmla="*/ 756648 h 1875234"/>
                <a:gd name="connsiteX4" fmla="*/ 3364663 w 7199816"/>
                <a:gd name="connsiteY4" fmla="*/ 2046 h 1875234"/>
                <a:gd name="connsiteX5" fmla="*/ 3941712 w 7199816"/>
                <a:gd name="connsiteY5" fmla="*/ 1005223 h 1875234"/>
                <a:gd name="connsiteX6" fmla="*/ 4145897 w 7199816"/>
                <a:gd name="connsiteY6" fmla="*/ 1227164 h 1875234"/>
                <a:gd name="connsiteX7" fmla="*/ 4527638 w 7199816"/>
                <a:gd name="connsiteY7" fmla="*/ 1537883 h 1875234"/>
                <a:gd name="connsiteX8" fmla="*/ 3648748 w 7199816"/>
                <a:gd name="connsiteY8" fmla="*/ 1697681 h 1875234"/>
                <a:gd name="connsiteX9" fmla="*/ 2210566 w 7199816"/>
                <a:gd name="connsiteY9" fmla="*/ 1688803 h 1875234"/>
                <a:gd name="connsiteX10" fmla="*/ 1651273 w 7199816"/>
                <a:gd name="connsiteY10" fmla="*/ 1697681 h 1875234"/>
                <a:gd name="connsiteX11" fmla="*/ 1393820 w 7199816"/>
                <a:gd name="connsiteY11" fmla="*/ 1165021 h 1875234"/>
                <a:gd name="connsiteX12" fmla="*/ 1393820 w 7199816"/>
                <a:gd name="connsiteY12" fmla="*/ 712260 h 1875234"/>
                <a:gd name="connsiteX13" fmla="*/ 1145245 w 7199816"/>
                <a:gd name="connsiteY13" fmla="*/ 339397 h 1875234"/>
                <a:gd name="connsiteX14" fmla="*/ 710240 w 7199816"/>
                <a:gd name="connsiteY14" fmla="*/ 73067 h 1875234"/>
                <a:gd name="connsiteX15" fmla="*/ 1003203 w 7199816"/>
                <a:gd name="connsiteY15" fmla="*/ 321642 h 1875234"/>
                <a:gd name="connsiteX16" fmla="*/ 1234022 w 7199816"/>
                <a:gd name="connsiteY16" fmla="*/ 579095 h 1875234"/>
                <a:gd name="connsiteX17" fmla="*/ 1313921 w 7199816"/>
                <a:gd name="connsiteY17" fmla="*/ 827669 h 1875234"/>
                <a:gd name="connsiteX18" fmla="*/ 1296166 w 7199816"/>
                <a:gd name="connsiteY18" fmla="*/ 1076244 h 1875234"/>
                <a:gd name="connsiteX19" fmla="*/ 1322799 w 7199816"/>
                <a:gd name="connsiteY19" fmla="*/ 1360329 h 1875234"/>
                <a:gd name="connsiteX20" fmla="*/ 1384943 w 7199816"/>
                <a:gd name="connsiteY20" fmla="*/ 1546761 h 1875234"/>
                <a:gd name="connsiteX21" fmla="*/ 1358309 w 7199816"/>
                <a:gd name="connsiteY21" fmla="*/ 1697681 h 1875234"/>
                <a:gd name="connsiteX22" fmla="*/ 914426 w 7199816"/>
                <a:gd name="connsiteY22" fmla="*/ 1688803 h 1875234"/>
                <a:gd name="connsiteX23" fmla="*/ 745750 w 7199816"/>
                <a:gd name="connsiteY23" fmla="*/ 1750947 h 1875234"/>
                <a:gd name="connsiteX24" fmla="*/ 26 w 7199816"/>
                <a:gd name="connsiteY24" fmla="*/ 1804213 h 1875234"/>
                <a:gd name="connsiteX25" fmla="*/ 719117 w 7199816"/>
                <a:gd name="connsiteY25" fmla="*/ 1866357 h 1875234"/>
                <a:gd name="connsiteX26" fmla="*/ 976570 w 7199816"/>
                <a:gd name="connsiteY26" fmla="*/ 1839724 h 1875234"/>
                <a:gd name="connsiteX27" fmla="*/ 1358309 w 7199816"/>
                <a:gd name="connsiteY27" fmla="*/ 1821968 h 1875234"/>
                <a:gd name="connsiteX28" fmla="*/ 2050768 w 7199816"/>
                <a:gd name="connsiteY28" fmla="*/ 1875234 h 1875234"/>
                <a:gd name="connsiteX29" fmla="*/ 2689960 w 7199816"/>
                <a:gd name="connsiteY29" fmla="*/ 1821968 h 1875234"/>
                <a:gd name="connsiteX30" fmla="*/ 3959467 w 7199816"/>
                <a:gd name="connsiteY30" fmla="*/ 1857479 h 1875234"/>
                <a:gd name="connsiteX31" fmla="*/ 4518760 w 7199816"/>
                <a:gd name="connsiteY31" fmla="*/ 1742069 h 1875234"/>
                <a:gd name="connsiteX32" fmla="*/ 4740702 w 7199816"/>
                <a:gd name="connsiteY32" fmla="*/ 1688803 h 1875234"/>
                <a:gd name="connsiteX33" fmla="*/ 5282240 w 7199816"/>
                <a:gd name="connsiteY33" fmla="*/ 1795335 h 1875234"/>
                <a:gd name="connsiteX34" fmla="*/ 5894799 w 7199816"/>
                <a:gd name="connsiteY34" fmla="*/ 1830846 h 1875234"/>
                <a:gd name="connsiteX35" fmla="*/ 6782566 w 7199816"/>
                <a:gd name="connsiteY35" fmla="*/ 1813091 h 1875234"/>
                <a:gd name="connsiteX36" fmla="*/ 7199816 w 7199816"/>
                <a:gd name="connsiteY36" fmla="*/ 1813091 h 1875234"/>
                <a:gd name="connsiteX37" fmla="*/ 7182061 w 7199816"/>
                <a:gd name="connsiteY37" fmla="*/ 1617782 h 1875234"/>
                <a:gd name="connsiteX0" fmla="*/ 7182061 w 7199816"/>
                <a:gd name="connsiteY0" fmla="*/ 1617782 h 1877442"/>
                <a:gd name="connsiteX1" fmla="*/ 5273363 w 7199816"/>
                <a:gd name="connsiteY1" fmla="*/ 1573394 h 1877442"/>
                <a:gd name="connsiteX2" fmla="*/ 4341207 w 7199816"/>
                <a:gd name="connsiteY2" fmla="*/ 1182777 h 1877442"/>
                <a:gd name="connsiteX3" fmla="*/ 3950589 w 7199816"/>
                <a:gd name="connsiteY3" fmla="*/ 756648 h 1877442"/>
                <a:gd name="connsiteX4" fmla="*/ 3364663 w 7199816"/>
                <a:gd name="connsiteY4" fmla="*/ 2046 h 1877442"/>
                <a:gd name="connsiteX5" fmla="*/ 3941712 w 7199816"/>
                <a:gd name="connsiteY5" fmla="*/ 1005223 h 1877442"/>
                <a:gd name="connsiteX6" fmla="*/ 4145897 w 7199816"/>
                <a:gd name="connsiteY6" fmla="*/ 1227164 h 1877442"/>
                <a:gd name="connsiteX7" fmla="*/ 4527638 w 7199816"/>
                <a:gd name="connsiteY7" fmla="*/ 1537883 h 1877442"/>
                <a:gd name="connsiteX8" fmla="*/ 3648748 w 7199816"/>
                <a:gd name="connsiteY8" fmla="*/ 1697681 h 1877442"/>
                <a:gd name="connsiteX9" fmla="*/ 2210566 w 7199816"/>
                <a:gd name="connsiteY9" fmla="*/ 1688803 h 1877442"/>
                <a:gd name="connsiteX10" fmla="*/ 1651273 w 7199816"/>
                <a:gd name="connsiteY10" fmla="*/ 1697681 h 1877442"/>
                <a:gd name="connsiteX11" fmla="*/ 1393820 w 7199816"/>
                <a:gd name="connsiteY11" fmla="*/ 1165021 h 1877442"/>
                <a:gd name="connsiteX12" fmla="*/ 1393820 w 7199816"/>
                <a:gd name="connsiteY12" fmla="*/ 712260 h 1877442"/>
                <a:gd name="connsiteX13" fmla="*/ 1145245 w 7199816"/>
                <a:gd name="connsiteY13" fmla="*/ 339397 h 1877442"/>
                <a:gd name="connsiteX14" fmla="*/ 710240 w 7199816"/>
                <a:gd name="connsiteY14" fmla="*/ 73067 h 1877442"/>
                <a:gd name="connsiteX15" fmla="*/ 1003203 w 7199816"/>
                <a:gd name="connsiteY15" fmla="*/ 321642 h 1877442"/>
                <a:gd name="connsiteX16" fmla="*/ 1234022 w 7199816"/>
                <a:gd name="connsiteY16" fmla="*/ 579095 h 1877442"/>
                <a:gd name="connsiteX17" fmla="*/ 1313921 w 7199816"/>
                <a:gd name="connsiteY17" fmla="*/ 827669 h 1877442"/>
                <a:gd name="connsiteX18" fmla="*/ 1296166 w 7199816"/>
                <a:gd name="connsiteY18" fmla="*/ 1076244 h 1877442"/>
                <a:gd name="connsiteX19" fmla="*/ 1322799 w 7199816"/>
                <a:gd name="connsiteY19" fmla="*/ 1360329 h 1877442"/>
                <a:gd name="connsiteX20" fmla="*/ 1384943 w 7199816"/>
                <a:gd name="connsiteY20" fmla="*/ 1546761 h 1877442"/>
                <a:gd name="connsiteX21" fmla="*/ 1358309 w 7199816"/>
                <a:gd name="connsiteY21" fmla="*/ 1697681 h 1877442"/>
                <a:gd name="connsiteX22" fmla="*/ 914426 w 7199816"/>
                <a:gd name="connsiteY22" fmla="*/ 1688803 h 1877442"/>
                <a:gd name="connsiteX23" fmla="*/ 745750 w 7199816"/>
                <a:gd name="connsiteY23" fmla="*/ 1750947 h 1877442"/>
                <a:gd name="connsiteX24" fmla="*/ 26 w 7199816"/>
                <a:gd name="connsiteY24" fmla="*/ 1804213 h 1877442"/>
                <a:gd name="connsiteX25" fmla="*/ 719117 w 7199816"/>
                <a:gd name="connsiteY25" fmla="*/ 1866357 h 1877442"/>
                <a:gd name="connsiteX26" fmla="*/ 976570 w 7199816"/>
                <a:gd name="connsiteY26" fmla="*/ 1839724 h 1877442"/>
                <a:gd name="connsiteX27" fmla="*/ 1358309 w 7199816"/>
                <a:gd name="connsiteY27" fmla="*/ 1821968 h 1877442"/>
                <a:gd name="connsiteX28" fmla="*/ 2050768 w 7199816"/>
                <a:gd name="connsiteY28" fmla="*/ 1875234 h 1877442"/>
                <a:gd name="connsiteX29" fmla="*/ 2725471 w 7199816"/>
                <a:gd name="connsiteY29" fmla="*/ 1866356 h 1877442"/>
                <a:gd name="connsiteX30" fmla="*/ 3959467 w 7199816"/>
                <a:gd name="connsiteY30" fmla="*/ 1857479 h 1877442"/>
                <a:gd name="connsiteX31" fmla="*/ 4518760 w 7199816"/>
                <a:gd name="connsiteY31" fmla="*/ 1742069 h 1877442"/>
                <a:gd name="connsiteX32" fmla="*/ 4740702 w 7199816"/>
                <a:gd name="connsiteY32" fmla="*/ 1688803 h 1877442"/>
                <a:gd name="connsiteX33" fmla="*/ 5282240 w 7199816"/>
                <a:gd name="connsiteY33" fmla="*/ 1795335 h 1877442"/>
                <a:gd name="connsiteX34" fmla="*/ 5894799 w 7199816"/>
                <a:gd name="connsiteY34" fmla="*/ 1830846 h 1877442"/>
                <a:gd name="connsiteX35" fmla="*/ 6782566 w 7199816"/>
                <a:gd name="connsiteY35" fmla="*/ 1813091 h 1877442"/>
                <a:gd name="connsiteX36" fmla="*/ 7199816 w 7199816"/>
                <a:gd name="connsiteY36" fmla="*/ 1813091 h 1877442"/>
                <a:gd name="connsiteX37" fmla="*/ 7182061 w 7199816"/>
                <a:gd name="connsiteY37" fmla="*/ 1617782 h 1877442"/>
                <a:gd name="connsiteX0" fmla="*/ 7182061 w 7199816"/>
                <a:gd name="connsiteY0" fmla="*/ 1617782 h 1877442"/>
                <a:gd name="connsiteX1" fmla="*/ 5273363 w 7199816"/>
                <a:gd name="connsiteY1" fmla="*/ 1573394 h 1877442"/>
                <a:gd name="connsiteX2" fmla="*/ 4341207 w 7199816"/>
                <a:gd name="connsiteY2" fmla="*/ 1182777 h 1877442"/>
                <a:gd name="connsiteX3" fmla="*/ 3950589 w 7199816"/>
                <a:gd name="connsiteY3" fmla="*/ 756648 h 1877442"/>
                <a:gd name="connsiteX4" fmla="*/ 3364663 w 7199816"/>
                <a:gd name="connsiteY4" fmla="*/ 2046 h 1877442"/>
                <a:gd name="connsiteX5" fmla="*/ 3941712 w 7199816"/>
                <a:gd name="connsiteY5" fmla="*/ 1005223 h 1877442"/>
                <a:gd name="connsiteX6" fmla="*/ 4145897 w 7199816"/>
                <a:gd name="connsiteY6" fmla="*/ 1227164 h 1877442"/>
                <a:gd name="connsiteX7" fmla="*/ 4527638 w 7199816"/>
                <a:gd name="connsiteY7" fmla="*/ 1537883 h 1877442"/>
                <a:gd name="connsiteX8" fmla="*/ 3648748 w 7199816"/>
                <a:gd name="connsiteY8" fmla="*/ 1697681 h 1877442"/>
                <a:gd name="connsiteX9" fmla="*/ 2210566 w 7199816"/>
                <a:gd name="connsiteY9" fmla="*/ 1688803 h 1877442"/>
                <a:gd name="connsiteX10" fmla="*/ 1669029 w 7199816"/>
                <a:gd name="connsiteY10" fmla="*/ 1644415 h 1877442"/>
                <a:gd name="connsiteX11" fmla="*/ 1393820 w 7199816"/>
                <a:gd name="connsiteY11" fmla="*/ 1165021 h 1877442"/>
                <a:gd name="connsiteX12" fmla="*/ 1393820 w 7199816"/>
                <a:gd name="connsiteY12" fmla="*/ 712260 h 1877442"/>
                <a:gd name="connsiteX13" fmla="*/ 1145245 w 7199816"/>
                <a:gd name="connsiteY13" fmla="*/ 339397 h 1877442"/>
                <a:gd name="connsiteX14" fmla="*/ 710240 w 7199816"/>
                <a:gd name="connsiteY14" fmla="*/ 73067 h 1877442"/>
                <a:gd name="connsiteX15" fmla="*/ 1003203 w 7199816"/>
                <a:gd name="connsiteY15" fmla="*/ 321642 h 1877442"/>
                <a:gd name="connsiteX16" fmla="*/ 1234022 w 7199816"/>
                <a:gd name="connsiteY16" fmla="*/ 579095 h 1877442"/>
                <a:gd name="connsiteX17" fmla="*/ 1313921 w 7199816"/>
                <a:gd name="connsiteY17" fmla="*/ 827669 h 1877442"/>
                <a:gd name="connsiteX18" fmla="*/ 1296166 w 7199816"/>
                <a:gd name="connsiteY18" fmla="*/ 1076244 h 1877442"/>
                <a:gd name="connsiteX19" fmla="*/ 1322799 w 7199816"/>
                <a:gd name="connsiteY19" fmla="*/ 1360329 h 1877442"/>
                <a:gd name="connsiteX20" fmla="*/ 1384943 w 7199816"/>
                <a:gd name="connsiteY20" fmla="*/ 1546761 h 1877442"/>
                <a:gd name="connsiteX21" fmla="*/ 1358309 w 7199816"/>
                <a:gd name="connsiteY21" fmla="*/ 1697681 h 1877442"/>
                <a:gd name="connsiteX22" fmla="*/ 914426 w 7199816"/>
                <a:gd name="connsiteY22" fmla="*/ 1688803 h 1877442"/>
                <a:gd name="connsiteX23" fmla="*/ 745750 w 7199816"/>
                <a:gd name="connsiteY23" fmla="*/ 1750947 h 1877442"/>
                <a:gd name="connsiteX24" fmla="*/ 26 w 7199816"/>
                <a:gd name="connsiteY24" fmla="*/ 1804213 h 1877442"/>
                <a:gd name="connsiteX25" fmla="*/ 719117 w 7199816"/>
                <a:gd name="connsiteY25" fmla="*/ 1866357 h 1877442"/>
                <a:gd name="connsiteX26" fmla="*/ 976570 w 7199816"/>
                <a:gd name="connsiteY26" fmla="*/ 1839724 h 1877442"/>
                <a:gd name="connsiteX27" fmla="*/ 1358309 w 7199816"/>
                <a:gd name="connsiteY27" fmla="*/ 1821968 h 1877442"/>
                <a:gd name="connsiteX28" fmla="*/ 2050768 w 7199816"/>
                <a:gd name="connsiteY28" fmla="*/ 1875234 h 1877442"/>
                <a:gd name="connsiteX29" fmla="*/ 2725471 w 7199816"/>
                <a:gd name="connsiteY29" fmla="*/ 1866356 h 1877442"/>
                <a:gd name="connsiteX30" fmla="*/ 3959467 w 7199816"/>
                <a:gd name="connsiteY30" fmla="*/ 1857479 h 1877442"/>
                <a:gd name="connsiteX31" fmla="*/ 4518760 w 7199816"/>
                <a:gd name="connsiteY31" fmla="*/ 1742069 h 1877442"/>
                <a:gd name="connsiteX32" fmla="*/ 4740702 w 7199816"/>
                <a:gd name="connsiteY32" fmla="*/ 1688803 h 1877442"/>
                <a:gd name="connsiteX33" fmla="*/ 5282240 w 7199816"/>
                <a:gd name="connsiteY33" fmla="*/ 1795335 h 1877442"/>
                <a:gd name="connsiteX34" fmla="*/ 5894799 w 7199816"/>
                <a:gd name="connsiteY34" fmla="*/ 1830846 h 1877442"/>
                <a:gd name="connsiteX35" fmla="*/ 6782566 w 7199816"/>
                <a:gd name="connsiteY35" fmla="*/ 1813091 h 1877442"/>
                <a:gd name="connsiteX36" fmla="*/ 7199816 w 7199816"/>
                <a:gd name="connsiteY36" fmla="*/ 1813091 h 1877442"/>
                <a:gd name="connsiteX37" fmla="*/ 7182061 w 7199816"/>
                <a:gd name="connsiteY37" fmla="*/ 1617782 h 1877442"/>
                <a:gd name="connsiteX0" fmla="*/ 7182061 w 7199816"/>
                <a:gd name="connsiteY0" fmla="*/ 1617782 h 1877442"/>
                <a:gd name="connsiteX1" fmla="*/ 5273363 w 7199816"/>
                <a:gd name="connsiteY1" fmla="*/ 1573394 h 1877442"/>
                <a:gd name="connsiteX2" fmla="*/ 4341207 w 7199816"/>
                <a:gd name="connsiteY2" fmla="*/ 1182777 h 1877442"/>
                <a:gd name="connsiteX3" fmla="*/ 3950589 w 7199816"/>
                <a:gd name="connsiteY3" fmla="*/ 756648 h 1877442"/>
                <a:gd name="connsiteX4" fmla="*/ 3364663 w 7199816"/>
                <a:gd name="connsiteY4" fmla="*/ 2046 h 1877442"/>
                <a:gd name="connsiteX5" fmla="*/ 3941712 w 7199816"/>
                <a:gd name="connsiteY5" fmla="*/ 1005223 h 1877442"/>
                <a:gd name="connsiteX6" fmla="*/ 4145897 w 7199816"/>
                <a:gd name="connsiteY6" fmla="*/ 1227164 h 1877442"/>
                <a:gd name="connsiteX7" fmla="*/ 4527638 w 7199816"/>
                <a:gd name="connsiteY7" fmla="*/ 1537883 h 1877442"/>
                <a:gd name="connsiteX8" fmla="*/ 3542216 w 7199816"/>
                <a:gd name="connsiteY8" fmla="*/ 1688803 h 1877442"/>
                <a:gd name="connsiteX9" fmla="*/ 2210566 w 7199816"/>
                <a:gd name="connsiteY9" fmla="*/ 1688803 h 1877442"/>
                <a:gd name="connsiteX10" fmla="*/ 1669029 w 7199816"/>
                <a:gd name="connsiteY10" fmla="*/ 1644415 h 1877442"/>
                <a:gd name="connsiteX11" fmla="*/ 1393820 w 7199816"/>
                <a:gd name="connsiteY11" fmla="*/ 1165021 h 1877442"/>
                <a:gd name="connsiteX12" fmla="*/ 1393820 w 7199816"/>
                <a:gd name="connsiteY12" fmla="*/ 712260 h 1877442"/>
                <a:gd name="connsiteX13" fmla="*/ 1145245 w 7199816"/>
                <a:gd name="connsiteY13" fmla="*/ 339397 h 1877442"/>
                <a:gd name="connsiteX14" fmla="*/ 710240 w 7199816"/>
                <a:gd name="connsiteY14" fmla="*/ 73067 h 1877442"/>
                <a:gd name="connsiteX15" fmla="*/ 1003203 w 7199816"/>
                <a:gd name="connsiteY15" fmla="*/ 321642 h 1877442"/>
                <a:gd name="connsiteX16" fmla="*/ 1234022 w 7199816"/>
                <a:gd name="connsiteY16" fmla="*/ 579095 h 1877442"/>
                <a:gd name="connsiteX17" fmla="*/ 1313921 w 7199816"/>
                <a:gd name="connsiteY17" fmla="*/ 827669 h 1877442"/>
                <a:gd name="connsiteX18" fmla="*/ 1296166 w 7199816"/>
                <a:gd name="connsiteY18" fmla="*/ 1076244 h 1877442"/>
                <a:gd name="connsiteX19" fmla="*/ 1322799 w 7199816"/>
                <a:gd name="connsiteY19" fmla="*/ 1360329 h 1877442"/>
                <a:gd name="connsiteX20" fmla="*/ 1384943 w 7199816"/>
                <a:gd name="connsiteY20" fmla="*/ 1546761 h 1877442"/>
                <a:gd name="connsiteX21" fmla="*/ 1358309 w 7199816"/>
                <a:gd name="connsiteY21" fmla="*/ 1697681 h 1877442"/>
                <a:gd name="connsiteX22" fmla="*/ 914426 w 7199816"/>
                <a:gd name="connsiteY22" fmla="*/ 1688803 h 1877442"/>
                <a:gd name="connsiteX23" fmla="*/ 745750 w 7199816"/>
                <a:gd name="connsiteY23" fmla="*/ 1750947 h 1877442"/>
                <a:gd name="connsiteX24" fmla="*/ 26 w 7199816"/>
                <a:gd name="connsiteY24" fmla="*/ 1804213 h 1877442"/>
                <a:gd name="connsiteX25" fmla="*/ 719117 w 7199816"/>
                <a:gd name="connsiteY25" fmla="*/ 1866357 h 1877442"/>
                <a:gd name="connsiteX26" fmla="*/ 976570 w 7199816"/>
                <a:gd name="connsiteY26" fmla="*/ 1839724 h 1877442"/>
                <a:gd name="connsiteX27" fmla="*/ 1358309 w 7199816"/>
                <a:gd name="connsiteY27" fmla="*/ 1821968 h 1877442"/>
                <a:gd name="connsiteX28" fmla="*/ 2050768 w 7199816"/>
                <a:gd name="connsiteY28" fmla="*/ 1875234 h 1877442"/>
                <a:gd name="connsiteX29" fmla="*/ 2725471 w 7199816"/>
                <a:gd name="connsiteY29" fmla="*/ 1866356 h 1877442"/>
                <a:gd name="connsiteX30" fmla="*/ 3959467 w 7199816"/>
                <a:gd name="connsiteY30" fmla="*/ 1857479 h 1877442"/>
                <a:gd name="connsiteX31" fmla="*/ 4518760 w 7199816"/>
                <a:gd name="connsiteY31" fmla="*/ 1742069 h 1877442"/>
                <a:gd name="connsiteX32" fmla="*/ 4740702 w 7199816"/>
                <a:gd name="connsiteY32" fmla="*/ 1688803 h 1877442"/>
                <a:gd name="connsiteX33" fmla="*/ 5282240 w 7199816"/>
                <a:gd name="connsiteY33" fmla="*/ 1795335 h 1877442"/>
                <a:gd name="connsiteX34" fmla="*/ 5894799 w 7199816"/>
                <a:gd name="connsiteY34" fmla="*/ 1830846 h 1877442"/>
                <a:gd name="connsiteX35" fmla="*/ 6782566 w 7199816"/>
                <a:gd name="connsiteY35" fmla="*/ 1813091 h 1877442"/>
                <a:gd name="connsiteX36" fmla="*/ 7199816 w 7199816"/>
                <a:gd name="connsiteY36" fmla="*/ 1813091 h 1877442"/>
                <a:gd name="connsiteX37" fmla="*/ 7182061 w 7199816"/>
                <a:gd name="connsiteY37" fmla="*/ 1617782 h 1877442"/>
                <a:gd name="connsiteX0" fmla="*/ 7182061 w 7199816"/>
                <a:gd name="connsiteY0" fmla="*/ 1617782 h 1893562"/>
                <a:gd name="connsiteX1" fmla="*/ 5273363 w 7199816"/>
                <a:gd name="connsiteY1" fmla="*/ 1573394 h 1893562"/>
                <a:gd name="connsiteX2" fmla="*/ 4341207 w 7199816"/>
                <a:gd name="connsiteY2" fmla="*/ 1182777 h 1893562"/>
                <a:gd name="connsiteX3" fmla="*/ 3950589 w 7199816"/>
                <a:gd name="connsiteY3" fmla="*/ 756648 h 1893562"/>
                <a:gd name="connsiteX4" fmla="*/ 3364663 w 7199816"/>
                <a:gd name="connsiteY4" fmla="*/ 2046 h 1893562"/>
                <a:gd name="connsiteX5" fmla="*/ 3941712 w 7199816"/>
                <a:gd name="connsiteY5" fmla="*/ 1005223 h 1893562"/>
                <a:gd name="connsiteX6" fmla="*/ 4145897 w 7199816"/>
                <a:gd name="connsiteY6" fmla="*/ 1227164 h 1893562"/>
                <a:gd name="connsiteX7" fmla="*/ 4527638 w 7199816"/>
                <a:gd name="connsiteY7" fmla="*/ 1537883 h 1893562"/>
                <a:gd name="connsiteX8" fmla="*/ 3542216 w 7199816"/>
                <a:gd name="connsiteY8" fmla="*/ 1688803 h 1893562"/>
                <a:gd name="connsiteX9" fmla="*/ 2210566 w 7199816"/>
                <a:gd name="connsiteY9" fmla="*/ 1688803 h 1893562"/>
                <a:gd name="connsiteX10" fmla="*/ 1669029 w 7199816"/>
                <a:gd name="connsiteY10" fmla="*/ 1644415 h 1893562"/>
                <a:gd name="connsiteX11" fmla="*/ 1393820 w 7199816"/>
                <a:gd name="connsiteY11" fmla="*/ 1165021 h 1893562"/>
                <a:gd name="connsiteX12" fmla="*/ 1393820 w 7199816"/>
                <a:gd name="connsiteY12" fmla="*/ 712260 h 1893562"/>
                <a:gd name="connsiteX13" fmla="*/ 1145245 w 7199816"/>
                <a:gd name="connsiteY13" fmla="*/ 339397 h 1893562"/>
                <a:gd name="connsiteX14" fmla="*/ 710240 w 7199816"/>
                <a:gd name="connsiteY14" fmla="*/ 73067 h 1893562"/>
                <a:gd name="connsiteX15" fmla="*/ 1003203 w 7199816"/>
                <a:gd name="connsiteY15" fmla="*/ 321642 h 1893562"/>
                <a:gd name="connsiteX16" fmla="*/ 1234022 w 7199816"/>
                <a:gd name="connsiteY16" fmla="*/ 579095 h 1893562"/>
                <a:gd name="connsiteX17" fmla="*/ 1313921 w 7199816"/>
                <a:gd name="connsiteY17" fmla="*/ 827669 h 1893562"/>
                <a:gd name="connsiteX18" fmla="*/ 1296166 w 7199816"/>
                <a:gd name="connsiteY18" fmla="*/ 1076244 h 1893562"/>
                <a:gd name="connsiteX19" fmla="*/ 1322799 w 7199816"/>
                <a:gd name="connsiteY19" fmla="*/ 1360329 h 1893562"/>
                <a:gd name="connsiteX20" fmla="*/ 1384943 w 7199816"/>
                <a:gd name="connsiteY20" fmla="*/ 1546761 h 1893562"/>
                <a:gd name="connsiteX21" fmla="*/ 1358309 w 7199816"/>
                <a:gd name="connsiteY21" fmla="*/ 1697681 h 1893562"/>
                <a:gd name="connsiteX22" fmla="*/ 914426 w 7199816"/>
                <a:gd name="connsiteY22" fmla="*/ 1688803 h 1893562"/>
                <a:gd name="connsiteX23" fmla="*/ 745750 w 7199816"/>
                <a:gd name="connsiteY23" fmla="*/ 1750947 h 1893562"/>
                <a:gd name="connsiteX24" fmla="*/ 26 w 7199816"/>
                <a:gd name="connsiteY24" fmla="*/ 1804213 h 1893562"/>
                <a:gd name="connsiteX25" fmla="*/ 719117 w 7199816"/>
                <a:gd name="connsiteY25" fmla="*/ 1866357 h 1893562"/>
                <a:gd name="connsiteX26" fmla="*/ 976570 w 7199816"/>
                <a:gd name="connsiteY26" fmla="*/ 1839724 h 1893562"/>
                <a:gd name="connsiteX27" fmla="*/ 1358309 w 7199816"/>
                <a:gd name="connsiteY27" fmla="*/ 1821968 h 1893562"/>
                <a:gd name="connsiteX28" fmla="*/ 2050768 w 7199816"/>
                <a:gd name="connsiteY28" fmla="*/ 1875234 h 1893562"/>
                <a:gd name="connsiteX29" fmla="*/ 2716594 w 7199816"/>
                <a:gd name="connsiteY29" fmla="*/ 1892989 h 1893562"/>
                <a:gd name="connsiteX30" fmla="*/ 3959467 w 7199816"/>
                <a:gd name="connsiteY30" fmla="*/ 1857479 h 1893562"/>
                <a:gd name="connsiteX31" fmla="*/ 4518760 w 7199816"/>
                <a:gd name="connsiteY31" fmla="*/ 1742069 h 1893562"/>
                <a:gd name="connsiteX32" fmla="*/ 4740702 w 7199816"/>
                <a:gd name="connsiteY32" fmla="*/ 1688803 h 1893562"/>
                <a:gd name="connsiteX33" fmla="*/ 5282240 w 7199816"/>
                <a:gd name="connsiteY33" fmla="*/ 1795335 h 1893562"/>
                <a:gd name="connsiteX34" fmla="*/ 5894799 w 7199816"/>
                <a:gd name="connsiteY34" fmla="*/ 1830846 h 1893562"/>
                <a:gd name="connsiteX35" fmla="*/ 6782566 w 7199816"/>
                <a:gd name="connsiteY35" fmla="*/ 1813091 h 1893562"/>
                <a:gd name="connsiteX36" fmla="*/ 7199816 w 7199816"/>
                <a:gd name="connsiteY36" fmla="*/ 1813091 h 1893562"/>
                <a:gd name="connsiteX37" fmla="*/ 7182061 w 7199816"/>
                <a:gd name="connsiteY37" fmla="*/ 1617782 h 1893562"/>
                <a:gd name="connsiteX0" fmla="*/ 7182061 w 7199816"/>
                <a:gd name="connsiteY0" fmla="*/ 1617782 h 1893562"/>
                <a:gd name="connsiteX1" fmla="*/ 5273363 w 7199816"/>
                <a:gd name="connsiteY1" fmla="*/ 1573394 h 1893562"/>
                <a:gd name="connsiteX2" fmla="*/ 4341207 w 7199816"/>
                <a:gd name="connsiteY2" fmla="*/ 1182777 h 1893562"/>
                <a:gd name="connsiteX3" fmla="*/ 3950589 w 7199816"/>
                <a:gd name="connsiteY3" fmla="*/ 756648 h 1893562"/>
                <a:gd name="connsiteX4" fmla="*/ 3364663 w 7199816"/>
                <a:gd name="connsiteY4" fmla="*/ 2046 h 1893562"/>
                <a:gd name="connsiteX5" fmla="*/ 3941712 w 7199816"/>
                <a:gd name="connsiteY5" fmla="*/ 1005223 h 1893562"/>
                <a:gd name="connsiteX6" fmla="*/ 4145897 w 7199816"/>
                <a:gd name="connsiteY6" fmla="*/ 1227164 h 1893562"/>
                <a:gd name="connsiteX7" fmla="*/ 4527638 w 7199816"/>
                <a:gd name="connsiteY7" fmla="*/ 1537883 h 1893562"/>
                <a:gd name="connsiteX8" fmla="*/ 3542216 w 7199816"/>
                <a:gd name="connsiteY8" fmla="*/ 1688803 h 1893562"/>
                <a:gd name="connsiteX9" fmla="*/ 2210566 w 7199816"/>
                <a:gd name="connsiteY9" fmla="*/ 1688803 h 1893562"/>
                <a:gd name="connsiteX10" fmla="*/ 1695661 w 7199816"/>
                <a:gd name="connsiteY10" fmla="*/ 1617781 h 1893562"/>
                <a:gd name="connsiteX11" fmla="*/ 1669029 w 7199816"/>
                <a:gd name="connsiteY11" fmla="*/ 1644415 h 1893562"/>
                <a:gd name="connsiteX12" fmla="*/ 1393820 w 7199816"/>
                <a:gd name="connsiteY12" fmla="*/ 1165021 h 1893562"/>
                <a:gd name="connsiteX13" fmla="*/ 1393820 w 7199816"/>
                <a:gd name="connsiteY13" fmla="*/ 712260 h 1893562"/>
                <a:gd name="connsiteX14" fmla="*/ 1145245 w 7199816"/>
                <a:gd name="connsiteY14" fmla="*/ 339397 h 1893562"/>
                <a:gd name="connsiteX15" fmla="*/ 710240 w 7199816"/>
                <a:gd name="connsiteY15" fmla="*/ 73067 h 1893562"/>
                <a:gd name="connsiteX16" fmla="*/ 1003203 w 7199816"/>
                <a:gd name="connsiteY16" fmla="*/ 321642 h 1893562"/>
                <a:gd name="connsiteX17" fmla="*/ 1234022 w 7199816"/>
                <a:gd name="connsiteY17" fmla="*/ 579095 h 1893562"/>
                <a:gd name="connsiteX18" fmla="*/ 1313921 w 7199816"/>
                <a:gd name="connsiteY18" fmla="*/ 827669 h 1893562"/>
                <a:gd name="connsiteX19" fmla="*/ 1296166 w 7199816"/>
                <a:gd name="connsiteY19" fmla="*/ 1076244 h 1893562"/>
                <a:gd name="connsiteX20" fmla="*/ 1322799 w 7199816"/>
                <a:gd name="connsiteY20" fmla="*/ 1360329 h 1893562"/>
                <a:gd name="connsiteX21" fmla="*/ 1384943 w 7199816"/>
                <a:gd name="connsiteY21" fmla="*/ 1546761 h 1893562"/>
                <a:gd name="connsiteX22" fmla="*/ 1358309 w 7199816"/>
                <a:gd name="connsiteY22" fmla="*/ 1697681 h 1893562"/>
                <a:gd name="connsiteX23" fmla="*/ 914426 w 7199816"/>
                <a:gd name="connsiteY23" fmla="*/ 1688803 h 1893562"/>
                <a:gd name="connsiteX24" fmla="*/ 745750 w 7199816"/>
                <a:gd name="connsiteY24" fmla="*/ 1750947 h 1893562"/>
                <a:gd name="connsiteX25" fmla="*/ 26 w 7199816"/>
                <a:gd name="connsiteY25" fmla="*/ 1804213 h 1893562"/>
                <a:gd name="connsiteX26" fmla="*/ 719117 w 7199816"/>
                <a:gd name="connsiteY26" fmla="*/ 1866357 h 1893562"/>
                <a:gd name="connsiteX27" fmla="*/ 976570 w 7199816"/>
                <a:gd name="connsiteY27" fmla="*/ 1839724 h 1893562"/>
                <a:gd name="connsiteX28" fmla="*/ 1358309 w 7199816"/>
                <a:gd name="connsiteY28" fmla="*/ 1821968 h 1893562"/>
                <a:gd name="connsiteX29" fmla="*/ 2050768 w 7199816"/>
                <a:gd name="connsiteY29" fmla="*/ 1875234 h 1893562"/>
                <a:gd name="connsiteX30" fmla="*/ 2716594 w 7199816"/>
                <a:gd name="connsiteY30" fmla="*/ 1892989 h 1893562"/>
                <a:gd name="connsiteX31" fmla="*/ 3959467 w 7199816"/>
                <a:gd name="connsiteY31" fmla="*/ 1857479 h 1893562"/>
                <a:gd name="connsiteX32" fmla="*/ 4518760 w 7199816"/>
                <a:gd name="connsiteY32" fmla="*/ 1742069 h 1893562"/>
                <a:gd name="connsiteX33" fmla="*/ 4740702 w 7199816"/>
                <a:gd name="connsiteY33" fmla="*/ 1688803 h 1893562"/>
                <a:gd name="connsiteX34" fmla="*/ 5282240 w 7199816"/>
                <a:gd name="connsiteY34" fmla="*/ 1795335 h 1893562"/>
                <a:gd name="connsiteX35" fmla="*/ 5894799 w 7199816"/>
                <a:gd name="connsiteY35" fmla="*/ 1830846 h 1893562"/>
                <a:gd name="connsiteX36" fmla="*/ 6782566 w 7199816"/>
                <a:gd name="connsiteY36" fmla="*/ 1813091 h 1893562"/>
                <a:gd name="connsiteX37" fmla="*/ 7199816 w 7199816"/>
                <a:gd name="connsiteY37" fmla="*/ 1813091 h 1893562"/>
                <a:gd name="connsiteX38" fmla="*/ 7182061 w 7199816"/>
                <a:gd name="connsiteY38" fmla="*/ 1617782 h 1893562"/>
                <a:gd name="connsiteX0" fmla="*/ 7182061 w 7199816"/>
                <a:gd name="connsiteY0" fmla="*/ 1811061 h 2086841"/>
                <a:gd name="connsiteX1" fmla="*/ 5273363 w 7199816"/>
                <a:gd name="connsiteY1" fmla="*/ 1766673 h 2086841"/>
                <a:gd name="connsiteX2" fmla="*/ 4341207 w 7199816"/>
                <a:gd name="connsiteY2" fmla="*/ 1376056 h 2086841"/>
                <a:gd name="connsiteX3" fmla="*/ 3950589 w 7199816"/>
                <a:gd name="connsiteY3" fmla="*/ 949927 h 2086841"/>
                <a:gd name="connsiteX4" fmla="*/ 3364663 w 7199816"/>
                <a:gd name="connsiteY4" fmla="*/ 195325 h 2086841"/>
                <a:gd name="connsiteX5" fmla="*/ 3941712 w 7199816"/>
                <a:gd name="connsiteY5" fmla="*/ 1198502 h 2086841"/>
                <a:gd name="connsiteX6" fmla="*/ 4145897 w 7199816"/>
                <a:gd name="connsiteY6" fmla="*/ 1420443 h 2086841"/>
                <a:gd name="connsiteX7" fmla="*/ 4527638 w 7199816"/>
                <a:gd name="connsiteY7" fmla="*/ 1731162 h 2086841"/>
                <a:gd name="connsiteX8" fmla="*/ 3542216 w 7199816"/>
                <a:gd name="connsiteY8" fmla="*/ 1882082 h 2086841"/>
                <a:gd name="connsiteX9" fmla="*/ 2210566 w 7199816"/>
                <a:gd name="connsiteY9" fmla="*/ 1882082 h 2086841"/>
                <a:gd name="connsiteX10" fmla="*/ 1695661 w 7199816"/>
                <a:gd name="connsiteY10" fmla="*/ 1811060 h 2086841"/>
                <a:gd name="connsiteX11" fmla="*/ 1669029 w 7199816"/>
                <a:gd name="connsiteY11" fmla="*/ 1837694 h 2086841"/>
                <a:gd name="connsiteX12" fmla="*/ 1393820 w 7199816"/>
                <a:gd name="connsiteY12" fmla="*/ 1358300 h 2086841"/>
                <a:gd name="connsiteX13" fmla="*/ 1393820 w 7199816"/>
                <a:gd name="connsiteY13" fmla="*/ 905539 h 2086841"/>
                <a:gd name="connsiteX14" fmla="*/ 1145245 w 7199816"/>
                <a:gd name="connsiteY14" fmla="*/ 532676 h 2086841"/>
                <a:gd name="connsiteX15" fmla="*/ 523809 w 7199816"/>
                <a:gd name="connsiteY15" fmla="*/ 16 h 2086841"/>
                <a:gd name="connsiteX16" fmla="*/ 1003203 w 7199816"/>
                <a:gd name="connsiteY16" fmla="*/ 514921 h 2086841"/>
                <a:gd name="connsiteX17" fmla="*/ 1234022 w 7199816"/>
                <a:gd name="connsiteY17" fmla="*/ 772374 h 2086841"/>
                <a:gd name="connsiteX18" fmla="*/ 1313921 w 7199816"/>
                <a:gd name="connsiteY18" fmla="*/ 1020948 h 2086841"/>
                <a:gd name="connsiteX19" fmla="*/ 1296166 w 7199816"/>
                <a:gd name="connsiteY19" fmla="*/ 1269523 h 2086841"/>
                <a:gd name="connsiteX20" fmla="*/ 1322799 w 7199816"/>
                <a:gd name="connsiteY20" fmla="*/ 1553608 h 2086841"/>
                <a:gd name="connsiteX21" fmla="*/ 1384943 w 7199816"/>
                <a:gd name="connsiteY21" fmla="*/ 1740040 h 2086841"/>
                <a:gd name="connsiteX22" fmla="*/ 1358309 w 7199816"/>
                <a:gd name="connsiteY22" fmla="*/ 1890960 h 2086841"/>
                <a:gd name="connsiteX23" fmla="*/ 914426 w 7199816"/>
                <a:gd name="connsiteY23" fmla="*/ 1882082 h 2086841"/>
                <a:gd name="connsiteX24" fmla="*/ 745750 w 7199816"/>
                <a:gd name="connsiteY24" fmla="*/ 1944226 h 2086841"/>
                <a:gd name="connsiteX25" fmla="*/ 26 w 7199816"/>
                <a:gd name="connsiteY25" fmla="*/ 1997492 h 2086841"/>
                <a:gd name="connsiteX26" fmla="*/ 719117 w 7199816"/>
                <a:gd name="connsiteY26" fmla="*/ 2059636 h 2086841"/>
                <a:gd name="connsiteX27" fmla="*/ 976570 w 7199816"/>
                <a:gd name="connsiteY27" fmla="*/ 2033003 h 2086841"/>
                <a:gd name="connsiteX28" fmla="*/ 1358309 w 7199816"/>
                <a:gd name="connsiteY28" fmla="*/ 2015247 h 2086841"/>
                <a:gd name="connsiteX29" fmla="*/ 2050768 w 7199816"/>
                <a:gd name="connsiteY29" fmla="*/ 2068513 h 2086841"/>
                <a:gd name="connsiteX30" fmla="*/ 2716594 w 7199816"/>
                <a:gd name="connsiteY30" fmla="*/ 2086268 h 2086841"/>
                <a:gd name="connsiteX31" fmla="*/ 3959467 w 7199816"/>
                <a:gd name="connsiteY31" fmla="*/ 2050758 h 2086841"/>
                <a:gd name="connsiteX32" fmla="*/ 4518760 w 7199816"/>
                <a:gd name="connsiteY32" fmla="*/ 1935348 h 2086841"/>
                <a:gd name="connsiteX33" fmla="*/ 4740702 w 7199816"/>
                <a:gd name="connsiteY33" fmla="*/ 1882082 h 2086841"/>
                <a:gd name="connsiteX34" fmla="*/ 5282240 w 7199816"/>
                <a:gd name="connsiteY34" fmla="*/ 1988614 h 2086841"/>
                <a:gd name="connsiteX35" fmla="*/ 5894799 w 7199816"/>
                <a:gd name="connsiteY35" fmla="*/ 2024125 h 2086841"/>
                <a:gd name="connsiteX36" fmla="*/ 6782566 w 7199816"/>
                <a:gd name="connsiteY36" fmla="*/ 2006370 h 2086841"/>
                <a:gd name="connsiteX37" fmla="*/ 7199816 w 7199816"/>
                <a:gd name="connsiteY37" fmla="*/ 2006370 h 2086841"/>
                <a:gd name="connsiteX38" fmla="*/ 7182061 w 7199816"/>
                <a:gd name="connsiteY38" fmla="*/ 1811061 h 2086841"/>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695661 w 7199816"/>
                <a:gd name="connsiteY10" fmla="*/ 1713412 h 1989193"/>
                <a:gd name="connsiteX11" fmla="*/ 1669029 w 7199816"/>
                <a:gd name="connsiteY11" fmla="*/ 1740046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35355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695661 w 7199816"/>
                <a:gd name="connsiteY10" fmla="*/ 1713412 h 1989193"/>
                <a:gd name="connsiteX11" fmla="*/ 1562497 w 7199816"/>
                <a:gd name="connsiteY11" fmla="*/ 1598004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35355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740049 w 7199816"/>
                <a:gd name="connsiteY10" fmla="*/ 1731167 h 1989193"/>
                <a:gd name="connsiteX11" fmla="*/ 1562497 w 7199816"/>
                <a:gd name="connsiteY11" fmla="*/ 1598004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35355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740049 w 7199816"/>
                <a:gd name="connsiteY10" fmla="*/ 1731167 h 1989193"/>
                <a:gd name="connsiteX11" fmla="*/ 1544741 w 7199816"/>
                <a:gd name="connsiteY11" fmla="*/ 1660148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35355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784437 w 7199816"/>
                <a:gd name="connsiteY10" fmla="*/ 1748922 h 1989193"/>
                <a:gd name="connsiteX11" fmla="*/ 1544741 w 7199816"/>
                <a:gd name="connsiteY11" fmla="*/ 1660148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35355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784437 w 7199816"/>
                <a:gd name="connsiteY10" fmla="*/ 1748922 h 1989193"/>
                <a:gd name="connsiteX11" fmla="*/ 1544741 w 7199816"/>
                <a:gd name="connsiteY11" fmla="*/ 1660148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08722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784437 w 7199816"/>
                <a:gd name="connsiteY10" fmla="*/ 1748922 h 1989193"/>
                <a:gd name="connsiteX11" fmla="*/ 1544741 w 7199816"/>
                <a:gd name="connsiteY11" fmla="*/ 1660148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23304 w 7199816"/>
                <a:gd name="connsiteY23" fmla="*/ 1802189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08722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403996 w 7421751"/>
                <a:gd name="connsiteY0" fmla="*/ 1713413 h 1989193"/>
                <a:gd name="connsiteX1" fmla="*/ 5495298 w 7421751"/>
                <a:gd name="connsiteY1" fmla="*/ 1669025 h 1989193"/>
                <a:gd name="connsiteX2" fmla="*/ 4563142 w 7421751"/>
                <a:gd name="connsiteY2" fmla="*/ 1278408 h 1989193"/>
                <a:gd name="connsiteX3" fmla="*/ 4172524 w 7421751"/>
                <a:gd name="connsiteY3" fmla="*/ 852279 h 1989193"/>
                <a:gd name="connsiteX4" fmla="*/ 3586598 w 7421751"/>
                <a:gd name="connsiteY4" fmla="*/ 97677 h 1989193"/>
                <a:gd name="connsiteX5" fmla="*/ 4163647 w 7421751"/>
                <a:gd name="connsiteY5" fmla="*/ 1100854 h 1989193"/>
                <a:gd name="connsiteX6" fmla="*/ 4367832 w 7421751"/>
                <a:gd name="connsiteY6" fmla="*/ 1322795 h 1989193"/>
                <a:gd name="connsiteX7" fmla="*/ 4749573 w 7421751"/>
                <a:gd name="connsiteY7" fmla="*/ 1633514 h 1989193"/>
                <a:gd name="connsiteX8" fmla="*/ 3764151 w 7421751"/>
                <a:gd name="connsiteY8" fmla="*/ 1784434 h 1989193"/>
                <a:gd name="connsiteX9" fmla="*/ 2432501 w 7421751"/>
                <a:gd name="connsiteY9" fmla="*/ 1784434 h 1989193"/>
                <a:gd name="connsiteX10" fmla="*/ 2006372 w 7421751"/>
                <a:gd name="connsiteY10" fmla="*/ 1748922 h 1989193"/>
                <a:gd name="connsiteX11" fmla="*/ 1766676 w 7421751"/>
                <a:gd name="connsiteY11" fmla="*/ 1660148 h 1989193"/>
                <a:gd name="connsiteX12" fmla="*/ 1615755 w 7421751"/>
                <a:gd name="connsiteY12" fmla="*/ 1260652 h 1989193"/>
                <a:gd name="connsiteX13" fmla="*/ 1615755 w 7421751"/>
                <a:gd name="connsiteY13" fmla="*/ 807891 h 1989193"/>
                <a:gd name="connsiteX14" fmla="*/ 1367180 w 7421751"/>
                <a:gd name="connsiteY14" fmla="*/ 435028 h 1989193"/>
                <a:gd name="connsiteX15" fmla="*/ 816765 w 7421751"/>
                <a:gd name="connsiteY15" fmla="*/ 22 h 1989193"/>
                <a:gd name="connsiteX16" fmla="*/ 1225138 w 7421751"/>
                <a:gd name="connsiteY16" fmla="*/ 417273 h 1989193"/>
                <a:gd name="connsiteX17" fmla="*/ 1455957 w 7421751"/>
                <a:gd name="connsiteY17" fmla="*/ 674726 h 1989193"/>
                <a:gd name="connsiteX18" fmla="*/ 1535856 w 7421751"/>
                <a:gd name="connsiteY18" fmla="*/ 923300 h 1989193"/>
                <a:gd name="connsiteX19" fmla="*/ 1518101 w 7421751"/>
                <a:gd name="connsiteY19" fmla="*/ 1171875 h 1989193"/>
                <a:gd name="connsiteX20" fmla="*/ 1544734 w 7421751"/>
                <a:gd name="connsiteY20" fmla="*/ 1455960 h 1989193"/>
                <a:gd name="connsiteX21" fmla="*/ 1606878 w 7421751"/>
                <a:gd name="connsiteY21" fmla="*/ 1642392 h 1989193"/>
                <a:gd name="connsiteX22" fmla="*/ 1580244 w 7421751"/>
                <a:gd name="connsiteY22" fmla="*/ 1793312 h 1989193"/>
                <a:gd name="connsiteX23" fmla="*/ 1145239 w 7421751"/>
                <a:gd name="connsiteY23" fmla="*/ 1802189 h 1989193"/>
                <a:gd name="connsiteX24" fmla="*/ 967685 w 7421751"/>
                <a:gd name="connsiteY24" fmla="*/ 1846578 h 1989193"/>
                <a:gd name="connsiteX25" fmla="*/ 19 w 7421751"/>
                <a:gd name="connsiteY25" fmla="*/ 1837701 h 1989193"/>
                <a:gd name="connsiteX26" fmla="*/ 941052 w 7421751"/>
                <a:gd name="connsiteY26" fmla="*/ 1961988 h 1989193"/>
                <a:gd name="connsiteX27" fmla="*/ 1198505 w 7421751"/>
                <a:gd name="connsiteY27" fmla="*/ 1908722 h 1989193"/>
                <a:gd name="connsiteX28" fmla="*/ 1580244 w 7421751"/>
                <a:gd name="connsiteY28" fmla="*/ 1917599 h 1989193"/>
                <a:gd name="connsiteX29" fmla="*/ 2272703 w 7421751"/>
                <a:gd name="connsiteY29" fmla="*/ 1970865 h 1989193"/>
                <a:gd name="connsiteX30" fmla="*/ 2938529 w 7421751"/>
                <a:gd name="connsiteY30" fmla="*/ 1988620 h 1989193"/>
                <a:gd name="connsiteX31" fmla="*/ 4181402 w 7421751"/>
                <a:gd name="connsiteY31" fmla="*/ 1953110 h 1989193"/>
                <a:gd name="connsiteX32" fmla="*/ 4740695 w 7421751"/>
                <a:gd name="connsiteY32" fmla="*/ 1837700 h 1989193"/>
                <a:gd name="connsiteX33" fmla="*/ 4962637 w 7421751"/>
                <a:gd name="connsiteY33" fmla="*/ 1784434 h 1989193"/>
                <a:gd name="connsiteX34" fmla="*/ 5504175 w 7421751"/>
                <a:gd name="connsiteY34" fmla="*/ 1890966 h 1989193"/>
                <a:gd name="connsiteX35" fmla="*/ 6116734 w 7421751"/>
                <a:gd name="connsiteY35" fmla="*/ 1926477 h 1989193"/>
                <a:gd name="connsiteX36" fmla="*/ 7004501 w 7421751"/>
                <a:gd name="connsiteY36" fmla="*/ 1908722 h 1989193"/>
                <a:gd name="connsiteX37" fmla="*/ 7421751 w 7421751"/>
                <a:gd name="connsiteY37" fmla="*/ 1908722 h 1989193"/>
                <a:gd name="connsiteX38" fmla="*/ 7403996 w 7421751"/>
                <a:gd name="connsiteY38" fmla="*/ 1713413 h 1989193"/>
                <a:gd name="connsiteX0" fmla="*/ 7405241 w 7422996"/>
                <a:gd name="connsiteY0" fmla="*/ 1713413 h 1989193"/>
                <a:gd name="connsiteX1" fmla="*/ 5496543 w 7422996"/>
                <a:gd name="connsiteY1" fmla="*/ 1669025 h 1989193"/>
                <a:gd name="connsiteX2" fmla="*/ 4564387 w 7422996"/>
                <a:gd name="connsiteY2" fmla="*/ 1278408 h 1989193"/>
                <a:gd name="connsiteX3" fmla="*/ 4173769 w 7422996"/>
                <a:gd name="connsiteY3" fmla="*/ 852279 h 1989193"/>
                <a:gd name="connsiteX4" fmla="*/ 3587843 w 7422996"/>
                <a:gd name="connsiteY4" fmla="*/ 97677 h 1989193"/>
                <a:gd name="connsiteX5" fmla="*/ 4164892 w 7422996"/>
                <a:gd name="connsiteY5" fmla="*/ 1100854 h 1989193"/>
                <a:gd name="connsiteX6" fmla="*/ 4369077 w 7422996"/>
                <a:gd name="connsiteY6" fmla="*/ 1322795 h 1989193"/>
                <a:gd name="connsiteX7" fmla="*/ 4750818 w 7422996"/>
                <a:gd name="connsiteY7" fmla="*/ 1633514 h 1989193"/>
                <a:gd name="connsiteX8" fmla="*/ 3765396 w 7422996"/>
                <a:gd name="connsiteY8" fmla="*/ 1784434 h 1989193"/>
                <a:gd name="connsiteX9" fmla="*/ 2433746 w 7422996"/>
                <a:gd name="connsiteY9" fmla="*/ 1784434 h 1989193"/>
                <a:gd name="connsiteX10" fmla="*/ 2007617 w 7422996"/>
                <a:gd name="connsiteY10" fmla="*/ 1748922 h 1989193"/>
                <a:gd name="connsiteX11" fmla="*/ 1767921 w 7422996"/>
                <a:gd name="connsiteY11" fmla="*/ 1660148 h 1989193"/>
                <a:gd name="connsiteX12" fmla="*/ 1617000 w 7422996"/>
                <a:gd name="connsiteY12" fmla="*/ 1260652 h 1989193"/>
                <a:gd name="connsiteX13" fmla="*/ 1617000 w 7422996"/>
                <a:gd name="connsiteY13" fmla="*/ 807891 h 1989193"/>
                <a:gd name="connsiteX14" fmla="*/ 1368425 w 7422996"/>
                <a:gd name="connsiteY14" fmla="*/ 435028 h 1989193"/>
                <a:gd name="connsiteX15" fmla="*/ 818010 w 7422996"/>
                <a:gd name="connsiteY15" fmla="*/ 22 h 1989193"/>
                <a:gd name="connsiteX16" fmla="*/ 1226383 w 7422996"/>
                <a:gd name="connsiteY16" fmla="*/ 417273 h 1989193"/>
                <a:gd name="connsiteX17" fmla="*/ 1457202 w 7422996"/>
                <a:gd name="connsiteY17" fmla="*/ 674726 h 1989193"/>
                <a:gd name="connsiteX18" fmla="*/ 1537101 w 7422996"/>
                <a:gd name="connsiteY18" fmla="*/ 923300 h 1989193"/>
                <a:gd name="connsiteX19" fmla="*/ 1519346 w 7422996"/>
                <a:gd name="connsiteY19" fmla="*/ 1171875 h 1989193"/>
                <a:gd name="connsiteX20" fmla="*/ 1545979 w 7422996"/>
                <a:gd name="connsiteY20" fmla="*/ 1455960 h 1989193"/>
                <a:gd name="connsiteX21" fmla="*/ 1608123 w 7422996"/>
                <a:gd name="connsiteY21" fmla="*/ 1642392 h 1989193"/>
                <a:gd name="connsiteX22" fmla="*/ 1581489 w 7422996"/>
                <a:gd name="connsiteY22" fmla="*/ 1793312 h 1989193"/>
                <a:gd name="connsiteX23" fmla="*/ 1146484 w 7422996"/>
                <a:gd name="connsiteY23" fmla="*/ 1802189 h 1989193"/>
                <a:gd name="connsiteX24" fmla="*/ 968930 w 7422996"/>
                <a:gd name="connsiteY24" fmla="*/ 1846578 h 1989193"/>
                <a:gd name="connsiteX25" fmla="*/ 1264 w 7422996"/>
                <a:gd name="connsiteY25" fmla="*/ 1837701 h 1989193"/>
                <a:gd name="connsiteX26" fmla="*/ 773621 w 7422996"/>
                <a:gd name="connsiteY26" fmla="*/ 1953111 h 1989193"/>
                <a:gd name="connsiteX27" fmla="*/ 1199750 w 7422996"/>
                <a:gd name="connsiteY27" fmla="*/ 1908722 h 1989193"/>
                <a:gd name="connsiteX28" fmla="*/ 1581489 w 7422996"/>
                <a:gd name="connsiteY28" fmla="*/ 1917599 h 1989193"/>
                <a:gd name="connsiteX29" fmla="*/ 2273948 w 7422996"/>
                <a:gd name="connsiteY29" fmla="*/ 1970865 h 1989193"/>
                <a:gd name="connsiteX30" fmla="*/ 2939774 w 7422996"/>
                <a:gd name="connsiteY30" fmla="*/ 1988620 h 1989193"/>
                <a:gd name="connsiteX31" fmla="*/ 4182647 w 7422996"/>
                <a:gd name="connsiteY31" fmla="*/ 1953110 h 1989193"/>
                <a:gd name="connsiteX32" fmla="*/ 4741940 w 7422996"/>
                <a:gd name="connsiteY32" fmla="*/ 1837700 h 1989193"/>
                <a:gd name="connsiteX33" fmla="*/ 4963882 w 7422996"/>
                <a:gd name="connsiteY33" fmla="*/ 1784434 h 1989193"/>
                <a:gd name="connsiteX34" fmla="*/ 5505420 w 7422996"/>
                <a:gd name="connsiteY34" fmla="*/ 1890966 h 1989193"/>
                <a:gd name="connsiteX35" fmla="*/ 6117979 w 7422996"/>
                <a:gd name="connsiteY35" fmla="*/ 1926477 h 1989193"/>
                <a:gd name="connsiteX36" fmla="*/ 7005746 w 7422996"/>
                <a:gd name="connsiteY36" fmla="*/ 1908722 h 1989193"/>
                <a:gd name="connsiteX37" fmla="*/ 7422996 w 7422996"/>
                <a:gd name="connsiteY37" fmla="*/ 1908722 h 1989193"/>
                <a:gd name="connsiteX38" fmla="*/ 7405241 w 7422996"/>
                <a:gd name="connsiteY38" fmla="*/ 1713413 h 1989193"/>
                <a:gd name="connsiteX0" fmla="*/ 7404114 w 7421869"/>
                <a:gd name="connsiteY0" fmla="*/ 1713413 h 1989193"/>
                <a:gd name="connsiteX1" fmla="*/ 5495416 w 7421869"/>
                <a:gd name="connsiteY1" fmla="*/ 1669025 h 1989193"/>
                <a:gd name="connsiteX2" fmla="*/ 4563260 w 7421869"/>
                <a:gd name="connsiteY2" fmla="*/ 1278408 h 1989193"/>
                <a:gd name="connsiteX3" fmla="*/ 4172642 w 7421869"/>
                <a:gd name="connsiteY3" fmla="*/ 852279 h 1989193"/>
                <a:gd name="connsiteX4" fmla="*/ 3586716 w 7421869"/>
                <a:gd name="connsiteY4" fmla="*/ 97677 h 1989193"/>
                <a:gd name="connsiteX5" fmla="*/ 4163765 w 7421869"/>
                <a:gd name="connsiteY5" fmla="*/ 1100854 h 1989193"/>
                <a:gd name="connsiteX6" fmla="*/ 4367950 w 7421869"/>
                <a:gd name="connsiteY6" fmla="*/ 1322795 h 1989193"/>
                <a:gd name="connsiteX7" fmla="*/ 4749691 w 7421869"/>
                <a:gd name="connsiteY7" fmla="*/ 1633514 h 1989193"/>
                <a:gd name="connsiteX8" fmla="*/ 3764269 w 7421869"/>
                <a:gd name="connsiteY8" fmla="*/ 1784434 h 1989193"/>
                <a:gd name="connsiteX9" fmla="*/ 2432619 w 7421869"/>
                <a:gd name="connsiteY9" fmla="*/ 1784434 h 1989193"/>
                <a:gd name="connsiteX10" fmla="*/ 2006490 w 7421869"/>
                <a:gd name="connsiteY10" fmla="*/ 1748922 h 1989193"/>
                <a:gd name="connsiteX11" fmla="*/ 1766794 w 7421869"/>
                <a:gd name="connsiteY11" fmla="*/ 1660148 h 1989193"/>
                <a:gd name="connsiteX12" fmla="*/ 1615873 w 7421869"/>
                <a:gd name="connsiteY12" fmla="*/ 1260652 h 1989193"/>
                <a:gd name="connsiteX13" fmla="*/ 1615873 w 7421869"/>
                <a:gd name="connsiteY13" fmla="*/ 807891 h 1989193"/>
                <a:gd name="connsiteX14" fmla="*/ 1367298 w 7421869"/>
                <a:gd name="connsiteY14" fmla="*/ 435028 h 1989193"/>
                <a:gd name="connsiteX15" fmla="*/ 816883 w 7421869"/>
                <a:gd name="connsiteY15" fmla="*/ 22 h 1989193"/>
                <a:gd name="connsiteX16" fmla="*/ 1225256 w 7421869"/>
                <a:gd name="connsiteY16" fmla="*/ 417273 h 1989193"/>
                <a:gd name="connsiteX17" fmla="*/ 1456075 w 7421869"/>
                <a:gd name="connsiteY17" fmla="*/ 674726 h 1989193"/>
                <a:gd name="connsiteX18" fmla="*/ 1535974 w 7421869"/>
                <a:gd name="connsiteY18" fmla="*/ 923300 h 1989193"/>
                <a:gd name="connsiteX19" fmla="*/ 1518219 w 7421869"/>
                <a:gd name="connsiteY19" fmla="*/ 1171875 h 1989193"/>
                <a:gd name="connsiteX20" fmla="*/ 1544852 w 7421869"/>
                <a:gd name="connsiteY20" fmla="*/ 1455960 h 1989193"/>
                <a:gd name="connsiteX21" fmla="*/ 1606996 w 7421869"/>
                <a:gd name="connsiteY21" fmla="*/ 1642392 h 1989193"/>
                <a:gd name="connsiteX22" fmla="*/ 1580362 w 7421869"/>
                <a:gd name="connsiteY22" fmla="*/ 1793312 h 1989193"/>
                <a:gd name="connsiteX23" fmla="*/ 1145357 w 7421869"/>
                <a:gd name="connsiteY23" fmla="*/ 1802189 h 1989193"/>
                <a:gd name="connsiteX24" fmla="*/ 834638 w 7421869"/>
                <a:gd name="connsiteY24" fmla="*/ 1873211 h 1989193"/>
                <a:gd name="connsiteX25" fmla="*/ 137 w 7421869"/>
                <a:gd name="connsiteY25" fmla="*/ 1837701 h 1989193"/>
                <a:gd name="connsiteX26" fmla="*/ 772494 w 7421869"/>
                <a:gd name="connsiteY26" fmla="*/ 1953111 h 1989193"/>
                <a:gd name="connsiteX27" fmla="*/ 1198623 w 7421869"/>
                <a:gd name="connsiteY27" fmla="*/ 1908722 h 1989193"/>
                <a:gd name="connsiteX28" fmla="*/ 1580362 w 7421869"/>
                <a:gd name="connsiteY28" fmla="*/ 1917599 h 1989193"/>
                <a:gd name="connsiteX29" fmla="*/ 2272821 w 7421869"/>
                <a:gd name="connsiteY29" fmla="*/ 1970865 h 1989193"/>
                <a:gd name="connsiteX30" fmla="*/ 2938647 w 7421869"/>
                <a:gd name="connsiteY30" fmla="*/ 1988620 h 1989193"/>
                <a:gd name="connsiteX31" fmla="*/ 4181520 w 7421869"/>
                <a:gd name="connsiteY31" fmla="*/ 1953110 h 1989193"/>
                <a:gd name="connsiteX32" fmla="*/ 4740813 w 7421869"/>
                <a:gd name="connsiteY32" fmla="*/ 1837700 h 1989193"/>
                <a:gd name="connsiteX33" fmla="*/ 4962755 w 7421869"/>
                <a:gd name="connsiteY33" fmla="*/ 1784434 h 1989193"/>
                <a:gd name="connsiteX34" fmla="*/ 5504293 w 7421869"/>
                <a:gd name="connsiteY34" fmla="*/ 1890966 h 1989193"/>
                <a:gd name="connsiteX35" fmla="*/ 6116852 w 7421869"/>
                <a:gd name="connsiteY35" fmla="*/ 1926477 h 1989193"/>
                <a:gd name="connsiteX36" fmla="*/ 7004619 w 7421869"/>
                <a:gd name="connsiteY36" fmla="*/ 1908722 h 1989193"/>
                <a:gd name="connsiteX37" fmla="*/ 7421869 w 7421869"/>
                <a:gd name="connsiteY37" fmla="*/ 1908722 h 1989193"/>
                <a:gd name="connsiteX38" fmla="*/ 7404114 w 7421869"/>
                <a:gd name="connsiteY38" fmla="*/ 1713413 h 1989193"/>
                <a:gd name="connsiteX0" fmla="*/ 7404114 w 7421869"/>
                <a:gd name="connsiteY0" fmla="*/ 1713413 h 1989193"/>
                <a:gd name="connsiteX1" fmla="*/ 5495416 w 7421869"/>
                <a:gd name="connsiteY1" fmla="*/ 1669025 h 1989193"/>
                <a:gd name="connsiteX2" fmla="*/ 4563260 w 7421869"/>
                <a:gd name="connsiteY2" fmla="*/ 1278408 h 1989193"/>
                <a:gd name="connsiteX3" fmla="*/ 4172642 w 7421869"/>
                <a:gd name="connsiteY3" fmla="*/ 852279 h 1989193"/>
                <a:gd name="connsiteX4" fmla="*/ 3586716 w 7421869"/>
                <a:gd name="connsiteY4" fmla="*/ 97677 h 1989193"/>
                <a:gd name="connsiteX5" fmla="*/ 4163765 w 7421869"/>
                <a:gd name="connsiteY5" fmla="*/ 1100854 h 1989193"/>
                <a:gd name="connsiteX6" fmla="*/ 4367950 w 7421869"/>
                <a:gd name="connsiteY6" fmla="*/ 1322795 h 1989193"/>
                <a:gd name="connsiteX7" fmla="*/ 4749691 w 7421869"/>
                <a:gd name="connsiteY7" fmla="*/ 1633514 h 1989193"/>
                <a:gd name="connsiteX8" fmla="*/ 3764269 w 7421869"/>
                <a:gd name="connsiteY8" fmla="*/ 1784434 h 1989193"/>
                <a:gd name="connsiteX9" fmla="*/ 2432619 w 7421869"/>
                <a:gd name="connsiteY9" fmla="*/ 1784434 h 1989193"/>
                <a:gd name="connsiteX10" fmla="*/ 2006490 w 7421869"/>
                <a:gd name="connsiteY10" fmla="*/ 1748922 h 1989193"/>
                <a:gd name="connsiteX11" fmla="*/ 1766794 w 7421869"/>
                <a:gd name="connsiteY11" fmla="*/ 1660148 h 1989193"/>
                <a:gd name="connsiteX12" fmla="*/ 1615873 w 7421869"/>
                <a:gd name="connsiteY12" fmla="*/ 1260652 h 1989193"/>
                <a:gd name="connsiteX13" fmla="*/ 1615873 w 7421869"/>
                <a:gd name="connsiteY13" fmla="*/ 807891 h 1989193"/>
                <a:gd name="connsiteX14" fmla="*/ 1367298 w 7421869"/>
                <a:gd name="connsiteY14" fmla="*/ 435028 h 1989193"/>
                <a:gd name="connsiteX15" fmla="*/ 816883 w 7421869"/>
                <a:gd name="connsiteY15" fmla="*/ 22 h 1989193"/>
                <a:gd name="connsiteX16" fmla="*/ 1225256 w 7421869"/>
                <a:gd name="connsiteY16" fmla="*/ 417273 h 1989193"/>
                <a:gd name="connsiteX17" fmla="*/ 1456075 w 7421869"/>
                <a:gd name="connsiteY17" fmla="*/ 674726 h 1989193"/>
                <a:gd name="connsiteX18" fmla="*/ 1535974 w 7421869"/>
                <a:gd name="connsiteY18" fmla="*/ 923300 h 1989193"/>
                <a:gd name="connsiteX19" fmla="*/ 1518219 w 7421869"/>
                <a:gd name="connsiteY19" fmla="*/ 1171875 h 1989193"/>
                <a:gd name="connsiteX20" fmla="*/ 1544852 w 7421869"/>
                <a:gd name="connsiteY20" fmla="*/ 1455960 h 1989193"/>
                <a:gd name="connsiteX21" fmla="*/ 1606996 w 7421869"/>
                <a:gd name="connsiteY21" fmla="*/ 1642392 h 1989193"/>
                <a:gd name="connsiteX22" fmla="*/ 1580362 w 7421869"/>
                <a:gd name="connsiteY22" fmla="*/ 1793312 h 1989193"/>
                <a:gd name="connsiteX23" fmla="*/ 1145357 w 7421869"/>
                <a:gd name="connsiteY23" fmla="*/ 1802189 h 1989193"/>
                <a:gd name="connsiteX24" fmla="*/ 834638 w 7421869"/>
                <a:gd name="connsiteY24" fmla="*/ 1846578 h 1989193"/>
                <a:gd name="connsiteX25" fmla="*/ 137 w 7421869"/>
                <a:gd name="connsiteY25" fmla="*/ 1837701 h 1989193"/>
                <a:gd name="connsiteX26" fmla="*/ 772494 w 7421869"/>
                <a:gd name="connsiteY26" fmla="*/ 1953111 h 1989193"/>
                <a:gd name="connsiteX27" fmla="*/ 1198623 w 7421869"/>
                <a:gd name="connsiteY27" fmla="*/ 1908722 h 1989193"/>
                <a:gd name="connsiteX28" fmla="*/ 1580362 w 7421869"/>
                <a:gd name="connsiteY28" fmla="*/ 1917599 h 1989193"/>
                <a:gd name="connsiteX29" fmla="*/ 2272821 w 7421869"/>
                <a:gd name="connsiteY29" fmla="*/ 1970865 h 1989193"/>
                <a:gd name="connsiteX30" fmla="*/ 2938647 w 7421869"/>
                <a:gd name="connsiteY30" fmla="*/ 1988620 h 1989193"/>
                <a:gd name="connsiteX31" fmla="*/ 4181520 w 7421869"/>
                <a:gd name="connsiteY31" fmla="*/ 1953110 h 1989193"/>
                <a:gd name="connsiteX32" fmla="*/ 4740813 w 7421869"/>
                <a:gd name="connsiteY32" fmla="*/ 1837700 h 1989193"/>
                <a:gd name="connsiteX33" fmla="*/ 4962755 w 7421869"/>
                <a:gd name="connsiteY33" fmla="*/ 1784434 h 1989193"/>
                <a:gd name="connsiteX34" fmla="*/ 5504293 w 7421869"/>
                <a:gd name="connsiteY34" fmla="*/ 1890966 h 1989193"/>
                <a:gd name="connsiteX35" fmla="*/ 6116852 w 7421869"/>
                <a:gd name="connsiteY35" fmla="*/ 1926477 h 1989193"/>
                <a:gd name="connsiteX36" fmla="*/ 7004619 w 7421869"/>
                <a:gd name="connsiteY36" fmla="*/ 1908722 h 1989193"/>
                <a:gd name="connsiteX37" fmla="*/ 7421869 w 7421869"/>
                <a:gd name="connsiteY37" fmla="*/ 1908722 h 1989193"/>
                <a:gd name="connsiteX38" fmla="*/ 7404114 w 7421869"/>
                <a:gd name="connsiteY38" fmla="*/ 1713413 h 1989193"/>
                <a:gd name="connsiteX0" fmla="*/ 7404114 w 7421869"/>
                <a:gd name="connsiteY0" fmla="*/ 1713413 h 1989193"/>
                <a:gd name="connsiteX1" fmla="*/ 5495416 w 7421869"/>
                <a:gd name="connsiteY1" fmla="*/ 1669025 h 1989193"/>
                <a:gd name="connsiteX2" fmla="*/ 4563260 w 7421869"/>
                <a:gd name="connsiteY2" fmla="*/ 1278408 h 1989193"/>
                <a:gd name="connsiteX3" fmla="*/ 4172642 w 7421869"/>
                <a:gd name="connsiteY3" fmla="*/ 852279 h 1989193"/>
                <a:gd name="connsiteX4" fmla="*/ 3586716 w 7421869"/>
                <a:gd name="connsiteY4" fmla="*/ 97677 h 1989193"/>
                <a:gd name="connsiteX5" fmla="*/ 4163765 w 7421869"/>
                <a:gd name="connsiteY5" fmla="*/ 1100854 h 1989193"/>
                <a:gd name="connsiteX6" fmla="*/ 4367950 w 7421869"/>
                <a:gd name="connsiteY6" fmla="*/ 1322795 h 1989193"/>
                <a:gd name="connsiteX7" fmla="*/ 4749691 w 7421869"/>
                <a:gd name="connsiteY7" fmla="*/ 1633514 h 1989193"/>
                <a:gd name="connsiteX8" fmla="*/ 3764269 w 7421869"/>
                <a:gd name="connsiteY8" fmla="*/ 1784434 h 1989193"/>
                <a:gd name="connsiteX9" fmla="*/ 2432619 w 7421869"/>
                <a:gd name="connsiteY9" fmla="*/ 1784434 h 1989193"/>
                <a:gd name="connsiteX10" fmla="*/ 2006490 w 7421869"/>
                <a:gd name="connsiteY10" fmla="*/ 1748922 h 1989193"/>
                <a:gd name="connsiteX11" fmla="*/ 1766794 w 7421869"/>
                <a:gd name="connsiteY11" fmla="*/ 1660148 h 1989193"/>
                <a:gd name="connsiteX12" fmla="*/ 1615873 w 7421869"/>
                <a:gd name="connsiteY12" fmla="*/ 1260652 h 1989193"/>
                <a:gd name="connsiteX13" fmla="*/ 1615873 w 7421869"/>
                <a:gd name="connsiteY13" fmla="*/ 807891 h 1989193"/>
                <a:gd name="connsiteX14" fmla="*/ 1367298 w 7421869"/>
                <a:gd name="connsiteY14" fmla="*/ 435028 h 1989193"/>
                <a:gd name="connsiteX15" fmla="*/ 816883 w 7421869"/>
                <a:gd name="connsiteY15" fmla="*/ 22 h 1989193"/>
                <a:gd name="connsiteX16" fmla="*/ 1225256 w 7421869"/>
                <a:gd name="connsiteY16" fmla="*/ 417273 h 1989193"/>
                <a:gd name="connsiteX17" fmla="*/ 1456075 w 7421869"/>
                <a:gd name="connsiteY17" fmla="*/ 674726 h 1989193"/>
                <a:gd name="connsiteX18" fmla="*/ 1535974 w 7421869"/>
                <a:gd name="connsiteY18" fmla="*/ 923300 h 1989193"/>
                <a:gd name="connsiteX19" fmla="*/ 1518219 w 7421869"/>
                <a:gd name="connsiteY19" fmla="*/ 1171875 h 1989193"/>
                <a:gd name="connsiteX20" fmla="*/ 1544852 w 7421869"/>
                <a:gd name="connsiteY20" fmla="*/ 1455960 h 1989193"/>
                <a:gd name="connsiteX21" fmla="*/ 1606996 w 7421869"/>
                <a:gd name="connsiteY21" fmla="*/ 1642392 h 1989193"/>
                <a:gd name="connsiteX22" fmla="*/ 1580362 w 7421869"/>
                <a:gd name="connsiteY22" fmla="*/ 1793312 h 1989193"/>
                <a:gd name="connsiteX23" fmla="*/ 1145357 w 7421869"/>
                <a:gd name="connsiteY23" fmla="*/ 1802189 h 1989193"/>
                <a:gd name="connsiteX24" fmla="*/ 834638 w 7421869"/>
                <a:gd name="connsiteY24" fmla="*/ 1873211 h 1989193"/>
                <a:gd name="connsiteX25" fmla="*/ 137 w 7421869"/>
                <a:gd name="connsiteY25" fmla="*/ 1837701 h 1989193"/>
                <a:gd name="connsiteX26" fmla="*/ 772494 w 7421869"/>
                <a:gd name="connsiteY26" fmla="*/ 1953111 h 1989193"/>
                <a:gd name="connsiteX27" fmla="*/ 1198623 w 7421869"/>
                <a:gd name="connsiteY27" fmla="*/ 1908722 h 1989193"/>
                <a:gd name="connsiteX28" fmla="*/ 1580362 w 7421869"/>
                <a:gd name="connsiteY28" fmla="*/ 1917599 h 1989193"/>
                <a:gd name="connsiteX29" fmla="*/ 2272821 w 7421869"/>
                <a:gd name="connsiteY29" fmla="*/ 1970865 h 1989193"/>
                <a:gd name="connsiteX30" fmla="*/ 2938647 w 7421869"/>
                <a:gd name="connsiteY30" fmla="*/ 1988620 h 1989193"/>
                <a:gd name="connsiteX31" fmla="*/ 4181520 w 7421869"/>
                <a:gd name="connsiteY31" fmla="*/ 1953110 h 1989193"/>
                <a:gd name="connsiteX32" fmla="*/ 4740813 w 7421869"/>
                <a:gd name="connsiteY32" fmla="*/ 1837700 h 1989193"/>
                <a:gd name="connsiteX33" fmla="*/ 4962755 w 7421869"/>
                <a:gd name="connsiteY33" fmla="*/ 1784434 h 1989193"/>
                <a:gd name="connsiteX34" fmla="*/ 5504293 w 7421869"/>
                <a:gd name="connsiteY34" fmla="*/ 1890966 h 1989193"/>
                <a:gd name="connsiteX35" fmla="*/ 6116852 w 7421869"/>
                <a:gd name="connsiteY35" fmla="*/ 1926477 h 1989193"/>
                <a:gd name="connsiteX36" fmla="*/ 7004619 w 7421869"/>
                <a:gd name="connsiteY36" fmla="*/ 1908722 h 1989193"/>
                <a:gd name="connsiteX37" fmla="*/ 7421869 w 7421869"/>
                <a:gd name="connsiteY37" fmla="*/ 1908722 h 1989193"/>
                <a:gd name="connsiteX38" fmla="*/ 7404114 w 7421869"/>
                <a:gd name="connsiteY38" fmla="*/ 1713413 h 1989193"/>
                <a:gd name="connsiteX0" fmla="*/ 7404114 w 7421869"/>
                <a:gd name="connsiteY0" fmla="*/ 1713413 h 1989193"/>
                <a:gd name="connsiteX1" fmla="*/ 5495416 w 7421869"/>
                <a:gd name="connsiteY1" fmla="*/ 1669025 h 1989193"/>
                <a:gd name="connsiteX2" fmla="*/ 4563260 w 7421869"/>
                <a:gd name="connsiteY2" fmla="*/ 1278408 h 1989193"/>
                <a:gd name="connsiteX3" fmla="*/ 4172642 w 7421869"/>
                <a:gd name="connsiteY3" fmla="*/ 852279 h 1989193"/>
                <a:gd name="connsiteX4" fmla="*/ 3586716 w 7421869"/>
                <a:gd name="connsiteY4" fmla="*/ 97677 h 1989193"/>
                <a:gd name="connsiteX5" fmla="*/ 4163765 w 7421869"/>
                <a:gd name="connsiteY5" fmla="*/ 1100854 h 1989193"/>
                <a:gd name="connsiteX6" fmla="*/ 4367950 w 7421869"/>
                <a:gd name="connsiteY6" fmla="*/ 1322795 h 1989193"/>
                <a:gd name="connsiteX7" fmla="*/ 4749691 w 7421869"/>
                <a:gd name="connsiteY7" fmla="*/ 1633514 h 1989193"/>
                <a:gd name="connsiteX8" fmla="*/ 3764269 w 7421869"/>
                <a:gd name="connsiteY8" fmla="*/ 1784434 h 1989193"/>
                <a:gd name="connsiteX9" fmla="*/ 2432619 w 7421869"/>
                <a:gd name="connsiteY9" fmla="*/ 1784434 h 1989193"/>
                <a:gd name="connsiteX10" fmla="*/ 2006490 w 7421869"/>
                <a:gd name="connsiteY10" fmla="*/ 1748922 h 1989193"/>
                <a:gd name="connsiteX11" fmla="*/ 1766794 w 7421869"/>
                <a:gd name="connsiteY11" fmla="*/ 1660148 h 1989193"/>
                <a:gd name="connsiteX12" fmla="*/ 1615873 w 7421869"/>
                <a:gd name="connsiteY12" fmla="*/ 1260652 h 1989193"/>
                <a:gd name="connsiteX13" fmla="*/ 1615873 w 7421869"/>
                <a:gd name="connsiteY13" fmla="*/ 807891 h 1989193"/>
                <a:gd name="connsiteX14" fmla="*/ 1367298 w 7421869"/>
                <a:gd name="connsiteY14" fmla="*/ 435028 h 1989193"/>
                <a:gd name="connsiteX15" fmla="*/ 816883 w 7421869"/>
                <a:gd name="connsiteY15" fmla="*/ 22 h 1989193"/>
                <a:gd name="connsiteX16" fmla="*/ 1225256 w 7421869"/>
                <a:gd name="connsiteY16" fmla="*/ 417273 h 1989193"/>
                <a:gd name="connsiteX17" fmla="*/ 1456075 w 7421869"/>
                <a:gd name="connsiteY17" fmla="*/ 674726 h 1989193"/>
                <a:gd name="connsiteX18" fmla="*/ 1535974 w 7421869"/>
                <a:gd name="connsiteY18" fmla="*/ 923300 h 1989193"/>
                <a:gd name="connsiteX19" fmla="*/ 1518219 w 7421869"/>
                <a:gd name="connsiteY19" fmla="*/ 1171875 h 1989193"/>
                <a:gd name="connsiteX20" fmla="*/ 1544852 w 7421869"/>
                <a:gd name="connsiteY20" fmla="*/ 1455960 h 1989193"/>
                <a:gd name="connsiteX21" fmla="*/ 1606996 w 7421869"/>
                <a:gd name="connsiteY21" fmla="*/ 1642392 h 1989193"/>
                <a:gd name="connsiteX22" fmla="*/ 1580362 w 7421869"/>
                <a:gd name="connsiteY22" fmla="*/ 1793312 h 1989193"/>
                <a:gd name="connsiteX23" fmla="*/ 1154235 w 7421869"/>
                <a:gd name="connsiteY23" fmla="*/ 1819944 h 1989193"/>
                <a:gd name="connsiteX24" fmla="*/ 834638 w 7421869"/>
                <a:gd name="connsiteY24" fmla="*/ 1873211 h 1989193"/>
                <a:gd name="connsiteX25" fmla="*/ 137 w 7421869"/>
                <a:gd name="connsiteY25" fmla="*/ 1837701 h 1989193"/>
                <a:gd name="connsiteX26" fmla="*/ 772494 w 7421869"/>
                <a:gd name="connsiteY26" fmla="*/ 1953111 h 1989193"/>
                <a:gd name="connsiteX27" fmla="*/ 1198623 w 7421869"/>
                <a:gd name="connsiteY27" fmla="*/ 1908722 h 1989193"/>
                <a:gd name="connsiteX28" fmla="*/ 1580362 w 7421869"/>
                <a:gd name="connsiteY28" fmla="*/ 1917599 h 1989193"/>
                <a:gd name="connsiteX29" fmla="*/ 2272821 w 7421869"/>
                <a:gd name="connsiteY29" fmla="*/ 1970865 h 1989193"/>
                <a:gd name="connsiteX30" fmla="*/ 2938647 w 7421869"/>
                <a:gd name="connsiteY30" fmla="*/ 1988620 h 1989193"/>
                <a:gd name="connsiteX31" fmla="*/ 4181520 w 7421869"/>
                <a:gd name="connsiteY31" fmla="*/ 1953110 h 1989193"/>
                <a:gd name="connsiteX32" fmla="*/ 4740813 w 7421869"/>
                <a:gd name="connsiteY32" fmla="*/ 1837700 h 1989193"/>
                <a:gd name="connsiteX33" fmla="*/ 4962755 w 7421869"/>
                <a:gd name="connsiteY33" fmla="*/ 1784434 h 1989193"/>
                <a:gd name="connsiteX34" fmla="*/ 5504293 w 7421869"/>
                <a:gd name="connsiteY34" fmla="*/ 1890966 h 1989193"/>
                <a:gd name="connsiteX35" fmla="*/ 6116852 w 7421869"/>
                <a:gd name="connsiteY35" fmla="*/ 1926477 h 1989193"/>
                <a:gd name="connsiteX36" fmla="*/ 7004619 w 7421869"/>
                <a:gd name="connsiteY36" fmla="*/ 1908722 h 1989193"/>
                <a:gd name="connsiteX37" fmla="*/ 7421869 w 7421869"/>
                <a:gd name="connsiteY37" fmla="*/ 1908722 h 1989193"/>
                <a:gd name="connsiteX38" fmla="*/ 7404114 w 7421869"/>
                <a:gd name="connsiteY38" fmla="*/ 1713413 h 198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21869" h="1989193">
                  <a:moveTo>
                    <a:pt x="7404114" y="1713413"/>
                  </a:moveTo>
                  <a:cubicBezTo>
                    <a:pt x="7075640" y="1713413"/>
                    <a:pt x="5968892" y="1741526"/>
                    <a:pt x="5495416" y="1669025"/>
                  </a:cubicBezTo>
                  <a:cubicBezTo>
                    <a:pt x="5021940" y="1596524"/>
                    <a:pt x="4783722" y="1414532"/>
                    <a:pt x="4563260" y="1278408"/>
                  </a:cubicBezTo>
                  <a:cubicBezTo>
                    <a:pt x="4342798" y="1142284"/>
                    <a:pt x="4335399" y="1049068"/>
                    <a:pt x="4172642" y="852279"/>
                  </a:cubicBezTo>
                  <a:cubicBezTo>
                    <a:pt x="4009885" y="655491"/>
                    <a:pt x="3588195" y="56248"/>
                    <a:pt x="3586716" y="97677"/>
                  </a:cubicBezTo>
                  <a:cubicBezTo>
                    <a:pt x="3585237" y="139106"/>
                    <a:pt x="4033559" y="896668"/>
                    <a:pt x="4163765" y="1100854"/>
                  </a:cubicBezTo>
                  <a:cubicBezTo>
                    <a:pt x="4293971" y="1305040"/>
                    <a:pt x="4270296" y="1234018"/>
                    <a:pt x="4367950" y="1322795"/>
                  </a:cubicBezTo>
                  <a:cubicBezTo>
                    <a:pt x="4465604" y="1411572"/>
                    <a:pt x="4850304" y="1556574"/>
                    <a:pt x="4749691" y="1633514"/>
                  </a:cubicBezTo>
                  <a:cubicBezTo>
                    <a:pt x="4649078" y="1710454"/>
                    <a:pt x="4150447" y="1759281"/>
                    <a:pt x="3764269" y="1784434"/>
                  </a:cubicBezTo>
                  <a:cubicBezTo>
                    <a:pt x="3378091" y="1809587"/>
                    <a:pt x="2725582" y="1790353"/>
                    <a:pt x="2432619" y="1784434"/>
                  </a:cubicBezTo>
                  <a:cubicBezTo>
                    <a:pt x="2139656" y="1778515"/>
                    <a:pt x="2096746" y="1756320"/>
                    <a:pt x="2006490" y="1748922"/>
                  </a:cubicBezTo>
                  <a:cubicBezTo>
                    <a:pt x="1916234" y="1741524"/>
                    <a:pt x="1831897" y="1741526"/>
                    <a:pt x="1766794" y="1660148"/>
                  </a:cubicBezTo>
                  <a:cubicBezTo>
                    <a:pt x="1701691" y="1578770"/>
                    <a:pt x="1641026" y="1402695"/>
                    <a:pt x="1615873" y="1260652"/>
                  </a:cubicBezTo>
                  <a:cubicBezTo>
                    <a:pt x="1590720" y="1118609"/>
                    <a:pt x="1657302" y="945495"/>
                    <a:pt x="1615873" y="807891"/>
                  </a:cubicBezTo>
                  <a:cubicBezTo>
                    <a:pt x="1574444" y="670287"/>
                    <a:pt x="1500463" y="569673"/>
                    <a:pt x="1367298" y="435028"/>
                  </a:cubicBezTo>
                  <a:cubicBezTo>
                    <a:pt x="1234133" y="300383"/>
                    <a:pt x="840557" y="2981"/>
                    <a:pt x="816883" y="22"/>
                  </a:cubicBezTo>
                  <a:cubicBezTo>
                    <a:pt x="793209" y="-2937"/>
                    <a:pt x="1118724" y="304822"/>
                    <a:pt x="1225256" y="417273"/>
                  </a:cubicBezTo>
                  <a:cubicBezTo>
                    <a:pt x="1331788" y="529724"/>
                    <a:pt x="1404289" y="590388"/>
                    <a:pt x="1456075" y="674726"/>
                  </a:cubicBezTo>
                  <a:cubicBezTo>
                    <a:pt x="1507861" y="759064"/>
                    <a:pt x="1525617" y="840442"/>
                    <a:pt x="1535974" y="923300"/>
                  </a:cubicBezTo>
                  <a:cubicBezTo>
                    <a:pt x="1546331" y="1006158"/>
                    <a:pt x="1516739" y="1083098"/>
                    <a:pt x="1518219" y="1171875"/>
                  </a:cubicBezTo>
                  <a:cubicBezTo>
                    <a:pt x="1519699" y="1260652"/>
                    <a:pt x="1530056" y="1377541"/>
                    <a:pt x="1544852" y="1455960"/>
                  </a:cubicBezTo>
                  <a:cubicBezTo>
                    <a:pt x="1559648" y="1534379"/>
                    <a:pt x="1601078" y="1586167"/>
                    <a:pt x="1606996" y="1642392"/>
                  </a:cubicBezTo>
                  <a:cubicBezTo>
                    <a:pt x="1612914" y="1698617"/>
                    <a:pt x="1655822" y="1763720"/>
                    <a:pt x="1580362" y="1793312"/>
                  </a:cubicBezTo>
                  <a:cubicBezTo>
                    <a:pt x="1504902" y="1822904"/>
                    <a:pt x="1278522" y="1806628"/>
                    <a:pt x="1154235" y="1819944"/>
                  </a:cubicBezTo>
                  <a:cubicBezTo>
                    <a:pt x="1029948" y="1833261"/>
                    <a:pt x="1026988" y="1870252"/>
                    <a:pt x="834638" y="1873211"/>
                  </a:cubicBezTo>
                  <a:cubicBezTo>
                    <a:pt x="642288" y="1876171"/>
                    <a:pt x="10494" y="1824384"/>
                    <a:pt x="137" y="1837701"/>
                  </a:cubicBezTo>
                  <a:cubicBezTo>
                    <a:pt x="-10220" y="1851018"/>
                    <a:pt x="572746" y="1941274"/>
                    <a:pt x="772494" y="1953111"/>
                  </a:cubicBezTo>
                  <a:cubicBezTo>
                    <a:pt x="972242" y="1964948"/>
                    <a:pt x="1063978" y="1914641"/>
                    <a:pt x="1198623" y="1908722"/>
                  </a:cubicBezTo>
                  <a:cubicBezTo>
                    <a:pt x="1333268" y="1902803"/>
                    <a:pt x="1401329" y="1907242"/>
                    <a:pt x="1580362" y="1917599"/>
                  </a:cubicBezTo>
                  <a:cubicBezTo>
                    <a:pt x="1759395" y="1927956"/>
                    <a:pt x="2046440" y="1959028"/>
                    <a:pt x="2272821" y="1970865"/>
                  </a:cubicBezTo>
                  <a:cubicBezTo>
                    <a:pt x="2499202" y="1982702"/>
                    <a:pt x="2620531" y="1991579"/>
                    <a:pt x="2938647" y="1988620"/>
                  </a:cubicBezTo>
                  <a:cubicBezTo>
                    <a:pt x="3352938" y="1976783"/>
                    <a:pt x="3881159" y="1978263"/>
                    <a:pt x="4181520" y="1953110"/>
                  </a:cubicBezTo>
                  <a:cubicBezTo>
                    <a:pt x="4481881" y="1927957"/>
                    <a:pt x="4610607" y="1865813"/>
                    <a:pt x="4740813" y="1837700"/>
                  </a:cubicBezTo>
                  <a:cubicBezTo>
                    <a:pt x="4871019" y="1809587"/>
                    <a:pt x="4835508" y="1775556"/>
                    <a:pt x="4962755" y="1784434"/>
                  </a:cubicBezTo>
                  <a:cubicBezTo>
                    <a:pt x="5090002" y="1793312"/>
                    <a:pt x="5311944" y="1867292"/>
                    <a:pt x="5504293" y="1890966"/>
                  </a:cubicBezTo>
                  <a:cubicBezTo>
                    <a:pt x="5696642" y="1914640"/>
                    <a:pt x="6116852" y="1926477"/>
                    <a:pt x="6116852" y="1926477"/>
                  </a:cubicBezTo>
                  <a:lnTo>
                    <a:pt x="7004619" y="1908722"/>
                  </a:lnTo>
                  <a:cubicBezTo>
                    <a:pt x="7222122" y="1911681"/>
                    <a:pt x="7213244" y="1908722"/>
                    <a:pt x="7421869" y="1908722"/>
                  </a:cubicBezTo>
                  <a:cubicBezTo>
                    <a:pt x="7418909" y="1726730"/>
                    <a:pt x="7412992" y="1908722"/>
                    <a:pt x="7404114" y="1713413"/>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36" name="Group 35"/>
            <p:cNvGrpSpPr/>
            <p:nvPr/>
          </p:nvGrpSpPr>
          <p:grpSpPr>
            <a:xfrm>
              <a:off x="7877831" y="3253876"/>
              <a:ext cx="298480" cy="338554"/>
              <a:chOff x="7602613" y="3280510"/>
              <a:chExt cx="298480" cy="338554"/>
            </a:xfrm>
          </p:grpSpPr>
          <p:sp>
            <p:nvSpPr>
              <p:cNvPr id="34" name="Oval 33"/>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5" name="TextBox 34"/>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1</a:t>
                </a:r>
                <a:endParaRPr lang="en-ZA" sz="1600" b="1" dirty="0">
                  <a:solidFill>
                    <a:schemeClr val="bg1"/>
                  </a:solidFill>
                </a:endParaRPr>
              </a:p>
            </p:txBody>
          </p:sp>
        </p:grpSp>
        <p:grpSp>
          <p:nvGrpSpPr>
            <p:cNvPr id="37" name="Group 36"/>
            <p:cNvGrpSpPr/>
            <p:nvPr/>
          </p:nvGrpSpPr>
          <p:grpSpPr>
            <a:xfrm>
              <a:off x="5020701" y="3265345"/>
              <a:ext cx="298480" cy="338554"/>
              <a:chOff x="7602613" y="3280510"/>
              <a:chExt cx="298480" cy="338554"/>
            </a:xfrm>
          </p:grpSpPr>
          <p:sp>
            <p:nvSpPr>
              <p:cNvPr id="38" name="Oval 37"/>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9" name="TextBox 38"/>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1</a:t>
                </a:r>
                <a:endParaRPr lang="en-ZA" sz="1600" b="1" dirty="0">
                  <a:solidFill>
                    <a:schemeClr val="bg1"/>
                  </a:solidFill>
                </a:endParaRPr>
              </a:p>
            </p:txBody>
          </p:sp>
        </p:grpSp>
        <p:grpSp>
          <p:nvGrpSpPr>
            <p:cNvPr id="40" name="Group 39"/>
            <p:cNvGrpSpPr/>
            <p:nvPr/>
          </p:nvGrpSpPr>
          <p:grpSpPr>
            <a:xfrm>
              <a:off x="1867970" y="3298925"/>
              <a:ext cx="298480" cy="338554"/>
              <a:chOff x="7602613" y="3280510"/>
              <a:chExt cx="298480" cy="338554"/>
            </a:xfrm>
          </p:grpSpPr>
          <p:sp>
            <p:nvSpPr>
              <p:cNvPr id="41" name="Oval 40"/>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42" name="TextBox 41"/>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1</a:t>
                </a:r>
                <a:endParaRPr lang="en-ZA" sz="1600" b="1" dirty="0">
                  <a:solidFill>
                    <a:schemeClr val="bg1"/>
                  </a:solidFill>
                </a:endParaRPr>
              </a:p>
            </p:txBody>
          </p:sp>
        </p:grpSp>
        <p:grpSp>
          <p:nvGrpSpPr>
            <p:cNvPr id="43" name="Group 42"/>
            <p:cNvGrpSpPr/>
            <p:nvPr/>
          </p:nvGrpSpPr>
          <p:grpSpPr>
            <a:xfrm>
              <a:off x="865953" y="3326159"/>
              <a:ext cx="298480" cy="338554"/>
              <a:chOff x="7602613" y="3280510"/>
              <a:chExt cx="298480" cy="338554"/>
            </a:xfrm>
          </p:grpSpPr>
          <p:sp>
            <p:nvSpPr>
              <p:cNvPr id="44" name="Oval 43"/>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45" name="TextBox 44"/>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1</a:t>
                </a:r>
                <a:endParaRPr lang="en-ZA" sz="1600" b="1" dirty="0">
                  <a:solidFill>
                    <a:schemeClr val="bg1"/>
                  </a:solidFill>
                </a:endParaRPr>
              </a:p>
            </p:txBody>
          </p:sp>
        </p:grpSp>
        <p:grpSp>
          <p:nvGrpSpPr>
            <p:cNvPr id="46" name="Group 45"/>
            <p:cNvGrpSpPr/>
            <p:nvPr/>
          </p:nvGrpSpPr>
          <p:grpSpPr>
            <a:xfrm>
              <a:off x="5161061" y="2835356"/>
              <a:ext cx="298480" cy="338554"/>
              <a:chOff x="7602613" y="3280510"/>
              <a:chExt cx="298480" cy="338554"/>
            </a:xfrm>
          </p:grpSpPr>
          <p:sp>
            <p:nvSpPr>
              <p:cNvPr id="47" name="Oval 46"/>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48" name="TextBox 47"/>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2</a:t>
                </a:r>
                <a:endParaRPr lang="en-ZA" sz="1600" b="1" dirty="0">
                  <a:solidFill>
                    <a:schemeClr val="bg1"/>
                  </a:solidFill>
                </a:endParaRPr>
              </a:p>
            </p:txBody>
          </p:sp>
        </p:grpSp>
        <p:grpSp>
          <p:nvGrpSpPr>
            <p:cNvPr id="49" name="Group 48"/>
            <p:cNvGrpSpPr/>
            <p:nvPr/>
          </p:nvGrpSpPr>
          <p:grpSpPr>
            <a:xfrm>
              <a:off x="2159945" y="2944239"/>
              <a:ext cx="298480" cy="338554"/>
              <a:chOff x="7602613" y="3280510"/>
              <a:chExt cx="298480" cy="338554"/>
            </a:xfrm>
          </p:grpSpPr>
          <p:sp>
            <p:nvSpPr>
              <p:cNvPr id="50" name="Oval 49"/>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1" name="TextBox 50"/>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2</a:t>
                </a:r>
                <a:endParaRPr lang="en-ZA" sz="1600" b="1" dirty="0">
                  <a:solidFill>
                    <a:schemeClr val="bg1"/>
                  </a:solidFill>
                </a:endParaRPr>
              </a:p>
            </p:txBody>
          </p:sp>
        </p:grpSp>
        <p:grpSp>
          <p:nvGrpSpPr>
            <p:cNvPr id="88" name="Group 87"/>
            <p:cNvGrpSpPr/>
            <p:nvPr/>
          </p:nvGrpSpPr>
          <p:grpSpPr>
            <a:xfrm>
              <a:off x="4647497" y="1785932"/>
              <a:ext cx="1232046" cy="515977"/>
              <a:chOff x="4647497" y="1785932"/>
              <a:chExt cx="1232046" cy="515977"/>
            </a:xfrm>
          </p:grpSpPr>
          <p:sp>
            <p:nvSpPr>
              <p:cNvPr id="67" name="Right Arrow 66"/>
              <p:cNvSpPr/>
              <p:nvPr/>
            </p:nvSpPr>
            <p:spPr>
              <a:xfrm rot="9058525">
                <a:off x="4647497" y="2162415"/>
                <a:ext cx="688380" cy="139494"/>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56" name="Group 55"/>
              <p:cNvGrpSpPr/>
              <p:nvPr/>
            </p:nvGrpSpPr>
            <p:grpSpPr>
              <a:xfrm>
                <a:off x="5269081" y="1785932"/>
                <a:ext cx="610462" cy="377887"/>
                <a:chOff x="4569659" y="545408"/>
                <a:chExt cx="610462" cy="377887"/>
              </a:xfrm>
            </p:grpSpPr>
            <p:sp>
              <p:nvSpPr>
                <p:cNvPr id="52" name="Freeform 51"/>
                <p:cNvSpPr/>
                <p:nvPr/>
              </p:nvSpPr>
              <p:spPr>
                <a:xfrm>
                  <a:off x="45696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3" name="Freeform 52"/>
                <p:cNvSpPr/>
                <p:nvPr/>
              </p:nvSpPr>
              <p:spPr>
                <a:xfrm>
                  <a:off x="47220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4" name="Freeform 53"/>
                <p:cNvSpPr/>
                <p:nvPr/>
              </p:nvSpPr>
              <p:spPr>
                <a:xfrm>
                  <a:off x="48744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5" name="Freeform 54"/>
                <p:cNvSpPr/>
                <p:nvPr/>
              </p:nvSpPr>
              <p:spPr>
                <a:xfrm>
                  <a:off x="50268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grpSp>
        <p:grpSp>
          <p:nvGrpSpPr>
            <p:cNvPr id="79" name="Group 78"/>
            <p:cNvGrpSpPr/>
            <p:nvPr/>
          </p:nvGrpSpPr>
          <p:grpSpPr>
            <a:xfrm>
              <a:off x="6469041" y="2341189"/>
              <a:ext cx="610462" cy="1100315"/>
              <a:chOff x="6469041" y="2341189"/>
              <a:chExt cx="610462" cy="1100315"/>
            </a:xfrm>
          </p:grpSpPr>
          <p:sp>
            <p:nvSpPr>
              <p:cNvPr id="68" name="Right Arrow 67"/>
              <p:cNvSpPr/>
              <p:nvPr/>
            </p:nvSpPr>
            <p:spPr>
              <a:xfrm rot="5400000">
                <a:off x="6408770" y="3006255"/>
                <a:ext cx="731004" cy="139494"/>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57" name="Group 56"/>
              <p:cNvGrpSpPr/>
              <p:nvPr/>
            </p:nvGrpSpPr>
            <p:grpSpPr>
              <a:xfrm>
                <a:off x="6469041" y="2341189"/>
                <a:ext cx="610462" cy="377887"/>
                <a:chOff x="4569659" y="545408"/>
                <a:chExt cx="610462" cy="377887"/>
              </a:xfrm>
            </p:grpSpPr>
            <p:sp>
              <p:nvSpPr>
                <p:cNvPr id="58" name="Freeform 57"/>
                <p:cNvSpPr/>
                <p:nvPr/>
              </p:nvSpPr>
              <p:spPr>
                <a:xfrm>
                  <a:off x="45696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9" name="Freeform 58"/>
                <p:cNvSpPr/>
                <p:nvPr/>
              </p:nvSpPr>
              <p:spPr>
                <a:xfrm>
                  <a:off x="47220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0" name="Freeform 59"/>
                <p:cNvSpPr/>
                <p:nvPr/>
              </p:nvSpPr>
              <p:spPr>
                <a:xfrm>
                  <a:off x="48744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1" name="Freeform 60"/>
                <p:cNvSpPr/>
                <p:nvPr/>
              </p:nvSpPr>
              <p:spPr>
                <a:xfrm>
                  <a:off x="50268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grpSp>
        <p:grpSp>
          <p:nvGrpSpPr>
            <p:cNvPr id="81" name="Group 80"/>
            <p:cNvGrpSpPr/>
            <p:nvPr/>
          </p:nvGrpSpPr>
          <p:grpSpPr>
            <a:xfrm>
              <a:off x="921106" y="2021375"/>
              <a:ext cx="1218489" cy="377887"/>
              <a:chOff x="921106" y="2021375"/>
              <a:chExt cx="1218489" cy="377887"/>
            </a:xfrm>
          </p:grpSpPr>
          <p:sp>
            <p:nvSpPr>
              <p:cNvPr id="69" name="Right Arrow 68"/>
              <p:cNvSpPr/>
              <p:nvPr/>
            </p:nvSpPr>
            <p:spPr>
              <a:xfrm>
                <a:off x="1410547" y="2140571"/>
                <a:ext cx="729048" cy="139494"/>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62" name="Group 61"/>
              <p:cNvGrpSpPr/>
              <p:nvPr/>
            </p:nvGrpSpPr>
            <p:grpSpPr>
              <a:xfrm>
                <a:off x="921106" y="2021375"/>
                <a:ext cx="610462" cy="377887"/>
                <a:chOff x="4569659" y="545408"/>
                <a:chExt cx="610462" cy="377887"/>
              </a:xfrm>
            </p:grpSpPr>
            <p:sp>
              <p:nvSpPr>
                <p:cNvPr id="63" name="Freeform 62"/>
                <p:cNvSpPr/>
                <p:nvPr/>
              </p:nvSpPr>
              <p:spPr>
                <a:xfrm>
                  <a:off x="45696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4" name="Freeform 63"/>
                <p:cNvSpPr/>
                <p:nvPr/>
              </p:nvSpPr>
              <p:spPr>
                <a:xfrm>
                  <a:off x="47220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5" name="Freeform 64"/>
                <p:cNvSpPr/>
                <p:nvPr/>
              </p:nvSpPr>
              <p:spPr>
                <a:xfrm>
                  <a:off x="48744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6" name="Freeform 65"/>
                <p:cNvSpPr/>
                <p:nvPr/>
              </p:nvSpPr>
              <p:spPr>
                <a:xfrm>
                  <a:off x="50268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grpSp>
        <p:grpSp>
          <p:nvGrpSpPr>
            <p:cNvPr id="70" name="Group 69"/>
            <p:cNvGrpSpPr/>
            <p:nvPr/>
          </p:nvGrpSpPr>
          <p:grpSpPr>
            <a:xfrm>
              <a:off x="4860794" y="2024744"/>
              <a:ext cx="298480" cy="338554"/>
              <a:chOff x="7602613" y="3280510"/>
              <a:chExt cx="298480" cy="338554"/>
            </a:xfrm>
          </p:grpSpPr>
          <p:sp>
            <p:nvSpPr>
              <p:cNvPr id="71" name="Oval 70"/>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2" name="TextBox 71"/>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4</a:t>
                </a:r>
                <a:endParaRPr lang="en-ZA" sz="1600" b="1" dirty="0">
                  <a:solidFill>
                    <a:schemeClr val="bg1"/>
                  </a:solidFill>
                </a:endParaRPr>
              </a:p>
            </p:txBody>
          </p:sp>
        </p:grpSp>
        <p:grpSp>
          <p:nvGrpSpPr>
            <p:cNvPr id="73" name="Group 72"/>
            <p:cNvGrpSpPr/>
            <p:nvPr/>
          </p:nvGrpSpPr>
          <p:grpSpPr>
            <a:xfrm>
              <a:off x="6626814" y="2906725"/>
              <a:ext cx="298480" cy="338554"/>
              <a:chOff x="7602613" y="3280510"/>
              <a:chExt cx="298480" cy="338554"/>
            </a:xfrm>
          </p:grpSpPr>
          <p:sp>
            <p:nvSpPr>
              <p:cNvPr id="74" name="Oval 73"/>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5" name="TextBox 74"/>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4</a:t>
                </a:r>
                <a:endParaRPr lang="en-ZA" sz="1600" b="1" dirty="0">
                  <a:solidFill>
                    <a:schemeClr val="bg1"/>
                  </a:solidFill>
                </a:endParaRPr>
              </a:p>
            </p:txBody>
          </p:sp>
        </p:grpSp>
        <p:grpSp>
          <p:nvGrpSpPr>
            <p:cNvPr id="76" name="Group 75"/>
            <p:cNvGrpSpPr/>
            <p:nvPr/>
          </p:nvGrpSpPr>
          <p:grpSpPr>
            <a:xfrm>
              <a:off x="1665467" y="2042505"/>
              <a:ext cx="298480" cy="338554"/>
              <a:chOff x="7602613" y="3280510"/>
              <a:chExt cx="298480" cy="338554"/>
            </a:xfrm>
          </p:grpSpPr>
          <p:sp>
            <p:nvSpPr>
              <p:cNvPr id="77" name="Oval 76"/>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8" name="TextBox 77"/>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4</a:t>
                </a:r>
                <a:endParaRPr lang="en-ZA" sz="1600" b="1" dirty="0">
                  <a:solidFill>
                    <a:schemeClr val="bg1"/>
                  </a:solidFill>
                </a:endParaRPr>
              </a:p>
            </p:txBody>
          </p:sp>
        </p:grpSp>
        <p:grpSp>
          <p:nvGrpSpPr>
            <p:cNvPr id="82" name="Group 81"/>
            <p:cNvGrpSpPr/>
            <p:nvPr/>
          </p:nvGrpSpPr>
          <p:grpSpPr>
            <a:xfrm>
              <a:off x="4415455" y="1982977"/>
              <a:ext cx="298480" cy="338554"/>
              <a:chOff x="7602613" y="3280510"/>
              <a:chExt cx="298480" cy="338554"/>
            </a:xfrm>
          </p:grpSpPr>
          <p:sp>
            <p:nvSpPr>
              <p:cNvPr id="83" name="Oval 82"/>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4" name="TextBox 83"/>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grpSp>
          <p:nvGrpSpPr>
            <p:cNvPr id="85" name="Group 84"/>
            <p:cNvGrpSpPr/>
            <p:nvPr/>
          </p:nvGrpSpPr>
          <p:grpSpPr>
            <a:xfrm>
              <a:off x="4742829" y="2453357"/>
              <a:ext cx="298480" cy="338554"/>
              <a:chOff x="7611491" y="3280510"/>
              <a:chExt cx="298480" cy="338554"/>
            </a:xfrm>
          </p:grpSpPr>
          <p:sp>
            <p:nvSpPr>
              <p:cNvPr id="86" name="Oval 85"/>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7" name="TextBox 86"/>
              <p:cNvSpPr txBox="1"/>
              <p:nvPr/>
            </p:nvSpPr>
            <p:spPr>
              <a:xfrm>
                <a:off x="7611491"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grpSp>
          <p:nvGrpSpPr>
            <p:cNvPr id="89" name="Group 88"/>
            <p:cNvGrpSpPr/>
            <p:nvPr/>
          </p:nvGrpSpPr>
          <p:grpSpPr>
            <a:xfrm>
              <a:off x="6354863" y="3271691"/>
              <a:ext cx="298480" cy="338554"/>
              <a:chOff x="7611491" y="3280510"/>
              <a:chExt cx="298480" cy="338554"/>
            </a:xfrm>
          </p:grpSpPr>
          <p:sp>
            <p:nvSpPr>
              <p:cNvPr id="90" name="Oval 89"/>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1" name="TextBox 90"/>
              <p:cNvSpPr txBox="1"/>
              <p:nvPr/>
            </p:nvSpPr>
            <p:spPr>
              <a:xfrm>
                <a:off x="7611491"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grpSp>
          <p:nvGrpSpPr>
            <p:cNvPr id="92" name="Group 91"/>
            <p:cNvGrpSpPr/>
            <p:nvPr/>
          </p:nvGrpSpPr>
          <p:grpSpPr>
            <a:xfrm>
              <a:off x="6934172" y="3281105"/>
              <a:ext cx="298480" cy="338554"/>
              <a:chOff x="7611491" y="3280510"/>
              <a:chExt cx="298480" cy="338554"/>
            </a:xfrm>
          </p:grpSpPr>
          <p:sp>
            <p:nvSpPr>
              <p:cNvPr id="93" name="Oval 92"/>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4" name="TextBox 93"/>
              <p:cNvSpPr txBox="1"/>
              <p:nvPr/>
            </p:nvSpPr>
            <p:spPr>
              <a:xfrm>
                <a:off x="7611491"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grpSp>
          <p:nvGrpSpPr>
            <p:cNvPr id="95" name="Group 94"/>
            <p:cNvGrpSpPr/>
            <p:nvPr/>
          </p:nvGrpSpPr>
          <p:grpSpPr>
            <a:xfrm>
              <a:off x="2096578" y="2258211"/>
              <a:ext cx="298480" cy="338554"/>
              <a:chOff x="7602613" y="3280510"/>
              <a:chExt cx="298480" cy="338554"/>
            </a:xfrm>
          </p:grpSpPr>
          <p:sp>
            <p:nvSpPr>
              <p:cNvPr id="96" name="Oval 95"/>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7" name="TextBox 96"/>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grpSp>
          <p:nvGrpSpPr>
            <p:cNvPr id="98" name="Group 97"/>
            <p:cNvGrpSpPr/>
            <p:nvPr/>
          </p:nvGrpSpPr>
          <p:grpSpPr>
            <a:xfrm>
              <a:off x="1672664" y="1731571"/>
              <a:ext cx="298480" cy="338554"/>
              <a:chOff x="7602613" y="3280510"/>
              <a:chExt cx="298480" cy="338554"/>
            </a:xfrm>
          </p:grpSpPr>
          <p:sp>
            <p:nvSpPr>
              <p:cNvPr id="99" name="Oval 98"/>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0" name="TextBox 99"/>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sp>
          <p:nvSpPr>
            <p:cNvPr id="112" name="TextBox 111"/>
            <p:cNvSpPr txBox="1"/>
            <p:nvPr/>
          </p:nvSpPr>
          <p:spPr>
            <a:xfrm>
              <a:off x="1463306" y="4350005"/>
              <a:ext cx="675185" cy="338554"/>
            </a:xfrm>
            <a:prstGeom prst="rect">
              <a:avLst/>
            </a:prstGeom>
            <a:noFill/>
          </p:spPr>
          <p:txBody>
            <a:bodyPr wrap="none" rtlCol="0">
              <a:spAutoFit/>
            </a:bodyPr>
            <a:lstStyle/>
            <a:p>
              <a:r>
                <a:rPr lang="en-ZA" sz="1600" b="1" dirty="0" smtClean="0"/>
                <a:t>MU 1</a:t>
              </a:r>
              <a:endParaRPr lang="en-ZA" sz="1600" b="1" dirty="0"/>
            </a:p>
          </p:txBody>
        </p:sp>
        <p:sp>
          <p:nvSpPr>
            <p:cNvPr id="113" name="TextBox 112"/>
            <p:cNvSpPr txBox="1"/>
            <p:nvPr/>
          </p:nvSpPr>
          <p:spPr>
            <a:xfrm>
              <a:off x="4528707" y="4528160"/>
              <a:ext cx="675185" cy="338554"/>
            </a:xfrm>
            <a:prstGeom prst="rect">
              <a:avLst/>
            </a:prstGeom>
            <a:noFill/>
          </p:spPr>
          <p:txBody>
            <a:bodyPr wrap="none" rtlCol="0">
              <a:spAutoFit/>
            </a:bodyPr>
            <a:lstStyle/>
            <a:p>
              <a:r>
                <a:rPr lang="en-ZA" sz="1600" b="1" dirty="0" smtClean="0"/>
                <a:t>MU 2</a:t>
              </a:r>
              <a:endParaRPr lang="en-ZA" sz="1600" b="1" dirty="0"/>
            </a:p>
          </p:txBody>
        </p:sp>
      </p:grpSp>
      <p:grpSp>
        <p:nvGrpSpPr>
          <p:cNvPr id="165" name="Group 164"/>
          <p:cNvGrpSpPr/>
          <p:nvPr/>
        </p:nvGrpSpPr>
        <p:grpSpPr>
          <a:xfrm>
            <a:off x="478081" y="1654387"/>
            <a:ext cx="7490182" cy="2496313"/>
            <a:chOff x="540227" y="1654387"/>
            <a:chExt cx="7490182" cy="2496313"/>
          </a:xfrm>
        </p:grpSpPr>
        <p:grpSp>
          <p:nvGrpSpPr>
            <p:cNvPr id="142" name="Group 141"/>
            <p:cNvGrpSpPr/>
            <p:nvPr/>
          </p:nvGrpSpPr>
          <p:grpSpPr>
            <a:xfrm>
              <a:off x="1207790" y="2844684"/>
              <a:ext cx="943277" cy="268832"/>
              <a:chOff x="1207790" y="2844684"/>
              <a:chExt cx="943277" cy="268832"/>
            </a:xfrm>
          </p:grpSpPr>
          <p:sp>
            <p:nvSpPr>
              <p:cNvPr id="120" name="TextBox 119"/>
              <p:cNvSpPr txBox="1"/>
              <p:nvPr/>
            </p:nvSpPr>
            <p:spPr>
              <a:xfrm>
                <a:off x="1207790" y="2844684"/>
                <a:ext cx="701080"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(A)</a:t>
                </a:r>
                <a:endParaRPr lang="en-ZA" sz="1000" b="1" dirty="0">
                  <a:solidFill>
                    <a:srgbClr val="FFFF00"/>
                  </a:solidFill>
                </a:endParaRPr>
              </a:p>
            </p:txBody>
          </p:sp>
          <p:cxnSp>
            <p:nvCxnSpPr>
              <p:cNvPr id="123" name="Straight Arrow Connector 122"/>
              <p:cNvCxnSpPr>
                <a:stCxn id="120" idx="3"/>
                <a:endCxn id="51" idx="1"/>
              </p:cNvCxnSpPr>
              <p:nvPr/>
            </p:nvCxnSpPr>
            <p:spPr>
              <a:xfrm>
                <a:off x="1908870" y="2957980"/>
                <a:ext cx="242197" cy="155536"/>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3" name="Group 142"/>
            <p:cNvGrpSpPr/>
            <p:nvPr/>
          </p:nvGrpSpPr>
          <p:grpSpPr>
            <a:xfrm>
              <a:off x="540227" y="3664713"/>
              <a:ext cx="678638" cy="437079"/>
              <a:chOff x="540227" y="3664713"/>
              <a:chExt cx="678638" cy="437079"/>
            </a:xfrm>
          </p:grpSpPr>
          <p:sp>
            <p:nvSpPr>
              <p:cNvPr id="119" name="TextBox 118"/>
              <p:cNvSpPr txBox="1"/>
              <p:nvPr/>
            </p:nvSpPr>
            <p:spPr>
              <a:xfrm>
                <a:off x="540227" y="3875201"/>
                <a:ext cx="678638"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(1)</a:t>
                </a:r>
                <a:endParaRPr lang="en-ZA" sz="1000" b="1" dirty="0">
                  <a:solidFill>
                    <a:srgbClr val="FFFF00"/>
                  </a:solidFill>
                </a:endParaRPr>
              </a:p>
            </p:txBody>
          </p:sp>
          <p:cxnSp>
            <p:nvCxnSpPr>
              <p:cNvPr id="124" name="Straight Arrow Connector 123"/>
              <p:cNvCxnSpPr>
                <a:stCxn id="119" idx="0"/>
                <a:endCxn id="45" idx="2"/>
              </p:cNvCxnSpPr>
              <p:nvPr/>
            </p:nvCxnSpPr>
            <p:spPr>
              <a:xfrm flipV="1">
                <a:off x="879546" y="3664713"/>
                <a:ext cx="126769" cy="210488"/>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4" name="Group 143"/>
            <p:cNvGrpSpPr/>
            <p:nvPr/>
          </p:nvGrpSpPr>
          <p:grpSpPr>
            <a:xfrm>
              <a:off x="1801752" y="3637479"/>
              <a:ext cx="678638" cy="513221"/>
              <a:chOff x="1801752" y="3637479"/>
              <a:chExt cx="678638" cy="513221"/>
            </a:xfrm>
          </p:grpSpPr>
          <p:sp>
            <p:nvSpPr>
              <p:cNvPr id="118" name="TextBox 117"/>
              <p:cNvSpPr txBox="1"/>
              <p:nvPr/>
            </p:nvSpPr>
            <p:spPr>
              <a:xfrm>
                <a:off x="1801752" y="3924109"/>
                <a:ext cx="678638"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(2)</a:t>
                </a:r>
                <a:endParaRPr lang="en-ZA" sz="1000" b="1" dirty="0">
                  <a:solidFill>
                    <a:srgbClr val="FFFF00"/>
                  </a:solidFill>
                </a:endParaRPr>
              </a:p>
            </p:txBody>
          </p:sp>
          <p:cxnSp>
            <p:nvCxnSpPr>
              <p:cNvPr id="128" name="Straight Arrow Connector 127"/>
              <p:cNvCxnSpPr>
                <a:stCxn id="118" idx="0"/>
                <a:endCxn id="42" idx="2"/>
              </p:cNvCxnSpPr>
              <p:nvPr/>
            </p:nvCxnSpPr>
            <p:spPr>
              <a:xfrm flipH="1" flipV="1">
                <a:off x="2008332" y="3637479"/>
                <a:ext cx="132739" cy="286630"/>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5" name="Group 144"/>
            <p:cNvGrpSpPr/>
            <p:nvPr/>
          </p:nvGrpSpPr>
          <p:grpSpPr>
            <a:xfrm>
              <a:off x="4845664" y="3603899"/>
              <a:ext cx="678638" cy="539513"/>
              <a:chOff x="4845664" y="3603899"/>
              <a:chExt cx="678638" cy="539513"/>
            </a:xfrm>
          </p:grpSpPr>
          <p:sp>
            <p:nvSpPr>
              <p:cNvPr id="117" name="TextBox 116"/>
              <p:cNvSpPr txBox="1"/>
              <p:nvPr/>
            </p:nvSpPr>
            <p:spPr>
              <a:xfrm>
                <a:off x="4845664" y="3916821"/>
                <a:ext cx="678638"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(3)</a:t>
                </a:r>
                <a:endParaRPr lang="en-ZA" sz="1000" b="1" dirty="0">
                  <a:solidFill>
                    <a:srgbClr val="FFFF00"/>
                  </a:solidFill>
                </a:endParaRPr>
              </a:p>
            </p:txBody>
          </p:sp>
          <p:cxnSp>
            <p:nvCxnSpPr>
              <p:cNvPr id="131" name="Straight Arrow Connector 130"/>
              <p:cNvCxnSpPr>
                <a:stCxn id="117" idx="0"/>
                <a:endCxn id="39" idx="2"/>
              </p:cNvCxnSpPr>
              <p:nvPr/>
            </p:nvCxnSpPr>
            <p:spPr>
              <a:xfrm flipH="1" flipV="1">
                <a:off x="5161063" y="3603899"/>
                <a:ext cx="23920" cy="312922"/>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6" name="Group 145"/>
            <p:cNvGrpSpPr/>
            <p:nvPr/>
          </p:nvGrpSpPr>
          <p:grpSpPr>
            <a:xfrm>
              <a:off x="7351771" y="3592430"/>
              <a:ext cx="678638" cy="500876"/>
              <a:chOff x="7437837" y="3547381"/>
              <a:chExt cx="678638" cy="500876"/>
            </a:xfrm>
          </p:grpSpPr>
          <p:sp>
            <p:nvSpPr>
              <p:cNvPr id="116" name="TextBox 115"/>
              <p:cNvSpPr txBox="1"/>
              <p:nvPr/>
            </p:nvSpPr>
            <p:spPr>
              <a:xfrm>
                <a:off x="7437837" y="3821666"/>
                <a:ext cx="678638"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(4)</a:t>
                </a:r>
                <a:endParaRPr lang="en-ZA" sz="1000" b="1" dirty="0">
                  <a:solidFill>
                    <a:srgbClr val="FFFF00"/>
                  </a:solidFill>
                </a:endParaRPr>
              </a:p>
            </p:txBody>
          </p:sp>
          <p:cxnSp>
            <p:nvCxnSpPr>
              <p:cNvPr id="134" name="Straight Arrow Connector 133"/>
              <p:cNvCxnSpPr>
                <a:stCxn id="116" idx="0"/>
                <a:endCxn id="35" idx="2"/>
              </p:cNvCxnSpPr>
              <p:nvPr/>
            </p:nvCxnSpPr>
            <p:spPr>
              <a:xfrm flipV="1">
                <a:off x="7777156" y="3547381"/>
                <a:ext cx="327103" cy="274285"/>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7" name="Group 146"/>
            <p:cNvGrpSpPr/>
            <p:nvPr/>
          </p:nvGrpSpPr>
          <p:grpSpPr>
            <a:xfrm>
              <a:off x="5351443" y="2525878"/>
              <a:ext cx="701080" cy="478755"/>
              <a:chOff x="5351443" y="2525878"/>
              <a:chExt cx="701080" cy="478755"/>
            </a:xfrm>
          </p:grpSpPr>
          <p:sp>
            <p:nvSpPr>
              <p:cNvPr id="121" name="TextBox 120"/>
              <p:cNvSpPr txBox="1"/>
              <p:nvPr/>
            </p:nvSpPr>
            <p:spPr>
              <a:xfrm>
                <a:off x="5351443" y="2525878"/>
                <a:ext cx="701080"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(B)</a:t>
                </a:r>
                <a:endParaRPr lang="en-ZA" sz="1000" b="1" dirty="0">
                  <a:solidFill>
                    <a:srgbClr val="FFFF00"/>
                  </a:solidFill>
                </a:endParaRPr>
              </a:p>
            </p:txBody>
          </p:sp>
          <p:cxnSp>
            <p:nvCxnSpPr>
              <p:cNvPr id="137" name="Straight Arrow Connector 136"/>
              <p:cNvCxnSpPr>
                <a:stCxn id="121" idx="2"/>
                <a:endCxn id="48" idx="3"/>
              </p:cNvCxnSpPr>
              <p:nvPr/>
            </p:nvCxnSpPr>
            <p:spPr>
              <a:xfrm flipH="1">
                <a:off x="5450663" y="2752469"/>
                <a:ext cx="251320" cy="252164"/>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50" name="Group 149"/>
            <p:cNvGrpSpPr/>
            <p:nvPr/>
          </p:nvGrpSpPr>
          <p:grpSpPr>
            <a:xfrm>
              <a:off x="3625045" y="1690924"/>
              <a:ext cx="781532" cy="461330"/>
              <a:chOff x="5401414" y="2292361"/>
              <a:chExt cx="781532" cy="461330"/>
            </a:xfrm>
          </p:grpSpPr>
          <p:sp>
            <p:nvSpPr>
              <p:cNvPr id="151" name="TextBox 150"/>
              <p:cNvSpPr txBox="1"/>
              <p:nvPr/>
            </p:nvSpPr>
            <p:spPr>
              <a:xfrm>
                <a:off x="5401414" y="2292361"/>
                <a:ext cx="686654"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(b)</a:t>
                </a:r>
                <a:endParaRPr lang="en-ZA" sz="1000" b="1" dirty="0">
                  <a:solidFill>
                    <a:srgbClr val="FFFF00"/>
                  </a:solidFill>
                </a:endParaRPr>
              </a:p>
            </p:txBody>
          </p:sp>
          <p:cxnSp>
            <p:nvCxnSpPr>
              <p:cNvPr id="152" name="Straight Arrow Connector 151"/>
              <p:cNvCxnSpPr>
                <a:stCxn id="151" idx="2"/>
                <a:endCxn id="84" idx="1"/>
              </p:cNvCxnSpPr>
              <p:nvPr/>
            </p:nvCxnSpPr>
            <p:spPr>
              <a:xfrm>
                <a:off x="5744741" y="2518952"/>
                <a:ext cx="438205" cy="234739"/>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56" name="Group 155"/>
            <p:cNvGrpSpPr/>
            <p:nvPr/>
          </p:nvGrpSpPr>
          <p:grpSpPr>
            <a:xfrm>
              <a:off x="2139310" y="1654387"/>
              <a:ext cx="678638" cy="603824"/>
              <a:chOff x="5087749" y="2313426"/>
              <a:chExt cx="678638" cy="603824"/>
            </a:xfrm>
          </p:grpSpPr>
          <p:sp>
            <p:nvSpPr>
              <p:cNvPr id="157" name="TextBox 156"/>
              <p:cNvSpPr txBox="1"/>
              <p:nvPr/>
            </p:nvSpPr>
            <p:spPr>
              <a:xfrm>
                <a:off x="5087749" y="2313426"/>
                <a:ext cx="678638"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(a)</a:t>
                </a:r>
                <a:endParaRPr lang="en-ZA" sz="1000" b="1" dirty="0">
                  <a:solidFill>
                    <a:srgbClr val="FFFF00"/>
                  </a:solidFill>
                </a:endParaRPr>
              </a:p>
            </p:txBody>
          </p:sp>
          <p:cxnSp>
            <p:nvCxnSpPr>
              <p:cNvPr id="158" name="Straight Arrow Connector 157"/>
              <p:cNvCxnSpPr>
                <a:stCxn id="157" idx="2"/>
                <a:endCxn id="97" idx="0"/>
              </p:cNvCxnSpPr>
              <p:nvPr/>
            </p:nvCxnSpPr>
            <p:spPr>
              <a:xfrm flipH="1">
                <a:off x="5185379" y="2540017"/>
                <a:ext cx="241689" cy="377233"/>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graphicFrame>
        <p:nvGraphicFramePr>
          <p:cNvPr id="166" name="Table 165"/>
          <p:cNvGraphicFramePr>
            <a:graphicFrameLocks noGrp="1"/>
          </p:cNvGraphicFramePr>
          <p:nvPr>
            <p:extLst/>
          </p:nvPr>
        </p:nvGraphicFramePr>
        <p:xfrm>
          <a:off x="6317670" y="4852380"/>
          <a:ext cx="2764184" cy="1554480"/>
        </p:xfrm>
        <a:graphic>
          <a:graphicData uri="http://schemas.openxmlformats.org/drawingml/2006/table">
            <a:tbl>
              <a:tblPr firstRow="1" bandRow="1">
                <a:tableStyleId>{5C22544A-7EE6-4342-B048-85BDC9FD1C3A}</a:tableStyleId>
              </a:tblPr>
              <a:tblGrid>
                <a:gridCol w="1065415"/>
                <a:gridCol w="1698769"/>
              </a:tblGrid>
              <a:tr h="170388">
                <a:tc>
                  <a:txBody>
                    <a:bodyPr/>
                    <a:lstStyle/>
                    <a:p>
                      <a:pPr algn="ctr"/>
                      <a:r>
                        <a:rPr lang="en-ZA" sz="1200" dirty="0" smtClean="0"/>
                        <a:t>Levels</a:t>
                      </a:r>
                      <a:r>
                        <a:rPr lang="en-ZA" sz="1200" baseline="0" dirty="0" smtClean="0"/>
                        <a:t> of WQ monitoring</a:t>
                      </a:r>
                      <a:endParaRPr lang="en-ZA" sz="1200" dirty="0"/>
                    </a:p>
                  </a:txBody>
                  <a:tcPr/>
                </a:tc>
                <a:tc>
                  <a:txBody>
                    <a:bodyPr/>
                    <a:lstStyle/>
                    <a:p>
                      <a:pPr algn="ctr"/>
                      <a:r>
                        <a:rPr lang="en-ZA" sz="1200" dirty="0" smtClean="0"/>
                        <a:t>Description</a:t>
                      </a:r>
                      <a:endParaRPr lang="en-ZA" sz="1200" dirty="0"/>
                    </a:p>
                  </a:txBody>
                  <a:tcPr/>
                </a:tc>
              </a:tr>
              <a:tr h="170388">
                <a:tc>
                  <a:txBody>
                    <a:bodyPr/>
                    <a:lstStyle/>
                    <a:p>
                      <a:pPr algn="ctr"/>
                      <a:r>
                        <a:rPr lang="en-ZA" sz="1200" b="1" dirty="0" smtClean="0"/>
                        <a:t>1</a:t>
                      </a:r>
                      <a:endParaRPr lang="en-ZA" sz="1200" b="1" dirty="0"/>
                    </a:p>
                  </a:txBody>
                  <a:tcPr/>
                </a:tc>
                <a:tc rowSpan="2">
                  <a:txBody>
                    <a:bodyPr/>
                    <a:lstStyle/>
                    <a:p>
                      <a:r>
                        <a:rPr lang="en-ZA" sz="1200" b="1" dirty="0" smtClean="0"/>
                        <a:t>Strategic status and trends monitoring</a:t>
                      </a:r>
                      <a:endParaRPr lang="en-ZA" sz="1200" b="1" dirty="0"/>
                    </a:p>
                  </a:txBody>
                  <a:tcPr/>
                </a:tc>
              </a:tr>
              <a:tr h="170388">
                <a:tc>
                  <a:txBody>
                    <a:bodyPr/>
                    <a:lstStyle/>
                    <a:p>
                      <a:pPr algn="ctr"/>
                      <a:r>
                        <a:rPr lang="en-ZA" sz="1200" b="1" dirty="0" smtClean="0"/>
                        <a:t>2</a:t>
                      </a:r>
                      <a:endParaRPr lang="en-ZA" sz="1200" b="1" dirty="0"/>
                    </a:p>
                  </a:txBody>
                  <a:tcPr/>
                </a:tc>
                <a:tc vMerge="1">
                  <a:txBody>
                    <a:bodyPr/>
                    <a:lstStyle/>
                    <a:p>
                      <a:endParaRPr lang="en-ZA" sz="1200" dirty="0"/>
                    </a:p>
                  </a:txBody>
                  <a:tcPr/>
                </a:tc>
              </a:tr>
              <a:tr h="170388">
                <a:tc>
                  <a:txBody>
                    <a:bodyPr/>
                    <a:lstStyle/>
                    <a:p>
                      <a:pPr algn="ctr"/>
                      <a:r>
                        <a:rPr lang="en-ZA" sz="1200" b="1" dirty="0" smtClean="0"/>
                        <a:t>3</a:t>
                      </a:r>
                      <a:endParaRPr lang="en-ZA" sz="1200" b="1" dirty="0"/>
                    </a:p>
                  </a:txBody>
                  <a:tcPr/>
                </a:tc>
                <a:tc rowSpan="2">
                  <a:txBody>
                    <a:bodyPr/>
                    <a:lstStyle/>
                    <a:p>
                      <a:pPr marL="0" indent="0">
                        <a:buFont typeface="Arial" pitchFamily="34" charset="0"/>
                        <a:buNone/>
                      </a:pPr>
                      <a:r>
                        <a:rPr lang="en-ZA" sz="1200" b="1" dirty="0" smtClean="0"/>
                        <a:t>Impact &amp; licence compliance monitoring</a:t>
                      </a:r>
                      <a:endParaRPr lang="en-ZA" sz="1200" b="1" dirty="0"/>
                    </a:p>
                  </a:txBody>
                  <a:tcPr/>
                </a:tc>
              </a:tr>
              <a:tr h="170388">
                <a:tc>
                  <a:txBody>
                    <a:bodyPr/>
                    <a:lstStyle/>
                    <a:p>
                      <a:pPr algn="ctr"/>
                      <a:r>
                        <a:rPr lang="en-ZA" sz="1200" b="1" dirty="0" smtClean="0"/>
                        <a:t>4</a:t>
                      </a:r>
                      <a:endParaRPr lang="en-ZA" sz="1200" b="1" dirty="0"/>
                    </a:p>
                  </a:txBody>
                  <a:tcPr/>
                </a:tc>
                <a:tc vMerge="1">
                  <a:txBody>
                    <a:bodyPr/>
                    <a:lstStyle/>
                    <a:p>
                      <a:endParaRPr lang="en-ZA" sz="1200" dirty="0"/>
                    </a:p>
                  </a:txBody>
                  <a:tcPr/>
                </a:tc>
              </a:tr>
            </a:tbl>
          </a:graphicData>
        </a:graphic>
      </p:graphicFrame>
      <p:sp>
        <p:nvSpPr>
          <p:cNvPr id="130" name="AutoShape 2"/>
          <p:cNvSpPr>
            <a:spLocks noChangeArrowheads="1"/>
          </p:cNvSpPr>
          <p:nvPr/>
        </p:nvSpPr>
        <p:spPr bwMode="auto">
          <a:xfrm>
            <a:off x="173942" y="148324"/>
            <a:ext cx="878035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a:solidFill>
                  <a:srgbClr val="FFFF00"/>
                </a:solidFill>
              </a:rPr>
              <a:t>REGIONAL WQ MONITORING SITES </a:t>
            </a:r>
            <a:r>
              <a:rPr lang="en-US" sz="2000" b="1" dirty="0" smtClean="0">
                <a:solidFill>
                  <a:srgbClr val="FFFF00"/>
                </a:solidFill>
              </a:rPr>
              <a:t>VS. </a:t>
            </a:r>
            <a:r>
              <a:rPr lang="en-US" sz="2000" b="1" dirty="0">
                <a:solidFill>
                  <a:srgbClr val="FFFF00"/>
                </a:solidFill>
              </a:rPr>
              <a:t>IN-STREAM WQ OBJECTIVES</a:t>
            </a:r>
          </a:p>
        </p:txBody>
      </p:sp>
    </p:spTree>
    <p:extLst>
      <p:ext uri="{BB962C8B-B14F-4D97-AF65-F5344CB8AC3E}">
        <p14:creationId xmlns:p14="http://schemas.microsoft.com/office/powerpoint/2010/main" val="131861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500" fill="hold"/>
                                        <p:tgtEl>
                                          <p:spTgt spid="165"/>
                                        </p:tgtEl>
                                        <p:attrNameLst>
                                          <p:attrName>ppt_w</p:attrName>
                                        </p:attrNameLst>
                                      </p:cBhvr>
                                      <p:tavLst>
                                        <p:tav tm="0">
                                          <p:val>
                                            <p:fltVal val="0"/>
                                          </p:val>
                                        </p:tav>
                                        <p:tav tm="100000">
                                          <p:val>
                                            <p:strVal val="#ppt_w"/>
                                          </p:val>
                                        </p:tav>
                                      </p:tavLst>
                                    </p:anim>
                                    <p:anim calcmode="lin" valueType="num">
                                      <p:cBhvr>
                                        <p:cTn id="8" dur="500" fill="hold"/>
                                        <p:tgtEl>
                                          <p:spTgt spid="165"/>
                                        </p:tgtEl>
                                        <p:attrNameLst>
                                          <p:attrName>ppt_h</p:attrName>
                                        </p:attrNameLst>
                                      </p:cBhvr>
                                      <p:tavLst>
                                        <p:tav tm="0">
                                          <p:val>
                                            <p:fltVal val="0"/>
                                          </p:val>
                                        </p:tav>
                                        <p:tav tm="100000">
                                          <p:val>
                                            <p:strVal val="#ppt_h"/>
                                          </p:val>
                                        </p:tav>
                                      </p:tavLst>
                                    </p:anim>
                                    <p:animEffect transition="in" filter="fade">
                                      <p:cBhvr>
                                        <p:cTn id="9"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p:cNvGrpSpPr/>
          <p:nvPr/>
        </p:nvGrpSpPr>
        <p:grpSpPr>
          <a:xfrm>
            <a:off x="577046" y="1322773"/>
            <a:ext cx="7537119" cy="4351352"/>
            <a:chOff x="639192" y="1322773"/>
            <a:chExt cx="7537119" cy="4351352"/>
          </a:xfrm>
        </p:grpSpPr>
        <p:sp>
          <p:nvSpPr>
            <p:cNvPr id="135" name="Freeform 134"/>
            <p:cNvSpPr/>
            <p:nvPr/>
          </p:nvSpPr>
          <p:spPr>
            <a:xfrm>
              <a:off x="639192" y="1322773"/>
              <a:ext cx="7492754" cy="4351352"/>
            </a:xfrm>
            <a:custGeom>
              <a:avLst/>
              <a:gdLst>
                <a:gd name="connsiteX0" fmla="*/ 7492754 w 7492754"/>
                <a:gd name="connsiteY0" fmla="*/ 2104008 h 4351352"/>
                <a:gd name="connsiteX1" fmla="*/ 7466121 w 7492754"/>
                <a:gd name="connsiteY1" fmla="*/ 1988598 h 4351352"/>
                <a:gd name="connsiteX2" fmla="*/ 7421732 w 7492754"/>
                <a:gd name="connsiteY2" fmla="*/ 1855433 h 4351352"/>
                <a:gd name="connsiteX3" fmla="*/ 7403977 w 7492754"/>
                <a:gd name="connsiteY3" fmla="*/ 1802167 h 4351352"/>
                <a:gd name="connsiteX4" fmla="*/ 7395099 w 7492754"/>
                <a:gd name="connsiteY4" fmla="*/ 1775534 h 4351352"/>
                <a:gd name="connsiteX5" fmla="*/ 7377344 w 7492754"/>
                <a:gd name="connsiteY5" fmla="*/ 1748901 h 4351352"/>
                <a:gd name="connsiteX6" fmla="*/ 7341833 w 7492754"/>
                <a:gd name="connsiteY6" fmla="*/ 1677879 h 4351352"/>
                <a:gd name="connsiteX7" fmla="*/ 7306323 w 7492754"/>
                <a:gd name="connsiteY7" fmla="*/ 1597980 h 4351352"/>
                <a:gd name="connsiteX8" fmla="*/ 7288567 w 7492754"/>
                <a:gd name="connsiteY8" fmla="*/ 1580225 h 4351352"/>
                <a:gd name="connsiteX9" fmla="*/ 7253057 w 7492754"/>
                <a:gd name="connsiteY9" fmla="*/ 1544714 h 4351352"/>
                <a:gd name="connsiteX10" fmla="*/ 7235301 w 7492754"/>
                <a:gd name="connsiteY10" fmla="*/ 1518081 h 4351352"/>
                <a:gd name="connsiteX11" fmla="*/ 7208668 w 7492754"/>
                <a:gd name="connsiteY11" fmla="*/ 1500326 h 4351352"/>
                <a:gd name="connsiteX12" fmla="*/ 7164280 w 7492754"/>
                <a:gd name="connsiteY12" fmla="*/ 1464815 h 4351352"/>
                <a:gd name="connsiteX13" fmla="*/ 7146525 w 7492754"/>
                <a:gd name="connsiteY13" fmla="*/ 1438182 h 4351352"/>
                <a:gd name="connsiteX14" fmla="*/ 7075503 w 7492754"/>
                <a:gd name="connsiteY14" fmla="*/ 1376039 h 4351352"/>
                <a:gd name="connsiteX15" fmla="*/ 7066625 w 7492754"/>
                <a:gd name="connsiteY15" fmla="*/ 1349406 h 4351352"/>
                <a:gd name="connsiteX16" fmla="*/ 7004482 w 7492754"/>
                <a:gd name="connsiteY16" fmla="*/ 1269507 h 4351352"/>
                <a:gd name="connsiteX17" fmla="*/ 6977849 w 7492754"/>
                <a:gd name="connsiteY17" fmla="*/ 1225118 h 4351352"/>
                <a:gd name="connsiteX18" fmla="*/ 6968971 w 7492754"/>
                <a:gd name="connsiteY18" fmla="*/ 1198485 h 4351352"/>
                <a:gd name="connsiteX19" fmla="*/ 6880194 w 7492754"/>
                <a:gd name="connsiteY19" fmla="*/ 1109709 h 4351352"/>
                <a:gd name="connsiteX20" fmla="*/ 6826928 w 7492754"/>
                <a:gd name="connsiteY20" fmla="*/ 1091953 h 4351352"/>
                <a:gd name="connsiteX21" fmla="*/ 6800295 w 7492754"/>
                <a:gd name="connsiteY21" fmla="*/ 1083076 h 4351352"/>
                <a:gd name="connsiteX22" fmla="*/ 6764785 w 7492754"/>
                <a:gd name="connsiteY22" fmla="*/ 1056443 h 4351352"/>
                <a:gd name="connsiteX23" fmla="*/ 6738152 w 7492754"/>
                <a:gd name="connsiteY23" fmla="*/ 1047565 h 4351352"/>
                <a:gd name="connsiteX24" fmla="*/ 6720396 w 7492754"/>
                <a:gd name="connsiteY24" fmla="*/ 1029810 h 4351352"/>
                <a:gd name="connsiteX25" fmla="*/ 6693763 w 7492754"/>
                <a:gd name="connsiteY25" fmla="*/ 1020932 h 4351352"/>
                <a:gd name="connsiteX26" fmla="*/ 6667130 w 7492754"/>
                <a:gd name="connsiteY26" fmla="*/ 1003177 h 4351352"/>
                <a:gd name="connsiteX27" fmla="*/ 6604987 w 7492754"/>
                <a:gd name="connsiteY27" fmla="*/ 985421 h 4351352"/>
                <a:gd name="connsiteX28" fmla="*/ 6551721 w 7492754"/>
                <a:gd name="connsiteY28" fmla="*/ 967666 h 4351352"/>
                <a:gd name="connsiteX29" fmla="*/ 6525088 w 7492754"/>
                <a:gd name="connsiteY29" fmla="*/ 958788 h 4351352"/>
                <a:gd name="connsiteX30" fmla="*/ 6454066 w 7492754"/>
                <a:gd name="connsiteY30" fmla="*/ 941033 h 4351352"/>
                <a:gd name="connsiteX31" fmla="*/ 6374167 w 7492754"/>
                <a:gd name="connsiteY31" fmla="*/ 914400 h 4351352"/>
                <a:gd name="connsiteX32" fmla="*/ 6347534 w 7492754"/>
                <a:gd name="connsiteY32" fmla="*/ 905522 h 4351352"/>
                <a:gd name="connsiteX33" fmla="*/ 6285391 w 7492754"/>
                <a:gd name="connsiteY33" fmla="*/ 878889 h 4351352"/>
                <a:gd name="connsiteX34" fmla="*/ 6249880 w 7492754"/>
                <a:gd name="connsiteY34" fmla="*/ 843378 h 4351352"/>
                <a:gd name="connsiteX35" fmla="*/ 6241002 w 7492754"/>
                <a:gd name="connsiteY35" fmla="*/ 816745 h 4351352"/>
                <a:gd name="connsiteX36" fmla="*/ 6214369 w 7492754"/>
                <a:gd name="connsiteY36" fmla="*/ 790112 h 4351352"/>
                <a:gd name="connsiteX37" fmla="*/ 6196614 w 7492754"/>
                <a:gd name="connsiteY37" fmla="*/ 763479 h 4351352"/>
                <a:gd name="connsiteX38" fmla="*/ 6152225 w 7492754"/>
                <a:gd name="connsiteY38" fmla="*/ 727969 h 4351352"/>
                <a:gd name="connsiteX39" fmla="*/ 6125592 w 7492754"/>
                <a:gd name="connsiteY39" fmla="*/ 719091 h 4351352"/>
                <a:gd name="connsiteX40" fmla="*/ 6098959 w 7492754"/>
                <a:gd name="connsiteY40" fmla="*/ 692458 h 4351352"/>
                <a:gd name="connsiteX41" fmla="*/ 6045693 w 7492754"/>
                <a:gd name="connsiteY41" fmla="*/ 674703 h 4351352"/>
                <a:gd name="connsiteX42" fmla="*/ 6019060 w 7492754"/>
                <a:gd name="connsiteY42" fmla="*/ 665825 h 4351352"/>
                <a:gd name="connsiteX43" fmla="*/ 5992427 w 7492754"/>
                <a:gd name="connsiteY43" fmla="*/ 648070 h 4351352"/>
                <a:gd name="connsiteX44" fmla="*/ 5912528 w 7492754"/>
                <a:gd name="connsiteY44" fmla="*/ 603681 h 4351352"/>
                <a:gd name="connsiteX45" fmla="*/ 5885895 w 7492754"/>
                <a:gd name="connsiteY45" fmla="*/ 577048 h 4351352"/>
                <a:gd name="connsiteX46" fmla="*/ 5868140 w 7492754"/>
                <a:gd name="connsiteY46" fmla="*/ 550415 h 4351352"/>
                <a:gd name="connsiteX47" fmla="*/ 5788241 w 7492754"/>
                <a:gd name="connsiteY47" fmla="*/ 479394 h 4351352"/>
                <a:gd name="connsiteX48" fmla="*/ 5761608 w 7492754"/>
                <a:gd name="connsiteY48" fmla="*/ 452761 h 4351352"/>
                <a:gd name="connsiteX49" fmla="*/ 5726097 w 7492754"/>
                <a:gd name="connsiteY49" fmla="*/ 443883 h 4351352"/>
                <a:gd name="connsiteX50" fmla="*/ 5672831 w 7492754"/>
                <a:gd name="connsiteY50" fmla="*/ 426128 h 4351352"/>
                <a:gd name="connsiteX51" fmla="*/ 5619565 w 7492754"/>
                <a:gd name="connsiteY51" fmla="*/ 408373 h 4351352"/>
                <a:gd name="connsiteX52" fmla="*/ 5548544 w 7492754"/>
                <a:gd name="connsiteY52" fmla="*/ 390617 h 4351352"/>
                <a:gd name="connsiteX53" fmla="*/ 5433134 w 7492754"/>
                <a:gd name="connsiteY53" fmla="*/ 363984 h 4351352"/>
                <a:gd name="connsiteX54" fmla="*/ 5353235 w 7492754"/>
                <a:gd name="connsiteY54" fmla="*/ 346229 h 4351352"/>
                <a:gd name="connsiteX55" fmla="*/ 5282214 w 7492754"/>
                <a:gd name="connsiteY55" fmla="*/ 328474 h 4351352"/>
                <a:gd name="connsiteX56" fmla="*/ 5255581 w 7492754"/>
                <a:gd name="connsiteY56" fmla="*/ 319596 h 4351352"/>
                <a:gd name="connsiteX57" fmla="*/ 5042517 w 7492754"/>
                <a:gd name="connsiteY57" fmla="*/ 310718 h 4351352"/>
                <a:gd name="connsiteX58" fmla="*/ 4749554 w 7492754"/>
                <a:gd name="connsiteY58" fmla="*/ 310718 h 4351352"/>
                <a:gd name="connsiteX59" fmla="*/ 4509857 w 7492754"/>
                <a:gd name="connsiteY59" fmla="*/ 301841 h 4351352"/>
                <a:gd name="connsiteX60" fmla="*/ 4429958 w 7492754"/>
                <a:gd name="connsiteY60" fmla="*/ 292963 h 4351352"/>
                <a:gd name="connsiteX61" fmla="*/ 4332303 w 7492754"/>
                <a:gd name="connsiteY61" fmla="*/ 284085 h 4351352"/>
                <a:gd name="connsiteX62" fmla="*/ 4172505 w 7492754"/>
                <a:gd name="connsiteY62" fmla="*/ 266330 h 4351352"/>
                <a:gd name="connsiteX63" fmla="*/ 3781888 w 7492754"/>
                <a:gd name="connsiteY63" fmla="*/ 275208 h 4351352"/>
                <a:gd name="connsiteX64" fmla="*/ 3701989 w 7492754"/>
                <a:gd name="connsiteY64" fmla="*/ 301841 h 4351352"/>
                <a:gd name="connsiteX65" fmla="*/ 3533313 w 7492754"/>
                <a:gd name="connsiteY65" fmla="*/ 319596 h 4351352"/>
                <a:gd name="connsiteX66" fmla="*/ 3488925 w 7492754"/>
                <a:gd name="connsiteY66" fmla="*/ 328474 h 4351352"/>
                <a:gd name="connsiteX67" fmla="*/ 3435658 w 7492754"/>
                <a:gd name="connsiteY67" fmla="*/ 337351 h 4351352"/>
                <a:gd name="connsiteX68" fmla="*/ 3409025 w 7492754"/>
                <a:gd name="connsiteY68" fmla="*/ 346229 h 4351352"/>
                <a:gd name="connsiteX69" fmla="*/ 3382392 w 7492754"/>
                <a:gd name="connsiteY69" fmla="*/ 390617 h 4351352"/>
                <a:gd name="connsiteX70" fmla="*/ 3311371 w 7492754"/>
                <a:gd name="connsiteY70" fmla="*/ 408373 h 4351352"/>
                <a:gd name="connsiteX71" fmla="*/ 3231472 w 7492754"/>
                <a:gd name="connsiteY71" fmla="*/ 390617 h 4351352"/>
                <a:gd name="connsiteX72" fmla="*/ 3213717 w 7492754"/>
                <a:gd name="connsiteY72" fmla="*/ 363984 h 4351352"/>
                <a:gd name="connsiteX73" fmla="*/ 3160451 w 7492754"/>
                <a:gd name="connsiteY73" fmla="*/ 328474 h 4351352"/>
                <a:gd name="connsiteX74" fmla="*/ 3124940 w 7492754"/>
                <a:gd name="connsiteY74" fmla="*/ 284085 h 4351352"/>
                <a:gd name="connsiteX75" fmla="*/ 3071674 w 7492754"/>
                <a:gd name="connsiteY75" fmla="*/ 266330 h 4351352"/>
                <a:gd name="connsiteX76" fmla="*/ 3018408 w 7492754"/>
                <a:gd name="connsiteY76" fmla="*/ 248575 h 4351352"/>
                <a:gd name="connsiteX77" fmla="*/ 2920754 w 7492754"/>
                <a:gd name="connsiteY77" fmla="*/ 239697 h 4351352"/>
                <a:gd name="connsiteX78" fmla="*/ 2858610 w 7492754"/>
                <a:gd name="connsiteY78" fmla="*/ 230819 h 4351352"/>
                <a:gd name="connsiteX79" fmla="*/ 2760956 w 7492754"/>
                <a:gd name="connsiteY79" fmla="*/ 221942 h 4351352"/>
                <a:gd name="connsiteX80" fmla="*/ 2707690 w 7492754"/>
                <a:gd name="connsiteY80" fmla="*/ 213064 h 4351352"/>
                <a:gd name="connsiteX81" fmla="*/ 2592280 w 7492754"/>
                <a:gd name="connsiteY81" fmla="*/ 204186 h 4351352"/>
                <a:gd name="connsiteX82" fmla="*/ 2521258 w 7492754"/>
                <a:gd name="connsiteY82" fmla="*/ 186431 h 4351352"/>
                <a:gd name="connsiteX83" fmla="*/ 2485748 w 7492754"/>
                <a:gd name="connsiteY83" fmla="*/ 177553 h 4351352"/>
                <a:gd name="connsiteX84" fmla="*/ 2459115 w 7492754"/>
                <a:gd name="connsiteY84" fmla="*/ 168676 h 4351352"/>
                <a:gd name="connsiteX85" fmla="*/ 2388093 w 7492754"/>
                <a:gd name="connsiteY85" fmla="*/ 159798 h 4351352"/>
                <a:gd name="connsiteX86" fmla="*/ 2104008 w 7492754"/>
                <a:gd name="connsiteY86" fmla="*/ 142043 h 4351352"/>
                <a:gd name="connsiteX87" fmla="*/ 2077375 w 7492754"/>
                <a:gd name="connsiteY87" fmla="*/ 133165 h 4351352"/>
                <a:gd name="connsiteX88" fmla="*/ 1855433 w 7492754"/>
                <a:gd name="connsiteY88" fmla="*/ 115410 h 4351352"/>
                <a:gd name="connsiteX89" fmla="*/ 1713391 w 7492754"/>
                <a:gd name="connsiteY89" fmla="*/ 88777 h 4351352"/>
                <a:gd name="connsiteX90" fmla="*/ 1686758 w 7492754"/>
                <a:gd name="connsiteY90" fmla="*/ 79899 h 4351352"/>
                <a:gd name="connsiteX91" fmla="*/ 1571348 w 7492754"/>
                <a:gd name="connsiteY91" fmla="*/ 62144 h 4351352"/>
                <a:gd name="connsiteX92" fmla="*/ 1376039 w 7492754"/>
                <a:gd name="connsiteY92" fmla="*/ 44388 h 4351352"/>
                <a:gd name="connsiteX93" fmla="*/ 1136342 w 7492754"/>
                <a:gd name="connsiteY93" fmla="*/ 35510 h 4351352"/>
                <a:gd name="connsiteX94" fmla="*/ 1038688 w 7492754"/>
                <a:gd name="connsiteY94" fmla="*/ 26633 h 4351352"/>
                <a:gd name="connsiteX95" fmla="*/ 985422 w 7492754"/>
                <a:gd name="connsiteY95" fmla="*/ 17755 h 4351352"/>
                <a:gd name="connsiteX96" fmla="*/ 870012 w 7492754"/>
                <a:gd name="connsiteY96" fmla="*/ 8877 h 4351352"/>
                <a:gd name="connsiteX97" fmla="*/ 843379 w 7492754"/>
                <a:gd name="connsiteY97" fmla="*/ 0 h 4351352"/>
                <a:gd name="connsiteX98" fmla="*/ 719091 w 7492754"/>
                <a:gd name="connsiteY98" fmla="*/ 17755 h 4351352"/>
                <a:gd name="connsiteX99" fmla="*/ 692458 w 7492754"/>
                <a:gd name="connsiteY99" fmla="*/ 44388 h 4351352"/>
                <a:gd name="connsiteX100" fmla="*/ 665825 w 7492754"/>
                <a:gd name="connsiteY100" fmla="*/ 53266 h 4351352"/>
                <a:gd name="connsiteX101" fmla="*/ 639192 w 7492754"/>
                <a:gd name="connsiteY101" fmla="*/ 71021 h 4351352"/>
                <a:gd name="connsiteX102" fmla="*/ 577049 w 7492754"/>
                <a:gd name="connsiteY102" fmla="*/ 88777 h 4351352"/>
                <a:gd name="connsiteX103" fmla="*/ 550416 w 7492754"/>
                <a:gd name="connsiteY103" fmla="*/ 97654 h 4351352"/>
                <a:gd name="connsiteX104" fmla="*/ 532660 w 7492754"/>
                <a:gd name="connsiteY104" fmla="*/ 115410 h 4351352"/>
                <a:gd name="connsiteX105" fmla="*/ 506027 w 7492754"/>
                <a:gd name="connsiteY105" fmla="*/ 133165 h 4351352"/>
                <a:gd name="connsiteX106" fmla="*/ 461639 w 7492754"/>
                <a:gd name="connsiteY106" fmla="*/ 177553 h 4351352"/>
                <a:gd name="connsiteX107" fmla="*/ 426128 w 7492754"/>
                <a:gd name="connsiteY107" fmla="*/ 230819 h 4351352"/>
                <a:gd name="connsiteX108" fmla="*/ 390618 w 7492754"/>
                <a:gd name="connsiteY108" fmla="*/ 275208 h 4351352"/>
                <a:gd name="connsiteX109" fmla="*/ 381740 w 7492754"/>
                <a:gd name="connsiteY109" fmla="*/ 319596 h 4351352"/>
                <a:gd name="connsiteX110" fmla="*/ 363985 w 7492754"/>
                <a:gd name="connsiteY110" fmla="*/ 372862 h 4351352"/>
                <a:gd name="connsiteX111" fmla="*/ 337352 w 7492754"/>
                <a:gd name="connsiteY111" fmla="*/ 461639 h 4351352"/>
                <a:gd name="connsiteX112" fmla="*/ 319596 w 7492754"/>
                <a:gd name="connsiteY112" fmla="*/ 479394 h 4351352"/>
                <a:gd name="connsiteX113" fmla="*/ 292963 w 7492754"/>
                <a:gd name="connsiteY113" fmla="*/ 550415 h 4351352"/>
                <a:gd name="connsiteX114" fmla="*/ 257453 w 7492754"/>
                <a:gd name="connsiteY114" fmla="*/ 603681 h 4351352"/>
                <a:gd name="connsiteX115" fmla="*/ 221942 w 7492754"/>
                <a:gd name="connsiteY115" fmla="*/ 674703 h 4351352"/>
                <a:gd name="connsiteX116" fmla="*/ 213064 w 7492754"/>
                <a:gd name="connsiteY116" fmla="*/ 701336 h 4351352"/>
                <a:gd name="connsiteX117" fmla="*/ 195309 w 7492754"/>
                <a:gd name="connsiteY117" fmla="*/ 727969 h 4351352"/>
                <a:gd name="connsiteX118" fmla="*/ 177554 w 7492754"/>
                <a:gd name="connsiteY118" fmla="*/ 967666 h 4351352"/>
                <a:gd name="connsiteX119" fmla="*/ 159798 w 7492754"/>
                <a:gd name="connsiteY119" fmla="*/ 1065320 h 4351352"/>
                <a:gd name="connsiteX120" fmla="*/ 150921 w 7492754"/>
                <a:gd name="connsiteY120" fmla="*/ 1109709 h 4351352"/>
                <a:gd name="connsiteX121" fmla="*/ 142043 w 7492754"/>
                <a:gd name="connsiteY121" fmla="*/ 1171852 h 4351352"/>
                <a:gd name="connsiteX122" fmla="*/ 133165 w 7492754"/>
                <a:gd name="connsiteY122" fmla="*/ 1260629 h 4351352"/>
                <a:gd name="connsiteX123" fmla="*/ 124288 w 7492754"/>
                <a:gd name="connsiteY123" fmla="*/ 1287262 h 4351352"/>
                <a:gd name="connsiteX124" fmla="*/ 115410 w 7492754"/>
                <a:gd name="connsiteY124" fmla="*/ 1340528 h 4351352"/>
                <a:gd name="connsiteX125" fmla="*/ 106532 w 7492754"/>
                <a:gd name="connsiteY125" fmla="*/ 1376039 h 4351352"/>
                <a:gd name="connsiteX126" fmla="*/ 97655 w 7492754"/>
                <a:gd name="connsiteY126" fmla="*/ 1429305 h 4351352"/>
                <a:gd name="connsiteX127" fmla="*/ 88777 w 7492754"/>
                <a:gd name="connsiteY127" fmla="*/ 1464815 h 4351352"/>
                <a:gd name="connsiteX128" fmla="*/ 79899 w 7492754"/>
                <a:gd name="connsiteY128" fmla="*/ 1526959 h 4351352"/>
                <a:gd name="connsiteX129" fmla="*/ 71022 w 7492754"/>
                <a:gd name="connsiteY129" fmla="*/ 1562470 h 4351352"/>
                <a:gd name="connsiteX130" fmla="*/ 53266 w 7492754"/>
                <a:gd name="connsiteY130" fmla="*/ 1615736 h 4351352"/>
                <a:gd name="connsiteX131" fmla="*/ 44389 w 7492754"/>
                <a:gd name="connsiteY131" fmla="*/ 1669002 h 4351352"/>
                <a:gd name="connsiteX132" fmla="*/ 35511 w 7492754"/>
                <a:gd name="connsiteY132" fmla="*/ 1775534 h 4351352"/>
                <a:gd name="connsiteX133" fmla="*/ 26633 w 7492754"/>
                <a:gd name="connsiteY133" fmla="*/ 1811044 h 4351352"/>
                <a:gd name="connsiteX134" fmla="*/ 17756 w 7492754"/>
                <a:gd name="connsiteY134" fmla="*/ 1855433 h 4351352"/>
                <a:gd name="connsiteX135" fmla="*/ 8878 w 7492754"/>
                <a:gd name="connsiteY135" fmla="*/ 1882066 h 4351352"/>
                <a:gd name="connsiteX136" fmla="*/ 0 w 7492754"/>
                <a:gd name="connsiteY136" fmla="*/ 1917577 h 4351352"/>
                <a:gd name="connsiteX137" fmla="*/ 8878 w 7492754"/>
                <a:gd name="connsiteY137" fmla="*/ 2183907 h 4351352"/>
                <a:gd name="connsiteX138" fmla="*/ 17756 w 7492754"/>
                <a:gd name="connsiteY138" fmla="*/ 2210540 h 4351352"/>
                <a:gd name="connsiteX139" fmla="*/ 44389 w 7492754"/>
                <a:gd name="connsiteY139" fmla="*/ 2299316 h 4351352"/>
                <a:gd name="connsiteX140" fmla="*/ 62144 w 7492754"/>
                <a:gd name="connsiteY140" fmla="*/ 2334827 h 4351352"/>
                <a:gd name="connsiteX141" fmla="*/ 79899 w 7492754"/>
                <a:gd name="connsiteY141" fmla="*/ 2432481 h 4351352"/>
                <a:gd name="connsiteX142" fmla="*/ 88777 w 7492754"/>
                <a:gd name="connsiteY142" fmla="*/ 2547891 h 4351352"/>
                <a:gd name="connsiteX143" fmla="*/ 106532 w 7492754"/>
                <a:gd name="connsiteY143" fmla="*/ 2636668 h 4351352"/>
                <a:gd name="connsiteX144" fmla="*/ 124288 w 7492754"/>
                <a:gd name="connsiteY144" fmla="*/ 2725444 h 4351352"/>
                <a:gd name="connsiteX145" fmla="*/ 133165 w 7492754"/>
                <a:gd name="connsiteY145" fmla="*/ 2752077 h 4351352"/>
                <a:gd name="connsiteX146" fmla="*/ 150921 w 7492754"/>
                <a:gd name="connsiteY146" fmla="*/ 2769833 h 4351352"/>
                <a:gd name="connsiteX147" fmla="*/ 177554 w 7492754"/>
                <a:gd name="connsiteY147" fmla="*/ 2823099 h 4351352"/>
                <a:gd name="connsiteX148" fmla="*/ 204187 w 7492754"/>
                <a:gd name="connsiteY148" fmla="*/ 2876365 h 4351352"/>
                <a:gd name="connsiteX149" fmla="*/ 213064 w 7492754"/>
                <a:gd name="connsiteY149" fmla="*/ 2902998 h 4351352"/>
                <a:gd name="connsiteX150" fmla="*/ 230820 w 7492754"/>
                <a:gd name="connsiteY150" fmla="*/ 2974019 h 4351352"/>
                <a:gd name="connsiteX151" fmla="*/ 248575 w 7492754"/>
                <a:gd name="connsiteY151" fmla="*/ 2991775 h 4351352"/>
                <a:gd name="connsiteX152" fmla="*/ 266330 w 7492754"/>
                <a:gd name="connsiteY152" fmla="*/ 3062796 h 4351352"/>
                <a:gd name="connsiteX153" fmla="*/ 284086 w 7492754"/>
                <a:gd name="connsiteY153" fmla="*/ 3080551 h 4351352"/>
                <a:gd name="connsiteX154" fmla="*/ 319596 w 7492754"/>
                <a:gd name="connsiteY154" fmla="*/ 3124940 h 4351352"/>
                <a:gd name="connsiteX155" fmla="*/ 355107 w 7492754"/>
                <a:gd name="connsiteY155" fmla="*/ 3178206 h 4351352"/>
                <a:gd name="connsiteX156" fmla="*/ 372862 w 7492754"/>
                <a:gd name="connsiteY156" fmla="*/ 3213716 h 4351352"/>
                <a:gd name="connsiteX157" fmla="*/ 426128 w 7492754"/>
                <a:gd name="connsiteY157" fmla="*/ 3284738 h 4351352"/>
                <a:gd name="connsiteX158" fmla="*/ 443884 w 7492754"/>
                <a:gd name="connsiteY158" fmla="*/ 3338004 h 4351352"/>
                <a:gd name="connsiteX159" fmla="*/ 452761 w 7492754"/>
                <a:gd name="connsiteY159" fmla="*/ 3364637 h 4351352"/>
                <a:gd name="connsiteX160" fmla="*/ 470517 w 7492754"/>
                <a:gd name="connsiteY160" fmla="*/ 3444536 h 4351352"/>
                <a:gd name="connsiteX161" fmla="*/ 506027 w 7492754"/>
                <a:gd name="connsiteY161" fmla="*/ 3533312 h 4351352"/>
                <a:gd name="connsiteX162" fmla="*/ 550416 w 7492754"/>
                <a:gd name="connsiteY162" fmla="*/ 3648722 h 4351352"/>
                <a:gd name="connsiteX163" fmla="*/ 568171 w 7492754"/>
                <a:gd name="connsiteY163" fmla="*/ 3675355 h 4351352"/>
                <a:gd name="connsiteX164" fmla="*/ 594804 w 7492754"/>
                <a:gd name="connsiteY164" fmla="*/ 3693110 h 4351352"/>
                <a:gd name="connsiteX165" fmla="*/ 639192 w 7492754"/>
                <a:gd name="connsiteY165" fmla="*/ 3728621 h 4351352"/>
                <a:gd name="connsiteX166" fmla="*/ 665825 w 7492754"/>
                <a:gd name="connsiteY166" fmla="*/ 3737499 h 4351352"/>
                <a:gd name="connsiteX167" fmla="*/ 719091 w 7492754"/>
                <a:gd name="connsiteY167" fmla="*/ 3764132 h 4351352"/>
                <a:gd name="connsiteX168" fmla="*/ 1003177 w 7492754"/>
                <a:gd name="connsiteY168" fmla="*/ 3773010 h 4351352"/>
                <a:gd name="connsiteX169" fmla="*/ 1162975 w 7492754"/>
                <a:gd name="connsiteY169" fmla="*/ 3817398 h 4351352"/>
                <a:gd name="connsiteX170" fmla="*/ 1207363 w 7492754"/>
                <a:gd name="connsiteY170" fmla="*/ 3826276 h 4351352"/>
                <a:gd name="connsiteX171" fmla="*/ 1233996 w 7492754"/>
                <a:gd name="connsiteY171" fmla="*/ 3835153 h 4351352"/>
                <a:gd name="connsiteX172" fmla="*/ 1376039 w 7492754"/>
                <a:gd name="connsiteY172" fmla="*/ 3817398 h 4351352"/>
                <a:gd name="connsiteX173" fmla="*/ 1420427 w 7492754"/>
                <a:gd name="connsiteY173" fmla="*/ 3781887 h 4351352"/>
                <a:gd name="connsiteX174" fmla="*/ 1447060 w 7492754"/>
                <a:gd name="connsiteY174" fmla="*/ 3773010 h 4351352"/>
                <a:gd name="connsiteX175" fmla="*/ 1473693 w 7492754"/>
                <a:gd name="connsiteY175" fmla="*/ 3755254 h 4351352"/>
                <a:gd name="connsiteX176" fmla="*/ 1660125 w 7492754"/>
                <a:gd name="connsiteY176" fmla="*/ 3773010 h 4351352"/>
                <a:gd name="connsiteX177" fmla="*/ 1935332 w 7492754"/>
                <a:gd name="connsiteY177" fmla="*/ 3861786 h 4351352"/>
                <a:gd name="connsiteX178" fmla="*/ 2104008 w 7492754"/>
                <a:gd name="connsiteY178" fmla="*/ 3906175 h 4351352"/>
                <a:gd name="connsiteX179" fmla="*/ 2166152 w 7492754"/>
                <a:gd name="connsiteY179" fmla="*/ 3923930 h 4351352"/>
                <a:gd name="connsiteX180" fmla="*/ 2201662 w 7492754"/>
                <a:gd name="connsiteY180" fmla="*/ 3932808 h 4351352"/>
                <a:gd name="connsiteX181" fmla="*/ 2219418 w 7492754"/>
                <a:gd name="connsiteY181" fmla="*/ 3950563 h 4351352"/>
                <a:gd name="connsiteX182" fmla="*/ 2237173 w 7492754"/>
                <a:gd name="connsiteY182" fmla="*/ 4021584 h 4351352"/>
                <a:gd name="connsiteX183" fmla="*/ 2263806 w 7492754"/>
                <a:gd name="connsiteY183" fmla="*/ 4074850 h 4351352"/>
                <a:gd name="connsiteX184" fmla="*/ 2343705 w 7492754"/>
                <a:gd name="connsiteY184" fmla="*/ 4128116 h 4351352"/>
                <a:gd name="connsiteX185" fmla="*/ 2405849 w 7492754"/>
                <a:gd name="connsiteY185" fmla="*/ 4163627 h 4351352"/>
                <a:gd name="connsiteX186" fmla="*/ 2565647 w 7492754"/>
                <a:gd name="connsiteY186" fmla="*/ 4190260 h 4351352"/>
                <a:gd name="connsiteX187" fmla="*/ 2592280 w 7492754"/>
                <a:gd name="connsiteY187" fmla="*/ 4199138 h 4351352"/>
                <a:gd name="connsiteX188" fmla="*/ 2823099 w 7492754"/>
                <a:gd name="connsiteY188" fmla="*/ 4216893 h 4351352"/>
                <a:gd name="connsiteX189" fmla="*/ 3000653 w 7492754"/>
                <a:gd name="connsiteY189" fmla="*/ 4234648 h 4351352"/>
                <a:gd name="connsiteX190" fmla="*/ 3089429 w 7492754"/>
                <a:gd name="connsiteY190" fmla="*/ 4243526 h 4351352"/>
                <a:gd name="connsiteX191" fmla="*/ 3542191 w 7492754"/>
                <a:gd name="connsiteY191" fmla="*/ 4261281 h 4351352"/>
                <a:gd name="connsiteX192" fmla="*/ 3693111 w 7492754"/>
                <a:gd name="connsiteY192" fmla="*/ 4279037 h 4351352"/>
                <a:gd name="connsiteX193" fmla="*/ 3799643 w 7492754"/>
                <a:gd name="connsiteY193" fmla="*/ 4287914 h 4351352"/>
                <a:gd name="connsiteX194" fmla="*/ 3861787 w 7492754"/>
                <a:gd name="connsiteY194" fmla="*/ 4296792 h 4351352"/>
                <a:gd name="connsiteX195" fmla="*/ 3906175 w 7492754"/>
                <a:gd name="connsiteY195" fmla="*/ 4305670 h 4351352"/>
                <a:gd name="connsiteX196" fmla="*/ 4181383 w 7492754"/>
                <a:gd name="connsiteY196" fmla="*/ 4323425 h 4351352"/>
                <a:gd name="connsiteX197" fmla="*/ 4323425 w 7492754"/>
                <a:gd name="connsiteY197" fmla="*/ 4341180 h 4351352"/>
                <a:gd name="connsiteX198" fmla="*/ 4429958 w 7492754"/>
                <a:gd name="connsiteY198" fmla="*/ 4341180 h 4351352"/>
                <a:gd name="connsiteX199" fmla="*/ 4545367 w 7492754"/>
                <a:gd name="connsiteY199" fmla="*/ 4332303 h 4351352"/>
                <a:gd name="connsiteX200" fmla="*/ 4589756 w 7492754"/>
                <a:gd name="connsiteY200" fmla="*/ 4323425 h 4351352"/>
                <a:gd name="connsiteX201" fmla="*/ 4749554 w 7492754"/>
                <a:gd name="connsiteY201" fmla="*/ 4296792 h 4351352"/>
                <a:gd name="connsiteX202" fmla="*/ 4793942 w 7492754"/>
                <a:gd name="connsiteY202" fmla="*/ 4279037 h 4351352"/>
                <a:gd name="connsiteX203" fmla="*/ 4856086 w 7492754"/>
                <a:gd name="connsiteY203" fmla="*/ 4261281 h 4351352"/>
                <a:gd name="connsiteX204" fmla="*/ 4891596 w 7492754"/>
                <a:gd name="connsiteY204" fmla="*/ 4243526 h 4351352"/>
                <a:gd name="connsiteX205" fmla="*/ 4935985 w 7492754"/>
                <a:gd name="connsiteY205" fmla="*/ 4216893 h 4351352"/>
                <a:gd name="connsiteX206" fmla="*/ 5007006 w 7492754"/>
                <a:gd name="connsiteY206" fmla="*/ 4199138 h 4351352"/>
                <a:gd name="connsiteX207" fmla="*/ 5078027 w 7492754"/>
                <a:gd name="connsiteY207" fmla="*/ 4163627 h 4351352"/>
                <a:gd name="connsiteX208" fmla="*/ 5131293 w 7492754"/>
                <a:gd name="connsiteY208" fmla="*/ 4145872 h 4351352"/>
                <a:gd name="connsiteX209" fmla="*/ 5228948 w 7492754"/>
                <a:gd name="connsiteY209" fmla="*/ 4074850 h 4351352"/>
                <a:gd name="connsiteX210" fmla="*/ 5255581 w 7492754"/>
                <a:gd name="connsiteY210" fmla="*/ 4048217 h 4351352"/>
                <a:gd name="connsiteX211" fmla="*/ 5317725 w 7492754"/>
                <a:gd name="connsiteY211" fmla="*/ 4012707 h 4351352"/>
                <a:gd name="connsiteX212" fmla="*/ 5353235 w 7492754"/>
                <a:gd name="connsiteY212" fmla="*/ 3968318 h 4351352"/>
                <a:gd name="connsiteX213" fmla="*/ 5406501 w 7492754"/>
                <a:gd name="connsiteY213" fmla="*/ 3923930 h 4351352"/>
                <a:gd name="connsiteX214" fmla="*/ 5424257 w 7492754"/>
                <a:gd name="connsiteY214" fmla="*/ 3897297 h 4351352"/>
                <a:gd name="connsiteX215" fmla="*/ 5477523 w 7492754"/>
                <a:gd name="connsiteY215" fmla="*/ 3844031 h 4351352"/>
                <a:gd name="connsiteX216" fmla="*/ 5504156 w 7492754"/>
                <a:gd name="connsiteY216" fmla="*/ 3790765 h 4351352"/>
                <a:gd name="connsiteX217" fmla="*/ 5539666 w 7492754"/>
                <a:gd name="connsiteY217" fmla="*/ 3728621 h 4351352"/>
                <a:gd name="connsiteX218" fmla="*/ 5566299 w 7492754"/>
                <a:gd name="connsiteY218" fmla="*/ 3657600 h 4351352"/>
                <a:gd name="connsiteX219" fmla="*/ 5584055 w 7492754"/>
                <a:gd name="connsiteY219" fmla="*/ 3595456 h 4351352"/>
                <a:gd name="connsiteX220" fmla="*/ 5601810 w 7492754"/>
                <a:gd name="connsiteY220" fmla="*/ 3568823 h 4351352"/>
                <a:gd name="connsiteX221" fmla="*/ 5637321 w 7492754"/>
                <a:gd name="connsiteY221" fmla="*/ 3497802 h 4351352"/>
                <a:gd name="connsiteX222" fmla="*/ 5655076 w 7492754"/>
                <a:gd name="connsiteY222" fmla="*/ 3462291 h 4351352"/>
                <a:gd name="connsiteX223" fmla="*/ 5681709 w 7492754"/>
                <a:gd name="connsiteY223" fmla="*/ 3426780 h 4351352"/>
                <a:gd name="connsiteX224" fmla="*/ 5717220 w 7492754"/>
                <a:gd name="connsiteY224" fmla="*/ 3373514 h 4351352"/>
                <a:gd name="connsiteX225" fmla="*/ 5779363 w 7492754"/>
                <a:gd name="connsiteY225" fmla="*/ 3346881 h 4351352"/>
                <a:gd name="connsiteX226" fmla="*/ 5814874 w 7492754"/>
                <a:gd name="connsiteY226" fmla="*/ 3329126 h 4351352"/>
                <a:gd name="connsiteX227" fmla="*/ 5841507 w 7492754"/>
                <a:gd name="connsiteY227" fmla="*/ 3320248 h 4351352"/>
                <a:gd name="connsiteX228" fmla="*/ 5868140 w 7492754"/>
                <a:gd name="connsiteY228" fmla="*/ 3302493 h 4351352"/>
                <a:gd name="connsiteX229" fmla="*/ 5894773 w 7492754"/>
                <a:gd name="connsiteY229" fmla="*/ 3293615 h 4351352"/>
                <a:gd name="connsiteX230" fmla="*/ 5921406 w 7492754"/>
                <a:gd name="connsiteY230" fmla="*/ 3275860 h 4351352"/>
                <a:gd name="connsiteX231" fmla="*/ 5948039 w 7492754"/>
                <a:gd name="connsiteY231" fmla="*/ 3266982 h 4351352"/>
                <a:gd name="connsiteX232" fmla="*/ 5974672 w 7492754"/>
                <a:gd name="connsiteY232" fmla="*/ 3249227 h 4351352"/>
                <a:gd name="connsiteX233" fmla="*/ 6027938 w 7492754"/>
                <a:gd name="connsiteY233" fmla="*/ 3231472 h 4351352"/>
                <a:gd name="connsiteX234" fmla="*/ 6098959 w 7492754"/>
                <a:gd name="connsiteY234" fmla="*/ 3204839 h 4351352"/>
                <a:gd name="connsiteX235" fmla="*/ 6125592 w 7492754"/>
                <a:gd name="connsiteY235" fmla="*/ 3187083 h 4351352"/>
                <a:gd name="connsiteX236" fmla="*/ 6152225 w 7492754"/>
                <a:gd name="connsiteY236" fmla="*/ 3178206 h 4351352"/>
                <a:gd name="connsiteX237" fmla="*/ 6178858 w 7492754"/>
                <a:gd name="connsiteY237" fmla="*/ 3160450 h 4351352"/>
                <a:gd name="connsiteX238" fmla="*/ 6232125 w 7492754"/>
                <a:gd name="connsiteY238" fmla="*/ 3142695 h 4351352"/>
                <a:gd name="connsiteX239" fmla="*/ 6320901 w 7492754"/>
                <a:gd name="connsiteY239" fmla="*/ 3107184 h 4351352"/>
                <a:gd name="connsiteX240" fmla="*/ 6374167 w 7492754"/>
                <a:gd name="connsiteY240" fmla="*/ 3089429 h 4351352"/>
                <a:gd name="connsiteX241" fmla="*/ 6418556 w 7492754"/>
                <a:gd name="connsiteY241" fmla="*/ 3080551 h 4351352"/>
                <a:gd name="connsiteX242" fmla="*/ 6445189 w 7492754"/>
                <a:gd name="connsiteY242" fmla="*/ 3071674 h 4351352"/>
                <a:gd name="connsiteX243" fmla="*/ 6498455 w 7492754"/>
                <a:gd name="connsiteY243" fmla="*/ 3062796 h 4351352"/>
                <a:gd name="connsiteX244" fmla="*/ 6533965 w 7492754"/>
                <a:gd name="connsiteY244" fmla="*/ 3045041 h 4351352"/>
                <a:gd name="connsiteX245" fmla="*/ 6578354 w 7492754"/>
                <a:gd name="connsiteY245" fmla="*/ 3036163 h 4351352"/>
                <a:gd name="connsiteX246" fmla="*/ 6604987 w 7492754"/>
                <a:gd name="connsiteY246" fmla="*/ 3027285 h 4351352"/>
                <a:gd name="connsiteX247" fmla="*/ 6631620 w 7492754"/>
                <a:gd name="connsiteY247" fmla="*/ 3000652 h 4351352"/>
                <a:gd name="connsiteX248" fmla="*/ 6684886 w 7492754"/>
                <a:gd name="connsiteY248" fmla="*/ 2974019 h 4351352"/>
                <a:gd name="connsiteX249" fmla="*/ 6729274 w 7492754"/>
                <a:gd name="connsiteY249" fmla="*/ 2920753 h 4351352"/>
                <a:gd name="connsiteX250" fmla="*/ 6755907 w 7492754"/>
                <a:gd name="connsiteY250" fmla="*/ 2902998 h 4351352"/>
                <a:gd name="connsiteX251" fmla="*/ 6782540 w 7492754"/>
                <a:gd name="connsiteY251" fmla="*/ 2867487 h 4351352"/>
                <a:gd name="connsiteX252" fmla="*/ 6835806 w 7492754"/>
                <a:gd name="connsiteY252" fmla="*/ 2831977 h 4351352"/>
                <a:gd name="connsiteX253" fmla="*/ 6862439 w 7492754"/>
                <a:gd name="connsiteY253" fmla="*/ 2814221 h 4351352"/>
                <a:gd name="connsiteX254" fmla="*/ 6915705 w 7492754"/>
                <a:gd name="connsiteY254" fmla="*/ 2769833 h 4351352"/>
                <a:gd name="connsiteX255" fmla="*/ 6933460 w 7492754"/>
                <a:gd name="connsiteY255" fmla="*/ 2752077 h 4351352"/>
                <a:gd name="connsiteX256" fmla="*/ 6951216 w 7492754"/>
                <a:gd name="connsiteY256" fmla="*/ 2725444 h 4351352"/>
                <a:gd name="connsiteX257" fmla="*/ 6986726 w 7492754"/>
                <a:gd name="connsiteY257" fmla="*/ 2698811 h 4351352"/>
                <a:gd name="connsiteX258" fmla="*/ 7031115 w 7492754"/>
                <a:gd name="connsiteY258" fmla="*/ 2645545 h 4351352"/>
                <a:gd name="connsiteX259" fmla="*/ 7057748 w 7492754"/>
                <a:gd name="connsiteY259" fmla="*/ 2636668 h 4351352"/>
                <a:gd name="connsiteX260" fmla="*/ 7075503 w 7492754"/>
                <a:gd name="connsiteY260" fmla="*/ 2618912 h 4351352"/>
                <a:gd name="connsiteX261" fmla="*/ 7102136 w 7492754"/>
                <a:gd name="connsiteY261" fmla="*/ 2610035 h 4351352"/>
                <a:gd name="connsiteX262" fmla="*/ 7164280 w 7492754"/>
                <a:gd name="connsiteY262" fmla="*/ 2592279 h 4351352"/>
                <a:gd name="connsiteX263" fmla="*/ 7190913 w 7492754"/>
                <a:gd name="connsiteY263" fmla="*/ 2583402 h 4351352"/>
                <a:gd name="connsiteX264" fmla="*/ 7226424 w 7492754"/>
                <a:gd name="connsiteY264" fmla="*/ 2574524 h 4351352"/>
                <a:gd name="connsiteX265" fmla="*/ 7279690 w 7492754"/>
                <a:gd name="connsiteY265" fmla="*/ 2556769 h 4351352"/>
                <a:gd name="connsiteX266" fmla="*/ 7306323 w 7492754"/>
                <a:gd name="connsiteY266" fmla="*/ 2547891 h 4351352"/>
                <a:gd name="connsiteX267" fmla="*/ 7332956 w 7492754"/>
                <a:gd name="connsiteY267" fmla="*/ 2521258 h 4351352"/>
                <a:gd name="connsiteX268" fmla="*/ 7359589 w 7492754"/>
                <a:gd name="connsiteY268" fmla="*/ 2503503 h 4351352"/>
                <a:gd name="connsiteX269" fmla="*/ 7368466 w 7492754"/>
                <a:gd name="connsiteY269" fmla="*/ 2476870 h 4351352"/>
                <a:gd name="connsiteX270" fmla="*/ 7386222 w 7492754"/>
                <a:gd name="connsiteY270" fmla="*/ 2450237 h 4351352"/>
                <a:gd name="connsiteX271" fmla="*/ 7403977 w 7492754"/>
                <a:gd name="connsiteY271" fmla="*/ 2405848 h 4351352"/>
                <a:gd name="connsiteX272" fmla="*/ 7412855 w 7492754"/>
                <a:gd name="connsiteY272" fmla="*/ 2379215 h 4351352"/>
                <a:gd name="connsiteX273" fmla="*/ 7448365 w 7492754"/>
                <a:gd name="connsiteY273" fmla="*/ 2325949 h 4351352"/>
                <a:gd name="connsiteX274" fmla="*/ 7457243 w 7492754"/>
                <a:gd name="connsiteY274" fmla="*/ 2299316 h 4351352"/>
                <a:gd name="connsiteX275" fmla="*/ 7474998 w 7492754"/>
                <a:gd name="connsiteY275" fmla="*/ 2192784 h 4351352"/>
                <a:gd name="connsiteX276" fmla="*/ 7466121 w 7492754"/>
                <a:gd name="connsiteY276" fmla="*/ 2148396 h 4351352"/>
                <a:gd name="connsiteX0" fmla="*/ 7492754 w 7492754"/>
                <a:gd name="connsiteY0" fmla="*/ 2104008 h 4351352"/>
                <a:gd name="connsiteX1" fmla="*/ 7466121 w 7492754"/>
                <a:gd name="connsiteY1" fmla="*/ 1988598 h 4351352"/>
                <a:gd name="connsiteX2" fmla="*/ 7421732 w 7492754"/>
                <a:gd name="connsiteY2" fmla="*/ 1855433 h 4351352"/>
                <a:gd name="connsiteX3" fmla="*/ 7403977 w 7492754"/>
                <a:gd name="connsiteY3" fmla="*/ 1802167 h 4351352"/>
                <a:gd name="connsiteX4" fmla="*/ 7395099 w 7492754"/>
                <a:gd name="connsiteY4" fmla="*/ 1775534 h 4351352"/>
                <a:gd name="connsiteX5" fmla="*/ 7377344 w 7492754"/>
                <a:gd name="connsiteY5" fmla="*/ 1748901 h 4351352"/>
                <a:gd name="connsiteX6" fmla="*/ 7341833 w 7492754"/>
                <a:gd name="connsiteY6" fmla="*/ 1677879 h 4351352"/>
                <a:gd name="connsiteX7" fmla="*/ 7306323 w 7492754"/>
                <a:gd name="connsiteY7" fmla="*/ 1597980 h 4351352"/>
                <a:gd name="connsiteX8" fmla="*/ 7288567 w 7492754"/>
                <a:gd name="connsiteY8" fmla="*/ 1580225 h 4351352"/>
                <a:gd name="connsiteX9" fmla="*/ 7253057 w 7492754"/>
                <a:gd name="connsiteY9" fmla="*/ 1544714 h 4351352"/>
                <a:gd name="connsiteX10" fmla="*/ 7235301 w 7492754"/>
                <a:gd name="connsiteY10" fmla="*/ 1518081 h 4351352"/>
                <a:gd name="connsiteX11" fmla="*/ 7208668 w 7492754"/>
                <a:gd name="connsiteY11" fmla="*/ 1500326 h 4351352"/>
                <a:gd name="connsiteX12" fmla="*/ 7164280 w 7492754"/>
                <a:gd name="connsiteY12" fmla="*/ 1464815 h 4351352"/>
                <a:gd name="connsiteX13" fmla="*/ 7146525 w 7492754"/>
                <a:gd name="connsiteY13" fmla="*/ 1438182 h 4351352"/>
                <a:gd name="connsiteX14" fmla="*/ 7075503 w 7492754"/>
                <a:gd name="connsiteY14" fmla="*/ 1376039 h 4351352"/>
                <a:gd name="connsiteX15" fmla="*/ 7066625 w 7492754"/>
                <a:gd name="connsiteY15" fmla="*/ 1349406 h 4351352"/>
                <a:gd name="connsiteX16" fmla="*/ 7004482 w 7492754"/>
                <a:gd name="connsiteY16" fmla="*/ 1269507 h 4351352"/>
                <a:gd name="connsiteX17" fmla="*/ 6977849 w 7492754"/>
                <a:gd name="connsiteY17" fmla="*/ 1225118 h 4351352"/>
                <a:gd name="connsiteX18" fmla="*/ 6968971 w 7492754"/>
                <a:gd name="connsiteY18" fmla="*/ 1198485 h 4351352"/>
                <a:gd name="connsiteX19" fmla="*/ 6880194 w 7492754"/>
                <a:gd name="connsiteY19" fmla="*/ 1109709 h 4351352"/>
                <a:gd name="connsiteX20" fmla="*/ 6826928 w 7492754"/>
                <a:gd name="connsiteY20" fmla="*/ 1091953 h 4351352"/>
                <a:gd name="connsiteX21" fmla="*/ 6800295 w 7492754"/>
                <a:gd name="connsiteY21" fmla="*/ 1083076 h 4351352"/>
                <a:gd name="connsiteX22" fmla="*/ 6764785 w 7492754"/>
                <a:gd name="connsiteY22" fmla="*/ 1056443 h 4351352"/>
                <a:gd name="connsiteX23" fmla="*/ 6738152 w 7492754"/>
                <a:gd name="connsiteY23" fmla="*/ 1047565 h 4351352"/>
                <a:gd name="connsiteX24" fmla="*/ 6720396 w 7492754"/>
                <a:gd name="connsiteY24" fmla="*/ 1029810 h 4351352"/>
                <a:gd name="connsiteX25" fmla="*/ 6693763 w 7492754"/>
                <a:gd name="connsiteY25" fmla="*/ 1020932 h 4351352"/>
                <a:gd name="connsiteX26" fmla="*/ 6667130 w 7492754"/>
                <a:gd name="connsiteY26" fmla="*/ 1003177 h 4351352"/>
                <a:gd name="connsiteX27" fmla="*/ 6604987 w 7492754"/>
                <a:gd name="connsiteY27" fmla="*/ 985421 h 4351352"/>
                <a:gd name="connsiteX28" fmla="*/ 6551721 w 7492754"/>
                <a:gd name="connsiteY28" fmla="*/ 967666 h 4351352"/>
                <a:gd name="connsiteX29" fmla="*/ 6525088 w 7492754"/>
                <a:gd name="connsiteY29" fmla="*/ 958788 h 4351352"/>
                <a:gd name="connsiteX30" fmla="*/ 6454066 w 7492754"/>
                <a:gd name="connsiteY30" fmla="*/ 941033 h 4351352"/>
                <a:gd name="connsiteX31" fmla="*/ 6374167 w 7492754"/>
                <a:gd name="connsiteY31" fmla="*/ 914400 h 4351352"/>
                <a:gd name="connsiteX32" fmla="*/ 6347534 w 7492754"/>
                <a:gd name="connsiteY32" fmla="*/ 905522 h 4351352"/>
                <a:gd name="connsiteX33" fmla="*/ 6285391 w 7492754"/>
                <a:gd name="connsiteY33" fmla="*/ 878889 h 4351352"/>
                <a:gd name="connsiteX34" fmla="*/ 6249880 w 7492754"/>
                <a:gd name="connsiteY34" fmla="*/ 843378 h 4351352"/>
                <a:gd name="connsiteX35" fmla="*/ 6241002 w 7492754"/>
                <a:gd name="connsiteY35" fmla="*/ 816745 h 4351352"/>
                <a:gd name="connsiteX36" fmla="*/ 6214369 w 7492754"/>
                <a:gd name="connsiteY36" fmla="*/ 790112 h 4351352"/>
                <a:gd name="connsiteX37" fmla="*/ 6196614 w 7492754"/>
                <a:gd name="connsiteY37" fmla="*/ 763479 h 4351352"/>
                <a:gd name="connsiteX38" fmla="*/ 6152225 w 7492754"/>
                <a:gd name="connsiteY38" fmla="*/ 727969 h 4351352"/>
                <a:gd name="connsiteX39" fmla="*/ 6125592 w 7492754"/>
                <a:gd name="connsiteY39" fmla="*/ 719091 h 4351352"/>
                <a:gd name="connsiteX40" fmla="*/ 6098959 w 7492754"/>
                <a:gd name="connsiteY40" fmla="*/ 692458 h 4351352"/>
                <a:gd name="connsiteX41" fmla="*/ 6045693 w 7492754"/>
                <a:gd name="connsiteY41" fmla="*/ 674703 h 4351352"/>
                <a:gd name="connsiteX42" fmla="*/ 6019060 w 7492754"/>
                <a:gd name="connsiteY42" fmla="*/ 665825 h 4351352"/>
                <a:gd name="connsiteX43" fmla="*/ 5992427 w 7492754"/>
                <a:gd name="connsiteY43" fmla="*/ 648070 h 4351352"/>
                <a:gd name="connsiteX44" fmla="*/ 5912528 w 7492754"/>
                <a:gd name="connsiteY44" fmla="*/ 603681 h 4351352"/>
                <a:gd name="connsiteX45" fmla="*/ 5885895 w 7492754"/>
                <a:gd name="connsiteY45" fmla="*/ 577048 h 4351352"/>
                <a:gd name="connsiteX46" fmla="*/ 5868140 w 7492754"/>
                <a:gd name="connsiteY46" fmla="*/ 550415 h 4351352"/>
                <a:gd name="connsiteX47" fmla="*/ 5788241 w 7492754"/>
                <a:gd name="connsiteY47" fmla="*/ 479394 h 4351352"/>
                <a:gd name="connsiteX48" fmla="*/ 5761608 w 7492754"/>
                <a:gd name="connsiteY48" fmla="*/ 452761 h 4351352"/>
                <a:gd name="connsiteX49" fmla="*/ 5726097 w 7492754"/>
                <a:gd name="connsiteY49" fmla="*/ 443883 h 4351352"/>
                <a:gd name="connsiteX50" fmla="*/ 5672831 w 7492754"/>
                <a:gd name="connsiteY50" fmla="*/ 426128 h 4351352"/>
                <a:gd name="connsiteX51" fmla="*/ 5619565 w 7492754"/>
                <a:gd name="connsiteY51" fmla="*/ 408373 h 4351352"/>
                <a:gd name="connsiteX52" fmla="*/ 5548544 w 7492754"/>
                <a:gd name="connsiteY52" fmla="*/ 390617 h 4351352"/>
                <a:gd name="connsiteX53" fmla="*/ 5433134 w 7492754"/>
                <a:gd name="connsiteY53" fmla="*/ 363984 h 4351352"/>
                <a:gd name="connsiteX54" fmla="*/ 5353235 w 7492754"/>
                <a:gd name="connsiteY54" fmla="*/ 346229 h 4351352"/>
                <a:gd name="connsiteX55" fmla="*/ 5282214 w 7492754"/>
                <a:gd name="connsiteY55" fmla="*/ 328474 h 4351352"/>
                <a:gd name="connsiteX56" fmla="*/ 5255581 w 7492754"/>
                <a:gd name="connsiteY56" fmla="*/ 319596 h 4351352"/>
                <a:gd name="connsiteX57" fmla="*/ 5042517 w 7492754"/>
                <a:gd name="connsiteY57" fmla="*/ 310718 h 4351352"/>
                <a:gd name="connsiteX58" fmla="*/ 4749554 w 7492754"/>
                <a:gd name="connsiteY58" fmla="*/ 310718 h 4351352"/>
                <a:gd name="connsiteX59" fmla="*/ 4509857 w 7492754"/>
                <a:gd name="connsiteY59" fmla="*/ 301841 h 4351352"/>
                <a:gd name="connsiteX60" fmla="*/ 4429958 w 7492754"/>
                <a:gd name="connsiteY60" fmla="*/ 292963 h 4351352"/>
                <a:gd name="connsiteX61" fmla="*/ 4332303 w 7492754"/>
                <a:gd name="connsiteY61" fmla="*/ 284085 h 4351352"/>
                <a:gd name="connsiteX62" fmla="*/ 4172505 w 7492754"/>
                <a:gd name="connsiteY62" fmla="*/ 266330 h 4351352"/>
                <a:gd name="connsiteX63" fmla="*/ 3781888 w 7492754"/>
                <a:gd name="connsiteY63" fmla="*/ 275208 h 4351352"/>
                <a:gd name="connsiteX64" fmla="*/ 3701989 w 7492754"/>
                <a:gd name="connsiteY64" fmla="*/ 301841 h 4351352"/>
                <a:gd name="connsiteX65" fmla="*/ 3533313 w 7492754"/>
                <a:gd name="connsiteY65" fmla="*/ 319596 h 4351352"/>
                <a:gd name="connsiteX66" fmla="*/ 3488925 w 7492754"/>
                <a:gd name="connsiteY66" fmla="*/ 328474 h 4351352"/>
                <a:gd name="connsiteX67" fmla="*/ 3435658 w 7492754"/>
                <a:gd name="connsiteY67" fmla="*/ 337351 h 4351352"/>
                <a:gd name="connsiteX68" fmla="*/ 3409025 w 7492754"/>
                <a:gd name="connsiteY68" fmla="*/ 346229 h 4351352"/>
                <a:gd name="connsiteX69" fmla="*/ 3382392 w 7492754"/>
                <a:gd name="connsiteY69" fmla="*/ 390617 h 4351352"/>
                <a:gd name="connsiteX70" fmla="*/ 3311371 w 7492754"/>
                <a:gd name="connsiteY70" fmla="*/ 408373 h 4351352"/>
                <a:gd name="connsiteX71" fmla="*/ 3231472 w 7492754"/>
                <a:gd name="connsiteY71" fmla="*/ 390617 h 4351352"/>
                <a:gd name="connsiteX72" fmla="*/ 3213717 w 7492754"/>
                <a:gd name="connsiteY72" fmla="*/ 363984 h 4351352"/>
                <a:gd name="connsiteX73" fmla="*/ 3160451 w 7492754"/>
                <a:gd name="connsiteY73" fmla="*/ 328474 h 4351352"/>
                <a:gd name="connsiteX74" fmla="*/ 3124940 w 7492754"/>
                <a:gd name="connsiteY74" fmla="*/ 284085 h 4351352"/>
                <a:gd name="connsiteX75" fmla="*/ 3071674 w 7492754"/>
                <a:gd name="connsiteY75" fmla="*/ 266330 h 4351352"/>
                <a:gd name="connsiteX76" fmla="*/ 3018408 w 7492754"/>
                <a:gd name="connsiteY76" fmla="*/ 248575 h 4351352"/>
                <a:gd name="connsiteX77" fmla="*/ 2920754 w 7492754"/>
                <a:gd name="connsiteY77" fmla="*/ 239697 h 4351352"/>
                <a:gd name="connsiteX78" fmla="*/ 2858610 w 7492754"/>
                <a:gd name="connsiteY78" fmla="*/ 230819 h 4351352"/>
                <a:gd name="connsiteX79" fmla="*/ 2760956 w 7492754"/>
                <a:gd name="connsiteY79" fmla="*/ 221942 h 4351352"/>
                <a:gd name="connsiteX80" fmla="*/ 2707690 w 7492754"/>
                <a:gd name="connsiteY80" fmla="*/ 213064 h 4351352"/>
                <a:gd name="connsiteX81" fmla="*/ 2592280 w 7492754"/>
                <a:gd name="connsiteY81" fmla="*/ 204186 h 4351352"/>
                <a:gd name="connsiteX82" fmla="*/ 2521258 w 7492754"/>
                <a:gd name="connsiteY82" fmla="*/ 186431 h 4351352"/>
                <a:gd name="connsiteX83" fmla="*/ 2485748 w 7492754"/>
                <a:gd name="connsiteY83" fmla="*/ 177553 h 4351352"/>
                <a:gd name="connsiteX84" fmla="*/ 2459115 w 7492754"/>
                <a:gd name="connsiteY84" fmla="*/ 168676 h 4351352"/>
                <a:gd name="connsiteX85" fmla="*/ 2388093 w 7492754"/>
                <a:gd name="connsiteY85" fmla="*/ 159798 h 4351352"/>
                <a:gd name="connsiteX86" fmla="*/ 2104008 w 7492754"/>
                <a:gd name="connsiteY86" fmla="*/ 142043 h 4351352"/>
                <a:gd name="connsiteX87" fmla="*/ 2077375 w 7492754"/>
                <a:gd name="connsiteY87" fmla="*/ 133165 h 4351352"/>
                <a:gd name="connsiteX88" fmla="*/ 1855433 w 7492754"/>
                <a:gd name="connsiteY88" fmla="*/ 115410 h 4351352"/>
                <a:gd name="connsiteX89" fmla="*/ 1713391 w 7492754"/>
                <a:gd name="connsiteY89" fmla="*/ 88777 h 4351352"/>
                <a:gd name="connsiteX90" fmla="*/ 1686758 w 7492754"/>
                <a:gd name="connsiteY90" fmla="*/ 79899 h 4351352"/>
                <a:gd name="connsiteX91" fmla="*/ 1571348 w 7492754"/>
                <a:gd name="connsiteY91" fmla="*/ 62144 h 4351352"/>
                <a:gd name="connsiteX92" fmla="*/ 1376039 w 7492754"/>
                <a:gd name="connsiteY92" fmla="*/ 44388 h 4351352"/>
                <a:gd name="connsiteX93" fmla="*/ 1136342 w 7492754"/>
                <a:gd name="connsiteY93" fmla="*/ 35510 h 4351352"/>
                <a:gd name="connsiteX94" fmla="*/ 1038688 w 7492754"/>
                <a:gd name="connsiteY94" fmla="*/ 26633 h 4351352"/>
                <a:gd name="connsiteX95" fmla="*/ 985422 w 7492754"/>
                <a:gd name="connsiteY95" fmla="*/ 17755 h 4351352"/>
                <a:gd name="connsiteX96" fmla="*/ 870012 w 7492754"/>
                <a:gd name="connsiteY96" fmla="*/ 8877 h 4351352"/>
                <a:gd name="connsiteX97" fmla="*/ 843379 w 7492754"/>
                <a:gd name="connsiteY97" fmla="*/ 0 h 4351352"/>
                <a:gd name="connsiteX98" fmla="*/ 719091 w 7492754"/>
                <a:gd name="connsiteY98" fmla="*/ 17755 h 4351352"/>
                <a:gd name="connsiteX99" fmla="*/ 692458 w 7492754"/>
                <a:gd name="connsiteY99" fmla="*/ 44388 h 4351352"/>
                <a:gd name="connsiteX100" fmla="*/ 665825 w 7492754"/>
                <a:gd name="connsiteY100" fmla="*/ 53266 h 4351352"/>
                <a:gd name="connsiteX101" fmla="*/ 639192 w 7492754"/>
                <a:gd name="connsiteY101" fmla="*/ 71021 h 4351352"/>
                <a:gd name="connsiteX102" fmla="*/ 577049 w 7492754"/>
                <a:gd name="connsiteY102" fmla="*/ 88777 h 4351352"/>
                <a:gd name="connsiteX103" fmla="*/ 550416 w 7492754"/>
                <a:gd name="connsiteY103" fmla="*/ 97654 h 4351352"/>
                <a:gd name="connsiteX104" fmla="*/ 532660 w 7492754"/>
                <a:gd name="connsiteY104" fmla="*/ 115410 h 4351352"/>
                <a:gd name="connsiteX105" fmla="*/ 506027 w 7492754"/>
                <a:gd name="connsiteY105" fmla="*/ 133165 h 4351352"/>
                <a:gd name="connsiteX106" fmla="*/ 461639 w 7492754"/>
                <a:gd name="connsiteY106" fmla="*/ 177553 h 4351352"/>
                <a:gd name="connsiteX107" fmla="*/ 426128 w 7492754"/>
                <a:gd name="connsiteY107" fmla="*/ 230819 h 4351352"/>
                <a:gd name="connsiteX108" fmla="*/ 390618 w 7492754"/>
                <a:gd name="connsiteY108" fmla="*/ 275208 h 4351352"/>
                <a:gd name="connsiteX109" fmla="*/ 381740 w 7492754"/>
                <a:gd name="connsiteY109" fmla="*/ 319596 h 4351352"/>
                <a:gd name="connsiteX110" fmla="*/ 363985 w 7492754"/>
                <a:gd name="connsiteY110" fmla="*/ 372862 h 4351352"/>
                <a:gd name="connsiteX111" fmla="*/ 337352 w 7492754"/>
                <a:gd name="connsiteY111" fmla="*/ 461639 h 4351352"/>
                <a:gd name="connsiteX112" fmla="*/ 319596 w 7492754"/>
                <a:gd name="connsiteY112" fmla="*/ 479394 h 4351352"/>
                <a:gd name="connsiteX113" fmla="*/ 292963 w 7492754"/>
                <a:gd name="connsiteY113" fmla="*/ 550415 h 4351352"/>
                <a:gd name="connsiteX114" fmla="*/ 257453 w 7492754"/>
                <a:gd name="connsiteY114" fmla="*/ 603681 h 4351352"/>
                <a:gd name="connsiteX115" fmla="*/ 221942 w 7492754"/>
                <a:gd name="connsiteY115" fmla="*/ 674703 h 4351352"/>
                <a:gd name="connsiteX116" fmla="*/ 213064 w 7492754"/>
                <a:gd name="connsiteY116" fmla="*/ 701336 h 4351352"/>
                <a:gd name="connsiteX117" fmla="*/ 195309 w 7492754"/>
                <a:gd name="connsiteY117" fmla="*/ 727969 h 4351352"/>
                <a:gd name="connsiteX118" fmla="*/ 177554 w 7492754"/>
                <a:gd name="connsiteY118" fmla="*/ 967666 h 4351352"/>
                <a:gd name="connsiteX119" fmla="*/ 159798 w 7492754"/>
                <a:gd name="connsiteY119" fmla="*/ 1065320 h 4351352"/>
                <a:gd name="connsiteX120" fmla="*/ 150921 w 7492754"/>
                <a:gd name="connsiteY120" fmla="*/ 1109709 h 4351352"/>
                <a:gd name="connsiteX121" fmla="*/ 142043 w 7492754"/>
                <a:gd name="connsiteY121" fmla="*/ 1171852 h 4351352"/>
                <a:gd name="connsiteX122" fmla="*/ 133165 w 7492754"/>
                <a:gd name="connsiteY122" fmla="*/ 1260629 h 4351352"/>
                <a:gd name="connsiteX123" fmla="*/ 124288 w 7492754"/>
                <a:gd name="connsiteY123" fmla="*/ 1287262 h 4351352"/>
                <a:gd name="connsiteX124" fmla="*/ 115410 w 7492754"/>
                <a:gd name="connsiteY124" fmla="*/ 1340528 h 4351352"/>
                <a:gd name="connsiteX125" fmla="*/ 106532 w 7492754"/>
                <a:gd name="connsiteY125" fmla="*/ 1376039 h 4351352"/>
                <a:gd name="connsiteX126" fmla="*/ 97655 w 7492754"/>
                <a:gd name="connsiteY126" fmla="*/ 1429305 h 4351352"/>
                <a:gd name="connsiteX127" fmla="*/ 88777 w 7492754"/>
                <a:gd name="connsiteY127" fmla="*/ 1464815 h 4351352"/>
                <a:gd name="connsiteX128" fmla="*/ 79899 w 7492754"/>
                <a:gd name="connsiteY128" fmla="*/ 1526959 h 4351352"/>
                <a:gd name="connsiteX129" fmla="*/ 71022 w 7492754"/>
                <a:gd name="connsiteY129" fmla="*/ 1562470 h 4351352"/>
                <a:gd name="connsiteX130" fmla="*/ 53266 w 7492754"/>
                <a:gd name="connsiteY130" fmla="*/ 1615736 h 4351352"/>
                <a:gd name="connsiteX131" fmla="*/ 44389 w 7492754"/>
                <a:gd name="connsiteY131" fmla="*/ 1669002 h 4351352"/>
                <a:gd name="connsiteX132" fmla="*/ 35511 w 7492754"/>
                <a:gd name="connsiteY132" fmla="*/ 1775534 h 4351352"/>
                <a:gd name="connsiteX133" fmla="*/ 26633 w 7492754"/>
                <a:gd name="connsiteY133" fmla="*/ 1811044 h 4351352"/>
                <a:gd name="connsiteX134" fmla="*/ 17756 w 7492754"/>
                <a:gd name="connsiteY134" fmla="*/ 1855433 h 4351352"/>
                <a:gd name="connsiteX135" fmla="*/ 8878 w 7492754"/>
                <a:gd name="connsiteY135" fmla="*/ 1882066 h 4351352"/>
                <a:gd name="connsiteX136" fmla="*/ 0 w 7492754"/>
                <a:gd name="connsiteY136" fmla="*/ 1917577 h 4351352"/>
                <a:gd name="connsiteX137" fmla="*/ 8878 w 7492754"/>
                <a:gd name="connsiteY137" fmla="*/ 2183907 h 4351352"/>
                <a:gd name="connsiteX138" fmla="*/ 17756 w 7492754"/>
                <a:gd name="connsiteY138" fmla="*/ 2210540 h 4351352"/>
                <a:gd name="connsiteX139" fmla="*/ 44389 w 7492754"/>
                <a:gd name="connsiteY139" fmla="*/ 2299316 h 4351352"/>
                <a:gd name="connsiteX140" fmla="*/ 62144 w 7492754"/>
                <a:gd name="connsiteY140" fmla="*/ 2334827 h 4351352"/>
                <a:gd name="connsiteX141" fmla="*/ 79899 w 7492754"/>
                <a:gd name="connsiteY141" fmla="*/ 2432481 h 4351352"/>
                <a:gd name="connsiteX142" fmla="*/ 88777 w 7492754"/>
                <a:gd name="connsiteY142" fmla="*/ 2547891 h 4351352"/>
                <a:gd name="connsiteX143" fmla="*/ 106532 w 7492754"/>
                <a:gd name="connsiteY143" fmla="*/ 2636668 h 4351352"/>
                <a:gd name="connsiteX144" fmla="*/ 124288 w 7492754"/>
                <a:gd name="connsiteY144" fmla="*/ 2725444 h 4351352"/>
                <a:gd name="connsiteX145" fmla="*/ 133165 w 7492754"/>
                <a:gd name="connsiteY145" fmla="*/ 2752077 h 4351352"/>
                <a:gd name="connsiteX146" fmla="*/ 150921 w 7492754"/>
                <a:gd name="connsiteY146" fmla="*/ 2769833 h 4351352"/>
                <a:gd name="connsiteX147" fmla="*/ 177554 w 7492754"/>
                <a:gd name="connsiteY147" fmla="*/ 2823099 h 4351352"/>
                <a:gd name="connsiteX148" fmla="*/ 204187 w 7492754"/>
                <a:gd name="connsiteY148" fmla="*/ 2876365 h 4351352"/>
                <a:gd name="connsiteX149" fmla="*/ 213064 w 7492754"/>
                <a:gd name="connsiteY149" fmla="*/ 2902998 h 4351352"/>
                <a:gd name="connsiteX150" fmla="*/ 230820 w 7492754"/>
                <a:gd name="connsiteY150" fmla="*/ 2974019 h 4351352"/>
                <a:gd name="connsiteX151" fmla="*/ 248575 w 7492754"/>
                <a:gd name="connsiteY151" fmla="*/ 2991775 h 4351352"/>
                <a:gd name="connsiteX152" fmla="*/ 266330 w 7492754"/>
                <a:gd name="connsiteY152" fmla="*/ 3062796 h 4351352"/>
                <a:gd name="connsiteX153" fmla="*/ 284086 w 7492754"/>
                <a:gd name="connsiteY153" fmla="*/ 3080551 h 4351352"/>
                <a:gd name="connsiteX154" fmla="*/ 319596 w 7492754"/>
                <a:gd name="connsiteY154" fmla="*/ 3124940 h 4351352"/>
                <a:gd name="connsiteX155" fmla="*/ 355107 w 7492754"/>
                <a:gd name="connsiteY155" fmla="*/ 3178206 h 4351352"/>
                <a:gd name="connsiteX156" fmla="*/ 372862 w 7492754"/>
                <a:gd name="connsiteY156" fmla="*/ 3213716 h 4351352"/>
                <a:gd name="connsiteX157" fmla="*/ 426128 w 7492754"/>
                <a:gd name="connsiteY157" fmla="*/ 3284738 h 4351352"/>
                <a:gd name="connsiteX158" fmla="*/ 443884 w 7492754"/>
                <a:gd name="connsiteY158" fmla="*/ 3338004 h 4351352"/>
                <a:gd name="connsiteX159" fmla="*/ 452761 w 7492754"/>
                <a:gd name="connsiteY159" fmla="*/ 3364637 h 4351352"/>
                <a:gd name="connsiteX160" fmla="*/ 470517 w 7492754"/>
                <a:gd name="connsiteY160" fmla="*/ 3444536 h 4351352"/>
                <a:gd name="connsiteX161" fmla="*/ 506027 w 7492754"/>
                <a:gd name="connsiteY161" fmla="*/ 3533312 h 4351352"/>
                <a:gd name="connsiteX162" fmla="*/ 550416 w 7492754"/>
                <a:gd name="connsiteY162" fmla="*/ 3648722 h 4351352"/>
                <a:gd name="connsiteX163" fmla="*/ 568171 w 7492754"/>
                <a:gd name="connsiteY163" fmla="*/ 3675355 h 4351352"/>
                <a:gd name="connsiteX164" fmla="*/ 594804 w 7492754"/>
                <a:gd name="connsiteY164" fmla="*/ 3693110 h 4351352"/>
                <a:gd name="connsiteX165" fmla="*/ 639192 w 7492754"/>
                <a:gd name="connsiteY165" fmla="*/ 3728621 h 4351352"/>
                <a:gd name="connsiteX166" fmla="*/ 665825 w 7492754"/>
                <a:gd name="connsiteY166" fmla="*/ 3737499 h 4351352"/>
                <a:gd name="connsiteX167" fmla="*/ 719091 w 7492754"/>
                <a:gd name="connsiteY167" fmla="*/ 3764132 h 4351352"/>
                <a:gd name="connsiteX168" fmla="*/ 1003177 w 7492754"/>
                <a:gd name="connsiteY168" fmla="*/ 3773010 h 4351352"/>
                <a:gd name="connsiteX169" fmla="*/ 1162975 w 7492754"/>
                <a:gd name="connsiteY169" fmla="*/ 3817398 h 4351352"/>
                <a:gd name="connsiteX170" fmla="*/ 1207363 w 7492754"/>
                <a:gd name="connsiteY170" fmla="*/ 3826276 h 4351352"/>
                <a:gd name="connsiteX171" fmla="*/ 1233996 w 7492754"/>
                <a:gd name="connsiteY171" fmla="*/ 3835153 h 4351352"/>
                <a:gd name="connsiteX172" fmla="*/ 1376039 w 7492754"/>
                <a:gd name="connsiteY172" fmla="*/ 3817398 h 4351352"/>
                <a:gd name="connsiteX173" fmla="*/ 1420427 w 7492754"/>
                <a:gd name="connsiteY173" fmla="*/ 3781887 h 4351352"/>
                <a:gd name="connsiteX174" fmla="*/ 1447060 w 7492754"/>
                <a:gd name="connsiteY174" fmla="*/ 3773010 h 4351352"/>
                <a:gd name="connsiteX175" fmla="*/ 1473693 w 7492754"/>
                <a:gd name="connsiteY175" fmla="*/ 3755254 h 4351352"/>
                <a:gd name="connsiteX176" fmla="*/ 1660125 w 7492754"/>
                <a:gd name="connsiteY176" fmla="*/ 3773010 h 4351352"/>
                <a:gd name="connsiteX177" fmla="*/ 1935332 w 7492754"/>
                <a:gd name="connsiteY177" fmla="*/ 3861786 h 4351352"/>
                <a:gd name="connsiteX178" fmla="*/ 2104008 w 7492754"/>
                <a:gd name="connsiteY178" fmla="*/ 3906175 h 4351352"/>
                <a:gd name="connsiteX179" fmla="*/ 2166152 w 7492754"/>
                <a:gd name="connsiteY179" fmla="*/ 3923930 h 4351352"/>
                <a:gd name="connsiteX180" fmla="*/ 2201662 w 7492754"/>
                <a:gd name="connsiteY180" fmla="*/ 3932808 h 4351352"/>
                <a:gd name="connsiteX181" fmla="*/ 2219418 w 7492754"/>
                <a:gd name="connsiteY181" fmla="*/ 3950563 h 4351352"/>
                <a:gd name="connsiteX182" fmla="*/ 2237173 w 7492754"/>
                <a:gd name="connsiteY182" fmla="*/ 4021584 h 4351352"/>
                <a:gd name="connsiteX183" fmla="*/ 2263806 w 7492754"/>
                <a:gd name="connsiteY183" fmla="*/ 4074850 h 4351352"/>
                <a:gd name="connsiteX184" fmla="*/ 2343705 w 7492754"/>
                <a:gd name="connsiteY184" fmla="*/ 4128116 h 4351352"/>
                <a:gd name="connsiteX185" fmla="*/ 2405849 w 7492754"/>
                <a:gd name="connsiteY185" fmla="*/ 4163627 h 4351352"/>
                <a:gd name="connsiteX186" fmla="*/ 2565647 w 7492754"/>
                <a:gd name="connsiteY186" fmla="*/ 4190260 h 4351352"/>
                <a:gd name="connsiteX187" fmla="*/ 2592280 w 7492754"/>
                <a:gd name="connsiteY187" fmla="*/ 4199138 h 4351352"/>
                <a:gd name="connsiteX188" fmla="*/ 2823099 w 7492754"/>
                <a:gd name="connsiteY188" fmla="*/ 4216893 h 4351352"/>
                <a:gd name="connsiteX189" fmla="*/ 3000653 w 7492754"/>
                <a:gd name="connsiteY189" fmla="*/ 4234648 h 4351352"/>
                <a:gd name="connsiteX190" fmla="*/ 3089429 w 7492754"/>
                <a:gd name="connsiteY190" fmla="*/ 4243526 h 4351352"/>
                <a:gd name="connsiteX191" fmla="*/ 3542191 w 7492754"/>
                <a:gd name="connsiteY191" fmla="*/ 4261281 h 4351352"/>
                <a:gd name="connsiteX192" fmla="*/ 3693111 w 7492754"/>
                <a:gd name="connsiteY192" fmla="*/ 4279037 h 4351352"/>
                <a:gd name="connsiteX193" fmla="*/ 3799643 w 7492754"/>
                <a:gd name="connsiteY193" fmla="*/ 4287914 h 4351352"/>
                <a:gd name="connsiteX194" fmla="*/ 3861787 w 7492754"/>
                <a:gd name="connsiteY194" fmla="*/ 4296792 h 4351352"/>
                <a:gd name="connsiteX195" fmla="*/ 3906175 w 7492754"/>
                <a:gd name="connsiteY195" fmla="*/ 4305670 h 4351352"/>
                <a:gd name="connsiteX196" fmla="*/ 4181383 w 7492754"/>
                <a:gd name="connsiteY196" fmla="*/ 4323425 h 4351352"/>
                <a:gd name="connsiteX197" fmla="*/ 4323425 w 7492754"/>
                <a:gd name="connsiteY197" fmla="*/ 4341180 h 4351352"/>
                <a:gd name="connsiteX198" fmla="*/ 4429958 w 7492754"/>
                <a:gd name="connsiteY198" fmla="*/ 4341180 h 4351352"/>
                <a:gd name="connsiteX199" fmla="*/ 4545367 w 7492754"/>
                <a:gd name="connsiteY199" fmla="*/ 4332303 h 4351352"/>
                <a:gd name="connsiteX200" fmla="*/ 4589756 w 7492754"/>
                <a:gd name="connsiteY200" fmla="*/ 4323425 h 4351352"/>
                <a:gd name="connsiteX201" fmla="*/ 4749554 w 7492754"/>
                <a:gd name="connsiteY201" fmla="*/ 4296792 h 4351352"/>
                <a:gd name="connsiteX202" fmla="*/ 4793942 w 7492754"/>
                <a:gd name="connsiteY202" fmla="*/ 4279037 h 4351352"/>
                <a:gd name="connsiteX203" fmla="*/ 4856086 w 7492754"/>
                <a:gd name="connsiteY203" fmla="*/ 4261281 h 4351352"/>
                <a:gd name="connsiteX204" fmla="*/ 4891596 w 7492754"/>
                <a:gd name="connsiteY204" fmla="*/ 4243526 h 4351352"/>
                <a:gd name="connsiteX205" fmla="*/ 4935985 w 7492754"/>
                <a:gd name="connsiteY205" fmla="*/ 4216893 h 4351352"/>
                <a:gd name="connsiteX206" fmla="*/ 5007006 w 7492754"/>
                <a:gd name="connsiteY206" fmla="*/ 4199138 h 4351352"/>
                <a:gd name="connsiteX207" fmla="*/ 5078027 w 7492754"/>
                <a:gd name="connsiteY207" fmla="*/ 4163627 h 4351352"/>
                <a:gd name="connsiteX208" fmla="*/ 5131293 w 7492754"/>
                <a:gd name="connsiteY208" fmla="*/ 4145872 h 4351352"/>
                <a:gd name="connsiteX209" fmla="*/ 5228948 w 7492754"/>
                <a:gd name="connsiteY209" fmla="*/ 4074850 h 4351352"/>
                <a:gd name="connsiteX210" fmla="*/ 5255581 w 7492754"/>
                <a:gd name="connsiteY210" fmla="*/ 4048217 h 4351352"/>
                <a:gd name="connsiteX211" fmla="*/ 5317725 w 7492754"/>
                <a:gd name="connsiteY211" fmla="*/ 4012707 h 4351352"/>
                <a:gd name="connsiteX212" fmla="*/ 5353235 w 7492754"/>
                <a:gd name="connsiteY212" fmla="*/ 3968318 h 4351352"/>
                <a:gd name="connsiteX213" fmla="*/ 5406501 w 7492754"/>
                <a:gd name="connsiteY213" fmla="*/ 3923930 h 4351352"/>
                <a:gd name="connsiteX214" fmla="*/ 5424257 w 7492754"/>
                <a:gd name="connsiteY214" fmla="*/ 3897297 h 4351352"/>
                <a:gd name="connsiteX215" fmla="*/ 5477523 w 7492754"/>
                <a:gd name="connsiteY215" fmla="*/ 3844031 h 4351352"/>
                <a:gd name="connsiteX216" fmla="*/ 5504156 w 7492754"/>
                <a:gd name="connsiteY216" fmla="*/ 3790765 h 4351352"/>
                <a:gd name="connsiteX217" fmla="*/ 5539666 w 7492754"/>
                <a:gd name="connsiteY217" fmla="*/ 3728621 h 4351352"/>
                <a:gd name="connsiteX218" fmla="*/ 5566299 w 7492754"/>
                <a:gd name="connsiteY218" fmla="*/ 3657600 h 4351352"/>
                <a:gd name="connsiteX219" fmla="*/ 5584055 w 7492754"/>
                <a:gd name="connsiteY219" fmla="*/ 3595456 h 4351352"/>
                <a:gd name="connsiteX220" fmla="*/ 5601810 w 7492754"/>
                <a:gd name="connsiteY220" fmla="*/ 3568823 h 4351352"/>
                <a:gd name="connsiteX221" fmla="*/ 5637321 w 7492754"/>
                <a:gd name="connsiteY221" fmla="*/ 3497802 h 4351352"/>
                <a:gd name="connsiteX222" fmla="*/ 5655076 w 7492754"/>
                <a:gd name="connsiteY222" fmla="*/ 3462291 h 4351352"/>
                <a:gd name="connsiteX223" fmla="*/ 5681709 w 7492754"/>
                <a:gd name="connsiteY223" fmla="*/ 3426780 h 4351352"/>
                <a:gd name="connsiteX224" fmla="*/ 5717220 w 7492754"/>
                <a:gd name="connsiteY224" fmla="*/ 3373514 h 4351352"/>
                <a:gd name="connsiteX225" fmla="*/ 5779363 w 7492754"/>
                <a:gd name="connsiteY225" fmla="*/ 3346881 h 4351352"/>
                <a:gd name="connsiteX226" fmla="*/ 5814874 w 7492754"/>
                <a:gd name="connsiteY226" fmla="*/ 3329126 h 4351352"/>
                <a:gd name="connsiteX227" fmla="*/ 5841507 w 7492754"/>
                <a:gd name="connsiteY227" fmla="*/ 3320248 h 4351352"/>
                <a:gd name="connsiteX228" fmla="*/ 5868140 w 7492754"/>
                <a:gd name="connsiteY228" fmla="*/ 3302493 h 4351352"/>
                <a:gd name="connsiteX229" fmla="*/ 5894773 w 7492754"/>
                <a:gd name="connsiteY229" fmla="*/ 3293615 h 4351352"/>
                <a:gd name="connsiteX230" fmla="*/ 5921406 w 7492754"/>
                <a:gd name="connsiteY230" fmla="*/ 3275860 h 4351352"/>
                <a:gd name="connsiteX231" fmla="*/ 5948039 w 7492754"/>
                <a:gd name="connsiteY231" fmla="*/ 3266982 h 4351352"/>
                <a:gd name="connsiteX232" fmla="*/ 5974672 w 7492754"/>
                <a:gd name="connsiteY232" fmla="*/ 3249227 h 4351352"/>
                <a:gd name="connsiteX233" fmla="*/ 6027938 w 7492754"/>
                <a:gd name="connsiteY233" fmla="*/ 3231472 h 4351352"/>
                <a:gd name="connsiteX234" fmla="*/ 6098959 w 7492754"/>
                <a:gd name="connsiteY234" fmla="*/ 3204839 h 4351352"/>
                <a:gd name="connsiteX235" fmla="*/ 6125592 w 7492754"/>
                <a:gd name="connsiteY235" fmla="*/ 3187083 h 4351352"/>
                <a:gd name="connsiteX236" fmla="*/ 6152225 w 7492754"/>
                <a:gd name="connsiteY236" fmla="*/ 3178206 h 4351352"/>
                <a:gd name="connsiteX237" fmla="*/ 6178858 w 7492754"/>
                <a:gd name="connsiteY237" fmla="*/ 3160450 h 4351352"/>
                <a:gd name="connsiteX238" fmla="*/ 6232125 w 7492754"/>
                <a:gd name="connsiteY238" fmla="*/ 3142695 h 4351352"/>
                <a:gd name="connsiteX239" fmla="*/ 6320901 w 7492754"/>
                <a:gd name="connsiteY239" fmla="*/ 3107184 h 4351352"/>
                <a:gd name="connsiteX240" fmla="*/ 6374167 w 7492754"/>
                <a:gd name="connsiteY240" fmla="*/ 3089429 h 4351352"/>
                <a:gd name="connsiteX241" fmla="*/ 6418556 w 7492754"/>
                <a:gd name="connsiteY241" fmla="*/ 3080551 h 4351352"/>
                <a:gd name="connsiteX242" fmla="*/ 6445189 w 7492754"/>
                <a:gd name="connsiteY242" fmla="*/ 3071674 h 4351352"/>
                <a:gd name="connsiteX243" fmla="*/ 6498455 w 7492754"/>
                <a:gd name="connsiteY243" fmla="*/ 3062796 h 4351352"/>
                <a:gd name="connsiteX244" fmla="*/ 6533965 w 7492754"/>
                <a:gd name="connsiteY244" fmla="*/ 3045041 h 4351352"/>
                <a:gd name="connsiteX245" fmla="*/ 6578354 w 7492754"/>
                <a:gd name="connsiteY245" fmla="*/ 3036163 h 4351352"/>
                <a:gd name="connsiteX246" fmla="*/ 6604987 w 7492754"/>
                <a:gd name="connsiteY246" fmla="*/ 3027285 h 4351352"/>
                <a:gd name="connsiteX247" fmla="*/ 6631620 w 7492754"/>
                <a:gd name="connsiteY247" fmla="*/ 3000652 h 4351352"/>
                <a:gd name="connsiteX248" fmla="*/ 6684886 w 7492754"/>
                <a:gd name="connsiteY248" fmla="*/ 2974019 h 4351352"/>
                <a:gd name="connsiteX249" fmla="*/ 6729274 w 7492754"/>
                <a:gd name="connsiteY249" fmla="*/ 2920753 h 4351352"/>
                <a:gd name="connsiteX250" fmla="*/ 6755907 w 7492754"/>
                <a:gd name="connsiteY250" fmla="*/ 2902998 h 4351352"/>
                <a:gd name="connsiteX251" fmla="*/ 6782540 w 7492754"/>
                <a:gd name="connsiteY251" fmla="*/ 2867487 h 4351352"/>
                <a:gd name="connsiteX252" fmla="*/ 6835806 w 7492754"/>
                <a:gd name="connsiteY252" fmla="*/ 2831977 h 4351352"/>
                <a:gd name="connsiteX253" fmla="*/ 6862439 w 7492754"/>
                <a:gd name="connsiteY253" fmla="*/ 2814221 h 4351352"/>
                <a:gd name="connsiteX254" fmla="*/ 6915705 w 7492754"/>
                <a:gd name="connsiteY254" fmla="*/ 2769833 h 4351352"/>
                <a:gd name="connsiteX255" fmla="*/ 6933460 w 7492754"/>
                <a:gd name="connsiteY255" fmla="*/ 2752077 h 4351352"/>
                <a:gd name="connsiteX256" fmla="*/ 6951216 w 7492754"/>
                <a:gd name="connsiteY256" fmla="*/ 2725444 h 4351352"/>
                <a:gd name="connsiteX257" fmla="*/ 6986726 w 7492754"/>
                <a:gd name="connsiteY257" fmla="*/ 2698811 h 4351352"/>
                <a:gd name="connsiteX258" fmla="*/ 7031115 w 7492754"/>
                <a:gd name="connsiteY258" fmla="*/ 2645545 h 4351352"/>
                <a:gd name="connsiteX259" fmla="*/ 7057748 w 7492754"/>
                <a:gd name="connsiteY259" fmla="*/ 2636668 h 4351352"/>
                <a:gd name="connsiteX260" fmla="*/ 7075503 w 7492754"/>
                <a:gd name="connsiteY260" fmla="*/ 2618912 h 4351352"/>
                <a:gd name="connsiteX261" fmla="*/ 7102136 w 7492754"/>
                <a:gd name="connsiteY261" fmla="*/ 2610035 h 4351352"/>
                <a:gd name="connsiteX262" fmla="*/ 7164280 w 7492754"/>
                <a:gd name="connsiteY262" fmla="*/ 2592279 h 4351352"/>
                <a:gd name="connsiteX263" fmla="*/ 7190913 w 7492754"/>
                <a:gd name="connsiteY263" fmla="*/ 2583402 h 4351352"/>
                <a:gd name="connsiteX264" fmla="*/ 7226424 w 7492754"/>
                <a:gd name="connsiteY264" fmla="*/ 2574524 h 4351352"/>
                <a:gd name="connsiteX265" fmla="*/ 7279690 w 7492754"/>
                <a:gd name="connsiteY265" fmla="*/ 2556769 h 4351352"/>
                <a:gd name="connsiteX266" fmla="*/ 7306323 w 7492754"/>
                <a:gd name="connsiteY266" fmla="*/ 2547891 h 4351352"/>
                <a:gd name="connsiteX267" fmla="*/ 7332956 w 7492754"/>
                <a:gd name="connsiteY267" fmla="*/ 2521258 h 4351352"/>
                <a:gd name="connsiteX268" fmla="*/ 7359589 w 7492754"/>
                <a:gd name="connsiteY268" fmla="*/ 2503503 h 4351352"/>
                <a:gd name="connsiteX269" fmla="*/ 7368466 w 7492754"/>
                <a:gd name="connsiteY269" fmla="*/ 2476870 h 4351352"/>
                <a:gd name="connsiteX270" fmla="*/ 7386222 w 7492754"/>
                <a:gd name="connsiteY270" fmla="*/ 2450237 h 4351352"/>
                <a:gd name="connsiteX271" fmla="*/ 7403977 w 7492754"/>
                <a:gd name="connsiteY271" fmla="*/ 2405848 h 4351352"/>
                <a:gd name="connsiteX272" fmla="*/ 7412855 w 7492754"/>
                <a:gd name="connsiteY272" fmla="*/ 2379215 h 4351352"/>
                <a:gd name="connsiteX273" fmla="*/ 7448365 w 7492754"/>
                <a:gd name="connsiteY273" fmla="*/ 2325949 h 4351352"/>
                <a:gd name="connsiteX274" fmla="*/ 7457243 w 7492754"/>
                <a:gd name="connsiteY274" fmla="*/ 2299316 h 4351352"/>
                <a:gd name="connsiteX275" fmla="*/ 7474998 w 7492754"/>
                <a:gd name="connsiteY275" fmla="*/ 2192784 h 4351352"/>
                <a:gd name="connsiteX276" fmla="*/ 7492754 w 7492754"/>
                <a:gd name="connsiteY276" fmla="*/ 2112885 h 43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7492754" h="4351352">
                  <a:moveTo>
                    <a:pt x="7492754" y="2104008"/>
                  </a:moveTo>
                  <a:cubicBezTo>
                    <a:pt x="7485712" y="2068800"/>
                    <a:pt x="7476827" y="2020713"/>
                    <a:pt x="7466121" y="1988598"/>
                  </a:cubicBezTo>
                  <a:lnTo>
                    <a:pt x="7421732" y="1855433"/>
                  </a:lnTo>
                  <a:lnTo>
                    <a:pt x="7403977" y="1802167"/>
                  </a:lnTo>
                  <a:cubicBezTo>
                    <a:pt x="7401018" y="1793289"/>
                    <a:pt x="7400290" y="1783320"/>
                    <a:pt x="7395099" y="1775534"/>
                  </a:cubicBezTo>
                  <a:cubicBezTo>
                    <a:pt x="7389181" y="1766656"/>
                    <a:pt x="7381677" y="1758651"/>
                    <a:pt x="7377344" y="1748901"/>
                  </a:cubicBezTo>
                  <a:cubicBezTo>
                    <a:pt x="7344701" y="1675453"/>
                    <a:pt x="7378298" y="1714344"/>
                    <a:pt x="7341833" y="1677879"/>
                  </a:cubicBezTo>
                  <a:cubicBezTo>
                    <a:pt x="7327756" y="1635647"/>
                    <a:pt x="7330439" y="1628125"/>
                    <a:pt x="7306323" y="1597980"/>
                  </a:cubicBezTo>
                  <a:cubicBezTo>
                    <a:pt x="7301094" y="1591444"/>
                    <a:pt x="7294486" y="1586143"/>
                    <a:pt x="7288567" y="1580225"/>
                  </a:cubicBezTo>
                  <a:cubicBezTo>
                    <a:pt x="7269200" y="1522118"/>
                    <a:pt x="7296099" y="1579147"/>
                    <a:pt x="7253057" y="1544714"/>
                  </a:cubicBezTo>
                  <a:cubicBezTo>
                    <a:pt x="7244725" y="1538049"/>
                    <a:pt x="7242846" y="1525626"/>
                    <a:pt x="7235301" y="1518081"/>
                  </a:cubicBezTo>
                  <a:cubicBezTo>
                    <a:pt x="7227756" y="1510537"/>
                    <a:pt x="7217546" y="1506244"/>
                    <a:pt x="7208668" y="1500326"/>
                  </a:cubicBezTo>
                  <a:cubicBezTo>
                    <a:pt x="7157785" y="1424000"/>
                    <a:pt x="7225538" y="1513822"/>
                    <a:pt x="7164280" y="1464815"/>
                  </a:cubicBezTo>
                  <a:cubicBezTo>
                    <a:pt x="7155949" y="1458150"/>
                    <a:pt x="7153551" y="1446212"/>
                    <a:pt x="7146525" y="1438182"/>
                  </a:cubicBezTo>
                  <a:cubicBezTo>
                    <a:pt x="7110173" y="1396637"/>
                    <a:pt x="7111602" y="1400104"/>
                    <a:pt x="7075503" y="1376039"/>
                  </a:cubicBezTo>
                  <a:cubicBezTo>
                    <a:pt x="7072544" y="1367161"/>
                    <a:pt x="7071170" y="1357586"/>
                    <a:pt x="7066625" y="1349406"/>
                  </a:cubicBezTo>
                  <a:cubicBezTo>
                    <a:pt x="7040078" y="1301620"/>
                    <a:pt x="7036834" y="1301859"/>
                    <a:pt x="7004482" y="1269507"/>
                  </a:cubicBezTo>
                  <a:cubicBezTo>
                    <a:pt x="6979332" y="1194060"/>
                    <a:pt x="7014407" y="1286050"/>
                    <a:pt x="6977849" y="1225118"/>
                  </a:cubicBezTo>
                  <a:cubicBezTo>
                    <a:pt x="6973034" y="1217094"/>
                    <a:pt x="6973516" y="1206665"/>
                    <a:pt x="6968971" y="1198485"/>
                  </a:cubicBezTo>
                  <a:cubicBezTo>
                    <a:pt x="6947448" y="1159745"/>
                    <a:pt x="6925390" y="1124775"/>
                    <a:pt x="6880194" y="1109709"/>
                  </a:cubicBezTo>
                  <a:lnTo>
                    <a:pt x="6826928" y="1091953"/>
                  </a:lnTo>
                  <a:lnTo>
                    <a:pt x="6800295" y="1083076"/>
                  </a:lnTo>
                  <a:cubicBezTo>
                    <a:pt x="6788458" y="1074198"/>
                    <a:pt x="6777631" y="1063784"/>
                    <a:pt x="6764785" y="1056443"/>
                  </a:cubicBezTo>
                  <a:cubicBezTo>
                    <a:pt x="6756660" y="1051800"/>
                    <a:pt x="6746176" y="1052380"/>
                    <a:pt x="6738152" y="1047565"/>
                  </a:cubicBezTo>
                  <a:cubicBezTo>
                    <a:pt x="6730975" y="1043259"/>
                    <a:pt x="6727573" y="1034116"/>
                    <a:pt x="6720396" y="1029810"/>
                  </a:cubicBezTo>
                  <a:cubicBezTo>
                    <a:pt x="6712372" y="1024995"/>
                    <a:pt x="6702133" y="1025117"/>
                    <a:pt x="6693763" y="1020932"/>
                  </a:cubicBezTo>
                  <a:cubicBezTo>
                    <a:pt x="6684220" y="1016160"/>
                    <a:pt x="6676673" y="1007949"/>
                    <a:pt x="6667130" y="1003177"/>
                  </a:cubicBezTo>
                  <a:cubicBezTo>
                    <a:pt x="6652212" y="995718"/>
                    <a:pt x="6619209" y="989688"/>
                    <a:pt x="6604987" y="985421"/>
                  </a:cubicBezTo>
                  <a:cubicBezTo>
                    <a:pt x="6587061" y="980043"/>
                    <a:pt x="6569476" y="973584"/>
                    <a:pt x="6551721" y="967666"/>
                  </a:cubicBezTo>
                  <a:cubicBezTo>
                    <a:pt x="6542843" y="964707"/>
                    <a:pt x="6534167" y="961058"/>
                    <a:pt x="6525088" y="958788"/>
                  </a:cubicBezTo>
                  <a:cubicBezTo>
                    <a:pt x="6501414" y="952870"/>
                    <a:pt x="6477216" y="948750"/>
                    <a:pt x="6454066" y="941033"/>
                  </a:cubicBezTo>
                  <a:lnTo>
                    <a:pt x="6374167" y="914400"/>
                  </a:lnTo>
                  <a:cubicBezTo>
                    <a:pt x="6365289" y="911441"/>
                    <a:pt x="6355904" y="909707"/>
                    <a:pt x="6347534" y="905522"/>
                  </a:cubicBezTo>
                  <a:cubicBezTo>
                    <a:pt x="6303654" y="883582"/>
                    <a:pt x="6324579" y="891952"/>
                    <a:pt x="6285391" y="878889"/>
                  </a:cubicBezTo>
                  <a:cubicBezTo>
                    <a:pt x="6273554" y="867052"/>
                    <a:pt x="6255174" y="859259"/>
                    <a:pt x="6249880" y="843378"/>
                  </a:cubicBezTo>
                  <a:cubicBezTo>
                    <a:pt x="6246921" y="834500"/>
                    <a:pt x="6246193" y="824531"/>
                    <a:pt x="6241002" y="816745"/>
                  </a:cubicBezTo>
                  <a:cubicBezTo>
                    <a:pt x="6234038" y="806299"/>
                    <a:pt x="6222406" y="799757"/>
                    <a:pt x="6214369" y="790112"/>
                  </a:cubicBezTo>
                  <a:cubicBezTo>
                    <a:pt x="6207539" y="781915"/>
                    <a:pt x="6203279" y="771810"/>
                    <a:pt x="6196614" y="763479"/>
                  </a:cubicBezTo>
                  <a:cubicBezTo>
                    <a:pt x="6185605" y="749718"/>
                    <a:pt x="6167604" y="735659"/>
                    <a:pt x="6152225" y="727969"/>
                  </a:cubicBezTo>
                  <a:cubicBezTo>
                    <a:pt x="6143855" y="723784"/>
                    <a:pt x="6134470" y="722050"/>
                    <a:pt x="6125592" y="719091"/>
                  </a:cubicBezTo>
                  <a:cubicBezTo>
                    <a:pt x="6116714" y="710213"/>
                    <a:pt x="6109934" y="698555"/>
                    <a:pt x="6098959" y="692458"/>
                  </a:cubicBezTo>
                  <a:cubicBezTo>
                    <a:pt x="6082598" y="683369"/>
                    <a:pt x="6063448" y="680621"/>
                    <a:pt x="6045693" y="674703"/>
                  </a:cubicBezTo>
                  <a:cubicBezTo>
                    <a:pt x="6036815" y="671744"/>
                    <a:pt x="6026846" y="671016"/>
                    <a:pt x="6019060" y="665825"/>
                  </a:cubicBezTo>
                  <a:cubicBezTo>
                    <a:pt x="6010182" y="659907"/>
                    <a:pt x="6001970" y="652842"/>
                    <a:pt x="5992427" y="648070"/>
                  </a:cubicBezTo>
                  <a:cubicBezTo>
                    <a:pt x="5947774" y="625743"/>
                    <a:pt x="5968509" y="659662"/>
                    <a:pt x="5912528" y="603681"/>
                  </a:cubicBezTo>
                  <a:cubicBezTo>
                    <a:pt x="5903650" y="594803"/>
                    <a:pt x="5893932" y="586693"/>
                    <a:pt x="5885895" y="577048"/>
                  </a:cubicBezTo>
                  <a:cubicBezTo>
                    <a:pt x="5879065" y="568851"/>
                    <a:pt x="5875228" y="558390"/>
                    <a:pt x="5868140" y="550415"/>
                  </a:cubicBezTo>
                  <a:cubicBezTo>
                    <a:pt x="5769478" y="439420"/>
                    <a:pt x="5851850" y="532401"/>
                    <a:pt x="5788241" y="479394"/>
                  </a:cubicBezTo>
                  <a:cubicBezTo>
                    <a:pt x="5778596" y="471357"/>
                    <a:pt x="5772509" y="458990"/>
                    <a:pt x="5761608" y="452761"/>
                  </a:cubicBezTo>
                  <a:cubicBezTo>
                    <a:pt x="5751014" y="446707"/>
                    <a:pt x="5737784" y="447389"/>
                    <a:pt x="5726097" y="443883"/>
                  </a:cubicBezTo>
                  <a:cubicBezTo>
                    <a:pt x="5708171" y="438505"/>
                    <a:pt x="5690586" y="432046"/>
                    <a:pt x="5672831" y="426128"/>
                  </a:cubicBezTo>
                  <a:lnTo>
                    <a:pt x="5619565" y="408373"/>
                  </a:lnTo>
                  <a:cubicBezTo>
                    <a:pt x="5595891" y="402454"/>
                    <a:pt x="5571694" y="398334"/>
                    <a:pt x="5548544" y="390617"/>
                  </a:cubicBezTo>
                  <a:cubicBezTo>
                    <a:pt x="5475427" y="366245"/>
                    <a:pt x="5513806" y="375509"/>
                    <a:pt x="5433134" y="363984"/>
                  </a:cubicBezTo>
                  <a:cubicBezTo>
                    <a:pt x="5376427" y="345083"/>
                    <a:pt x="5440732" y="364979"/>
                    <a:pt x="5353235" y="346229"/>
                  </a:cubicBezTo>
                  <a:cubicBezTo>
                    <a:pt x="5329374" y="341116"/>
                    <a:pt x="5305364" y="336191"/>
                    <a:pt x="5282214" y="328474"/>
                  </a:cubicBezTo>
                  <a:cubicBezTo>
                    <a:pt x="5273336" y="325515"/>
                    <a:pt x="5264913" y="320287"/>
                    <a:pt x="5255581" y="319596"/>
                  </a:cubicBezTo>
                  <a:cubicBezTo>
                    <a:pt x="5184692" y="314345"/>
                    <a:pt x="5113538" y="313677"/>
                    <a:pt x="5042517" y="310718"/>
                  </a:cubicBezTo>
                  <a:cubicBezTo>
                    <a:pt x="4908258" y="283869"/>
                    <a:pt x="5060290" y="310718"/>
                    <a:pt x="4749554" y="310718"/>
                  </a:cubicBezTo>
                  <a:cubicBezTo>
                    <a:pt x="4669600" y="310718"/>
                    <a:pt x="4589756" y="304800"/>
                    <a:pt x="4509857" y="301841"/>
                  </a:cubicBezTo>
                  <a:lnTo>
                    <a:pt x="4429958" y="292963"/>
                  </a:lnTo>
                  <a:lnTo>
                    <a:pt x="4332303" y="284085"/>
                  </a:lnTo>
                  <a:lnTo>
                    <a:pt x="4172505" y="266330"/>
                  </a:lnTo>
                  <a:cubicBezTo>
                    <a:pt x="4042299" y="269289"/>
                    <a:pt x="3911893" y="267408"/>
                    <a:pt x="3781888" y="275208"/>
                  </a:cubicBezTo>
                  <a:cubicBezTo>
                    <a:pt x="3626460" y="284534"/>
                    <a:pt x="3793020" y="292739"/>
                    <a:pt x="3701989" y="301841"/>
                  </a:cubicBezTo>
                  <a:lnTo>
                    <a:pt x="3533313" y="319596"/>
                  </a:lnTo>
                  <a:cubicBezTo>
                    <a:pt x="3518376" y="321730"/>
                    <a:pt x="3503771" y="325775"/>
                    <a:pt x="3488925" y="328474"/>
                  </a:cubicBezTo>
                  <a:cubicBezTo>
                    <a:pt x="3471215" y="331694"/>
                    <a:pt x="3453414" y="334392"/>
                    <a:pt x="3435658" y="337351"/>
                  </a:cubicBezTo>
                  <a:cubicBezTo>
                    <a:pt x="3426780" y="340310"/>
                    <a:pt x="3415642" y="339612"/>
                    <a:pt x="3409025" y="346229"/>
                  </a:cubicBezTo>
                  <a:cubicBezTo>
                    <a:pt x="3386333" y="368922"/>
                    <a:pt x="3416755" y="376872"/>
                    <a:pt x="3382392" y="390617"/>
                  </a:cubicBezTo>
                  <a:cubicBezTo>
                    <a:pt x="3359735" y="399680"/>
                    <a:pt x="3311371" y="408373"/>
                    <a:pt x="3311371" y="408373"/>
                  </a:cubicBezTo>
                  <a:cubicBezTo>
                    <a:pt x="3310825" y="408282"/>
                    <a:pt x="3242975" y="399819"/>
                    <a:pt x="3231472" y="390617"/>
                  </a:cubicBezTo>
                  <a:cubicBezTo>
                    <a:pt x="3223141" y="383952"/>
                    <a:pt x="3220547" y="372181"/>
                    <a:pt x="3213717" y="363984"/>
                  </a:cubicBezTo>
                  <a:cubicBezTo>
                    <a:pt x="3188140" y="333292"/>
                    <a:pt x="3193276" y="339415"/>
                    <a:pt x="3160451" y="328474"/>
                  </a:cubicBezTo>
                  <a:cubicBezTo>
                    <a:pt x="3154180" y="319068"/>
                    <a:pt x="3137588" y="290409"/>
                    <a:pt x="3124940" y="284085"/>
                  </a:cubicBezTo>
                  <a:cubicBezTo>
                    <a:pt x="3108200" y="275715"/>
                    <a:pt x="3089429" y="272248"/>
                    <a:pt x="3071674" y="266330"/>
                  </a:cubicBezTo>
                  <a:cubicBezTo>
                    <a:pt x="3071669" y="266328"/>
                    <a:pt x="3018414" y="248576"/>
                    <a:pt x="3018408" y="248575"/>
                  </a:cubicBezTo>
                  <a:cubicBezTo>
                    <a:pt x="2985857" y="245616"/>
                    <a:pt x="2953240" y="243307"/>
                    <a:pt x="2920754" y="239697"/>
                  </a:cubicBezTo>
                  <a:cubicBezTo>
                    <a:pt x="2899957" y="237386"/>
                    <a:pt x="2879407" y="233130"/>
                    <a:pt x="2858610" y="230819"/>
                  </a:cubicBezTo>
                  <a:cubicBezTo>
                    <a:pt x="2826124" y="227210"/>
                    <a:pt x="2793418" y="225761"/>
                    <a:pt x="2760956" y="221942"/>
                  </a:cubicBezTo>
                  <a:cubicBezTo>
                    <a:pt x="2743079" y="219839"/>
                    <a:pt x="2725591" y="214948"/>
                    <a:pt x="2707690" y="213064"/>
                  </a:cubicBezTo>
                  <a:cubicBezTo>
                    <a:pt x="2669318" y="209025"/>
                    <a:pt x="2630750" y="207145"/>
                    <a:pt x="2592280" y="204186"/>
                  </a:cubicBezTo>
                  <a:lnTo>
                    <a:pt x="2521258" y="186431"/>
                  </a:lnTo>
                  <a:cubicBezTo>
                    <a:pt x="2509421" y="183472"/>
                    <a:pt x="2497323" y="181411"/>
                    <a:pt x="2485748" y="177553"/>
                  </a:cubicBezTo>
                  <a:cubicBezTo>
                    <a:pt x="2476870" y="174594"/>
                    <a:pt x="2468322" y="170350"/>
                    <a:pt x="2459115" y="168676"/>
                  </a:cubicBezTo>
                  <a:cubicBezTo>
                    <a:pt x="2435642" y="164408"/>
                    <a:pt x="2411820" y="162296"/>
                    <a:pt x="2388093" y="159798"/>
                  </a:cubicBezTo>
                  <a:cubicBezTo>
                    <a:pt x="2268221" y="147179"/>
                    <a:pt x="2247445" y="148873"/>
                    <a:pt x="2104008" y="142043"/>
                  </a:cubicBezTo>
                  <a:cubicBezTo>
                    <a:pt x="2095130" y="139084"/>
                    <a:pt x="2086551" y="135000"/>
                    <a:pt x="2077375" y="133165"/>
                  </a:cubicBezTo>
                  <a:cubicBezTo>
                    <a:pt x="2007894" y="119268"/>
                    <a:pt x="1920185" y="119007"/>
                    <a:pt x="1855433" y="115410"/>
                  </a:cubicBezTo>
                  <a:cubicBezTo>
                    <a:pt x="1823188" y="110036"/>
                    <a:pt x="1734670" y="95870"/>
                    <a:pt x="1713391" y="88777"/>
                  </a:cubicBezTo>
                  <a:cubicBezTo>
                    <a:pt x="1704513" y="85818"/>
                    <a:pt x="1695893" y="81929"/>
                    <a:pt x="1686758" y="79899"/>
                  </a:cubicBezTo>
                  <a:cubicBezTo>
                    <a:pt x="1668690" y="75884"/>
                    <a:pt x="1586401" y="63915"/>
                    <a:pt x="1571348" y="62144"/>
                  </a:cubicBezTo>
                  <a:cubicBezTo>
                    <a:pt x="1535032" y="57872"/>
                    <a:pt x="1406866" y="45969"/>
                    <a:pt x="1376039" y="44388"/>
                  </a:cubicBezTo>
                  <a:cubicBezTo>
                    <a:pt x="1296190" y="40293"/>
                    <a:pt x="1216241" y="38469"/>
                    <a:pt x="1136342" y="35510"/>
                  </a:cubicBezTo>
                  <a:cubicBezTo>
                    <a:pt x="1103791" y="32551"/>
                    <a:pt x="1071150" y="30452"/>
                    <a:pt x="1038688" y="26633"/>
                  </a:cubicBezTo>
                  <a:cubicBezTo>
                    <a:pt x="1020811" y="24530"/>
                    <a:pt x="1003323" y="19639"/>
                    <a:pt x="985422" y="17755"/>
                  </a:cubicBezTo>
                  <a:cubicBezTo>
                    <a:pt x="947050" y="13716"/>
                    <a:pt x="908482" y="11836"/>
                    <a:pt x="870012" y="8877"/>
                  </a:cubicBezTo>
                  <a:cubicBezTo>
                    <a:pt x="861134" y="5918"/>
                    <a:pt x="852737" y="0"/>
                    <a:pt x="843379" y="0"/>
                  </a:cubicBezTo>
                  <a:cubicBezTo>
                    <a:pt x="765578" y="0"/>
                    <a:pt x="768381" y="1325"/>
                    <a:pt x="719091" y="17755"/>
                  </a:cubicBezTo>
                  <a:cubicBezTo>
                    <a:pt x="710213" y="26633"/>
                    <a:pt x="702904" y="37424"/>
                    <a:pt x="692458" y="44388"/>
                  </a:cubicBezTo>
                  <a:cubicBezTo>
                    <a:pt x="684672" y="49579"/>
                    <a:pt x="674195" y="49081"/>
                    <a:pt x="665825" y="53266"/>
                  </a:cubicBezTo>
                  <a:cubicBezTo>
                    <a:pt x="656282" y="58038"/>
                    <a:pt x="648735" y="66249"/>
                    <a:pt x="639192" y="71021"/>
                  </a:cubicBezTo>
                  <a:cubicBezTo>
                    <a:pt x="625002" y="78116"/>
                    <a:pt x="590323" y="84984"/>
                    <a:pt x="577049" y="88777"/>
                  </a:cubicBezTo>
                  <a:cubicBezTo>
                    <a:pt x="568051" y="91348"/>
                    <a:pt x="559294" y="94695"/>
                    <a:pt x="550416" y="97654"/>
                  </a:cubicBezTo>
                  <a:cubicBezTo>
                    <a:pt x="544497" y="103573"/>
                    <a:pt x="539196" y="110181"/>
                    <a:pt x="532660" y="115410"/>
                  </a:cubicBezTo>
                  <a:cubicBezTo>
                    <a:pt x="524328" y="122075"/>
                    <a:pt x="513572" y="125620"/>
                    <a:pt x="506027" y="133165"/>
                  </a:cubicBezTo>
                  <a:cubicBezTo>
                    <a:pt x="446843" y="192349"/>
                    <a:pt x="532660" y="130206"/>
                    <a:pt x="461639" y="177553"/>
                  </a:cubicBezTo>
                  <a:cubicBezTo>
                    <a:pt x="425850" y="249133"/>
                    <a:pt x="462281" y="185629"/>
                    <a:pt x="426128" y="230819"/>
                  </a:cubicBezTo>
                  <a:cubicBezTo>
                    <a:pt x="381321" y="286827"/>
                    <a:pt x="433497" y="232327"/>
                    <a:pt x="390618" y="275208"/>
                  </a:cubicBezTo>
                  <a:cubicBezTo>
                    <a:pt x="387659" y="290004"/>
                    <a:pt x="385710" y="305039"/>
                    <a:pt x="381740" y="319596"/>
                  </a:cubicBezTo>
                  <a:cubicBezTo>
                    <a:pt x="376816" y="337652"/>
                    <a:pt x="368524" y="354705"/>
                    <a:pt x="363985" y="372862"/>
                  </a:cubicBezTo>
                  <a:cubicBezTo>
                    <a:pt x="359962" y="388954"/>
                    <a:pt x="344555" y="454436"/>
                    <a:pt x="337352" y="461639"/>
                  </a:cubicBezTo>
                  <a:lnTo>
                    <a:pt x="319596" y="479394"/>
                  </a:lnTo>
                  <a:cubicBezTo>
                    <a:pt x="310566" y="515519"/>
                    <a:pt x="312861" y="517252"/>
                    <a:pt x="292963" y="550415"/>
                  </a:cubicBezTo>
                  <a:cubicBezTo>
                    <a:pt x="281984" y="568713"/>
                    <a:pt x="264201" y="583437"/>
                    <a:pt x="257453" y="603681"/>
                  </a:cubicBezTo>
                  <a:cubicBezTo>
                    <a:pt x="237050" y="664887"/>
                    <a:pt x="252931" y="643713"/>
                    <a:pt x="221942" y="674703"/>
                  </a:cubicBezTo>
                  <a:cubicBezTo>
                    <a:pt x="218983" y="683581"/>
                    <a:pt x="217249" y="692966"/>
                    <a:pt x="213064" y="701336"/>
                  </a:cubicBezTo>
                  <a:cubicBezTo>
                    <a:pt x="208292" y="710879"/>
                    <a:pt x="196719" y="717393"/>
                    <a:pt x="195309" y="727969"/>
                  </a:cubicBezTo>
                  <a:cubicBezTo>
                    <a:pt x="184721" y="807384"/>
                    <a:pt x="193267" y="889104"/>
                    <a:pt x="177554" y="967666"/>
                  </a:cubicBezTo>
                  <a:cubicBezTo>
                    <a:pt x="155638" y="1077241"/>
                    <a:pt x="182499" y="940462"/>
                    <a:pt x="159798" y="1065320"/>
                  </a:cubicBezTo>
                  <a:cubicBezTo>
                    <a:pt x="157099" y="1080166"/>
                    <a:pt x="153402" y="1094825"/>
                    <a:pt x="150921" y="1109709"/>
                  </a:cubicBezTo>
                  <a:cubicBezTo>
                    <a:pt x="147481" y="1130349"/>
                    <a:pt x="144488" y="1151071"/>
                    <a:pt x="142043" y="1171852"/>
                  </a:cubicBezTo>
                  <a:cubicBezTo>
                    <a:pt x="138568" y="1201388"/>
                    <a:pt x="137687" y="1231235"/>
                    <a:pt x="133165" y="1260629"/>
                  </a:cubicBezTo>
                  <a:cubicBezTo>
                    <a:pt x="131742" y="1269878"/>
                    <a:pt x="126318" y="1278127"/>
                    <a:pt x="124288" y="1287262"/>
                  </a:cubicBezTo>
                  <a:cubicBezTo>
                    <a:pt x="120383" y="1304834"/>
                    <a:pt x="118940" y="1322877"/>
                    <a:pt x="115410" y="1340528"/>
                  </a:cubicBezTo>
                  <a:cubicBezTo>
                    <a:pt x="113017" y="1352492"/>
                    <a:pt x="108925" y="1364075"/>
                    <a:pt x="106532" y="1376039"/>
                  </a:cubicBezTo>
                  <a:cubicBezTo>
                    <a:pt x="103002" y="1393690"/>
                    <a:pt x="101185" y="1411654"/>
                    <a:pt x="97655" y="1429305"/>
                  </a:cubicBezTo>
                  <a:cubicBezTo>
                    <a:pt x="95262" y="1441269"/>
                    <a:pt x="90960" y="1452811"/>
                    <a:pt x="88777" y="1464815"/>
                  </a:cubicBezTo>
                  <a:cubicBezTo>
                    <a:pt x="85034" y="1485402"/>
                    <a:pt x="83642" y="1506372"/>
                    <a:pt x="79899" y="1526959"/>
                  </a:cubicBezTo>
                  <a:cubicBezTo>
                    <a:pt x="77716" y="1538963"/>
                    <a:pt x="74528" y="1550783"/>
                    <a:pt x="71022" y="1562470"/>
                  </a:cubicBezTo>
                  <a:cubicBezTo>
                    <a:pt x="65644" y="1580397"/>
                    <a:pt x="53266" y="1615736"/>
                    <a:pt x="53266" y="1615736"/>
                  </a:cubicBezTo>
                  <a:cubicBezTo>
                    <a:pt x="50307" y="1633491"/>
                    <a:pt x="46377" y="1651112"/>
                    <a:pt x="44389" y="1669002"/>
                  </a:cubicBezTo>
                  <a:cubicBezTo>
                    <a:pt x="40454" y="1704418"/>
                    <a:pt x="39931" y="1740175"/>
                    <a:pt x="35511" y="1775534"/>
                  </a:cubicBezTo>
                  <a:cubicBezTo>
                    <a:pt x="33998" y="1787641"/>
                    <a:pt x="29280" y="1799134"/>
                    <a:pt x="26633" y="1811044"/>
                  </a:cubicBezTo>
                  <a:cubicBezTo>
                    <a:pt x="23360" y="1825774"/>
                    <a:pt x="21416" y="1840794"/>
                    <a:pt x="17756" y="1855433"/>
                  </a:cubicBezTo>
                  <a:cubicBezTo>
                    <a:pt x="15486" y="1864512"/>
                    <a:pt x="11449" y="1873068"/>
                    <a:pt x="8878" y="1882066"/>
                  </a:cubicBezTo>
                  <a:cubicBezTo>
                    <a:pt x="5526" y="1893798"/>
                    <a:pt x="2959" y="1905740"/>
                    <a:pt x="0" y="1917577"/>
                  </a:cubicBezTo>
                  <a:cubicBezTo>
                    <a:pt x="2959" y="2006354"/>
                    <a:pt x="3504" y="2095244"/>
                    <a:pt x="8878" y="2183907"/>
                  </a:cubicBezTo>
                  <a:cubicBezTo>
                    <a:pt x="9444" y="2193248"/>
                    <a:pt x="15185" y="2201542"/>
                    <a:pt x="17756" y="2210540"/>
                  </a:cubicBezTo>
                  <a:cubicBezTo>
                    <a:pt x="26254" y="2240282"/>
                    <a:pt x="30319" y="2271176"/>
                    <a:pt x="44389" y="2299316"/>
                  </a:cubicBezTo>
                  <a:lnTo>
                    <a:pt x="62144" y="2334827"/>
                  </a:lnTo>
                  <a:cubicBezTo>
                    <a:pt x="67149" y="2359849"/>
                    <a:pt x="77374" y="2408490"/>
                    <a:pt x="79899" y="2432481"/>
                  </a:cubicBezTo>
                  <a:cubicBezTo>
                    <a:pt x="83938" y="2470853"/>
                    <a:pt x="84738" y="2509519"/>
                    <a:pt x="88777" y="2547891"/>
                  </a:cubicBezTo>
                  <a:cubicBezTo>
                    <a:pt x="94473" y="2601997"/>
                    <a:pt x="96806" y="2591282"/>
                    <a:pt x="106532" y="2636668"/>
                  </a:cubicBezTo>
                  <a:cubicBezTo>
                    <a:pt x="112855" y="2666176"/>
                    <a:pt x="114745" y="2696814"/>
                    <a:pt x="124288" y="2725444"/>
                  </a:cubicBezTo>
                  <a:cubicBezTo>
                    <a:pt x="127247" y="2734322"/>
                    <a:pt x="128350" y="2744053"/>
                    <a:pt x="133165" y="2752077"/>
                  </a:cubicBezTo>
                  <a:cubicBezTo>
                    <a:pt x="137471" y="2759254"/>
                    <a:pt x="145002" y="2763914"/>
                    <a:pt x="150921" y="2769833"/>
                  </a:cubicBezTo>
                  <a:cubicBezTo>
                    <a:pt x="173233" y="2836775"/>
                    <a:pt x="143135" y="2754261"/>
                    <a:pt x="177554" y="2823099"/>
                  </a:cubicBezTo>
                  <a:cubicBezTo>
                    <a:pt x="214309" y="2896610"/>
                    <a:pt x="153300" y="2800038"/>
                    <a:pt x="204187" y="2876365"/>
                  </a:cubicBezTo>
                  <a:cubicBezTo>
                    <a:pt x="207146" y="2885243"/>
                    <a:pt x="210794" y="2893920"/>
                    <a:pt x="213064" y="2902998"/>
                  </a:cubicBezTo>
                  <a:cubicBezTo>
                    <a:pt x="215792" y="2913911"/>
                    <a:pt x="222123" y="2959523"/>
                    <a:pt x="230820" y="2974019"/>
                  </a:cubicBezTo>
                  <a:cubicBezTo>
                    <a:pt x="235126" y="2981196"/>
                    <a:pt x="242657" y="2985856"/>
                    <a:pt x="248575" y="2991775"/>
                  </a:cubicBezTo>
                  <a:cubicBezTo>
                    <a:pt x="250483" y="3001316"/>
                    <a:pt x="258142" y="3049150"/>
                    <a:pt x="266330" y="3062796"/>
                  </a:cubicBezTo>
                  <a:cubicBezTo>
                    <a:pt x="270636" y="3069973"/>
                    <a:pt x="278857" y="3074015"/>
                    <a:pt x="284086" y="3080551"/>
                  </a:cubicBezTo>
                  <a:cubicBezTo>
                    <a:pt x="328893" y="3136559"/>
                    <a:pt x="276717" y="3082059"/>
                    <a:pt x="319596" y="3124940"/>
                  </a:cubicBezTo>
                  <a:cubicBezTo>
                    <a:pt x="338641" y="3182071"/>
                    <a:pt x="313544" y="3120018"/>
                    <a:pt x="355107" y="3178206"/>
                  </a:cubicBezTo>
                  <a:cubicBezTo>
                    <a:pt x="362799" y="3188975"/>
                    <a:pt x="365521" y="3202705"/>
                    <a:pt x="372862" y="3213716"/>
                  </a:cubicBezTo>
                  <a:cubicBezTo>
                    <a:pt x="400906" y="3255782"/>
                    <a:pt x="398214" y="3200999"/>
                    <a:pt x="426128" y="3284738"/>
                  </a:cubicBezTo>
                  <a:lnTo>
                    <a:pt x="443884" y="3338004"/>
                  </a:lnTo>
                  <a:cubicBezTo>
                    <a:pt x="446843" y="3346882"/>
                    <a:pt x="450926" y="3355461"/>
                    <a:pt x="452761" y="3364637"/>
                  </a:cubicBezTo>
                  <a:cubicBezTo>
                    <a:pt x="455575" y="3378705"/>
                    <a:pt x="464818" y="3428579"/>
                    <a:pt x="470517" y="3444536"/>
                  </a:cubicBezTo>
                  <a:cubicBezTo>
                    <a:pt x="481237" y="3474551"/>
                    <a:pt x="495948" y="3503076"/>
                    <a:pt x="506027" y="3533312"/>
                  </a:cubicBezTo>
                  <a:cubicBezTo>
                    <a:pt x="517353" y="3567287"/>
                    <a:pt x="537422" y="3629230"/>
                    <a:pt x="550416" y="3648722"/>
                  </a:cubicBezTo>
                  <a:cubicBezTo>
                    <a:pt x="556334" y="3657600"/>
                    <a:pt x="560626" y="3667810"/>
                    <a:pt x="568171" y="3675355"/>
                  </a:cubicBezTo>
                  <a:cubicBezTo>
                    <a:pt x="575716" y="3682900"/>
                    <a:pt x="586473" y="3686445"/>
                    <a:pt x="594804" y="3693110"/>
                  </a:cubicBezTo>
                  <a:cubicBezTo>
                    <a:pt x="622332" y="3715133"/>
                    <a:pt x="602754" y="3710402"/>
                    <a:pt x="639192" y="3728621"/>
                  </a:cubicBezTo>
                  <a:cubicBezTo>
                    <a:pt x="647562" y="3732806"/>
                    <a:pt x="657455" y="3733314"/>
                    <a:pt x="665825" y="3737499"/>
                  </a:cubicBezTo>
                  <a:cubicBezTo>
                    <a:pt x="687060" y="3748117"/>
                    <a:pt x="693899" y="3762692"/>
                    <a:pt x="719091" y="3764132"/>
                  </a:cubicBezTo>
                  <a:cubicBezTo>
                    <a:pt x="813678" y="3769537"/>
                    <a:pt x="908482" y="3770051"/>
                    <a:pt x="1003177" y="3773010"/>
                  </a:cubicBezTo>
                  <a:cubicBezTo>
                    <a:pt x="1190798" y="3810533"/>
                    <a:pt x="1001656" y="3767761"/>
                    <a:pt x="1162975" y="3817398"/>
                  </a:cubicBezTo>
                  <a:cubicBezTo>
                    <a:pt x="1177397" y="3821836"/>
                    <a:pt x="1192724" y="3822616"/>
                    <a:pt x="1207363" y="3826276"/>
                  </a:cubicBezTo>
                  <a:cubicBezTo>
                    <a:pt x="1216441" y="3828546"/>
                    <a:pt x="1225118" y="3832194"/>
                    <a:pt x="1233996" y="3835153"/>
                  </a:cubicBezTo>
                  <a:cubicBezTo>
                    <a:pt x="1244687" y="3834181"/>
                    <a:pt x="1346683" y="3828407"/>
                    <a:pt x="1376039" y="3817398"/>
                  </a:cubicBezTo>
                  <a:cubicBezTo>
                    <a:pt x="1423427" y="3799627"/>
                    <a:pt x="1384309" y="3803558"/>
                    <a:pt x="1420427" y="3781887"/>
                  </a:cubicBezTo>
                  <a:cubicBezTo>
                    <a:pt x="1428451" y="3777072"/>
                    <a:pt x="1438182" y="3775969"/>
                    <a:pt x="1447060" y="3773010"/>
                  </a:cubicBezTo>
                  <a:cubicBezTo>
                    <a:pt x="1455938" y="3767091"/>
                    <a:pt x="1464150" y="3760026"/>
                    <a:pt x="1473693" y="3755254"/>
                  </a:cubicBezTo>
                  <a:cubicBezTo>
                    <a:pt x="1531724" y="3726239"/>
                    <a:pt x="1605543" y="3762514"/>
                    <a:pt x="1660125" y="3773010"/>
                  </a:cubicBezTo>
                  <a:cubicBezTo>
                    <a:pt x="1759732" y="3792165"/>
                    <a:pt x="1830130" y="3830226"/>
                    <a:pt x="1935332" y="3861786"/>
                  </a:cubicBezTo>
                  <a:cubicBezTo>
                    <a:pt x="2119468" y="3917027"/>
                    <a:pt x="1932817" y="3863377"/>
                    <a:pt x="2104008" y="3906175"/>
                  </a:cubicBezTo>
                  <a:cubicBezTo>
                    <a:pt x="2124908" y="3911400"/>
                    <a:pt x="2145368" y="3918262"/>
                    <a:pt x="2166152" y="3923930"/>
                  </a:cubicBezTo>
                  <a:cubicBezTo>
                    <a:pt x="2177923" y="3927140"/>
                    <a:pt x="2189825" y="3929849"/>
                    <a:pt x="2201662" y="3932808"/>
                  </a:cubicBezTo>
                  <a:cubicBezTo>
                    <a:pt x="2207581" y="3938726"/>
                    <a:pt x="2215112" y="3943386"/>
                    <a:pt x="2219418" y="3950563"/>
                  </a:cubicBezTo>
                  <a:cubicBezTo>
                    <a:pt x="2228113" y="3965054"/>
                    <a:pt x="2234447" y="4010680"/>
                    <a:pt x="2237173" y="4021584"/>
                  </a:cubicBezTo>
                  <a:cubicBezTo>
                    <a:pt x="2242893" y="4044462"/>
                    <a:pt x="2248308" y="4056252"/>
                    <a:pt x="2263806" y="4074850"/>
                  </a:cubicBezTo>
                  <a:cubicBezTo>
                    <a:pt x="2294551" y="4111745"/>
                    <a:pt x="2294901" y="4101837"/>
                    <a:pt x="2343705" y="4128116"/>
                  </a:cubicBezTo>
                  <a:cubicBezTo>
                    <a:pt x="2364711" y="4139427"/>
                    <a:pt x="2383351" y="4155687"/>
                    <a:pt x="2405849" y="4163627"/>
                  </a:cubicBezTo>
                  <a:cubicBezTo>
                    <a:pt x="2442754" y="4176652"/>
                    <a:pt x="2524184" y="4185077"/>
                    <a:pt x="2565647" y="4190260"/>
                  </a:cubicBezTo>
                  <a:cubicBezTo>
                    <a:pt x="2574525" y="4193219"/>
                    <a:pt x="2583145" y="4197108"/>
                    <a:pt x="2592280" y="4199138"/>
                  </a:cubicBezTo>
                  <a:cubicBezTo>
                    <a:pt x="2671918" y="4216835"/>
                    <a:pt x="2733179" y="4210149"/>
                    <a:pt x="2823099" y="4216893"/>
                  </a:cubicBezTo>
                  <a:cubicBezTo>
                    <a:pt x="2882412" y="4221341"/>
                    <a:pt x="2941468" y="4228730"/>
                    <a:pt x="3000653" y="4234648"/>
                  </a:cubicBezTo>
                  <a:cubicBezTo>
                    <a:pt x="3030245" y="4237607"/>
                    <a:pt x="3059703" y="4242625"/>
                    <a:pt x="3089429" y="4243526"/>
                  </a:cubicBezTo>
                  <a:cubicBezTo>
                    <a:pt x="3435716" y="4254020"/>
                    <a:pt x="3284843" y="4246985"/>
                    <a:pt x="3542191" y="4261281"/>
                  </a:cubicBezTo>
                  <a:cubicBezTo>
                    <a:pt x="3590597" y="4267332"/>
                    <a:pt x="3644767" y="4274433"/>
                    <a:pt x="3693111" y="4279037"/>
                  </a:cubicBezTo>
                  <a:cubicBezTo>
                    <a:pt x="3728584" y="4282415"/>
                    <a:pt x="3764205" y="4284184"/>
                    <a:pt x="3799643" y="4287914"/>
                  </a:cubicBezTo>
                  <a:cubicBezTo>
                    <a:pt x="3820453" y="4290104"/>
                    <a:pt x="3841147" y="4293352"/>
                    <a:pt x="3861787" y="4296792"/>
                  </a:cubicBezTo>
                  <a:cubicBezTo>
                    <a:pt x="3876671" y="4299273"/>
                    <a:pt x="3891178" y="4304004"/>
                    <a:pt x="3906175" y="4305670"/>
                  </a:cubicBezTo>
                  <a:cubicBezTo>
                    <a:pt x="3986869" y="4314636"/>
                    <a:pt x="4104607" y="4317941"/>
                    <a:pt x="4181383" y="4323425"/>
                  </a:cubicBezTo>
                  <a:cubicBezTo>
                    <a:pt x="4256057" y="4328759"/>
                    <a:pt x="4260200" y="4330643"/>
                    <a:pt x="4323425" y="4341180"/>
                  </a:cubicBezTo>
                  <a:cubicBezTo>
                    <a:pt x="4376964" y="4359027"/>
                    <a:pt x="4336509" y="4349675"/>
                    <a:pt x="4429958" y="4341180"/>
                  </a:cubicBezTo>
                  <a:cubicBezTo>
                    <a:pt x="4468383" y="4337687"/>
                    <a:pt x="4506897" y="4335262"/>
                    <a:pt x="4545367" y="4332303"/>
                  </a:cubicBezTo>
                  <a:cubicBezTo>
                    <a:pt x="4560163" y="4329344"/>
                    <a:pt x="4574799" y="4325419"/>
                    <a:pt x="4589756" y="4323425"/>
                  </a:cubicBezTo>
                  <a:cubicBezTo>
                    <a:pt x="4648477" y="4315595"/>
                    <a:pt x="4694266" y="4318907"/>
                    <a:pt x="4749554" y="4296792"/>
                  </a:cubicBezTo>
                  <a:cubicBezTo>
                    <a:pt x="4764350" y="4290874"/>
                    <a:pt x="4778824" y="4284076"/>
                    <a:pt x="4793942" y="4279037"/>
                  </a:cubicBezTo>
                  <a:cubicBezTo>
                    <a:pt x="4827731" y="4267774"/>
                    <a:pt x="4826161" y="4274106"/>
                    <a:pt x="4856086" y="4261281"/>
                  </a:cubicBezTo>
                  <a:cubicBezTo>
                    <a:pt x="4868250" y="4256068"/>
                    <a:pt x="4880028" y="4249953"/>
                    <a:pt x="4891596" y="4243526"/>
                  </a:cubicBezTo>
                  <a:cubicBezTo>
                    <a:pt x="4906680" y="4235146"/>
                    <a:pt x="4919880" y="4223087"/>
                    <a:pt x="4935985" y="4216893"/>
                  </a:cubicBezTo>
                  <a:cubicBezTo>
                    <a:pt x="4958761" y="4208133"/>
                    <a:pt x="4983332" y="4205056"/>
                    <a:pt x="5007006" y="4199138"/>
                  </a:cubicBezTo>
                  <a:cubicBezTo>
                    <a:pt x="5042536" y="4175450"/>
                    <a:pt x="5030247" y="4181001"/>
                    <a:pt x="5078027" y="4163627"/>
                  </a:cubicBezTo>
                  <a:cubicBezTo>
                    <a:pt x="5095616" y="4157231"/>
                    <a:pt x="5131293" y="4145872"/>
                    <a:pt x="5131293" y="4145872"/>
                  </a:cubicBezTo>
                  <a:cubicBezTo>
                    <a:pt x="5175572" y="4116353"/>
                    <a:pt x="5189876" y="4109038"/>
                    <a:pt x="5228948" y="4074850"/>
                  </a:cubicBezTo>
                  <a:cubicBezTo>
                    <a:pt x="5238397" y="4066583"/>
                    <a:pt x="5245365" y="4055514"/>
                    <a:pt x="5255581" y="4048217"/>
                  </a:cubicBezTo>
                  <a:cubicBezTo>
                    <a:pt x="5340623" y="3987473"/>
                    <a:pt x="5247839" y="4068616"/>
                    <a:pt x="5317725" y="4012707"/>
                  </a:cubicBezTo>
                  <a:cubicBezTo>
                    <a:pt x="5343550" y="3992047"/>
                    <a:pt x="5330168" y="3995999"/>
                    <a:pt x="5353235" y="3968318"/>
                  </a:cubicBezTo>
                  <a:cubicBezTo>
                    <a:pt x="5374596" y="3942685"/>
                    <a:pt x="5380314" y="3941388"/>
                    <a:pt x="5406501" y="3923930"/>
                  </a:cubicBezTo>
                  <a:cubicBezTo>
                    <a:pt x="5412420" y="3915052"/>
                    <a:pt x="5417168" y="3905272"/>
                    <a:pt x="5424257" y="3897297"/>
                  </a:cubicBezTo>
                  <a:cubicBezTo>
                    <a:pt x="5440939" y="3878530"/>
                    <a:pt x="5477523" y="3844031"/>
                    <a:pt x="5477523" y="3844031"/>
                  </a:cubicBezTo>
                  <a:cubicBezTo>
                    <a:pt x="5493799" y="3795199"/>
                    <a:pt x="5476620" y="3838953"/>
                    <a:pt x="5504156" y="3790765"/>
                  </a:cubicBezTo>
                  <a:cubicBezTo>
                    <a:pt x="5549218" y="3711907"/>
                    <a:pt x="5496402" y="3793519"/>
                    <a:pt x="5539666" y="3728621"/>
                  </a:cubicBezTo>
                  <a:cubicBezTo>
                    <a:pt x="5562183" y="3616041"/>
                    <a:pt x="5532010" y="3737609"/>
                    <a:pt x="5566299" y="3657600"/>
                  </a:cubicBezTo>
                  <a:cubicBezTo>
                    <a:pt x="5583367" y="3617775"/>
                    <a:pt x="5566778" y="3630010"/>
                    <a:pt x="5584055" y="3595456"/>
                  </a:cubicBezTo>
                  <a:cubicBezTo>
                    <a:pt x="5588827" y="3585913"/>
                    <a:pt x="5597477" y="3578573"/>
                    <a:pt x="5601810" y="3568823"/>
                  </a:cubicBezTo>
                  <a:cubicBezTo>
                    <a:pt x="5634452" y="3495377"/>
                    <a:pt x="5600857" y="3534264"/>
                    <a:pt x="5637321" y="3497802"/>
                  </a:cubicBezTo>
                  <a:cubicBezTo>
                    <a:pt x="5643239" y="3485965"/>
                    <a:pt x="5648062" y="3473514"/>
                    <a:pt x="5655076" y="3462291"/>
                  </a:cubicBezTo>
                  <a:cubicBezTo>
                    <a:pt x="5662918" y="3449744"/>
                    <a:pt x="5674368" y="3439627"/>
                    <a:pt x="5681709" y="3426780"/>
                  </a:cubicBezTo>
                  <a:cubicBezTo>
                    <a:pt x="5707570" y="3381523"/>
                    <a:pt x="5666512" y="3415771"/>
                    <a:pt x="5717220" y="3373514"/>
                  </a:cubicBezTo>
                  <a:cubicBezTo>
                    <a:pt x="5751565" y="3344894"/>
                    <a:pt x="5736293" y="3363032"/>
                    <a:pt x="5779363" y="3346881"/>
                  </a:cubicBezTo>
                  <a:cubicBezTo>
                    <a:pt x="5791754" y="3342234"/>
                    <a:pt x="5802710" y="3334339"/>
                    <a:pt x="5814874" y="3329126"/>
                  </a:cubicBezTo>
                  <a:cubicBezTo>
                    <a:pt x="5823475" y="3325440"/>
                    <a:pt x="5833137" y="3324433"/>
                    <a:pt x="5841507" y="3320248"/>
                  </a:cubicBezTo>
                  <a:cubicBezTo>
                    <a:pt x="5851050" y="3315476"/>
                    <a:pt x="5858597" y="3307265"/>
                    <a:pt x="5868140" y="3302493"/>
                  </a:cubicBezTo>
                  <a:cubicBezTo>
                    <a:pt x="5876510" y="3298308"/>
                    <a:pt x="5886403" y="3297800"/>
                    <a:pt x="5894773" y="3293615"/>
                  </a:cubicBezTo>
                  <a:cubicBezTo>
                    <a:pt x="5904316" y="3288843"/>
                    <a:pt x="5911863" y="3280632"/>
                    <a:pt x="5921406" y="3275860"/>
                  </a:cubicBezTo>
                  <a:cubicBezTo>
                    <a:pt x="5929776" y="3271675"/>
                    <a:pt x="5939669" y="3271167"/>
                    <a:pt x="5948039" y="3266982"/>
                  </a:cubicBezTo>
                  <a:cubicBezTo>
                    <a:pt x="5957582" y="3262210"/>
                    <a:pt x="5964922" y="3253560"/>
                    <a:pt x="5974672" y="3249227"/>
                  </a:cubicBezTo>
                  <a:cubicBezTo>
                    <a:pt x="5991775" y="3241626"/>
                    <a:pt x="6027938" y="3231472"/>
                    <a:pt x="6027938" y="3231472"/>
                  </a:cubicBezTo>
                  <a:cubicBezTo>
                    <a:pt x="6090397" y="3189831"/>
                    <a:pt x="6011198" y="3237750"/>
                    <a:pt x="6098959" y="3204839"/>
                  </a:cubicBezTo>
                  <a:cubicBezTo>
                    <a:pt x="6108949" y="3201093"/>
                    <a:pt x="6116049" y="3191855"/>
                    <a:pt x="6125592" y="3187083"/>
                  </a:cubicBezTo>
                  <a:cubicBezTo>
                    <a:pt x="6133962" y="3182898"/>
                    <a:pt x="6143347" y="3181165"/>
                    <a:pt x="6152225" y="3178206"/>
                  </a:cubicBezTo>
                  <a:cubicBezTo>
                    <a:pt x="6161103" y="3172287"/>
                    <a:pt x="6169108" y="3164783"/>
                    <a:pt x="6178858" y="3160450"/>
                  </a:cubicBezTo>
                  <a:cubicBezTo>
                    <a:pt x="6195961" y="3152849"/>
                    <a:pt x="6216076" y="3152324"/>
                    <a:pt x="6232125" y="3142695"/>
                  </a:cubicBezTo>
                  <a:cubicBezTo>
                    <a:pt x="6305029" y="3098952"/>
                    <a:pt x="6245971" y="3127620"/>
                    <a:pt x="6320901" y="3107184"/>
                  </a:cubicBezTo>
                  <a:cubicBezTo>
                    <a:pt x="6338957" y="3102260"/>
                    <a:pt x="6355815" y="3093100"/>
                    <a:pt x="6374167" y="3089429"/>
                  </a:cubicBezTo>
                  <a:cubicBezTo>
                    <a:pt x="6388963" y="3086470"/>
                    <a:pt x="6403917" y="3084211"/>
                    <a:pt x="6418556" y="3080551"/>
                  </a:cubicBezTo>
                  <a:cubicBezTo>
                    <a:pt x="6427634" y="3078281"/>
                    <a:pt x="6436054" y="3073704"/>
                    <a:pt x="6445189" y="3071674"/>
                  </a:cubicBezTo>
                  <a:cubicBezTo>
                    <a:pt x="6462761" y="3067769"/>
                    <a:pt x="6480700" y="3065755"/>
                    <a:pt x="6498455" y="3062796"/>
                  </a:cubicBezTo>
                  <a:cubicBezTo>
                    <a:pt x="6510292" y="3056878"/>
                    <a:pt x="6521410" y="3049226"/>
                    <a:pt x="6533965" y="3045041"/>
                  </a:cubicBezTo>
                  <a:cubicBezTo>
                    <a:pt x="6548280" y="3040269"/>
                    <a:pt x="6563715" y="3039823"/>
                    <a:pt x="6578354" y="3036163"/>
                  </a:cubicBezTo>
                  <a:cubicBezTo>
                    <a:pt x="6587432" y="3033893"/>
                    <a:pt x="6596109" y="3030244"/>
                    <a:pt x="6604987" y="3027285"/>
                  </a:cubicBezTo>
                  <a:cubicBezTo>
                    <a:pt x="6613865" y="3018407"/>
                    <a:pt x="6621174" y="3007616"/>
                    <a:pt x="6631620" y="3000652"/>
                  </a:cubicBezTo>
                  <a:cubicBezTo>
                    <a:pt x="6711697" y="2947268"/>
                    <a:pt x="6601071" y="3043866"/>
                    <a:pt x="6684886" y="2974019"/>
                  </a:cubicBezTo>
                  <a:cubicBezTo>
                    <a:pt x="6772159" y="2901291"/>
                    <a:pt x="6659433" y="2990594"/>
                    <a:pt x="6729274" y="2920753"/>
                  </a:cubicBezTo>
                  <a:cubicBezTo>
                    <a:pt x="6736819" y="2913208"/>
                    <a:pt x="6747029" y="2908916"/>
                    <a:pt x="6755907" y="2902998"/>
                  </a:cubicBezTo>
                  <a:cubicBezTo>
                    <a:pt x="6764785" y="2891161"/>
                    <a:pt x="6771481" y="2877317"/>
                    <a:pt x="6782540" y="2867487"/>
                  </a:cubicBezTo>
                  <a:cubicBezTo>
                    <a:pt x="6798489" y="2853310"/>
                    <a:pt x="6818051" y="2843814"/>
                    <a:pt x="6835806" y="2831977"/>
                  </a:cubicBezTo>
                  <a:cubicBezTo>
                    <a:pt x="6844684" y="2826058"/>
                    <a:pt x="6856037" y="2822757"/>
                    <a:pt x="6862439" y="2814221"/>
                  </a:cubicBezTo>
                  <a:cubicBezTo>
                    <a:pt x="6894687" y="2771224"/>
                    <a:pt x="6875035" y="2783389"/>
                    <a:pt x="6915705" y="2769833"/>
                  </a:cubicBezTo>
                  <a:cubicBezTo>
                    <a:pt x="6921623" y="2763914"/>
                    <a:pt x="6928231" y="2758613"/>
                    <a:pt x="6933460" y="2752077"/>
                  </a:cubicBezTo>
                  <a:cubicBezTo>
                    <a:pt x="6940125" y="2743745"/>
                    <a:pt x="6943671" y="2732989"/>
                    <a:pt x="6951216" y="2725444"/>
                  </a:cubicBezTo>
                  <a:cubicBezTo>
                    <a:pt x="6961678" y="2714982"/>
                    <a:pt x="6976264" y="2709273"/>
                    <a:pt x="6986726" y="2698811"/>
                  </a:cubicBezTo>
                  <a:cubicBezTo>
                    <a:pt x="7019476" y="2666061"/>
                    <a:pt x="6987489" y="2674628"/>
                    <a:pt x="7031115" y="2645545"/>
                  </a:cubicBezTo>
                  <a:cubicBezTo>
                    <a:pt x="7038901" y="2640354"/>
                    <a:pt x="7048870" y="2639627"/>
                    <a:pt x="7057748" y="2636668"/>
                  </a:cubicBezTo>
                  <a:cubicBezTo>
                    <a:pt x="7063666" y="2630749"/>
                    <a:pt x="7068326" y="2623218"/>
                    <a:pt x="7075503" y="2618912"/>
                  </a:cubicBezTo>
                  <a:cubicBezTo>
                    <a:pt x="7083527" y="2614097"/>
                    <a:pt x="7093173" y="2612724"/>
                    <a:pt x="7102136" y="2610035"/>
                  </a:cubicBezTo>
                  <a:cubicBezTo>
                    <a:pt x="7122771" y="2603845"/>
                    <a:pt x="7143645" y="2598469"/>
                    <a:pt x="7164280" y="2592279"/>
                  </a:cubicBezTo>
                  <a:cubicBezTo>
                    <a:pt x="7173243" y="2589590"/>
                    <a:pt x="7181915" y="2585973"/>
                    <a:pt x="7190913" y="2583402"/>
                  </a:cubicBezTo>
                  <a:cubicBezTo>
                    <a:pt x="7202645" y="2580050"/>
                    <a:pt x="7214737" y="2578030"/>
                    <a:pt x="7226424" y="2574524"/>
                  </a:cubicBezTo>
                  <a:cubicBezTo>
                    <a:pt x="7244350" y="2569146"/>
                    <a:pt x="7261935" y="2562687"/>
                    <a:pt x="7279690" y="2556769"/>
                  </a:cubicBezTo>
                  <a:lnTo>
                    <a:pt x="7306323" y="2547891"/>
                  </a:lnTo>
                  <a:cubicBezTo>
                    <a:pt x="7315201" y="2539013"/>
                    <a:pt x="7323311" y="2529295"/>
                    <a:pt x="7332956" y="2521258"/>
                  </a:cubicBezTo>
                  <a:cubicBezTo>
                    <a:pt x="7341153" y="2514428"/>
                    <a:pt x="7352924" y="2511835"/>
                    <a:pt x="7359589" y="2503503"/>
                  </a:cubicBezTo>
                  <a:cubicBezTo>
                    <a:pt x="7365435" y="2496196"/>
                    <a:pt x="7364281" y="2485240"/>
                    <a:pt x="7368466" y="2476870"/>
                  </a:cubicBezTo>
                  <a:cubicBezTo>
                    <a:pt x="7373238" y="2467327"/>
                    <a:pt x="7381450" y="2459780"/>
                    <a:pt x="7386222" y="2450237"/>
                  </a:cubicBezTo>
                  <a:cubicBezTo>
                    <a:pt x="7393349" y="2435983"/>
                    <a:pt x="7398382" y="2420769"/>
                    <a:pt x="7403977" y="2405848"/>
                  </a:cubicBezTo>
                  <a:cubicBezTo>
                    <a:pt x="7407263" y="2397086"/>
                    <a:pt x="7408310" y="2387395"/>
                    <a:pt x="7412855" y="2379215"/>
                  </a:cubicBezTo>
                  <a:cubicBezTo>
                    <a:pt x="7423218" y="2360561"/>
                    <a:pt x="7441617" y="2346193"/>
                    <a:pt x="7448365" y="2325949"/>
                  </a:cubicBezTo>
                  <a:cubicBezTo>
                    <a:pt x="7451324" y="2317071"/>
                    <a:pt x="7454973" y="2308394"/>
                    <a:pt x="7457243" y="2299316"/>
                  </a:cubicBezTo>
                  <a:cubicBezTo>
                    <a:pt x="7465899" y="2264694"/>
                    <a:pt x="7469986" y="2227868"/>
                    <a:pt x="7474998" y="2192784"/>
                  </a:cubicBezTo>
                  <a:lnTo>
                    <a:pt x="7492754" y="2112885"/>
                  </a:lnTo>
                </a:path>
              </a:pathLst>
            </a:custGeom>
            <a:solidFill>
              <a:srgbClr val="D1FFD1"/>
            </a:solid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nvGrpSpPr>
            <p:cNvPr id="136" name="Group 135"/>
            <p:cNvGrpSpPr/>
            <p:nvPr/>
          </p:nvGrpSpPr>
          <p:grpSpPr>
            <a:xfrm>
              <a:off x="2111011" y="1482571"/>
              <a:ext cx="2009564" cy="3773010"/>
              <a:chOff x="2111011" y="1482571"/>
              <a:chExt cx="2009564" cy="3773010"/>
            </a:xfrm>
          </p:grpSpPr>
          <p:sp>
            <p:nvSpPr>
              <p:cNvPr id="220" name="Freeform 219"/>
              <p:cNvSpPr/>
              <p:nvPr/>
            </p:nvSpPr>
            <p:spPr>
              <a:xfrm>
                <a:off x="2849732" y="1482571"/>
                <a:ext cx="568271" cy="3773010"/>
              </a:xfrm>
              <a:custGeom>
                <a:avLst/>
                <a:gdLst>
                  <a:gd name="connsiteX0" fmla="*/ 150920 w 568271"/>
                  <a:gd name="connsiteY0" fmla="*/ 0 h 3773010"/>
                  <a:gd name="connsiteX1" fmla="*/ 381740 w 568271"/>
                  <a:gd name="connsiteY1" fmla="*/ 648070 h 3773010"/>
                  <a:gd name="connsiteX2" fmla="*/ 142043 w 568271"/>
                  <a:gd name="connsiteY2" fmla="*/ 1189608 h 3773010"/>
                  <a:gd name="connsiteX3" fmla="*/ 568171 w 568271"/>
                  <a:gd name="connsiteY3" fmla="*/ 1953087 h 3773010"/>
                  <a:gd name="connsiteX4" fmla="*/ 97654 w 568271"/>
                  <a:gd name="connsiteY4" fmla="*/ 2787588 h 3773010"/>
                  <a:gd name="connsiteX5" fmla="*/ 0 w 568271"/>
                  <a:gd name="connsiteY5" fmla="*/ 3773010 h 377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271" h="3773010">
                    <a:moveTo>
                      <a:pt x="150920" y="0"/>
                    </a:moveTo>
                    <a:cubicBezTo>
                      <a:pt x="267069" y="224901"/>
                      <a:pt x="383219" y="449802"/>
                      <a:pt x="381740" y="648070"/>
                    </a:cubicBezTo>
                    <a:cubicBezTo>
                      <a:pt x="380261" y="846338"/>
                      <a:pt x="110971" y="972105"/>
                      <a:pt x="142043" y="1189608"/>
                    </a:cubicBezTo>
                    <a:cubicBezTo>
                      <a:pt x="173115" y="1407111"/>
                      <a:pt x="575569" y="1686757"/>
                      <a:pt x="568171" y="1953087"/>
                    </a:cubicBezTo>
                    <a:cubicBezTo>
                      <a:pt x="560773" y="2219417"/>
                      <a:pt x="192349" y="2484268"/>
                      <a:pt x="97654" y="2787588"/>
                    </a:cubicBezTo>
                    <a:cubicBezTo>
                      <a:pt x="2959" y="3090909"/>
                      <a:pt x="1479" y="3431959"/>
                      <a:pt x="0" y="3773010"/>
                    </a:cubicBezTo>
                  </a:path>
                </a:pathLst>
              </a:custGeom>
              <a:ln>
                <a:solidFill>
                  <a:srgbClr val="9933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nvGrpSpPr>
              <p:cNvPr id="221" name="Group 220"/>
              <p:cNvGrpSpPr/>
              <p:nvPr/>
            </p:nvGrpSpPr>
            <p:grpSpPr>
              <a:xfrm>
                <a:off x="2111011" y="1499992"/>
                <a:ext cx="2009564" cy="3644531"/>
                <a:chOff x="2111011" y="1499992"/>
                <a:chExt cx="2009564" cy="3644531"/>
              </a:xfrm>
            </p:grpSpPr>
            <p:grpSp>
              <p:nvGrpSpPr>
                <p:cNvPr id="222" name="Group 221"/>
                <p:cNvGrpSpPr/>
                <p:nvPr/>
              </p:nvGrpSpPr>
              <p:grpSpPr>
                <a:xfrm>
                  <a:off x="2386429" y="1926604"/>
                  <a:ext cx="1303640" cy="520054"/>
                  <a:chOff x="2386429" y="1926604"/>
                  <a:chExt cx="1303640" cy="520054"/>
                </a:xfrm>
              </p:grpSpPr>
              <p:sp>
                <p:nvSpPr>
                  <p:cNvPr id="247" name="Arc 246"/>
                  <p:cNvSpPr/>
                  <p:nvPr/>
                </p:nvSpPr>
                <p:spPr>
                  <a:xfrm rot="6521593">
                    <a:off x="2601907" y="1711126"/>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48" name="Arc 247"/>
                  <p:cNvSpPr/>
                  <p:nvPr/>
                </p:nvSpPr>
                <p:spPr>
                  <a:xfrm rot="15428307" flipH="1">
                    <a:off x="3236261" y="1992850"/>
                    <a:ext cx="403407" cy="504209"/>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223" name="Group 222"/>
                <p:cNvGrpSpPr/>
                <p:nvPr/>
              </p:nvGrpSpPr>
              <p:grpSpPr>
                <a:xfrm>
                  <a:off x="2316606" y="1499992"/>
                  <a:ext cx="1674243" cy="447155"/>
                  <a:chOff x="2316606" y="1499992"/>
                  <a:chExt cx="1674243" cy="447155"/>
                </a:xfrm>
              </p:grpSpPr>
              <p:sp>
                <p:nvSpPr>
                  <p:cNvPr id="245" name="Arc 244"/>
                  <p:cNvSpPr/>
                  <p:nvPr/>
                </p:nvSpPr>
                <p:spPr>
                  <a:xfrm rot="6171693">
                    <a:off x="2532084" y="1284514"/>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46" name="Arc 245"/>
                  <p:cNvSpPr/>
                  <p:nvPr/>
                </p:nvSpPr>
                <p:spPr>
                  <a:xfrm rot="15549806" flipH="1">
                    <a:off x="3371964" y="1328262"/>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224" name="Group 223"/>
                <p:cNvGrpSpPr/>
                <p:nvPr/>
              </p:nvGrpSpPr>
              <p:grpSpPr>
                <a:xfrm>
                  <a:off x="2165967" y="2300946"/>
                  <a:ext cx="1647076" cy="421163"/>
                  <a:chOff x="2165967" y="2300946"/>
                  <a:chExt cx="1647076" cy="421163"/>
                </a:xfrm>
              </p:grpSpPr>
              <p:sp>
                <p:nvSpPr>
                  <p:cNvPr id="243" name="Arc 242"/>
                  <p:cNvSpPr/>
                  <p:nvPr/>
                </p:nvSpPr>
                <p:spPr>
                  <a:xfrm rot="6171693">
                    <a:off x="2381445" y="2103224"/>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44" name="Arc 243"/>
                  <p:cNvSpPr/>
                  <p:nvPr/>
                </p:nvSpPr>
                <p:spPr>
                  <a:xfrm rot="15157351" flipH="1">
                    <a:off x="3194158" y="2085468"/>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225" name="Group 224"/>
                <p:cNvGrpSpPr/>
                <p:nvPr/>
              </p:nvGrpSpPr>
              <p:grpSpPr>
                <a:xfrm>
                  <a:off x="2485452" y="2553446"/>
                  <a:ext cx="1437820" cy="502376"/>
                  <a:chOff x="2485452" y="2553446"/>
                  <a:chExt cx="1437820" cy="502376"/>
                </a:xfrm>
              </p:grpSpPr>
              <p:sp>
                <p:nvSpPr>
                  <p:cNvPr id="241" name="Arc 240"/>
                  <p:cNvSpPr/>
                  <p:nvPr/>
                </p:nvSpPr>
                <p:spPr>
                  <a:xfrm rot="6171693">
                    <a:off x="2606442" y="2531425"/>
                    <a:ext cx="403407" cy="645387"/>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42" name="Arc 241"/>
                  <p:cNvSpPr/>
                  <p:nvPr/>
                </p:nvSpPr>
                <p:spPr>
                  <a:xfrm rot="14889034" flipH="1">
                    <a:off x="3304387" y="2337968"/>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226" name="Group 225"/>
                <p:cNvGrpSpPr/>
                <p:nvPr/>
              </p:nvGrpSpPr>
              <p:grpSpPr>
                <a:xfrm>
                  <a:off x="2468063" y="2822364"/>
                  <a:ext cx="1652512" cy="417126"/>
                  <a:chOff x="2468063" y="2822364"/>
                  <a:chExt cx="1652512" cy="417126"/>
                </a:xfrm>
              </p:grpSpPr>
              <p:sp>
                <p:nvSpPr>
                  <p:cNvPr id="239" name="Arc 238"/>
                  <p:cNvSpPr/>
                  <p:nvPr/>
                </p:nvSpPr>
                <p:spPr>
                  <a:xfrm rot="6171693">
                    <a:off x="2683541" y="2620605"/>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40" name="Arc 239"/>
                  <p:cNvSpPr/>
                  <p:nvPr/>
                </p:nvSpPr>
                <p:spPr>
                  <a:xfrm rot="15067016" flipH="1">
                    <a:off x="3501690" y="2606886"/>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227" name="Group 226"/>
                <p:cNvGrpSpPr/>
                <p:nvPr/>
              </p:nvGrpSpPr>
              <p:grpSpPr>
                <a:xfrm>
                  <a:off x="2508103" y="3476150"/>
                  <a:ext cx="1297983" cy="843467"/>
                  <a:chOff x="2508103" y="3476150"/>
                  <a:chExt cx="1297983" cy="843467"/>
                </a:xfrm>
              </p:grpSpPr>
              <p:sp>
                <p:nvSpPr>
                  <p:cNvPr id="237" name="Arc 236"/>
                  <p:cNvSpPr/>
                  <p:nvPr/>
                </p:nvSpPr>
                <p:spPr>
                  <a:xfrm rot="6972468">
                    <a:off x="2528460" y="3455793"/>
                    <a:ext cx="627217" cy="667931"/>
                  </a:xfrm>
                  <a:prstGeom prst="arc">
                    <a:avLst>
                      <a:gd name="adj1" fmla="val 16139861"/>
                      <a:gd name="adj2" fmla="val 573362"/>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38" name="Arc 237"/>
                  <p:cNvSpPr/>
                  <p:nvPr/>
                </p:nvSpPr>
                <p:spPr>
                  <a:xfrm rot="16783253" flipH="1">
                    <a:off x="3158512" y="3672043"/>
                    <a:ext cx="627217" cy="667931"/>
                  </a:xfrm>
                  <a:prstGeom prst="arc">
                    <a:avLst>
                      <a:gd name="adj1" fmla="val 16139861"/>
                      <a:gd name="adj2" fmla="val 573362"/>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228" name="Group 227"/>
                <p:cNvGrpSpPr/>
                <p:nvPr/>
              </p:nvGrpSpPr>
              <p:grpSpPr>
                <a:xfrm>
                  <a:off x="2111011" y="3913825"/>
                  <a:ext cx="1488970" cy="842278"/>
                  <a:chOff x="2111011" y="3913825"/>
                  <a:chExt cx="1488970" cy="842278"/>
                </a:xfrm>
              </p:grpSpPr>
              <p:sp>
                <p:nvSpPr>
                  <p:cNvPr id="235" name="Arc 234"/>
                  <p:cNvSpPr/>
                  <p:nvPr/>
                </p:nvSpPr>
                <p:spPr>
                  <a:xfrm rot="6171693">
                    <a:off x="2219310" y="3805526"/>
                    <a:ext cx="617766"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36" name="Arc 235"/>
                  <p:cNvSpPr/>
                  <p:nvPr/>
                </p:nvSpPr>
                <p:spPr>
                  <a:xfrm rot="16783253" flipH="1">
                    <a:off x="2952407" y="4108529"/>
                    <a:ext cx="627217" cy="667931"/>
                  </a:xfrm>
                  <a:prstGeom prst="arc">
                    <a:avLst>
                      <a:gd name="adj1" fmla="val 16139861"/>
                      <a:gd name="adj2" fmla="val 573362"/>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229" name="Group 228"/>
                <p:cNvGrpSpPr/>
                <p:nvPr/>
              </p:nvGrpSpPr>
              <p:grpSpPr>
                <a:xfrm>
                  <a:off x="2517069" y="3378858"/>
                  <a:ext cx="1457491" cy="724508"/>
                  <a:chOff x="2517069" y="3378858"/>
                  <a:chExt cx="1457491" cy="724508"/>
                </a:xfrm>
              </p:grpSpPr>
              <p:sp>
                <p:nvSpPr>
                  <p:cNvPr id="233" name="Arc 232"/>
                  <p:cNvSpPr/>
                  <p:nvPr/>
                </p:nvSpPr>
                <p:spPr>
                  <a:xfrm rot="6171693">
                    <a:off x="2732547" y="3163380"/>
                    <a:ext cx="403407" cy="834363"/>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34" name="Arc 233"/>
                  <p:cNvSpPr/>
                  <p:nvPr/>
                </p:nvSpPr>
                <p:spPr>
                  <a:xfrm rot="16783253" flipH="1">
                    <a:off x="3326986" y="3455792"/>
                    <a:ext cx="627217" cy="667931"/>
                  </a:xfrm>
                  <a:prstGeom prst="arc">
                    <a:avLst>
                      <a:gd name="adj1" fmla="val 16139861"/>
                      <a:gd name="adj2" fmla="val 573362"/>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nvGrpSpPr>
                <p:cNvPr id="230" name="Group 229"/>
                <p:cNvGrpSpPr/>
                <p:nvPr/>
              </p:nvGrpSpPr>
              <p:grpSpPr>
                <a:xfrm>
                  <a:off x="2253642" y="4434633"/>
                  <a:ext cx="1273274" cy="709890"/>
                  <a:chOff x="2253642" y="4434633"/>
                  <a:chExt cx="1273274" cy="709890"/>
                </a:xfrm>
              </p:grpSpPr>
              <p:sp>
                <p:nvSpPr>
                  <p:cNvPr id="231" name="Arc 230"/>
                  <p:cNvSpPr/>
                  <p:nvPr/>
                </p:nvSpPr>
                <p:spPr>
                  <a:xfrm rot="6171693">
                    <a:off x="2331377" y="4356898"/>
                    <a:ext cx="464045" cy="619515"/>
                  </a:xfrm>
                  <a:prstGeom prst="arc">
                    <a:avLst>
                      <a:gd name="adj1" fmla="val 16139861"/>
                      <a:gd name="adj2" fmla="val 1226495"/>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232" name="Arc 231"/>
                  <p:cNvSpPr/>
                  <p:nvPr/>
                </p:nvSpPr>
                <p:spPr>
                  <a:xfrm rot="16783253" flipH="1">
                    <a:off x="2879342" y="4496949"/>
                    <a:ext cx="627217" cy="667931"/>
                  </a:xfrm>
                  <a:prstGeom prst="arc">
                    <a:avLst>
                      <a:gd name="adj1" fmla="val 16139861"/>
                      <a:gd name="adj2" fmla="val 573362"/>
                    </a:avLst>
                  </a:prstGeom>
                  <a:ln w="12700">
                    <a:solidFill>
                      <a:srgbClr val="99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grpSp>
          </p:grpSp>
        </p:grpSp>
        <p:sp>
          <p:nvSpPr>
            <p:cNvPr id="138" name="Freeform 137"/>
            <p:cNvSpPr/>
            <p:nvPr/>
          </p:nvSpPr>
          <p:spPr>
            <a:xfrm>
              <a:off x="692320" y="1624591"/>
              <a:ext cx="7421869" cy="1989193"/>
            </a:xfrm>
            <a:custGeom>
              <a:avLst/>
              <a:gdLst>
                <a:gd name="connsiteX0" fmla="*/ 7182061 w 7350038"/>
                <a:gd name="connsiteY0" fmla="*/ 1544753 h 1802205"/>
                <a:gd name="connsiteX1" fmla="*/ 5228974 w 7350038"/>
                <a:gd name="connsiteY1" fmla="*/ 1526998 h 1802205"/>
                <a:gd name="connsiteX2" fmla="*/ 4279063 w 7350038"/>
                <a:gd name="connsiteY2" fmla="*/ 1189646 h 1802205"/>
                <a:gd name="connsiteX3" fmla="*/ 3950589 w 7350038"/>
                <a:gd name="connsiteY3" fmla="*/ 683619 h 1802205"/>
                <a:gd name="connsiteX4" fmla="*/ 3542216 w 7350038"/>
                <a:gd name="connsiteY4" fmla="*/ 142081 h 1802205"/>
                <a:gd name="connsiteX5" fmla="*/ 3977222 w 7350038"/>
                <a:gd name="connsiteY5" fmla="*/ 932194 h 1802205"/>
                <a:gd name="connsiteX6" fmla="*/ 4074876 w 7350038"/>
                <a:gd name="connsiteY6" fmla="*/ 1163013 h 1802205"/>
                <a:gd name="connsiteX7" fmla="*/ 4527638 w 7350038"/>
                <a:gd name="connsiteY7" fmla="*/ 1464854 h 1802205"/>
                <a:gd name="connsiteX8" fmla="*/ 3648748 w 7350038"/>
                <a:gd name="connsiteY8" fmla="*/ 1624652 h 1802205"/>
                <a:gd name="connsiteX9" fmla="*/ 2210566 w 7350038"/>
                <a:gd name="connsiteY9" fmla="*/ 1615774 h 1802205"/>
                <a:gd name="connsiteX10" fmla="*/ 1651273 w 7350038"/>
                <a:gd name="connsiteY10" fmla="*/ 1624652 h 1802205"/>
                <a:gd name="connsiteX11" fmla="*/ 1393820 w 7350038"/>
                <a:gd name="connsiteY11" fmla="*/ 1091992 h 1802205"/>
                <a:gd name="connsiteX12" fmla="*/ 1393820 w 7350038"/>
                <a:gd name="connsiteY12" fmla="*/ 639231 h 1802205"/>
                <a:gd name="connsiteX13" fmla="*/ 1145245 w 7350038"/>
                <a:gd name="connsiteY13" fmla="*/ 266368 h 1802205"/>
                <a:gd name="connsiteX14" fmla="*/ 710240 w 7350038"/>
                <a:gd name="connsiteY14" fmla="*/ 38 h 1802205"/>
                <a:gd name="connsiteX15" fmla="*/ 1003203 w 7350038"/>
                <a:gd name="connsiteY15" fmla="*/ 248613 h 1802205"/>
                <a:gd name="connsiteX16" fmla="*/ 1234022 w 7350038"/>
                <a:gd name="connsiteY16" fmla="*/ 506066 h 1802205"/>
                <a:gd name="connsiteX17" fmla="*/ 1313921 w 7350038"/>
                <a:gd name="connsiteY17" fmla="*/ 754640 h 1802205"/>
                <a:gd name="connsiteX18" fmla="*/ 1296166 w 7350038"/>
                <a:gd name="connsiteY18" fmla="*/ 1003215 h 1802205"/>
                <a:gd name="connsiteX19" fmla="*/ 1322799 w 7350038"/>
                <a:gd name="connsiteY19" fmla="*/ 1287300 h 1802205"/>
                <a:gd name="connsiteX20" fmla="*/ 1384943 w 7350038"/>
                <a:gd name="connsiteY20" fmla="*/ 1473732 h 1802205"/>
                <a:gd name="connsiteX21" fmla="*/ 1358309 w 7350038"/>
                <a:gd name="connsiteY21" fmla="*/ 1624652 h 1802205"/>
                <a:gd name="connsiteX22" fmla="*/ 914426 w 7350038"/>
                <a:gd name="connsiteY22" fmla="*/ 1615774 h 1802205"/>
                <a:gd name="connsiteX23" fmla="*/ 745750 w 7350038"/>
                <a:gd name="connsiteY23" fmla="*/ 1677918 h 1802205"/>
                <a:gd name="connsiteX24" fmla="*/ 26 w 7350038"/>
                <a:gd name="connsiteY24" fmla="*/ 1731184 h 1802205"/>
                <a:gd name="connsiteX25" fmla="*/ 719117 w 7350038"/>
                <a:gd name="connsiteY25" fmla="*/ 1793328 h 1802205"/>
                <a:gd name="connsiteX26" fmla="*/ 976570 w 7350038"/>
                <a:gd name="connsiteY26" fmla="*/ 1766695 h 1802205"/>
                <a:gd name="connsiteX27" fmla="*/ 1358309 w 7350038"/>
                <a:gd name="connsiteY27" fmla="*/ 1748939 h 1802205"/>
                <a:gd name="connsiteX28" fmla="*/ 2050768 w 7350038"/>
                <a:gd name="connsiteY28" fmla="*/ 1802205 h 1802205"/>
                <a:gd name="connsiteX29" fmla="*/ 2689960 w 7350038"/>
                <a:gd name="connsiteY29" fmla="*/ 1748939 h 1802205"/>
                <a:gd name="connsiteX30" fmla="*/ 3959467 w 7350038"/>
                <a:gd name="connsiteY30" fmla="*/ 1784450 h 1802205"/>
                <a:gd name="connsiteX31" fmla="*/ 4518760 w 7350038"/>
                <a:gd name="connsiteY31" fmla="*/ 1669040 h 1802205"/>
                <a:gd name="connsiteX32" fmla="*/ 4740702 w 7350038"/>
                <a:gd name="connsiteY32" fmla="*/ 1615774 h 1802205"/>
                <a:gd name="connsiteX33" fmla="*/ 5282240 w 7350038"/>
                <a:gd name="connsiteY33" fmla="*/ 1722306 h 1802205"/>
                <a:gd name="connsiteX34" fmla="*/ 5894799 w 7350038"/>
                <a:gd name="connsiteY34" fmla="*/ 1722306 h 1802205"/>
                <a:gd name="connsiteX35" fmla="*/ 6782566 w 7350038"/>
                <a:gd name="connsiteY35" fmla="*/ 1740062 h 1802205"/>
                <a:gd name="connsiteX36" fmla="*/ 7199816 w 7350038"/>
                <a:gd name="connsiteY36" fmla="*/ 1740062 h 1802205"/>
                <a:gd name="connsiteX37" fmla="*/ 7182061 w 7350038"/>
                <a:gd name="connsiteY37" fmla="*/ 1544753 h 1802205"/>
                <a:gd name="connsiteX0" fmla="*/ 7182061 w 7391038"/>
                <a:gd name="connsiteY0" fmla="*/ 1544753 h 1802205"/>
                <a:gd name="connsiteX1" fmla="*/ 5228974 w 7391038"/>
                <a:gd name="connsiteY1" fmla="*/ 1526998 h 1802205"/>
                <a:gd name="connsiteX2" fmla="*/ 4279063 w 7391038"/>
                <a:gd name="connsiteY2" fmla="*/ 1189646 h 1802205"/>
                <a:gd name="connsiteX3" fmla="*/ 3950589 w 7391038"/>
                <a:gd name="connsiteY3" fmla="*/ 683619 h 1802205"/>
                <a:gd name="connsiteX4" fmla="*/ 3542216 w 7391038"/>
                <a:gd name="connsiteY4" fmla="*/ 142081 h 1802205"/>
                <a:gd name="connsiteX5" fmla="*/ 3977222 w 7391038"/>
                <a:gd name="connsiteY5" fmla="*/ 932194 h 1802205"/>
                <a:gd name="connsiteX6" fmla="*/ 4074876 w 7391038"/>
                <a:gd name="connsiteY6" fmla="*/ 1163013 h 1802205"/>
                <a:gd name="connsiteX7" fmla="*/ 4527638 w 7391038"/>
                <a:gd name="connsiteY7" fmla="*/ 1464854 h 1802205"/>
                <a:gd name="connsiteX8" fmla="*/ 3648748 w 7391038"/>
                <a:gd name="connsiteY8" fmla="*/ 1624652 h 1802205"/>
                <a:gd name="connsiteX9" fmla="*/ 2210566 w 7391038"/>
                <a:gd name="connsiteY9" fmla="*/ 1615774 h 1802205"/>
                <a:gd name="connsiteX10" fmla="*/ 1651273 w 7391038"/>
                <a:gd name="connsiteY10" fmla="*/ 1624652 h 1802205"/>
                <a:gd name="connsiteX11" fmla="*/ 1393820 w 7391038"/>
                <a:gd name="connsiteY11" fmla="*/ 1091992 h 1802205"/>
                <a:gd name="connsiteX12" fmla="*/ 1393820 w 7391038"/>
                <a:gd name="connsiteY12" fmla="*/ 639231 h 1802205"/>
                <a:gd name="connsiteX13" fmla="*/ 1145245 w 7391038"/>
                <a:gd name="connsiteY13" fmla="*/ 266368 h 1802205"/>
                <a:gd name="connsiteX14" fmla="*/ 710240 w 7391038"/>
                <a:gd name="connsiteY14" fmla="*/ 38 h 1802205"/>
                <a:gd name="connsiteX15" fmla="*/ 1003203 w 7391038"/>
                <a:gd name="connsiteY15" fmla="*/ 248613 h 1802205"/>
                <a:gd name="connsiteX16" fmla="*/ 1234022 w 7391038"/>
                <a:gd name="connsiteY16" fmla="*/ 506066 h 1802205"/>
                <a:gd name="connsiteX17" fmla="*/ 1313921 w 7391038"/>
                <a:gd name="connsiteY17" fmla="*/ 754640 h 1802205"/>
                <a:gd name="connsiteX18" fmla="*/ 1296166 w 7391038"/>
                <a:gd name="connsiteY18" fmla="*/ 1003215 h 1802205"/>
                <a:gd name="connsiteX19" fmla="*/ 1322799 w 7391038"/>
                <a:gd name="connsiteY19" fmla="*/ 1287300 h 1802205"/>
                <a:gd name="connsiteX20" fmla="*/ 1384943 w 7391038"/>
                <a:gd name="connsiteY20" fmla="*/ 1473732 h 1802205"/>
                <a:gd name="connsiteX21" fmla="*/ 1358309 w 7391038"/>
                <a:gd name="connsiteY21" fmla="*/ 1624652 h 1802205"/>
                <a:gd name="connsiteX22" fmla="*/ 914426 w 7391038"/>
                <a:gd name="connsiteY22" fmla="*/ 1615774 h 1802205"/>
                <a:gd name="connsiteX23" fmla="*/ 745750 w 7391038"/>
                <a:gd name="connsiteY23" fmla="*/ 1677918 h 1802205"/>
                <a:gd name="connsiteX24" fmla="*/ 26 w 7391038"/>
                <a:gd name="connsiteY24" fmla="*/ 1731184 h 1802205"/>
                <a:gd name="connsiteX25" fmla="*/ 719117 w 7391038"/>
                <a:gd name="connsiteY25" fmla="*/ 1793328 h 1802205"/>
                <a:gd name="connsiteX26" fmla="*/ 976570 w 7391038"/>
                <a:gd name="connsiteY26" fmla="*/ 1766695 h 1802205"/>
                <a:gd name="connsiteX27" fmla="*/ 1358309 w 7391038"/>
                <a:gd name="connsiteY27" fmla="*/ 1748939 h 1802205"/>
                <a:gd name="connsiteX28" fmla="*/ 2050768 w 7391038"/>
                <a:gd name="connsiteY28" fmla="*/ 1802205 h 1802205"/>
                <a:gd name="connsiteX29" fmla="*/ 2689960 w 7391038"/>
                <a:gd name="connsiteY29" fmla="*/ 1748939 h 1802205"/>
                <a:gd name="connsiteX30" fmla="*/ 3959467 w 7391038"/>
                <a:gd name="connsiteY30" fmla="*/ 1784450 h 1802205"/>
                <a:gd name="connsiteX31" fmla="*/ 4518760 w 7391038"/>
                <a:gd name="connsiteY31" fmla="*/ 1669040 h 1802205"/>
                <a:gd name="connsiteX32" fmla="*/ 4740702 w 7391038"/>
                <a:gd name="connsiteY32" fmla="*/ 1615774 h 1802205"/>
                <a:gd name="connsiteX33" fmla="*/ 5282240 w 7391038"/>
                <a:gd name="connsiteY33" fmla="*/ 1722306 h 1802205"/>
                <a:gd name="connsiteX34" fmla="*/ 5894799 w 7391038"/>
                <a:gd name="connsiteY34" fmla="*/ 1722306 h 1802205"/>
                <a:gd name="connsiteX35" fmla="*/ 6782566 w 7391038"/>
                <a:gd name="connsiteY35" fmla="*/ 1740062 h 1802205"/>
                <a:gd name="connsiteX36" fmla="*/ 7199816 w 7391038"/>
                <a:gd name="connsiteY36" fmla="*/ 1740062 h 1802205"/>
                <a:gd name="connsiteX37" fmla="*/ 7182061 w 7391038"/>
                <a:gd name="connsiteY37" fmla="*/ 1544753 h 1802205"/>
                <a:gd name="connsiteX0" fmla="*/ 7182061 w 7391038"/>
                <a:gd name="connsiteY0" fmla="*/ 1544753 h 1802205"/>
                <a:gd name="connsiteX1" fmla="*/ 5228974 w 7391038"/>
                <a:gd name="connsiteY1" fmla="*/ 1526998 h 1802205"/>
                <a:gd name="connsiteX2" fmla="*/ 4279063 w 7391038"/>
                <a:gd name="connsiteY2" fmla="*/ 1189646 h 1802205"/>
                <a:gd name="connsiteX3" fmla="*/ 3950589 w 7391038"/>
                <a:gd name="connsiteY3" fmla="*/ 683619 h 1802205"/>
                <a:gd name="connsiteX4" fmla="*/ 3542216 w 7391038"/>
                <a:gd name="connsiteY4" fmla="*/ 142081 h 1802205"/>
                <a:gd name="connsiteX5" fmla="*/ 3977222 w 7391038"/>
                <a:gd name="connsiteY5" fmla="*/ 932194 h 1802205"/>
                <a:gd name="connsiteX6" fmla="*/ 4074876 w 7391038"/>
                <a:gd name="connsiteY6" fmla="*/ 1163013 h 1802205"/>
                <a:gd name="connsiteX7" fmla="*/ 4527638 w 7391038"/>
                <a:gd name="connsiteY7" fmla="*/ 1464854 h 1802205"/>
                <a:gd name="connsiteX8" fmla="*/ 3648748 w 7391038"/>
                <a:gd name="connsiteY8" fmla="*/ 1624652 h 1802205"/>
                <a:gd name="connsiteX9" fmla="*/ 2210566 w 7391038"/>
                <a:gd name="connsiteY9" fmla="*/ 1615774 h 1802205"/>
                <a:gd name="connsiteX10" fmla="*/ 1651273 w 7391038"/>
                <a:gd name="connsiteY10" fmla="*/ 1624652 h 1802205"/>
                <a:gd name="connsiteX11" fmla="*/ 1393820 w 7391038"/>
                <a:gd name="connsiteY11" fmla="*/ 1091992 h 1802205"/>
                <a:gd name="connsiteX12" fmla="*/ 1393820 w 7391038"/>
                <a:gd name="connsiteY12" fmla="*/ 639231 h 1802205"/>
                <a:gd name="connsiteX13" fmla="*/ 1145245 w 7391038"/>
                <a:gd name="connsiteY13" fmla="*/ 266368 h 1802205"/>
                <a:gd name="connsiteX14" fmla="*/ 710240 w 7391038"/>
                <a:gd name="connsiteY14" fmla="*/ 38 h 1802205"/>
                <a:gd name="connsiteX15" fmla="*/ 1003203 w 7391038"/>
                <a:gd name="connsiteY15" fmla="*/ 248613 h 1802205"/>
                <a:gd name="connsiteX16" fmla="*/ 1234022 w 7391038"/>
                <a:gd name="connsiteY16" fmla="*/ 506066 h 1802205"/>
                <a:gd name="connsiteX17" fmla="*/ 1313921 w 7391038"/>
                <a:gd name="connsiteY17" fmla="*/ 754640 h 1802205"/>
                <a:gd name="connsiteX18" fmla="*/ 1296166 w 7391038"/>
                <a:gd name="connsiteY18" fmla="*/ 1003215 h 1802205"/>
                <a:gd name="connsiteX19" fmla="*/ 1322799 w 7391038"/>
                <a:gd name="connsiteY19" fmla="*/ 1287300 h 1802205"/>
                <a:gd name="connsiteX20" fmla="*/ 1384943 w 7391038"/>
                <a:gd name="connsiteY20" fmla="*/ 1473732 h 1802205"/>
                <a:gd name="connsiteX21" fmla="*/ 1358309 w 7391038"/>
                <a:gd name="connsiteY21" fmla="*/ 1624652 h 1802205"/>
                <a:gd name="connsiteX22" fmla="*/ 914426 w 7391038"/>
                <a:gd name="connsiteY22" fmla="*/ 1615774 h 1802205"/>
                <a:gd name="connsiteX23" fmla="*/ 745750 w 7391038"/>
                <a:gd name="connsiteY23" fmla="*/ 1677918 h 1802205"/>
                <a:gd name="connsiteX24" fmla="*/ 26 w 7391038"/>
                <a:gd name="connsiteY24" fmla="*/ 1731184 h 1802205"/>
                <a:gd name="connsiteX25" fmla="*/ 719117 w 7391038"/>
                <a:gd name="connsiteY25" fmla="*/ 1793328 h 1802205"/>
                <a:gd name="connsiteX26" fmla="*/ 976570 w 7391038"/>
                <a:gd name="connsiteY26" fmla="*/ 1766695 h 1802205"/>
                <a:gd name="connsiteX27" fmla="*/ 1358309 w 7391038"/>
                <a:gd name="connsiteY27" fmla="*/ 1748939 h 1802205"/>
                <a:gd name="connsiteX28" fmla="*/ 2050768 w 7391038"/>
                <a:gd name="connsiteY28" fmla="*/ 1802205 h 1802205"/>
                <a:gd name="connsiteX29" fmla="*/ 2689960 w 7391038"/>
                <a:gd name="connsiteY29" fmla="*/ 1748939 h 1802205"/>
                <a:gd name="connsiteX30" fmla="*/ 3959467 w 7391038"/>
                <a:gd name="connsiteY30" fmla="*/ 1784450 h 1802205"/>
                <a:gd name="connsiteX31" fmla="*/ 4518760 w 7391038"/>
                <a:gd name="connsiteY31" fmla="*/ 1669040 h 1802205"/>
                <a:gd name="connsiteX32" fmla="*/ 4740702 w 7391038"/>
                <a:gd name="connsiteY32" fmla="*/ 1615774 h 1802205"/>
                <a:gd name="connsiteX33" fmla="*/ 5282240 w 7391038"/>
                <a:gd name="connsiteY33" fmla="*/ 1722306 h 1802205"/>
                <a:gd name="connsiteX34" fmla="*/ 5894799 w 7391038"/>
                <a:gd name="connsiteY34" fmla="*/ 1722306 h 1802205"/>
                <a:gd name="connsiteX35" fmla="*/ 6782566 w 7391038"/>
                <a:gd name="connsiteY35" fmla="*/ 1740062 h 1802205"/>
                <a:gd name="connsiteX36" fmla="*/ 7199816 w 7391038"/>
                <a:gd name="connsiteY36" fmla="*/ 1740062 h 1802205"/>
                <a:gd name="connsiteX37" fmla="*/ 7182061 w 7391038"/>
                <a:gd name="connsiteY37" fmla="*/ 1544753 h 1802205"/>
                <a:gd name="connsiteX0" fmla="*/ 7182061 w 7391038"/>
                <a:gd name="connsiteY0" fmla="*/ 1544753 h 1802205"/>
                <a:gd name="connsiteX1" fmla="*/ 5228974 w 7391038"/>
                <a:gd name="connsiteY1" fmla="*/ 1526998 h 1802205"/>
                <a:gd name="connsiteX2" fmla="*/ 4279063 w 7391038"/>
                <a:gd name="connsiteY2" fmla="*/ 1189646 h 1802205"/>
                <a:gd name="connsiteX3" fmla="*/ 3950589 w 7391038"/>
                <a:gd name="connsiteY3" fmla="*/ 683619 h 1802205"/>
                <a:gd name="connsiteX4" fmla="*/ 3542216 w 7391038"/>
                <a:gd name="connsiteY4" fmla="*/ 142081 h 1802205"/>
                <a:gd name="connsiteX5" fmla="*/ 3977222 w 7391038"/>
                <a:gd name="connsiteY5" fmla="*/ 932194 h 1802205"/>
                <a:gd name="connsiteX6" fmla="*/ 4074876 w 7391038"/>
                <a:gd name="connsiteY6" fmla="*/ 1163013 h 1802205"/>
                <a:gd name="connsiteX7" fmla="*/ 4527638 w 7391038"/>
                <a:gd name="connsiteY7" fmla="*/ 1464854 h 1802205"/>
                <a:gd name="connsiteX8" fmla="*/ 3648748 w 7391038"/>
                <a:gd name="connsiteY8" fmla="*/ 1624652 h 1802205"/>
                <a:gd name="connsiteX9" fmla="*/ 2210566 w 7391038"/>
                <a:gd name="connsiteY9" fmla="*/ 1615774 h 1802205"/>
                <a:gd name="connsiteX10" fmla="*/ 1651273 w 7391038"/>
                <a:gd name="connsiteY10" fmla="*/ 1624652 h 1802205"/>
                <a:gd name="connsiteX11" fmla="*/ 1393820 w 7391038"/>
                <a:gd name="connsiteY11" fmla="*/ 1091992 h 1802205"/>
                <a:gd name="connsiteX12" fmla="*/ 1393820 w 7391038"/>
                <a:gd name="connsiteY12" fmla="*/ 639231 h 1802205"/>
                <a:gd name="connsiteX13" fmla="*/ 1145245 w 7391038"/>
                <a:gd name="connsiteY13" fmla="*/ 266368 h 1802205"/>
                <a:gd name="connsiteX14" fmla="*/ 710240 w 7391038"/>
                <a:gd name="connsiteY14" fmla="*/ 38 h 1802205"/>
                <a:gd name="connsiteX15" fmla="*/ 1003203 w 7391038"/>
                <a:gd name="connsiteY15" fmla="*/ 248613 h 1802205"/>
                <a:gd name="connsiteX16" fmla="*/ 1234022 w 7391038"/>
                <a:gd name="connsiteY16" fmla="*/ 506066 h 1802205"/>
                <a:gd name="connsiteX17" fmla="*/ 1313921 w 7391038"/>
                <a:gd name="connsiteY17" fmla="*/ 754640 h 1802205"/>
                <a:gd name="connsiteX18" fmla="*/ 1296166 w 7391038"/>
                <a:gd name="connsiteY18" fmla="*/ 1003215 h 1802205"/>
                <a:gd name="connsiteX19" fmla="*/ 1322799 w 7391038"/>
                <a:gd name="connsiteY19" fmla="*/ 1287300 h 1802205"/>
                <a:gd name="connsiteX20" fmla="*/ 1384943 w 7391038"/>
                <a:gd name="connsiteY20" fmla="*/ 1473732 h 1802205"/>
                <a:gd name="connsiteX21" fmla="*/ 1358309 w 7391038"/>
                <a:gd name="connsiteY21" fmla="*/ 1624652 h 1802205"/>
                <a:gd name="connsiteX22" fmla="*/ 914426 w 7391038"/>
                <a:gd name="connsiteY22" fmla="*/ 1615774 h 1802205"/>
                <a:gd name="connsiteX23" fmla="*/ 745750 w 7391038"/>
                <a:gd name="connsiteY23" fmla="*/ 1677918 h 1802205"/>
                <a:gd name="connsiteX24" fmla="*/ 26 w 7391038"/>
                <a:gd name="connsiteY24" fmla="*/ 1731184 h 1802205"/>
                <a:gd name="connsiteX25" fmla="*/ 719117 w 7391038"/>
                <a:gd name="connsiteY25" fmla="*/ 1793328 h 1802205"/>
                <a:gd name="connsiteX26" fmla="*/ 976570 w 7391038"/>
                <a:gd name="connsiteY26" fmla="*/ 1766695 h 1802205"/>
                <a:gd name="connsiteX27" fmla="*/ 1358309 w 7391038"/>
                <a:gd name="connsiteY27" fmla="*/ 1748939 h 1802205"/>
                <a:gd name="connsiteX28" fmla="*/ 2050768 w 7391038"/>
                <a:gd name="connsiteY28" fmla="*/ 1802205 h 1802205"/>
                <a:gd name="connsiteX29" fmla="*/ 2689960 w 7391038"/>
                <a:gd name="connsiteY29" fmla="*/ 1748939 h 1802205"/>
                <a:gd name="connsiteX30" fmla="*/ 3959467 w 7391038"/>
                <a:gd name="connsiteY30" fmla="*/ 1784450 h 1802205"/>
                <a:gd name="connsiteX31" fmla="*/ 4518760 w 7391038"/>
                <a:gd name="connsiteY31" fmla="*/ 1669040 h 1802205"/>
                <a:gd name="connsiteX32" fmla="*/ 4740702 w 7391038"/>
                <a:gd name="connsiteY32" fmla="*/ 1615774 h 1802205"/>
                <a:gd name="connsiteX33" fmla="*/ 5282240 w 7391038"/>
                <a:gd name="connsiteY33" fmla="*/ 1722306 h 1802205"/>
                <a:gd name="connsiteX34" fmla="*/ 5894799 w 7391038"/>
                <a:gd name="connsiteY34" fmla="*/ 1722306 h 1802205"/>
                <a:gd name="connsiteX35" fmla="*/ 6782566 w 7391038"/>
                <a:gd name="connsiteY35" fmla="*/ 1740062 h 1802205"/>
                <a:gd name="connsiteX36" fmla="*/ 7199816 w 7391038"/>
                <a:gd name="connsiteY36" fmla="*/ 1740062 h 1802205"/>
                <a:gd name="connsiteX37" fmla="*/ 7182061 w 7391038"/>
                <a:gd name="connsiteY37" fmla="*/ 1544753 h 1802205"/>
                <a:gd name="connsiteX0" fmla="*/ 7182061 w 7332106"/>
                <a:gd name="connsiteY0" fmla="*/ 1544753 h 1802205"/>
                <a:gd name="connsiteX1" fmla="*/ 5228974 w 7332106"/>
                <a:gd name="connsiteY1" fmla="*/ 1526998 h 1802205"/>
                <a:gd name="connsiteX2" fmla="*/ 4279063 w 7332106"/>
                <a:gd name="connsiteY2" fmla="*/ 1189646 h 1802205"/>
                <a:gd name="connsiteX3" fmla="*/ 3950589 w 7332106"/>
                <a:gd name="connsiteY3" fmla="*/ 683619 h 1802205"/>
                <a:gd name="connsiteX4" fmla="*/ 3542216 w 7332106"/>
                <a:gd name="connsiteY4" fmla="*/ 142081 h 1802205"/>
                <a:gd name="connsiteX5" fmla="*/ 3977222 w 7332106"/>
                <a:gd name="connsiteY5" fmla="*/ 932194 h 1802205"/>
                <a:gd name="connsiteX6" fmla="*/ 4074876 w 7332106"/>
                <a:gd name="connsiteY6" fmla="*/ 1163013 h 1802205"/>
                <a:gd name="connsiteX7" fmla="*/ 4527638 w 7332106"/>
                <a:gd name="connsiteY7" fmla="*/ 1464854 h 1802205"/>
                <a:gd name="connsiteX8" fmla="*/ 3648748 w 7332106"/>
                <a:gd name="connsiteY8" fmla="*/ 1624652 h 1802205"/>
                <a:gd name="connsiteX9" fmla="*/ 2210566 w 7332106"/>
                <a:gd name="connsiteY9" fmla="*/ 1615774 h 1802205"/>
                <a:gd name="connsiteX10" fmla="*/ 1651273 w 7332106"/>
                <a:gd name="connsiteY10" fmla="*/ 1624652 h 1802205"/>
                <a:gd name="connsiteX11" fmla="*/ 1393820 w 7332106"/>
                <a:gd name="connsiteY11" fmla="*/ 1091992 h 1802205"/>
                <a:gd name="connsiteX12" fmla="*/ 1393820 w 7332106"/>
                <a:gd name="connsiteY12" fmla="*/ 639231 h 1802205"/>
                <a:gd name="connsiteX13" fmla="*/ 1145245 w 7332106"/>
                <a:gd name="connsiteY13" fmla="*/ 266368 h 1802205"/>
                <a:gd name="connsiteX14" fmla="*/ 710240 w 7332106"/>
                <a:gd name="connsiteY14" fmla="*/ 38 h 1802205"/>
                <a:gd name="connsiteX15" fmla="*/ 1003203 w 7332106"/>
                <a:gd name="connsiteY15" fmla="*/ 248613 h 1802205"/>
                <a:gd name="connsiteX16" fmla="*/ 1234022 w 7332106"/>
                <a:gd name="connsiteY16" fmla="*/ 506066 h 1802205"/>
                <a:gd name="connsiteX17" fmla="*/ 1313921 w 7332106"/>
                <a:gd name="connsiteY17" fmla="*/ 754640 h 1802205"/>
                <a:gd name="connsiteX18" fmla="*/ 1296166 w 7332106"/>
                <a:gd name="connsiteY18" fmla="*/ 1003215 h 1802205"/>
                <a:gd name="connsiteX19" fmla="*/ 1322799 w 7332106"/>
                <a:gd name="connsiteY19" fmla="*/ 1287300 h 1802205"/>
                <a:gd name="connsiteX20" fmla="*/ 1384943 w 7332106"/>
                <a:gd name="connsiteY20" fmla="*/ 1473732 h 1802205"/>
                <a:gd name="connsiteX21" fmla="*/ 1358309 w 7332106"/>
                <a:gd name="connsiteY21" fmla="*/ 1624652 h 1802205"/>
                <a:gd name="connsiteX22" fmla="*/ 914426 w 7332106"/>
                <a:gd name="connsiteY22" fmla="*/ 1615774 h 1802205"/>
                <a:gd name="connsiteX23" fmla="*/ 745750 w 7332106"/>
                <a:gd name="connsiteY23" fmla="*/ 1677918 h 1802205"/>
                <a:gd name="connsiteX24" fmla="*/ 26 w 7332106"/>
                <a:gd name="connsiteY24" fmla="*/ 1731184 h 1802205"/>
                <a:gd name="connsiteX25" fmla="*/ 719117 w 7332106"/>
                <a:gd name="connsiteY25" fmla="*/ 1793328 h 1802205"/>
                <a:gd name="connsiteX26" fmla="*/ 976570 w 7332106"/>
                <a:gd name="connsiteY26" fmla="*/ 1766695 h 1802205"/>
                <a:gd name="connsiteX27" fmla="*/ 1358309 w 7332106"/>
                <a:gd name="connsiteY27" fmla="*/ 1748939 h 1802205"/>
                <a:gd name="connsiteX28" fmla="*/ 2050768 w 7332106"/>
                <a:gd name="connsiteY28" fmla="*/ 1802205 h 1802205"/>
                <a:gd name="connsiteX29" fmla="*/ 2689960 w 7332106"/>
                <a:gd name="connsiteY29" fmla="*/ 1748939 h 1802205"/>
                <a:gd name="connsiteX30" fmla="*/ 3959467 w 7332106"/>
                <a:gd name="connsiteY30" fmla="*/ 1784450 h 1802205"/>
                <a:gd name="connsiteX31" fmla="*/ 4518760 w 7332106"/>
                <a:gd name="connsiteY31" fmla="*/ 1669040 h 1802205"/>
                <a:gd name="connsiteX32" fmla="*/ 4740702 w 7332106"/>
                <a:gd name="connsiteY32" fmla="*/ 1615774 h 1802205"/>
                <a:gd name="connsiteX33" fmla="*/ 5282240 w 7332106"/>
                <a:gd name="connsiteY33" fmla="*/ 1722306 h 1802205"/>
                <a:gd name="connsiteX34" fmla="*/ 5894799 w 7332106"/>
                <a:gd name="connsiteY34" fmla="*/ 1722306 h 1802205"/>
                <a:gd name="connsiteX35" fmla="*/ 6782566 w 7332106"/>
                <a:gd name="connsiteY35" fmla="*/ 1740062 h 1802205"/>
                <a:gd name="connsiteX36" fmla="*/ 7199816 w 7332106"/>
                <a:gd name="connsiteY36" fmla="*/ 1740062 h 1802205"/>
                <a:gd name="connsiteX37" fmla="*/ 7182061 w 7332106"/>
                <a:gd name="connsiteY37" fmla="*/ 1544753 h 1802205"/>
                <a:gd name="connsiteX0" fmla="*/ 7182061 w 7332106"/>
                <a:gd name="connsiteY0" fmla="*/ 1544753 h 1802205"/>
                <a:gd name="connsiteX1" fmla="*/ 5228974 w 7332106"/>
                <a:gd name="connsiteY1" fmla="*/ 1526998 h 1802205"/>
                <a:gd name="connsiteX2" fmla="*/ 4279063 w 7332106"/>
                <a:gd name="connsiteY2" fmla="*/ 1189646 h 1802205"/>
                <a:gd name="connsiteX3" fmla="*/ 3950589 w 7332106"/>
                <a:gd name="connsiteY3" fmla="*/ 683619 h 1802205"/>
                <a:gd name="connsiteX4" fmla="*/ 3542216 w 7332106"/>
                <a:gd name="connsiteY4" fmla="*/ 142081 h 1802205"/>
                <a:gd name="connsiteX5" fmla="*/ 3977222 w 7332106"/>
                <a:gd name="connsiteY5" fmla="*/ 932194 h 1802205"/>
                <a:gd name="connsiteX6" fmla="*/ 4074876 w 7332106"/>
                <a:gd name="connsiteY6" fmla="*/ 1163013 h 1802205"/>
                <a:gd name="connsiteX7" fmla="*/ 4527638 w 7332106"/>
                <a:gd name="connsiteY7" fmla="*/ 1464854 h 1802205"/>
                <a:gd name="connsiteX8" fmla="*/ 3648748 w 7332106"/>
                <a:gd name="connsiteY8" fmla="*/ 1624652 h 1802205"/>
                <a:gd name="connsiteX9" fmla="*/ 2210566 w 7332106"/>
                <a:gd name="connsiteY9" fmla="*/ 1615774 h 1802205"/>
                <a:gd name="connsiteX10" fmla="*/ 1651273 w 7332106"/>
                <a:gd name="connsiteY10" fmla="*/ 1624652 h 1802205"/>
                <a:gd name="connsiteX11" fmla="*/ 1393820 w 7332106"/>
                <a:gd name="connsiteY11" fmla="*/ 1091992 h 1802205"/>
                <a:gd name="connsiteX12" fmla="*/ 1393820 w 7332106"/>
                <a:gd name="connsiteY12" fmla="*/ 639231 h 1802205"/>
                <a:gd name="connsiteX13" fmla="*/ 1145245 w 7332106"/>
                <a:gd name="connsiteY13" fmla="*/ 266368 h 1802205"/>
                <a:gd name="connsiteX14" fmla="*/ 710240 w 7332106"/>
                <a:gd name="connsiteY14" fmla="*/ 38 h 1802205"/>
                <a:gd name="connsiteX15" fmla="*/ 1003203 w 7332106"/>
                <a:gd name="connsiteY15" fmla="*/ 248613 h 1802205"/>
                <a:gd name="connsiteX16" fmla="*/ 1234022 w 7332106"/>
                <a:gd name="connsiteY16" fmla="*/ 506066 h 1802205"/>
                <a:gd name="connsiteX17" fmla="*/ 1313921 w 7332106"/>
                <a:gd name="connsiteY17" fmla="*/ 754640 h 1802205"/>
                <a:gd name="connsiteX18" fmla="*/ 1296166 w 7332106"/>
                <a:gd name="connsiteY18" fmla="*/ 1003215 h 1802205"/>
                <a:gd name="connsiteX19" fmla="*/ 1322799 w 7332106"/>
                <a:gd name="connsiteY19" fmla="*/ 1287300 h 1802205"/>
                <a:gd name="connsiteX20" fmla="*/ 1384943 w 7332106"/>
                <a:gd name="connsiteY20" fmla="*/ 1473732 h 1802205"/>
                <a:gd name="connsiteX21" fmla="*/ 1358309 w 7332106"/>
                <a:gd name="connsiteY21" fmla="*/ 1624652 h 1802205"/>
                <a:gd name="connsiteX22" fmla="*/ 914426 w 7332106"/>
                <a:gd name="connsiteY22" fmla="*/ 1615774 h 1802205"/>
                <a:gd name="connsiteX23" fmla="*/ 745750 w 7332106"/>
                <a:gd name="connsiteY23" fmla="*/ 1677918 h 1802205"/>
                <a:gd name="connsiteX24" fmla="*/ 26 w 7332106"/>
                <a:gd name="connsiteY24" fmla="*/ 1731184 h 1802205"/>
                <a:gd name="connsiteX25" fmla="*/ 719117 w 7332106"/>
                <a:gd name="connsiteY25" fmla="*/ 1793328 h 1802205"/>
                <a:gd name="connsiteX26" fmla="*/ 976570 w 7332106"/>
                <a:gd name="connsiteY26" fmla="*/ 1766695 h 1802205"/>
                <a:gd name="connsiteX27" fmla="*/ 1358309 w 7332106"/>
                <a:gd name="connsiteY27" fmla="*/ 1748939 h 1802205"/>
                <a:gd name="connsiteX28" fmla="*/ 2050768 w 7332106"/>
                <a:gd name="connsiteY28" fmla="*/ 1802205 h 1802205"/>
                <a:gd name="connsiteX29" fmla="*/ 2689960 w 7332106"/>
                <a:gd name="connsiteY29" fmla="*/ 1748939 h 1802205"/>
                <a:gd name="connsiteX30" fmla="*/ 3959467 w 7332106"/>
                <a:gd name="connsiteY30" fmla="*/ 1784450 h 1802205"/>
                <a:gd name="connsiteX31" fmla="*/ 4518760 w 7332106"/>
                <a:gd name="connsiteY31" fmla="*/ 1669040 h 1802205"/>
                <a:gd name="connsiteX32" fmla="*/ 4740702 w 7332106"/>
                <a:gd name="connsiteY32" fmla="*/ 1615774 h 1802205"/>
                <a:gd name="connsiteX33" fmla="*/ 5282240 w 7332106"/>
                <a:gd name="connsiteY33" fmla="*/ 1722306 h 1802205"/>
                <a:gd name="connsiteX34" fmla="*/ 5894799 w 7332106"/>
                <a:gd name="connsiteY34" fmla="*/ 1722306 h 1802205"/>
                <a:gd name="connsiteX35" fmla="*/ 6782566 w 7332106"/>
                <a:gd name="connsiteY35" fmla="*/ 1740062 h 1802205"/>
                <a:gd name="connsiteX36" fmla="*/ 7199816 w 7332106"/>
                <a:gd name="connsiteY36" fmla="*/ 1740062 h 1802205"/>
                <a:gd name="connsiteX37" fmla="*/ 7182061 w 7332106"/>
                <a:gd name="connsiteY37" fmla="*/ 1544753 h 1802205"/>
                <a:gd name="connsiteX0" fmla="*/ 7182061 w 7199816"/>
                <a:gd name="connsiteY0" fmla="*/ 1544753 h 1802205"/>
                <a:gd name="connsiteX1" fmla="*/ 5228974 w 7199816"/>
                <a:gd name="connsiteY1" fmla="*/ 1526998 h 1802205"/>
                <a:gd name="connsiteX2" fmla="*/ 4279063 w 7199816"/>
                <a:gd name="connsiteY2" fmla="*/ 1189646 h 1802205"/>
                <a:gd name="connsiteX3" fmla="*/ 3950589 w 7199816"/>
                <a:gd name="connsiteY3" fmla="*/ 683619 h 1802205"/>
                <a:gd name="connsiteX4" fmla="*/ 3542216 w 7199816"/>
                <a:gd name="connsiteY4" fmla="*/ 142081 h 1802205"/>
                <a:gd name="connsiteX5" fmla="*/ 397722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22306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544753 h 1802205"/>
                <a:gd name="connsiteX1" fmla="*/ 5228974 w 7199816"/>
                <a:gd name="connsiteY1" fmla="*/ 1526998 h 1802205"/>
                <a:gd name="connsiteX2" fmla="*/ 4279063 w 7199816"/>
                <a:gd name="connsiteY2" fmla="*/ 1189646 h 1802205"/>
                <a:gd name="connsiteX3" fmla="*/ 3950589 w 7199816"/>
                <a:gd name="connsiteY3" fmla="*/ 683619 h 1802205"/>
                <a:gd name="connsiteX4" fmla="*/ 3542216 w 7199816"/>
                <a:gd name="connsiteY4" fmla="*/ 142081 h 1802205"/>
                <a:gd name="connsiteX5" fmla="*/ 397722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22306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544753 h 1802205"/>
                <a:gd name="connsiteX1" fmla="*/ 5273363 w 7199816"/>
                <a:gd name="connsiteY1" fmla="*/ 1500365 h 1802205"/>
                <a:gd name="connsiteX2" fmla="*/ 4279063 w 7199816"/>
                <a:gd name="connsiteY2" fmla="*/ 1189646 h 1802205"/>
                <a:gd name="connsiteX3" fmla="*/ 3950589 w 7199816"/>
                <a:gd name="connsiteY3" fmla="*/ 683619 h 1802205"/>
                <a:gd name="connsiteX4" fmla="*/ 3542216 w 7199816"/>
                <a:gd name="connsiteY4" fmla="*/ 142081 h 1802205"/>
                <a:gd name="connsiteX5" fmla="*/ 397722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22306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544753 h 1802205"/>
                <a:gd name="connsiteX1" fmla="*/ 5273363 w 7199816"/>
                <a:gd name="connsiteY1" fmla="*/ 1500365 h 1802205"/>
                <a:gd name="connsiteX2" fmla="*/ 4279063 w 7199816"/>
                <a:gd name="connsiteY2" fmla="*/ 1189646 h 1802205"/>
                <a:gd name="connsiteX3" fmla="*/ 3950589 w 7199816"/>
                <a:gd name="connsiteY3" fmla="*/ 683619 h 1802205"/>
                <a:gd name="connsiteX4" fmla="*/ 3542216 w 7199816"/>
                <a:gd name="connsiteY4" fmla="*/ 142081 h 1802205"/>
                <a:gd name="connsiteX5" fmla="*/ 397722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57817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544753 h 1802205"/>
                <a:gd name="connsiteX1" fmla="*/ 5273363 w 7199816"/>
                <a:gd name="connsiteY1" fmla="*/ 1500365 h 1802205"/>
                <a:gd name="connsiteX2" fmla="*/ 4287940 w 7199816"/>
                <a:gd name="connsiteY2" fmla="*/ 1145258 h 1802205"/>
                <a:gd name="connsiteX3" fmla="*/ 3950589 w 7199816"/>
                <a:gd name="connsiteY3" fmla="*/ 683619 h 1802205"/>
                <a:gd name="connsiteX4" fmla="*/ 3542216 w 7199816"/>
                <a:gd name="connsiteY4" fmla="*/ 142081 h 1802205"/>
                <a:gd name="connsiteX5" fmla="*/ 397722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57817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544753 h 1802205"/>
                <a:gd name="connsiteX1" fmla="*/ 5273363 w 7199816"/>
                <a:gd name="connsiteY1" fmla="*/ 1500365 h 1802205"/>
                <a:gd name="connsiteX2" fmla="*/ 4287940 w 7199816"/>
                <a:gd name="connsiteY2" fmla="*/ 1145258 h 1802205"/>
                <a:gd name="connsiteX3" fmla="*/ 3950589 w 7199816"/>
                <a:gd name="connsiteY3" fmla="*/ 683619 h 1802205"/>
                <a:gd name="connsiteX4" fmla="*/ 3542216 w 7199816"/>
                <a:gd name="connsiteY4" fmla="*/ 142081 h 1802205"/>
                <a:gd name="connsiteX5" fmla="*/ 3941712 w 7199816"/>
                <a:gd name="connsiteY5" fmla="*/ 932194 h 1802205"/>
                <a:gd name="connsiteX6" fmla="*/ 4074876 w 7199816"/>
                <a:gd name="connsiteY6" fmla="*/ 1163013 h 1802205"/>
                <a:gd name="connsiteX7" fmla="*/ 4527638 w 7199816"/>
                <a:gd name="connsiteY7" fmla="*/ 1464854 h 1802205"/>
                <a:gd name="connsiteX8" fmla="*/ 3648748 w 7199816"/>
                <a:gd name="connsiteY8" fmla="*/ 1624652 h 1802205"/>
                <a:gd name="connsiteX9" fmla="*/ 2210566 w 7199816"/>
                <a:gd name="connsiteY9" fmla="*/ 1615774 h 1802205"/>
                <a:gd name="connsiteX10" fmla="*/ 1651273 w 7199816"/>
                <a:gd name="connsiteY10" fmla="*/ 1624652 h 1802205"/>
                <a:gd name="connsiteX11" fmla="*/ 1393820 w 7199816"/>
                <a:gd name="connsiteY11" fmla="*/ 1091992 h 1802205"/>
                <a:gd name="connsiteX12" fmla="*/ 1393820 w 7199816"/>
                <a:gd name="connsiteY12" fmla="*/ 639231 h 1802205"/>
                <a:gd name="connsiteX13" fmla="*/ 1145245 w 7199816"/>
                <a:gd name="connsiteY13" fmla="*/ 266368 h 1802205"/>
                <a:gd name="connsiteX14" fmla="*/ 710240 w 7199816"/>
                <a:gd name="connsiteY14" fmla="*/ 38 h 1802205"/>
                <a:gd name="connsiteX15" fmla="*/ 1003203 w 7199816"/>
                <a:gd name="connsiteY15" fmla="*/ 248613 h 1802205"/>
                <a:gd name="connsiteX16" fmla="*/ 1234022 w 7199816"/>
                <a:gd name="connsiteY16" fmla="*/ 506066 h 1802205"/>
                <a:gd name="connsiteX17" fmla="*/ 1313921 w 7199816"/>
                <a:gd name="connsiteY17" fmla="*/ 754640 h 1802205"/>
                <a:gd name="connsiteX18" fmla="*/ 1296166 w 7199816"/>
                <a:gd name="connsiteY18" fmla="*/ 1003215 h 1802205"/>
                <a:gd name="connsiteX19" fmla="*/ 1322799 w 7199816"/>
                <a:gd name="connsiteY19" fmla="*/ 1287300 h 1802205"/>
                <a:gd name="connsiteX20" fmla="*/ 1384943 w 7199816"/>
                <a:gd name="connsiteY20" fmla="*/ 1473732 h 1802205"/>
                <a:gd name="connsiteX21" fmla="*/ 1358309 w 7199816"/>
                <a:gd name="connsiteY21" fmla="*/ 1624652 h 1802205"/>
                <a:gd name="connsiteX22" fmla="*/ 914426 w 7199816"/>
                <a:gd name="connsiteY22" fmla="*/ 1615774 h 1802205"/>
                <a:gd name="connsiteX23" fmla="*/ 745750 w 7199816"/>
                <a:gd name="connsiteY23" fmla="*/ 1677918 h 1802205"/>
                <a:gd name="connsiteX24" fmla="*/ 26 w 7199816"/>
                <a:gd name="connsiteY24" fmla="*/ 1731184 h 1802205"/>
                <a:gd name="connsiteX25" fmla="*/ 719117 w 7199816"/>
                <a:gd name="connsiteY25" fmla="*/ 1793328 h 1802205"/>
                <a:gd name="connsiteX26" fmla="*/ 976570 w 7199816"/>
                <a:gd name="connsiteY26" fmla="*/ 1766695 h 1802205"/>
                <a:gd name="connsiteX27" fmla="*/ 1358309 w 7199816"/>
                <a:gd name="connsiteY27" fmla="*/ 1748939 h 1802205"/>
                <a:gd name="connsiteX28" fmla="*/ 2050768 w 7199816"/>
                <a:gd name="connsiteY28" fmla="*/ 1802205 h 1802205"/>
                <a:gd name="connsiteX29" fmla="*/ 2689960 w 7199816"/>
                <a:gd name="connsiteY29" fmla="*/ 1748939 h 1802205"/>
                <a:gd name="connsiteX30" fmla="*/ 3959467 w 7199816"/>
                <a:gd name="connsiteY30" fmla="*/ 1784450 h 1802205"/>
                <a:gd name="connsiteX31" fmla="*/ 4518760 w 7199816"/>
                <a:gd name="connsiteY31" fmla="*/ 1669040 h 1802205"/>
                <a:gd name="connsiteX32" fmla="*/ 4740702 w 7199816"/>
                <a:gd name="connsiteY32" fmla="*/ 1615774 h 1802205"/>
                <a:gd name="connsiteX33" fmla="*/ 5282240 w 7199816"/>
                <a:gd name="connsiteY33" fmla="*/ 1722306 h 1802205"/>
                <a:gd name="connsiteX34" fmla="*/ 5894799 w 7199816"/>
                <a:gd name="connsiteY34" fmla="*/ 1757817 h 1802205"/>
                <a:gd name="connsiteX35" fmla="*/ 6782566 w 7199816"/>
                <a:gd name="connsiteY35" fmla="*/ 1740062 h 1802205"/>
                <a:gd name="connsiteX36" fmla="*/ 7199816 w 7199816"/>
                <a:gd name="connsiteY36" fmla="*/ 1740062 h 1802205"/>
                <a:gd name="connsiteX37" fmla="*/ 7182061 w 7199816"/>
                <a:gd name="connsiteY37" fmla="*/ 1544753 h 1802205"/>
                <a:gd name="connsiteX0" fmla="*/ 7182061 w 7199816"/>
                <a:gd name="connsiteY0" fmla="*/ 1617801 h 1875253"/>
                <a:gd name="connsiteX1" fmla="*/ 5273363 w 7199816"/>
                <a:gd name="connsiteY1" fmla="*/ 1573413 h 1875253"/>
                <a:gd name="connsiteX2" fmla="*/ 4287940 w 7199816"/>
                <a:gd name="connsiteY2" fmla="*/ 1218306 h 1875253"/>
                <a:gd name="connsiteX3" fmla="*/ 3950589 w 7199816"/>
                <a:gd name="connsiteY3" fmla="*/ 756667 h 1875253"/>
                <a:gd name="connsiteX4" fmla="*/ 3364663 w 7199816"/>
                <a:gd name="connsiteY4" fmla="*/ 2065 h 1875253"/>
                <a:gd name="connsiteX5" fmla="*/ 3941712 w 7199816"/>
                <a:gd name="connsiteY5" fmla="*/ 1005242 h 1875253"/>
                <a:gd name="connsiteX6" fmla="*/ 4074876 w 7199816"/>
                <a:gd name="connsiteY6" fmla="*/ 1236061 h 1875253"/>
                <a:gd name="connsiteX7" fmla="*/ 4527638 w 7199816"/>
                <a:gd name="connsiteY7" fmla="*/ 1537902 h 1875253"/>
                <a:gd name="connsiteX8" fmla="*/ 3648748 w 7199816"/>
                <a:gd name="connsiteY8" fmla="*/ 1697700 h 1875253"/>
                <a:gd name="connsiteX9" fmla="*/ 2210566 w 7199816"/>
                <a:gd name="connsiteY9" fmla="*/ 1688822 h 1875253"/>
                <a:gd name="connsiteX10" fmla="*/ 1651273 w 7199816"/>
                <a:gd name="connsiteY10" fmla="*/ 1697700 h 1875253"/>
                <a:gd name="connsiteX11" fmla="*/ 1393820 w 7199816"/>
                <a:gd name="connsiteY11" fmla="*/ 1165040 h 1875253"/>
                <a:gd name="connsiteX12" fmla="*/ 1393820 w 7199816"/>
                <a:gd name="connsiteY12" fmla="*/ 712279 h 1875253"/>
                <a:gd name="connsiteX13" fmla="*/ 1145245 w 7199816"/>
                <a:gd name="connsiteY13" fmla="*/ 339416 h 1875253"/>
                <a:gd name="connsiteX14" fmla="*/ 710240 w 7199816"/>
                <a:gd name="connsiteY14" fmla="*/ 73086 h 1875253"/>
                <a:gd name="connsiteX15" fmla="*/ 1003203 w 7199816"/>
                <a:gd name="connsiteY15" fmla="*/ 321661 h 1875253"/>
                <a:gd name="connsiteX16" fmla="*/ 1234022 w 7199816"/>
                <a:gd name="connsiteY16" fmla="*/ 579114 h 1875253"/>
                <a:gd name="connsiteX17" fmla="*/ 1313921 w 7199816"/>
                <a:gd name="connsiteY17" fmla="*/ 827688 h 1875253"/>
                <a:gd name="connsiteX18" fmla="*/ 1296166 w 7199816"/>
                <a:gd name="connsiteY18" fmla="*/ 1076263 h 1875253"/>
                <a:gd name="connsiteX19" fmla="*/ 1322799 w 7199816"/>
                <a:gd name="connsiteY19" fmla="*/ 1360348 h 1875253"/>
                <a:gd name="connsiteX20" fmla="*/ 1384943 w 7199816"/>
                <a:gd name="connsiteY20" fmla="*/ 1546780 h 1875253"/>
                <a:gd name="connsiteX21" fmla="*/ 1358309 w 7199816"/>
                <a:gd name="connsiteY21" fmla="*/ 1697700 h 1875253"/>
                <a:gd name="connsiteX22" fmla="*/ 914426 w 7199816"/>
                <a:gd name="connsiteY22" fmla="*/ 1688822 h 1875253"/>
                <a:gd name="connsiteX23" fmla="*/ 745750 w 7199816"/>
                <a:gd name="connsiteY23" fmla="*/ 1750966 h 1875253"/>
                <a:gd name="connsiteX24" fmla="*/ 26 w 7199816"/>
                <a:gd name="connsiteY24" fmla="*/ 1804232 h 1875253"/>
                <a:gd name="connsiteX25" fmla="*/ 719117 w 7199816"/>
                <a:gd name="connsiteY25" fmla="*/ 1866376 h 1875253"/>
                <a:gd name="connsiteX26" fmla="*/ 976570 w 7199816"/>
                <a:gd name="connsiteY26" fmla="*/ 1839743 h 1875253"/>
                <a:gd name="connsiteX27" fmla="*/ 1358309 w 7199816"/>
                <a:gd name="connsiteY27" fmla="*/ 1821987 h 1875253"/>
                <a:gd name="connsiteX28" fmla="*/ 2050768 w 7199816"/>
                <a:gd name="connsiteY28" fmla="*/ 1875253 h 1875253"/>
                <a:gd name="connsiteX29" fmla="*/ 2689960 w 7199816"/>
                <a:gd name="connsiteY29" fmla="*/ 1821987 h 1875253"/>
                <a:gd name="connsiteX30" fmla="*/ 3959467 w 7199816"/>
                <a:gd name="connsiteY30" fmla="*/ 1857498 h 1875253"/>
                <a:gd name="connsiteX31" fmla="*/ 4518760 w 7199816"/>
                <a:gd name="connsiteY31" fmla="*/ 1742088 h 1875253"/>
                <a:gd name="connsiteX32" fmla="*/ 4740702 w 7199816"/>
                <a:gd name="connsiteY32" fmla="*/ 1688822 h 1875253"/>
                <a:gd name="connsiteX33" fmla="*/ 5282240 w 7199816"/>
                <a:gd name="connsiteY33" fmla="*/ 1795354 h 1875253"/>
                <a:gd name="connsiteX34" fmla="*/ 5894799 w 7199816"/>
                <a:gd name="connsiteY34" fmla="*/ 1830865 h 1875253"/>
                <a:gd name="connsiteX35" fmla="*/ 6782566 w 7199816"/>
                <a:gd name="connsiteY35" fmla="*/ 1813110 h 1875253"/>
                <a:gd name="connsiteX36" fmla="*/ 7199816 w 7199816"/>
                <a:gd name="connsiteY36" fmla="*/ 1813110 h 1875253"/>
                <a:gd name="connsiteX37" fmla="*/ 7182061 w 7199816"/>
                <a:gd name="connsiteY37" fmla="*/ 1617801 h 1875253"/>
                <a:gd name="connsiteX0" fmla="*/ 7182061 w 7199816"/>
                <a:gd name="connsiteY0" fmla="*/ 1617801 h 1875253"/>
                <a:gd name="connsiteX1" fmla="*/ 5273363 w 7199816"/>
                <a:gd name="connsiteY1" fmla="*/ 1573413 h 1875253"/>
                <a:gd name="connsiteX2" fmla="*/ 4323451 w 7199816"/>
                <a:gd name="connsiteY2" fmla="*/ 1218306 h 1875253"/>
                <a:gd name="connsiteX3" fmla="*/ 3950589 w 7199816"/>
                <a:gd name="connsiteY3" fmla="*/ 756667 h 1875253"/>
                <a:gd name="connsiteX4" fmla="*/ 3364663 w 7199816"/>
                <a:gd name="connsiteY4" fmla="*/ 2065 h 1875253"/>
                <a:gd name="connsiteX5" fmla="*/ 3941712 w 7199816"/>
                <a:gd name="connsiteY5" fmla="*/ 1005242 h 1875253"/>
                <a:gd name="connsiteX6" fmla="*/ 4074876 w 7199816"/>
                <a:gd name="connsiteY6" fmla="*/ 1236061 h 1875253"/>
                <a:gd name="connsiteX7" fmla="*/ 4527638 w 7199816"/>
                <a:gd name="connsiteY7" fmla="*/ 1537902 h 1875253"/>
                <a:gd name="connsiteX8" fmla="*/ 3648748 w 7199816"/>
                <a:gd name="connsiteY8" fmla="*/ 1697700 h 1875253"/>
                <a:gd name="connsiteX9" fmla="*/ 2210566 w 7199816"/>
                <a:gd name="connsiteY9" fmla="*/ 1688822 h 1875253"/>
                <a:gd name="connsiteX10" fmla="*/ 1651273 w 7199816"/>
                <a:gd name="connsiteY10" fmla="*/ 1697700 h 1875253"/>
                <a:gd name="connsiteX11" fmla="*/ 1393820 w 7199816"/>
                <a:gd name="connsiteY11" fmla="*/ 1165040 h 1875253"/>
                <a:gd name="connsiteX12" fmla="*/ 1393820 w 7199816"/>
                <a:gd name="connsiteY12" fmla="*/ 712279 h 1875253"/>
                <a:gd name="connsiteX13" fmla="*/ 1145245 w 7199816"/>
                <a:gd name="connsiteY13" fmla="*/ 339416 h 1875253"/>
                <a:gd name="connsiteX14" fmla="*/ 710240 w 7199816"/>
                <a:gd name="connsiteY14" fmla="*/ 73086 h 1875253"/>
                <a:gd name="connsiteX15" fmla="*/ 1003203 w 7199816"/>
                <a:gd name="connsiteY15" fmla="*/ 321661 h 1875253"/>
                <a:gd name="connsiteX16" fmla="*/ 1234022 w 7199816"/>
                <a:gd name="connsiteY16" fmla="*/ 579114 h 1875253"/>
                <a:gd name="connsiteX17" fmla="*/ 1313921 w 7199816"/>
                <a:gd name="connsiteY17" fmla="*/ 827688 h 1875253"/>
                <a:gd name="connsiteX18" fmla="*/ 1296166 w 7199816"/>
                <a:gd name="connsiteY18" fmla="*/ 1076263 h 1875253"/>
                <a:gd name="connsiteX19" fmla="*/ 1322799 w 7199816"/>
                <a:gd name="connsiteY19" fmla="*/ 1360348 h 1875253"/>
                <a:gd name="connsiteX20" fmla="*/ 1384943 w 7199816"/>
                <a:gd name="connsiteY20" fmla="*/ 1546780 h 1875253"/>
                <a:gd name="connsiteX21" fmla="*/ 1358309 w 7199816"/>
                <a:gd name="connsiteY21" fmla="*/ 1697700 h 1875253"/>
                <a:gd name="connsiteX22" fmla="*/ 914426 w 7199816"/>
                <a:gd name="connsiteY22" fmla="*/ 1688822 h 1875253"/>
                <a:gd name="connsiteX23" fmla="*/ 745750 w 7199816"/>
                <a:gd name="connsiteY23" fmla="*/ 1750966 h 1875253"/>
                <a:gd name="connsiteX24" fmla="*/ 26 w 7199816"/>
                <a:gd name="connsiteY24" fmla="*/ 1804232 h 1875253"/>
                <a:gd name="connsiteX25" fmla="*/ 719117 w 7199816"/>
                <a:gd name="connsiteY25" fmla="*/ 1866376 h 1875253"/>
                <a:gd name="connsiteX26" fmla="*/ 976570 w 7199816"/>
                <a:gd name="connsiteY26" fmla="*/ 1839743 h 1875253"/>
                <a:gd name="connsiteX27" fmla="*/ 1358309 w 7199816"/>
                <a:gd name="connsiteY27" fmla="*/ 1821987 h 1875253"/>
                <a:gd name="connsiteX28" fmla="*/ 2050768 w 7199816"/>
                <a:gd name="connsiteY28" fmla="*/ 1875253 h 1875253"/>
                <a:gd name="connsiteX29" fmla="*/ 2689960 w 7199816"/>
                <a:gd name="connsiteY29" fmla="*/ 1821987 h 1875253"/>
                <a:gd name="connsiteX30" fmla="*/ 3959467 w 7199816"/>
                <a:gd name="connsiteY30" fmla="*/ 1857498 h 1875253"/>
                <a:gd name="connsiteX31" fmla="*/ 4518760 w 7199816"/>
                <a:gd name="connsiteY31" fmla="*/ 1742088 h 1875253"/>
                <a:gd name="connsiteX32" fmla="*/ 4740702 w 7199816"/>
                <a:gd name="connsiteY32" fmla="*/ 1688822 h 1875253"/>
                <a:gd name="connsiteX33" fmla="*/ 5282240 w 7199816"/>
                <a:gd name="connsiteY33" fmla="*/ 1795354 h 1875253"/>
                <a:gd name="connsiteX34" fmla="*/ 5894799 w 7199816"/>
                <a:gd name="connsiteY34" fmla="*/ 1830865 h 1875253"/>
                <a:gd name="connsiteX35" fmla="*/ 6782566 w 7199816"/>
                <a:gd name="connsiteY35" fmla="*/ 1813110 h 1875253"/>
                <a:gd name="connsiteX36" fmla="*/ 7199816 w 7199816"/>
                <a:gd name="connsiteY36" fmla="*/ 1813110 h 1875253"/>
                <a:gd name="connsiteX37" fmla="*/ 7182061 w 7199816"/>
                <a:gd name="connsiteY37" fmla="*/ 1617801 h 1875253"/>
                <a:gd name="connsiteX0" fmla="*/ 7182061 w 7199816"/>
                <a:gd name="connsiteY0" fmla="*/ 1617801 h 1875253"/>
                <a:gd name="connsiteX1" fmla="*/ 5273363 w 7199816"/>
                <a:gd name="connsiteY1" fmla="*/ 1573413 h 1875253"/>
                <a:gd name="connsiteX2" fmla="*/ 4323451 w 7199816"/>
                <a:gd name="connsiteY2" fmla="*/ 1218306 h 1875253"/>
                <a:gd name="connsiteX3" fmla="*/ 3950589 w 7199816"/>
                <a:gd name="connsiteY3" fmla="*/ 756667 h 1875253"/>
                <a:gd name="connsiteX4" fmla="*/ 3364663 w 7199816"/>
                <a:gd name="connsiteY4" fmla="*/ 2065 h 1875253"/>
                <a:gd name="connsiteX5" fmla="*/ 3941712 w 7199816"/>
                <a:gd name="connsiteY5" fmla="*/ 1005242 h 1875253"/>
                <a:gd name="connsiteX6" fmla="*/ 4119264 w 7199816"/>
                <a:gd name="connsiteY6" fmla="*/ 1236061 h 1875253"/>
                <a:gd name="connsiteX7" fmla="*/ 4527638 w 7199816"/>
                <a:gd name="connsiteY7" fmla="*/ 1537902 h 1875253"/>
                <a:gd name="connsiteX8" fmla="*/ 3648748 w 7199816"/>
                <a:gd name="connsiteY8" fmla="*/ 1697700 h 1875253"/>
                <a:gd name="connsiteX9" fmla="*/ 2210566 w 7199816"/>
                <a:gd name="connsiteY9" fmla="*/ 1688822 h 1875253"/>
                <a:gd name="connsiteX10" fmla="*/ 1651273 w 7199816"/>
                <a:gd name="connsiteY10" fmla="*/ 1697700 h 1875253"/>
                <a:gd name="connsiteX11" fmla="*/ 1393820 w 7199816"/>
                <a:gd name="connsiteY11" fmla="*/ 1165040 h 1875253"/>
                <a:gd name="connsiteX12" fmla="*/ 1393820 w 7199816"/>
                <a:gd name="connsiteY12" fmla="*/ 712279 h 1875253"/>
                <a:gd name="connsiteX13" fmla="*/ 1145245 w 7199816"/>
                <a:gd name="connsiteY13" fmla="*/ 339416 h 1875253"/>
                <a:gd name="connsiteX14" fmla="*/ 710240 w 7199816"/>
                <a:gd name="connsiteY14" fmla="*/ 73086 h 1875253"/>
                <a:gd name="connsiteX15" fmla="*/ 1003203 w 7199816"/>
                <a:gd name="connsiteY15" fmla="*/ 321661 h 1875253"/>
                <a:gd name="connsiteX16" fmla="*/ 1234022 w 7199816"/>
                <a:gd name="connsiteY16" fmla="*/ 579114 h 1875253"/>
                <a:gd name="connsiteX17" fmla="*/ 1313921 w 7199816"/>
                <a:gd name="connsiteY17" fmla="*/ 827688 h 1875253"/>
                <a:gd name="connsiteX18" fmla="*/ 1296166 w 7199816"/>
                <a:gd name="connsiteY18" fmla="*/ 1076263 h 1875253"/>
                <a:gd name="connsiteX19" fmla="*/ 1322799 w 7199816"/>
                <a:gd name="connsiteY19" fmla="*/ 1360348 h 1875253"/>
                <a:gd name="connsiteX20" fmla="*/ 1384943 w 7199816"/>
                <a:gd name="connsiteY20" fmla="*/ 1546780 h 1875253"/>
                <a:gd name="connsiteX21" fmla="*/ 1358309 w 7199816"/>
                <a:gd name="connsiteY21" fmla="*/ 1697700 h 1875253"/>
                <a:gd name="connsiteX22" fmla="*/ 914426 w 7199816"/>
                <a:gd name="connsiteY22" fmla="*/ 1688822 h 1875253"/>
                <a:gd name="connsiteX23" fmla="*/ 745750 w 7199816"/>
                <a:gd name="connsiteY23" fmla="*/ 1750966 h 1875253"/>
                <a:gd name="connsiteX24" fmla="*/ 26 w 7199816"/>
                <a:gd name="connsiteY24" fmla="*/ 1804232 h 1875253"/>
                <a:gd name="connsiteX25" fmla="*/ 719117 w 7199816"/>
                <a:gd name="connsiteY25" fmla="*/ 1866376 h 1875253"/>
                <a:gd name="connsiteX26" fmla="*/ 976570 w 7199816"/>
                <a:gd name="connsiteY26" fmla="*/ 1839743 h 1875253"/>
                <a:gd name="connsiteX27" fmla="*/ 1358309 w 7199816"/>
                <a:gd name="connsiteY27" fmla="*/ 1821987 h 1875253"/>
                <a:gd name="connsiteX28" fmla="*/ 2050768 w 7199816"/>
                <a:gd name="connsiteY28" fmla="*/ 1875253 h 1875253"/>
                <a:gd name="connsiteX29" fmla="*/ 2689960 w 7199816"/>
                <a:gd name="connsiteY29" fmla="*/ 1821987 h 1875253"/>
                <a:gd name="connsiteX30" fmla="*/ 3959467 w 7199816"/>
                <a:gd name="connsiteY30" fmla="*/ 1857498 h 1875253"/>
                <a:gd name="connsiteX31" fmla="*/ 4518760 w 7199816"/>
                <a:gd name="connsiteY31" fmla="*/ 1742088 h 1875253"/>
                <a:gd name="connsiteX32" fmla="*/ 4740702 w 7199816"/>
                <a:gd name="connsiteY32" fmla="*/ 1688822 h 1875253"/>
                <a:gd name="connsiteX33" fmla="*/ 5282240 w 7199816"/>
                <a:gd name="connsiteY33" fmla="*/ 1795354 h 1875253"/>
                <a:gd name="connsiteX34" fmla="*/ 5894799 w 7199816"/>
                <a:gd name="connsiteY34" fmla="*/ 1830865 h 1875253"/>
                <a:gd name="connsiteX35" fmla="*/ 6782566 w 7199816"/>
                <a:gd name="connsiteY35" fmla="*/ 1813110 h 1875253"/>
                <a:gd name="connsiteX36" fmla="*/ 7199816 w 7199816"/>
                <a:gd name="connsiteY36" fmla="*/ 1813110 h 1875253"/>
                <a:gd name="connsiteX37" fmla="*/ 7182061 w 7199816"/>
                <a:gd name="connsiteY37" fmla="*/ 1617801 h 1875253"/>
                <a:gd name="connsiteX0" fmla="*/ 7182061 w 7199816"/>
                <a:gd name="connsiteY0" fmla="*/ 1617782 h 1875234"/>
                <a:gd name="connsiteX1" fmla="*/ 5273363 w 7199816"/>
                <a:gd name="connsiteY1" fmla="*/ 1573394 h 1875234"/>
                <a:gd name="connsiteX2" fmla="*/ 4341207 w 7199816"/>
                <a:gd name="connsiteY2" fmla="*/ 1182777 h 1875234"/>
                <a:gd name="connsiteX3" fmla="*/ 3950589 w 7199816"/>
                <a:gd name="connsiteY3" fmla="*/ 756648 h 1875234"/>
                <a:gd name="connsiteX4" fmla="*/ 3364663 w 7199816"/>
                <a:gd name="connsiteY4" fmla="*/ 2046 h 1875234"/>
                <a:gd name="connsiteX5" fmla="*/ 3941712 w 7199816"/>
                <a:gd name="connsiteY5" fmla="*/ 1005223 h 1875234"/>
                <a:gd name="connsiteX6" fmla="*/ 4119264 w 7199816"/>
                <a:gd name="connsiteY6" fmla="*/ 1236042 h 1875234"/>
                <a:gd name="connsiteX7" fmla="*/ 4527638 w 7199816"/>
                <a:gd name="connsiteY7" fmla="*/ 1537883 h 1875234"/>
                <a:gd name="connsiteX8" fmla="*/ 3648748 w 7199816"/>
                <a:gd name="connsiteY8" fmla="*/ 1697681 h 1875234"/>
                <a:gd name="connsiteX9" fmla="*/ 2210566 w 7199816"/>
                <a:gd name="connsiteY9" fmla="*/ 1688803 h 1875234"/>
                <a:gd name="connsiteX10" fmla="*/ 1651273 w 7199816"/>
                <a:gd name="connsiteY10" fmla="*/ 1697681 h 1875234"/>
                <a:gd name="connsiteX11" fmla="*/ 1393820 w 7199816"/>
                <a:gd name="connsiteY11" fmla="*/ 1165021 h 1875234"/>
                <a:gd name="connsiteX12" fmla="*/ 1393820 w 7199816"/>
                <a:gd name="connsiteY12" fmla="*/ 712260 h 1875234"/>
                <a:gd name="connsiteX13" fmla="*/ 1145245 w 7199816"/>
                <a:gd name="connsiteY13" fmla="*/ 339397 h 1875234"/>
                <a:gd name="connsiteX14" fmla="*/ 710240 w 7199816"/>
                <a:gd name="connsiteY14" fmla="*/ 73067 h 1875234"/>
                <a:gd name="connsiteX15" fmla="*/ 1003203 w 7199816"/>
                <a:gd name="connsiteY15" fmla="*/ 321642 h 1875234"/>
                <a:gd name="connsiteX16" fmla="*/ 1234022 w 7199816"/>
                <a:gd name="connsiteY16" fmla="*/ 579095 h 1875234"/>
                <a:gd name="connsiteX17" fmla="*/ 1313921 w 7199816"/>
                <a:gd name="connsiteY17" fmla="*/ 827669 h 1875234"/>
                <a:gd name="connsiteX18" fmla="*/ 1296166 w 7199816"/>
                <a:gd name="connsiteY18" fmla="*/ 1076244 h 1875234"/>
                <a:gd name="connsiteX19" fmla="*/ 1322799 w 7199816"/>
                <a:gd name="connsiteY19" fmla="*/ 1360329 h 1875234"/>
                <a:gd name="connsiteX20" fmla="*/ 1384943 w 7199816"/>
                <a:gd name="connsiteY20" fmla="*/ 1546761 h 1875234"/>
                <a:gd name="connsiteX21" fmla="*/ 1358309 w 7199816"/>
                <a:gd name="connsiteY21" fmla="*/ 1697681 h 1875234"/>
                <a:gd name="connsiteX22" fmla="*/ 914426 w 7199816"/>
                <a:gd name="connsiteY22" fmla="*/ 1688803 h 1875234"/>
                <a:gd name="connsiteX23" fmla="*/ 745750 w 7199816"/>
                <a:gd name="connsiteY23" fmla="*/ 1750947 h 1875234"/>
                <a:gd name="connsiteX24" fmla="*/ 26 w 7199816"/>
                <a:gd name="connsiteY24" fmla="*/ 1804213 h 1875234"/>
                <a:gd name="connsiteX25" fmla="*/ 719117 w 7199816"/>
                <a:gd name="connsiteY25" fmla="*/ 1866357 h 1875234"/>
                <a:gd name="connsiteX26" fmla="*/ 976570 w 7199816"/>
                <a:gd name="connsiteY26" fmla="*/ 1839724 h 1875234"/>
                <a:gd name="connsiteX27" fmla="*/ 1358309 w 7199816"/>
                <a:gd name="connsiteY27" fmla="*/ 1821968 h 1875234"/>
                <a:gd name="connsiteX28" fmla="*/ 2050768 w 7199816"/>
                <a:gd name="connsiteY28" fmla="*/ 1875234 h 1875234"/>
                <a:gd name="connsiteX29" fmla="*/ 2689960 w 7199816"/>
                <a:gd name="connsiteY29" fmla="*/ 1821968 h 1875234"/>
                <a:gd name="connsiteX30" fmla="*/ 3959467 w 7199816"/>
                <a:gd name="connsiteY30" fmla="*/ 1857479 h 1875234"/>
                <a:gd name="connsiteX31" fmla="*/ 4518760 w 7199816"/>
                <a:gd name="connsiteY31" fmla="*/ 1742069 h 1875234"/>
                <a:gd name="connsiteX32" fmla="*/ 4740702 w 7199816"/>
                <a:gd name="connsiteY32" fmla="*/ 1688803 h 1875234"/>
                <a:gd name="connsiteX33" fmla="*/ 5282240 w 7199816"/>
                <a:gd name="connsiteY33" fmla="*/ 1795335 h 1875234"/>
                <a:gd name="connsiteX34" fmla="*/ 5894799 w 7199816"/>
                <a:gd name="connsiteY34" fmla="*/ 1830846 h 1875234"/>
                <a:gd name="connsiteX35" fmla="*/ 6782566 w 7199816"/>
                <a:gd name="connsiteY35" fmla="*/ 1813091 h 1875234"/>
                <a:gd name="connsiteX36" fmla="*/ 7199816 w 7199816"/>
                <a:gd name="connsiteY36" fmla="*/ 1813091 h 1875234"/>
                <a:gd name="connsiteX37" fmla="*/ 7182061 w 7199816"/>
                <a:gd name="connsiteY37" fmla="*/ 1617782 h 1875234"/>
                <a:gd name="connsiteX0" fmla="*/ 7182061 w 7199816"/>
                <a:gd name="connsiteY0" fmla="*/ 1617782 h 1875234"/>
                <a:gd name="connsiteX1" fmla="*/ 5273363 w 7199816"/>
                <a:gd name="connsiteY1" fmla="*/ 1573394 h 1875234"/>
                <a:gd name="connsiteX2" fmla="*/ 4341207 w 7199816"/>
                <a:gd name="connsiteY2" fmla="*/ 1182777 h 1875234"/>
                <a:gd name="connsiteX3" fmla="*/ 3950589 w 7199816"/>
                <a:gd name="connsiteY3" fmla="*/ 756648 h 1875234"/>
                <a:gd name="connsiteX4" fmla="*/ 3364663 w 7199816"/>
                <a:gd name="connsiteY4" fmla="*/ 2046 h 1875234"/>
                <a:gd name="connsiteX5" fmla="*/ 3941712 w 7199816"/>
                <a:gd name="connsiteY5" fmla="*/ 1005223 h 1875234"/>
                <a:gd name="connsiteX6" fmla="*/ 4145897 w 7199816"/>
                <a:gd name="connsiteY6" fmla="*/ 1227164 h 1875234"/>
                <a:gd name="connsiteX7" fmla="*/ 4527638 w 7199816"/>
                <a:gd name="connsiteY7" fmla="*/ 1537883 h 1875234"/>
                <a:gd name="connsiteX8" fmla="*/ 3648748 w 7199816"/>
                <a:gd name="connsiteY8" fmla="*/ 1697681 h 1875234"/>
                <a:gd name="connsiteX9" fmla="*/ 2210566 w 7199816"/>
                <a:gd name="connsiteY9" fmla="*/ 1688803 h 1875234"/>
                <a:gd name="connsiteX10" fmla="*/ 1651273 w 7199816"/>
                <a:gd name="connsiteY10" fmla="*/ 1697681 h 1875234"/>
                <a:gd name="connsiteX11" fmla="*/ 1393820 w 7199816"/>
                <a:gd name="connsiteY11" fmla="*/ 1165021 h 1875234"/>
                <a:gd name="connsiteX12" fmla="*/ 1393820 w 7199816"/>
                <a:gd name="connsiteY12" fmla="*/ 712260 h 1875234"/>
                <a:gd name="connsiteX13" fmla="*/ 1145245 w 7199816"/>
                <a:gd name="connsiteY13" fmla="*/ 339397 h 1875234"/>
                <a:gd name="connsiteX14" fmla="*/ 710240 w 7199816"/>
                <a:gd name="connsiteY14" fmla="*/ 73067 h 1875234"/>
                <a:gd name="connsiteX15" fmla="*/ 1003203 w 7199816"/>
                <a:gd name="connsiteY15" fmla="*/ 321642 h 1875234"/>
                <a:gd name="connsiteX16" fmla="*/ 1234022 w 7199816"/>
                <a:gd name="connsiteY16" fmla="*/ 579095 h 1875234"/>
                <a:gd name="connsiteX17" fmla="*/ 1313921 w 7199816"/>
                <a:gd name="connsiteY17" fmla="*/ 827669 h 1875234"/>
                <a:gd name="connsiteX18" fmla="*/ 1296166 w 7199816"/>
                <a:gd name="connsiteY18" fmla="*/ 1076244 h 1875234"/>
                <a:gd name="connsiteX19" fmla="*/ 1322799 w 7199816"/>
                <a:gd name="connsiteY19" fmla="*/ 1360329 h 1875234"/>
                <a:gd name="connsiteX20" fmla="*/ 1384943 w 7199816"/>
                <a:gd name="connsiteY20" fmla="*/ 1546761 h 1875234"/>
                <a:gd name="connsiteX21" fmla="*/ 1358309 w 7199816"/>
                <a:gd name="connsiteY21" fmla="*/ 1697681 h 1875234"/>
                <a:gd name="connsiteX22" fmla="*/ 914426 w 7199816"/>
                <a:gd name="connsiteY22" fmla="*/ 1688803 h 1875234"/>
                <a:gd name="connsiteX23" fmla="*/ 745750 w 7199816"/>
                <a:gd name="connsiteY23" fmla="*/ 1750947 h 1875234"/>
                <a:gd name="connsiteX24" fmla="*/ 26 w 7199816"/>
                <a:gd name="connsiteY24" fmla="*/ 1804213 h 1875234"/>
                <a:gd name="connsiteX25" fmla="*/ 719117 w 7199816"/>
                <a:gd name="connsiteY25" fmla="*/ 1866357 h 1875234"/>
                <a:gd name="connsiteX26" fmla="*/ 976570 w 7199816"/>
                <a:gd name="connsiteY26" fmla="*/ 1839724 h 1875234"/>
                <a:gd name="connsiteX27" fmla="*/ 1358309 w 7199816"/>
                <a:gd name="connsiteY27" fmla="*/ 1821968 h 1875234"/>
                <a:gd name="connsiteX28" fmla="*/ 2050768 w 7199816"/>
                <a:gd name="connsiteY28" fmla="*/ 1875234 h 1875234"/>
                <a:gd name="connsiteX29" fmla="*/ 2689960 w 7199816"/>
                <a:gd name="connsiteY29" fmla="*/ 1821968 h 1875234"/>
                <a:gd name="connsiteX30" fmla="*/ 3959467 w 7199816"/>
                <a:gd name="connsiteY30" fmla="*/ 1857479 h 1875234"/>
                <a:gd name="connsiteX31" fmla="*/ 4518760 w 7199816"/>
                <a:gd name="connsiteY31" fmla="*/ 1742069 h 1875234"/>
                <a:gd name="connsiteX32" fmla="*/ 4740702 w 7199816"/>
                <a:gd name="connsiteY32" fmla="*/ 1688803 h 1875234"/>
                <a:gd name="connsiteX33" fmla="*/ 5282240 w 7199816"/>
                <a:gd name="connsiteY33" fmla="*/ 1795335 h 1875234"/>
                <a:gd name="connsiteX34" fmla="*/ 5894799 w 7199816"/>
                <a:gd name="connsiteY34" fmla="*/ 1830846 h 1875234"/>
                <a:gd name="connsiteX35" fmla="*/ 6782566 w 7199816"/>
                <a:gd name="connsiteY35" fmla="*/ 1813091 h 1875234"/>
                <a:gd name="connsiteX36" fmla="*/ 7199816 w 7199816"/>
                <a:gd name="connsiteY36" fmla="*/ 1813091 h 1875234"/>
                <a:gd name="connsiteX37" fmla="*/ 7182061 w 7199816"/>
                <a:gd name="connsiteY37" fmla="*/ 1617782 h 1875234"/>
                <a:gd name="connsiteX0" fmla="*/ 7182061 w 7199816"/>
                <a:gd name="connsiteY0" fmla="*/ 1617782 h 1877442"/>
                <a:gd name="connsiteX1" fmla="*/ 5273363 w 7199816"/>
                <a:gd name="connsiteY1" fmla="*/ 1573394 h 1877442"/>
                <a:gd name="connsiteX2" fmla="*/ 4341207 w 7199816"/>
                <a:gd name="connsiteY2" fmla="*/ 1182777 h 1877442"/>
                <a:gd name="connsiteX3" fmla="*/ 3950589 w 7199816"/>
                <a:gd name="connsiteY3" fmla="*/ 756648 h 1877442"/>
                <a:gd name="connsiteX4" fmla="*/ 3364663 w 7199816"/>
                <a:gd name="connsiteY4" fmla="*/ 2046 h 1877442"/>
                <a:gd name="connsiteX5" fmla="*/ 3941712 w 7199816"/>
                <a:gd name="connsiteY5" fmla="*/ 1005223 h 1877442"/>
                <a:gd name="connsiteX6" fmla="*/ 4145897 w 7199816"/>
                <a:gd name="connsiteY6" fmla="*/ 1227164 h 1877442"/>
                <a:gd name="connsiteX7" fmla="*/ 4527638 w 7199816"/>
                <a:gd name="connsiteY7" fmla="*/ 1537883 h 1877442"/>
                <a:gd name="connsiteX8" fmla="*/ 3648748 w 7199816"/>
                <a:gd name="connsiteY8" fmla="*/ 1697681 h 1877442"/>
                <a:gd name="connsiteX9" fmla="*/ 2210566 w 7199816"/>
                <a:gd name="connsiteY9" fmla="*/ 1688803 h 1877442"/>
                <a:gd name="connsiteX10" fmla="*/ 1651273 w 7199816"/>
                <a:gd name="connsiteY10" fmla="*/ 1697681 h 1877442"/>
                <a:gd name="connsiteX11" fmla="*/ 1393820 w 7199816"/>
                <a:gd name="connsiteY11" fmla="*/ 1165021 h 1877442"/>
                <a:gd name="connsiteX12" fmla="*/ 1393820 w 7199816"/>
                <a:gd name="connsiteY12" fmla="*/ 712260 h 1877442"/>
                <a:gd name="connsiteX13" fmla="*/ 1145245 w 7199816"/>
                <a:gd name="connsiteY13" fmla="*/ 339397 h 1877442"/>
                <a:gd name="connsiteX14" fmla="*/ 710240 w 7199816"/>
                <a:gd name="connsiteY14" fmla="*/ 73067 h 1877442"/>
                <a:gd name="connsiteX15" fmla="*/ 1003203 w 7199816"/>
                <a:gd name="connsiteY15" fmla="*/ 321642 h 1877442"/>
                <a:gd name="connsiteX16" fmla="*/ 1234022 w 7199816"/>
                <a:gd name="connsiteY16" fmla="*/ 579095 h 1877442"/>
                <a:gd name="connsiteX17" fmla="*/ 1313921 w 7199816"/>
                <a:gd name="connsiteY17" fmla="*/ 827669 h 1877442"/>
                <a:gd name="connsiteX18" fmla="*/ 1296166 w 7199816"/>
                <a:gd name="connsiteY18" fmla="*/ 1076244 h 1877442"/>
                <a:gd name="connsiteX19" fmla="*/ 1322799 w 7199816"/>
                <a:gd name="connsiteY19" fmla="*/ 1360329 h 1877442"/>
                <a:gd name="connsiteX20" fmla="*/ 1384943 w 7199816"/>
                <a:gd name="connsiteY20" fmla="*/ 1546761 h 1877442"/>
                <a:gd name="connsiteX21" fmla="*/ 1358309 w 7199816"/>
                <a:gd name="connsiteY21" fmla="*/ 1697681 h 1877442"/>
                <a:gd name="connsiteX22" fmla="*/ 914426 w 7199816"/>
                <a:gd name="connsiteY22" fmla="*/ 1688803 h 1877442"/>
                <a:gd name="connsiteX23" fmla="*/ 745750 w 7199816"/>
                <a:gd name="connsiteY23" fmla="*/ 1750947 h 1877442"/>
                <a:gd name="connsiteX24" fmla="*/ 26 w 7199816"/>
                <a:gd name="connsiteY24" fmla="*/ 1804213 h 1877442"/>
                <a:gd name="connsiteX25" fmla="*/ 719117 w 7199816"/>
                <a:gd name="connsiteY25" fmla="*/ 1866357 h 1877442"/>
                <a:gd name="connsiteX26" fmla="*/ 976570 w 7199816"/>
                <a:gd name="connsiteY26" fmla="*/ 1839724 h 1877442"/>
                <a:gd name="connsiteX27" fmla="*/ 1358309 w 7199816"/>
                <a:gd name="connsiteY27" fmla="*/ 1821968 h 1877442"/>
                <a:gd name="connsiteX28" fmla="*/ 2050768 w 7199816"/>
                <a:gd name="connsiteY28" fmla="*/ 1875234 h 1877442"/>
                <a:gd name="connsiteX29" fmla="*/ 2725471 w 7199816"/>
                <a:gd name="connsiteY29" fmla="*/ 1866356 h 1877442"/>
                <a:gd name="connsiteX30" fmla="*/ 3959467 w 7199816"/>
                <a:gd name="connsiteY30" fmla="*/ 1857479 h 1877442"/>
                <a:gd name="connsiteX31" fmla="*/ 4518760 w 7199816"/>
                <a:gd name="connsiteY31" fmla="*/ 1742069 h 1877442"/>
                <a:gd name="connsiteX32" fmla="*/ 4740702 w 7199816"/>
                <a:gd name="connsiteY32" fmla="*/ 1688803 h 1877442"/>
                <a:gd name="connsiteX33" fmla="*/ 5282240 w 7199816"/>
                <a:gd name="connsiteY33" fmla="*/ 1795335 h 1877442"/>
                <a:gd name="connsiteX34" fmla="*/ 5894799 w 7199816"/>
                <a:gd name="connsiteY34" fmla="*/ 1830846 h 1877442"/>
                <a:gd name="connsiteX35" fmla="*/ 6782566 w 7199816"/>
                <a:gd name="connsiteY35" fmla="*/ 1813091 h 1877442"/>
                <a:gd name="connsiteX36" fmla="*/ 7199816 w 7199816"/>
                <a:gd name="connsiteY36" fmla="*/ 1813091 h 1877442"/>
                <a:gd name="connsiteX37" fmla="*/ 7182061 w 7199816"/>
                <a:gd name="connsiteY37" fmla="*/ 1617782 h 1877442"/>
                <a:gd name="connsiteX0" fmla="*/ 7182061 w 7199816"/>
                <a:gd name="connsiteY0" fmla="*/ 1617782 h 1877442"/>
                <a:gd name="connsiteX1" fmla="*/ 5273363 w 7199816"/>
                <a:gd name="connsiteY1" fmla="*/ 1573394 h 1877442"/>
                <a:gd name="connsiteX2" fmla="*/ 4341207 w 7199816"/>
                <a:gd name="connsiteY2" fmla="*/ 1182777 h 1877442"/>
                <a:gd name="connsiteX3" fmla="*/ 3950589 w 7199816"/>
                <a:gd name="connsiteY3" fmla="*/ 756648 h 1877442"/>
                <a:gd name="connsiteX4" fmla="*/ 3364663 w 7199816"/>
                <a:gd name="connsiteY4" fmla="*/ 2046 h 1877442"/>
                <a:gd name="connsiteX5" fmla="*/ 3941712 w 7199816"/>
                <a:gd name="connsiteY5" fmla="*/ 1005223 h 1877442"/>
                <a:gd name="connsiteX6" fmla="*/ 4145897 w 7199816"/>
                <a:gd name="connsiteY6" fmla="*/ 1227164 h 1877442"/>
                <a:gd name="connsiteX7" fmla="*/ 4527638 w 7199816"/>
                <a:gd name="connsiteY7" fmla="*/ 1537883 h 1877442"/>
                <a:gd name="connsiteX8" fmla="*/ 3648748 w 7199816"/>
                <a:gd name="connsiteY8" fmla="*/ 1697681 h 1877442"/>
                <a:gd name="connsiteX9" fmla="*/ 2210566 w 7199816"/>
                <a:gd name="connsiteY9" fmla="*/ 1688803 h 1877442"/>
                <a:gd name="connsiteX10" fmla="*/ 1669029 w 7199816"/>
                <a:gd name="connsiteY10" fmla="*/ 1644415 h 1877442"/>
                <a:gd name="connsiteX11" fmla="*/ 1393820 w 7199816"/>
                <a:gd name="connsiteY11" fmla="*/ 1165021 h 1877442"/>
                <a:gd name="connsiteX12" fmla="*/ 1393820 w 7199816"/>
                <a:gd name="connsiteY12" fmla="*/ 712260 h 1877442"/>
                <a:gd name="connsiteX13" fmla="*/ 1145245 w 7199816"/>
                <a:gd name="connsiteY13" fmla="*/ 339397 h 1877442"/>
                <a:gd name="connsiteX14" fmla="*/ 710240 w 7199816"/>
                <a:gd name="connsiteY14" fmla="*/ 73067 h 1877442"/>
                <a:gd name="connsiteX15" fmla="*/ 1003203 w 7199816"/>
                <a:gd name="connsiteY15" fmla="*/ 321642 h 1877442"/>
                <a:gd name="connsiteX16" fmla="*/ 1234022 w 7199816"/>
                <a:gd name="connsiteY16" fmla="*/ 579095 h 1877442"/>
                <a:gd name="connsiteX17" fmla="*/ 1313921 w 7199816"/>
                <a:gd name="connsiteY17" fmla="*/ 827669 h 1877442"/>
                <a:gd name="connsiteX18" fmla="*/ 1296166 w 7199816"/>
                <a:gd name="connsiteY18" fmla="*/ 1076244 h 1877442"/>
                <a:gd name="connsiteX19" fmla="*/ 1322799 w 7199816"/>
                <a:gd name="connsiteY19" fmla="*/ 1360329 h 1877442"/>
                <a:gd name="connsiteX20" fmla="*/ 1384943 w 7199816"/>
                <a:gd name="connsiteY20" fmla="*/ 1546761 h 1877442"/>
                <a:gd name="connsiteX21" fmla="*/ 1358309 w 7199816"/>
                <a:gd name="connsiteY21" fmla="*/ 1697681 h 1877442"/>
                <a:gd name="connsiteX22" fmla="*/ 914426 w 7199816"/>
                <a:gd name="connsiteY22" fmla="*/ 1688803 h 1877442"/>
                <a:gd name="connsiteX23" fmla="*/ 745750 w 7199816"/>
                <a:gd name="connsiteY23" fmla="*/ 1750947 h 1877442"/>
                <a:gd name="connsiteX24" fmla="*/ 26 w 7199816"/>
                <a:gd name="connsiteY24" fmla="*/ 1804213 h 1877442"/>
                <a:gd name="connsiteX25" fmla="*/ 719117 w 7199816"/>
                <a:gd name="connsiteY25" fmla="*/ 1866357 h 1877442"/>
                <a:gd name="connsiteX26" fmla="*/ 976570 w 7199816"/>
                <a:gd name="connsiteY26" fmla="*/ 1839724 h 1877442"/>
                <a:gd name="connsiteX27" fmla="*/ 1358309 w 7199816"/>
                <a:gd name="connsiteY27" fmla="*/ 1821968 h 1877442"/>
                <a:gd name="connsiteX28" fmla="*/ 2050768 w 7199816"/>
                <a:gd name="connsiteY28" fmla="*/ 1875234 h 1877442"/>
                <a:gd name="connsiteX29" fmla="*/ 2725471 w 7199816"/>
                <a:gd name="connsiteY29" fmla="*/ 1866356 h 1877442"/>
                <a:gd name="connsiteX30" fmla="*/ 3959467 w 7199816"/>
                <a:gd name="connsiteY30" fmla="*/ 1857479 h 1877442"/>
                <a:gd name="connsiteX31" fmla="*/ 4518760 w 7199816"/>
                <a:gd name="connsiteY31" fmla="*/ 1742069 h 1877442"/>
                <a:gd name="connsiteX32" fmla="*/ 4740702 w 7199816"/>
                <a:gd name="connsiteY32" fmla="*/ 1688803 h 1877442"/>
                <a:gd name="connsiteX33" fmla="*/ 5282240 w 7199816"/>
                <a:gd name="connsiteY33" fmla="*/ 1795335 h 1877442"/>
                <a:gd name="connsiteX34" fmla="*/ 5894799 w 7199816"/>
                <a:gd name="connsiteY34" fmla="*/ 1830846 h 1877442"/>
                <a:gd name="connsiteX35" fmla="*/ 6782566 w 7199816"/>
                <a:gd name="connsiteY35" fmla="*/ 1813091 h 1877442"/>
                <a:gd name="connsiteX36" fmla="*/ 7199816 w 7199816"/>
                <a:gd name="connsiteY36" fmla="*/ 1813091 h 1877442"/>
                <a:gd name="connsiteX37" fmla="*/ 7182061 w 7199816"/>
                <a:gd name="connsiteY37" fmla="*/ 1617782 h 1877442"/>
                <a:gd name="connsiteX0" fmla="*/ 7182061 w 7199816"/>
                <a:gd name="connsiteY0" fmla="*/ 1617782 h 1877442"/>
                <a:gd name="connsiteX1" fmla="*/ 5273363 w 7199816"/>
                <a:gd name="connsiteY1" fmla="*/ 1573394 h 1877442"/>
                <a:gd name="connsiteX2" fmla="*/ 4341207 w 7199816"/>
                <a:gd name="connsiteY2" fmla="*/ 1182777 h 1877442"/>
                <a:gd name="connsiteX3" fmla="*/ 3950589 w 7199816"/>
                <a:gd name="connsiteY3" fmla="*/ 756648 h 1877442"/>
                <a:gd name="connsiteX4" fmla="*/ 3364663 w 7199816"/>
                <a:gd name="connsiteY4" fmla="*/ 2046 h 1877442"/>
                <a:gd name="connsiteX5" fmla="*/ 3941712 w 7199816"/>
                <a:gd name="connsiteY5" fmla="*/ 1005223 h 1877442"/>
                <a:gd name="connsiteX6" fmla="*/ 4145897 w 7199816"/>
                <a:gd name="connsiteY6" fmla="*/ 1227164 h 1877442"/>
                <a:gd name="connsiteX7" fmla="*/ 4527638 w 7199816"/>
                <a:gd name="connsiteY7" fmla="*/ 1537883 h 1877442"/>
                <a:gd name="connsiteX8" fmla="*/ 3542216 w 7199816"/>
                <a:gd name="connsiteY8" fmla="*/ 1688803 h 1877442"/>
                <a:gd name="connsiteX9" fmla="*/ 2210566 w 7199816"/>
                <a:gd name="connsiteY9" fmla="*/ 1688803 h 1877442"/>
                <a:gd name="connsiteX10" fmla="*/ 1669029 w 7199816"/>
                <a:gd name="connsiteY10" fmla="*/ 1644415 h 1877442"/>
                <a:gd name="connsiteX11" fmla="*/ 1393820 w 7199816"/>
                <a:gd name="connsiteY11" fmla="*/ 1165021 h 1877442"/>
                <a:gd name="connsiteX12" fmla="*/ 1393820 w 7199816"/>
                <a:gd name="connsiteY12" fmla="*/ 712260 h 1877442"/>
                <a:gd name="connsiteX13" fmla="*/ 1145245 w 7199816"/>
                <a:gd name="connsiteY13" fmla="*/ 339397 h 1877442"/>
                <a:gd name="connsiteX14" fmla="*/ 710240 w 7199816"/>
                <a:gd name="connsiteY14" fmla="*/ 73067 h 1877442"/>
                <a:gd name="connsiteX15" fmla="*/ 1003203 w 7199816"/>
                <a:gd name="connsiteY15" fmla="*/ 321642 h 1877442"/>
                <a:gd name="connsiteX16" fmla="*/ 1234022 w 7199816"/>
                <a:gd name="connsiteY16" fmla="*/ 579095 h 1877442"/>
                <a:gd name="connsiteX17" fmla="*/ 1313921 w 7199816"/>
                <a:gd name="connsiteY17" fmla="*/ 827669 h 1877442"/>
                <a:gd name="connsiteX18" fmla="*/ 1296166 w 7199816"/>
                <a:gd name="connsiteY18" fmla="*/ 1076244 h 1877442"/>
                <a:gd name="connsiteX19" fmla="*/ 1322799 w 7199816"/>
                <a:gd name="connsiteY19" fmla="*/ 1360329 h 1877442"/>
                <a:gd name="connsiteX20" fmla="*/ 1384943 w 7199816"/>
                <a:gd name="connsiteY20" fmla="*/ 1546761 h 1877442"/>
                <a:gd name="connsiteX21" fmla="*/ 1358309 w 7199816"/>
                <a:gd name="connsiteY21" fmla="*/ 1697681 h 1877442"/>
                <a:gd name="connsiteX22" fmla="*/ 914426 w 7199816"/>
                <a:gd name="connsiteY22" fmla="*/ 1688803 h 1877442"/>
                <a:gd name="connsiteX23" fmla="*/ 745750 w 7199816"/>
                <a:gd name="connsiteY23" fmla="*/ 1750947 h 1877442"/>
                <a:gd name="connsiteX24" fmla="*/ 26 w 7199816"/>
                <a:gd name="connsiteY24" fmla="*/ 1804213 h 1877442"/>
                <a:gd name="connsiteX25" fmla="*/ 719117 w 7199816"/>
                <a:gd name="connsiteY25" fmla="*/ 1866357 h 1877442"/>
                <a:gd name="connsiteX26" fmla="*/ 976570 w 7199816"/>
                <a:gd name="connsiteY26" fmla="*/ 1839724 h 1877442"/>
                <a:gd name="connsiteX27" fmla="*/ 1358309 w 7199816"/>
                <a:gd name="connsiteY27" fmla="*/ 1821968 h 1877442"/>
                <a:gd name="connsiteX28" fmla="*/ 2050768 w 7199816"/>
                <a:gd name="connsiteY28" fmla="*/ 1875234 h 1877442"/>
                <a:gd name="connsiteX29" fmla="*/ 2725471 w 7199816"/>
                <a:gd name="connsiteY29" fmla="*/ 1866356 h 1877442"/>
                <a:gd name="connsiteX30" fmla="*/ 3959467 w 7199816"/>
                <a:gd name="connsiteY30" fmla="*/ 1857479 h 1877442"/>
                <a:gd name="connsiteX31" fmla="*/ 4518760 w 7199816"/>
                <a:gd name="connsiteY31" fmla="*/ 1742069 h 1877442"/>
                <a:gd name="connsiteX32" fmla="*/ 4740702 w 7199816"/>
                <a:gd name="connsiteY32" fmla="*/ 1688803 h 1877442"/>
                <a:gd name="connsiteX33" fmla="*/ 5282240 w 7199816"/>
                <a:gd name="connsiteY33" fmla="*/ 1795335 h 1877442"/>
                <a:gd name="connsiteX34" fmla="*/ 5894799 w 7199816"/>
                <a:gd name="connsiteY34" fmla="*/ 1830846 h 1877442"/>
                <a:gd name="connsiteX35" fmla="*/ 6782566 w 7199816"/>
                <a:gd name="connsiteY35" fmla="*/ 1813091 h 1877442"/>
                <a:gd name="connsiteX36" fmla="*/ 7199816 w 7199816"/>
                <a:gd name="connsiteY36" fmla="*/ 1813091 h 1877442"/>
                <a:gd name="connsiteX37" fmla="*/ 7182061 w 7199816"/>
                <a:gd name="connsiteY37" fmla="*/ 1617782 h 1877442"/>
                <a:gd name="connsiteX0" fmla="*/ 7182061 w 7199816"/>
                <a:gd name="connsiteY0" fmla="*/ 1617782 h 1893562"/>
                <a:gd name="connsiteX1" fmla="*/ 5273363 w 7199816"/>
                <a:gd name="connsiteY1" fmla="*/ 1573394 h 1893562"/>
                <a:gd name="connsiteX2" fmla="*/ 4341207 w 7199816"/>
                <a:gd name="connsiteY2" fmla="*/ 1182777 h 1893562"/>
                <a:gd name="connsiteX3" fmla="*/ 3950589 w 7199816"/>
                <a:gd name="connsiteY3" fmla="*/ 756648 h 1893562"/>
                <a:gd name="connsiteX4" fmla="*/ 3364663 w 7199816"/>
                <a:gd name="connsiteY4" fmla="*/ 2046 h 1893562"/>
                <a:gd name="connsiteX5" fmla="*/ 3941712 w 7199816"/>
                <a:gd name="connsiteY5" fmla="*/ 1005223 h 1893562"/>
                <a:gd name="connsiteX6" fmla="*/ 4145897 w 7199816"/>
                <a:gd name="connsiteY6" fmla="*/ 1227164 h 1893562"/>
                <a:gd name="connsiteX7" fmla="*/ 4527638 w 7199816"/>
                <a:gd name="connsiteY7" fmla="*/ 1537883 h 1893562"/>
                <a:gd name="connsiteX8" fmla="*/ 3542216 w 7199816"/>
                <a:gd name="connsiteY8" fmla="*/ 1688803 h 1893562"/>
                <a:gd name="connsiteX9" fmla="*/ 2210566 w 7199816"/>
                <a:gd name="connsiteY9" fmla="*/ 1688803 h 1893562"/>
                <a:gd name="connsiteX10" fmla="*/ 1669029 w 7199816"/>
                <a:gd name="connsiteY10" fmla="*/ 1644415 h 1893562"/>
                <a:gd name="connsiteX11" fmla="*/ 1393820 w 7199816"/>
                <a:gd name="connsiteY11" fmla="*/ 1165021 h 1893562"/>
                <a:gd name="connsiteX12" fmla="*/ 1393820 w 7199816"/>
                <a:gd name="connsiteY12" fmla="*/ 712260 h 1893562"/>
                <a:gd name="connsiteX13" fmla="*/ 1145245 w 7199816"/>
                <a:gd name="connsiteY13" fmla="*/ 339397 h 1893562"/>
                <a:gd name="connsiteX14" fmla="*/ 710240 w 7199816"/>
                <a:gd name="connsiteY14" fmla="*/ 73067 h 1893562"/>
                <a:gd name="connsiteX15" fmla="*/ 1003203 w 7199816"/>
                <a:gd name="connsiteY15" fmla="*/ 321642 h 1893562"/>
                <a:gd name="connsiteX16" fmla="*/ 1234022 w 7199816"/>
                <a:gd name="connsiteY16" fmla="*/ 579095 h 1893562"/>
                <a:gd name="connsiteX17" fmla="*/ 1313921 w 7199816"/>
                <a:gd name="connsiteY17" fmla="*/ 827669 h 1893562"/>
                <a:gd name="connsiteX18" fmla="*/ 1296166 w 7199816"/>
                <a:gd name="connsiteY18" fmla="*/ 1076244 h 1893562"/>
                <a:gd name="connsiteX19" fmla="*/ 1322799 w 7199816"/>
                <a:gd name="connsiteY19" fmla="*/ 1360329 h 1893562"/>
                <a:gd name="connsiteX20" fmla="*/ 1384943 w 7199816"/>
                <a:gd name="connsiteY20" fmla="*/ 1546761 h 1893562"/>
                <a:gd name="connsiteX21" fmla="*/ 1358309 w 7199816"/>
                <a:gd name="connsiteY21" fmla="*/ 1697681 h 1893562"/>
                <a:gd name="connsiteX22" fmla="*/ 914426 w 7199816"/>
                <a:gd name="connsiteY22" fmla="*/ 1688803 h 1893562"/>
                <a:gd name="connsiteX23" fmla="*/ 745750 w 7199816"/>
                <a:gd name="connsiteY23" fmla="*/ 1750947 h 1893562"/>
                <a:gd name="connsiteX24" fmla="*/ 26 w 7199816"/>
                <a:gd name="connsiteY24" fmla="*/ 1804213 h 1893562"/>
                <a:gd name="connsiteX25" fmla="*/ 719117 w 7199816"/>
                <a:gd name="connsiteY25" fmla="*/ 1866357 h 1893562"/>
                <a:gd name="connsiteX26" fmla="*/ 976570 w 7199816"/>
                <a:gd name="connsiteY26" fmla="*/ 1839724 h 1893562"/>
                <a:gd name="connsiteX27" fmla="*/ 1358309 w 7199816"/>
                <a:gd name="connsiteY27" fmla="*/ 1821968 h 1893562"/>
                <a:gd name="connsiteX28" fmla="*/ 2050768 w 7199816"/>
                <a:gd name="connsiteY28" fmla="*/ 1875234 h 1893562"/>
                <a:gd name="connsiteX29" fmla="*/ 2716594 w 7199816"/>
                <a:gd name="connsiteY29" fmla="*/ 1892989 h 1893562"/>
                <a:gd name="connsiteX30" fmla="*/ 3959467 w 7199816"/>
                <a:gd name="connsiteY30" fmla="*/ 1857479 h 1893562"/>
                <a:gd name="connsiteX31" fmla="*/ 4518760 w 7199816"/>
                <a:gd name="connsiteY31" fmla="*/ 1742069 h 1893562"/>
                <a:gd name="connsiteX32" fmla="*/ 4740702 w 7199816"/>
                <a:gd name="connsiteY32" fmla="*/ 1688803 h 1893562"/>
                <a:gd name="connsiteX33" fmla="*/ 5282240 w 7199816"/>
                <a:gd name="connsiteY33" fmla="*/ 1795335 h 1893562"/>
                <a:gd name="connsiteX34" fmla="*/ 5894799 w 7199816"/>
                <a:gd name="connsiteY34" fmla="*/ 1830846 h 1893562"/>
                <a:gd name="connsiteX35" fmla="*/ 6782566 w 7199816"/>
                <a:gd name="connsiteY35" fmla="*/ 1813091 h 1893562"/>
                <a:gd name="connsiteX36" fmla="*/ 7199816 w 7199816"/>
                <a:gd name="connsiteY36" fmla="*/ 1813091 h 1893562"/>
                <a:gd name="connsiteX37" fmla="*/ 7182061 w 7199816"/>
                <a:gd name="connsiteY37" fmla="*/ 1617782 h 1893562"/>
                <a:gd name="connsiteX0" fmla="*/ 7182061 w 7199816"/>
                <a:gd name="connsiteY0" fmla="*/ 1617782 h 1893562"/>
                <a:gd name="connsiteX1" fmla="*/ 5273363 w 7199816"/>
                <a:gd name="connsiteY1" fmla="*/ 1573394 h 1893562"/>
                <a:gd name="connsiteX2" fmla="*/ 4341207 w 7199816"/>
                <a:gd name="connsiteY2" fmla="*/ 1182777 h 1893562"/>
                <a:gd name="connsiteX3" fmla="*/ 3950589 w 7199816"/>
                <a:gd name="connsiteY3" fmla="*/ 756648 h 1893562"/>
                <a:gd name="connsiteX4" fmla="*/ 3364663 w 7199816"/>
                <a:gd name="connsiteY4" fmla="*/ 2046 h 1893562"/>
                <a:gd name="connsiteX5" fmla="*/ 3941712 w 7199816"/>
                <a:gd name="connsiteY5" fmla="*/ 1005223 h 1893562"/>
                <a:gd name="connsiteX6" fmla="*/ 4145897 w 7199816"/>
                <a:gd name="connsiteY6" fmla="*/ 1227164 h 1893562"/>
                <a:gd name="connsiteX7" fmla="*/ 4527638 w 7199816"/>
                <a:gd name="connsiteY7" fmla="*/ 1537883 h 1893562"/>
                <a:gd name="connsiteX8" fmla="*/ 3542216 w 7199816"/>
                <a:gd name="connsiteY8" fmla="*/ 1688803 h 1893562"/>
                <a:gd name="connsiteX9" fmla="*/ 2210566 w 7199816"/>
                <a:gd name="connsiteY9" fmla="*/ 1688803 h 1893562"/>
                <a:gd name="connsiteX10" fmla="*/ 1695661 w 7199816"/>
                <a:gd name="connsiteY10" fmla="*/ 1617781 h 1893562"/>
                <a:gd name="connsiteX11" fmla="*/ 1669029 w 7199816"/>
                <a:gd name="connsiteY11" fmla="*/ 1644415 h 1893562"/>
                <a:gd name="connsiteX12" fmla="*/ 1393820 w 7199816"/>
                <a:gd name="connsiteY12" fmla="*/ 1165021 h 1893562"/>
                <a:gd name="connsiteX13" fmla="*/ 1393820 w 7199816"/>
                <a:gd name="connsiteY13" fmla="*/ 712260 h 1893562"/>
                <a:gd name="connsiteX14" fmla="*/ 1145245 w 7199816"/>
                <a:gd name="connsiteY14" fmla="*/ 339397 h 1893562"/>
                <a:gd name="connsiteX15" fmla="*/ 710240 w 7199816"/>
                <a:gd name="connsiteY15" fmla="*/ 73067 h 1893562"/>
                <a:gd name="connsiteX16" fmla="*/ 1003203 w 7199816"/>
                <a:gd name="connsiteY16" fmla="*/ 321642 h 1893562"/>
                <a:gd name="connsiteX17" fmla="*/ 1234022 w 7199816"/>
                <a:gd name="connsiteY17" fmla="*/ 579095 h 1893562"/>
                <a:gd name="connsiteX18" fmla="*/ 1313921 w 7199816"/>
                <a:gd name="connsiteY18" fmla="*/ 827669 h 1893562"/>
                <a:gd name="connsiteX19" fmla="*/ 1296166 w 7199816"/>
                <a:gd name="connsiteY19" fmla="*/ 1076244 h 1893562"/>
                <a:gd name="connsiteX20" fmla="*/ 1322799 w 7199816"/>
                <a:gd name="connsiteY20" fmla="*/ 1360329 h 1893562"/>
                <a:gd name="connsiteX21" fmla="*/ 1384943 w 7199816"/>
                <a:gd name="connsiteY21" fmla="*/ 1546761 h 1893562"/>
                <a:gd name="connsiteX22" fmla="*/ 1358309 w 7199816"/>
                <a:gd name="connsiteY22" fmla="*/ 1697681 h 1893562"/>
                <a:gd name="connsiteX23" fmla="*/ 914426 w 7199816"/>
                <a:gd name="connsiteY23" fmla="*/ 1688803 h 1893562"/>
                <a:gd name="connsiteX24" fmla="*/ 745750 w 7199816"/>
                <a:gd name="connsiteY24" fmla="*/ 1750947 h 1893562"/>
                <a:gd name="connsiteX25" fmla="*/ 26 w 7199816"/>
                <a:gd name="connsiteY25" fmla="*/ 1804213 h 1893562"/>
                <a:gd name="connsiteX26" fmla="*/ 719117 w 7199816"/>
                <a:gd name="connsiteY26" fmla="*/ 1866357 h 1893562"/>
                <a:gd name="connsiteX27" fmla="*/ 976570 w 7199816"/>
                <a:gd name="connsiteY27" fmla="*/ 1839724 h 1893562"/>
                <a:gd name="connsiteX28" fmla="*/ 1358309 w 7199816"/>
                <a:gd name="connsiteY28" fmla="*/ 1821968 h 1893562"/>
                <a:gd name="connsiteX29" fmla="*/ 2050768 w 7199816"/>
                <a:gd name="connsiteY29" fmla="*/ 1875234 h 1893562"/>
                <a:gd name="connsiteX30" fmla="*/ 2716594 w 7199816"/>
                <a:gd name="connsiteY30" fmla="*/ 1892989 h 1893562"/>
                <a:gd name="connsiteX31" fmla="*/ 3959467 w 7199816"/>
                <a:gd name="connsiteY31" fmla="*/ 1857479 h 1893562"/>
                <a:gd name="connsiteX32" fmla="*/ 4518760 w 7199816"/>
                <a:gd name="connsiteY32" fmla="*/ 1742069 h 1893562"/>
                <a:gd name="connsiteX33" fmla="*/ 4740702 w 7199816"/>
                <a:gd name="connsiteY33" fmla="*/ 1688803 h 1893562"/>
                <a:gd name="connsiteX34" fmla="*/ 5282240 w 7199816"/>
                <a:gd name="connsiteY34" fmla="*/ 1795335 h 1893562"/>
                <a:gd name="connsiteX35" fmla="*/ 5894799 w 7199816"/>
                <a:gd name="connsiteY35" fmla="*/ 1830846 h 1893562"/>
                <a:gd name="connsiteX36" fmla="*/ 6782566 w 7199816"/>
                <a:gd name="connsiteY36" fmla="*/ 1813091 h 1893562"/>
                <a:gd name="connsiteX37" fmla="*/ 7199816 w 7199816"/>
                <a:gd name="connsiteY37" fmla="*/ 1813091 h 1893562"/>
                <a:gd name="connsiteX38" fmla="*/ 7182061 w 7199816"/>
                <a:gd name="connsiteY38" fmla="*/ 1617782 h 1893562"/>
                <a:gd name="connsiteX0" fmla="*/ 7182061 w 7199816"/>
                <a:gd name="connsiteY0" fmla="*/ 1811061 h 2086841"/>
                <a:gd name="connsiteX1" fmla="*/ 5273363 w 7199816"/>
                <a:gd name="connsiteY1" fmla="*/ 1766673 h 2086841"/>
                <a:gd name="connsiteX2" fmla="*/ 4341207 w 7199816"/>
                <a:gd name="connsiteY2" fmla="*/ 1376056 h 2086841"/>
                <a:gd name="connsiteX3" fmla="*/ 3950589 w 7199816"/>
                <a:gd name="connsiteY3" fmla="*/ 949927 h 2086841"/>
                <a:gd name="connsiteX4" fmla="*/ 3364663 w 7199816"/>
                <a:gd name="connsiteY4" fmla="*/ 195325 h 2086841"/>
                <a:gd name="connsiteX5" fmla="*/ 3941712 w 7199816"/>
                <a:gd name="connsiteY5" fmla="*/ 1198502 h 2086841"/>
                <a:gd name="connsiteX6" fmla="*/ 4145897 w 7199816"/>
                <a:gd name="connsiteY6" fmla="*/ 1420443 h 2086841"/>
                <a:gd name="connsiteX7" fmla="*/ 4527638 w 7199816"/>
                <a:gd name="connsiteY7" fmla="*/ 1731162 h 2086841"/>
                <a:gd name="connsiteX8" fmla="*/ 3542216 w 7199816"/>
                <a:gd name="connsiteY8" fmla="*/ 1882082 h 2086841"/>
                <a:gd name="connsiteX9" fmla="*/ 2210566 w 7199816"/>
                <a:gd name="connsiteY9" fmla="*/ 1882082 h 2086841"/>
                <a:gd name="connsiteX10" fmla="*/ 1695661 w 7199816"/>
                <a:gd name="connsiteY10" fmla="*/ 1811060 h 2086841"/>
                <a:gd name="connsiteX11" fmla="*/ 1669029 w 7199816"/>
                <a:gd name="connsiteY11" fmla="*/ 1837694 h 2086841"/>
                <a:gd name="connsiteX12" fmla="*/ 1393820 w 7199816"/>
                <a:gd name="connsiteY12" fmla="*/ 1358300 h 2086841"/>
                <a:gd name="connsiteX13" fmla="*/ 1393820 w 7199816"/>
                <a:gd name="connsiteY13" fmla="*/ 905539 h 2086841"/>
                <a:gd name="connsiteX14" fmla="*/ 1145245 w 7199816"/>
                <a:gd name="connsiteY14" fmla="*/ 532676 h 2086841"/>
                <a:gd name="connsiteX15" fmla="*/ 523809 w 7199816"/>
                <a:gd name="connsiteY15" fmla="*/ 16 h 2086841"/>
                <a:gd name="connsiteX16" fmla="*/ 1003203 w 7199816"/>
                <a:gd name="connsiteY16" fmla="*/ 514921 h 2086841"/>
                <a:gd name="connsiteX17" fmla="*/ 1234022 w 7199816"/>
                <a:gd name="connsiteY17" fmla="*/ 772374 h 2086841"/>
                <a:gd name="connsiteX18" fmla="*/ 1313921 w 7199816"/>
                <a:gd name="connsiteY18" fmla="*/ 1020948 h 2086841"/>
                <a:gd name="connsiteX19" fmla="*/ 1296166 w 7199816"/>
                <a:gd name="connsiteY19" fmla="*/ 1269523 h 2086841"/>
                <a:gd name="connsiteX20" fmla="*/ 1322799 w 7199816"/>
                <a:gd name="connsiteY20" fmla="*/ 1553608 h 2086841"/>
                <a:gd name="connsiteX21" fmla="*/ 1384943 w 7199816"/>
                <a:gd name="connsiteY21" fmla="*/ 1740040 h 2086841"/>
                <a:gd name="connsiteX22" fmla="*/ 1358309 w 7199816"/>
                <a:gd name="connsiteY22" fmla="*/ 1890960 h 2086841"/>
                <a:gd name="connsiteX23" fmla="*/ 914426 w 7199816"/>
                <a:gd name="connsiteY23" fmla="*/ 1882082 h 2086841"/>
                <a:gd name="connsiteX24" fmla="*/ 745750 w 7199816"/>
                <a:gd name="connsiteY24" fmla="*/ 1944226 h 2086841"/>
                <a:gd name="connsiteX25" fmla="*/ 26 w 7199816"/>
                <a:gd name="connsiteY25" fmla="*/ 1997492 h 2086841"/>
                <a:gd name="connsiteX26" fmla="*/ 719117 w 7199816"/>
                <a:gd name="connsiteY26" fmla="*/ 2059636 h 2086841"/>
                <a:gd name="connsiteX27" fmla="*/ 976570 w 7199816"/>
                <a:gd name="connsiteY27" fmla="*/ 2033003 h 2086841"/>
                <a:gd name="connsiteX28" fmla="*/ 1358309 w 7199816"/>
                <a:gd name="connsiteY28" fmla="*/ 2015247 h 2086841"/>
                <a:gd name="connsiteX29" fmla="*/ 2050768 w 7199816"/>
                <a:gd name="connsiteY29" fmla="*/ 2068513 h 2086841"/>
                <a:gd name="connsiteX30" fmla="*/ 2716594 w 7199816"/>
                <a:gd name="connsiteY30" fmla="*/ 2086268 h 2086841"/>
                <a:gd name="connsiteX31" fmla="*/ 3959467 w 7199816"/>
                <a:gd name="connsiteY31" fmla="*/ 2050758 h 2086841"/>
                <a:gd name="connsiteX32" fmla="*/ 4518760 w 7199816"/>
                <a:gd name="connsiteY32" fmla="*/ 1935348 h 2086841"/>
                <a:gd name="connsiteX33" fmla="*/ 4740702 w 7199816"/>
                <a:gd name="connsiteY33" fmla="*/ 1882082 h 2086841"/>
                <a:gd name="connsiteX34" fmla="*/ 5282240 w 7199816"/>
                <a:gd name="connsiteY34" fmla="*/ 1988614 h 2086841"/>
                <a:gd name="connsiteX35" fmla="*/ 5894799 w 7199816"/>
                <a:gd name="connsiteY35" fmla="*/ 2024125 h 2086841"/>
                <a:gd name="connsiteX36" fmla="*/ 6782566 w 7199816"/>
                <a:gd name="connsiteY36" fmla="*/ 2006370 h 2086841"/>
                <a:gd name="connsiteX37" fmla="*/ 7199816 w 7199816"/>
                <a:gd name="connsiteY37" fmla="*/ 2006370 h 2086841"/>
                <a:gd name="connsiteX38" fmla="*/ 7182061 w 7199816"/>
                <a:gd name="connsiteY38" fmla="*/ 1811061 h 2086841"/>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695661 w 7199816"/>
                <a:gd name="connsiteY10" fmla="*/ 1713412 h 1989193"/>
                <a:gd name="connsiteX11" fmla="*/ 1669029 w 7199816"/>
                <a:gd name="connsiteY11" fmla="*/ 1740046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35355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695661 w 7199816"/>
                <a:gd name="connsiteY10" fmla="*/ 1713412 h 1989193"/>
                <a:gd name="connsiteX11" fmla="*/ 1562497 w 7199816"/>
                <a:gd name="connsiteY11" fmla="*/ 1598004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35355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740049 w 7199816"/>
                <a:gd name="connsiteY10" fmla="*/ 1731167 h 1989193"/>
                <a:gd name="connsiteX11" fmla="*/ 1562497 w 7199816"/>
                <a:gd name="connsiteY11" fmla="*/ 1598004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35355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740049 w 7199816"/>
                <a:gd name="connsiteY10" fmla="*/ 1731167 h 1989193"/>
                <a:gd name="connsiteX11" fmla="*/ 1544741 w 7199816"/>
                <a:gd name="connsiteY11" fmla="*/ 1660148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35355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784437 w 7199816"/>
                <a:gd name="connsiteY10" fmla="*/ 1748922 h 1989193"/>
                <a:gd name="connsiteX11" fmla="*/ 1544741 w 7199816"/>
                <a:gd name="connsiteY11" fmla="*/ 1660148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35355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784437 w 7199816"/>
                <a:gd name="connsiteY10" fmla="*/ 1748922 h 1989193"/>
                <a:gd name="connsiteX11" fmla="*/ 1544741 w 7199816"/>
                <a:gd name="connsiteY11" fmla="*/ 1660148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14426 w 7199816"/>
                <a:gd name="connsiteY23" fmla="*/ 1784434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08722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182061 w 7199816"/>
                <a:gd name="connsiteY0" fmla="*/ 1713413 h 1989193"/>
                <a:gd name="connsiteX1" fmla="*/ 5273363 w 7199816"/>
                <a:gd name="connsiteY1" fmla="*/ 1669025 h 1989193"/>
                <a:gd name="connsiteX2" fmla="*/ 4341207 w 7199816"/>
                <a:gd name="connsiteY2" fmla="*/ 1278408 h 1989193"/>
                <a:gd name="connsiteX3" fmla="*/ 3950589 w 7199816"/>
                <a:gd name="connsiteY3" fmla="*/ 852279 h 1989193"/>
                <a:gd name="connsiteX4" fmla="*/ 3364663 w 7199816"/>
                <a:gd name="connsiteY4" fmla="*/ 97677 h 1989193"/>
                <a:gd name="connsiteX5" fmla="*/ 3941712 w 7199816"/>
                <a:gd name="connsiteY5" fmla="*/ 1100854 h 1989193"/>
                <a:gd name="connsiteX6" fmla="*/ 4145897 w 7199816"/>
                <a:gd name="connsiteY6" fmla="*/ 1322795 h 1989193"/>
                <a:gd name="connsiteX7" fmla="*/ 4527638 w 7199816"/>
                <a:gd name="connsiteY7" fmla="*/ 1633514 h 1989193"/>
                <a:gd name="connsiteX8" fmla="*/ 3542216 w 7199816"/>
                <a:gd name="connsiteY8" fmla="*/ 1784434 h 1989193"/>
                <a:gd name="connsiteX9" fmla="*/ 2210566 w 7199816"/>
                <a:gd name="connsiteY9" fmla="*/ 1784434 h 1989193"/>
                <a:gd name="connsiteX10" fmla="*/ 1784437 w 7199816"/>
                <a:gd name="connsiteY10" fmla="*/ 1748922 h 1989193"/>
                <a:gd name="connsiteX11" fmla="*/ 1544741 w 7199816"/>
                <a:gd name="connsiteY11" fmla="*/ 1660148 h 1989193"/>
                <a:gd name="connsiteX12" fmla="*/ 1393820 w 7199816"/>
                <a:gd name="connsiteY12" fmla="*/ 1260652 h 1989193"/>
                <a:gd name="connsiteX13" fmla="*/ 1393820 w 7199816"/>
                <a:gd name="connsiteY13" fmla="*/ 807891 h 1989193"/>
                <a:gd name="connsiteX14" fmla="*/ 1145245 w 7199816"/>
                <a:gd name="connsiteY14" fmla="*/ 435028 h 1989193"/>
                <a:gd name="connsiteX15" fmla="*/ 594830 w 7199816"/>
                <a:gd name="connsiteY15" fmla="*/ 22 h 1989193"/>
                <a:gd name="connsiteX16" fmla="*/ 1003203 w 7199816"/>
                <a:gd name="connsiteY16" fmla="*/ 417273 h 1989193"/>
                <a:gd name="connsiteX17" fmla="*/ 1234022 w 7199816"/>
                <a:gd name="connsiteY17" fmla="*/ 674726 h 1989193"/>
                <a:gd name="connsiteX18" fmla="*/ 1313921 w 7199816"/>
                <a:gd name="connsiteY18" fmla="*/ 923300 h 1989193"/>
                <a:gd name="connsiteX19" fmla="*/ 1296166 w 7199816"/>
                <a:gd name="connsiteY19" fmla="*/ 1171875 h 1989193"/>
                <a:gd name="connsiteX20" fmla="*/ 1322799 w 7199816"/>
                <a:gd name="connsiteY20" fmla="*/ 1455960 h 1989193"/>
                <a:gd name="connsiteX21" fmla="*/ 1384943 w 7199816"/>
                <a:gd name="connsiteY21" fmla="*/ 1642392 h 1989193"/>
                <a:gd name="connsiteX22" fmla="*/ 1358309 w 7199816"/>
                <a:gd name="connsiteY22" fmla="*/ 1793312 h 1989193"/>
                <a:gd name="connsiteX23" fmla="*/ 923304 w 7199816"/>
                <a:gd name="connsiteY23" fmla="*/ 1802189 h 1989193"/>
                <a:gd name="connsiteX24" fmla="*/ 745750 w 7199816"/>
                <a:gd name="connsiteY24" fmla="*/ 1846578 h 1989193"/>
                <a:gd name="connsiteX25" fmla="*/ 26 w 7199816"/>
                <a:gd name="connsiteY25" fmla="*/ 1899844 h 1989193"/>
                <a:gd name="connsiteX26" fmla="*/ 719117 w 7199816"/>
                <a:gd name="connsiteY26" fmla="*/ 1961988 h 1989193"/>
                <a:gd name="connsiteX27" fmla="*/ 976570 w 7199816"/>
                <a:gd name="connsiteY27" fmla="*/ 1908722 h 1989193"/>
                <a:gd name="connsiteX28" fmla="*/ 1358309 w 7199816"/>
                <a:gd name="connsiteY28" fmla="*/ 1917599 h 1989193"/>
                <a:gd name="connsiteX29" fmla="*/ 2050768 w 7199816"/>
                <a:gd name="connsiteY29" fmla="*/ 1970865 h 1989193"/>
                <a:gd name="connsiteX30" fmla="*/ 2716594 w 7199816"/>
                <a:gd name="connsiteY30" fmla="*/ 1988620 h 1989193"/>
                <a:gd name="connsiteX31" fmla="*/ 3959467 w 7199816"/>
                <a:gd name="connsiteY31" fmla="*/ 1953110 h 1989193"/>
                <a:gd name="connsiteX32" fmla="*/ 4518760 w 7199816"/>
                <a:gd name="connsiteY32" fmla="*/ 1837700 h 1989193"/>
                <a:gd name="connsiteX33" fmla="*/ 4740702 w 7199816"/>
                <a:gd name="connsiteY33" fmla="*/ 1784434 h 1989193"/>
                <a:gd name="connsiteX34" fmla="*/ 5282240 w 7199816"/>
                <a:gd name="connsiteY34" fmla="*/ 1890966 h 1989193"/>
                <a:gd name="connsiteX35" fmla="*/ 5894799 w 7199816"/>
                <a:gd name="connsiteY35" fmla="*/ 1926477 h 1989193"/>
                <a:gd name="connsiteX36" fmla="*/ 6782566 w 7199816"/>
                <a:gd name="connsiteY36" fmla="*/ 1908722 h 1989193"/>
                <a:gd name="connsiteX37" fmla="*/ 7199816 w 7199816"/>
                <a:gd name="connsiteY37" fmla="*/ 1908722 h 1989193"/>
                <a:gd name="connsiteX38" fmla="*/ 7182061 w 7199816"/>
                <a:gd name="connsiteY38" fmla="*/ 1713413 h 1989193"/>
                <a:gd name="connsiteX0" fmla="*/ 7403996 w 7421751"/>
                <a:gd name="connsiteY0" fmla="*/ 1713413 h 1989193"/>
                <a:gd name="connsiteX1" fmla="*/ 5495298 w 7421751"/>
                <a:gd name="connsiteY1" fmla="*/ 1669025 h 1989193"/>
                <a:gd name="connsiteX2" fmla="*/ 4563142 w 7421751"/>
                <a:gd name="connsiteY2" fmla="*/ 1278408 h 1989193"/>
                <a:gd name="connsiteX3" fmla="*/ 4172524 w 7421751"/>
                <a:gd name="connsiteY3" fmla="*/ 852279 h 1989193"/>
                <a:gd name="connsiteX4" fmla="*/ 3586598 w 7421751"/>
                <a:gd name="connsiteY4" fmla="*/ 97677 h 1989193"/>
                <a:gd name="connsiteX5" fmla="*/ 4163647 w 7421751"/>
                <a:gd name="connsiteY5" fmla="*/ 1100854 h 1989193"/>
                <a:gd name="connsiteX6" fmla="*/ 4367832 w 7421751"/>
                <a:gd name="connsiteY6" fmla="*/ 1322795 h 1989193"/>
                <a:gd name="connsiteX7" fmla="*/ 4749573 w 7421751"/>
                <a:gd name="connsiteY7" fmla="*/ 1633514 h 1989193"/>
                <a:gd name="connsiteX8" fmla="*/ 3764151 w 7421751"/>
                <a:gd name="connsiteY8" fmla="*/ 1784434 h 1989193"/>
                <a:gd name="connsiteX9" fmla="*/ 2432501 w 7421751"/>
                <a:gd name="connsiteY9" fmla="*/ 1784434 h 1989193"/>
                <a:gd name="connsiteX10" fmla="*/ 2006372 w 7421751"/>
                <a:gd name="connsiteY10" fmla="*/ 1748922 h 1989193"/>
                <a:gd name="connsiteX11" fmla="*/ 1766676 w 7421751"/>
                <a:gd name="connsiteY11" fmla="*/ 1660148 h 1989193"/>
                <a:gd name="connsiteX12" fmla="*/ 1615755 w 7421751"/>
                <a:gd name="connsiteY12" fmla="*/ 1260652 h 1989193"/>
                <a:gd name="connsiteX13" fmla="*/ 1615755 w 7421751"/>
                <a:gd name="connsiteY13" fmla="*/ 807891 h 1989193"/>
                <a:gd name="connsiteX14" fmla="*/ 1367180 w 7421751"/>
                <a:gd name="connsiteY14" fmla="*/ 435028 h 1989193"/>
                <a:gd name="connsiteX15" fmla="*/ 816765 w 7421751"/>
                <a:gd name="connsiteY15" fmla="*/ 22 h 1989193"/>
                <a:gd name="connsiteX16" fmla="*/ 1225138 w 7421751"/>
                <a:gd name="connsiteY16" fmla="*/ 417273 h 1989193"/>
                <a:gd name="connsiteX17" fmla="*/ 1455957 w 7421751"/>
                <a:gd name="connsiteY17" fmla="*/ 674726 h 1989193"/>
                <a:gd name="connsiteX18" fmla="*/ 1535856 w 7421751"/>
                <a:gd name="connsiteY18" fmla="*/ 923300 h 1989193"/>
                <a:gd name="connsiteX19" fmla="*/ 1518101 w 7421751"/>
                <a:gd name="connsiteY19" fmla="*/ 1171875 h 1989193"/>
                <a:gd name="connsiteX20" fmla="*/ 1544734 w 7421751"/>
                <a:gd name="connsiteY20" fmla="*/ 1455960 h 1989193"/>
                <a:gd name="connsiteX21" fmla="*/ 1606878 w 7421751"/>
                <a:gd name="connsiteY21" fmla="*/ 1642392 h 1989193"/>
                <a:gd name="connsiteX22" fmla="*/ 1580244 w 7421751"/>
                <a:gd name="connsiteY22" fmla="*/ 1793312 h 1989193"/>
                <a:gd name="connsiteX23" fmla="*/ 1145239 w 7421751"/>
                <a:gd name="connsiteY23" fmla="*/ 1802189 h 1989193"/>
                <a:gd name="connsiteX24" fmla="*/ 967685 w 7421751"/>
                <a:gd name="connsiteY24" fmla="*/ 1846578 h 1989193"/>
                <a:gd name="connsiteX25" fmla="*/ 19 w 7421751"/>
                <a:gd name="connsiteY25" fmla="*/ 1837701 h 1989193"/>
                <a:gd name="connsiteX26" fmla="*/ 941052 w 7421751"/>
                <a:gd name="connsiteY26" fmla="*/ 1961988 h 1989193"/>
                <a:gd name="connsiteX27" fmla="*/ 1198505 w 7421751"/>
                <a:gd name="connsiteY27" fmla="*/ 1908722 h 1989193"/>
                <a:gd name="connsiteX28" fmla="*/ 1580244 w 7421751"/>
                <a:gd name="connsiteY28" fmla="*/ 1917599 h 1989193"/>
                <a:gd name="connsiteX29" fmla="*/ 2272703 w 7421751"/>
                <a:gd name="connsiteY29" fmla="*/ 1970865 h 1989193"/>
                <a:gd name="connsiteX30" fmla="*/ 2938529 w 7421751"/>
                <a:gd name="connsiteY30" fmla="*/ 1988620 h 1989193"/>
                <a:gd name="connsiteX31" fmla="*/ 4181402 w 7421751"/>
                <a:gd name="connsiteY31" fmla="*/ 1953110 h 1989193"/>
                <a:gd name="connsiteX32" fmla="*/ 4740695 w 7421751"/>
                <a:gd name="connsiteY32" fmla="*/ 1837700 h 1989193"/>
                <a:gd name="connsiteX33" fmla="*/ 4962637 w 7421751"/>
                <a:gd name="connsiteY33" fmla="*/ 1784434 h 1989193"/>
                <a:gd name="connsiteX34" fmla="*/ 5504175 w 7421751"/>
                <a:gd name="connsiteY34" fmla="*/ 1890966 h 1989193"/>
                <a:gd name="connsiteX35" fmla="*/ 6116734 w 7421751"/>
                <a:gd name="connsiteY35" fmla="*/ 1926477 h 1989193"/>
                <a:gd name="connsiteX36" fmla="*/ 7004501 w 7421751"/>
                <a:gd name="connsiteY36" fmla="*/ 1908722 h 1989193"/>
                <a:gd name="connsiteX37" fmla="*/ 7421751 w 7421751"/>
                <a:gd name="connsiteY37" fmla="*/ 1908722 h 1989193"/>
                <a:gd name="connsiteX38" fmla="*/ 7403996 w 7421751"/>
                <a:gd name="connsiteY38" fmla="*/ 1713413 h 1989193"/>
                <a:gd name="connsiteX0" fmla="*/ 7405241 w 7422996"/>
                <a:gd name="connsiteY0" fmla="*/ 1713413 h 1989193"/>
                <a:gd name="connsiteX1" fmla="*/ 5496543 w 7422996"/>
                <a:gd name="connsiteY1" fmla="*/ 1669025 h 1989193"/>
                <a:gd name="connsiteX2" fmla="*/ 4564387 w 7422996"/>
                <a:gd name="connsiteY2" fmla="*/ 1278408 h 1989193"/>
                <a:gd name="connsiteX3" fmla="*/ 4173769 w 7422996"/>
                <a:gd name="connsiteY3" fmla="*/ 852279 h 1989193"/>
                <a:gd name="connsiteX4" fmla="*/ 3587843 w 7422996"/>
                <a:gd name="connsiteY4" fmla="*/ 97677 h 1989193"/>
                <a:gd name="connsiteX5" fmla="*/ 4164892 w 7422996"/>
                <a:gd name="connsiteY5" fmla="*/ 1100854 h 1989193"/>
                <a:gd name="connsiteX6" fmla="*/ 4369077 w 7422996"/>
                <a:gd name="connsiteY6" fmla="*/ 1322795 h 1989193"/>
                <a:gd name="connsiteX7" fmla="*/ 4750818 w 7422996"/>
                <a:gd name="connsiteY7" fmla="*/ 1633514 h 1989193"/>
                <a:gd name="connsiteX8" fmla="*/ 3765396 w 7422996"/>
                <a:gd name="connsiteY8" fmla="*/ 1784434 h 1989193"/>
                <a:gd name="connsiteX9" fmla="*/ 2433746 w 7422996"/>
                <a:gd name="connsiteY9" fmla="*/ 1784434 h 1989193"/>
                <a:gd name="connsiteX10" fmla="*/ 2007617 w 7422996"/>
                <a:gd name="connsiteY10" fmla="*/ 1748922 h 1989193"/>
                <a:gd name="connsiteX11" fmla="*/ 1767921 w 7422996"/>
                <a:gd name="connsiteY11" fmla="*/ 1660148 h 1989193"/>
                <a:gd name="connsiteX12" fmla="*/ 1617000 w 7422996"/>
                <a:gd name="connsiteY12" fmla="*/ 1260652 h 1989193"/>
                <a:gd name="connsiteX13" fmla="*/ 1617000 w 7422996"/>
                <a:gd name="connsiteY13" fmla="*/ 807891 h 1989193"/>
                <a:gd name="connsiteX14" fmla="*/ 1368425 w 7422996"/>
                <a:gd name="connsiteY14" fmla="*/ 435028 h 1989193"/>
                <a:gd name="connsiteX15" fmla="*/ 818010 w 7422996"/>
                <a:gd name="connsiteY15" fmla="*/ 22 h 1989193"/>
                <a:gd name="connsiteX16" fmla="*/ 1226383 w 7422996"/>
                <a:gd name="connsiteY16" fmla="*/ 417273 h 1989193"/>
                <a:gd name="connsiteX17" fmla="*/ 1457202 w 7422996"/>
                <a:gd name="connsiteY17" fmla="*/ 674726 h 1989193"/>
                <a:gd name="connsiteX18" fmla="*/ 1537101 w 7422996"/>
                <a:gd name="connsiteY18" fmla="*/ 923300 h 1989193"/>
                <a:gd name="connsiteX19" fmla="*/ 1519346 w 7422996"/>
                <a:gd name="connsiteY19" fmla="*/ 1171875 h 1989193"/>
                <a:gd name="connsiteX20" fmla="*/ 1545979 w 7422996"/>
                <a:gd name="connsiteY20" fmla="*/ 1455960 h 1989193"/>
                <a:gd name="connsiteX21" fmla="*/ 1608123 w 7422996"/>
                <a:gd name="connsiteY21" fmla="*/ 1642392 h 1989193"/>
                <a:gd name="connsiteX22" fmla="*/ 1581489 w 7422996"/>
                <a:gd name="connsiteY22" fmla="*/ 1793312 h 1989193"/>
                <a:gd name="connsiteX23" fmla="*/ 1146484 w 7422996"/>
                <a:gd name="connsiteY23" fmla="*/ 1802189 h 1989193"/>
                <a:gd name="connsiteX24" fmla="*/ 968930 w 7422996"/>
                <a:gd name="connsiteY24" fmla="*/ 1846578 h 1989193"/>
                <a:gd name="connsiteX25" fmla="*/ 1264 w 7422996"/>
                <a:gd name="connsiteY25" fmla="*/ 1837701 h 1989193"/>
                <a:gd name="connsiteX26" fmla="*/ 773621 w 7422996"/>
                <a:gd name="connsiteY26" fmla="*/ 1953111 h 1989193"/>
                <a:gd name="connsiteX27" fmla="*/ 1199750 w 7422996"/>
                <a:gd name="connsiteY27" fmla="*/ 1908722 h 1989193"/>
                <a:gd name="connsiteX28" fmla="*/ 1581489 w 7422996"/>
                <a:gd name="connsiteY28" fmla="*/ 1917599 h 1989193"/>
                <a:gd name="connsiteX29" fmla="*/ 2273948 w 7422996"/>
                <a:gd name="connsiteY29" fmla="*/ 1970865 h 1989193"/>
                <a:gd name="connsiteX30" fmla="*/ 2939774 w 7422996"/>
                <a:gd name="connsiteY30" fmla="*/ 1988620 h 1989193"/>
                <a:gd name="connsiteX31" fmla="*/ 4182647 w 7422996"/>
                <a:gd name="connsiteY31" fmla="*/ 1953110 h 1989193"/>
                <a:gd name="connsiteX32" fmla="*/ 4741940 w 7422996"/>
                <a:gd name="connsiteY32" fmla="*/ 1837700 h 1989193"/>
                <a:gd name="connsiteX33" fmla="*/ 4963882 w 7422996"/>
                <a:gd name="connsiteY33" fmla="*/ 1784434 h 1989193"/>
                <a:gd name="connsiteX34" fmla="*/ 5505420 w 7422996"/>
                <a:gd name="connsiteY34" fmla="*/ 1890966 h 1989193"/>
                <a:gd name="connsiteX35" fmla="*/ 6117979 w 7422996"/>
                <a:gd name="connsiteY35" fmla="*/ 1926477 h 1989193"/>
                <a:gd name="connsiteX36" fmla="*/ 7005746 w 7422996"/>
                <a:gd name="connsiteY36" fmla="*/ 1908722 h 1989193"/>
                <a:gd name="connsiteX37" fmla="*/ 7422996 w 7422996"/>
                <a:gd name="connsiteY37" fmla="*/ 1908722 h 1989193"/>
                <a:gd name="connsiteX38" fmla="*/ 7405241 w 7422996"/>
                <a:gd name="connsiteY38" fmla="*/ 1713413 h 1989193"/>
                <a:gd name="connsiteX0" fmla="*/ 7404114 w 7421869"/>
                <a:gd name="connsiteY0" fmla="*/ 1713413 h 1989193"/>
                <a:gd name="connsiteX1" fmla="*/ 5495416 w 7421869"/>
                <a:gd name="connsiteY1" fmla="*/ 1669025 h 1989193"/>
                <a:gd name="connsiteX2" fmla="*/ 4563260 w 7421869"/>
                <a:gd name="connsiteY2" fmla="*/ 1278408 h 1989193"/>
                <a:gd name="connsiteX3" fmla="*/ 4172642 w 7421869"/>
                <a:gd name="connsiteY3" fmla="*/ 852279 h 1989193"/>
                <a:gd name="connsiteX4" fmla="*/ 3586716 w 7421869"/>
                <a:gd name="connsiteY4" fmla="*/ 97677 h 1989193"/>
                <a:gd name="connsiteX5" fmla="*/ 4163765 w 7421869"/>
                <a:gd name="connsiteY5" fmla="*/ 1100854 h 1989193"/>
                <a:gd name="connsiteX6" fmla="*/ 4367950 w 7421869"/>
                <a:gd name="connsiteY6" fmla="*/ 1322795 h 1989193"/>
                <a:gd name="connsiteX7" fmla="*/ 4749691 w 7421869"/>
                <a:gd name="connsiteY7" fmla="*/ 1633514 h 1989193"/>
                <a:gd name="connsiteX8" fmla="*/ 3764269 w 7421869"/>
                <a:gd name="connsiteY8" fmla="*/ 1784434 h 1989193"/>
                <a:gd name="connsiteX9" fmla="*/ 2432619 w 7421869"/>
                <a:gd name="connsiteY9" fmla="*/ 1784434 h 1989193"/>
                <a:gd name="connsiteX10" fmla="*/ 2006490 w 7421869"/>
                <a:gd name="connsiteY10" fmla="*/ 1748922 h 1989193"/>
                <a:gd name="connsiteX11" fmla="*/ 1766794 w 7421869"/>
                <a:gd name="connsiteY11" fmla="*/ 1660148 h 1989193"/>
                <a:gd name="connsiteX12" fmla="*/ 1615873 w 7421869"/>
                <a:gd name="connsiteY12" fmla="*/ 1260652 h 1989193"/>
                <a:gd name="connsiteX13" fmla="*/ 1615873 w 7421869"/>
                <a:gd name="connsiteY13" fmla="*/ 807891 h 1989193"/>
                <a:gd name="connsiteX14" fmla="*/ 1367298 w 7421869"/>
                <a:gd name="connsiteY14" fmla="*/ 435028 h 1989193"/>
                <a:gd name="connsiteX15" fmla="*/ 816883 w 7421869"/>
                <a:gd name="connsiteY15" fmla="*/ 22 h 1989193"/>
                <a:gd name="connsiteX16" fmla="*/ 1225256 w 7421869"/>
                <a:gd name="connsiteY16" fmla="*/ 417273 h 1989193"/>
                <a:gd name="connsiteX17" fmla="*/ 1456075 w 7421869"/>
                <a:gd name="connsiteY17" fmla="*/ 674726 h 1989193"/>
                <a:gd name="connsiteX18" fmla="*/ 1535974 w 7421869"/>
                <a:gd name="connsiteY18" fmla="*/ 923300 h 1989193"/>
                <a:gd name="connsiteX19" fmla="*/ 1518219 w 7421869"/>
                <a:gd name="connsiteY19" fmla="*/ 1171875 h 1989193"/>
                <a:gd name="connsiteX20" fmla="*/ 1544852 w 7421869"/>
                <a:gd name="connsiteY20" fmla="*/ 1455960 h 1989193"/>
                <a:gd name="connsiteX21" fmla="*/ 1606996 w 7421869"/>
                <a:gd name="connsiteY21" fmla="*/ 1642392 h 1989193"/>
                <a:gd name="connsiteX22" fmla="*/ 1580362 w 7421869"/>
                <a:gd name="connsiteY22" fmla="*/ 1793312 h 1989193"/>
                <a:gd name="connsiteX23" fmla="*/ 1145357 w 7421869"/>
                <a:gd name="connsiteY23" fmla="*/ 1802189 h 1989193"/>
                <a:gd name="connsiteX24" fmla="*/ 834638 w 7421869"/>
                <a:gd name="connsiteY24" fmla="*/ 1873211 h 1989193"/>
                <a:gd name="connsiteX25" fmla="*/ 137 w 7421869"/>
                <a:gd name="connsiteY25" fmla="*/ 1837701 h 1989193"/>
                <a:gd name="connsiteX26" fmla="*/ 772494 w 7421869"/>
                <a:gd name="connsiteY26" fmla="*/ 1953111 h 1989193"/>
                <a:gd name="connsiteX27" fmla="*/ 1198623 w 7421869"/>
                <a:gd name="connsiteY27" fmla="*/ 1908722 h 1989193"/>
                <a:gd name="connsiteX28" fmla="*/ 1580362 w 7421869"/>
                <a:gd name="connsiteY28" fmla="*/ 1917599 h 1989193"/>
                <a:gd name="connsiteX29" fmla="*/ 2272821 w 7421869"/>
                <a:gd name="connsiteY29" fmla="*/ 1970865 h 1989193"/>
                <a:gd name="connsiteX30" fmla="*/ 2938647 w 7421869"/>
                <a:gd name="connsiteY30" fmla="*/ 1988620 h 1989193"/>
                <a:gd name="connsiteX31" fmla="*/ 4181520 w 7421869"/>
                <a:gd name="connsiteY31" fmla="*/ 1953110 h 1989193"/>
                <a:gd name="connsiteX32" fmla="*/ 4740813 w 7421869"/>
                <a:gd name="connsiteY32" fmla="*/ 1837700 h 1989193"/>
                <a:gd name="connsiteX33" fmla="*/ 4962755 w 7421869"/>
                <a:gd name="connsiteY33" fmla="*/ 1784434 h 1989193"/>
                <a:gd name="connsiteX34" fmla="*/ 5504293 w 7421869"/>
                <a:gd name="connsiteY34" fmla="*/ 1890966 h 1989193"/>
                <a:gd name="connsiteX35" fmla="*/ 6116852 w 7421869"/>
                <a:gd name="connsiteY35" fmla="*/ 1926477 h 1989193"/>
                <a:gd name="connsiteX36" fmla="*/ 7004619 w 7421869"/>
                <a:gd name="connsiteY36" fmla="*/ 1908722 h 1989193"/>
                <a:gd name="connsiteX37" fmla="*/ 7421869 w 7421869"/>
                <a:gd name="connsiteY37" fmla="*/ 1908722 h 1989193"/>
                <a:gd name="connsiteX38" fmla="*/ 7404114 w 7421869"/>
                <a:gd name="connsiteY38" fmla="*/ 1713413 h 1989193"/>
                <a:gd name="connsiteX0" fmla="*/ 7404114 w 7421869"/>
                <a:gd name="connsiteY0" fmla="*/ 1713413 h 1989193"/>
                <a:gd name="connsiteX1" fmla="*/ 5495416 w 7421869"/>
                <a:gd name="connsiteY1" fmla="*/ 1669025 h 1989193"/>
                <a:gd name="connsiteX2" fmla="*/ 4563260 w 7421869"/>
                <a:gd name="connsiteY2" fmla="*/ 1278408 h 1989193"/>
                <a:gd name="connsiteX3" fmla="*/ 4172642 w 7421869"/>
                <a:gd name="connsiteY3" fmla="*/ 852279 h 1989193"/>
                <a:gd name="connsiteX4" fmla="*/ 3586716 w 7421869"/>
                <a:gd name="connsiteY4" fmla="*/ 97677 h 1989193"/>
                <a:gd name="connsiteX5" fmla="*/ 4163765 w 7421869"/>
                <a:gd name="connsiteY5" fmla="*/ 1100854 h 1989193"/>
                <a:gd name="connsiteX6" fmla="*/ 4367950 w 7421869"/>
                <a:gd name="connsiteY6" fmla="*/ 1322795 h 1989193"/>
                <a:gd name="connsiteX7" fmla="*/ 4749691 w 7421869"/>
                <a:gd name="connsiteY7" fmla="*/ 1633514 h 1989193"/>
                <a:gd name="connsiteX8" fmla="*/ 3764269 w 7421869"/>
                <a:gd name="connsiteY8" fmla="*/ 1784434 h 1989193"/>
                <a:gd name="connsiteX9" fmla="*/ 2432619 w 7421869"/>
                <a:gd name="connsiteY9" fmla="*/ 1784434 h 1989193"/>
                <a:gd name="connsiteX10" fmla="*/ 2006490 w 7421869"/>
                <a:gd name="connsiteY10" fmla="*/ 1748922 h 1989193"/>
                <a:gd name="connsiteX11" fmla="*/ 1766794 w 7421869"/>
                <a:gd name="connsiteY11" fmla="*/ 1660148 h 1989193"/>
                <a:gd name="connsiteX12" fmla="*/ 1615873 w 7421869"/>
                <a:gd name="connsiteY12" fmla="*/ 1260652 h 1989193"/>
                <a:gd name="connsiteX13" fmla="*/ 1615873 w 7421869"/>
                <a:gd name="connsiteY13" fmla="*/ 807891 h 1989193"/>
                <a:gd name="connsiteX14" fmla="*/ 1367298 w 7421869"/>
                <a:gd name="connsiteY14" fmla="*/ 435028 h 1989193"/>
                <a:gd name="connsiteX15" fmla="*/ 816883 w 7421869"/>
                <a:gd name="connsiteY15" fmla="*/ 22 h 1989193"/>
                <a:gd name="connsiteX16" fmla="*/ 1225256 w 7421869"/>
                <a:gd name="connsiteY16" fmla="*/ 417273 h 1989193"/>
                <a:gd name="connsiteX17" fmla="*/ 1456075 w 7421869"/>
                <a:gd name="connsiteY17" fmla="*/ 674726 h 1989193"/>
                <a:gd name="connsiteX18" fmla="*/ 1535974 w 7421869"/>
                <a:gd name="connsiteY18" fmla="*/ 923300 h 1989193"/>
                <a:gd name="connsiteX19" fmla="*/ 1518219 w 7421869"/>
                <a:gd name="connsiteY19" fmla="*/ 1171875 h 1989193"/>
                <a:gd name="connsiteX20" fmla="*/ 1544852 w 7421869"/>
                <a:gd name="connsiteY20" fmla="*/ 1455960 h 1989193"/>
                <a:gd name="connsiteX21" fmla="*/ 1606996 w 7421869"/>
                <a:gd name="connsiteY21" fmla="*/ 1642392 h 1989193"/>
                <a:gd name="connsiteX22" fmla="*/ 1580362 w 7421869"/>
                <a:gd name="connsiteY22" fmla="*/ 1793312 h 1989193"/>
                <a:gd name="connsiteX23" fmla="*/ 1145357 w 7421869"/>
                <a:gd name="connsiteY23" fmla="*/ 1802189 h 1989193"/>
                <a:gd name="connsiteX24" fmla="*/ 834638 w 7421869"/>
                <a:gd name="connsiteY24" fmla="*/ 1846578 h 1989193"/>
                <a:gd name="connsiteX25" fmla="*/ 137 w 7421869"/>
                <a:gd name="connsiteY25" fmla="*/ 1837701 h 1989193"/>
                <a:gd name="connsiteX26" fmla="*/ 772494 w 7421869"/>
                <a:gd name="connsiteY26" fmla="*/ 1953111 h 1989193"/>
                <a:gd name="connsiteX27" fmla="*/ 1198623 w 7421869"/>
                <a:gd name="connsiteY27" fmla="*/ 1908722 h 1989193"/>
                <a:gd name="connsiteX28" fmla="*/ 1580362 w 7421869"/>
                <a:gd name="connsiteY28" fmla="*/ 1917599 h 1989193"/>
                <a:gd name="connsiteX29" fmla="*/ 2272821 w 7421869"/>
                <a:gd name="connsiteY29" fmla="*/ 1970865 h 1989193"/>
                <a:gd name="connsiteX30" fmla="*/ 2938647 w 7421869"/>
                <a:gd name="connsiteY30" fmla="*/ 1988620 h 1989193"/>
                <a:gd name="connsiteX31" fmla="*/ 4181520 w 7421869"/>
                <a:gd name="connsiteY31" fmla="*/ 1953110 h 1989193"/>
                <a:gd name="connsiteX32" fmla="*/ 4740813 w 7421869"/>
                <a:gd name="connsiteY32" fmla="*/ 1837700 h 1989193"/>
                <a:gd name="connsiteX33" fmla="*/ 4962755 w 7421869"/>
                <a:gd name="connsiteY33" fmla="*/ 1784434 h 1989193"/>
                <a:gd name="connsiteX34" fmla="*/ 5504293 w 7421869"/>
                <a:gd name="connsiteY34" fmla="*/ 1890966 h 1989193"/>
                <a:gd name="connsiteX35" fmla="*/ 6116852 w 7421869"/>
                <a:gd name="connsiteY35" fmla="*/ 1926477 h 1989193"/>
                <a:gd name="connsiteX36" fmla="*/ 7004619 w 7421869"/>
                <a:gd name="connsiteY36" fmla="*/ 1908722 h 1989193"/>
                <a:gd name="connsiteX37" fmla="*/ 7421869 w 7421869"/>
                <a:gd name="connsiteY37" fmla="*/ 1908722 h 1989193"/>
                <a:gd name="connsiteX38" fmla="*/ 7404114 w 7421869"/>
                <a:gd name="connsiteY38" fmla="*/ 1713413 h 1989193"/>
                <a:gd name="connsiteX0" fmla="*/ 7404114 w 7421869"/>
                <a:gd name="connsiteY0" fmla="*/ 1713413 h 1989193"/>
                <a:gd name="connsiteX1" fmla="*/ 5495416 w 7421869"/>
                <a:gd name="connsiteY1" fmla="*/ 1669025 h 1989193"/>
                <a:gd name="connsiteX2" fmla="*/ 4563260 w 7421869"/>
                <a:gd name="connsiteY2" fmla="*/ 1278408 h 1989193"/>
                <a:gd name="connsiteX3" fmla="*/ 4172642 w 7421869"/>
                <a:gd name="connsiteY3" fmla="*/ 852279 h 1989193"/>
                <a:gd name="connsiteX4" fmla="*/ 3586716 w 7421869"/>
                <a:gd name="connsiteY4" fmla="*/ 97677 h 1989193"/>
                <a:gd name="connsiteX5" fmla="*/ 4163765 w 7421869"/>
                <a:gd name="connsiteY5" fmla="*/ 1100854 h 1989193"/>
                <a:gd name="connsiteX6" fmla="*/ 4367950 w 7421869"/>
                <a:gd name="connsiteY6" fmla="*/ 1322795 h 1989193"/>
                <a:gd name="connsiteX7" fmla="*/ 4749691 w 7421869"/>
                <a:gd name="connsiteY7" fmla="*/ 1633514 h 1989193"/>
                <a:gd name="connsiteX8" fmla="*/ 3764269 w 7421869"/>
                <a:gd name="connsiteY8" fmla="*/ 1784434 h 1989193"/>
                <a:gd name="connsiteX9" fmla="*/ 2432619 w 7421869"/>
                <a:gd name="connsiteY9" fmla="*/ 1784434 h 1989193"/>
                <a:gd name="connsiteX10" fmla="*/ 2006490 w 7421869"/>
                <a:gd name="connsiteY10" fmla="*/ 1748922 h 1989193"/>
                <a:gd name="connsiteX11" fmla="*/ 1766794 w 7421869"/>
                <a:gd name="connsiteY11" fmla="*/ 1660148 h 1989193"/>
                <a:gd name="connsiteX12" fmla="*/ 1615873 w 7421869"/>
                <a:gd name="connsiteY12" fmla="*/ 1260652 h 1989193"/>
                <a:gd name="connsiteX13" fmla="*/ 1615873 w 7421869"/>
                <a:gd name="connsiteY13" fmla="*/ 807891 h 1989193"/>
                <a:gd name="connsiteX14" fmla="*/ 1367298 w 7421869"/>
                <a:gd name="connsiteY14" fmla="*/ 435028 h 1989193"/>
                <a:gd name="connsiteX15" fmla="*/ 816883 w 7421869"/>
                <a:gd name="connsiteY15" fmla="*/ 22 h 1989193"/>
                <a:gd name="connsiteX16" fmla="*/ 1225256 w 7421869"/>
                <a:gd name="connsiteY16" fmla="*/ 417273 h 1989193"/>
                <a:gd name="connsiteX17" fmla="*/ 1456075 w 7421869"/>
                <a:gd name="connsiteY17" fmla="*/ 674726 h 1989193"/>
                <a:gd name="connsiteX18" fmla="*/ 1535974 w 7421869"/>
                <a:gd name="connsiteY18" fmla="*/ 923300 h 1989193"/>
                <a:gd name="connsiteX19" fmla="*/ 1518219 w 7421869"/>
                <a:gd name="connsiteY19" fmla="*/ 1171875 h 1989193"/>
                <a:gd name="connsiteX20" fmla="*/ 1544852 w 7421869"/>
                <a:gd name="connsiteY20" fmla="*/ 1455960 h 1989193"/>
                <a:gd name="connsiteX21" fmla="*/ 1606996 w 7421869"/>
                <a:gd name="connsiteY21" fmla="*/ 1642392 h 1989193"/>
                <a:gd name="connsiteX22" fmla="*/ 1580362 w 7421869"/>
                <a:gd name="connsiteY22" fmla="*/ 1793312 h 1989193"/>
                <a:gd name="connsiteX23" fmla="*/ 1145357 w 7421869"/>
                <a:gd name="connsiteY23" fmla="*/ 1802189 h 1989193"/>
                <a:gd name="connsiteX24" fmla="*/ 834638 w 7421869"/>
                <a:gd name="connsiteY24" fmla="*/ 1873211 h 1989193"/>
                <a:gd name="connsiteX25" fmla="*/ 137 w 7421869"/>
                <a:gd name="connsiteY25" fmla="*/ 1837701 h 1989193"/>
                <a:gd name="connsiteX26" fmla="*/ 772494 w 7421869"/>
                <a:gd name="connsiteY26" fmla="*/ 1953111 h 1989193"/>
                <a:gd name="connsiteX27" fmla="*/ 1198623 w 7421869"/>
                <a:gd name="connsiteY27" fmla="*/ 1908722 h 1989193"/>
                <a:gd name="connsiteX28" fmla="*/ 1580362 w 7421869"/>
                <a:gd name="connsiteY28" fmla="*/ 1917599 h 1989193"/>
                <a:gd name="connsiteX29" fmla="*/ 2272821 w 7421869"/>
                <a:gd name="connsiteY29" fmla="*/ 1970865 h 1989193"/>
                <a:gd name="connsiteX30" fmla="*/ 2938647 w 7421869"/>
                <a:gd name="connsiteY30" fmla="*/ 1988620 h 1989193"/>
                <a:gd name="connsiteX31" fmla="*/ 4181520 w 7421869"/>
                <a:gd name="connsiteY31" fmla="*/ 1953110 h 1989193"/>
                <a:gd name="connsiteX32" fmla="*/ 4740813 w 7421869"/>
                <a:gd name="connsiteY32" fmla="*/ 1837700 h 1989193"/>
                <a:gd name="connsiteX33" fmla="*/ 4962755 w 7421869"/>
                <a:gd name="connsiteY33" fmla="*/ 1784434 h 1989193"/>
                <a:gd name="connsiteX34" fmla="*/ 5504293 w 7421869"/>
                <a:gd name="connsiteY34" fmla="*/ 1890966 h 1989193"/>
                <a:gd name="connsiteX35" fmla="*/ 6116852 w 7421869"/>
                <a:gd name="connsiteY35" fmla="*/ 1926477 h 1989193"/>
                <a:gd name="connsiteX36" fmla="*/ 7004619 w 7421869"/>
                <a:gd name="connsiteY36" fmla="*/ 1908722 h 1989193"/>
                <a:gd name="connsiteX37" fmla="*/ 7421869 w 7421869"/>
                <a:gd name="connsiteY37" fmla="*/ 1908722 h 1989193"/>
                <a:gd name="connsiteX38" fmla="*/ 7404114 w 7421869"/>
                <a:gd name="connsiteY38" fmla="*/ 1713413 h 1989193"/>
                <a:gd name="connsiteX0" fmla="*/ 7404114 w 7421869"/>
                <a:gd name="connsiteY0" fmla="*/ 1713413 h 1989193"/>
                <a:gd name="connsiteX1" fmla="*/ 5495416 w 7421869"/>
                <a:gd name="connsiteY1" fmla="*/ 1669025 h 1989193"/>
                <a:gd name="connsiteX2" fmla="*/ 4563260 w 7421869"/>
                <a:gd name="connsiteY2" fmla="*/ 1278408 h 1989193"/>
                <a:gd name="connsiteX3" fmla="*/ 4172642 w 7421869"/>
                <a:gd name="connsiteY3" fmla="*/ 852279 h 1989193"/>
                <a:gd name="connsiteX4" fmla="*/ 3586716 w 7421869"/>
                <a:gd name="connsiteY4" fmla="*/ 97677 h 1989193"/>
                <a:gd name="connsiteX5" fmla="*/ 4163765 w 7421869"/>
                <a:gd name="connsiteY5" fmla="*/ 1100854 h 1989193"/>
                <a:gd name="connsiteX6" fmla="*/ 4367950 w 7421869"/>
                <a:gd name="connsiteY6" fmla="*/ 1322795 h 1989193"/>
                <a:gd name="connsiteX7" fmla="*/ 4749691 w 7421869"/>
                <a:gd name="connsiteY7" fmla="*/ 1633514 h 1989193"/>
                <a:gd name="connsiteX8" fmla="*/ 3764269 w 7421869"/>
                <a:gd name="connsiteY8" fmla="*/ 1784434 h 1989193"/>
                <a:gd name="connsiteX9" fmla="*/ 2432619 w 7421869"/>
                <a:gd name="connsiteY9" fmla="*/ 1784434 h 1989193"/>
                <a:gd name="connsiteX10" fmla="*/ 2006490 w 7421869"/>
                <a:gd name="connsiteY10" fmla="*/ 1748922 h 1989193"/>
                <a:gd name="connsiteX11" fmla="*/ 1766794 w 7421869"/>
                <a:gd name="connsiteY11" fmla="*/ 1660148 h 1989193"/>
                <a:gd name="connsiteX12" fmla="*/ 1615873 w 7421869"/>
                <a:gd name="connsiteY12" fmla="*/ 1260652 h 1989193"/>
                <a:gd name="connsiteX13" fmla="*/ 1615873 w 7421869"/>
                <a:gd name="connsiteY13" fmla="*/ 807891 h 1989193"/>
                <a:gd name="connsiteX14" fmla="*/ 1367298 w 7421869"/>
                <a:gd name="connsiteY14" fmla="*/ 435028 h 1989193"/>
                <a:gd name="connsiteX15" fmla="*/ 816883 w 7421869"/>
                <a:gd name="connsiteY15" fmla="*/ 22 h 1989193"/>
                <a:gd name="connsiteX16" fmla="*/ 1225256 w 7421869"/>
                <a:gd name="connsiteY16" fmla="*/ 417273 h 1989193"/>
                <a:gd name="connsiteX17" fmla="*/ 1456075 w 7421869"/>
                <a:gd name="connsiteY17" fmla="*/ 674726 h 1989193"/>
                <a:gd name="connsiteX18" fmla="*/ 1535974 w 7421869"/>
                <a:gd name="connsiteY18" fmla="*/ 923300 h 1989193"/>
                <a:gd name="connsiteX19" fmla="*/ 1518219 w 7421869"/>
                <a:gd name="connsiteY19" fmla="*/ 1171875 h 1989193"/>
                <a:gd name="connsiteX20" fmla="*/ 1544852 w 7421869"/>
                <a:gd name="connsiteY20" fmla="*/ 1455960 h 1989193"/>
                <a:gd name="connsiteX21" fmla="*/ 1606996 w 7421869"/>
                <a:gd name="connsiteY21" fmla="*/ 1642392 h 1989193"/>
                <a:gd name="connsiteX22" fmla="*/ 1580362 w 7421869"/>
                <a:gd name="connsiteY22" fmla="*/ 1793312 h 1989193"/>
                <a:gd name="connsiteX23" fmla="*/ 1154235 w 7421869"/>
                <a:gd name="connsiteY23" fmla="*/ 1819944 h 1989193"/>
                <a:gd name="connsiteX24" fmla="*/ 834638 w 7421869"/>
                <a:gd name="connsiteY24" fmla="*/ 1873211 h 1989193"/>
                <a:gd name="connsiteX25" fmla="*/ 137 w 7421869"/>
                <a:gd name="connsiteY25" fmla="*/ 1837701 h 1989193"/>
                <a:gd name="connsiteX26" fmla="*/ 772494 w 7421869"/>
                <a:gd name="connsiteY26" fmla="*/ 1953111 h 1989193"/>
                <a:gd name="connsiteX27" fmla="*/ 1198623 w 7421869"/>
                <a:gd name="connsiteY27" fmla="*/ 1908722 h 1989193"/>
                <a:gd name="connsiteX28" fmla="*/ 1580362 w 7421869"/>
                <a:gd name="connsiteY28" fmla="*/ 1917599 h 1989193"/>
                <a:gd name="connsiteX29" fmla="*/ 2272821 w 7421869"/>
                <a:gd name="connsiteY29" fmla="*/ 1970865 h 1989193"/>
                <a:gd name="connsiteX30" fmla="*/ 2938647 w 7421869"/>
                <a:gd name="connsiteY30" fmla="*/ 1988620 h 1989193"/>
                <a:gd name="connsiteX31" fmla="*/ 4181520 w 7421869"/>
                <a:gd name="connsiteY31" fmla="*/ 1953110 h 1989193"/>
                <a:gd name="connsiteX32" fmla="*/ 4740813 w 7421869"/>
                <a:gd name="connsiteY32" fmla="*/ 1837700 h 1989193"/>
                <a:gd name="connsiteX33" fmla="*/ 4962755 w 7421869"/>
                <a:gd name="connsiteY33" fmla="*/ 1784434 h 1989193"/>
                <a:gd name="connsiteX34" fmla="*/ 5504293 w 7421869"/>
                <a:gd name="connsiteY34" fmla="*/ 1890966 h 1989193"/>
                <a:gd name="connsiteX35" fmla="*/ 6116852 w 7421869"/>
                <a:gd name="connsiteY35" fmla="*/ 1926477 h 1989193"/>
                <a:gd name="connsiteX36" fmla="*/ 7004619 w 7421869"/>
                <a:gd name="connsiteY36" fmla="*/ 1908722 h 1989193"/>
                <a:gd name="connsiteX37" fmla="*/ 7421869 w 7421869"/>
                <a:gd name="connsiteY37" fmla="*/ 1908722 h 1989193"/>
                <a:gd name="connsiteX38" fmla="*/ 7404114 w 7421869"/>
                <a:gd name="connsiteY38" fmla="*/ 1713413 h 198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21869" h="1989193">
                  <a:moveTo>
                    <a:pt x="7404114" y="1713413"/>
                  </a:moveTo>
                  <a:cubicBezTo>
                    <a:pt x="7075640" y="1713413"/>
                    <a:pt x="5968892" y="1741526"/>
                    <a:pt x="5495416" y="1669025"/>
                  </a:cubicBezTo>
                  <a:cubicBezTo>
                    <a:pt x="5021940" y="1596524"/>
                    <a:pt x="4783722" y="1414532"/>
                    <a:pt x="4563260" y="1278408"/>
                  </a:cubicBezTo>
                  <a:cubicBezTo>
                    <a:pt x="4342798" y="1142284"/>
                    <a:pt x="4335399" y="1049068"/>
                    <a:pt x="4172642" y="852279"/>
                  </a:cubicBezTo>
                  <a:cubicBezTo>
                    <a:pt x="4009885" y="655491"/>
                    <a:pt x="3588195" y="56248"/>
                    <a:pt x="3586716" y="97677"/>
                  </a:cubicBezTo>
                  <a:cubicBezTo>
                    <a:pt x="3585237" y="139106"/>
                    <a:pt x="4033559" y="896668"/>
                    <a:pt x="4163765" y="1100854"/>
                  </a:cubicBezTo>
                  <a:cubicBezTo>
                    <a:pt x="4293971" y="1305040"/>
                    <a:pt x="4270296" y="1234018"/>
                    <a:pt x="4367950" y="1322795"/>
                  </a:cubicBezTo>
                  <a:cubicBezTo>
                    <a:pt x="4465604" y="1411572"/>
                    <a:pt x="4850304" y="1556574"/>
                    <a:pt x="4749691" y="1633514"/>
                  </a:cubicBezTo>
                  <a:cubicBezTo>
                    <a:pt x="4649078" y="1710454"/>
                    <a:pt x="4150447" y="1759281"/>
                    <a:pt x="3764269" y="1784434"/>
                  </a:cubicBezTo>
                  <a:cubicBezTo>
                    <a:pt x="3378091" y="1809587"/>
                    <a:pt x="2725582" y="1790353"/>
                    <a:pt x="2432619" y="1784434"/>
                  </a:cubicBezTo>
                  <a:cubicBezTo>
                    <a:pt x="2139656" y="1778515"/>
                    <a:pt x="2096746" y="1756320"/>
                    <a:pt x="2006490" y="1748922"/>
                  </a:cubicBezTo>
                  <a:cubicBezTo>
                    <a:pt x="1916234" y="1741524"/>
                    <a:pt x="1831897" y="1741526"/>
                    <a:pt x="1766794" y="1660148"/>
                  </a:cubicBezTo>
                  <a:cubicBezTo>
                    <a:pt x="1701691" y="1578770"/>
                    <a:pt x="1641026" y="1402695"/>
                    <a:pt x="1615873" y="1260652"/>
                  </a:cubicBezTo>
                  <a:cubicBezTo>
                    <a:pt x="1590720" y="1118609"/>
                    <a:pt x="1657302" y="945495"/>
                    <a:pt x="1615873" y="807891"/>
                  </a:cubicBezTo>
                  <a:cubicBezTo>
                    <a:pt x="1574444" y="670287"/>
                    <a:pt x="1500463" y="569673"/>
                    <a:pt x="1367298" y="435028"/>
                  </a:cubicBezTo>
                  <a:cubicBezTo>
                    <a:pt x="1234133" y="300383"/>
                    <a:pt x="840557" y="2981"/>
                    <a:pt x="816883" y="22"/>
                  </a:cubicBezTo>
                  <a:cubicBezTo>
                    <a:pt x="793209" y="-2937"/>
                    <a:pt x="1118724" y="304822"/>
                    <a:pt x="1225256" y="417273"/>
                  </a:cubicBezTo>
                  <a:cubicBezTo>
                    <a:pt x="1331788" y="529724"/>
                    <a:pt x="1404289" y="590388"/>
                    <a:pt x="1456075" y="674726"/>
                  </a:cubicBezTo>
                  <a:cubicBezTo>
                    <a:pt x="1507861" y="759064"/>
                    <a:pt x="1525617" y="840442"/>
                    <a:pt x="1535974" y="923300"/>
                  </a:cubicBezTo>
                  <a:cubicBezTo>
                    <a:pt x="1546331" y="1006158"/>
                    <a:pt x="1516739" y="1083098"/>
                    <a:pt x="1518219" y="1171875"/>
                  </a:cubicBezTo>
                  <a:cubicBezTo>
                    <a:pt x="1519699" y="1260652"/>
                    <a:pt x="1530056" y="1377541"/>
                    <a:pt x="1544852" y="1455960"/>
                  </a:cubicBezTo>
                  <a:cubicBezTo>
                    <a:pt x="1559648" y="1534379"/>
                    <a:pt x="1601078" y="1586167"/>
                    <a:pt x="1606996" y="1642392"/>
                  </a:cubicBezTo>
                  <a:cubicBezTo>
                    <a:pt x="1612914" y="1698617"/>
                    <a:pt x="1655822" y="1763720"/>
                    <a:pt x="1580362" y="1793312"/>
                  </a:cubicBezTo>
                  <a:cubicBezTo>
                    <a:pt x="1504902" y="1822904"/>
                    <a:pt x="1278522" y="1806628"/>
                    <a:pt x="1154235" y="1819944"/>
                  </a:cubicBezTo>
                  <a:cubicBezTo>
                    <a:pt x="1029948" y="1833261"/>
                    <a:pt x="1026988" y="1870252"/>
                    <a:pt x="834638" y="1873211"/>
                  </a:cubicBezTo>
                  <a:cubicBezTo>
                    <a:pt x="642288" y="1876171"/>
                    <a:pt x="10494" y="1824384"/>
                    <a:pt x="137" y="1837701"/>
                  </a:cubicBezTo>
                  <a:cubicBezTo>
                    <a:pt x="-10220" y="1851018"/>
                    <a:pt x="572746" y="1941274"/>
                    <a:pt x="772494" y="1953111"/>
                  </a:cubicBezTo>
                  <a:cubicBezTo>
                    <a:pt x="972242" y="1964948"/>
                    <a:pt x="1063978" y="1914641"/>
                    <a:pt x="1198623" y="1908722"/>
                  </a:cubicBezTo>
                  <a:cubicBezTo>
                    <a:pt x="1333268" y="1902803"/>
                    <a:pt x="1401329" y="1907242"/>
                    <a:pt x="1580362" y="1917599"/>
                  </a:cubicBezTo>
                  <a:cubicBezTo>
                    <a:pt x="1759395" y="1927956"/>
                    <a:pt x="2046440" y="1959028"/>
                    <a:pt x="2272821" y="1970865"/>
                  </a:cubicBezTo>
                  <a:cubicBezTo>
                    <a:pt x="2499202" y="1982702"/>
                    <a:pt x="2620531" y="1991579"/>
                    <a:pt x="2938647" y="1988620"/>
                  </a:cubicBezTo>
                  <a:cubicBezTo>
                    <a:pt x="3352938" y="1976783"/>
                    <a:pt x="3881159" y="1978263"/>
                    <a:pt x="4181520" y="1953110"/>
                  </a:cubicBezTo>
                  <a:cubicBezTo>
                    <a:pt x="4481881" y="1927957"/>
                    <a:pt x="4610607" y="1865813"/>
                    <a:pt x="4740813" y="1837700"/>
                  </a:cubicBezTo>
                  <a:cubicBezTo>
                    <a:pt x="4871019" y="1809587"/>
                    <a:pt x="4835508" y="1775556"/>
                    <a:pt x="4962755" y="1784434"/>
                  </a:cubicBezTo>
                  <a:cubicBezTo>
                    <a:pt x="5090002" y="1793312"/>
                    <a:pt x="5311944" y="1867292"/>
                    <a:pt x="5504293" y="1890966"/>
                  </a:cubicBezTo>
                  <a:cubicBezTo>
                    <a:pt x="5696642" y="1914640"/>
                    <a:pt x="6116852" y="1926477"/>
                    <a:pt x="6116852" y="1926477"/>
                  </a:cubicBezTo>
                  <a:lnTo>
                    <a:pt x="7004619" y="1908722"/>
                  </a:lnTo>
                  <a:cubicBezTo>
                    <a:pt x="7222122" y="1911681"/>
                    <a:pt x="7213244" y="1908722"/>
                    <a:pt x="7421869" y="1908722"/>
                  </a:cubicBezTo>
                  <a:cubicBezTo>
                    <a:pt x="7418909" y="1726730"/>
                    <a:pt x="7412992" y="1908722"/>
                    <a:pt x="7404114" y="1713413"/>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139" name="Group 138"/>
            <p:cNvGrpSpPr/>
            <p:nvPr/>
          </p:nvGrpSpPr>
          <p:grpSpPr>
            <a:xfrm>
              <a:off x="7877831" y="3253876"/>
              <a:ext cx="298480" cy="338554"/>
              <a:chOff x="7602613" y="3280510"/>
              <a:chExt cx="298480" cy="338554"/>
            </a:xfrm>
          </p:grpSpPr>
          <p:sp>
            <p:nvSpPr>
              <p:cNvPr id="218" name="Oval 217"/>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19" name="TextBox 218"/>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1</a:t>
                </a:r>
                <a:endParaRPr lang="en-ZA" sz="1600" b="1" dirty="0">
                  <a:solidFill>
                    <a:schemeClr val="bg1"/>
                  </a:solidFill>
                </a:endParaRPr>
              </a:p>
            </p:txBody>
          </p:sp>
        </p:grpSp>
        <p:grpSp>
          <p:nvGrpSpPr>
            <p:cNvPr id="140" name="Group 139"/>
            <p:cNvGrpSpPr/>
            <p:nvPr/>
          </p:nvGrpSpPr>
          <p:grpSpPr>
            <a:xfrm>
              <a:off x="5020701" y="3265345"/>
              <a:ext cx="298480" cy="338554"/>
              <a:chOff x="7602613" y="3280510"/>
              <a:chExt cx="298480" cy="338554"/>
            </a:xfrm>
          </p:grpSpPr>
          <p:sp>
            <p:nvSpPr>
              <p:cNvPr id="216" name="Oval 215"/>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17" name="TextBox 216"/>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1</a:t>
                </a:r>
                <a:endParaRPr lang="en-ZA" sz="1600" b="1" dirty="0">
                  <a:solidFill>
                    <a:schemeClr val="bg1"/>
                  </a:solidFill>
                </a:endParaRPr>
              </a:p>
            </p:txBody>
          </p:sp>
        </p:grpSp>
        <p:grpSp>
          <p:nvGrpSpPr>
            <p:cNvPr id="141" name="Group 140"/>
            <p:cNvGrpSpPr/>
            <p:nvPr/>
          </p:nvGrpSpPr>
          <p:grpSpPr>
            <a:xfrm>
              <a:off x="1867970" y="3298925"/>
              <a:ext cx="298480" cy="338554"/>
              <a:chOff x="7602613" y="3280510"/>
              <a:chExt cx="298480" cy="338554"/>
            </a:xfrm>
          </p:grpSpPr>
          <p:sp>
            <p:nvSpPr>
              <p:cNvPr id="214" name="Oval 213"/>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15" name="TextBox 214"/>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1</a:t>
                </a:r>
                <a:endParaRPr lang="en-ZA" sz="1600" b="1" dirty="0">
                  <a:solidFill>
                    <a:schemeClr val="bg1"/>
                  </a:solidFill>
                </a:endParaRPr>
              </a:p>
            </p:txBody>
          </p:sp>
        </p:grpSp>
        <p:grpSp>
          <p:nvGrpSpPr>
            <p:cNvPr id="148" name="Group 147"/>
            <p:cNvGrpSpPr/>
            <p:nvPr/>
          </p:nvGrpSpPr>
          <p:grpSpPr>
            <a:xfrm>
              <a:off x="865953" y="3326159"/>
              <a:ext cx="298480" cy="338554"/>
              <a:chOff x="7602613" y="3280510"/>
              <a:chExt cx="298480" cy="338554"/>
            </a:xfrm>
          </p:grpSpPr>
          <p:sp>
            <p:nvSpPr>
              <p:cNvPr id="212" name="Oval 211"/>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13" name="TextBox 212"/>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1</a:t>
                </a:r>
                <a:endParaRPr lang="en-ZA" sz="1600" b="1" dirty="0">
                  <a:solidFill>
                    <a:schemeClr val="bg1"/>
                  </a:solidFill>
                </a:endParaRPr>
              </a:p>
            </p:txBody>
          </p:sp>
        </p:grpSp>
        <p:grpSp>
          <p:nvGrpSpPr>
            <p:cNvPr id="149" name="Group 148"/>
            <p:cNvGrpSpPr/>
            <p:nvPr/>
          </p:nvGrpSpPr>
          <p:grpSpPr>
            <a:xfrm>
              <a:off x="5161061" y="2835356"/>
              <a:ext cx="298480" cy="338554"/>
              <a:chOff x="7602613" y="3280510"/>
              <a:chExt cx="298480" cy="338554"/>
            </a:xfrm>
          </p:grpSpPr>
          <p:sp>
            <p:nvSpPr>
              <p:cNvPr id="210" name="Oval 209"/>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11" name="TextBox 210"/>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2</a:t>
                </a:r>
                <a:endParaRPr lang="en-ZA" sz="1600" b="1" dirty="0">
                  <a:solidFill>
                    <a:schemeClr val="bg1"/>
                  </a:solidFill>
                </a:endParaRPr>
              </a:p>
            </p:txBody>
          </p:sp>
        </p:grpSp>
        <p:grpSp>
          <p:nvGrpSpPr>
            <p:cNvPr id="153" name="Group 152"/>
            <p:cNvGrpSpPr/>
            <p:nvPr/>
          </p:nvGrpSpPr>
          <p:grpSpPr>
            <a:xfrm>
              <a:off x="2159945" y="2944239"/>
              <a:ext cx="298480" cy="338554"/>
              <a:chOff x="7602613" y="3280510"/>
              <a:chExt cx="298480" cy="338554"/>
            </a:xfrm>
          </p:grpSpPr>
          <p:sp>
            <p:nvSpPr>
              <p:cNvPr id="208" name="Oval 207"/>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09" name="TextBox 208"/>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2</a:t>
                </a:r>
                <a:endParaRPr lang="en-ZA" sz="1600" b="1" dirty="0">
                  <a:solidFill>
                    <a:schemeClr val="bg1"/>
                  </a:solidFill>
                </a:endParaRPr>
              </a:p>
            </p:txBody>
          </p:sp>
        </p:grpSp>
        <p:grpSp>
          <p:nvGrpSpPr>
            <p:cNvPr id="154" name="Group 153"/>
            <p:cNvGrpSpPr/>
            <p:nvPr/>
          </p:nvGrpSpPr>
          <p:grpSpPr>
            <a:xfrm>
              <a:off x="4647497" y="1785932"/>
              <a:ext cx="1232046" cy="515977"/>
              <a:chOff x="4647497" y="1785932"/>
              <a:chExt cx="1232046" cy="515977"/>
            </a:xfrm>
          </p:grpSpPr>
          <p:sp>
            <p:nvSpPr>
              <p:cNvPr id="202" name="Right Arrow 201"/>
              <p:cNvSpPr/>
              <p:nvPr/>
            </p:nvSpPr>
            <p:spPr>
              <a:xfrm rot="9058525">
                <a:off x="4647497" y="2162415"/>
                <a:ext cx="688380" cy="139494"/>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203" name="Group 202"/>
              <p:cNvGrpSpPr/>
              <p:nvPr/>
            </p:nvGrpSpPr>
            <p:grpSpPr>
              <a:xfrm>
                <a:off x="5269081" y="1785932"/>
                <a:ext cx="610462" cy="377887"/>
                <a:chOff x="4569659" y="545408"/>
                <a:chExt cx="610462" cy="377887"/>
              </a:xfrm>
            </p:grpSpPr>
            <p:sp>
              <p:nvSpPr>
                <p:cNvPr id="204" name="Freeform 203"/>
                <p:cNvSpPr/>
                <p:nvPr/>
              </p:nvSpPr>
              <p:spPr>
                <a:xfrm>
                  <a:off x="45696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05" name="Freeform 204"/>
                <p:cNvSpPr/>
                <p:nvPr/>
              </p:nvSpPr>
              <p:spPr>
                <a:xfrm>
                  <a:off x="47220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06" name="Freeform 205"/>
                <p:cNvSpPr/>
                <p:nvPr/>
              </p:nvSpPr>
              <p:spPr>
                <a:xfrm>
                  <a:off x="48744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07" name="Freeform 206"/>
                <p:cNvSpPr/>
                <p:nvPr/>
              </p:nvSpPr>
              <p:spPr>
                <a:xfrm>
                  <a:off x="50268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grpSp>
        <p:grpSp>
          <p:nvGrpSpPr>
            <p:cNvPr id="155" name="Group 154"/>
            <p:cNvGrpSpPr/>
            <p:nvPr/>
          </p:nvGrpSpPr>
          <p:grpSpPr>
            <a:xfrm>
              <a:off x="6469041" y="2341189"/>
              <a:ext cx="610462" cy="1100315"/>
              <a:chOff x="6469041" y="2341189"/>
              <a:chExt cx="610462" cy="1100315"/>
            </a:xfrm>
          </p:grpSpPr>
          <p:sp>
            <p:nvSpPr>
              <p:cNvPr id="196" name="Right Arrow 195"/>
              <p:cNvSpPr/>
              <p:nvPr/>
            </p:nvSpPr>
            <p:spPr>
              <a:xfrm rot="5400000">
                <a:off x="6408770" y="3006255"/>
                <a:ext cx="731004" cy="139494"/>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197" name="Group 196"/>
              <p:cNvGrpSpPr/>
              <p:nvPr/>
            </p:nvGrpSpPr>
            <p:grpSpPr>
              <a:xfrm>
                <a:off x="6469041" y="2341189"/>
                <a:ext cx="610462" cy="377887"/>
                <a:chOff x="4569659" y="545408"/>
                <a:chExt cx="610462" cy="377887"/>
              </a:xfrm>
            </p:grpSpPr>
            <p:sp>
              <p:nvSpPr>
                <p:cNvPr id="198" name="Freeform 197"/>
                <p:cNvSpPr/>
                <p:nvPr/>
              </p:nvSpPr>
              <p:spPr>
                <a:xfrm>
                  <a:off x="45696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99" name="Freeform 198"/>
                <p:cNvSpPr/>
                <p:nvPr/>
              </p:nvSpPr>
              <p:spPr>
                <a:xfrm>
                  <a:off x="47220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00" name="Freeform 199"/>
                <p:cNvSpPr/>
                <p:nvPr/>
              </p:nvSpPr>
              <p:spPr>
                <a:xfrm>
                  <a:off x="48744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01" name="Freeform 200"/>
                <p:cNvSpPr/>
                <p:nvPr/>
              </p:nvSpPr>
              <p:spPr>
                <a:xfrm>
                  <a:off x="50268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grpSp>
        <p:grpSp>
          <p:nvGrpSpPr>
            <p:cNvPr id="159" name="Group 158"/>
            <p:cNvGrpSpPr/>
            <p:nvPr/>
          </p:nvGrpSpPr>
          <p:grpSpPr>
            <a:xfrm>
              <a:off x="921106" y="2021375"/>
              <a:ext cx="1218489" cy="377887"/>
              <a:chOff x="921106" y="2021375"/>
              <a:chExt cx="1218489" cy="377887"/>
            </a:xfrm>
          </p:grpSpPr>
          <p:sp>
            <p:nvSpPr>
              <p:cNvPr id="190" name="Right Arrow 189"/>
              <p:cNvSpPr/>
              <p:nvPr/>
            </p:nvSpPr>
            <p:spPr>
              <a:xfrm>
                <a:off x="1410547" y="2140571"/>
                <a:ext cx="729048" cy="139494"/>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191" name="Group 190"/>
              <p:cNvGrpSpPr/>
              <p:nvPr/>
            </p:nvGrpSpPr>
            <p:grpSpPr>
              <a:xfrm>
                <a:off x="921106" y="2021375"/>
                <a:ext cx="610462" cy="377887"/>
                <a:chOff x="4569659" y="545408"/>
                <a:chExt cx="610462" cy="377887"/>
              </a:xfrm>
            </p:grpSpPr>
            <p:sp>
              <p:nvSpPr>
                <p:cNvPr id="192" name="Freeform 191"/>
                <p:cNvSpPr/>
                <p:nvPr/>
              </p:nvSpPr>
              <p:spPr>
                <a:xfrm>
                  <a:off x="45696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93" name="Freeform 192"/>
                <p:cNvSpPr/>
                <p:nvPr/>
              </p:nvSpPr>
              <p:spPr>
                <a:xfrm>
                  <a:off x="47220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94" name="Freeform 193"/>
                <p:cNvSpPr/>
                <p:nvPr/>
              </p:nvSpPr>
              <p:spPr>
                <a:xfrm>
                  <a:off x="48744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95" name="Freeform 194"/>
                <p:cNvSpPr/>
                <p:nvPr/>
              </p:nvSpPr>
              <p:spPr>
                <a:xfrm>
                  <a:off x="50268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grpSp>
        <p:grpSp>
          <p:nvGrpSpPr>
            <p:cNvPr id="160" name="Group 159"/>
            <p:cNvGrpSpPr/>
            <p:nvPr/>
          </p:nvGrpSpPr>
          <p:grpSpPr>
            <a:xfrm>
              <a:off x="4860794" y="2024744"/>
              <a:ext cx="298480" cy="338554"/>
              <a:chOff x="7602613" y="3280510"/>
              <a:chExt cx="298480" cy="338554"/>
            </a:xfrm>
          </p:grpSpPr>
          <p:sp>
            <p:nvSpPr>
              <p:cNvPr id="188" name="Oval 187"/>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89" name="TextBox 188"/>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4</a:t>
                </a:r>
                <a:endParaRPr lang="en-ZA" sz="1600" b="1" dirty="0">
                  <a:solidFill>
                    <a:schemeClr val="bg1"/>
                  </a:solidFill>
                </a:endParaRPr>
              </a:p>
            </p:txBody>
          </p:sp>
        </p:grpSp>
        <p:grpSp>
          <p:nvGrpSpPr>
            <p:cNvPr id="161" name="Group 160"/>
            <p:cNvGrpSpPr/>
            <p:nvPr/>
          </p:nvGrpSpPr>
          <p:grpSpPr>
            <a:xfrm>
              <a:off x="6626814" y="2906725"/>
              <a:ext cx="298480" cy="338554"/>
              <a:chOff x="7602613" y="3280510"/>
              <a:chExt cx="298480" cy="338554"/>
            </a:xfrm>
          </p:grpSpPr>
          <p:sp>
            <p:nvSpPr>
              <p:cNvPr id="186" name="Oval 185"/>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87" name="TextBox 186"/>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4</a:t>
                </a:r>
                <a:endParaRPr lang="en-ZA" sz="1600" b="1" dirty="0">
                  <a:solidFill>
                    <a:schemeClr val="bg1"/>
                  </a:solidFill>
                </a:endParaRPr>
              </a:p>
            </p:txBody>
          </p:sp>
        </p:grpSp>
        <p:grpSp>
          <p:nvGrpSpPr>
            <p:cNvPr id="162" name="Group 161"/>
            <p:cNvGrpSpPr/>
            <p:nvPr/>
          </p:nvGrpSpPr>
          <p:grpSpPr>
            <a:xfrm>
              <a:off x="1665467" y="2042505"/>
              <a:ext cx="298480" cy="338554"/>
              <a:chOff x="7602613" y="3280510"/>
              <a:chExt cx="298480" cy="338554"/>
            </a:xfrm>
          </p:grpSpPr>
          <p:sp>
            <p:nvSpPr>
              <p:cNvPr id="184" name="Oval 183"/>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85" name="TextBox 184"/>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4</a:t>
                </a:r>
                <a:endParaRPr lang="en-ZA" sz="1600" b="1" dirty="0">
                  <a:solidFill>
                    <a:schemeClr val="bg1"/>
                  </a:solidFill>
                </a:endParaRPr>
              </a:p>
            </p:txBody>
          </p:sp>
        </p:grpSp>
        <p:grpSp>
          <p:nvGrpSpPr>
            <p:cNvPr id="163" name="Group 162"/>
            <p:cNvGrpSpPr/>
            <p:nvPr/>
          </p:nvGrpSpPr>
          <p:grpSpPr>
            <a:xfrm>
              <a:off x="4415455" y="1982977"/>
              <a:ext cx="298480" cy="338554"/>
              <a:chOff x="7602613" y="3280510"/>
              <a:chExt cx="298480" cy="338554"/>
            </a:xfrm>
          </p:grpSpPr>
          <p:sp>
            <p:nvSpPr>
              <p:cNvPr id="182" name="Oval 181"/>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83" name="TextBox 182"/>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grpSp>
          <p:nvGrpSpPr>
            <p:cNvPr id="164" name="Group 163"/>
            <p:cNvGrpSpPr/>
            <p:nvPr/>
          </p:nvGrpSpPr>
          <p:grpSpPr>
            <a:xfrm>
              <a:off x="4742829" y="2453357"/>
              <a:ext cx="298480" cy="338554"/>
              <a:chOff x="7611491" y="3280510"/>
              <a:chExt cx="298480" cy="338554"/>
            </a:xfrm>
          </p:grpSpPr>
          <p:sp>
            <p:nvSpPr>
              <p:cNvPr id="180" name="Oval 179"/>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81" name="TextBox 180"/>
              <p:cNvSpPr txBox="1"/>
              <p:nvPr/>
            </p:nvSpPr>
            <p:spPr>
              <a:xfrm>
                <a:off x="7611491"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grpSp>
          <p:nvGrpSpPr>
            <p:cNvPr id="166" name="Group 165"/>
            <p:cNvGrpSpPr/>
            <p:nvPr/>
          </p:nvGrpSpPr>
          <p:grpSpPr>
            <a:xfrm>
              <a:off x="6354863" y="3271691"/>
              <a:ext cx="298480" cy="338554"/>
              <a:chOff x="7611491" y="3280510"/>
              <a:chExt cx="298480" cy="338554"/>
            </a:xfrm>
          </p:grpSpPr>
          <p:sp>
            <p:nvSpPr>
              <p:cNvPr id="178" name="Oval 177"/>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79" name="TextBox 178"/>
              <p:cNvSpPr txBox="1"/>
              <p:nvPr/>
            </p:nvSpPr>
            <p:spPr>
              <a:xfrm>
                <a:off x="7611491"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grpSp>
          <p:nvGrpSpPr>
            <p:cNvPr id="167" name="Group 166"/>
            <p:cNvGrpSpPr/>
            <p:nvPr/>
          </p:nvGrpSpPr>
          <p:grpSpPr>
            <a:xfrm>
              <a:off x="6934172" y="3281105"/>
              <a:ext cx="298480" cy="338554"/>
              <a:chOff x="7611491" y="3280510"/>
              <a:chExt cx="298480" cy="338554"/>
            </a:xfrm>
          </p:grpSpPr>
          <p:sp>
            <p:nvSpPr>
              <p:cNvPr id="176" name="Oval 175"/>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77" name="TextBox 176"/>
              <p:cNvSpPr txBox="1"/>
              <p:nvPr/>
            </p:nvSpPr>
            <p:spPr>
              <a:xfrm>
                <a:off x="7611491"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grpSp>
          <p:nvGrpSpPr>
            <p:cNvPr id="168" name="Group 167"/>
            <p:cNvGrpSpPr/>
            <p:nvPr/>
          </p:nvGrpSpPr>
          <p:grpSpPr>
            <a:xfrm>
              <a:off x="2096578" y="2258211"/>
              <a:ext cx="298480" cy="338554"/>
              <a:chOff x="7602613" y="3280510"/>
              <a:chExt cx="298480" cy="338554"/>
            </a:xfrm>
          </p:grpSpPr>
          <p:sp>
            <p:nvSpPr>
              <p:cNvPr id="174" name="Oval 173"/>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75" name="TextBox 174"/>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grpSp>
          <p:nvGrpSpPr>
            <p:cNvPr id="169" name="Group 168"/>
            <p:cNvGrpSpPr/>
            <p:nvPr/>
          </p:nvGrpSpPr>
          <p:grpSpPr>
            <a:xfrm>
              <a:off x="1672664" y="1731571"/>
              <a:ext cx="298480" cy="338554"/>
              <a:chOff x="7602613" y="3280510"/>
              <a:chExt cx="298480" cy="338554"/>
            </a:xfrm>
          </p:grpSpPr>
          <p:sp>
            <p:nvSpPr>
              <p:cNvPr id="172" name="Oval 171"/>
              <p:cNvSpPr/>
              <p:nvPr/>
            </p:nvSpPr>
            <p:spPr>
              <a:xfrm>
                <a:off x="7627566" y="3316622"/>
                <a:ext cx="248575" cy="26633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73" name="TextBox 172"/>
              <p:cNvSpPr txBox="1"/>
              <p:nvPr/>
            </p:nvSpPr>
            <p:spPr>
              <a:xfrm>
                <a:off x="7602613" y="3280510"/>
                <a:ext cx="298480" cy="338554"/>
              </a:xfrm>
              <a:prstGeom prst="rect">
                <a:avLst/>
              </a:prstGeom>
              <a:noFill/>
            </p:spPr>
            <p:txBody>
              <a:bodyPr wrap="none" rtlCol="0">
                <a:spAutoFit/>
              </a:bodyPr>
              <a:lstStyle/>
              <a:p>
                <a:pPr algn="ctr"/>
                <a:r>
                  <a:rPr lang="en-ZA" sz="1600" b="1" dirty="0" smtClean="0">
                    <a:solidFill>
                      <a:schemeClr val="bg1"/>
                    </a:solidFill>
                  </a:rPr>
                  <a:t>3</a:t>
                </a:r>
                <a:endParaRPr lang="en-ZA" sz="1600" b="1" dirty="0">
                  <a:solidFill>
                    <a:schemeClr val="bg1"/>
                  </a:solidFill>
                </a:endParaRPr>
              </a:p>
            </p:txBody>
          </p:sp>
        </p:grpSp>
        <p:sp>
          <p:nvSpPr>
            <p:cNvPr id="170" name="TextBox 169"/>
            <p:cNvSpPr txBox="1"/>
            <p:nvPr/>
          </p:nvSpPr>
          <p:spPr>
            <a:xfrm>
              <a:off x="1463306" y="4350005"/>
              <a:ext cx="675185" cy="338554"/>
            </a:xfrm>
            <a:prstGeom prst="rect">
              <a:avLst/>
            </a:prstGeom>
            <a:noFill/>
          </p:spPr>
          <p:txBody>
            <a:bodyPr wrap="none" rtlCol="0">
              <a:spAutoFit/>
            </a:bodyPr>
            <a:lstStyle/>
            <a:p>
              <a:r>
                <a:rPr lang="en-ZA" sz="1600" b="1" dirty="0" smtClean="0"/>
                <a:t>MU 1</a:t>
              </a:r>
              <a:endParaRPr lang="en-ZA" sz="1600" b="1" dirty="0"/>
            </a:p>
          </p:txBody>
        </p:sp>
        <p:sp>
          <p:nvSpPr>
            <p:cNvPr id="171" name="TextBox 170"/>
            <p:cNvSpPr txBox="1"/>
            <p:nvPr/>
          </p:nvSpPr>
          <p:spPr>
            <a:xfrm>
              <a:off x="4528707" y="4528160"/>
              <a:ext cx="675185" cy="338554"/>
            </a:xfrm>
            <a:prstGeom prst="rect">
              <a:avLst/>
            </a:prstGeom>
            <a:noFill/>
          </p:spPr>
          <p:txBody>
            <a:bodyPr wrap="none" rtlCol="0">
              <a:spAutoFit/>
            </a:bodyPr>
            <a:lstStyle/>
            <a:p>
              <a:r>
                <a:rPr lang="en-ZA" sz="1600" b="1" dirty="0" smtClean="0"/>
                <a:t>MU 2</a:t>
              </a:r>
              <a:endParaRPr lang="en-ZA" sz="1600" b="1" dirty="0"/>
            </a:p>
          </p:txBody>
        </p:sp>
      </p:grpSp>
      <p:grpSp>
        <p:nvGrpSpPr>
          <p:cNvPr id="249" name="Group 248"/>
          <p:cNvGrpSpPr/>
          <p:nvPr/>
        </p:nvGrpSpPr>
        <p:grpSpPr>
          <a:xfrm>
            <a:off x="478081" y="1654387"/>
            <a:ext cx="7522236" cy="2496313"/>
            <a:chOff x="540227" y="1654387"/>
            <a:chExt cx="7522236" cy="2496313"/>
          </a:xfrm>
        </p:grpSpPr>
        <p:grpSp>
          <p:nvGrpSpPr>
            <p:cNvPr id="250" name="Group 249"/>
            <p:cNvGrpSpPr/>
            <p:nvPr/>
          </p:nvGrpSpPr>
          <p:grpSpPr>
            <a:xfrm>
              <a:off x="1207790" y="2844684"/>
              <a:ext cx="943277" cy="268832"/>
              <a:chOff x="1207790" y="2844684"/>
              <a:chExt cx="943277" cy="268832"/>
            </a:xfrm>
          </p:grpSpPr>
          <p:sp>
            <p:nvSpPr>
              <p:cNvPr id="272" name="TextBox 271"/>
              <p:cNvSpPr txBox="1"/>
              <p:nvPr/>
            </p:nvSpPr>
            <p:spPr>
              <a:xfrm>
                <a:off x="1207790" y="2844684"/>
                <a:ext cx="701080"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(A)</a:t>
                </a:r>
                <a:endParaRPr lang="en-ZA" sz="1000" b="1" dirty="0">
                  <a:solidFill>
                    <a:srgbClr val="FFFF00"/>
                  </a:solidFill>
                </a:endParaRPr>
              </a:p>
            </p:txBody>
          </p:sp>
          <p:cxnSp>
            <p:nvCxnSpPr>
              <p:cNvPr id="273" name="Straight Arrow Connector 272"/>
              <p:cNvCxnSpPr>
                <a:stCxn id="272" idx="3"/>
                <a:endCxn id="209" idx="1"/>
              </p:cNvCxnSpPr>
              <p:nvPr/>
            </p:nvCxnSpPr>
            <p:spPr>
              <a:xfrm>
                <a:off x="1908870" y="2957980"/>
                <a:ext cx="242197" cy="155536"/>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1" name="Group 250"/>
            <p:cNvGrpSpPr/>
            <p:nvPr/>
          </p:nvGrpSpPr>
          <p:grpSpPr>
            <a:xfrm>
              <a:off x="540227" y="3664713"/>
              <a:ext cx="678638" cy="437079"/>
              <a:chOff x="540227" y="3664713"/>
              <a:chExt cx="678638" cy="437079"/>
            </a:xfrm>
          </p:grpSpPr>
          <p:sp>
            <p:nvSpPr>
              <p:cNvPr id="270" name="TextBox 269"/>
              <p:cNvSpPr txBox="1"/>
              <p:nvPr/>
            </p:nvSpPr>
            <p:spPr>
              <a:xfrm>
                <a:off x="540227" y="3875201"/>
                <a:ext cx="678638"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(1)</a:t>
                </a:r>
                <a:endParaRPr lang="en-ZA" sz="1000" b="1" dirty="0">
                  <a:solidFill>
                    <a:srgbClr val="FFFF00"/>
                  </a:solidFill>
                </a:endParaRPr>
              </a:p>
            </p:txBody>
          </p:sp>
          <p:cxnSp>
            <p:nvCxnSpPr>
              <p:cNvPr id="271" name="Straight Arrow Connector 270"/>
              <p:cNvCxnSpPr>
                <a:stCxn id="270" idx="0"/>
                <a:endCxn id="213" idx="2"/>
              </p:cNvCxnSpPr>
              <p:nvPr/>
            </p:nvCxnSpPr>
            <p:spPr>
              <a:xfrm flipV="1">
                <a:off x="879546" y="3664713"/>
                <a:ext cx="126769" cy="210488"/>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2" name="Group 251"/>
            <p:cNvGrpSpPr/>
            <p:nvPr/>
          </p:nvGrpSpPr>
          <p:grpSpPr>
            <a:xfrm>
              <a:off x="1801752" y="3637479"/>
              <a:ext cx="678638" cy="513221"/>
              <a:chOff x="1801752" y="3637479"/>
              <a:chExt cx="678638" cy="513221"/>
            </a:xfrm>
          </p:grpSpPr>
          <p:sp>
            <p:nvSpPr>
              <p:cNvPr id="268" name="TextBox 267"/>
              <p:cNvSpPr txBox="1"/>
              <p:nvPr/>
            </p:nvSpPr>
            <p:spPr>
              <a:xfrm>
                <a:off x="1801752" y="3924109"/>
                <a:ext cx="678638"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(2)</a:t>
                </a:r>
                <a:endParaRPr lang="en-ZA" sz="1000" b="1" dirty="0">
                  <a:solidFill>
                    <a:srgbClr val="FFFF00"/>
                  </a:solidFill>
                </a:endParaRPr>
              </a:p>
            </p:txBody>
          </p:sp>
          <p:cxnSp>
            <p:nvCxnSpPr>
              <p:cNvPr id="269" name="Straight Arrow Connector 268"/>
              <p:cNvCxnSpPr>
                <a:stCxn id="268" idx="0"/>
                <a:endCxn id="215" idx="2"/>
              </p:cNvCxnSpPr>
              <p:nvPr/>
            </p:nvCxnSpPr>
            <p:spPr>
              <a:xfrm flipH="1" flipV="1">
                <a:off x="2008332" y="3637479"/>
                <a:ext cx="132739" cy="286630"/>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3" name="Group 252"/>
            <p:cNvGrpSpPr/>
            <p:nvPr/>
          </p:nvGrpSpPr>
          <p:grpSpPr>
            <a:xfrm>
              <a:off x="4845664" y="3603899"/>
              <a:ext cx="678638" cy="539513"/>
              <a:chOff x="4845664" y="3603899"/>
              <a:chExt cx="678638" cy="539513"/>
            </a:xfrm>
          </p:grpSpPr>
          <p:sp>
            <p:nvSpPr>
              <p:cNvPr id="266" name="TextBox 265"/>
              <p:cNvSpPr txBox="1"/>
              <p:nvPr/>
            </p:nvSpPr>
            <p:spPr>
              <a:xfrm>
                <a:off x="4845664" y="3916821"/>
                <a:ext cx="678638"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(3)</a:t>
                </a:r>
                <a:endParaRPr lang="en-ZA" sz="1000" b="1" dirty="0">
                  <a:solidFill>
                    <a:srgbClr val="FFFF00"/>
                  </a:solidFill>
                </a:endParaRPr>
              </a:p>
            </p:txBody>
          </p:sp>
          <p:cxnSp>
            <p:nvCxnSpPr>
              <p:cNvPr id="267" name="Straight Arrow Connector 266"/>
              <p:cNvCxnSpPr>
                <a:stCxn id="266" idx="0"/>
                <a:endCxn id="217" idx="2"/>
              </p:cNvCxnSpPr>
              <p:nvPr/>
            </p:nvCxnSpPr>
            <p:spPr>
              <a:xfrm flipH="1" flipV="1">
                <a:off x="5161063" y="3603899"/>
                <a:ext cx="23920" cy="312922"/>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4" name="Group 253"/>
            <p:cNvGrpSpPr/>
            <p:nvPr/>
          </p:nvGrpSpPr>
          <p:grpSpPr>
            <a:xfrm>
              <a:off x="7698013" y="3592430"/>
              <a:ext cx="364450" cy="536388"/>
              <a:chOff x="7784079" y="3547381"/>
              <a:chExt cx="364450" cy="536388"/>
            </a:xfrm>
          </p:grpSpPr>
          <p:sp>
            <p:nvSpPr>
              <p:cNvPr id="264" name="TextBox 263"/>
              <p:cNvSpPr txBox="1"/>
              <p:nvPr/>
            </p:nvSpPr>
            <p:spPr>
              <a:xfrm>
                <a:off x="7784079" y="3857178"/>
                <a:ext cx="364450"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00FF00"/>
                    </a:solidFill>
                  </a:rPr>
                  <a:t>RQO</a:t>
                </a:r>
                <a:endParaRPr lang="en-ZA" sz="1000" b="1" dirty="0">
                  <a:solidFill>
                    <a:srgbClr val="00FF00"/>
                  </a:solidFill>
                </a:endParaRPr>
              </a:p>
            </p:txBody>
          </p:sp>
          <p:cxnSp>
            <p:nvCxnSpPr>
              <p:cNvPr id="265" name="Straight Arrow Connector 264"/>
              <p:cNvCxnSpPr>
                <a:stCxn id="264" idx="0"/>
                <a:endCxn id="219" idx="2"/>
              </p:cNvCxnSpPr>
              <p:nvPr/>
            </p:nvCxnSpPr>
            <p:spPr>
              <a:xfrm flipV="1">
                <a:off x="7966304" y="3547381"/>
                <a:ext cx="146833" cy="309797"/>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5" name="Group 254"/>
            <p:cNvGrpSpPr/>
            <p:nvPr/>
          </p:nvGrpSpPr>
          <p:grpSpPr>
            <a:xfrm>
              <a:off x="5351443" y="2525878"/>
              <a:ext cx="701080" cy="478755"/>
              <a:chOff x="5351443" y="2525878"/>
              <a:chExt cx="701080" cy="478755"/>
            </a:xfrm>
          </p:grpSpPr>
          <p:sp>
            <p:nvSpPr>
              <p:cNvPr id="262" name="TextBox 261"/>
              <p:cNvSpPr txBox="1"/>
              <p:nvPr/>
            </p:nvSpPr>
            <p:spPr>
              <a:xfrm>
                <a:off x="5351443" y="2525878"/>
                <a:ext cx="701080"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(B)</a:t>
                </a:r>
                <a:endParaRPr lang="en-ZA" sz="1000" b="1" dirty="0">
                  <a:solidFill>
                    <a:srgbClr val="FFFF00"/>
                  </a:solidFill>
                </a:endParaRPr>
              </a:p>
            </p:txBody>
          </p:sp>
          <p:cxnSp>
            <p:nvCxnSpPr>
              <p:cNvPr id="263" name="Straight Arrow Connector 262"/>
              <p:cNvCxnSpPr>
                <a:stCxn id="262" idx="2"/>
                <a:endCxn id="211" idx="3"/>
              </p:cNvCxnSpPr>
              <p:nvPr/>
            </p:nvCxnSpPr>
            <p:spPr>
              <a:xfrm flipH="1">
                <a:off x="5450663" y="2752469"/>
                <a:ext cx="251320" cy="252164"/>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6" name="Group 255"/>
            <p:cNvGrpSpPr/>
            <p:nvPr/>
          </p:nvGrpSpPr>
          <p:grpSpPr>
            <a:xfrm>
              <a:off x="3625045" y="1690924"/>
              <a:ext cx="781532" cy="461330"/>
              <a:chOff x="5401414" y="2292361"/>
              <a:chExt cx="781532" cy="461330"/>
            </a:xfrm>
          </p:grpSpPr>
          <p:sp>
            <p:nvSpPr>
              <p:cNvPr id="260" name="TextBox 259"/>
              <p:cNvSpPr txBox="1"/>
              <p:nvPr/>
            </p:nvSpPr>
            <p:spPr>
              <a:xfrm>
                <a:off x="5401414" y="2292361"/>
                <a:ext cx="686654"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(b)</a:t>
                </a:r>
                <a:endParaRPr lang="en-ZA" sz="1000" b="1" dirty="0">
                  <a:solidFill>
                    <a:srgbClr val="FFFF00"/>
                  </a:solidFill>
                </a:endParaRPr>
              </a:p>
            </p:txBody>
          </p:sp>
          <p:cxnSp>
            <p:nvCxnSpPr>
              <p:cNvPr id="261" name="Straight Arrow Connector 260"/>
              <p:cNvCxnSpPr>
                <a:stCxn id="260" idx="2"/>
                <a:endCxn id="183" idx="1"/>
              </p:cNvCxnSpPr>
              <p:nvPr/>
            </p:nvCxnSpPr>
            <p:spPr>
              <a:xfrm>
                <a:off x="5744741" y="2518952"/>
                <a:ext cx="438205" cy="234739"/>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7" name="Group 256"/>
            <p:cNvGrpSpPr/>
            <p:nvPr/>
          </p:nvGrpSpPr>
          <p:grpSpPr>
            <a:xfrm>
              <a:off x="2139310" y="1654387"/>
              <a:ext cx="678638" cy="603824"/>
              <a:chOff x="5087749" y="2313426"/>
              <a:chExt cx="678638" cy="603824"/>
            </a:xfrm>
          </p:grpSpPr>
          <p:sp>
            <p:nvSpPr>
              <p:cNvPr id="258" name="TextBox 257"/>
              <p:cNvSpPr txBox="1"/>
              <p:nvPr/>
            </p:nvSpPr>
            <p:spPr>
              <a:xfrm>
                <a:off x="5087749" y="2313426"/>
                <a:ext cx="678638"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FF00"/>
                    </a:solidFill>
                  </a:rPr>
                  <a:t>RWQO (a)</a:t>
                </a:r>
                <a:endParaRPr lang="en-ZA" sz="1000" b="1" dirty="0">
                  <a:solidFill>
                    <a:srgbClr val="FFFF00"/>
                  </a:solidFill>
                </a:endParaRPr>
              </a:p>
            </p:txBody>
          </p:sp>
          <p:cxnSp>
            <p:nvCxnSpPr>
              <p:cNvPr id="259" name="Straight Arrow Connector 258"/>
              <p:cNvCxnSpPr>
                <a:stCxn id="258" idx="2"/>
                <a:endCxn id="175" idx="0"/>
              </p:cNvCxnSpPr>
              <p:nvPr/>
            </p:nvCxnSpPr>
            <p:spPr>
              <a:xfrm flipH="1">
                <a:off x="5185379" y="2540017"/>
                <a:ext cx="241689" cy="377233"/>
              </a:xfrm>
              <a:prstGeom prst="straightConnector1">
                <a:avLst/>
              </a:prstGeom>
              <a:ln>
                <a:solidFill>
                  <a:srgbClr val="000099"/>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3" name="Group 2"/>
          <p:cNvGrpSpPr/>
          <p:nvPr/>
        </p:nvGrpSpPr>
        <p:grpSpPr>
          <a:xfrm>
            <a:off x="1522690" y="4697437"/>
            <a:ext cx="3568931" cy="395868"/>
            <a:chOff x="1522690" y="4697437"/>
            <a:chExt cx="3568931" cy="395868"/>
          </a:xfrm>
        </p:grpSpPr>
        <p:sp>
          <p:nvSpPr>
            <p:cNvPr id="130" name="TextBox 129"/>
            <p:cNvSpPr txBox="1"/>
            <p:nvPr/>
          </p:nvSpPr>
          <p:spPr>
            <a:xfrm>
              <a:off x="4584504" y="4866714"/>
              <a:ext cx="507117"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0000"/>
                  </a:solidFill>
                </a:rPr>
                <a:t>CLASS</a:t>
              </a:r>
              <a:endParaRPr lang="en-ZA" sz="1000" b="1" dirty="0">
                <a:solidFill>
                  <a:srgbClr val="FF0000"/>
                </a:solidFill>
              </a:endParaRPr>
            </a:p>
          </p:txBody>
        </p:sp>
        <p:sp>
          <p:nvSpPr>
            <p:cNvPr id="132" name="TextBox 131"/>
            <p:cNvSpPr txBox="1"/>
            <p:nvPr/>
          </p:nvSpPr>
          <p:spPr>
            <a:xfrm>
              <a:off x="1522690" y="4697437"/>
              <a:ext cx="507117" cy="226591"/>
            </a:xfrm>
            <a:prstGeom prst="rect">
              <a:avLst/>
            </a:prstGeom>
            <a:solidFill>
              <a:schemeClr val="tx1"/>
            </a:solidFill>
            <a:ln>
              <a:solidFill>
                <a:schemeClr val="tx1"/>
              </a:solidFill>
            </a:ln>
          </p:spPr>
          <p:txBody>
            <a:bodyPr wrap="none" lIns="36000" tIns="36000" rIns="36000" bIns="36000" rtlCol="0">
              <a:spAutoFit/>
            </a:bodyPr>
            <a:lstStyle/>
            <a:p>
              <a:r>
                <a:rPr lang="en-ZA" sz="1000" b="1" dirty="0" smtClean="0">
                  <a:solidFill>
                    <a:srgbClr val="FF0000"/>
                  </a:solidFill>
                </a:rPr>
                <a:t>CLASS</a:t>
              </a:r>
              <a:endParaRPr lang="en-ZA" sz="1000" b="1" dirty="0">
                <a:solidFill>
                  <a:srgbClr val="FF0000"/>
                </a:solidFill>
              </a:endParaRPr>
            </a:p>
          </p:txBody>
        </p:sp>
      </p:grpSp>
      <p:graphicFrame>
        <p:nvGraphicFramePr>
          <p:cNvPr id="274" name="Table 273"/>
          <p:cNvGraphicFramePr>
            <a:graphicFrameLocks noGrp="1"/>
          </p:cNvGraphicFramePr>
          <p:nvPr>
            <p:extLst/>
          </p:nvPr>
        </p:nvGraphicFramePr>
        <p:xfrm>
          <a:off x="6317670" y="4852380"/>
          <a:ext cx="2764184" cy="1554480"/>
        </p:xfrm>
        <a:graphic>
          <a:graphicData uri="http://schemas.openxmlformats.org/drawingml/2006/table">
            <a:tbl>
              <a:tblPr firstRow="1" bandRow="1">
                <a:tableStyleId>{5C22544A-7EE6-4342-B048-85BDC9FD1C3A}</a:tableStyleId>
              </a:tblPr>
              <a:tblGrid>
                <a:gridCol w="1065415"/>
                <a:gridCol w="1698769"/>
              </a:tblGrid>
              <a:tr h="170388">
                <a:tc>
                  <a:txBody>
                    <a:bodyPr/>
                    <a:lstStyle/>
                    <a:p>
                      <a:pPr algn="ctr"/>
                      <a:r>
                        <a:rPr lang="en-ZA" sz="1200" dirty="0" smtClean="0"/>
                        <a:t>Levels</a:t>
                      </a:r>
                      <a:r>
                        <a:rPr lang="en-ZA" sz="1200" baseline="0" dirty="0" smtClean="0"/>
                        <a:t> of WQ monitoring</a:t>
                      </a:r>
                      <a:endParaRPr lang="en-ZA" sz="1200" dirty="0"/>
                    </a:p>
                  </a:txBody>
                  <a:tcPr/>
                </a:tc>
                <a:tc>
                  <a:txBody>
                    <a:bodyPr/>
                    <a:lstStyle/>
                    <a:p>
                      <a:pPr algn="ctr"/>
                      <a:r>
                        <a:rPr lang="en-ZA" sz="1200" dirty="0" smtClean="0"/>
                        <a:t>Description</a:t>
                      </a:r>
                      <a:endParaRPr lang="en-ZA" sz="1200" dirty="0"/>
                    </a:p>
                  </a:txBody>
                  <a:tcPr/>
                </a:tc>
              </a:tr>
              <a:tr h="170388">
                <a:tc>
                  <a:txBody>
                    <a:bodyPr/>
                    <a:lstStyle/>
                    <a:p>
                      <a:pPr algn="ctr"/>
                      <a:r>
                        <a:rPr lang="en-ZA" sz="1200" b="1" dirty="0" smtClean="0"/>
                        <a:t>1</a:t>
                      </a:r>
                      <a:endParaRPr lang="en-ZA" sz="1200" b="1" dirty="0"/>
                    </a:p>
                  </a:txBody>
                  <a:tcPr/>
                </a:tc>
                <a:tc rowSpan="2">
                  <a:txBody>
                    <a:bodyPr/>
                    <a:lstStyle/>
                    <a:p>
                      <a:r>
                        <a:rPr lang="en-ZA" sz="1200" b="1" dirty="0" smtClean="0"/>
                        <a:t>Strategic status and trends monitoring</a:t>
                      </a:r>
                      <a:endParaRPr lang="en-ZA" sz="1200" b="1" dirty="0"/>
                    </a:p>
                  </a:txBody>
                  <a:tcPr/>
                </a:tc>
              </a:tr>
              <a:tr h="170388">
                <a:tc>
                  <a:txBody>
                    <a:bodyPr/>
                    <a:lstStyle/>
                    <a:p>
                      <a:pPr algn="ctr"/>
                      <a:r>
                        <a:rPr lang="en-ZA" sz="1200" b="1" dirty="0" smtClean="0"/>
                        <a:t>2</a:t>
                      </a:r>
                      <a:endParaRPr lang="en-ZA" sz="1200" b="1" dirty="0"/>
                    </a:p>
                  </a:txBody>
                  <a:tcPr/>
                </a:tc>
                <a:tc vMerge="1">
                  <a:txBody>
                    <a:bodyPr/>
                    <a:lstStyle/>
                    <a:p>
                      <a:endParaRPr lang="en-ZA" sz="1200" dirty="0"/>
                    </a:p>
                  </a:txBody>
                  <a:tcPr/>
                </a:tc>
              </a:tr>
              <a:tr h="170388">
                <a:tc>
                  <a:txBody>
                    <a:bodyPr/>
                    <a:lstStyle/>
                    <a:p>
                      <a:pPr algn="ctr"/>
                      <a:r>
                        <a:rPr lang="en-ZA" sz="1200" b="1" dirty="0" smtClean="0"/>
                        <a:t>3</a:t>
                      </a:r>
                      <a:endParaRPr lang="en-ZA" sz="1200" b="1" dirty="0"/>
                    </a:p>
                  </a:txBody>
                  <a:tcPr/>
                </a:tc>
                <a:tc rowSpan="2">
                  <a:txBody>
                    <a:bodyPr/>
                    <a:lstStyle/>
                    <a:p>
                      <a:pPr marL="0" indent="0">
                        <a:buFont typeface="Arial" pitchFamily="34" charset="0"/>
                        <a:buNone/>
                      </a:pPr>
                      <a:r>
                        <a:rPr lang="en-ZA" sz="1200" b="1" dirty="0" smtClean="0"/>
                        <a:t>Impact &amp; licence compliance monitoring</a:t>
                      </a:r>
                      <a:endParaRPr lang="en-ZA" sz="1200" b="1" dirty="0"/>
                    </a:p>
                  </a:txBody>
                  <a:tcPr/>
                </a:tc>
              </a:tr>
              <a:tr h="170388">
                <a:tc>
                  <a:txBody>
                    <a:bodyPr/>
                    <a:lstStyle/>
                    <a:p>
                      <a:pPr algn="ctr"/>
                      <a:r>
                        <a:rPr lang="en-ZA" sz="1200" b="1" dirty="0" smtClean="0"/>
                        <a:t>4</a:t>
                      </a:r>
                      <a:endParaRPr lang="en-ZA" sz="1200" b="1" dirty="0"/>
                    </a:p>
                  </a:txBody>
                  <a:tcPr/>
                </a:tc>
                <a:tc vMerge="1">
                  <a:txBody>
                    <a:bodyPr/>
                    <a:lstStyle/>
                    <a:p>
                      <a:endParaRPr lang="en-ZA" sz="1200" dirty="0"/>
                    </a:p>
                  </a:txBody>
                  <a:tcPr/>
                </a:tc>
              </a:tr>
            </a:tbl>
          </a:graphicData>
        </a:graphic>
      </p:graphicFrame>
      <p:grpSp>
        <p:nvGrpSpPr>
          <p:cNvPr id="32" name="Group 31"/>
          <p:cNvGrpSpPr/>
          <p:nvPr/>
        </p:nvGrpSpPr>
        <p:grpSpPr>
          <a:xfrm>
            <a:off x="5039137" y="1285198"/>
            <a:ext cx="4078283" cy="2137955"/>
            <a:chOff x="5039137" y="1285198"/>
            <a:chExt cx="4078283" cy="2137955"/>
          </a:xfrm>
        </p:grpSpPr>
        <p:cxnSp>
          <p:nvCxnSpPr>
            <p:cNvPr id="7" name="Straight Arrow Connector 6"/>
            <p:cNvCxnSpPr>
              <a:endCxn id="219" idx="1"/>
            </p:cNvCxnSpPr>
            <p:nvPr/>
          </p:nvCxnSpPr>
          <p:spPr>
            <a:xfrm>
              <a:off x="6635926" y="2639173"/>
              <a:ext cx="1179759" cy="783980"/>
            </a:xfrm>
            <a:prstGeom prst="straightConnector1">
              <a:avLst/>
            </a:prstGeom>
            <a:ln w="50800">
              <a:solidFill>
                <a:srgbClr val="00FF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039137" y="1285198"/>
              <a:ext cx="4078283" cy="1569660"/>
            </a:xfrm>
            <a:prstGeom prst="rect">
              <a:avLst/>
            </a:prstGeom>
            <a:solidFill>
              <a:schemeClr val="tx1"/>
            </a:solidFill>
            <a:ln>
              <a:solidFill>
                <a:schemeClr val="tx1"/>
              </a:solidFill>
            </a:ln>
          </p:spPr>
          <p:txBody>
            <a:bodyPr wrap="square" rtlCol="0">
              <a:spAutoFit/>
            </a:bodyPr>
            <a:lstStyle/>
            <a:p>
              <a:r>
                <a:rPr lang="en-GB" sz="1200" b="1" dirty="0" smtClean="0">
                  <a:solidFill>
                    <a:srgbClr val="FF0000"/>
                  </a:solidFill>
                </a:rPr>
                <a:t>S 15, NWA 36:1998</a:t>
              </a:r>
              <a:r>
                <a:rPr lang="en-GB" sz="1200" b="1" dirty="0" smtClean="0"/>
                <a:t> </a:t>
              </a:r>
              <a:r>
                <a:rPr lang="en-GB" sz="1200" b="1" i="1" dirty="0">
                  <a:solidFill>
                    <a:srgbClr val="00FF00"/>
                  </a:solidFill>
                </a:rPr>
                <a:t>The Minister, the Director‑General, an organ of state and a water management institution, when exercising any power or performing any duty in terms of this Act, must give effect to any determination of a class of a water resource and the resource quality objectives as determined in terms of this Part </a:t>
              </a:r>
              <a:r>
                <a:rPr lang="en-GB" sz="1200" b="1" i="1" u="sng" dirty="0">
                  <a:solidFill>
                    <a:srgbClr val="00FF00"/>
                  </a:solidFill>
                </a:rPr>
                <a:t>and any requirements for complying with the resource quality objectives</a:t>
              </a:r>
              <a:r>
                <a:rPr lang="en-GB" sz="1200" b="1" i="1" dirty="0">
                  <a:solidFill>
                    <a:srgbClr val="00FF00"/>
                  </a:solidFill>
                </a:rPr>
                <a:t>.</a:t>
              </a:r>
              <a:endParaRPr lang="en-ZA" sz="1200" b="1" i="1" dirty="0">
                <a:solidFill>
                  <a:srgbClr val="00FF00"/>
                </a:solidFill>
              </a:endParaRPr>
            </a:p>
          </p:txBody>
        </p:sp>
      </p:grpSp>
      <p:sp>
        <p:nvSpPr>
          <p:cNvPr id="142" name="AutoShape 2"/>
          <p:cNvSpPr>
            <a:spLocks noChangeArrowheads="1"/>
          </p:cNvSpPr>
          <p:nvPr/>
        </p:nvSpPr>
        <p:spPr bwMode="auto">
          <a:xfrm>
            <a:off x="173942" y="148324"/>
            <a:ext cx="878035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a:solidFill>
                  <a:srgbClr val="FFFF00"/>
                </a:solidFill>
              </a:rPr>
              <a:t>REGIONAL WQ MONITORING SITES </a:t>
            </a:r>
            <a:r>
              <a:rPr lang="en-US" sz="2000" b="1" dirty="0" smtClean="0">
                <a:solidFill>
                  <a:srgbClr val="FFFF00"/>
                </a:solidFill>
              </a:rPr>
              <a:t>VS. </a:t>
            </a:r>
            <a:r>
              <a:rPr lang="en-US" sz="2000" b="1" dirty="0">
                <a:solidFill>
                  <a:srgbClr val="FFFF00"/>
                </a:solidFill>
              </a:rPr>
              <a:t>IN-STREAM WQ OBJECTIVES</a:t>
            </a:r>
          </a:p>
        </p:txBody>
      </p:sp>
    </p:spTree>
    <p:extLst>
      <p:ext uri="{BB962C8B-B14F-4D97-AF65-F5344CB8AC3E}">
        <p14:creationId xmlns:p14="http://schemas.microsoft.com/office/powerpoint/2010/main" val="377927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196"/>
            <a:ext cx="9144000" cy="6792803"/>
          </a:xfrm>
          <a:prstGeom prst="rect">
            <a:avLst/>
          </a:prstGeom>
          <a:gradFill>
            <a:gsLst>
              <a:gs pos="0">
                <a:srgbClr val="660066"/>
              </a:gs>
              <a:gs pos="100000">
                <a:srgbClr val="9966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2" name="AutoShape 2"/>
          <p:cNvSpPr>
            <a:spLocks noChangeArrowheads="1"/>
          </p:cNvSpPr>
          <p:nvPr/>
        </p:nvSpPr>
        <p:spPr bwMode="auto">
          <a:xfrm>
            <a:off x="2417408" y="148324"/>
            <a:ext cx="4293443"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ALLOCATABLE WATER QUALITY</a:t>
            </a:r>
            <a:endParaRPr lang="en-US" sz="2000" b="1" dirty="0">
              <a:solidFill>
                <a:srgbClr val="FFFF00"/>
              </a:solidFill>
            </a:endParaRPr>
          </a:p>
        </p:txBody>
      </p:sp>
      <p:grpSp>
        <p:nvGrpSpPr>
          <p:cNvPr id="5" name="Group 4"/>
          <p:cNvGrpSpPr/>
          <p:nvPr/>
        </p:nvGrpSpPr>
        <p:grpSpPr>
          <a:xfrm>
            <a:off x="-3445721" y="1398896"/>
            <a:ext cx="3445721" cy="2725496"/>
            <a:chOff x="107124" y="106481"/>
            <a:chExt cx="3445721" cy="2725496"/>
          </a:xfrm>
        </p:grpSpPr>
        <p:grpSp>
          <p:nvGrpSpPr>
            <p:cNvPr id="6" name="Group 5"/>
            <p:cNvGrpSpPr/>
            <p:nvPr/>
          </p:nvGrpSpPr>
          <p:grpSpPr>
            <a:xfrm>
              <a:off x="107124" y="106481"/>
              <a:ext cx="3445721" cy="2725496"/>
              <a:chOff x="105348" y="106481"/>
              <a:chExt cx="3445721" cy="2725496"/>
            </a:xfrm>
          </p:grpSpPr>
          <p:sp>
            <p:nvSpPr>
              <p:cNvPr id="16" name="Rounded Rectangle 15"/>
              <p:cNvSpPr/>
              <p:nvPr/>
            </p:nvSpPr>
            <p:spPr>
              <a:xfrm>
                <a:off x="106533" y="106481"/>
                <a:ext cx="3444536" cy="2725496"/>
              </a:xfrm>
              <a:prstGeom prst="round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100" b="1" dirty="0"/>
              </a:p>
            </p:txBody>
          </p:sp>
          <p:sp>
            <p:nvSpPr>
              <p:cNvPr id="17" name="TextBox 16"/>
              <p:cNvSpPr txBox="1"/>
              <p:nvPr/>
            </p:nvSpPr>
            <p:spPr>
              <a:xfrm rot="16200000">
                <a:off x="14013" y="1361507"/>
                <a:ext cx="398113" cy="215444"/>
              </a:xfrm>
              <a:prstGeom prst="rect">
                <a:avLst/>
              </a:prstGeom>
              <a:solidFill>
                <a:schemeClr val="tx1"/>
              </a:solidFill>
            </p:spPr>
            <p:txBody>
              <a:bodyPr wrap="none" lIns="36000" tIns="0" rIns="36000" bIns="0" rtlCol="0" anchor="ctr" anchorCtr="1">
                <a:spAutoFit/>
              </a:bodyPr>
              <a:lstStyle/>
              <a:p>
                <a:pPr algn="ctr"/>
                <a:r>
                  <a:rPr lang="en-ZA" sz="1400" b="1" dirty="0" smtClean="0">
                    <a:solidFill>
                      <a:srgbClr val="FFFF00"/>
                    </a:solidFill>
                    <a:latin typeface="+mn-lt"/>
                  </a:rPr>
                  <a:t>Plan</a:t>
                </a:r>
                <a:endParaRPr lang="en-ZA" sz="1400" b="1" dirty="0">
                  <a:solidFill>
                    <a:srgbClr val="FFFF00"/>
                  </a:solidFill>
                  <a:latin typeface="+mn-lt"/>
                </a:endParaRPr>
              </a:p>
            </p:txBody>
          </p:sp>
        </p:grpSp>
        <p:grpSp>
          <p:nvGrpSpPr>
            <p:cNvPr id="7" name="Group 6"/>
            <p:cNvGrpSpPr/>
            <p:nvPr/>
          </p:nvGrpSpPr>
          <p:grpSpPr>
            <a:xfrm>
              <a:off x="205964" y="162416"/>
              <a:ext cx="3249227" cy="2613627"/>
              <a:chOff x="204188" y="159763"/>
              <a:chExt cx="3249227" cy="2613627"/>
            </a:xfrm>
          </p:grpSpPr>
          <p:cxnSp>
            <p:nvCxnSpPr>
              <p:cNvPr id="8" name="Straight Arrow Connector 7"/>
              <p:cNvCxnSpPr/>
              <p:nvPr/>
            </p:nvCxnSpPr>
            <p:spPr>
              <a:xfrm>
                <a:off x="1828801" y="302485"/>
                <a:ext cx="1" cy="2225153"/>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76384" y="159763"/>
                <a:ext cx="2704834"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Data Acquisition &amp; Information Management</a:t>
                </a:r>
                <a:endParaRPr lang="en-ZA" sz="1100" b="1" dirty="0">
                  <a:latin typeface="+mn-lt"/>
                </a:endParaRPr>
              </a:p>
            </p:txBody>
          </p:sp>
          <p:sp>
            <p:nvSpPr>
              <p:cNvPr id="10" name="TextBox 9"/>
              <p:cNvSpPr txBox="1"/>
              <p:nvPr/>
            </p:nvSpPr>
            <p:spPr>
              <a:xfrm>
                <a:off x="1095144" y="523553"/>
                <a:ext cx="1467316"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Catchment Assessment </a:t>
                </a:r>
                <a:endParaRPr lang="en-ZA" sz="1100" b="1" dirty="0">
                  <a:latin typeface="+mn-lt"/>
                </a:endParaRPr>
              </a:p>
            </p:txBody>
          </p:sp>
          <p:sp>
            <p:nvSpPr>
              <p:cNvPr id="11" name="TextBox 10"/>
              <p:cNvSpPr txBox="1"/>
              <p:nvPr/>
            </p:nvSpPr>
            <p:spPr>
              <a:xfrm>
                <a:off x="1050260" y="887343"/>
                <a:ext cx="1557084"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Water Quality Modelling </a:t>
                </a:r>
                <a:endParaRPr lang="en-ZA" sz="1100" b="1" dirty="0">
                  <a:latin typeface="+mn-lt"/>
                </a:endParaRPr>
              </a:p>
            </p:txBody>
          </p:sp>
          <p:sp>
            <p:nvSpPr>
              <p:cNvPr id="12" name="TextBox 11"/>
              <p:cNvSpPr txBox="1"/>
              <p:nvPr/>
            </p:nvSpPr>
            <p:spPr>
              <a:xfrm>
                <a:off x="384674" y="1251133"/>
                <a:ext cx="2888255"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Load Balances &amp; Load Objectives Determination</a:t>
                </a:r>
                <a:endParaRPr lang="en-ZA" sz="1100" b="1" dirty="0">
                  <a:latin typeface="+mn-lt"/>
                </a:endParaRPr>
              </a:p>
            </p:txBody>
          </p:sp>
          <p:sp>
            <p:nvSpPr>
              <p:cNvPr id="13" name="TextBox 12"/>
              <p:cNvSpPr txBox="1"/>
              <p:nvPr/>
            </p:nvSpPr>
            <p:spPr>
              <a:xfrm>
                <a:off x="581489" y="1614923"/>
                <a:ext cx="2494625"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Concentration Objectives Determination </a:t>
                </a:r>
                <a:endParaRPr lang="en-ZA" sz="1100" b="1" dirty="0">
                  <a:latin typeface="+mn-lt"/>
                </a:endParaRPr>
              </a:p>
            </p:txBody>
          </p:sp>
          <p:sp>
            <p:nvSpPr>
              <p:cNvPr id="14" name="TextBox 13"/>
              <p:cNvSpPr txBox="1"/>
              <p:nvPr/>
            </p:nvSpPr>
            <p:spPr>
              <a:xfrm>
                <a:off x="204188" y="1978713"/>
                <a:ext cx="3249227" cy="430887"/>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a:latin typeface="+mn-lt"/>
                  </a:rPr>
                  <a:t>WQ </a:t>
                </a:r>
                <a:r>
                  <a:rPr lang="en-ZA" sz="1100" b="1" dirty="0" smtClean="0">
                    <a:latin typeface="+mn-lt"/>
                  </a:rPr>
                  <a:t>Foresight, WQ Reconciliation,</a:t>
                </a:r>
              </a:p>
              <a:p>
                <a:pPr algn="ctr"/>
                <a:r>
                  <a:rPr lang="en-ZA" sz="1100" b="1" dirty="0" smtClean="0">
                    <a:latin typeface="+mn-lt"/>
                  </a:rPr>
                  <a:t>Scenario Evaluation &amp; Management Options Analysis</a:t>
                </a:r>
                <a:endParaRPr lang="en-ZA" sz="1100" b="1" dirty="0">
                  <a:latin typeface="+mn-lt"/>
                </a:endParaRPr>
              </a:p>
            </p:txBody>
          </p:sp>
          <p:sp>
            <p:nvSpPr>
              <p:cNvPr id="15" name="TextBox 14"/>
              <p:cNvSpPr txBox="1"/>
              <p:nvPr/>
            </p:nvSpPr>
            <p:spPr>
              <a:xfrm>
                <a:off x="909195" y="2511780"/>
                <a:ext cx="1839213"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Strategy &amp; Plan Development </a:t>
                </a:r>
                <a:endParaRPr lang="en-ZA" sz="1100" b="1" dirty="0">
                  <a:latin typeface="+mn-lt"/>
                </a:endParaRPr>
              </a:p>
            </p:txBody>
          </p:sp>
        </p:grpSp>
      </p:grpSp>
      <p:pic>
        <p:nvPicPr>
          <p:cNvPr id="19" name="Picture 7" descr="Stres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642938"/>
            <a:ext cx="8005762"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49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196"/>
            <a:ext cx="9144000" cy="6792803"/>
          </a:xfrm>
          <a:prstGeom prst="rect">
            <a:avLst/>
          </a:prstGeom>
          <a:gradFill>
            <a:gsLst>
              <a:gs pos="0">
                <a:srgbClr val="660066"/>
              </a:gs>
              <a:gs pos="100000">
                <a:srgbClr val="9966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2" name="AutoShape 2"/>
          <p:cNvSpPr>
            <a:spLocks noChangeArrowheads="1"/>
          </p:cNvSpPr>
          <p:nvPr/>
        </p:nvSpPr>
        <p:spPr bwMode="auto">
          <a:xfrm>
            <a:off x="2696695" y="148324"/>
            <a:ext cx="373486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WATER QUALITY PLANNING</a:t>
            </a:r>
            <a:endParaRPr lang="en-US" sz="2000" b="1" dirty="0">
              <a:solidFill>
                <a:srgbClr val="FFFF00"/>
              </a:solidFill>
            </a:endParaRPr>
          </a:p>
        </p:txBody>
      </p:sp>
      <p:pic>
        <p:nvPicPr>
          <p:cNvPr id="18" name="Picture 12" descr="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00" y="836613"/>
            <a:ext cx="4323345" cy="272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8972" y="836613"/>
            <a:ext cx="4909406" cy="272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Picture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2691" y="3555125"/>
            <a:ext cx="5335336" cy="331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12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100" dirty="0"/>
          </a:p>
        </p:txBody>
      </p:sp>
      <p:sp>
        <p:nvSpPr>
          <p:cNvPr id="82" name="AutoShape 2"/>
          <p:cNvSpPr>
            <a:spLocks noChangeArrowheads="1"/>
          </p:cNvSpPr>
          <p:nvPr/>
        </p:nvSpPr>
        <p:spPr bwMode="auto">
          <a:xfrm>
            <a:off x="1724048" y="148324"/>
            <a:ext cx="5680146"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dirty="0" smtClean="0">
                <a:solidFill>
                  <a:srgbClr val="FFFF00"/>
                </a:solidFill>
                <a:sym typeface="Wingdings 2"/>
              </a:rPr>
              <a:t>  </a:t>
            </a:r>
            <a:r>
              <a:rPr lang="en-US" sz="2000" b="1" dirty="0" smtClean="0">
                <a:solidFill>
                  <a:srgbClr val="FFFF00"/>
                </a:solidFill>
              </a:rPr>
              <a:t>WHAT IS MEANT BY </a:t>
            </a:r>
            <a:r>
              <a:rPr lang="en-US" sz="2000" b="1" i="1" dirty="0" smtClean="0">
                <a:solidFill>
                  <a:srgbClr val="FFFF00"/>
                </a:solidFill>
              </a:rPr>
              <a:t>“MANAGEMENT” </a:t>
            </a:r>
            <a:r>
              <a:rPr lang="en-US" sz="2000" b="1" dirty="0" smtClean="0">
                <a:solidFill>
                  <a:srgbClr val="FFFF00"/>
                </a:solidFill>
              </a:rPr>
              <a:t>?</a:t>
            </a:r>
            <a:endParaRPr lang="en-US" sz="2000" b="1" dirty="0">
              <a:solidFill>
                <a:srgbClr val="FFFF00"/>
              </a:solidFill>
            </a:endParaRPr>
          </a:p>
        </p:txBody>
      </p:sp>
      <p:sp>
        <p:nvSpPr>
          <p:cNvPr id="27" name="Right Arrow 26"/>
          <p:cNvSpPr/>
          <p:nvPr/>
        </p:nvSpPr>
        <p:spPr>
          <a:xfrm>
            <a:off x="3775024" y="1886194"/>
            <a:ext cx="1580225" cy="426747"/>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8" name="Right Arrow 27"/>
          <p:cNvSpPr/>
          <p:nvPr/>
        </p:nvSpPr>
        <p:spPr>
          <a:xfrm flipH="1">
            <a:off x="3775024" y="5262675"/>
            <a:ext cx="1580225" cy="426747"/>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9" name="Right Arrow 28"/>
          <p:cNvSpPr/>
          <p:nvPr/>
        </p:nvSpPr>
        <p:spPr>
          <a:xfrm rot="5400000">
            <a:off x="7049988" y="3581239"/>
            <a:ext cx="521569" cy="426747"/>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0" name="Right Arrow 29"/>
          <p:cNvSpPr/>
          <p:nvPr/>
        </p:nvSpPr>
        <p:spPr>
          <a:xfrm rot="16200000" flipV="1">
            <a:off x="1569199" y="3581239"/>
            <a:ext cx="521570" cy="426747"/>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4" name="Group 3"/>
          <p:cNvGrpSpPr/>
          <p:nvPr/>
        </p:nvGrpSpPr>
        <p:grpSpPr>
          <a:xfrm>
            <a:off x="108309" y="736819"/>
            <a:ext cx="3444536" cy="2725496"/>
            <a:chOff x="108309" y="736819"/>
            <a:chExt cx="3444536" cy="2725496"/>
          </a:xfrm>
        </p:grpSpPr>
        <p:sp>
          <p:nvSpPr>
            <p:cNvPr id="3" name="Rounded Rectangle 2"/>
            <p:cNvSpPr/>
            <p:nvPr/>
          </p:nvSpPr>
          <p:spPr>
            <a:xfrm>
              <a:off x="108309" y="736819"/>
              <a:ext cx="3444536" cy="2725496"/>
            </a:xfrm>
            <a:prstGeom prst="round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100" b="1" dirty="0"/>
            </a:p>
          </p:txBody>
        </p:sp>
        <p:sp>
          <p:nvSpPr>
            <p:cNvPr id="83" name="TextBox 82"/>
            <p:cNvSpPr txBox="1"/>
            <p:nvPr/>
          </p:nvSpPr>
          <p:spPr>
            <a:xfrm>
              <a:off x="1319059" y="1868735"/>
              <a:ext cx="1023037" cy="461665"/>
            </a:xfrm>
            <a:prstGeom prst="rect">
              <a:avLst/>
            </a:prstGeom>
            <a:noFill/>
          </p:spPr>
          <p:txBody>
            <a:bodyPr wrap="none" rtlCol="0" anchor="ctr" anchorCtr="1">
              <a:spAutoFit/>
            </a:bodyPr>
            <a:lstStyle/>
            <a:p>
              <a:pPr algn="ctr"/>
              <a:r>
                <a:rPr lang="en-ZA" b="1" dirty="0" smtClean="0"/>
                <a:t>PLAN</a:t>
              </a:r>
              <a:endParaRPr lang="en-ZA" b="1" dirty="0"/>
            </a:p>
          </p:txBody>
        </p:sp>
      </p:grpSp>
      <p:grpSp>
        <p:nvGrpSpPr>
          <p:cNvPr id="9" name="Group 8"/>
          <p:cNvGrpSpPr/>
          <p:nvPr/>
        </p:nvGrpSpPr>
        <p:grpSpPr>
          <a:xfrm>
            <a:off x="5588505" y="736819"/>
            <a:ext cx="3444536" cy="2725496"/>
            <a:chOff x="5588505" y="736819"/>
            <a:chExt cx="3444536" cy="2725496"/>
          </a:xfrm>
        </p:grpSpPr>
        <p:sp>
          <p:nvSpPr>
            <p:cNvPr id="7" name="Rounded Rectangle 6"/>
            <p:cNvSpPr/>
            <p:nvPr/>
          </p:nvSpPr>
          <p:spPr>
            <a:xfrm>
              <a:off x="5588505" y="736819"/>
              <a:ext cx="3444536" cy="2725496"/>
            </a:xfrm>
            <a:prstGeom prst="round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3200" b="1" dirty="0"/>
            </a:p>
          </p:txBody>
        </p:sp>
        <p:sp>
          <p:nvSpPr>
            <p:cNvPr id="85" name="TextBox 84"/>
            <p:cNvSpPr txBox="1"/>
            <p:nvPr/>
          </p:nvSpPr>
          <p:spPr>
            <a:xfrm>
              <a:off x="6987607" y="1868735"/>
              <a:ext cx="646332" cy="461665"/>
            </a:xfrm>
            <a:prstGeom prst="rect">
              <a:avLst/>
            </a:prstGeom>
            <a:noFill/>
          </p:spPr>
          <p:txBody>
            <a:bodyPr wrap="none" rtlCol="0" anchor="ctr" anchorCtr="1">
              <a:spAutoFit/>
            </a:bodyPr>
            <a:lstStyle/>
            <a:p>
              <a:pPr algn="ctr"/>
              <a:r>
                <a:rPr lang="en-ZA" b="1" dirty="0" smtClean="0"/>
                <a:t>DO</a:t>
              </a:r>
              <a:endParaRPr lang="en-ZA" b="1" dirty="0"/>
            </a:p>
          </p:txBody>
        </p:sp>
      </p:grpSp>
      <p:grpSp>
        <p:nvGrpSpPr>
          <p:cNvPr id="10" name="Group 9"/>
          <p:cNvGrpSpPr/>
          <p:nvPr/>
        </p:nvGrpSpPr>
        <p:grpSpPr>
          <a:xfrm>
            <a:off x="5588505" y="4113300"/>
            <a:ext cx="3444536" cy="2725496"/>
            <a:chOff x="5588505" y="4113300"/>
            <a:chExt cx="3444536" cy="2725496"/>
          </a:xfrm>
        </p:grpSpPr>
        <p:sp>
          <p:nvSpPr>
            <p:cNvPr id="5" name="Rounded Rectangle 4"/>
            <p:cNvSpPr/>
            <p:nvPr/>
          </p:nvSpPr>
          <p:spPr>
            <a:xfrm>
              <a:off x="5588505" y="4113300"/>
              <a:ext cx="3444536" cy="2725496"/>
            </a:xfrm>
            <a:prstGeom prst="round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3200" b="1" dirty="0"/>
            </a:p>
          </p:txBody>
        </p:sp>
        <p:sp>
          <p:nvSpPr>
            <p:cNvPr id="87" name="TextBox 86"/>
            <p:cNvSpPr txBox="1"/>
            <p:nvPr/>
          </p:nvSpPr>
          <p:spPr>
            <a:xfrm>
              <a:off x="6670213" y="5245216"/>
              <a:ext cx="1281120" cy="461665"/>
            </a:xfrm>
            <a:prstGeom prst="rect">
              <a:avLst/>
            </a:prstGeom>
            <a:noFill/>
          </p:spPr>
          <p:txBody>
            <a:bodyPr wrap="none" rtlCol="0" anchor="ctr" anchorCtr="1">
              <a:spAutoFit/>
            </a:bodyPr>
            <a:lstStyle/>
            <a:p>
              <a:pPr algn="ctr"/>
              <a:r>
                <a:rPr lang="en-ZA" b="1" dirty="0" smtClean="0"/>
                <a:t>CHECK</a:t>
              </a:r>
              <a:endParaRPr lang="en-ZA" b="1" dirty="0"/>
            </a:p>
          </p:txBody>
        </p:sp>
      </p:grpSp>
      <p:grpSp>
        <p:nvGrpSpPr>
          <p:cNvPr id="11" name="Group 10"/>
          <p:cNvGrpSpPr/>
          <p:nvPr/>
        </p:nvGrpSpPr>
        <p:grpSpPr>
          <a:xfrm>
            <a:off x="105941" y="4113300"/>
            <a:ext cx="3444536" cy="2725496"/>
            <a:chOff x="105941" y="4113300"/>
            <a:chExt cx="3444536" cy="2725496"/>
          </a:xfrm>
        </p:grpSpPr>
        <p:sp>
          <p:nvSpPr>
            <p:cNvPr id="6" name="Rounded Rectangle 5"/>
            <p:cNvSpPr/>
            <p:nvPr/>
          </p:nvSpPr>
          <p:spPr>
            <a:xfrm>
              <a:off x="105941" y="4113300"/>
              <a:ext cx="3444536" cy="2725496"/>
            </a:xfrm>
            <a:prstGeom prst="round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100" b="1" dirty="0"/>
            </a:p>
          </p:txBody>
        </p:sp>
        <p:sp>
          <p:nvSpPr>
            <p:cNvPr id="89" name="TextBox 88"/>
            <p:cNvSpPr txBox="1"/>
            <p:nvPr/>
          </p:nvSpPr>
          <p:spPr>
            <a:xfrm>
              <a:off x="1419283" y="5245216"/>
              <a:ext cx="817853" cy="461665"/>
            </a:xfrm>
            <a:prstGeom prst="rect">
              <a:avLst/>
            </a:prstGeom>
            <a:noFill/>
          </p:spPr>
          <p:txBody>
            <a:bodyPr wrap="none" rtlCol="0" anchor="ctr" anchorCtr="1">
              <a:spAutoFit/>
            </a:bodyPr>
            <a:lstStyle/>
            <a:p>
              <a:pPr algn="ctr"/>
              <a:r>
                <a:rPr lang="en-ZA" b="1" dirty="0" smtClean="0"/>
                <a:t>ACT</a:t>
              </a:r>
              <a:endParaRPr lang="en-ZA" b="1" dirty="0"/>
            </a:p>
          </p:txBody>
        </p:sp>
      </p:grpSp>
      <p:sp>
        <p:nvSpPr>
          <p:cNvPr id="8" name="TextBox 7"/>
          <p:cNvSpPr txBox="1"/>
          <p:nvPr/>
        </p:nvSpPr>
        <p:spPr>
          <a:xfrm>
            <a:off x="3352304" y="3332947"/>
            <a:ext cx="2425664" cy="923330"/>
          </a:xfrm>
          <a:prstGeom prst="rect">
            <a:avLst/>
          </a:prstGeom>
          <a:noFill/>
        </p:spPr>
        <p:txBody>
          <a:bodyPr wrap="none" rtlCol="0">
            <a:spAutoFit/>
          </a:bodyPr>
          <a:lstStyle/>
          <a:p>
            <a:pPr algn="ctr"/>
            <a:r>
              <a:rPr lang="en-ZA" sz="1400" b="1" dirty="0" smtClean="0">
                <a:solidFill>
                  <a:schemeClr val="bg1"/>
                </a:solidFill>
              </a:rPr>
              <a:t>the Shewhart &amp; Deming</a:t>
            </a:r>
            <a:endParaRPr lang="en-ZA" b="1" dirty="0" smtClean="0">
              <a:solidFill>
                <a:schemeClr val="bg1"/>
              </a:solidFill>
            </a:endParaRPr>
          </a:p>
          <a:p>
            <a:pPr algn="ctr"/>
            <a:r>
              <a:rPr lang="en-ZA" b="1" dirty="0" smtClean="0">
                <a:solidFill>
                  <a:schemeClr val="bg1"/>
                </a:solidFill>
              </a:rPr>
              <a:t>MANAGEMENT</a:t>
            </a:r>
          </a:p>
          <a:p>
            <a:pPr algn="ctr"/>
            <a:r>
              <a:rPr lang="en-ZA" sz="1400" b="1" dirty="0" smtClean="0">
                <a:solidFill>
                  <a:schemeClr val="bg1"/>
                </a:solidFill>
              </a:rPr>
              <a:t>cycle</a:t>
            </a:r>
            <a:endParaRPr lang="en-ZA" sz="1400" b="1" dirty="0">
              <a:solidFill>
                <a:schemeClr val="bg1"/>
              </a:solidFill>
            </a:endParaRPr>
          </a:p>
        </p:txBody>
      </p:sp>
    </p:spTree>
    <p:extLst>
      <p:ext uri="{BB962C8B-B14F-4D97-AF65-F5344CB8AC3E}">
        <p14:creationId xmlns:p14="http://schemas.microsoft.com/office/powerpoint/2010/main" val="110037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3448755" y="5009447"/>
            <a:ext cx="2235200" cy="383824"/>
          </a:xfrm>
          <a:prstGeom prst="roundRect">
            <a:avLst/>
          </a:prstGeom>
          <a:solidFill>
            <a:schemeClr val="accent6">
              <a:lumMod val="20000"/>
              <a:lumOff val="8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9" name="Rounded Rectangle 18"/>
          <p:cNvSpPr/>
          <p:nvPr/>
        </p:nvSpPr>
        <p:spPr>
          <a:xfrm>
            <a:off x="3375377" y="3279176"/>
            <a:ext cx="2381956" cy="383824"/>
          </a:xfrm>
          <a:prstGeom prst="roundRect">
            <a:avLst/>
          </a:prstGeom>
          <a:solidFill>
            <a:schemeClr val="accent6">
              <a:lumMod val="20000"/>
              <a:lumOff val="8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5" name="Rounded Rectangle 14"/>
          <p:cNvSpPr/>
          <p:nvPr/>
        </p:nvSpPr>
        <p:spPr>
          <a:xfrm>
            <a:off x="2599385" y="835376"/>
            <a:ext cx="3933940" cy="383824"/>
          </a:xfrm>
          <a:prstGeom prst="roundRect">
            <a:avLst/>
          </a:prstGeom>
          <a:solidFill>
            <a:schemeClr val="accent6">
              <a:lumMod val="20000"/>
              <a:lumOff val="8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2" name="AutoShape 2"/>
          <p:cNvSpPr>
            <a:spLocks noChangeArrowheads="1"/>
          </p:cNvSpPr>
          <p:nvPr/>
        </p:nvSpPr>
        <p:spPr bwMode="auto">
          <a:xfrm>
            <a:off x="2597142" y="148324"/>
            <a:ext cx="3933941"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ZA" sz="2000" b="1" dirty="0" smtClean="0">
                <a:solidFill>
                  <a:srgbClr val="FFFF00"/>
                </a:solidFill>
              </a:rPr>
              <a:t>WATER QUALITY MODELLING</a:t>
            </a:r>
            <a:endParaRPr lang="en-US" sz="2000" b="1" dirty="0">
              <a:solidFill>
                <a:srgbClr val="FFFF00"/>
              </a:solidFill>
            </a:endParaRPr>
          </a:p>
        </p:txBody>
      </p:sp>
      <p:sp>
        <p:nvSpPr>
          <p:cNvPr id="3" name="TextBox 2"/>
          <p:cNvSpPr txBox="1"/>
          <p:nvPr/>
        </p:nvSpPr>
        <p:spPr>
          <a:xfrm>
            <a:off x="39510" y="824087"/>
            <a:ext cx="9053690" cy="2092881"/>
          </a:xfrm>
          <a:prstGeom prst="rect">
            <a:avLst/>
          </a:prstGeom>
          <a:noFill/>
        </p:spPr>
        <p:txBody>
          <a:bodyPr wrap="square" rtlCol="0">
            <a:spAutoFit/>
          </a:bodyPr>
          <a:lstStyle/>
          <a:p>
            <a:pPr algn="ctr">
              <a:spcAft>
                <a:spcPts val="1200"/>
              </a:spcAft>
            </a:pPr>
            <a:r>
              <a:rPr lang="en-ZA" sz="2000" b="1" dirty="0"/>
              <a:t>What is a water quality model</a:t>
            </a:r>
            <a:r>
              <a:rPr lang="en-ZA" sz="2000" b="1" dirty="0" smtClean="0"/>
              <a:t>?</a:t>
            </a:r>
          </a:p>
          <a:p>
            <a:pPr marL="450850" indent="-450850" algn="ctr">
              <a:spcAft>
                <a:spcPts val="600"/>
              </a:spcAft>
              <a:buFont typeface="Wingdings 3" panose="05040102010807070707" pitchFamily="18" charset="2"/>
              <a:buChar char="u"/>
            </a:pPr>
            <a:r>
              <a:rPr lang="en-ZA" sz="1800" b="1" dirty="0" smtClean="0"/>
              <a:t>A </a:t>
            </a:r>
            <a:r>
              <a:rPr lang="en-ZA" sz="1800" b="1" dirty="0">
                <a:solidFill>
                  <a:srgbClr val="C00000"/>
                </a:solidFill>
              </a:rPr>
              <a:t>mathematical representation </a:t>
            </a:r>
            <a:r>
              <a:rPr lang="en-ZA" sz="1800" b="1" dirty="0" smtClean="0"/>
              <a:t>of pollutant </a:t>
            </a:r>
            <a:r>
              <a:rPr lang="en-ZA" sz="1800" b="1" dirty="0"/>
              <a:t>fate, transport, </a:t>
            </a:r>
            <a:r>
              <a:rPr lang="en-ZA" sz="1800" b="1" dirty="0" smtClean="0"/>
              <a:t>and degradation </a:t>
            </a:r>
            <a:r>
              <a:rPr lang="en-ZA" sz="1800" b="1" dirty="0"/>
              <a:t>within a water </a:t>
            </a:r>
            <a:r>
              <a:rPr lang="en-ZA" sz="1800" b="1" dirty="0" smtClean="0"/>
              <a:t>body;</a:t>
            </a:r>
          </a:p>
          <a:p>
            <a:pPr algn="ctr">
              <a:spcAft>
                <a:spcPts val="600"/>
              </a:spcAft>
            </a:pPr>
            <a:r>
              <a:rPr lang="en-ZA" sz="1800" b="1" dirty="0" smtClean="0"/>
              <a:t>OR</a:t>
            </a:r>
          </a:p>
          <a:p>
            <a:pPr marL="450850" indent="-450850" algn="ctr">
              <a:buFont typeface="Wingdings 3" panose="05040102010807070707" pitchFamily="18" charset="2"/>
              <a:buChar char="u"/>
            </a:pPr>
            <a:r>
              <a:rPr lang="en-ZA" sz="1800" b="1" dirty="0" smtClean="0"/>
              <a:t> </a:t>
            </a:r>
            <a:r>
              <a:rPr lang="en-ZA" sz="1800" b="1" dirty="0"/>
              <a:t>A </a:t>
            </a:r>
            <a:r>
              <a:rPr lang="en-ZA" sz="1800" b="1" dirty="0">
                <a:solidFill>
                  <a:srgbClr val="C00000"/>
                </a:solidFill>
              </a:rPr>
              <a:t>mathematical representation </a:t>
            </a:r>
            <a:r>
              <a:rPr lang="en-ZA" sz="1800" b="1" dirty="0"/>
              <a:t>of the movement of pollutants from land-based sources to a water </a:t>
            </a:r>
            <a:r>
              <a:rPr lang="en-ZA" sz="1800" b="1" dirty="0" smtClean="0"/>
              <a:t>body.</a:t>
            </a:r>
          </a:p>
        </p:txBody>
      </p:sp>
      <p:sp>
        <p:nvSpPr>
          <p:cNvPr id="16" name="TextBox 15"/>
          <p:cNvSpPr txBox="1"/>
          <p:nvPr/>
        </p:nvSpPr>
        <p:spPr>
          <a:xfrm>
            <a:off x="39510" y="3273532"/>
            <a:ext cx="9053690" cy="1384995"/>
          </a:xfrm>
          <a:prstGeom prst="rect">
            <a:avLst/>
          </a:prstGeom>
          <a:noFill/>
        </p:spPr>
        <p:txBody>
          <a:bodyPr wrap="square" rtlCol="0">
            <a:spAutoFit/>
          </a:bodyPr>
          <a:lstStyle/>
          <a:p>
            <a:pPr algn="ctr">
              <a:spcAft>
                <a:spcPts val="1200"/>
              </a:spcAft>
            </a:pPr>
            <a:r>
              <a:rPr lang="en-ZA" sz="2000" b="1" dirty="0" smtClean="0"/>
              <a:t>Model Calibration</a:t>
            </a:r>
          </a:p>
          <a:p>
            <a:pPr marL="361950" indent="-361950" algn="ctr">
              <a:spcAft>
                <a:spcPts val="1200"/>
              </a:spcAft>
            </a:pPr>
            <a:r>
              <a:rPr lang="en-ZA" sz="1800" b="1" dirty="0" smtClean="0">
                <a:sym typeface="Wingdings 3" panose="05040102010807070707" pitchFamily="18" charset="2"/>
              </a:rPr>
              <a:t>	</a:t>
            </a:r>
            <a:r>
              <a:rPr lang="en-ZA" sz="1800" b="1" dirty="0" smtClean="0"/>
              <a:t>The </a:t>
            </a:r>
            <a:r>
              <a:rPr lang="en-ZA" sz="1800" b="1" dirty="0" smtClean="0">
                <a:solidFill>
                  <a:srgbClr val="C00000"/>
                </a:solidFill>
              </a:rPr>
              <a:t>procedure of adjustment of parameter values </a:t>
            </a:r>
            <a:r>
              <a:rPr lang="en-ZA" sz="1800" b="1" dirty="0" smtClean="0"/>
              <a:t>of a model to reproduce the response of reality within the range of accuracy consistent with the intended application of the model.</a:t>
            </a:r>
          </a:p>
        </p:txBody>
      </p:sp>
      <p:sp>
        <p:nvSpPr>
          <p:cNvPr id="17" name="TextBox 16"/>
          <p:cNvSpPr txBox="1"/>
          <p:nvPr/>
        </p:nvSpPr>
        <p:spPr>
          <a:xfrm>
            <a:off x="39510" y="5015092"/>
            <a:ext cx="9053690" cy="1384995"/>
          </a:xfrm>
          <a:prstGeom prst="rect">
            <a:avLst/>
          </a:prstGeom>
          <a:noFill/>
        </p:spPr>
        <p:txBody>
          <a:bodyPr wrap="square" rtlCol="0">
            <a:spAutoFit/>
          </a:bodyPr>
          <a:lstStyle/>
          <a:p>
            <a:pPr algn="ctr">
              <a:spcAft>
                <a:spcPts val="1200"/>
              </a:spcAft>
            </a:pPr>
            <a:r>
              <a:rPr lang="en-ZA" sz="2000" b="1" dirty="0" smtClean="0"/>
              <a:t>Model Validation</a:t>
            </a:r>
          </a:p>
          <a:p>
            <a:pPr marL="361950" indent="-361950" algn="ctr">
              <a:spcAft>
                <a:spcPts val="1200"/>
              </a:spcAft>
            </a:pPr>
            <a:r>
              <a:rPr lang="en-ZA" sz="1800" b="1" dirty="0" smtClean="0">
                <a:sym typeface="Wingdings 3" panose="05040102010807070707" pitchFamily="18" charset="2"/>
              </a:rPr>
              <a:t>	</a:t>
            </a:r>
            <a:r>
              <a:rPr lang="en-ZA" sz="1800" b="1" dirty="0" smtClean="0">
                <a:solidFill>
                  <a:srgbClr val="C00000"/>
                </a:solidFill>
              </a:rPr>
              <a:t>Substantiation </a:t>
            </a:r>
            <a:r>
              <a:rPr lang="en-ZA" sz="1800" b="1" dirty="0"/>
              <a:t>that a </a:t>
            </a:r>
            <a:r>
              <a:rPr lang="en-ZA" sz="1800" b="1" dirty="0" smtClean="0"/>
              <a:t>model within </a:t>
            </a:r>
            <a:r>
              <a:rPr lang="en-ZA" sz="1800" b="1" dirty="0"/>
              <a:t>its domain of </a:t>
            </a:r>
            <a:r>
              <a:rPr lang="en-ZA" sz="1800" b="1" dirty="0" smtClean="0"/>
              <a:t>applicability possesses </a:t>
            </a:r>
            <a:r>
              <a:rPr lang="en-ZA" sz="1800" b="1" dirty="0"/>
              <a:t>a satisfactory range </a:t>
            </a:r>
            <a:r>
              <a:rPr lang="en-ZA" sz="1800" b="1" dirty="0" smtClean="0"/>
              <a:t>of accuracy </a:t>
            </a:r>
            <a:r>
              <a:rPr lang="en-ZA" sz="1800" b="1" dirty="0"/>
              <a:t>consistent with the </a:t>
            </a:r>
            <a:r>
              <a:rPr lang="en-ZA" sz="1800" b="1" dirty="0" smtClean="0"/>
              <a:t>intended application </a:t>
            </a:r>
            <a:r>
              <a:rPr lang="en-ZA" sz="1800" b="1" dirty="0"/>
              <a:t>of the model.</a:t>
            </a:r>
            <a:endParaRPr lang="en-ZA" sz="1800" b="1" dirty="0" smtClean="0"/>
          </a:p>
        </p:txBody>
      </p:sp>
    </p:spTree>
    <p:extLst>
      <p:ext uri="{BB962C8B-B14F-4D97-AF65-F5344CB8AC3E}">
        <p14:creationId xmlns:p14="http://schemas.microsoft.com/office/powerpoint/2010/main" val="312415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858898" y="148324"/>
            <a:ext cx="7410427"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ZA" sz="2000" b="1" dirty="0" smtClean="0">
                <a:solidFill>
                  <a:srgbClr val="FFFF00"/>
                </a:solidFill>
              </a:rPr>
              <a:t>GENERAL CLASSIFICATION OF WATER QUALITY MODELS</a:t>
            </a:r>
            <a:endParaRPr lang="en-US" sz="2000" b="1" dirty="0">
              <a:solidFill>
                <a:srgbClr val="FFFF00"/>
              </a:solidFill>
            </a:endParaRPr>
          </a:p>
        </p:txBody>
      </p:sp>
      <p:grpSp>
        <p:nvGrpSpPr>
          <p:cNvPr id="83" name="Group 82"/>
          <p:cNvGrpSpPr/>
          <p:nvPr/>
        </p:nvGrpSpPr>
        <p:grpSpPr>
          <a:xfrm>
            <a:off x="209217" y="915873"/>
            <a:ext cx="8735907" cy="5405614"/>
            <a:chOff x="130194" y="938451"/>
            <a:chExt cx="8735907" cy="5405614"/>
          </a:xfrm>
        </p:grpSpPr>
        <p:grpSp>
          <p:nvGrpSpPr>
            <p:cNvPr id="80" name="Group 79"/>
            <p:cNvGrpSpPr/>
            <p:nvPr/>
          </p:nvGrpSpPr>
          <p:grpSpPr>
            <a:xfrm>
              <a:off x="130194" y="938451"/>
              <a:ext cx="2378847" cy="5405614"/>
              <a:chOff x="130194" y="938451"/>
              <a:chExt cx="2378847" cy="5405614"/>
            </a:xfrm>
          </p:grpSpPr>
          <p:grpSp>
            <p:nvGrpSpPr>
              <p:cNvPr id="70" name="Group 69"/>
              <p:cNvGrpSpPr/>
              <p:nvPr/>
            </p:nvGrpSpPr>
            <p:grpSpPr>
              <a:xfrm>
                <a:off x="130194" y="3233909"/>
                <a:ext cx="2378847" cy="1338354"/>
                <a:chOff x="-39141" y="3233909"/>
                <a:chExt cx="2378847" cy="1338354"/>
              </a:xfrm>
            </p:grpSpPr>
            <p:cxnSp>
              <p:nvCxnSpPr>
                <p:cNvPr id="55" name="Straight Arrow Connector 54"/>
                <p:cNvCxnSpPr>
                  <a:stCxn id="14" idx="2"/>
                  <a:endCxn id="16" idx="0"/>
                </p:cNvCxnSpPr>
                <p:nvPr/>
              </p:nvCxnSpPr>
              <p:spPr>
                <a:xfrm>
                  <a:off x="1150283" y="3522056"/>
                  <a:ext cx="0" cy="74243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9141" y="3233909"/>
                  <a:ext cx="2378847" cy="288147"/>
                </a:xfrm>
                <a:prstGeom prst="rect">
                  <a:avLst/>
                </a:prstGeom>
                <a:solidFill>
                  <a:schemeClr val="tx1"/>
                </a:solidFill>
              </p:spPr>
              <p:txBody>
                <a:bodyPr wrap="none" lIns="36000" tIns="36000" rIns="36000" bIns="36000" rtlCol="0" anchor="ctr" anchorCtr="1">
                  <a:spAutoFit/>
                </a:bodyPr>
                <a:lstStyle/>
                <a:p>
                  <a:pPr algn="ctr"/>
                  <a:r>
                    <a:rPr lang="en-ZA" sz="1400" b="1" dirty="0" smtClean="0">
                      <a:solidFill>
                        <a:srgbClr val="FFFF00"/>
                      </a:solidFill>
                      <a:latin typeface="+mn-lt"/>
                    </a:rPr>
                    <a:t>BY FUNCTION OF POLLUTANTS:</a:t>
                  </a:r>
                  <a:endParaRPr lang="en-ZA" sz="1400" dirty="0">
                    <a:solidFill>
                      <a:srgbClr val="FFFF00"/>
                    </a:solidFill>
                    <a:latin typeface="+mn-lt"/>
                  </a:endParaRPr>
                </a:p>
              </p:txBody>
            </p:sp>
            <p:sp>
              <p:nvSpPr>
                <p:cNvPr id="15" name="TextBox 14"/>
                <p:cNvSpPr txBox="1"/>
                <p:nvPr/>
              </p:nvSpPr>
              <p:spPr>
                <a:xfrm>
                  <a:off x="-5358" y="3773109"/>
                  <a:ext cx="2311281"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Point source pollution</a:t>
                  </a:r>
                  <a:endParaRPr lang="en-ZA" sz="1400" dirty="0">
                    <a:latin typeface="+mn-lt"/>
                  </a:endParaRPr>
                </a:p>
              </p:txBody>
            </p:sp>
            <p:sp>
              <p:nvSpPr>
                <p:cNvPr id="16" name="TextBox 15"/>
                <p:cNvSpPr txBox="1"/>
                <p:nvPr/>
              </p:nvSpPr>
              <p:spPr>
                <a:xfrm>
                  <a:off x="-5358" y="4264486"/>
                  <a:ext cx="2311281"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Non-point source pollution</a:t>
                  </a:r>
                  <a:endParaRPr lang="en-ZA" sz="1400" b="1" dirty="0">
                    <a:solidFill>
                      <a:srgbClr val="7030A0"/>
                    </a:solidFill>
                    <a:latin typeface="+mn-lt"/>
                  </a:endParaRPr>
                </a:p>
              </p:txBody>
            </p:sp>
          </p:grpSp>
          <p:grpSp>
            <p:nvGrpSpPr>
              <p:cNvPr id="73" name="Group 72"/>
              <p:cNvGrpSpPr/>
              <p:nvPr/>
            </p:nvGrpSpPr>
            <p:grpSpPr>
              <a:xfrm>
                <a:off x="402223" y="938451"/>
                <a:ext cx="1834789" cy="1818655"/>
                <a:chOff x="189498" y="938451"/>
                <a:chExt cx="1834789" cy="1818655"/>
              </a:xfrm>
            </p:grpSpPr>
            <p:cxnSp>
              <p:nvCxnSpPr>
                <p:cNvPr id="38" name="Straight Arrow Connector 37"/>
                <p:cNvCxnSpPr>
                  <a:stCxn id="2" idx="2"/>
                  <a:endCxn id="6" idx="0"/>
                </p:cNvCxnSpPr>
                <p:nvPr/>
              </p:nvCxnSpPr>
              <p:spPr>
                <a:xfrm>
                  <a:off x="1106893" y="1226598"/>
                  <a:ext cx="0" cy="12227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89498" y="938451"/>
                  <a:ext cx="1834789" cy="288147"/>
                </a:xfrm>
                <a:prstGeom prst="rect">
                  <a:avLst/>
                </a:prstGeom>
                <a:solidFill>
                  <a:schemeClr val="tx1"/>
                </a:solidFill>
              </p:spPr>
              <p:txBody>
                <a:bodyPr wrap="none" lIns="36000" tIns="36000" rIns="36000" bIns="36000" rtlCol="0" anchor="ctr" anchorCtr="1">
                  <a:spAutoFit/>
                </a:bodyPr>
                <a:lstStyle/>
                <a:p>
                  <a:pPr algn="ctr"/>
                  <a:r>
                    <a:rPr lang="en-ZA" sz="1400" b="1" dirty="0" smtClean="0">
                      <a:solidFill>
                        <a:srgbClr val="FFFF00"/>
                      </a:solidFill>
                      <a:latin typeface="+mn-lt"/>
                    </a:rPr>
                    <a:t>BY TYPE OF APPROACH:</a:t>
                  </a:r>
                  <a:endParaRPr lang="en-ZA" sz="1400" dirty="0">
                    <a:solidFill>
                      <a:srgbClr val="FFFF00"/>
                    </a:solidFill>
                    <a:latin typeface="+mn-lt"/>
                  </a:endParaRPr>
                </a:p>
              </p:txBody>
            </p:sp>
            <p:sp>
              <p:nvSpPr>
                <p:cNvPr id="5" name="TextBox 4"/>
                <p:cNvSpPr txBox="1"/>
                <p:nvPr/>
              </p:nvSpPr>
              <p:spPr>
                <a:xfrm>
                  <a:off x="551435" y="1477651"/>
                  <a:ext cx="1110915"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Conceptual</a:t>
                  </a:r>
                  <a:endParaRPr lang="en-ZA" sz="1400" dirty="0">
                    <a:latin typeface="+mn-lt"/>
                  </a:endParaRPr>
                </a:p>
              </p:txBody>
            </p:sp>
            <p:sp>
              <p:nvSpPr>
                <p:cNvPr id="6" name="TextBox 5"/>
                <p:cNvSpPr txBox="1"/>
                <p:nvPr/>
              </p:nvSpPr>
              <p:spPr>
                <a:xfrm>
                  <a:off x="551435" y="2449329"/>
                  <a:ext cx="1110915"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Empirical</a:t>
                  </a:r>
                  <a:endParaRPr lang="en-ZA" sz="1400" dirty="0">
                    <a:latin typeface="+mn-lt"/>
                  </a:endParaRPr>
                </a:p>
              </p:txBody>
            </p:sp>
            <p:sp>
              <p:nvSpPr>
                <p:cNvPr id="20" name="TextBox 19"/>
                <p:cNvSpPr txBox="1"/>
                <p:nvPr/>
              </p:nvSpPr>
              <p:spPr>
                <a:xfrm>
                  <a:off x="551435" y="1963490"/>
                  <a:ext cx="1110915"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Mechanistic</a:t>
                  </a:r>
                  <a:endParaRPr lang="en-ZA" sz="1400" dirty="0">
                    <a:latin typeface="+mn-lt"/>
                  </a:endParaRPr>
                </a:p>
              </p:txBody>
            </p:sp>
          </p:grpSp>
          <p:grpSp>
            <p:nvGrpSpPr>
              <p:cNvPr id="65" name="Group 64"/>
              <p:cNvGrpSpPr/>
              <p:nvPr/>
            </p:nvGrpSpPr>
            <p:grpSpPr>
              <a:xfrm>
                <a:off x="412732" y="5022136"/>
                <a:ext cx="1813770" cy="1321929"/>
                <a:chOff x="486753" y="4976980"/>
                <a:chExt cx="1813770" cy="1321929"/>
              </a:xfrm>
            </p:grpSpPr>
            <p:cxnSp>
              <p:nvCxnSpPr>
                <p:cNvPr id="39" name="Straight Arrow Connector 38"/>
                <p:cNvCxnSpPr/>
                <p:nvPr/>
              </p:nvCxnSpPr>
              <p:spPr>
                <a:xfrm>
                  <a:off x="1393638" y="5265127"/>
                  <a:ext cx="0" cy="69236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86753" y="5499884"/>
                  <a:ext cx="1813770"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a:solidFill>
                        <a:srgbClr val="7030A0"/>
                      </a:solidFill>
                      <a:latin typeface="+mn-lt"/>
                    </a:rPr>
                    <a:t>Deterministic </a:t>
                  </a:r>
                  <a:r>
                    <a:rPr lang="en-ZA" sz="1400" b="1" dirty="0" smtClean="0">
                      <a:solidFill>
                        <a:srgbClr val="7030A0"/>
                      </a:solidFill>
                      <a:latin typeface="+mn-lt"/>
                    </a:rPr>
                    <a:t>models</a:t>
                  </a:r>
                  <a:endParaRPr lang="en-ZA" sz="1400" dirty="0">
                    <a:latin typeface="+mn-lt"/>
                  </a:endParaRPr>
                </a:p>
              </p:txBody>
            </p:sp>
            <p:sp>
              <p:nvSpPr>
                <p:cNvPr id="23" name="TextBox 22"/>
                <p:cNvSpPr txBox="1"/>
                <p:nvPr/>
              </p:nvSpPr>
              <p:spPr>
                <a:xfrm>
                  <a:off x="486753" y="5991132"/>
                  <a:ext cx="1813770"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a:solidFill>
                        <a:srgbClr val="7030A0"/>
                      </a:solidFill>
                      <a:latin typeface="+mn-lt"/>
                    </a:rPr>
                    <a:t>Stochastic </a:t>
                  </a:r>
                  <a:r>
                    <a:rPr lang="en-ZA" sz="1400" b="1" dirty="0" smtClean="0">
                      <a:solidFill>
                        <a:srgbClr val="7030A0"/>
                      </a:solidFill>
                      <a:latin typeface="+mn-lt"/>
                    </a:rPr>
                    <a:t>models</a:t>
                  </a:r>
                  <a:endParaRPr lang="en-ZA" sz="1400" dirty="0">
                    <a:latin typeface="+mn-lt"/>
                  </a:endParaRPr>
                </a:p>
              </p:txBody>
            </p:sp>
            <p:sp>
              <p:nvSpPr>
                <p:cNvPr id="24" name="TextBox 23"/>
                <p:cNvSpPr txBox="1"/>
                <p:nvPr/>
              </p:nvSpPr>
              <p:spPr>
                <a:xfrm>
                  <a:off x="914537" y="4976980"/>
                  <a:ext cx="958202" cy="288147"/>
                </a:xfrm>
                <a:prstGeom prst="rect">
                  <a:avLst/>
                </a:prstGeom>
                <a:solidFill>
                  <a:schemeClr val="tx1"/>
                </a:solidFill>
              </p:spPr>
              <p:txBody>
                <a:bodyPr wrap="none" lIns="36000" tIns="36000" rIns="36000" bIns="36000" rtlCol="0" anchor="ctr" anchorCtr="1">
                  <a:spAutoFit/>
                </a:bodyPr>
                <a:lstStyle/>
                <a:p>
                  <a:pPr algn="ctr"/>
                  <a:r>
                    <a:rPr lang="en-ZA" sz="1400" b="1" dirty="0" smtClean="0">
                      <a:solidFill>
                        <a:srgbClr val="FFFF00"/>
                      </a:solidFill>
                      <a:latin typeface="+mn-lt"/>
                    </a:rPr>
                    <a:t>BY NATURE:</a:t>
                  </a:r>
                  <a:endParaRPr lang="en-ZA" sz="1400" dirty="0">
                    <a:solidFill>
                      <a:srgbClr val="FFFF00"/>
                    </a:solidFill>
                    <a:latin typeface="+mn-lt"/>
                  </a:endParaRPr>
                </a:p>
              </p:txBody>
            </p:sp>
          </p:grpSp>
        </p:grpSp>
        <p:grpSp>
          <p:nvGrpSpPr>
            <p:cNvPr id="81" name="Group 80"/>
            <p:cNvGrpSpPr/>
            <p:nvPr/>
          </p:nvGrpSpPr>
          <p:grpSpPr>
            <a:xfrm>
              <a:off x="3747113" y="938451"/>
              <a:ext cx="2237848" cy="5041743"/>
              <a:chOff x="3084454" y="938451"/>
              <a:chExt cx="2237848" cy="5041743"/>
            </a:xfrm>
          </p:grpSpPr>
          <p:grpSp>
            <p:nvGrpSpPr>
              <p:cNvPr id="59" name="Group 58"/>
              <p:cNvGrpSpPr/>
              <p:nvPr/>
            </p:nvGrpSpPr>
            <p:grpSpPr>
              <a:xfrm>
                <a:off x="3084454" y="938451"/>
                <a:ext cx="2237848" cy="2768041"/>
                <a:chOff x="3084454" y="938451"/>
                <a:chExt cx="2237848" cy="2768041"/>
              </a:xfrm>
            </p:grpSpPr>
            <p:cxnSp>
              <p:nvCxnSpPr>
                <p:cNvPr id="42" name="Straight Arrow Connector 41"/>
                <p:cNvCxnSpPr>
                  <a:stCxn id="8" idx="2"/>
                  <a:endCxn id="13" idx="0"/>
                </p:cNvCxnSpPr>
                <p:nvPr/>
              </p:nvCxnSpPr>
              <p:spPr>
                <a:xfrm>
                  <a:off x="4203378" y="1226598"/>
                  <a:ext cx="1" cy="217211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84454" y="938451"/>
                  <a:ext cx="2237848" cy="288147"/>
                </a:xfrm>
                <a:prstGeom prst="rect">
                  <a:avLst/>
                </a:prstGeom>
                <a:solidFill>
                  <a:schemeClr val="tx1"/>
                </a:solidFill>
              </p:spPr>
              <p:txBody>
                <a:bodyPr wrap="none" lIns="36000" tIns="36000" rIns="36000" bIns="36000" rtlCol="0" anchor="ctr" anchorCtr="1">
                  <a:spAutoFit/>
                </a:bodyPr>
                <a:lstStyle/>
                <a:p>
                  <a:pPr algn="ctr"/>
                  <a:r>
                    <a:rPr lang="en-ZA" sz="1400" b="1" dirty="0" smtClean="0">
                      <a:solidFill>
                        <a:srgbClr val="FFFF00"/>
                      </a:solidFill>
                      <a:latin typeface="+mn-lt"/>
                    </a:rPr>
                    <a:t>BY SIMULATED WATER BODY:</a:t>
                  </a:r>
                  <a:endParaRPr lang="en-ZA" sz="1400" dirty="0">
                    <a:solidFill>
                      <a:srgbClr val="FFFF00"/>
                    </a:solidFill>
                    <a:latin typeface="+mn-lt"/>
                  </a:endParaRPr>
                </a:p>
              </p:txBody>
            </p:sp>
            <p:sp>
              <p:nvSpPr>
                <p:cNvPr id="9" name="TextBox 8"/>
                <p:cNvSpPr txBox="1"/>
                <p:nvPr/>
              </p:nvSpPr>
              <p:spPr>
                <a:xfrm>
                  <a:off x="3225195" y="1477651"/>
                  <a:ext cx="1956367"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River</a:t>
                  </a:r>
                  <a:endParaRPr lang="en-ZA" sz="1400" dirty="0">
                    <a:latin typeface="+mn-lt"/>
                  </a:endParaRPr>
                </a:p>
              </p:txBody>
            </p:sp>
            <p:sp>
              <p:nvSpPr>
                <p:cNvPr id="10" name="TextBox 9"/>
                <p:cNvSpPr txBox="1"/>
                <p:nvPr/>
              </p:nvSpPr>
              <p:spPr>
                <a:xfrm>
                  <a:off x="3225195" y="1957917"/>
                  <a:ext cx="1956367"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Estuaries</a:t>
                  </a:r>
                  <a:endParaRPr lang="en-ZA" sz="1400" dirty="0">
                    <a:latin typeface="+mn-lt"/>
                  </a:endParaRPr>
                </a:p>
              </p:txBody>
            </p:sp>
            <p:sp>
              <p:nvSpPr>
                <p:cNvPr id="11" name="TextBox 10"/>
                <p:cNvSpPr txBox="1"/>
                <p:nvPr/>
              </p:nvSpPr>
              <p:spPr>
                <a:xfrm>
                  <a:off x="3225195" y="2438183"/>
                  <a:ext cx="1956367"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Reservoirs &amp; Lakes</a:t>
                  </a:r>
                  <a:endParaRPr lang="en-ZA" sz="1400" dirty="0">
                    <a:latin typeface="+mn-lt"/>
                  </a:endParaRPr>
                </a:p>
              </p:txBody>
            </p:sp>
            <p:sp>
              <p:nvSpPr>
                <p:cNvPr id="12" name="TextBox 11"/>
                <p:cNvSpPr txBox="1"/>
                <p:nvPr/>
              </p:nvSpPr>
              <p:spPr>
                <a:xfrm>
                  <a:off x="3225195" y="2918449"/>
                  <a:ext cx="1956367"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Groundwater</a:t>
                  </a:r>
                  <a:endParaRPr lang="en-ZA" sz="1400" dirty="0">
                    <a:latin typeface="+mn-lt"/>
                  </a:endParaRPr>
                </a:p>
              </p:txBody>
            </p:sp>
            <p:sp>
              <p:nvSpPr>
                <p:cNvPr id="13" name="TextBox 12"/>
                <p:cNvSpPr txBox="1"/>
                <p:nvPr/>
              </p:nvSpPr>
              <p:spPr>
                <a:xfrm>
                  <a:off x="3225195" y="3398715"/>
                  <a:ext cx="1956367"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Water </a:t>
                  </a:r>
                  <a:r>
                    <a:rPr lang="en-ZA" sz="1400" b="1" dirty="0">
                      <a:solidFill>
                        <a:srgbClr val="7030A0"/>
                      </a:solidFill>
                      <a:latin typeface="+mn-lt"/>
                    </a:rPr>
                    <a:t>quality in runoff</a:t>
                  </a:r>
                  <a:endParaRPr lang="en-ZA" sz="1400" dirty="0">
                    <a:latin typeface="+mn-lt"/>
                  </a:endParaRPr>
                </a:p>
              </p:txBody>
            </p:sp>
          </p:grpSp>
          <p:grpSp>
            <p:nvGrpSpPr>
              <p:cNvPr id="75" name="Group 74"/>
              <p:cNvGrpSpPr/>
              <p:nvPr/>
            </p:nvGrpSpPr>
            <p:grpSpPr>
              <a:xfrm>
                <a:off x="3254676" y="4171198"/>
                <a:ext cx="1897405" cy="1808996"/>
                <a:chOff x="4910654" y="938451"/>
                <a:chExt cx="1897405" cy="1808996"/>
              </a:xfrm>
            </p:grpSpPr>
            <p:cxnSp>
              <p:nvCxnSpPr>
                <p:cNvPr id="45" name="Straight Arrow Connector 44"/>
                <p:cNvCxnSpPr/>
                <p:nvPr/>
              </p:nvCxnSpPr>
              <p:spPr>
                <a:xfrm flipH="1">
                  <a:off x="5851214" y="1226598"/>
                  <a:ext cx="16284" cy="121307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910654" y="1477651"/>
                  <a:ext cx="1897405"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Steady state</a:t>
                  </a:r>
                  <a:endParaRPr lang="en-ZA" sz="1400" dirty="0">
                    <a:latin typeface="+mn-lt"/>
                  </a:endParaRPr>
                </a:p>
              </p:txBody>
            </p:sp>
            <p:sp>
              <p:nvSpPr>
                <p:cNvPr id="31" name="TextBox 30"/>
                <p:cNvSpPr txBox="1"/>
                <p:nvPr/>
              </p:nvSpPr>
              <p:spPr>
                <a:xfrm>
                  <a:off x="4910654" y="1957917"/>
                  <a:ext cx="1897405"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Dynamic Simulation</a:t>
                  </a:r>
                  <a:endParaRPr lang="en-ZA" sz="1400" dirty="0">
                    <a:latin typeface="+mn-lt"/>
                  </a:endParaRPr>
                </a:p>
              </p:txBody>
            </p:sp>
            <p:sp>
              <p:nvSpPr>
                <p:cNvPr id="32" name="TextBox 31"/>
                <p:cNvSpPr txBox="1"/>
                <p:nvPr/>
              </p:nvSpPr>
              <p:spPr>
                <a:xfrm>
                  <a:off x="4910654" y="2439670"/>
                  <a:ext cx="1897405"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Salts</a:t>
                  </a:r>
                  <a:endParaRPr lang="en-ZA" sz="1400" dirty="0">
                    <a:latin typeface="+mn-lt"/>
                  </a:endParaRPr>
                </a:p>
              </p:txBody>
            </p:sp>
            <p:sp>
              <p:nvSpPr>
                <p:cNvPr id="33" name="TextBox 32"/>
                <p:cNvSpPr txBox="1"/>
                <p:nvPr/>
              </p:nvSpPr>
              <p:spPr>
                <a:xfrm>
                  <a:off x="5063149" y="938451"/>
                  <a:ext cx="1592415" cy="288147"/>
                </a:xfrm>
                <a:prstGeom prst="rect">
                  <a:avLst/>
                </a:prstGeom>
                <a:solidFill>
                  <a:schemeClr val="tx1"/>
                </a:solidFill>
              </p:spPr>
              <p:txBody>
                <a:bodyPr wrap="none" lIns="36000" tIns="36000" rIns="36000" bIns="36000" rtlCol="0" anchor="ctr" anchorCtr="1">
                  <a:spAutoFit/>
                </a:bodyPr>
                <a:lstStyle/>
                <a:p>
                  <a:pPr algn="ctr"/>
                  <a:r>
                    <a:rPr lang="en-ZA" sz="1400" b="1" dirty="0" smtClean="0">
                      <a:solidFill>
                        <a:srgbClr val="FFFF00"/>
                      </a:solidFill>
                      <a:latin typeface="+mn-lt"/>
                    </a:rPr>
                    <a:t>BY STATE ANALYSED:</a:t>
                  </a:r>
                  <a:endParaRPr lang="en-ZA" sz="1400" dirty="0">
                    <a:solidFill>
                      <a:srgbClr val="FFFF00"/>
                    </a:solidFill>
                    <a:latin typeface="+mn-lt"/>
                  </a:endParaRPr>
                </a:p>
              </p:txBody>
            </p:sp>
          </p:grpSp>
        </p:grpSp>
        <p:grpSp>
          <p:nvGrpSpPr>
            <p:cNvPr id="82" name="Group 81"/>
            <p:cNvGrpSpPr/>
            <p:nvPr/>
          </p:nvGrpSpPr>
          <p:grpSpPr>
            <a:xfrm>
              <a:off x="7223032" y="938451"/>
              <a:ext cx="1643069" cy="5051401"/>
              <a:chOff x="7223032" y="938451"/>
              <a:chExt cx="1643069" cy="5051401"/>
            </a:xfrm>
          </p:grpSpPr>
          <p:grpSp>
            <p:nvGrpSpPr>
              <p:cNvPr id="62" name="Group 61"/>
              <p:cNvGrpSpPr/>
              <p:nvPr/>
            </p:nvGrpSpPr>
            <p:grpSpPr>
              <a:xfrm>
                <a:off x="7223032" y="938451"/>
                <a:ext cx="1643069" cy="1808996"/>
                <a:chOff x="6511825" y="938451"/>
                <a:chExt cx="1643069" cy="1808996"/>
              </a:xfrm>
            </p:grpSpPr>
            <p:cxnSp>
              <p:nvCxnSpPr>
                <p:cNvPr id="52" name="Straight Arrow Connector 51"/>
                <p:cNvCxnSpPr>
                  <a:stCxn id="25" idx="2"/>
                  <a:endCxn id="19" idx="0"/>
                </p:cNvCxnSpPr>
                <p:nvPr/>
              </p:nvCxnSpPr>
              <p:spPr>
                <a:xfrm flipH="1">
                  <a:off x="7333359" y="1226598"/>
                  <a:ext cx="1" cy="121307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824114" y="1479685"/>
                  <a:ext cx="1018490" cy="307777"/>
                </a:xfrm>
                <a:prstGeom prst="rect">
                  <a:avLst/>
                </a:prstGeom>
                <a:solidFill>
                  <a:schemeClr val="bg1">
                    <a:lumMod val="85000"/>
                  </a:schemeClr>
                </a:solidFill>
                <a:ln w="25400">
                  <a:solidFill>
                    <a:schemeClr val="accent1">
                      <a:lumMod val="75000"/>
                    </a:schemeClr>
                  </a:solidFill>
                </a:ln>
              </p:spPr>
              <p:txBody>
                <a:bodyPr wrap="square" rtlCol="0" anchor="ctr" anchorCtr="1">
                  <a:spAutoFit/>
                </a:bodyPr>
                <a:lstStyle/>
                <a:p>
                  <a:pPr marL="1704975" indent="-1704975" algn="ctr"/>
                  <a:r>
                    <a:rPr lang="en-ZA" sz="1400" b="1" dirty="0" smtClean="0">
                      <a:solidFill>
                        <a:srgbClr val="7030A0"/>
                      </a:solidFill>
                      <a:latin typeface="+mn-lt"/>
                    </a:rPr>
                    <a:t>Nutrients</a:t>
                  </a:r>
                  <a:endParaRPr lang="en-ZA" sz="1400" dirty="0">
                    <a:latin typeface="+mn-lt"/>
                  </a:endParaRPr>
                </a:p>
              </p:txBody>
            </p:sp>
            <p:sp>
              <p:nvSpPr>
                <p:cNvPr id="18" name="TextBox 17"/>
                <p:cNvSpPr txBox="1"/>
                <p:nvPr/>
              </p:nvSpPr>
              <p:spPr>
                <a:xfrm>
                  <a:off x="6824114" y="1957916"/>
                  <a:ext cx="1018490" cy="307777"/>
                </a:xfrm>
                <a:prstGeom prst="rect">
                  <a:avLst/>
                </a:prstGeom>
                <a:solidFill>
                  <a:schemeClr val="bg1">
                    <a:lumMod val="85000"/>
                  </a:schemeClr>
                </a:solidFill>
                <a:ln w="25400">
                  <a:solidFill>
                    <a:schemeClr val="accent1">
                      <a:lumMod val="75000"/>
                    </a:schemeClr>
                  </a:solidFill>
                </a:ln>
              </p:spPr>
              <p:txBody>
                <a:bodyPr wrap="square" rtlCol="0" anchor="ctr" anchorCtr="1">
                  <a:spAutoFit/>
                </a:bodyPr>
                <a:lstStyle/>
                <a:p>
                  <a:pPr marL="1704975" indent="-1704975" algn="ctr"/>
                  <a:r>
                    <a:rPr lang="en-ZA" sz="1400" b="1" dirty="0" smtClean="0">
                      <a:solidFill>
                        <a:srgbClr val="7030A0"/>
                      </a:solidFill>
                      <a:latin typeface="+mn-lt"/>
                    </a:rPr>
                    <a:t>Sediments</a:t>
                  </a:r>
                  <a:endParaRPr lang="en-ZA" sz="1400" dirty="0">
                    <a:latin typeface="+mn-lt"/>
                  </a:endParaRPr>
                </a:p>
              </p:txBody>
            </p:sp>
            <p:sp>
              <p:nvSpPr>
                <p:cNvPr id="19" name="TextBox 18"/>
                <p:cNvSpPr txBox="1"/>
                <p:nvPr/>
              </p:nvSpPr>
              <p:spPr>
                <a:xfrm>
                  <a:off x="6824114" y="2439670"/>
                  <a:ext cx="1018490" cy="307777"/>
                </a:xfrm>
                <a:prstGeom prst="rect">
                  <a:avLst/>
                </a:prstGeom>
                <a:solidFill>
                  <a:schemeClr val="bg1">
                    <a:lumMod val="85000"/>
                  </a:schemeClr>
                </a:solidFill>
                <a:ln w="25400">
                  <a:solidFill>
                    <a:schemeClr val="accent1">
                      <a:lumMod val="75000"/>
                    </a:schemeClr>
                  </a:solidFill>
                </a:ln>
              </p:spPr>
              <p:txBody>
                <a:bodyPr wrap="square" rtlCol="0" anchor="ctr" anchorCtr="1">
                  <a:spAutoFit/>
                </a:bodyPr>
                <a:lstStyle/>
                <a:p>
                  <a:pPr marL="1704975" indent="-1704975" algn="ctr"/>
                  <a:r>
                    <a:rPr lang="en-ZA" sz="1400" b="1" dirty="0" smtClean="0">
                      <a:solidFill>
                        <a:srgbClr val="7030A0"/>
                      </a:solidFill>
                      <a:latin typeface="+mn-lt"/>
                    </a:rPr>
                    <a:t>Salts</a:t>
                  </a:r>
                  <a:endParaRPr lang="en-ZA" sz="1400" dirty="0">
                    <a:latin typeface="+mn-lt"/>
                  </a:endParaRPr>
                </a:p>
              </p:txBody>
            </p:sp>
            <p:sp>
              <p:nvSpPr>
                <p:cNvPr id="25" name="TextBox 24"/>
                <p:cNvSpPr txBox="1"/>
                <p:nvPr/>
              </p:nvSpPr>
              <p:spPr>
                <a:xfrm>
                  <a:off x="6511825" y="938451"/>
                  <a:ext cx="1643069" cy="288147"/>
                </a:xfrm>
                <a:prstGeom prst="rect">
                  <a:avLst/>
                </a:prstGeom>
                <a:solidFill>
                  <a:schemeClr val="tx1"/>
                </a:solidFill>
              </p:spPr>
              <p:txBody>
                <a:bodyPr wrap="none" lIns="36000" tIns="36000" rIns="36000" bIns="36000" rtlCol="0" anchor="ctr" anchorCtr="1">
                  <a:spAutoFit/>
                </a:bodyPr>
                <a:lstStyle/>
                <a:p>
                  <a:pPr algn="ctr"/>
                  <a:r>
                    <a:rPr lang="en-ZA" sz="1400" b="1" dirty="0" smtClean="0">
                      <a:solidFill>
                        <a:srgbClr val="FFFF00"/>
                      </a:solidFill>
                      <a:latin typeface="+mn-lt"/>
                    </a:rPr>
                    <a:t>BY POLLUTANT ITEM:</a:t>
                  </a:r>
                  <a:endParaRPr lang="en-ZA" sz="1400" dirty="0">
                    <a:solidFill>
                      <a:srgbClr val="FFFF00"/>
                    </a:solidFill>
                    <a:latin typeface="+mn-lt"/>
                  </a:endParaRPr>
                </a:p>
              </p:txBody>
            </p:sp>
          </p:grpSp>
          <p:grpSp>
            <p:nvGrpSpPr>
              <p:cNvPr id="77" name="Group 76"/>
              <p:cNvGrpSpPr/>
              <p:nvPr/>
            </p:nvGrpSpPr>
            <p:grpSpPr>
              <a:xfrm>
                <a:off x="7301457" y="4171198"/>
                <a:ext cx="1486219" cy="1818654"/>
                <a:chOff x="5404774" y="938451"/>
                <a:chExt cx="1486219" cy="1818654"/>
              </a:xfrm>
            </p:grpSpPr>
            <p:cxnSp>
              <p:nvCxnSpPr>
                <p:cNvPr id="49" name="Straight Arrow Connector 48"/>
                <p:cNvCxnSpPr>
                  <a:stCxn id="37" idx="2"/>
                  <a:endCxn id="36" idx="0"/>
                </p:cNvCxnSpPr>
                <p:nvPr/>
              </p:nvCxnSpPr>
              <p:spPr>
                <a:xfrm>
                  <a:off x="6147884" y="1226598"/>
                  <a:ext cx="0" cy="122273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404774" y="1483328"/>
                  <a:ext cx="1486219"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1x </a:t>
                  </a:r>
                  <a:r>
                    <a:rPr lang="en-ZA" sz="1400" b="1" dirty="0" smtClean="0">
                      <a:solidFill>
                        <a:srgbClr val="7030A0"/>
                      </a:solidFill>
                      <a:latin typeface="+mn-lt"/>
                    </a:rPr>
                    <a:t>Dimensional</a:t>
                  </a:r>
                  <a:endParaRPr lang="en-ZA" sz="1400" dirty="0">
                    <a:latin typeface="+mn-lt"/>
                  </a:endParaRPr>
                </a:p>
              </p:txBody>
            </p:sp>
            <p:sp>
              <p:nvSpPr>
                <p:cNvPr id="35" name="TextBox 34"/>
                <p:cNvSpPr txBox="1"/>
                <p:nvPr/>
              </p:nvSpPr>
              <p:spPr>
                <a:xfrm>
                  <a:off x="5404774" y="1961605"/>
                  <a:ext cx="1486219"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2x </a:t>
                  </a:r>
                  <a:r>
                    <a:rPr lang="en-ZA" sz="1400" b="1" dirty="0" smtClean="0">
                      <a:solidFill>
                        <a:srgbClr val="7030A0"/>
                      </a:solidFill>
                      <a:latin typeface="+mn-lt"/>
                    </a:rPr>
                    <a:t>Dimensional</a:t>
                  </a:r>
                  <a:endParaRPr lang="en-ZA" sz="1400" dirty="0">
                    <a:latin typeface="+mn-lt"/>
                  </a:endParaRPr>
                </a:p>
              </p:txBody>
            </p:sp>
            <p:sp>
              <p:nvSpPr>
                <p:cNvPr id="36" name="TextBox 35"/>
                <p:cNvSpPr txBox="1"/>
                <p:nvPr/>
              </p:nvSpPr>
              <p:spPr>
                <a:xfrm>
                  <a:off x="5404774" y="2449328"/>
                  <a:ext cx="1486219" cy="307777"/>
                </a:xfrm>
                <a:prstGeom prst="rect">
                  <a:avLst/>
                </a:prstGeom>
                <a:solidFill>
                  <a:schemeClr val="bg1">
                    <a:lumMod val="85000"/>
                  </a:schemeClr>
                </a:solidFill>
                <a:ln w="25400">
                  <a:solidFill>
                    <a:srgbClr val="7030A0"/>
                  </a:solidFill>
                </a:ln>
              </p:spPr>
              <p:txBody>
                <a:bodyPr wrap="square" rtlCol="0" anchor="ctr" anchorCtr="1">
                  <a:spAutoFit/>
                </a:bodyPr>
                <a:lstStyle/>
                <a:p>
                  <a:pPr marL="1704975" indent="-1704975" algn="ctr"/>
                  <a:r>
                    <a:rPr lang="en-ZA" sz="1400" b="1" dirty="0" smtClean="0">
                      <a:solidFill>
                        <a:srgbClr val="7030A0"/>
                      </a:solidFill>
                      <a:latin typeface="+mn-lt"/>
                    </a:rPr>
                    <a:t>3x </a:t>
                  </a:r>
                  <a:r>
                    <a:rPr lang="en-ZA" sz="1400" b="1" dirty="0">
                      <a:solidFill>
                        <a:srgbClr val="7030A0"/>
                      </a:solidFill>
                      <a:latin typeface="+mn-lt"/>
                    </a:rPr>
                    <a:t>Dimensional </a:t>
                  </a:r>
                  <a:endParaRPr lang="en-ZA" sz="1400" dirty="0">
                    <a:latin typeface="+mn-lt"/>
                  </a:endParaRPr>
                </a:p>
              </p:txBody>
            </p:sp>
            <p:sp>
              <p:nvSpPr>
                <p:cNvPr id="37" name="TextBox 36"/>
                <p:cNvSpPr txBox="1"/>
                <p:nvPr/>
              </p:nvSpPr>
              <p:spPr>
                <a:xfrm>
                  <a:off x="5480622" y="938451"/>
                  <a:ext cx="1334523" cy="288147"/>
                </a:xfrm>
                <a:prstGeom prst="rect">
                  <a:avLst/>
                </a:prstGeom>
                <a:solidFill>
                  <a:schemeClr val="tx1"/>
                </a:solidFill>
              </p:spPr>
              <p:txBody>
                <a:bodyPr wrap="none" lIns="36000" tIns="36000" rIns="36000" bIns="36000" rtlCol="0" anchor="ctr" anchorCtr="1">
                  <a:spAutoFit/>
                </a:bodyPr>
                <a:lstStyle/>
                <a:p>
                  <a:pPr algn="ctr"/>
                  <a:r>
                    <a:rPr lang="en-ZA" sz="1400" b="1" dirty="0" smtClean="0">
                      <a:solidFill>
                        <a:srgbClr val="FFFF00"/>
                      </a:solidFill>
                      <a:latin typeface="+mn-lt"/>
                    </a:rPr>
                    <a:t>BY DIMENSIONS:</a:t>
                  </a:r>
                  <a:endParaRPr lang="en-ZA" sz="1400" dirty="0">
                    <a:solidFill>
                      <a:srgbClr val="FFFF00"/>
                    </a:solidFill>
                    <a:latin typeface="+mn-lt"/>
                  </a:endParaRPr>
                </a:p>
              </p:txBody>
            </p:sp>
          </p:grpSp>
        </p:grpSp>
      </p:grpSp>
    </p:spTree>
    <p:extLst>
      <p:ext uri="{BB962C8B-B14F-4D97-AF65-F5344CB8AC3E}">
        <p14:creationId xmlns:p14="http://schemas.microsoft.com/office/powerpoint/2010/main" val="357887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a:stCxn id="2" idx="2"/>
            <a:endCxn id="13" idx="0"/>
          </p:cNvCxnSpPr>
          <p:nvPr/>
        </p:nvCxnSpPr>
        <p:spPr>
          <a:xfrm>
            <a:off x="4573198" y="1111278"/>
            <a:ext cx="0" cy="5015039"/>
          </a:xfrm>
          <a:prstGeom prst="straightConnector1">
            <a:avLst/>
          </a:prstGeom>
          <a:ln w="5715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2" name="AutoShape 2"/>
          <p:cNvSpPr>
            <a:spLocks noChangeArrowheads="1"/>
          </p:cNvSpPr>
          <p:nvPr/>
        </p:nvSpPr>
        <p:spPr bwMode="auto">
          <a:xfrm>
            <a:off x="1926598" y="148324"/>
            <a:ext cx="5275034"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CREATION OF WATER QUALITY MODELS</a:t>
            </a:r>
            <a:endParaRPr lang="en-US" sz="2000" b="1" dirty="0">
              <a:solidFill>
                <a:srgbClr val="FFFF00"/>
              </a:solidFill>
            </a:endParaRPr>
          </a:p>
        </p:txBody>
      </p:sp>
      <p:sp>
        <p:nvSpPr>
          <p:cNvPr id="2" name="TextBox 1"/>
          <p:cNvSpPr txBox="1"/>
          <p:nvPr/>
        </p:nvSpPr>
        <p:spPr>
          <a:xfrm>
            <a:off x="3121715" y="804536"/>
            <a:ext cx="2902965" cy="306742"/>
          </a:xfrm>
          <a:prstGeom prst="rect">
            <a:avLst/>
          </a:prstGeom>
          <a:solidFill>
            <a:srgbClr val="800000"/>
          </a:solidFill>
          <a:effectLst>
            <a:outerShdw blurRad="50800" dist="38100" dir="2700000" algn="tl" rotWithShape="0">
              <a:prstClr val="black">
                <a:alpha val="40000"/>
              </a:prstClr>
            </a:outerShdw>
          </a:effectLst>
        </p:spPr>
        <p:txBody>
          <a:bodyPr wrap="none" lIns="36000" tIns="36000" rIns="36000" bIns="36000" rtlCol="0" anchor="ctr" anchorCtr="1">
            <a:spAutoFit/>
          </a:bodyPr>
          <a:lstStyle/>
          <a:p>
            <a:pPr algn="ctr">
              <a:lnSpc>
                <a:spcPts val="1800"/>
              </a:lnSpc>
            </a:pPr>
            <a:r>
              <a:rPr lang="en-ZA" sz="1800" b="1" dirty="0" smtClean="0">
                <a:solidFill>
                  <a:srgbClr val="FFFF00"/>
                </a:solidFill>
                <a:latin typeface="+mn-lt"/>
              </a:rPr>
              <a:t> 1.  Formulation </a:t>
            </a:r>
            <a:r>
              <a:rPr lang="en-ZA" sz="1800" b="1" dirty="0">
                <a:solidFill>
                  <a:srgbClr val="FFFF00"/>
                </a:solidFill>
                <a:latin typeface="+mn-lt"/>
              </a:rPr>
              <a:t>of objectives </a:t>
            </a:r>
          </a:p>
        </p:txBody>
      </p:sp>
      <p:sp>
        <p:nvSpPr>
          <p:cNvPr id="4" name="TextBox 3"/>
          <p:cNvSpPr txBox="1"/>
          <p:nvPr/>
        </p:nvSpPr>
        <p:spPr>
          <a:xfrm>
            <a:off x="2763732" y="1313952"/>
            <a:ext cx="3618930" cy="306742"/>
          </a:xfrm>
          <a:prstGeom prst="rect">
            <a:avLst/>
          </a:prstGeom>
          <a:solidFill>
            <a:srgbClr val="800000"/>
          </a:solidFill>
          <a:effectLst>
            <a:outerShdw blurRad="50800" dist="38100" dir="2700000" algn="tl" rotWithShape="0">
              <a:prstClr val="black">
                <a:alpha val="40000"/>
              </a:prstClr>
            </a:outerShdw>
          </a:effectLst>
        </p:spPr>
        <p:txBody>
          <a:bodyPr wrap="none" lIns="36000" tIns="36000" rIns="36000" bIns="36000" rtlCol="0" anchor="ctr" anchorCtr="1">
            <a:spAutoFit/>
          </a:bodyPr>
          <a:lstStyle/>
          <a:p>
            <a:pPr algn="ctr">
              <a:lnSpc>
                <a:spcPts val="1800"/>
              </a:lnSpc>
            </a:pPr>
            <a:r>
              <a:rPr lang="en-ZA" sz="1800" b="1" dirty="0" smtClean="0">
                <a:solidFill>
                  <a:srgbClr val="FFFF00"/>
                </a:solidFill>
                <a:latin typeface="+mn-lt"/>
              </a:rPr>
              <a:t> 2</a:t>
            </a:r>
            <a:r>
              <a:rPr lang="en-ZA" sz="1800" b="1" dirty="0">
                <a:solidFill>
                  <a:srgbClr val="FFFF00"/>
                </a:solidFill>
                <a:latin typeface="+mn-lt"/>
              </a:rPr>
              <a:t>. Review of theoretical background </a:t>
            </a:r>
          </a:p>
        </p:txBody>
      </p:sp>
      <p:sp>
        <p:nvSpPr>
          <p:cNvPr id="5" name="TextBox 4"/>
          <p:cNvSpPr txBox="1"/>
          <p:nvPr/>
        </p:nvSpPr>
        <p:spPr>
          <a:xfrm>
            <a:off x="3169548" y="1823368"/>
            <a:ext cx="2807298" cy="306742"/>
          </a:xfrm>
          <a:prstGeom prst="rect">
            <a:avLst/>
          </a:prstGeom>
          <a:solidFill>
            <a:srgbClr val="800000"/>
          </a:solidFill>
          <a:effectLst>
            <a:outerShdw blurRad="50800" dist="38100" dir="2700000" algn="tl" rotWithShape="0">
              <a:prstClr val="black">
                <a:alpha val="40000"/>
              </a:prstClr>
            </a:outerShdw>
          </a:effectLst>
        </p:spPr>
        <p:txBody>
          <a:bodyPr wrap="none" lIns="36000" tIns="36000" rIns="36000" bIns="36000" rtlCol="0" anchor="ctr" anchorCtr="1">
            <a:spAutoFit/>
          </a:bodyPr>
          <a:lstStyle/>
          <a:p>
            <a:pPr algn="ctr">
              <a:lnSpc>
                <a:spcPts val="1800"/>
              </a:lnSpc>
            </a:pPr>
            <a:r>
              <a:rPr lang="en-ZA" sz="1800" b="1" dirty="0" smtClean="0">
                <a:solidFill>
                  <a:srgbClr val="FFFF00"/>
                </a:solidFill>
                <a:latin typeface="+mn-lt"/>
              </a:rPr>
              <a:t>3</a:t>
            </a:r>
            <a:r>
              <a:rPr lang="en-ZA" sz="1800" b="1" dirty="0">
                <a:solidFill>
                  <a:srgbClr val="FFFF00"/>
                </a:solidFill>
                <a:latin typeface="+mn-lt"/>
              </a:rPr>
              <a:t>. Formulation of the model </a:t>
            </a:r>
          </a:p>
        </p:txBody>
      </p:sp>
      <p:sp>
        <p:nvSpPr>
          <p:cNvPr id="6" name="TextBox 5"/>
          <p:cNvSpPr txBox="1"/>
          <p:nvPr/>
        </p:nvSpPr>
        <p:spPr>
          <a:xfrm>
            <a:off x="2964396" y="2332784"/>
            <a:ext cx="3217602" cy="306742"/>
          </a:xfrm>
          <a:prstGeom prst="rect">
            <a:avLst/>
          </a:prstGeom>
          <a:solidFill>
            <a:srgbClr val="800000"/>
          </a:solidFill>
          <a:effectLst>
            <a:outerShdw blurRad="50800" dist="38100" dir="2700000" algn="tl" rotWithShape="0">
              <a:prstClr val="black">
                <a:alpha val="40000"/>
              </a:prstClr>
            </a:outerShdw>
          </a:effectLst>
        </p:spPr>
        <p:txBody>
          <a:bodyPr wrap="none" lIns="36000" tIns="36000" rIns="36000" bIns="36000" rtlCol="0" anchor="ctr" anchorCtr="1">
            <a:spAutoFit/>
          </a:bodyPr>
          <a:lstStyle/>
          <a:p>
            <a:pPr algn="ctr">
              <a:lnSpc>
                <a:spcPts val="1800"/>
              </a:lnSpc>
            </a:pPr>
            <a:r>
              <a:rPr lang="en-ZA" sz="1800" b="1" dirty="0" smtClean="0">
                <a:solidFill>
                  <a:srgbClr val="FFFF00"/>
                </a:solidFill>
                <a:latin typeface="+mn-lt"/>
              </a:rPr>
              <a:t> 4</a:t>
            </a:r>
            <a:r>
              <a:rPr lang="en-ZA" sz="1800" b="1" dirty="0">
                <a:solidFill>
                  <a:srgbClr val="FFFF00"/>
                </a:solidFill>
                <a:latin typeface="+mn-lt"/>
              </a:rPr>
              <a:t>. Creation of a model structure </a:t>
            </a:r>
          </a:p>
        </p:txBody>
      </p:sp>
      <p:sp>
        <p:nvSpPr>
          <p:cNvPr id="7" name="TextBox 6"/>
          <p:cNvSpPr txBox="1"/>
          <p:nvPr/>
        </p:nvSpPr>
        <p:spPr>
          <a:xfrm>
            <a:off x="3157783" y="2842200"/>
            <a:ext cx="2830829" cy="306742"/>
          </a:xfrm>
          <a:prstGeom prst="rect">
            <a:avLst/>
          </a:prstGeom>
          <a:solidFill>
            <a:srgbClr val="800000"/>
          </a:solidFill>
          <a:effectLst>
            <a:outerShdw blurRad="50800" dist="38100" dir="2700000" algn="tl" rotWithShape="0">
              <a:prstClr val="black">
                <a:alpha val="40000"/>
              </a:prstClr>
            </a:outerShdw>
          </a:effectLst>
        </p:spPr>
        <p:txBody>
          <a:bodyPr wrap="none" lIns="36000" tIns="36000" rIns="36000" bIns="36000" rtlCol="0" anchor="ctr" anchorCtr="1">
            <a:spAutoFit/>
          </a:bodyPr>
          <a:lstStyle/>
          <a:p>
            <a:pPr algn="ctr">
              <a:lnSpc>
                <a:spcPts val="1800"/>
              </a:lnSpc>
            </a:pPr>
            <a:r>
              <a:rPr lang="en-ZA" sz="1800" b="1" dirty="0" smtClean="0">
                <a:solidFill>
                  <a:srgbClr val="FFFF00"/>
                </a:solidFill>
                <a:latin typeface="+mn-lt"/>
              </a:rPr>
              <a:t> 5</a:t>
            </a:r>
            <a:r>
              <a:rPr lang="en-ZA" sz="1800" b="1" dirty="0">
                <a:solidFill>
                  <a:srgbClr val="FFFF00"/>
                </a:solidFill>
                <a:latin typeface="+mn-lt"/>
              </a:rPr>
              <a:t>. Formulation of equations </a:t>
            </a:r>
          </a:p>
        </p:txBody>
      </p:sp>
      <p:sp>
        <p:nvSpPr>
          <p:cNvPr id="8" name="TextBox 7"/>
          <p:cNvSpPr txBox="1"/>
          <p:nvPr/>
        </p:nvSpPr>
        <p:spPr>
          <a:xfrm>
            <a:off x="2696662" y="3351616"/>
            <a:ext cx="3753070" cy="306742"/>
          </a:xfrm>
          <a:prstGeom prst="rect">
            <a:avLst/>
          </a:prstGeom>
          <a:solidFill>
            <a:srgbClr val="800000"/>
          </a:solidFill>
          <a:effectLst>
            <a:outerShdw blurRad="50800" dist="38100" dir="2700000" algn="tl" rotWithShape="0">
              <a:prstClr val="black">
                <a:alpha val="40000"/>
              </a:prstClr>
            </a:outerShdw>
          </a:effectLst>
        </p:spPr>
        <p:txBody>
          <a:bodyPr wrap="none" lIns="36000" tIns="36000" rIns="36000" bIns="36000" rtlCol="0" anchor="ctr" anchorCtr="1">
            <a:spAutoFit/>
          </a:bodyPr>
          <a:lstStyle/>
          <a:p>
            <a:pPr algn="ctr">
              <a:lnSpc>
                <a:spcPts val="1800"/>
              </a:lnSpc>
            </a:pPr>
            <a:r>
              <a:rPr lang="en-ZA" sz="1800" b="1" dirty="0" smtClean="0">
                <a:solidFill>
                  <a:srgbClr val="FFFF00"/>
                </a:solidFill>
                <a:latin typeface="+mn-lt"/>
              </a:rPr>
              <a:t> 6</a:t>
            </a:r>
            <a:r>
              <a:rPr lang="en-ZA" sz="1800" b="1" dirty="0">
                <a:solidFill>
                  <a:srgbClr val="FFFF00"/>
                </a:solidFill>
                <a:latin typeface="+mn-lt"/>
              </a:rPr>
              <a:t>. Formulation of methods of solution</a:t>
            </a:r>
          </a:p>
        </p:txBody>
      </p:sp>
      <p:sp>
        <p:nvSpPr>
          <p:cNvPr id="9" name="TextBox 8"/>
          <p:cNvSpPr txBox="1"/>
          <p:nvPr/>
        </p:nvSpPr>
        <p:spPr>
          <a:xfrm>
            <a:off x="2977284" y="3861032"/>
            <a:ext cx="3191827" cy="306742"/>
          </a:xfrm>
          <a:prstGeom prst="rect">
            <a:avLst/>
          </a:prstGeom>
          <a:solidFill>
            <a:srgbClr val="800000"/>
          </a:solidFill>
          <a:effectLst>
            <a:outerShdw blurRad="50800" dist="38100" dir="2700000" algn="tl" rotWithShape="0">
              <a:prstClr val="black">
                <a:alpha val="40000"/>
              </a:prstClr>
            </a:outerShdw>
          </a:effectLst>
        </p:spPr>
        <p:txBody>
          <a:bodyPr wrap="none" lIns="36000" tIns="36000" rIns="36000" bIns="36000" rtlCol="0" anchor="ctr" anchorCtr="1">
            <a:spAutoFit/>
          </a:bodyPr>
          <a:lstStyle/>
          <a:p>
            <a:pPr algn="ctr">
              <a:lnSpc>
                <a:spcPts val="1800"/>
              </a:lnSpc>
            </a:pPr>
            <a:r>
              <a:rPr lang="en-ZA" sz="1800" b="1" dirty="0" smtClean="0">
                <a:solidFill>
                  <a:srgbClr val="FFFF00"/>
                </a:solidFill>
                <a:latin typeface="+mn-lt"/>
              </a:rPr>
              <a:t> 7</a:t>
            </a:r>
            <a:r>
              <a:rPr lang="en-ZA" sz="1800" b="1" dirty="0">
                <a:solidFill>
                  <a:srgbClr val="FFFF00"/>
                </a:solidFill>
                <a:latin typeface="+mn-lt"/>
              </a:rPr>
              <a:t>. Selection of a computer code </a:t>
            </a:r>
          </a:p>
        </p:txBody>
      </p:sp>
      <p:sp>
        <p:nvSpPr>
          <p:cNvPr id="10" name="TextBox 9"/>
          <p:cNvSpPr txBox="1"/>
          <p:nvPr/>
        </p:nvSpPr>
        <p:spPr>
          <a:xfrm>
            <a:off x="3206738" y="4370448"/>
            <a:ext cx="2732919" cy="306742"/>
          </a:xfrm>
          <a:prstGeom prst="rect">
            <a:avLst/>
          </a:prstGeom>
          <a:solidFill>
            <a:srgbClr val="800000"/>
          </a:solidFill>
          <a:effectLst>
            <a:outerShdw blurRad="50800" dist="38100" dir="2700000" algn="tl" rotWithShape="0">
              <a:prstClr val="black">
                <a:alpha val="40000"/>
              </a:prstClr>
            </a:outerShdw>
          </a:effectLst>
        </p:spPr>
        <p:txBody>
          <a:bodyPr wrap="none" lIns="36000" tIns="36000" rIns="36000" bIns="36000" rtlCol="0" anchor="ctr" anchorCtr="1">
            <a:spAutoFit/>
          </a:bodyPr>
          <a:lstStyle/>
          <a:p>
            <a:pPr algn="ctr">
              <a:lnSpc>
                <a:spcPts val="1800"/>
              </a:lnSpc>
            </a:pPr>
            <a:r>
              <a:rPr lang="en-ZA" sz="1800" b="1" dirty="0" smtClean="0">
                <a:solidFill>
                  <a:srgbClr val="FFFF00"/>
                </a:solidFill>
                <a:latin typeface="+mn-lt"/>
              </a:rPr>
              <a:t> 8</a:t>
            </a:r>
            <a:r>
              <a:rPr lang="en-ZA" sz="1800" b="1" dirty="0">
                <a:solidFill>
                  <a:srgbClr val="FFFF00"/>
                </a:solidFill>
                <a:latin typeface="+mn-lt"/>
              </a:rPr>
              <a:t>. Calibration of the model </a:t>
            </a:r>
          </a:p>
        </p:txBody>
      </p:sp>
      <p:sp>
        <p:nvSpPr>
          <p:cNvPr id="11" name="TextBox 10"/>
          <p:cNvSpPr txBox="1"/>
          <p:nvPr/>
        </p:nvSpPr>
        <p:spPr>
          <a:xfrm>
            <a:off x="3270698" y="4879864"/>
            <a:ext cx="2604998" cy="306742"/>
          </a:xfrm>
          <a:prstGeom prst="rect">
            <a:avLst/>
          </a:prstGeom>
          <a:solidFill>
            <a:srgbClr val="800000"/>
          </a:solidFill>
          <a:effectLst>
            <a:outerShdw blurRad="50800" dist="38100" dir="2700000" algn="tl" rotWithShape="0">
              <a:prstClr val="black">
                <a:alpha val="40000"/>
              </a:prstClr>
            </a:outerShdw>
          </a:effectLst>
        </p:spPr>
        <p:txBody>
          <a:bodyPr wrap="none" lIns="36000" tIns="36000" rIns="36000" bIns="36000" rtlCol="0" anchor="ctr" anchorCtr="1">
            <a:spAutoFit/>
          </a:bodyPr>
          <a:lstStyle/>
          <a:p>
            <a:pPr algn="ctr">
              <a:lnSpc>
                <a:spcPts val="1800"/>
              </a:lnSpc>
            </a:pPr>
            <a:r>
              <a:rPr lang="en-ZA" sz="1800" b="1" dirty="0" smtClean="0">
                <a:solidFill>
                  <a:srgbClr val="FFFF00"/>
                </a:solidFill>
                <a:latin typeface="+mn-lt"/>
              </a:rPr>
              <a:t> 9</a:t>
            </a:r>
            <a:r>
              <a:rPr lang="en-ZA" sz="1800" b="1" dirty="0">
                <a:solidFill>
                  <a:srgbClr val="FFFF00"/>
                </a:solidFill>
                <a:latin typeface="+mn-lt"/>
              </a:rPr>
              <a:t>. Validation of the model</a:t>
            </a:r>
          </a:p>
        </p:txBody>
      </p:sp>
      <p:sp>
        <p:nvSpPr>
          <p:cNvPr id="12" name="TextBox 11"/>
          <p:cNvSpPr txBox="1"/>
          <p:nvPr/>
        </p:nvSpPr>
        <p:spPr>
          <a:xfrm>
            <a:off x="2172897" y="5389280"/>
            <a:ext cx="4800600" cy="534368"/>
          </a:xfrm>
          <a:prstGeom prst="rect">
            <a:avLst/>
          </a:prstGeom>
          <a:solidFill>
            <a:srgbClr val="800000"/>
          </a:solidFill>
          <a:effectLst>
            <a:outerShdw blurRad="50800" dist="38100" dir="2700000" algn="tl" rotWithShape="0">
              <a:prstClr val="black">
                <a:alpha val="40000"/>
              </a:prstClr>
            </a:outerShdw>
          </a:effectLst>
        </p:spPr>
        <p:txBody>
          <a:bodyPr wrap="square" lIns="36000" tIns="36000" rIns="36000" bIns="36000" rtlCol="0" anchor="ctr" anchorCtr="1">
            <a:spAutoFit/>
          </a:bodyPr>
          <a:lstStyle/>
          <a:p>
            <a:pPr algn="ctr">
              <a:lnSpc>
                <a:spcPts val="1800"/>
              </a:lnSpc>
            </a:pPr>
            <a:r>
              <a:rPr lang="en-ZA" sz="1800" b="1" dirty="0" smtClean="0">
                <a:solidFill>
                  <a:srgbClr val="FFFF00"/>
                </a:solidFill>
                <a:latin typeface="+mn-lt"/>
              </a:rPr>
              <a:t> 10. </a:t>
            </a:r>
            <a:r>
              <a:rPr lang="en-ZA" sz="1800" b="1" dirty="0">
                <a:solidFill>
                  <a:srgbClr val="FFFF00"/>
                </a:solidFill>
                <a:latin typeface="+mn-lt"/>
              </a:rPr>
              <a:t>Statistical assessment of paired observations and simulations</a:t>
            </a:r>
            <a:r>
              <a:rPr lang="en-ZA" sz="1800" dirty="0">
                <a:solidFill>
                  <a:srgbClr val="FFFF00"/>
                </a:solidFill>
                <a:latin typeface="+mn-lt"/>
              </a:rPr>
              <a:t> </a:t>
            </a:r>
            <a:endParaRPr lang="en-ZA" sz="1800" b="1" dirty="0">
              <a:solidFill>
                <a:srgbClr val="FFFF00"/>
              </a:solidFill>
              <a:latin typeface="+mn-lt"/>
            </a:endParaRPr>
          </a:p>
        </p:txBody>
      </p:sp>
      <p:sp>
        <p:nvSpPr>
          <p:cNvPr id="13" name="TextBox 12"/>
          <p:cNvSpPr txBox="1"/>
          <p:nvPr/>
        </p:nvSpPr>
        <p:spPr>
          <a:xfrm>
            <a:off x="3413878" y="6126317"/>
            <a:ext cx="2318639" cy="306742"/>
          </a:xfrm>
          <a:prstGeom prst="rect">
            <a:avLst/>
          </a:prstGeom>
          <a:solidFill>
            <a:srgbClr val="800000"/>
          </a:solidFill>
          <a:effectLst>
            <a:outerShdw blurRad="50800" dist="38100" dir="2700000" algn="tl" rotWithShape="0">
              <a:prstClr val="black">
                <a:alpha val="40000"/>
              </a:prstClr>
            </a:outerShdw>
          </a:effectLst>
        </p:spPr>
        <p:txBody>
          <a:bodyPr wrap="none" lIns="36000" tIns="36000" rIns="36000" bIns="36000" rtlCol="0" anchor="ctr" anchorCtr="1">
            <a:spAutoFit/>
          </a:bodyPr>
          <a:lstStyle/>
          <a:p>
            <a:pPr algn="ctr">
              <a:lnSpc>
                <a:spcPts val="1800"/>
              </a:lnSpc>
            </a:pPr>
            <a:r>
              <a:rPr lang="en-ZA" sz="1800" b="1" dirty="0" smtClean="0">
                <a:solidFill>
                  <a:srgbClr val="FFFF00"/>
                </a:solidFill>
                <a:latin typeface="+mn-lt"/>
              </a:rPr>
              <a:t> 11</a:t>
            </a:r>
            <a:r>
              <a:rPr lang="en-ZA" sz="1800" b="1" dirty="0">
                <a:solidFill>
                  <a:srgbClr val="FFFF00"/>
                </a:solidFill>
                <a:latin typeface="+mn-lt"/>
              </a:rPr>
              <a:t>. Sensitivity analysis </a:t>
            </a:r>
          </a:p>
        </p:txBody>
      </p:sp>
    </p:spTree>
    <p:extLst>
      <p:ext uri="{BB962C8B-B14F-4D97-AF65-F5344CB8AC3E}">
        <p14:creationId xmlns:p14="http://schemas.microsoft.com/office/powerpoint/2010/main" val="236155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5459137" y="4787422"/>
            <a:ext cx="610462" cy="1100315"/>
            <a:chOff x="6469041" y="2341189"/>
            <a:chExt cx="610462" cy="1100315"/>
          </a:xfrm>
        </p:grpSpPr>
        <p:sp>
          <p:nvSpPr>
            <p:cNvPr id="68" name="Right Arrow 67"/>
            <p:cNvSpPr/>
            <p:nvPr/>
          </p:nvSpPr>
          <p:spPr>
            <a:xfrm rot="5400000">
              <a:off x="6408770" y="3006255"/>
              <a:ext cx="731004" cy="139494"/>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57" name="Group 56"/>
            <p:cNvGrpSpPr/>
            <p:nvPr/>
          </p:nvGrpSpPr>
          <p:grpSpPr>
            <a:xfrm>
              <a:off x="6469041" y="2341189"/>
              <a:ext cx="610462" cy="377887"/>
              <a:chOff x="4569659" y="545408"/>
              <a:chExt cx="610462" cy="377887"/>
            </a:xfrm>
          </p:grpSpPr>
          <p:sp>
            <p:nvSpPr>
              <p:cNvPr id="58" name="Freeform 57"/>
              <p:cNvSpPr/>
              <p:nvPr/>
            </p:nvSpPr>
            <p:spPr>
              <a:xfrm>
                <a:off x="45696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9" name="Freeform 58"/>
              <p:cNvSpPr/>
              <p:nvPr/>
            </p:nvSpPr>
            <p:spPr>
              <a:xfrm>
                <a:off x="47220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0" name="Freeform 59"/>
              <p:cNvSpPr/>
              <p:nvPr/>
            </p:nvSpPr>
            <p:spPr>
              <a:xfrm>
                <a:off x="48744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1" name="Freeform 60"/>
              <p:cNvSpPr/>
              <p:nvPr/>
            </p:nvSpPr>
            <p:spPr>
              <a:xfrm>
                <a:off x="5026859" y="545408"/>
                <a:ext cx="153262" cy="377887"/>
              </a:xfrm>
              <a:custGeom>
                <a:avLst/>
                <a:gdLst>
                  <a:gd name="connsiteX0" fmla="*/ 0 w 150921"/>
                  <a:gd name="connsiteY0" fmla="*/ 0 h 372862"/>
                  <a:gd name="connsiteX1" fmla="*/ 17756 w 150921"/>
                  <a:gd name="connsiteY1" fmla="*/ 372862 h 372862"/>
                  <a:gd name="connsiteX2" fmla="*/ 150921 w 150921"/>
                  <a:gd name="connsiteY2" fmla="*/ 372862 h 372862"/>
                  <a:gd name="connsiteX3" fmla="*/ 142043 w 150921"/>
                  <a:gd name="connsiteY3" fmla="*/ 62143 h 372862"/>
                  <a:gd name="connsiteX4" fmla="*/ 0 w 150921"/>
                  <a:gd name="connsiteY4" fmla="*/ 0 h 372862"/>
                  <a:gd name="connsiteX0" fmla="*/ 0 w 150921"/>
                  <a:gd name="connsiteY0" fmla="*/ 0 h 382911"/>
                  <a:gd name="connsiteX1" fmla="*/ 7707 w 150921"/>
                  <a:gd name="connsiteY1" fmla="*/ 382911 h 382911"/>
                  <a:gd name="connsiteX2" fmla="*/ 150921 w 150921"/>
                  <a:gd name="connsiteY2" fmla="*/ 372862 h 382911"/>
                  <a:gd name="connsiteX3" fmla="*/ 142043 w 150921"/>
                  <a:gd name="connsiteY3" fmla="*/ 62143 h 382911"/>
                  <a:gd name="connsiteX4" fmla="*/ 0 w 150921"/>
                  <a:gd name="connsiteY4" fmla="*/ 0 h 382911"/>
                  <a:gd name="connsiteX0" fmla="*/ 2341 w 153262"/>
                  <a:gd name="connsiteY0" fmla="*/ 0 h 377887"/>
                  <a:gd name="connsiteX1" fmla="*/ 0 w 153262"/>
                  <a:gd name="connsiteY1" fmla="*/ 377887 h 377887"/>
                  <a:gd name="connsiteX2" fmla="*/ 153262 w 153262"/>
                  <a:gd name="connsiteY2" fmla="*/ 372862 h 377887"/>
                  <a:gd name="connsiteX3" fmla="*/ 144384 w 153262"/>
                  <a:gd name="connsiteY3" fmla="*/ 62143 h 377887"/>
                  <a:gd name="connsiteX4" fmla="*/ 2341 w 153262"/>
                  <a:gd name="connsiteY4" fmla="*/ 0 h 377887"/>
                  <a:gd name="connsiteX0" fmla="*/ 2341 w 153262"/>
                  <a:gd name="connsiteY0" fmla="*/ 0 h 387934"/>
                  <a:gd name="connsiteX1" fmla="*/ 0 w 153262"/>
                  <a:gd name="connsiteY1" fmla="*/ 377887 h 387934"/>
                  <a:gd name="connsiteX2" fmla="*/ 153262 w 153262"/>
                  <a:gd name="connsiteY2" fmla="*/ 387934 h 387934"/>
                  <a:gd name="connsiteX3" fmla="*/ 144384 w 153262"/>
                  <a:gd name="connsiteY3" fmla="*/ 62143 h 387934"/>
                  <a:gd name="connsiteX4" fmla="*/ 2341 w 153262"/>
                  <a:gd name="connsiteY4" fmla="*/ 0 h 387934"/>
                  <a:gd name="connsiteX0" fmla="*/ 2341 w 153262"/>
                  <a:gd name="connsiteY0" fmla="*/ 0 h 377887"/>
                  <a:gd name="connsiteX1" fmla="*/ 0 w 153262"/>
                  <a:gd name="connsiteY1" fmla="*/ 377887 h 377887"/>
                  <a:gd name="connsiteX2" fmla="*/ 153262 w 153262"/>
                  <a:gd name="connsiteY2" fmla="*/ 377886 h 377887"/>
                  <a:gd name="connsiteX3" fmla="*/ 144384 w 153262"/>
                  <a:gd name="connsiteY3" fmla="*/ 62143 h 377887"/>
                  <a:gd name="connsiteX4" fmla="*/ 2341 w 153262"/>
                  <a:gd name="connsiteY4" fmla="*/ 0 h 377887"/>
                  <a:gd name="connsiteX0" fmla="*/ 2341 w 153262"/>
                  <a:gd name="connsiteY0" fmla="*/ 0 h 377887"/>
                  <a:gd name="connsiteX1" fmla="*/ 0 w 153262"/>
                  <a:gd name="connsiteY1" fmla="*/ 377887 h 377887"/>
                  <a:gd name="connsiteX2" fmla="*/ 153262 w 153262"/>
                  <a:gd name="connsiteY2" fmla="*/ 377886 h 377887"/>
                  <a:gd name="connsiteX3" fmla="*/ 149408 w 153262"/>
                  <a:gd name="connsiteY3" fmla="*/ 92288 h 377887"/>
                  <a:gd name="connsiteX4" fmla="*/ 2341 w 153262"/>
                  <a:gd name="connsiteY4" fmla="*/ 0 h 37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62" h="377887">
                    <a:moveTo>
                      <a:pt x="2341" y="0"/>
                    </a:moveTo>
                    <a:cubicBezTo>
                      <a:pt x="1561" y="125962"/>
                      <a:pt x="780" y="251925"/>
                      <a:pt x="0" y="377887"/>
                    </a:cubicBezTo>
                    <a:lnTo>
                      <a:pt x="153262" y="377886"/>
                    </a:lnTo>
                    <a:cubicBezTo>
                      <a:pt x="151977" y="282687"/>
                      <a:pt x="150693" y="187487"/>
                      <a:pt x="149408" y="92288"/>
                    </a:cubicBezTo>
                    <a:lnTo>
                      <a:pt x="2341" y="0"/>
                    </a:lnTo>
                    <a:close/>
                  </a:path>
                </a:pathLst>
              </a:cu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grpSp>
      <p:sp>
        <p:nvSpPr>
          <p:cNvPr id="132" name="AutoShape 2"/>
          <p:cNvSpPr>
            <a:spLocks noChangeArrowheads="1"/>
          </p:cNvSpPr>
          <p:nvPr/>
        </p:nvSpPr>
        <p:spPr bwMode="auto">
          <a:xfrm>
            <a:off x="1533062" y="148324"/>
            <a:ext cx="6062109"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CONCENTRATIONS &amp; WATER QUALITY LOADS </a:t>
            </a:r>
            <a:endParaRPr lang="en-US" sz="2000" b="1" dirty="0">
              <a:solidFill>
                <a:srgbClr val="FFFF00"/>
              </a:solidFill>
            </a:endParaRPr>
          </a:p>
        </p:txBody>
      </p:sp>
      <p:grpSp>
        <p:nvGrpSpPr>
          <p:cNvPr id="136" name="Group 135"/>
          <p:cNvGrpSpPr/>
          <p:nvPr/>
        </p:nvGrpSpPr>
        <p:grpSpPr>
          <a:xfrm>
            <a:off x="-71021" y="3977295"/>
            <a:ext cx="9161753" cy="2233530"/>
            <a:chOff x="-71021" y="3746377"/>
            <a:chExt cx="9161753" cy="2233530"/>
          </a:xfrm>
        </p:grpSpPr>
        <p:grpSp>
          <p:nvGrpSpPr>
            <p:cNvPr id="159" name="Group 158"/>
            <p:cNvGrpSpPr/>
            <p:nvPr/>
          </p:nvGrpSpPr>
          <p:grpSpPr>
            <a:xfrm>
              <a:off x="-71021" y="5569845"/>
              <a:ext cx="9161753" cy="410062"/>
              <a:chOff x="17754" y="5721646"/>
              <a:chExt cx="9072978" cy="410062"/>
            </a:xfrm>
          </p:grpSpPr>
          <p:sp>
            <p:nvSpPr>
              <p:cNvPr id="162" name="Freeform 161"/>
              <p:cNvSpPr/>
              <p:nvPr/>
            </p:nvSpPr>
            <p:spPr>
              <a:xfrm>
                <a:off x="17754" y="5779363"/>
                <a:ext cx="9072978" cy="239697"/>
              </a:xfrm>
              <a:custGeom>
                <a:avLst/>
                <a:gdLst>
                  <a:gd name="connsiteX0" fmla="*/ 0 w 8460419"/>
                  <a:gd name="connsiteY0" fmla="*/ 213064 h 239697"/>
                  <a:gd name="connsiteX1" fmla="*/ 53266 w 8460419"/>
                  <a:gd name="connsiteY1" fmla="*/ 204187 h 239697"/>
                  <a:gd name="connsiteX2" fmla="*/ 88776 w 8460419"/>
                  <a:gd name="connsiteY2" fmla="*/ 195309 h 239697"/>
                  <a:gd name="connsiteX3" fmla="*/ 195309 w 8460419"/>
                  <a:gd name="connsiteY3" fmla="*/ 186431 h 239697"/>
                  <a:gd name="connsiteX4" fmla="*/ 390617 w 8460419"/>
                  <a:gd name="connsiteY4" fmla="*/ 213064 h 239697"/>
                  <a:gd name="connsiteX5" fmla="*/ 443883 w 8460419"/>
                  <a:gd name="connsiteY5" fmla="*/ 230820 h 239697"/>
                  <a:gd name="connsiteX6" fmla="*/ 470516 w 8460419"/>
                  <a:gd name="connsiteY6" fmla="*/ 239697 h 239697"/>
                  <a:gd name="connsiteX7" fmla="*/ 1100831 w 8460419"/>
                  <a:gd name="connsiteY7" fmla="*/ 221942 h 239697"/>
                  <a:gd name="connsiteX8" fmla="*/ 1189608 w 8460419"/>
                  <a:gd name="connsiteY8" fmla="*/ 195309 h 239697"/>
                  <a:gd name="connsiteX9" fmla="*/ 1225118 w 8460419"/>
                  <a:gd name="connsiteY9" fmla="*/ 186431 h 239697"/>
                  <a:gd name="connsiteX10" fmla="*/ 1287262 w 8460419"/>
                  <a:gd name="connsiteY10" fmla="*/ 159798 h 239697"/>
                  <a:gd name="connsiteX11" fmla="*/ 1313895 w 8460419"/>
                  <a:gd name="connsiteY11" fmla="*/ 142043 h 239697"/>
                  <a:gd name="connsiteX12" fmla="*/ 1349406 w 8460419"/>
                  <a:gd name="connsiteY12" fmla="*/ 133165 h 239697"/>
                  <a:gd name="connsiteX13" fmla="*/ 1376039 w 8460419"/>
                  <a:gd name="connsiteY13" fmla="*/ 124287 h 239697"/>
                  <a:gd name="connsiteX14" fmla="*/ 1393794 w 8460419"/>
                  <a:gd name="connsiteY14" fmla="*/ 97654 h 239697"/>
                  <a:gd name="connsiteX15" fmla="*/ 1420427 w 8460419"/>
                  <a:gd name="connsiteY15" fmla="*/ 79899 h 239697"/>
                  <a:gd name="connsiteX16" fmla="*/ 1837677 w 8460419"/>
                  <a:gd name="connsiteY16" fmla="*/ 88777 h 239697"/>
                  <a:gd name="connsiteX17" fmla="*/ 1961965 w 8460419"/>
                  <a:gd name="connsiteY17" fmla="*/ 97654 h 239697"/>
                  <a:gd name="connsiteX18" fmla="*/ 2015231 w 8460419"/>
                  <a:gd name="connsiteY18" fmla="*/ 106532 h 239697"/>
                  <a:gd name="connsiteX19" fmla="*/ 2104008 w 8460419"/>
                  <a:gd name="connsiteY19" fmla="*/ 115410 h 239697"/>
                  <a:gd name="connsiteX20" fmla="*/ 2139518 w 8460419"/>
                  <a:gd name="connsiteY20" fmla="*/ 124287 h 239697"/>
                  <a:gd name="connsiteX21" fmla="*/ 2166151 w 8460419"/>
                  <a:gd name="connsiteY21" fmla="*/ 133165 h 239697"/>
                  <a:gd name="connsiteX22" fmla="*/ 2263806 w 8460419"/>
                  <a:gd name="connsiteY22" fmla="*/ 142043 h 239697"/>
                  <a:gd name="connsiteX23" fmla="*/ 2565646 w 8460419"/>
                  <a:gd name="connsiteY23" fmla="*/ 159798 h 239697"/>
                  <a:gd name="connsiteX24" fmla="*/ 3302493 w 8460419"/>
                  <a:gd name="connsiteY24" fmla="*/ 142043 h 239697"/>
                  <a:gd name="connsiteX25" fmla="*/ 3346881 w 8460419"/>
                  <a:gd name="connsiteY25" fmla="*/ 133165 h 239697"/>
                  <a:gd name="connsiteX26" fmla="*/ 3417903 w 8460419"/>
                  <a:gd name="connsiteY26" fmla="*/ 124287 h 239697"/>
                  <a:gd name="connsiteX27" fmla="*/ 3462291 w 8460419"/>
                  <a:gd name="connsiteY27" fmla="*/ 106532 h 239697"/>
                  <a:gd name="connsiteX28" fmla="*/ 3595456 w 8460419"/>
                  <a:gd name="connsiteY28" fmla="*/ 88777 h 239697"/>
                  <a:gd name="connsiteX29" fmla="*/ 3755254 w 8460419"/>
                  <a:gd name="connsiteY29" fmla="*/ 79899 h 239697"/>
                  <a:gd name="connsiteX30" fmla="*/ 3923930 w 8460419"/>
                  <a:gd name="connsiteY30" fmla="*/ 88777 h 239697"/>
                  <a:gd name="connsiteX31" fmla="*/ 4012707 w 8460419"/>
                  <a:gd name="connsiteY31" fmla="*/ 106532 h 239697"/>
                  <a:gd name="connsiteX32" fmla="*/ 4057095 w 8460419"/>
                  <a:gd name="connsiteY32" fmla="*/ 115410 h 239697"/>
                  <a:gd name="connsiteX33" fmla="*/ 4083728 w 8460419"/>
                  <a:gd name="connsiteY33" fmla="*/ 124287 h 239697"/>
                  <a:gd name="connsiteX34" fmla="*/ 4119239 w 8460419"/>
                  <a:gd name="connsiteY34" fmla="*/ 133165 h 239697"/>
                  <a:gd name="connsiteX35" fmla="*/ 4163627 w 8460419"/>
                  <a:gd name="connsiteY35" fmla="*/ 150920 h 239697"/>
                  <a:gd name="connsiteX36" fmla="*/ 4199138 w 8460419"/>
                  <a:gd name="connsiteY36" fmla="*/ 159798 h 239697"/>
                  <a:gd name="connsiteX37" fmla="*/ 4287914 w 8460419"/>
                  <a:gd name="connsiteY37" fmla="*/ 186431 h 239697"/>
                  <a:gd name="connsiteX38" fmla="*/ 4563122 w 8460419"/>
                  <a:gd name="connsiteY38" fmla="*/ 204187 h 239697"/>
                  <a:gd name="connsiteX39" fmla="*/ 5397623 w 8460419"/>
                  <a:gd name="connsiteY39" fmla="*/ 195309 h 239697"/>
                  <a:gd name="connsiteX40" fmla="*/ 5450889 w 8460419"/>
                  <a:gd name="connsiteY40" fmla="*/ 186431 h 239697"/>
                  <a:gd name="connsiteX41" fmla="*/ 5539666 w 8460419"/>
                  <a:gd name="connsiteY41" fmla="*/ 177554 h 239697"/>
                  <a:gd name="connsiteX42" fmla="*/ 5637320 w 8460419"/>
                  <a:gd name="connsiteY42" fmla="*/ 150920 h 239697"/>
                  <a:gd name="connsiteX43" fmla="*/ 5672831 w 8460419"/>
                  <a:gd name="connsiteY43" fmla="*/ 133165 h 239697"/>
                  <a:gd name="connsiteX44" fmla="*/ 5699464 w 8460419"/>
                  <a:gd name="connsiteY44" fmla="*/ 124287 h 239697"/>
                  <a:gd name="connsiteX45" fmla="*/ 5726097 w 8460419"/>
                  <a:gd name="connsiteY45" fmla="*/ 106532 h 239697"/>
                  <a:gd name="connsiteX46" fmla="*/ 5770485 w 8460419"/>
                  <a:gd name="connsiteY46" fmla="*/ 97654 h 239697"/>
                  <a:gd name="connsiteX47" fmla="*/ 5823751 w 8460419"/>
                  <a:gd name="connsiteY47" fmla="*/ 79899 h 239697"/>
                  <a:gd name="connsiteX48" fmla="*/ 5850384 w 8460419"/>
                  <a:gd name="connsiteY48" fmla="*/ 71021 h 239697"/>
                  <a:gd name="connsiteX49" fmla="*/ 5885895 w 8460419"/>
                  <a:gd name="connsiteY49" fmla="*/ 53266 h 239697"/>
                  <a:gd name="connsiteX50" fmla="*/ 5912528 w 8460419"/>
                  <a:gd name="connsiteY50" fmla="*/ 35511 h 239697"/>
                  <a:gd name="connsiteX51" fmla="*/ 5965794 w 8460419"/>
                  <a:gd name="connsiteY51" fmla="*/ 17755 h 239697"/>
                  <a:gd name="connsiteX52" fmla="*/ 5992427 w 8460419"/>
                  <a:gd name="connsiteY52" fmla="*/ 8878 h 239697"/>
                  <a:gd name="connsiteX53" fmla="*/ 6019060 w 8460419"/>
                  <a:gd name="connsiteY53" fmla="*/ 0 h 239697"/>
                  <a:gd name="connsiteX54" fmla="*/ 6276512 w 8460419"/>
                  <a:gd name="connsiteY54" fmla="*/ 8878 h 239697"/>
                  <a:gd name="connsiteX55" fmla="*/ 6365289 w 8460419"/>
                  <a:gd name="connsiteY55" fmla="*/ 26633 h 239697"/>
                  <a:gd name="connsiteX56" fmla="*/ 6391922 w 8460419"/>
                  <a:gd name="connsiteY56" fmla="*/ 44388 h 239697"/>
                  <a:gd name="connsiteX57" fmla="*/ 6480699 w 8460419"/>
                  <a:gd name="connsiteY57" fmla="*/ 79899 h 239697"/>
                  <a:gd name="connsiteX58" fmla="*/ 6507332 w 8460419"/>
                  <a:gd name="connsiteY58" fmla="*/ 97654 h 239697"/>
                  <a:gd name="connsiteX59" fmla="*/ 6551720 w 8460419"/>
                  <a:gd name="connsiteY59" fmla="*/ 133165 h 239697"/>
                  <a:gd name="connsiteX60" fmla="*/ 6587231 w 8460419"/>
                  <a:gd name="connsiteY60" fmla="*/ 142043 h 239697"/>
                  <a:gd name="connsiteX61" fmla="*/ 6640497 w 8460419"/>
                  <a:gd name="connsiteY61" fmla="*/ 159798 h 239697"/>
                  <a:gd name="connsiteX62" fmla="*/ 6667130 w 8460419"/>
                  <a:gd name="connsiteY62" fmla="*/ 168676 h 239697"/>
                  <a:gd name="connsiteX63" fmla="*/ 6693763 w 8460419"/>
                  <a:gd name="connsiteY63" fmla="*/ 186431 h 239697"/>
                  <a:gd name="connsiteX64" fmla="*/ 6729274 w 8460419"/>
                  <a:gd name="connsiteY64" fmla="*/ 195309 h 239697"/>
                  <a:gd name="connsiteX65" fmla="*/ 6755907 w 8460419"/>
                  <a:gd name="connsiteY65" fmla="*/ 204187 h 239697"/>
                  <a:gd name="connsiteX66" fmla="*/ 6800295 w 8460419"/>
                  <a:gd name="connsiteY66" fmla="*/ 213064 h 239697"/>
                  <a:gd name="connsiteX67" fmla="*/ 6826928 w 8460419"/>
                  <a:gd name="connsiteY67" fmla="*/ 221942 h 239697"/>
                  <a:gd name="connsiteX68" fmla="*/ 7066625 w 8460419"/>
                  <a:gd name="connsiteY68" fmla="*/ 239697 h 239697"/>
                  <a:gd name="connsiteX69" fmla="*/ 7554897 w 8460419"/>
                  <a:gd name="connsiteY69" fmla="*/ 230820 h 239697"/>
                  <a:gd name="connsiteX70" fmla="*/ 7608163 w 8460419"/>
                  <a:gd name="connsiteY70" fmla="*/ 221942 h 239697"/>
                  <a:gd name="connsiteX71" fmla="*/ 7696940 w 8460419"/>
                  <a:gd name="connsiteY71" fmla="*/ 213064 h 239697"/>
                  <a:gd name="connsiteX72" fmla="*/ 7812349 w 8460419"/>
                  <a:gd name="connsiteY72" fmla="*/ 195309 h 239697"/>
                  <a:gd name="connsiteX73" fmla="*/ 7883371 w 8460419"/>
                  <a:gd name="connsiteY73" fmla="*/ 177554 h 239697"/>
                  <a:gd name="connsiteX74" fmla="*/ 7927759 w 8460419"/>
                  <a:gd name="connsiteY74" fmla="*/ 168676 h 239697"/>
                  <a:gd name="connsiteX75" fmla="*/ 8460419 w 8460419"/>
                  <a:gd name="connsiteY75" fmla="*/ 177554 h 23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460419" h="239697">
                    <a:moveTo>
                      <a:pt x="0" y="213064"/>
                    </a:moveTo>
                    <a:cubicBezTo>
                      <a:pt x="17755" y="210105"/>
                      <a:pt x="35615" y="207717"/>
                      <a:pt x="53266" y="204187"/>
                    </a:cubicBezTo>
                    <a:cubicBezTo>
                      <a:pt x="65230" y="201794"/>
                      <a:pt x="76669" y="196822"/>
                      <a:pt x="88776" y="195309"/>
                    </a:cubicBezTo>
                    <a:cubicBezTo>
                      <a:pt x="124135" y="190889"/>
                      <a:pt x="159798" y="189390"/>
                      <a:pt x="195309" y="186431"/>
                    </a:cubicBezTo>
                    <a:cubicBezTo>
                      <a:pt x="265454" y="194225"/>
                      <a:pt x="326284" y="193764"/>
                      <a:pt x="390617" y="213064"/>
                    </a:cubicBezTo>
                    <a:cubicBezTo>
                      <a:pt x="408544" y="218442"/>
                      <a:pt x="426128" y="224902"/>
                      <a:pt x="443883" y="230820"/>
                    </a:cubicBezTo>
                    <a:lnTo>
                      <a:pt x="470516" y="239697"/>
                    </a:lnTo>
                    <a:cubicBezTo>
                      <a:pt x="559663" y="238160"/>
                      <a:pt x="918634" y="242187"/>
                      <a:pt x="1100831" y="221942"/>
                    </a:cubicBezTo>
                    <a:cubicBezTo>
                      <a:pt x="1153423" y="216098"/>
                      <a:pt x="1139048" y="212162"/>
                      <a:pt x="1189608" y="195309"/>
                    </a:cubicBezTo>
                    <a:cubicBezTo>
                      <a:pt x="1201183" y="191451"/>
                      <a:pt x="1213281" y="189390"/>
                      <a:pt x="1225118" y="186431"/>
                    </a:cubicBezTo>
                    <a:cubicBezTo>
                      <a:pt x="1291981" y="141856"/>
                      <a:pt x="1207004" y="194194"/>
                      <a:pt x="1287262" y="159798"/>
                    </a:cubicBezTo>
                    <a:cubicBezTo>
                      <a:pt x="1297069" y="155595"/>
                      <a:pt x="1304088" y="146246"/>
                      <a:pt x="1313895" y="142043"/>
                    </a:cubicBezTo>
                    <a:cubicBezTo>
                      <a:pt x="1325110" y="137237"/>
                      <a:pt x="1337674" y="136517"/>
                      <a:pt x="1349406" y="133165"/>
                    </a:cubicBezTo>
                    <a:cubicBezTo>
                      <a:pt x="1358404" y="130594"/>
                      <a:pt x="1367161" y="127246"/>
                      <a:pt x="1376039" y="124287"/>
                    </a:cubicBezTo>
                    <a:cubicBezTo>
                      <a:pt x="1381957" y="115409"/>
                      <a:pt x="1386249" y="105199"/>
                      <a:pt x="1393794" y="97654"/>
                    </a:cubicBezTo>
                    <a:cubicBezTo>
                      <a:pt x="1401339" y="90109"/>
                      <a:pt x="1409760" y="80112"/>
                      <a:pt x="1420427" y="79899"/>
                    </a:cubicBezTo>
                    <a:lnTo>
                      <a:pt x="1837677" y="88777"/>
                    </a:lnTo>
                    <a:cubicBezTo>
                      <a:pt x="1879106" y="91736"/>
                      <a:pt x="1920636" y="93521"/>
                      <a:pt x="1961965" y="97654"/>
                    </a:cubicBezTo>
                    <a:cubicBezTo>
                      <a:pt x="1979876" y="99445"/>
                      <a:pt x="1997370" y="104299"/>
                      <a:pt x="2015231" y="106532"/>
                    </a:cubicBezTo>
                    <a:cubicBezTo>
                      <a:pt x="2044741" y="110221"/>
                      <a:pt x="2074416" y="112451"/>
                      <a:pt x="2104008" y="115410"/>
                    </a:cubicBezTo>
                    <a:cubicBezTo>
                      <a:pt x="2115845" y="118369"/>
                      <a:pt x="2127787" y="120935"/>
                      <a:pt x="2139518" y="124287"/>
                    </a:cubicBezTo>
                    <a:cubicBezTo>
                      <a:pt x="2148516" y="126858"/>
                      <a:pt x="2156887" y="131842"/>
                      <a:pt x="2166151" y="133165"/>
                    </a:cubicBezTo>
                    <a:cubicBezTo>
                      <a:pt x="2198508" y="137788"/>
                      <a:pt x="2231209" y="139628"/>
                      <a:pt x="2263806" y="142043"/>
                    </a:cubicBezTo>
                    <a:cubicBezTo>
                      <a:pt x="2336984" y="147463"/>
                      <a:pt x="2495798" y="155917"/>
                      <a:pt x="2565646" y="159798"/>
                    </a:cubicBezTo>
                    <a:cubicBezTo>
                      <a:pt x="2615179" y="159090"/>
                      <a:pt x="3094225" y="165183"/>
                      <a:pt x="3302493" y="142043"/>
                    </a:cubicBezTo>
                    <a:cubicBezTo>
                      <a:pt x="3317490" y="140377"/>
                      <a:pt x="3331967" y="135459"/>
                      <a:pt x="3346881" y="133165"/>
                    </a:cubicBezTo>
                    <a:cubicBezTo>
                      <a:pt x="3370462" y="129537"/>
                      <a:pt x="3394229" y="127246"/>
                      <a:pt x="3417903" y="124287"/>
                    </a:cubicBezTo>
                    <a:cubicBezTo>
                      <a:pt x="3432699" y="118369"/>
                      <a:pt x="3447027" y="111111"/>
                      <a:pt x="3462291" y="106532"/>
                    </a:cubicBezTo>
                    <a:cubicBezTo>
                      <a:pt x="3497085" y="96094"/>
                      <a:pt x="3568052" y="90734"/>
                      <a:pt x="3595456" y="88777"/>
                    </a:cubicBezTo>
                    <a:cubicBezTo>
                      <a:pt x="3648669" y="84976"/>
                      <a:pt x="3701988" y="82858"/>
                      <a:pt x="3755254" y="79899"/>
                    </a:cubicBezTo>
                    <a:cubicBezTo>
                      <a:pt x="3811479" y="82858"/>
                      <a:pt x="3867806" y="84287"/>
                      <a:pt x="3923930" y="88777"/>
                    </a:cubicBezTo>
                    <a:cubicBezTo>
                      <a:pt x="3964708" y="92039"/>
                      <a:pt x="3976356" y="98454"/>
                      <a:pt x="4012707" y="106532"/>
                    </a:cubicBezTo>
                    <a:cubicBezTo>
                      <a:pt x="4027437" y="109805"/>
                      <a:pt x="4042456" y="111750"/>
                      <a:pt x="4057095" y="115410"/>
                    </a:cubicBezTo>
                    <a:cubicBezTo>
                      <a:pt x="4066173" y="117680"/>
                      <a:pt x="4074730" y="121716"/>
                      <a:pt x="4083728" y="124287"/>
                    </a:cubicBezTo>
                    <a:cubicBezTo>
                      <a:pt x="4095460" y="127639"/>
                      <a:pt x="4107664" y="129307"/>
                      <a:pt x="4119239" y="133165"/>
                    </a:cubicBezTo>
                    <a:cubicBezTo>
                      <a:pt x="4134357" y="138204"/>
                      <a:pt x="4148509" y="145881"/>
                      <a:pt x="4163627" y="150920"/>
                    </a:cubicBezTo>
                    <a:cubicBezTo>
                      <a:pt x="4175202" y="154778"/>
                      <a:pt x="4187451" y="156292"/>
                      <a:pt x="4199138" y="159798"/>
                    </a:cubicBezTo>
                    <a:cubicBezTo>
                      <a:pt x="4216090" y="164884"/>
                      <a:pt x="4265466" y="183790"/>
                      <a:pt x="4287914" y="186431"/>
                    </a:cubicBezTo>
                    <a:cubicBezTo>
                      <a:pt x="4345940" y="193257"/>
                      <a:pt x="4517688" y="201663"/>
                      <a:pt x="4563122" y="204187"/>
                    </a:cubicBezTo>
                    <a:lnTo>
                      <a:pt x="5397623" y="195309"/>
                    </a:lnTo>
                    <a:cubicBezTo>
                      <a:pt x="5415620" y="194949"/>
                      <a:pt x="5433028" y="188664"/>
                      <a:pt x="5450889" y="186431"/>
                    </a:cubicBezTo>
                    <a:cubicBezTo>
                      <a:pt x="5480399" y="182742"/>
                      <a:pt x="5510074" y="180513"/>
                      <a:pt x="5539666" y="177554"/>
                    </a:cubicBezTo>
                    <a:cubicBezTo>
                      <a:pt x="5550535" y="174837"/>
                      <a:pt x="5614086" y="160877"/>
                      <a:pt x="5637320" y="150920"/>
                    </a:cubicBezTo>
                    <a:cubicBezTo>
                      <a:pt x="5649484" y="145707"/>
                      <a:pt x="5660667" y="138378"/>
                      <a:pt x="5672831" y="133165"/>
                    </a:cubicBezTo>
                    <a:cubicBezTo>
                      <a:pt x="5681432" y="129479"/>
                      <a:pt x="5691094" y="128472"/>
                      <a:pt x="5699464" y="124287"/>
                    </a:cubicBezTo>
                    <a:cubicBezTo>
                      <a:pt x="5709007" y="119515"/>
                      <a:pt x="5716107" y="110278"/>
                      <a:pt x="5726097" y="106532"/>
                    </a:cubicBezTo>
                    <a:cubicBezTo>
                      <a:pt x="5740225" y="101234"/>
                      <a:pt x="5755928" y="101624"/>
                      <a:pt x="5770485" y="97654"/>
                    </a:cubicBezTo>
                    <a:cubicBezTo>
                      <a:pt x="5788541" y="92730"/>
                      <a:pt x="5805996" y="85817"/>
                      <a:pt x="5823751" y="79899"/>
                    </a:cubicBezTo>
                    <a:cubicBezTo>
                      <a:pt x="5832629" y="76940"/>
                      <a:pt x="5842014" y="75206"/>
                      <a:pt x="5850384" y="71021"/>
                    </a:cubicBezTo>
                    <a:cubicBezTo>
                      <a:pt x="5862221" y="65103"/>
                      <a:pt x="5874405" y="59832"/>
                      <a:pt x="5885895" y="53266"/>
                    </a:cubicBezTo>
                    <a:cubicBezTo>
                      <a:pt x="5895159" y="47973"/>
                      <a:pt x="5902778" y="39844"/>
                      <a:pt x="5912528" y="35511"/>
                    </a:cubicBezTo>
                    <a:cubicBezTo>
                      <a:pt x="5929631" y="27910"/>
                      <a:pt x="5948039" y="23673"/>
                      <a:pt x="5965794" y="17755"/>
                    </a:cubicBezTo>
                    <a:lnTo>
                      <a:pt x="5992427" y="8878"/>
                    </a:lnTo>
                    <a:lnTo>
                      <a:pt x="6019060" y="0"/>
                    </a:lnTo>
                    <a:cubicBezTo>
                      <a:pt x="6104877" y="2959"/>
                      <a:pt x="6190784" y="3979"/>
                      <a:pt x="6276512" y="8878"/>
                    </a:cubicBezTo>
                    <a:cubicBezTo>
                      <a:pt x="6304734" y="10491"/>
                      <a:pt x="6337449" y="19673"/>
                      <a:pt x="6365289" y="26633"/>
                    </a:cubicBezTo>
                    <a:cubicBezTo>
                      <a:pt x="6374167" y="32551"/>
                      <a:pt x="6382172" y="40055"/>
                      <a:pt x="6391922" y="44388"/>
                    </a:cubicBezTo>
                    <a:cubicBezTo>
                      <a:pt x="6473769" y="80765"/>
                      <a:pt x="6417116" y="43567"/>
                      <a:pt x="6480699" y="79899"/>
                    </a:cubicBezTo>
                    <a:cubicBezTo>
                      <a:pt x="6489963" y="85192"/>
                      <a:pt x="6499001" y="90989"/>
                      <a:pt x="6507332" y="97654"/>
                    </a:cubicBezTo>
                    <a:cubicBezTo>
                      <a:pt x="6529363" y="115279"/>
                      <a:pt x="6522289" y="120552"/>
                      <a:pt x="6551720" y="133165"/>
                    </a:cubicBezTo>
                    <a:cubicBezTo>
                      <a:pt x="6562935" y="137971"/>
                      <a:pt x="6575544" y="138537"/>
                      <a:pt x="6587231" y="142043"/>
                    </a:cubicBezTo>
                    <a:cubicBezTo>
                      <a:pt x="6605157" y="147421"/>
                      <a:pt x="6622742" y="153880"/>
                      <a:pt x="6640497" y="159798"/>
                    </a:cubicBezTo>
                    <a:cubicBezTo>
                      <a:pt x="6649375" y="162757"/>
                      <a:pt x="6659344" y="163485"/>
                      <a:pt x="6667130" y="168676"/>
                    </a:cubicBezTo>
                    <a:cubicBezTo>
                      <a:pt x="6676008" y="174594"/>
                      <a:pt x="6683956" y="182228"/>
                      <a:pt x="6693763" y="186431"/>
                    </a:cubicBezTo>
                    <a:cubicBezTo>
                      <a:pt x="6704978" y="191237"/>
                      <a:pt x="6717542" y="191957"/>
                      <a:pt x="6729274" y="195309"/>
                    </a:cubicBezTo>
                    <a:cubicBezTo>
                      <a:pt x="6738272" y="197880"/>
                      <a:pt x="6746828" y="201917"/>
                      <a:pt x="6755907" y="204187"/>
                    </a:cubicBezTo>
                    <a:cubicBezTo>
                      <a:pt x="6770545" y="207847"/>
                      <a:pt x="6785657" y="209404"/>
                      <a:pt x="6800295" y="213064"/>
                    </a:cubicBezTo>
                    <a:cubicBezTo>
                      <a:pt x="6809374" y="215334"/>
                      <a:pt x="6817721" y="220268"/>
                      <a:pt x="6826928" y="221942"/>
                    </a:cubicBezTo>
                    <a:cubicBezTo>
                      <a:pt x="6898012" y="234867"/>
                      <a:pt x="7005820" y="236497"/>
                      <a:pt x="7066625" y="239697"/>
                    </a:cubicBezTo>
                    <a:lnTo>
                      <a:pt x="7554897" y="230820"/>
                    </a:lnTo>
                    <a:cubicBezTo>
                      <a:pt x="7572888" y="230230"/>
                      <a:pt x="7590302" y="224175"/>
                      <a:pt x="7608163" y="221942"/>
                    </a:cubicBezTo>
                    <a:cubicBezTo>
                      <a:pt x="7637673" y="218253"/>
                      <a:pt x="7667348" y="216023"/>
                      <a:pt x="7696940" y="213064"/>
                    </a:cubicBezTo>
                    <a:cubicBezTo>
                      <a:pt x="7770864" y="194584"/>
                      <a:pt x="7693052" y="212352"/>
                      <a:pt x="7812349" y="195309"/>
                    </a:cubicBezTo>
                    <a:cubicBezTo>
                      <a:pt x="7888690" y="184403"/>
                      <a:pt x="7828298" y="191322"/>
                      <a:pt x="7883371" y="177554"/>
                    </a:cubicBezTo>
                    <a:cubicBezTo>
                      <a:pt x="7898010" y="173894"/>
                      <a:pt x="7912963" y="171635"/>
                      <a:pt x="7927759" y="168676"/>
                    </a:cubicBezTo>
                    <a:lnTo>
                      <a:pt x="8460419" y="177554"/>
                    </a:lnTo>
                  </a:path>
                </a:pathLst>
              </a:custGeom>
              <a:ln w="266700">
                <a:solidFill>
                  <a:srgbClr val="0000CC"/>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163" name="TextBox 162"/>
              <p:cNvSpPr txBox="1"/>
              <p:nvPr/>
            </p:nvSpPr>
            <p:spPr>
              <a:xfrm>
                <a:off x="2482270" y="5721646"/>
                <a:ext cx="817865" cy="400110"/>
              </a:xfrm>
              <a:prstGeom prst="rect">
                <a:avLst/>
              </a:prstGeom>
              <a:noFill/>
            </p:spPr>
            <p:txBody>
              <a:bodyPr wrap="none" rtlCol="0">
                <a:spAutoFit/>
              </a:bodyPr>
              <a:lstStyle/>
              <a:p>
                <a:r>
                  <a:rPr lang="en-ZA" sz="2000" b="1" dirty="0" smtClean="0">
                    <a:solidFill>
                      <a:schemeClr val="bg1"/>
                    </a:solidFill>
                  </a:rPr>
                  <a:t>River</a:t>
                </a:r>
                <a:endParaRPr lang="en-ZA" sz="2000" b="1" dirty="0">
                  <a:solidFill>
                    <a:schemeClr val="bg1"/>
                  </a:solidFill>
                </a:endParaRPr>
              </a:p>
            </p:txBody>
          </p:sp>
          <p:sp>
            <p:nvSpPr>
              <p:cNvPr id="164" name="TextBox 163"/>
              <p:cNvSpPr txBox="1"/>
              <p:nvPr/>
            </p:nvSpPr>
            <p:spPr>
              <a:xfrm rot="21347985">
                <a:off x="3166669" y="5731598"/>
                <a:ext cx="367023" cy="400110"/>
              </a:xfrm>
              <a:prstGeom prst="rect">
                <a:avLst/>
              </a:prstGeom>
              <a:noFill/>
            </p:spPr>
            <p:txBody>
              <a:bodyPr wrap="none" rtlCol="0">
                <a:spAutoFit/>
              </a:bodyPr>
              <a:lstStyle/>
              <a:p>
                <a:r>
                  <a:rPr lang="en-ZA" sz="2000" b="1" dirty="0" smtClean="0">
                    <a:solidFill>
                      <a:schemeClr val="bg1"/>
                    </a:solidFill>
                  </a:rPr>
                  <a:t>B</a:t>
                </a:r>
                <a:endParaRPr lang="en-ZA" sz="2000" b="1" dirty="0">
                  <a:solidFill>
                    <a:schemeClr val="bg1"/>
                  </a:solidFill>
                </a:endParaRPr>
              </a:p>
            </p:txBody>
          </p:sp>
        </p:grpSp>
        <p:sp>
          <p:nvSpPr>
            <p:cNvPr id="160" name="Freeform 159"/>
            <p:cNvSpPr/>
            <p:nvPr/>
          </p:nvSpPr>
          <p:spPr>
            <a:xfrm>
              <a:off x="-71020" y="3746377"/>
              <a:ext cx="5095782" cy="2059619"/>
            </a:xfrm>
            <a:custGeom>
              <a:avLst/>
              <a:gdLst>
                <a:gd name="connsiteX0" fmla="*/ 0 w 4758431"/>
                <a:gd name="connsiteY0" fmla="*/ 0 h 2059619"/>
                <a:gd name="connsiteX1" fmla="*/ 248575 w 4758431"/>
                <a:gd name="connsiteY1" fmla="*/ 71021 h 2059619"/>
                <a:gd name="connsiteX2" fmla="*/ 337352 w 4758431"/>
                <a:gd name="connsiteY2" fmla="*/ 106532 h 2059619"/>
                <a:gd name="connsiteX3" fmla="*/ 372862 w 4758431"/>
                <a:gd name="connsiteY3" fmla="*/ 124287 h 2059619"/>
                <a:gd name="connsiteX4" fmla="*/ 470517 w 4758431"/>
                <a:gd name="connsiteY4" fmla="*/ 150920 h 2059619"/>
                <a:gd name="connsiteX5" fmla="*/ 550416 w 4758431"/>
                <a:gd name="connsiteY5" fmla="*/ 186431 h 2059619"/>
                <a:gd name="connsiteX6" fmla="*/ 577049 w 4758431"/>
                <a:gd name="connsiteY6" fmla="*/ 195308 h 2059619"/>
                <a:gd name="connsiteX7" fmla="*/ 612559 w 4758431"/>
                <a:gd name="connsiteY7" fmla="*/ 213064 h 2059619"/>
                <a:gd name="connsiteX8" fmla="*/ 674703 w 4758431"/>
                <a:gd name="connsiteY8" fmla="*/ 239697 h 2059619"/>
                <a:gd name="connsiteX9" fmla="*/ 701336 w 4758431"/>
                <a:gd name="connsiteY9" fmla="*/ 266330 h 2059619"/>
                <a:gd name="connsiteX10" fmla="*/ 736847 w 4758431"/>
                <a:gd name="connsiteY10" fmla="*/ 292963 h 2059619"/>
                <a:gd name="connsiteX11" fmla="*/ 763480 w 4758431"/>
                <a:gd name="connsiteY11" fmla="*/ 328473 h 2059619"/>
                <a:gd name="connsiteX12" fmla="*/ 781235 w 4758431"/>
                <a:gd name="connsiteY12" fmla="*/ 355106 h 2059619"/>
                <a:gd name="connsiteX13" fmla="*/ 816746 w 4758431"/>
                <a:gd name="connsiteY13" fmla="*/ 372862 h 2059619"/>
                <a:gd name="connsiteX14" fmla="*/ 843379 w 4758431"/>
                <a:gd name="connsiteY14" fmla="*/ 390617 h 2059619"/>
                <a:gd name="connsiteX15" fmla="*/ 878889 w 4758431"/>
                <a:gd name="connsiteY15" fmla="*/ 417250 h 2059619"/>
                <a:gd name="connsiteX16" fmla="*/ 905522 w 4758431"/>
                <a:gd name="connsiteY16" fmla="*/ 426128 h 2059619"/>
                <a:gd name="connsiteX17" fmla="*/ 994299 w 4758431"/>
                <a:gd name="connsiteY17" fmla="*/ 461639 h 2059619"/>
                <a:gd name="connsiteX18" fmla="*/ 1047565 w 4758431"/>
                <a:gd name="connsiteY18" fmla="*/ 479394 h 2059619"/>
                <a:gd name="connsiteX19" fmla="*/ 1154097 w 4758431"/>
                <a:gd name="connsiteY19" fmla="*/ 488272 h 2059619"/>
                <a:gd name="connsiteX20" fmla="*/ 1615736 w 4758431"/>
                <a:gd name="connsiteY20" fmla="*/ 514905 h 2059619"/>
                <a:gd name="connsiteX21" fmla="*/ 1686757 w 4758431"/>
                <a:gd name="connsiteY21" fmla="*/ 523782 h 2059619"/>
                <a:gd name="connsiteX22" fmla="*/ 1766656 w 4758431"/>
                <a:gd name="connsiteY22" fmla="*/ 541538 h 2059619"/>
                <a:gd name="connsiteX23" fmla="*/ 1819922 w 4758431"/>
                <a:gd name="connsiteY23" fmla="*/ 550415 h 2059619"/>
                <a:gd name="connsiteX24" fmla="*/ 1864311 w 4758431"/>
                <a:gd name="connsiteY24" fmla="*/ 559293 h 2059619"/>
                <a:gd name="connsiteX25" fmla="*/ 1944210 w 4758431"/>
                <a:gd name="connsiteY25" fmla="*/ 568171 h 2059619"/>
                <a:gd name="connsiteX26" fmla="*/ 2015231 w 4758431"/>
                <a:gd name="connsiteY26" fmla="*/ 585926 h 2059619"/>
                <a:gd name="connsiteX27" fmla="*/ 2077375 w 4758431"/>
                <a:gd name="connsiteY27" fmla="*/ 603681 h 2059619"/>
                <a:gd name="connsiteX28" fmla="*/ 2299317 w 4758431"/>
                <a:gd name="connsiteY28" fmla="*/ 656947 h 2059619"/>
                <a:gd name="connsiteX29" fmla="*/ 2388093 w 4758431"/>
                <a:gd name="connsiteY29" fmla="*/ 683580 h 2059619"/>
                <a:gd name="connsiteX30" fmla="*/ 2432482 w 4758431"/>
                <a:gd name="connsiteY30" fmla="*/ 701336 h 2059619"/>
                <a:gd name="connsiteX31" fmla="*/ 2530136 w 4758431"/>
                <a:gd name="connsiteY31" fmla="*/ 719091 h 2059619"/>
                <a:gd name="connsiteX32" fmla="*/ 2556769 w 4758431"/>
                <a:gd name="connsiteY32" fmla="*/ 727969 h 2059619"/>
                <a:gd name="connsiteX33" fmla="*/ 2645546 w 4758431"/>
                <a:gd name="connsiteY33" fmla="*/ 736846 h 2059619"/>
                <a:gd name="connsiteX34" fmla="*/ 2725445 w 4758431"/>
                <a:gd name="connsiteY34" fmla="*/ 754602 h 2059619"/>
                <a:gd name="connsiteX35" fmla="*/ 2752078 w 4758431"/>
                <a:gd name="connsiteY35" fmla="*/ 763479 h 2059619"/>
                <a:gd name="connsiteX36" fmla="*/ 2787588 w 4758431"/>
                <a:gd name="connsiteY36" fmla="*/ 772357 h 2059619"/>
                <a:gd name="connsiteX37" fmla="*/ 2849732 w 4758431"/>
                <a:gd name="connsiteY37" fmla="*/ 825623 h 2059619"/>
                <a:gd name="connsiteX38" fmla="*/ 2965142 w 4758431"/>
                <a:gd name="connsiteY38" fmla="*/ 896644 h 2059619"/>
                <a:gd name="connsiteX39" fmla="*/ 3009530 w 4758431"/>
                <a:gd name="connsiteY39" fmla="*/ 914400 h 2059619"/>
                <a:gd name="connsiteX40" fmla="*/ 3080552 w 4758431"/>
                <a:gd name="connsiteY40" fmla="*/ 958788 h 2059619"/>
                <a:gd name="connsiteX41" fmla="*/ 3124940 w 4758431"/>
                <a:gd name="connsiteY41" fmla="*/ 967666 h 2059619"/>
                <a:gd name="connsiteX42" fmla="*/ 3222594 w 4758431"/>
                <a:gd name="connsiteY42" fmla="*/ 985421 h 2059619"/>
                <a:gd name="connsiteX43" fmla="*/ 3249227 w 4758431"/>
                <a:gd name="connsiteY43" fmla="*/ 994299 h 2059619"/>
                <a:gd name="connsiteX44" fmla="*/ 3364637 w 4758431"/>
                <a:gd name="connsiteY44" fmla="*/ 1020932 h 2059619"/>
                <a:gd name="connsiteX45" fmla="*/ 3453414 w 4758431"/>
                <a:gd name="connsiteY45" fmla="*/ 1038687 h 2059619"/>
                <a:gd name="connsiteX46" fmla="*/ 3506680 w 4758431"/>
                <a:gd name="connsiteY46" fmla="*/ 1047565 h 2059619"/>
                <a:gd name="connsiteX47" fmla="*/ 3542190 w 4758431"/>
                <a:gd name="connsiteY47" fmla="*/ 1056442 h 2059619"/>
                <a:gd name="connsiteX48" fmla="*/ 3630967 w 4758431"/>
                <a:gd name="connsiteY48" fmla="*/ 1065320 h 2059619"/>
                <a:gd name="connsiteX49" fmla="*/ 3773010 w 4758431"/>
                <a:gd name="connsiteY49" fmla="*/ 1091953 h 2059619"/>
                <a:gd name="connsiteX50" fmla="*/ 3835153 w 4758431"/>
                <a:gd name="connsiteY50" fmla="*/ 1100831 h 2059619"/>
                <a:gd name="connsiteX51" fmla="*/ 3941686 w 4758431"/>
                <a:gd name="connsiteY51" fmla="*/ 1127464 h 2059619"/>
                <a:gd name="connsiteX52" fmla="*/ 4021585 w 4758431"/>
                <a:gd name="connsiteY52" fmla="*/ 1216240 h 2059619"/>
                <a:gd name="connsiteX53" fmla="*/ 4039340 w 4758431"/>
                <a:gd name="connsiteY53" fmla="*/ 1233996 h 2059619"/>
                <a:gd name="connsiteX54" fmla="*/ 4057095 w 4758431"/>
                <a:gd name="connsiteY54" fmla="*/ 1287262 h 2059619"/>
                <a:gd name="connsiteX55" fmla="*/ 4065973 w 4758431"/>
                <a:gd name="connsiteY55" fmla="*/ 1313895 h 2059619"/>
                <a:gd name="connsiteX56" fmla="*/ 4083728 w 4758431"/>
                <a:gd name="connsiteY56" fmla="*/ 1384916 h 2059619"/>
                <a:gd name="connsiteX57" fmla="*/ 4092606 w 4758431"/>
                <a:gd name="connsiteY57" fmla="*/ 1420427 h 2059619"/>
                <a:gd name="connsiteX58" fmla="*/ 4101484 w 4758431"/>
                <a:gd name="connsiteY58" fmla="*/ 1455938 h 2059619"/>
                <a:gd name="connsiteX59" fmla="*/ 4128117 w 4758431"/>
                <a:gd name="connsiteY59" fmla="*/ 1491448 h 2059619"/>
                <a:gd name="connsiteX60" fmla="*/ 4181383 w 4758431"/>
                <a:gd name="connsiteY60" fmla="*/ 1571347 h 2059619"/>
                <a:gd name="connsiteX61" fmla="*/ 4234649 w 4758431"/>
                <a:gd name="connsiteY61" fmla="*/ 1606858 h 2059619"/>
                <a:gd name="connsiteX62" fmla="*/ 4287915 w 4758431"/>
                <a:gd name="connsiteY62" fmla="*/ 1660124 h 2059619"/>
                <a:gd name="connsiteX63" fmla="*/ 4314548 w 4758431"/>
                <a:gd name="connsiteY63" fmla="*/ 1677879 h 2059619"/>
                <a:gd name="connsiteX64" fmla="*/ 4376691 w 4758431"/>
                <a:gd name="connsiteY64" fmla="*/ 1740023 h 2059619"/>
                <a:gd name="connsiteX65" fmla="*/ 4394447 w 4758431"/>
                <a:gd name="connsiteY65" fmla="*/ 1757778 h 2059619"/>
                <a:gd name="connsiteX66" fmla="*/ 4447713 w 4758431"/>
                <a:gd name="connsiteY66" fmla="*/ 1793289 h 2059619"/>
                <a:gd name="connsiteX67" fmla="*/ 4474346 w 4758431"/>
                <a:gd name="connsiteY67" fmla="*/ 1828800 h 2059619"/>
                <a:gd name="connsiteX68" fmla="*/ 4509856 w 4758431"/>
                <a:gd name="connsiteY68" fmla="*/ 1864310 h 2059619"/>
                <a:gd name="connsiteX69" fmla="*/ 4651899 w 4758431"/>
                <a:gd name="connsiteY69" fmla="*/ 1970842 h 2059619"/>
                <a:gd name="connsiteX70" fmla="*/ 4714043 w 4758431"/>
                <a:gd name="connsiteY70" fmla="*/ 2015231 h 2059619"/>
                <a:gd name="connsiteX71" fmla="*/ 4758431 w 4758431"/>
                <a:gd name="connsiteY71" fmla="*/ 2059619 h 205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758431" h="2059619">
                  <a:moveTo>
                    <a:pt x="0" y="0"/>
                  </a:moveTo>
                  <a:cubicBezTo>
                    <a:pt x="82858" y="23674"/>
                    <a:pt x="166401" y="45071"/>
                    <a:pt x="248575" y="71021"/>
                  </a:cubicBezTo>
                  <a:cubicBezTo>
                    <a:pt x="278968" y="80619"/>
                    <a:pt x="308057" y="93977"/>
                    <a:pt x="337352" y="106532"/>
                  </a:cubicBezTo>
                  <a:cubicBezTo>
                    <a:pt x="349516" y="111745"/>
                    <a:pt x="360307" y="120102"/>
                    <a:pt x="372862" y="124287"/>
                  </a:cubicBezTo>
                  <a:cubicBezTo>
                    <a:pt x="404871" y="134957"/>
                    <a:pt x="438312" y="140856"/>
                    <a:pt x="470517" y="150920"/>
                  </a:cubicBezTo>
                  <a:cubicBezTo>
                    <a:pt x="521353" y="166806"/>
                    <a:pt x="505502" y="167182"/>
                    <a:pt x="550416" y="186431"/>
                  </a:cubicBezTo>
                  <a:cubicBezTo>
                    <a:pt x="559017" y="190117"/>
                    <a:pt x="568448" y="191622"/>
                    <a:pt x="577049" y="195308"/>
                  </a:cubicBezTo>
                  <a:cubicBezTo>
                    <a:pt x="589213" y="200521"/>
                    <a:pt x="600511" y="207588"/>
                    <a:pt x="612559" y="213064"/>
                  </a:cubicBezTo>
                  <a:cubicBezTo>
                    <a:pt x="633076" y="222390"/>
                    <a:pt x="653988" y="230819"/>
                    <a:pt x="674703" y="239697"/>
                  </a:cubicBezTo>
                  <a:cubicBezTo>
                    <a:pt x="683581" y="248575"/>
                    <a:pt x="691804" y="258159"/>
                    <a:pt x="701336" y="266330"/>
                  </a:cubicBezTo>
                  <a:cubicBezTo>
                    <a:pt x="712570" y="275959"/>
                    <a:pt x="726384" y="282501"/>
                    <a:pt x="736847" y="292963"/>
                  </a:cubicBezTo>
                  <a:cubicBezTo>
                    <a:pt x="747309" y="303425"/>
                    <a:pt x="754880" y="316433"/>
                    <a:pt x="763480" y="328473"/>
                  </a:cubicBezTo>
                  <a:cubicBezTo>
                    <a:pt x="769682" y="337155"/>
                    <a:pt x="773038" y="348275"/>
                    <a:pt x="781235" y="355106"/>
                  </a:cubicBezTo>
                  <a:cubicBezTo>
                    <a:pt x="791402" y="363578"/>
                    <a:pt x="805255" y="366296"/>
                    <a:pt x="816746" y="372862"/>
                  </a:cubicBezTo>
                  <a:cubicBezTo>
                    <a:pt x="826010" y="378156"/>
                    <a:pt x="834697" y="384415"/>
                    <a:pt x="843379" y="390617"/>
                  </a:cubicBezTo>
                  <a:cubicBezTo>
                    <a:pt x="855419" y="399217"/>
                    <a:pt x="866043" y="409909"/>
                    <a:pt x="878889" y="417250"/>
                  </a:cubicBezTo>
                  <a:cubicBezTo>
                    <a:pt x="887014" y="421893"/>
                    <a:pt x="896788" y="422769"/>
                    <a:pt x="905522" y="426128"/>
                  </a:cubicBezTo>
                  <a:cubicBezTo>
                    <a:pt x="935269" y="437569"/>
                    <a:pt x="964063" y="451560"/>
                    <a:pt x="994299" y="461639"/>
                  </a:cubicBezTo>
                  <a:cubicBezTo>
                    <a:pt x="1012054" y="467557"/>
                    <a:pt x="1028914" y="477840"/>
                    <a:pt x="1047565" y="479394"/>
                  </a:cubicBezTo>
                  <a:lnTo>
                    <a:pt x="1154097" y="488272"/>
                  </a:lnTo>
                  <a:cubicBezTo>
                    <a:pt x="1351470" y="537614"/>
                    <a:pt x="1200723" y="505473"/>
                    <a:pt x="1615736" y="514905"/>
                  </a:cubicBezTo>
                  <a:cubicBezTo>
                    <a:pt x="1639410" y="517864"/>
                    <a:pt x="1663262" y="519636"/>
                    <a:pt x="1686757" y="523782"/>
                  </a:cubicBezTo>
                  <a:cubicBezTo>
                    <a:pt x="1713625" y="528523"/>
                    <a:pt x="1739903" y="536187"/>
                    <a:pt x="1766656" y="541538"/>
                  </a:cubicBezTo>
                  <a:cubicBezTo>
                    <a:pt x="1784307" y="545068"/>
                    <a:pt x="1802212" y="547195"/>
                    <a:pt x="1819922" y="550415"/>
                  </a:cubicBezTo>
                  <a:cubicBezTo>
                    <a:pt x="1834768" y="553114"/>
                    <a:pt x="1849373" y="557159"/>
                    <a:pt x="1864311" y="559293"/>
                  </a:cubicBezTo>
                  <a:cubicBezTo>
                    <a:pt x="1890839" y="563083"/>
                    <a:pt x="1917577" y="565212"/>
                    <a:pt x="1944210" y="568171"/>
                  </a:cubicBezTo>
                  <a:lnTo>
                    <a:pt x="2015231" y="585926"/>
                  </a:lnTo>
                  <a:cubicBezTo>
                    <a:pt x="2036047" y="591477"/>
                    <a:pt x="2056475" y="598456"/>
                    <a:pt x="2077375" y="603681"/>
                  </a:cubicBezTo>
                  <a:cubicBezTo>
                    <a:pt x="2151185" y="622133"/>
                    <a:pt x="2226444" y="635085"/>
                    <a:pt x="2299317" y="656947"/>
                  </a:cubicBezTo>
                  <a:cubicBezTo>
                    <a:pt x="2328909" y="665825"/>
                    <a:pt x="2358783" y="673810"/>
                    <a:pt x="2388093" y="683580"/>
                  </a:cubicBezTo>
                  <a:cubicBezTo>
                    <a:pt x="2403211" y="688620"/>
                    <a:pt x="2417022" y="697471"/>
                    <a:pt x="2432482" y="701336"/>
                  </a:cubicBezTo>
                  <a:cubicBezTo>
                    <a:pt x="2464579" y="709360"/>
                    <a:pt x="2497785" y="712159"/>
                    <a:pt x="2530136" y="719091"/>
                  </a:cubicBezTo>
                  <a:cubicBezTo>
                    <a:pt x="2539286" y="721052"/>
                    <a:pt x="2547520" y="726546"/>
                    <a:pt x="2556769" y="727969"/>
                  </a:cubicBezTo>
                  <a:cubicBezTo>
                    <a:pt x="2586163" y="732491"/>
                    <a:pt x="2615954" y="733887"/>
                    <a:pt x="2645546" y="736846"/>
                  </a:cubicBezTo>
                  <a:cubicBezTo>
                    <a:pt x="2672179" y="742765"/>
                    <a:pt x="2698977" y="747985"/>
                    <a:pt x="2725445" y="754602"/>
                  </a:cubicBezTo>
                  <a:cubicBezTo>
                    <a:pt x="2734523" y="756872"/>
                    <a:pt x="2743080" y="760908"/>
                    <a:pt x="2752078" y="763479"/>
                  </a:cubicBezTo>
                  <a:cubicBezTo>
                    <a:pt x="2763810" y="766831"/>
                    <a:pt x="2775751" y="769398"/>
                    <a:pt x="2787588" y="772357"/>
                  </a:cubicBezTo>
                  <a:cubicBezTo>
                    <a:pt x="2809743" y="794510"/>
                    <a:pt x="2819183" y="805257"/>
                    <a:pt x="2849732" y="825623"/>
                  </a:cubicBezTo>
                  <a:cubicBezTo>
                    <a:pt x="2887316" y="850679"/>
                    <a:pt x="2923202" y="879867"/>
                    <a:pt x="2965142" y="896644"/>
                  </a:cubicBezTo>
                  <a:cubicBezTo>
                    <a:pt x="2979938" y="902563"/>
                    <a:pt x="2995499" y="906845"/>
                    <a:pt x="3009530" y="914400"/>
                  </a:cubicBezTo>
                  <a:cubicBezTo>
                    <a:pt x="3034110" y="927636"/>
                    <a:pt x="3055204" y="947089"/>
                    <a:pt x="3080552" y="958788"/>
                  </a:cubicBezTo>
                  <a:cubicBezTo>
                    <a:pt x="3094252" y="965111"/>
                    <a:pt x="3110301" y="964006"/>
                    <a:pt x="3124940" y="967666"/>
                  </a:cubicBezTo>
                  <a:cubicBezTo>
                    <a:pt x="3207045" y="988192"/>
                    <a:pt x="3058565" y="964917"/>
                    <a:pt x="3222594" y="985421"/>
                  </a:cubicBezTo>
                  <a:cubicBezTo>
                    <a:pt x="3231472" y="988380"/>
                    <a:pt x="3240229" y="991728"/>
                    <a:pt x="3249227" y="994299"/>
                  </a:cubicBezTo>
                  <a:cubicBezTo>
                    <a:pt x="3275360" y="1001765"/>
                    <a:pt x="3352982" y="1018478"/>
                    <a:pt x="3364637" y="1020932"/>
                  </a:cubicBezTo>
                  <a:cubicBezTo>
                    <a:pt x="3394168" y="1027149"/>
                    <a:pt x="3423646" y="1033726"/>
                    <a:pt x="3453414" y="1038687"/>
                  </a:cubicBezTo>
                  <a:cubicBezTo>
                    <a:pt x="3471169" y="1041646"/>
                    <a:pt x="3489029" y="1044035"/>
                    <a:pt x="3506680" y="1047565"/>
                  </a:cubicBezTo>
                  <a:cubicBezTo>
                    <a:pt x="3518644" y="1049958"/>
                    <a:pt x="3530112" y="1054717"/>
                    <a:pt x="3542190" y="1056442"/>
                  </a:cubicBezTo>
                  <a:cubicBezTo>
                    <a:pt x="3571631" y="1060648"/>
                    <a:pt x="3601375" y="1062361"/>
                    <a:pt x="3630967" y="1065320"/>
                  </a:cubicBezTo>
                  <a:cubicBezTo>
                    <a:pt x="3678315" y="1074198"/>
                    <a:pt x="3725321" y="1085140"/>
                    <a:pt x="3773010" y="1091953"/>
                  </a:cubicBezTo>
                  <a:cubicBezTo>
                    <a:pt x="3793724" y="1094912"/>
                    <a:pt x="3814677" y="1096520"/>
                    <a:pt x="3835153" y="1100831"/>
                  </a:cubicBezTo>
                  <a:cubicBezTo>
                    <a:pt x="3870972" y="1108372"/>
                    <a:pt x="3941686" y="1127464"/>
                    <a:pt x="3941686" y="1127464"/>
                  </a:cubicBezTo>
                  <a:cubicBezTo>
                    <a:pt x="3975691" y="1178473"/>
                    <a:pt x="3951894" y="1146549"/>
                    <a:pt x="4021585" y="1216240"/>
                  </a:cubicBezTo>
                  <a:lnTo>
                    <a:pt x="4039340" y="1233996"/>
                  </a:lnTo>
                  <a:lnTo>
                    <a:pt x="4057095" y="1287262"/>
                  </a:lnTo>
                  <a:cubicBezTo>
                    <a:pt x="4060054" y="1296140"/>
                    <a:pt x="4063703" y="1304816"/>
                    <a:pt x="4065973" y="1313895"/>
                  </a:cubicBezTo>
                  <a:lnTo>
                    <a:pt x="4083728" y="1384916"/>
                  </a:lnTo>
                  <a:lnTo>
                    <a:pt x="4092606" y="1420427"/>
                  </a:lnTo>
                  <a:cubicBezTo>
                    <a:pt x="4095565" y="1432264"/>
                    <a:pt x="4094163" y="1446177"/>
                    <a:pt x="4101484" y="1455938"/>
                  </a:cubicBezTo>
                  <a:cubicBezTo>
                    <a:pt x="4110362" y="1467775"/>
                    <a:pt x="4119910" y="1479137"/>
                    <a:pt x="4128117" y="1491448"/>
                  </a:cubicBezTo>
                  <a:cubicBezTo>
                    <a:pt x="4140335" y="1509775"/>
                    <a:pt x="4163285" y="1555260"/>
                    <a:pt x="4181383" y="1571347"/>
                  </a:cubicBezTo>
                  <a:cubicBezTo>
                    <a:pt x="4197332" y="1585524"/>
                    <a:pt x="4219560" y="1591769"/>
                    <a:pt x="4234649" y="1606858"/>
                  </a:cubicBezTo>
                  <a:cubicBezTo>
                    <a:pt x="4252404" y="1624613"/>
                    <a:pt x="4267022" y="1646196"/>
                    <a:pt x="4287915" y="1660124"/>
                  </a:cubicBezTo>
                  <a:cubicBezTo>
                    <a:pt x="4296793" y="1666042"/>
                    <a:pt x="4306617" y="1670741"/>
                    <a:pt x="4314548" y="1677879"/>
                  </a:cubicBezTo>
                  <a:cubicBezTo>
                    <a:pt x="4336323" y="1697476"/>
                    <a:pt x="4355976" y="1719308"/>
                    <a:pt x="4376691" y="1740023"/>
                  </a:cubicBezTo>
                  <a:cubicBezTo>
                    <a:pt x="4382610" y="1745942"/>
                    <a:pt x="4387483" y="1753135"/>
                    <a:pt x="4394447" y="1757778"/>
                  </a:cubicBezTo>
                  <a:lnTo>
                    <a:pt x="4447713" y="1793289"/>
                  </a:lnTo>
                  <a:cubicBezTo>
                    <a:pt x="4456591" y="1805126"/>
                    <a:pt x="4464603" y="1817665"/>
                    <a:pt x="4474346" y="1828800"/>
                  </a:cubicBezTo>
                  <a:cubicBezTo>
                    <a:pt x="4485369" y="1841398"/>
                    <a:pt x="4497146" y="1853416"/>
                    <a:pt x="4509856" y="1864310"/>
                  </a:cubicBezTo>
                  <a:cubicBezTo>
                    <a:pt x="4567344" y="1913585"/>
                    <a:pt x="4594102" y="1934062"/>
                    <a:pt x="4651899" y="1970842"/>
                  </a:cubicBezTo>
                  <a:cubicBezTo>
                    <a:pt x="4765227" y="2042959"/>
                    <a:pt x="4654125" y="1965299"/>
                    <a:pt x="4714043" y="2015231"/>
                  </a:cubicBezTo>
                  <a:cubicBezTo>
                    <a:pt x="4757761" y="2051663"/>
                    <a:pt x="4741632" y="2026023"/>
                    <a:pt x="4758431" y="2059619"/>
                  </a:cubicBezTo>
                </a:path>
              </a:pathLst>
            </a:custGeom>
            <a:ln w="152400">
              <a:solidFill>
                <a:srgbClr val="0000C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161" name="TextBox 160"/>
            <p:cNvSpPr txBox="1"/>
            <p:nvPr/>
          </p:nvSpPr>
          <p:spPr>
            <a:xfrm rot="701957">
              <a:off x="2070677" y="4269545"/>
              <a:ext cx="806375" cy="307777"/>
            </a:xfrm>
            <a:prstGeom prst="rect">
              <a:avLst/>
            </a:prstGeom>
            <a:noFill/>
          </p:spPr>
          <p:txBody>
            <a:bodyPr wrap="none" rtlCol="0">
              <a:spAutoFit/>
            </a:bodyPr>
            <a:lstStyle/>
            <a:p>
              <a:r>
                <a:rPr lang="en-ZA" sz="1400" b="1" dirty="0" smtClean="0">
                  <a:solidFill>
                    <a:schemeClr val="bg1"/>
                  </a:solidFill>
                </a:rPr>
                <a:t>River A</a:t>
              </a:r>
              <a:endParaRPr lang="en-ZA" sz="1400" b="1" dirty="0">
                <a:solidFill>
                  <a:schemeClr val="bg1"/>
                </a:solidFill>
              </a:endParaRPr>
            </a:p>
          </p:txBody>
        </p:sp>
      </p:grpSp>
      <p:grpSp>
        <p:nvGrpSpPr>
          <p:cNvPr id="7" name="Group 6"/>
          <p:cNvGrpSpPr/>
          <p:nvPr/>
        </p:nvGrpSpPr>
        <p:grpSpPr>
          <a:xfrm>
            <a:off x="21259" y="3629051"/>
            <a:ext cx="9094086" cy="2199180"/>
            <a:chOff x="21259" y="3629051"/>
            <a:chExt cx="9094086" cy="2199180"/>
          </a:xfrm>
        </p:grpSpPr>
        <p:sp>
          <p:nvSpPr>
            <p:cNvPr id="112" name="TextBox 111"/>
            <p:cNvSpPr txBox="1"/>
            <p:nvPr/>
          </p:nvSpPr>
          <p:spPr>
            <a:xfrm rot="959899">
              <a:off x="28692" y="3629051"/>
              <a:ext cx="1742785" cy="523220"/>
            </a:xfrm>
            <a:prstGeom prst="rect">
              <a:avLst/>
            </a:prstGeom>
            <a:solidFill>
              <a:srgbClr val="CDF2FF"/>
            </a:solidFill>
            <a:effectLst>
              <a:softEdge rad="31750"/>
            </a:effectLst>
          </p:spPr>
          <p:txBody>
            <a:bodyPr wrap="none" rtlCol="0">
              <a:spAutoFit/>
            </a:bodyPr>
            <a:lstStyle/>
            <a:p>
              <a:pPr algn="ctr"/>
              <a:r>
                <a:rPr lang="en-ZA" sz="1400" b="1" dirty="0" smtClean="0"/>
                <a:t>C</a:t>
              </a:r>
              <a:r>
                <a:rPr lang="en-ZA" sz="1400" b="1" baseline="-25000" dirty="0" smtClean="0"/>
                <a:t>1</a:t>
              </a:r>
              <a:r>
                <a:rPr lang="en-ZA" sz="1400" b="1" dirty="0" smtClean="0"/>
                <a:t> = 750 mg/l TDS</a:t>
              </a:r>
            </a:p>
            <a:p>
              <a:pPr algn="ctr"/>
              <a:r>
                <a:rPr lang="en-ZA" sz="1400" b="1" dirty="0" smtClean="0"/>
                <a:t>V</a:t>
              </a:r>
              <a:r>
                <a:rPr lang="en-ZA" sz="1400" b="1" baseline="-25000" dirty="0" smtClean="0"/>
                <a:t>1</a:t>
              </a:r>
              <a:r>
                <a:rPr lang="en-ZA" sz="1400" b="1" dirty="0" smtClean="0"/>
                <a:t> = 500 Ml/d</a:t>
              </a:r>
              <a:endParaRPr lang="en-ZA" sz="1400" b="1" dirty="0"/>
            </a:p>
          </p:txBody>
        </p:sp>
        <p:sp>
          <p:nvSpPr>
            <p:cNvPr id="183" name="TextBox 182"/>
            <p:cNvSpPr txBox="1"/>
            <p:nvPr/>
          </p:nvSpPr>
          <p:spPr>
            <a:xfrm rot="21417107">
              <a:off x="21259" y="5305011"/>
              <a:ext cx="1742785" cy="523220"/>
            </a:xfrm>
            <a:prstGeom prst="rect">
              <a:avLst/>
            </a:prstGeom>
            <a:solidFill>
              <a:srgbClr val="CDF2FF"/>
            </a:solidFill>
            <a:effectLst>
              <a:softEdge rad="31750"/>
            </a:effectLst>
          </p:spPr>
          <p:txBody>
            <a:bodyPr wrap="none" rtlCol="0">
              <a:spAutoFit/>
            </a:bodyPr>
            <a:lstStyle/>
            <a:p>
              <a:pPr algn="ctr"/>
              <a:r>
                <a:rPr lang="en-ZA" sz="1400" b="1" dirty="0" smtClean="0"/>
                <a:t>C</a:t>
              </a:r>
              <a:r>
                <a:rPr lang="en-ZA" sz="1400" b="1" baseline="-25000" dirty="0" smtClean="0"/>
                <a:t>2</a:t>
              </a:r>
              <a:r>
                <a:rPr lang="en-ZA" sz="1400" b="1" dirty="0" smtClean="0"/>
                <a:t> = 100 mg/l TDS</a:t>
              </a:r>
            </a:p>
            <a:p>
              <a:pPr algn="ctr"/>
              <a:r>
                <a:rPr lang="en-ZA" sz="1400" b="1" dirty="0" smtClean="0"/>
                <a:t>V</a:t>
              </a:r>
              <a:r>
                <a:rPr lang="en-ZA" sz="1400" b="1" baseline="-25000" dirty="0" smtClean="0"/>
                <a:t>2</a:t>
              </a:r>
              <a:r>
                <a:rPr lang="en-ZA" sz="1400" b="1" dirty="0" smtClean="0"/>
                <a:t> = X Ml/d</a:t>
              </a:r>
            </a:p>
          </p:txBody>
        </p:sp>
        <p:sp>
          <p:nvSpPr>
            <p:cNvPr id="184" name="TextBox 183"/>
            <p:cNvSpPr txBox="1"/>
            <p:nvPr/>
          </p:nvSpPr>
          <p:spPr>
            <a:xfrm>
              <a:off x="4876381" y="4258190"/>
              <a:ext cx="1742785" cy="523220"/>
            </a:xfrm>
            <a:prstGeom prst="rect">
              <a:avLst/>
            </a:prstGeom>
            <a:solidFill>
              <a:srgbClr val="CDF2FF"/>
            </a:solidFill>
            <a:effectLst>
              <a:softEdge rad="31750"/>
            </a:effectLst>
          </p:spPr>
          <p:txBody>
            <a:bodyPr wrap="none" rtlCol="0">
              <a:spAutoFit/>
            </a:bodyPr>
            <a:lstStyle/>
            <a:p>
              <a:pPr algn="ctr"/>
              <a:r>
                <a:rPr lang="en-ZA" sz="1400" b="1" dirty="0" smtClean="0"/>
                <a:t>C</a:t>
              </a:r>
              <a:r>
                <a:rPr lang="en-ZA" sz="1400" b="1" baseline="-25000" dirty="0" smtClean="0"/>
                <a:t>3</a:t>
              </a:r>
              <a:r>
                <a:rPr lang="en-ZA" sz="1400" b="1" dirty="0" smtClean="0"/>
                <a:t> = 500 mg/l TDS</a:t>
              </a:r>
            </a:p>
            <a:p>
              <a:pPr algn="ctr"/>
              <a:r>
                <a:rPr lang="en-ZA" sz="1400" b="1" dirty="0" smtClean="0"/>
                <a:t>V</a:t>
              </a:r>
              <a:r>
                <a:rPr lang="en-ZA" sz="1400" b="1" baseline="-25000" dirty="0" smtClean="0"/>
                <a:t>3</a:t>
              </a:r>
              <a:r>
                <a:rPr lang="en-ZA" sz="1400" b="1" dirty="0" smtClean="0"/>
                <a:t> = 1 Ml/d</a:t>
              </a:r>
              <a:endParaRPr lang="en-ZA" sz="1400" b="1" dirty="0"/>
            </a:p>
          </p:txBody>
        </p:sp>
        <p:sp>
          <p:nvSpPr>
            <p:cNvPr id="193" name="TextBox 192"/>
            <p:cNvSpPr txBox="1"/>
            <p:nvPr/>
          </p:nvSpPr>
          <p:spPr>
            <a:xfrm>
              <a:off x="6393125" y="5073070"/>
              <a:ext cx="2722220" cy="307777"/>
            </a:xfrm>
            <a:prstGeom prst="rect">
              <a:avLst/>
            </a:prstGeom>
            <a:solidFill>
              <a:srgbClr val="CDF2FF"/>
            </a:solidFill>
            <a:effectLst>
              <a:softEdge rad="31750"/>
            </a:effectLst>
          </p:spPr>
          <p:txBody>
            <a:bodyPr wrap="square" rtlCol="0">
              <a:spAutoFit/>
            </a:bodyPr>
            <a:lstStyle/>
            <a:p>
              <a:pPr algn="ctr"/>
              <a:r>
                <a:rPr lang="en-ZA" sz="1400" b="1" dirty="0" smtClean="0"/>
                <a:t>C</a:t>
              </a:r>
              <a:r>
                <a:rPr lang="en-ZA" sz="1400" b="1" baseline="-25000" dirty="0" smtClean="0"/>
                <a:t>4</a:t>
              </a:r>
              <a:r>
                <a:rPr lang="en-ZA" sz="1400" b="1" dirty="0" smtClean="0"/>
                <a:t> = RQO = 600 mg/l </a:t>
              </a:r>
              <a:r>
                <a:rPr lang="en-ZA" sz="1400" b="1" dirty="0" smtClean="0"/>
                <a:t>TDS</a:t>
              </a:r>
            </a:p>
          </p:txBody>
        </p:sp>
      </p:grpSp>
      <p:sp>
        <p:nvSpPr>
          <p:cNvPr id="3" name="TextBox 2"/>
          <p:cNvSpPr txBox="1"/>
          <p:nvPr/>
        </p:nvSpPr>
        <p:spPr>
          <a:xfrm>
            <a:off x="3415590" y="3038968"/>
            <a:ext cx="4280976" cy="738664"/>
          </a:xfrm>
          <a:prstGeom prst="rect">
            <a:avLst/>
          </a:prstGeom>
          <a:solidFill>
            <a:schemeClr val="accent6">
              <a:lumMod val="20000"/>
              <a:lumOff val="80000"/>
            </a:schemeClr>
          </a:solidFill>
          <a:ln>
            <a:noFill/>
          </a:ln>
          <a:effectLst>
            <a:softEdge rad="31750"/>
          </a:effectLst>
        </p:spPr>
        <p:txBody>
          <a:bodyPr wrap="square" rtlCol="0">
            <a:spAutoFit/>
          </a:bodyPr>
          <a:lstStyle/>
          <a:p>
            <a:r>
              <a:rPr lang="en-ZA" sz="1200" b="1" dirty="0">
                <a:solidFill>
                  <a:srgbClr val="C00000"/>
                </a:solidFill>
              </a:rPr>
              <a:t>Modelling fundamentals</a:t>
            </a:r>
            <a:r>
              <a:rPr lang="en-ZA" sz="1000" b="1" dirty="0" smtClean="0">
                <a:solidFill>
                  <a:srgbClr val="C00000"/>
                </a:solidFill>
              </a:rPr>
              <a:t>: </a:t>
            </a:r>
            <a:endParaRPr lang="en-ZA" sz="1000" b="1" dirty="0">
              <a:solidFill>
                <a:srgbClr val="C00000"/>
              </a:solidFill>
            </a:endParaRPr>
          </a:p>
          <a:p>
            <a:pPr marL="176213" indent="-176213"/>
            <a:r>
              <a:rPr lang="en-ZA" sz="1000" dirty="0" smtClean="0">
                <a:sym typeface="Wingdings 2" panose="05020102010507070707" pitchFamily="18" charset="2"/>
              </a:rPr>
              <a:t></a:t>
            </a:r>
            <a:r>
              <a:rPr lang="en-ZA" sz="1000" b="1" dirty="0" smtClean="0">
                <a:sym typeface="Wingdings 2" panose="05020102010507070707" pitchFamily="18" charset="2"/>
              </a:rPr>
              <a:t>	</a:t>
            </a:r>
            <a:r>
              <a:rPr lang="en-ZA" sz="1000" b="1" dirty="0" smtClean="0"/>
              <a:t>conservation </a:t>
            </a:r>
            <a:r>
              <a:rPr lang="en-ZA" sz="1000" b="1" dirty="0"/>
              <a:t>of energy states (first law of thermodynamic);</a:t>
            </a:r>
          </a:p>
          <a:p>
            <a:pPr marL="176213" indent="-176213"/>
            <a:r>
              <a:rPr lang="en-ZA" sz="1000" dirty="0" smtClean="0">
                <a:sym typeface="Wingdings 2" panose="05020102010507070707" pitchFamily="18" charset="2"/>
              </a:rPr>
              <a:t></a:t>
            </a:r>
            <a:r>
              <a:rPr lang="en-ZA" sz="1000" b="1" dirty="0" smtClean="0">
                <a:sym typeface="Wingdings 2" panose="05020102010507070707" pitchFamily="18" charset="2"/>
              </a:rPr>
              <a:t>	</a:t>
            </a:r>
            <a:r>
              <a:rPr lang="en-ZA" sz="1000" b="1" dirty="0" smtClean="0"/>
              <a:t>conservation </a:t>
            </a:r>
            <a:r>
              <a:rPr lang="en-ZA" sz="1000" b="1" dirty="0"/>
              <a:t>of mass states (mass balance models</a:t>
            </a:r>
            <a:r>
              <a:rPr lang="en-ZA" sz="1000" b="1" dirty="0" smtClean="0"/>
              <a:t>); </a:t>
            </a:r>
            <a:r>
              <a:rPr lang="en-ZA" sz="1000" b="1" dirty="0"/>
              <a:t>and </a:t>
            </a:r>
          </a:p>
          <a:p>
            <a:pPr marL="176213" indent="-176213"/>
            <a:r>
              <a:rPr lang="en-ZA" sz="1000" dirty="0" smtClean="0">
                <a:sym typeface="Wingdings 2" panose="05020102010507070707" pitchFamily="18" charset="2"/>
              </a:rPr>
              <a:t></a:t>
            </a:r>
            <a:r>
              <a:rPr lang="en-ZA" sz="1000" b="1" dirty="0" smtClean="0">
                <a:sym typeface="Wingdings 2" panose="05020102010507070707" pitchFamily="18" charset="2"/>
              </a:rPr>
              <a:t>	</a:t>
            </a:r>
            <a:r>
              <a:rPr lang="en-ZA" sz="1000" b="1" dirty="0" smtClean="0"/>
              <a:t>conservation </a:t>
            </a:r>
            <a:r>
              <a:rPr lang="en-ZA" sz="1000" b="1" dirty="0"/>
              <a:t>of momentum states (Newton's first law of motion</a:t>
            </a:r>
            <a:r>
              <a:rPr lang="en-ZA" sz="1000" b="1" dirty="0" smtClean="0"/>
              <a:t>).</a:t>
            </a:r>
            <a:endParaRPr lang="en-ZA" sz="1000" b="1" dirty="0"/>
          </a:p>
        </p:txBody>
      </p:sp>
      <p:grpSp>
        <p:nvGrpSpPr>
          <p:cNvPr id="6" name="Group 5"/>
          <p:cNvGrpSpPr/>
          <p:nvPr/>
        </p:nvGrpSpPr>
        <p:grpSpPr>
          <a:xfrm>
            <a:off x="64791" y="749539"/>
            <a:ext cx="9093394" cy="2198727"/>
            <a:chOff x="64791" y="749539"/>
            <a:chExt cx="9093394" cy="2198727"/>
          </a:xfrm>
        </p:grpSpPr>
        <p:sp>
          <p:nvSpPr>
            <p:cNvPr id="4" name="Rounded Rectangle 3"/>
            <p:cNvSpPr/>
            <p:nvPr/>
          </p:nvSpPr>
          <p:spPr>
            <a:xfrm>
              <a:off x="110971" y="749539"/>
              <a:ext cx="8960132" cy="2198727"/>
            </a:xfrm>
            <a:prstGeom prst="roundRect">
              <a:avLst/>
            </a:prstGeom>
            <a:solidFill>
              <a:schemeClr val="accent6">
                <a:lumMod val="20000"/>
                <a:lumOff val="8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mc:AlternateContent xmlns:mc="http://schemas.openxmlformats.org/markup-compatibility/2006" xmlns:a14="http://schemas.microsoft.com/office/drawing/2010/main">
          <mc:Choice Requires="a14">
            <p:sp>
              <p:nvSpPr>
                <p:cNvPr id="2" name="TextBox 1"/>
                <p:cNvSpPr txBox="1"/>
                <p:nvPr/>
              </p:nvSpPr>
              <p:spPr>
                <a:xfrm>
                  <a:off x="3649875" y="879239"/>
                  <a:ext cx="267073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ZA" sz="1600" b="1" i="1" smtClean="0">
                            <a:latin typeface="Cambria Math" panose="02040503050406030204" pitchFamily="18" charset="0"/>
                            <a:ea typeface="Cambria Math" panose="02040503050406030204" pitchFamily="18" charset="0"/>
                          </a:rPr>
                          <m:t>𝑽</m:t>
                        </m:r>
                        <m:r>
                          <a:rPr lang="en-ZA" sz="1600" b="1" i="1" baseline="-25000" smtClean="0">
                            <a:latin typeface="Cambria Math" panose="02040503050406030204" pitchFamily="18" charset="0"/>
                            <a:ea typeface="Cambria Math" panose="02040503050406030204" pitchFamily="18" charset="0"/>
                          </a:rPr>
                          <m:t>𝟏</m:t>
                        </m:r>
                        <m:r>
                          <a:rPr lang="en-ZA" sz="1600" b="1" i="1" smtClean="0">
                            <a:latin typeface="Cambria Math" panose="02040503050406030204" pitchFamily="18" charset="0"/>
                            <a:ea typeface="Cambria Math" panose="02040503050406030204" pitchFamily="18" charset="0"/>
                          </a:rPr>
                          <m:t>𝑪</m:t>
                        </m:r>
                        <m:r>
                          <a:rPr lang="en-ZA" sz="1600" b="1" i="1" baseline="-25000" smtClean="0">
                            <a:latin typeface="Cambria Math" panose="02040503050406030204" pitchFamily="18" charset="0"/>
                            <a:ea typeface="Cambria Math" panose="02040503050406030204" pitchFamily="18" charset="0"/>
                          </a:rPr>
                          <m:t>𝟏</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𝑽</m:t>
                        </m:r>
                        <m:r>
                          <a:rPr lang="en-ZA" sz="1600" b="1" i="1" baseline="-25000" smtClean="0">
                            <a:latin typeface="Cambria Math" panose="02040503050406030204" pitchFamily="18" charset="0"/>
                            <a:ea typeface="Cambria Math" panose="02040503050406030204" pitchFamily="18" charset="0"/>
                          </a:rPr>
                          <m:t>𝟐</m:t>
                        </m:r>
                        <m:r>
                          <a:rPr lang="en-ZA" sz="1600" b="1" i="1" smtClean="0">
                            <a:latin typeface="Cambria Math" panose="02040503050406030204" pitchFamily="18" charset="0"/>
                            <a:ea typeface="Cambria Math" panose="02040503050406030204" pitchFamily="18" charset="0"/>
                          </a:rPr>
                          <m:t>𝑪</m:t>
                        </m:r>
                        <m:r>
                          <a:rPr lang="en-ZA" sz="1600" b="1" i="1" baseline="-25000" smtClean="0">
                            <a:latin typeface="Cambria Math" panose="02040503050406030204" pitchFamily="18" charset="0"/>
                            <a:ea typeface="Cambria Math" panose="02040503050406030204" pitchFamily="18" charset="0"/>
                          </a:rPr>
                          <m:t>𝟐</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𝑽</m:t>
                        </m:r>
                        <m:r>
                          <a:rPr lang="en-ZA" sz="1600" b="1" i="1" baseline="-25000" smtClean="0">
                            <a:latin typeface="Cambria Math" panose="02040503050406030204" pitchFamily="18" charset="0"/>
                            <a:ea typeface="Cambria Math" panose="02040503050406030204" pitchFamily="18" charset="0"/>
                          </a:rPr>
                          <m:t>𝟑</m:t>
                        </m:r>
                        <m:r>
                          <a:rPr lang="en-ZA" sz="1600" b="1" i="1" smtClean="0">
                            <a:latin typeface="Cambria Math" panose="02040503050406030204" pitchFamily="18" charset="0"/>
                            <a:ea typeface="Cambria Math" panose="02040503050406030204" pitchFamily="18" charset="0"/>
                          </a:rPr>
                          <m:t>𝑪</m:t>
                        </m:r>
                        <m:r>
                          <a:rPr lang="en-ZA" sz="1600" b="1" i="1" baseline="-25000" smtClean="0">
                            <a:latin typeface="Cambria Math" panose="02040503050406030204" pitchFamily="18" charset="0"/>
                            <a:ea typeface="Cambria Math" panose="02040503050406030204" pitchFamily="18" charset="0"/>
                          </a:rPr>
                          <m:t>𝟑</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𝑪</m:t>
                        </m:r>
                        <m:r>
                          <a:rPr lang="en-ZA" sz="1600" b="1" i="1" baseline="-25000" smtClean="0">
                            <a:latin typeface="Cambria Math" panose="02040503050406030204" pitchFamily="18" charset="0"/>
                            <a:ea typeface="Cambria Math" panose="02040503050406030204" pitchFamily="18" charset="0"/>
                          </a:rPr>
                          <m:t>𝟒</m:t>
                        </m:r>
                        <m:r>
                          <a:rPr lang="en-ZA" sz="1600" b="1" i="1" smtClean="0">
                            <a:latin typeface="Cambria Math" panose="02040503050406030204" pitchFamily="18" charset="0"/>
                            <a:ea typeface="Cambria Math" panose="02040503050406030204" pitchFamily="18" charset="0"/>
                          </a:rPr>
                          <m:t>𝑽</m:t>
                        </m:r>
                        <m:r>
                          <a:rPr lang="en-ZA" sz="1600" b="1" i="1" baseline="-25000" smtClean="0">
                            <a:latin typeface="Cambria Math" panose="02040503050406030204" pitchFamily="18" charset="0"/>
                            <a:ea typeface="Cambria Math" panose="02040503050406030204" pitchFamily="18" charset="0"/>
                          </a:rPr>
                          <m:t>𝟒</m:t>
                        </m:r>
                      </m:oMath>
                    </m:oMathPara>
                  </a14:m>
                  <a:endParaRPr lang="en-ZA" sz="1600" b="1" baseline="-25000" dirty="0">
                    <a:latin typeface="Cambria Math" panose="02040503050406030204" pitchFamily="18" charset="0"/>
                    <a:ea typeface="Cambria Math" panose="020405030504060302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649875" y="879239"/>
                  <a:ext cx="2670731" cy="332912"/>
                </a:xfrm>
                <a:prstGeom prst="rect">
                  <a:avLst/>
                </a:prstGeom>
                <a:blipFill rotWithShape="0">
                  <a:blip r:embed="rId2"/>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194" name="TextBox 193"/>
                <p:cNvSpPr txBox="1"/>
                <p:nvPr/>
              </p:nvSpPr>
              <p:spPr>
                <a:xfrm>
                  <a:off x="64791" y="1307404"/>
                  <a:ext cx="9006312" cy="56009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ZA" sz="1600" b="1" i="1" smtClean="0">
                            <a:latin typeface="Cambria Math" panose="02040503050406030204" pitchFamily="18" charset="0"/>
                            <a:ea typeface="Cambria Math" panose="02040503050406030204" pitchFamily="18" charset="0"/>
                          </a:rPr>
                          <m:t>(</m:t>
                        </m:r>
                        <m:f>
                          <m:fPr>
                            <m:ctrlPr>
                              <a:rPr lang="en-ZA" sz="1600" b="1" i="1" smtClean="0">
                                <a:latin typeface="Cambria Math" panose="02040503050406030204" pitchFamily="18" charset="0"/>
                                <a:ea typeface="Cambria Math" panose="02040503050406030204" pitchFamily="18" charset="0"/>
                              </a:rPr>
                            </m:ctrlPr>
                          </m:fPr>
                          <m:num>
                            <m:r>
                              <a:rPr lang="en-ZA" sz="1600" b="1" i="1" smtClean="0">
                                <a:latin typeface="Cambria Math" panose="02040503050406030204" pitchFamily="18" charset="0"/>
                                <a:ea typeface="Cambria Math" panose="02040503050406030204" pitchFamily="18" charset="0"/>
                              </a:rPr>
                              <m:t>𝟕𝟓𝟎</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𝒎𝒈</m:t>
                            </m:r>
                          </m:num>
                          <m:den>
                            <m:r>
                              <a:rPr lang="en-ZA" sz="1600" b="1" i="1" smtClean="0">
                                <a:latin typeface="Cambria Math" panose="02040503050406030204" pitchFamily="18" charset="0"/>
                                <a:ea typeface="Cambria Math" panose="02040503050406030204" pitchFamily="18" charset="0"/>
                              </a:rPr>
                              <m:t>𝒍</m:t>
                            </m:r>
                          </m:den>
                        </m:f>
                        <m:r>
                          <a:rPr lang="en-ZA" sz="1600" b="1" i="1" smtClean="0">
                            <a:latin typeface="Cambria Math" panose="02040503050406030204" pitchFamily="18" charset="0"/>
                            <a:ea typeface="Cambria Math" panose="02040503050406030204" pitchFamily="18" charset="0"/>
                          </a:rPr>
                          <m:t>𝒙</m:t>
                        </m:r>
                        <m:f>
                          <m:fPr>
                            <m:ctrlPr>
                              <a:rPr lang="en-ZA" sz="1600" b="1" i="1" smtClean="0">
                                <a:latin typeface="Cambria Math" panose="02040503050406030204" pitchFamily="18" charset="0"/>
                                <a:ea typeface="Cambria Math" panose="02040503050406030204" pitchFamily="18" charset="0"/>
                              </a:rPr>
                            </m:ctrlPr>
                          </m:fPr>
                          <m:num>
                            <m:r>
                              <a:rPr lang="en-ZA" sz="1600" b="1" i="1" smtClean="0">
                                <a:latin typeface="Cambria Math" panose="02040503050406030204" pitchFamily="18" charset="0"/>
                                <a:ea typeface="Cambria Math" panose="02040503050406030204" pitchFamily="18" charset="0"/>
                              </a:rPr>
                              <m:t>𝟓𝟎𝟎</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𝑴𝒍</m:t>
                            </m:r>
                          </m:num>
                          <m:den>
                            <m:r>
                              <a:rPr lang="en-ZA" sz="1600" b="1" i="1" smtClean="0">
                                <a:latin typeface="Cambria Math" panose="02040503050406030204" pitchFamily="18" charset="0"/>
                                <a:ea typeface="Cambria Math" panose="02040503050406030204" pitchFamily="18" charset="0"/>
                              </a:rPr>
                              <m:t>𝒅</m:t>
                            </m:r>
                          </m:den>
                        </m:f>
                        <m:r>
                          <a:rPr lang="en-ZA" sz="1600" b="1" i="1" smtClean="0">
                            <a:latin typeface="Cambria Math" panose="02040503050406030204" pitchFamily="18" charset="0"/>
                            <a:ea typeface="Cambria Math" panose="02040503050406030204" pitchFamily="18" charset="0"/>
                          </a:rPr>
                          <m:t>)+(</m:t>
                        </m:r>
                        <m:f>
                          <m:fPr>
                            <m:ctrlPr>
                              <a:rPr lang="en-ZA" sz="1600" b="1" i="1" smtClean="0">
                                <a:latin typeface="Cambria Math" panose="02040503050406030204" pitchFamily="18" charset="0"/>
                                <a:ea typeface="Cambria Math" panose="02040503050406030204" pitchFamily="18" charset="0"/>
                              </a:rPr>
                            </m:ctrlPr>
                          </m:fPr>
                          <m:num>
                            <m:r>
                              <a:rPr lang="en-ZA" sz="1600" b="1" i="1" smtClean="0">
                                <a:latin typeface="Cambria Math" panose="02040503050406030204" pitchFamily="18" charset="0"/>
                                <a:ea typeface="Cambria Math" panose="02040503050406030204" pitchFamily="18" charset="0"/>
                              </a:rPr>
                              <m:t>𝟏𝟎𝟎</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𝒎𝒈</m:t>
                            </m:r>
                          </m:num>
                          <m:den>
                            <m:r>
                              <a:rPr lang="en-ZA" sz="1600" b="1" i="1" smtClean="0">
                                <a:latin typeface="Cambria Math" panose="02040503050406030204" pitchFamily="18" charset="0"/>
                                <a:ea typeface="Cambria Math" panose="02040503050406030204" pitchFamily="18" charset="0"/>
                              </a:rPr>
                              <m:t>𝒍</m:t>
                            </m:r>
                          </m:den>
                        </m:f>
                        <m:r>
                          <a:rPr lang="en-ZA" sz="1600" b="1" i="1" smtClean="0">
                            <a:latin typeface="Cambria Math" panose="02040503050406030204" pitchFamily="18" charset="0"/>
                            <a:ea typeface="Cambria Math" panose="02040503050406030204" pitchFamily="18" charset="0"/>
                          </a:rPr>
                          <m:t>𝒙</m:t>
                        </m:r>
                        <m:f>
                          <m:fPr>
                            <m:ctrlPr>
                              <a:rPr lang="en-ZA" sz="1600" b="1" i="1" smtClean="0">
                                <a:latin typeface="Cambria Math" panose="02040503050406030204" pitchFamily="18" charset="0"/>
                                <a:ea typeface="Cambria Math" panose="02040503050406030204" pitchFamily="18" charset="0"/>
                              </a:rPr>
                            </m:ctrlPr>
                          </m:fPr>
                          <m:num>
                            <m:r>
                              <a:rPr lang="en-ZA" sz="1600" b="1" i="1" smtClean="0">
                                <a:latin typeface="Cambria Math" panose="02040503050406030204" pitchFamily="18" charset="0"/>
                                <a:ea typeface="Cambria Math" panose="02040503050406030204" pitchFamily="18" charset="0"/>
                              </a:rPr>
                              <m:t>𝑿</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𝑴𝒍</m:t>
                            </m:r>
                          </m:num>
                          <m:den>
                            <m:r>
                              <a:rPr lang="en-ZA" sz="1600" b="1" i="1" smtClean="0">
                                <a:latin typeface="Cambria Math" panose="02040503050406030204" pitchFamily="18" charset="0"/>
                                <a:ea typeface="Cambria Math" panose="02040503050406030204" pitchFamily="18" charset="0"/>
                              </a:rPr>
                              <m:t>𝒅</m:t>
                            </m:r>
                          </m:den>
                        </m:f>
                        <m:r>
                          <a:rPr lang="en-ZA" sz="1600" b="1" i="1" smtClean="0">
                            <a:latin typeface="Cambria Math" panose="02040503050406030204" pitchFamily="18" charset="0"/>
                            <a:ea typeface="Cambria Math" panose="02040503050406030204" pitchFamily="18" charset="0"/>
                          </a:rPr>
                          <m:t>)+(</m:t>
                        </m:r>
                        <m:f>
                          <m:fPr>
                            <m:ctrlPr>
                              <a:rPr lang="en-ZA" sz="1600" b="1" i="1" smtClean="0">
                                <a:latin typeface="Cambria Math" panose="02040503050406030204" pitchFamily="18" charset="0"/>
                                <a:ea typeface="Cambria Math" panose="02040503050406030204" pitchFamily="18" charset="0"/>
                              </a:rPr>
                            </m:ctrlPr>
                          </m:fPr>
                          <m:num>
                            <m:r>
                              <a:rPr lang="en-ZA" sz="1600" b="1" i="1" smtClean="0">
                                <a:latin typeface="Cambria Math" panose="02040503050406030204" pitchFamily="18" charset="0"/>
                                <a:ea typeface="Cambria Math" panose="02040503050406030204" pitchFamily="18" charset="0"/>
                              </a:rPr>
                              <m:t>𝟓𝟎𝟎</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𝒎𝒈</m:t>
                            </m:r>
                          </m:num>
                          <m:den>
                            <m:r>
                              <a:rPr lang="en-ZA" sz="1600" b="1" i="1" smtClean="0">
                                <a:latin typeface="Cambria Math" panose="02040503050406030204" pitchFamily="18" charset="0"/>
                                <a:ea typeface="Cambria Math" panose="02040503050406030204" pitchFamily="18" charset="0"/>
                              </a:rPr>
                              <m:t>𝒍</m:t>
                            </m:r>
                          </m:den>
                        </m:f>
                        <m:r>
                          <a:rPr lang="en-ZA" sz="1600" b="1" i="1" smtClean="0">
                            <a:latin typeface="Cambria Math" panose="02040503050406030204" pitchFamily="18" charset="0"/>
                            <a:ea typeface="Cambria Math" panose="02040503050406030204" pitchFamily="18" charset="0"/>
                          </a:rPr>
                          <m:t>𝒙</m:t>
                        </m:r>
                        <m:f>
                          <m:fPr>
                            <m:ctrlPr>
                              <a:rPr lang="en-ZA" sz="1600" b="1" i="1" smtClean="0">
                                <a:latin typeface="Cambria Math" panose="02040503050406030204" pitchFamily="18" charset="0"/>
                                <a:ea typeface="Cambria Math" panose="02040503050406030204" pitchFamily="18" charset="0"/>
                              </a:rPr>
                            </m:ctrlPr>
                          </m:fPr>
                          <m:num>
                            <m:r>
                              <a:rPr lang="en-ZA" sz="1600" b="1" i="1" smtClean="0">
                                <a:latin typeface="Cambria Math" panose="02040503050406030204" pitchFamily="18" charset="0"/>
                                <a:ea typeface="Cambria Math" panose="02040503050406030204" pitchFamily="18" charset="0"/>
                              </a:rPr>
                              <m:t>𝟏</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𝑴𝒍</m:t>
                            </m:r>
                          </m:num>
                          <m:den>
                            <m:r>
                              <a:rPr lang="en-ZA" sz="1600" b="1" i="1" smtClean="0">
                                <a:latin typeface="Cambria Math" panose="02040503050406030204" pitchFamily="18" charset="0"/>
                                <a:ea typeface="Cambria Math" panose="02040503050406030204" pitchFamily="18" charset="0"/>
                              </a:rPr>
                              <m:t>𝒅</m:t>
                            </m:r>
                          </m:den>
                        </m:f>
                        <m:r>
                          <a:rPr lang="en-ZA" sz="1600" b="1" i="1" smtClean="0">
                            <a:latin typeface="Cambria Math" panose="02040503050406030204" pitchFamily="18" charset="0"/>
                            <a:ea typeface="Cambria Math" panose="02040503050406030204" pitchFamily="18" charset="0"/>
                          </a:rPr>
                          <m:t>)=(</m:t>
                        </m:r>
                        <m:f>
                          <m:fPr>
                            <m:ctrlPr>
                              <a:rPr lang="en-ZA" sz="1600" b="1" i="1" smtClean="0">
                                <a:latin typeface="Cambria Math" panose="02040503050406030204" pitchFamily="18" charset="0"/>
                                <a:ea typeface="Cambria Math" panose="02040503050406030204" pitchFamily="18" charset="0"/>
                              </a:rPr>
                            </m:ctrlPr>
                          </m:fPr>
                          <m:num>
                            <m:r>
                              <a:rPr lang="en-ZA" sz="1600" b="1" i="1" smtClean="0">
                                <a:latin typeface="Cambria Math" panose="02040503050406030204" pitchFamily="18" charset="0"/>
                                <a:ea typeface="Cambria Math" panose="02040503050406030204" pitchFamily="18" charset="0"/>
                              </a:rPr>
                              <m:t>𝟔𝟎𝟎</m:t>
                            </m:r>
                            <m:r>
                              <a:rPr lang="en-ZA" sz="1600" b="1" i="1" smtClean="0">
                                <a:latin typeface="Cambria Math" panose="02040503050406030204" pitchFamily="18" charset="0"/>
                                <a:ea typeface="Cambria Math" panose="02040503050406030204" pitchFamily="18" charset="0"/>
                              </a:rPr>
                              <m:t>𝒎𝒈</m:t>
                            </m:r>
                          </m:num>
                          <m:den>
                            <m:r>
                              <a:rPr lang="en-ZA" sz="1600" b="1" i="1" smtClean="0">
                                <a:latin typeface="Cambria Math" panose="02040503050406030204" pitchFamily="18" charset="0"/>
                                <a:ea typeface="Cambria Math" panose="02040503050406030204" pitchFamily="18" charset="0"/>
                              </a:rPr>
                              <m:t>𝒍</m:t>
                            </m:r>
                          </m:den>
                        </m:f>
                        <m:r>
                          <a:rPr lang="en-ZA" sz="1600" b="1" i="1" smtClean="0">
                            <a:latin typeface="Cambria Math" panose="02040503050406030204" pitchFamily="18" charset="0"/>
                            <a:ea typeface="Cambria Math" panose="02040503050406030204" pitchFamily="18" charset="0"/>
                          </a:rPr>
                          <m:t>𝒙</m:t>
                        </m:r>
                        <m:r>
                          <a:rPr lang="en-ZA" sz="1600" b="1" i="1" smtClean="0">
                            <a:latin typeface="Cambria Math" panose="02040503050406030204" pitchFamily="18" charset="0"/>
                            <a:ea typeface="Cambria Math" panose="02040503050406030204" pitchFamily="18" charset="0"/>
                          </a:rPr>
                          <m:t> </m:t>
                        </m:r>
                        <m:f>
                          <m:fPr>
                            <m:ctrlPr>
                              <a:rPr lang="en-ZA" sz="1600" b="1" i="1" smtClean="0">
                                <a:latin typeface="Cambria Math" panose="02040503050406030204" pitchFamily="18" charset="0"/>
                                <a:ea typeface="Cambria Math" panose="02040503050406030204" pitchFamily="18" charset="0"/>
                              </a:rPr>
                            </m:ctrlPr>
                          </m:fPr>
                          <m:num>
                            <m:r>
                              <a:rPr lang="en-ZA" sz="1600" b="1" i="1" smtClean="0">
                                <a:latin typeface="Cambria Math" panose="02040503050406030204" pitchFamily="18" charset="0"/>
                                <a:ea typeface="Cambria Math" panose="02040503050406030204" pitchFamily="18" charset="0"/>
                              </a:rPr>
                              <m:t>𝑿</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𝑴𝒍</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𝟓𝟎𝟎</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𝑴𝒍</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𝟏</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𝑴𝒍</m:t>
                            </m:r>
                          </m:num>
                          <m:den>
                            <m:r>
                              <a:rPr lang="en-ZA" sz="1600" b="1" i="1" smtClean="0">
                                <a:latin typeface="Cambria Math" panose="02040503050406030204" pitchFamily="18" charset="0"/>
                                <a:ea typeface="Cambria Math" panose="02040503050406030204" pitchFamily="18" charset="0"/>
                              </a:rPr>
                              <m:t>𝒅</m:t>
                            </m:r>
                          </m:den>
                        </m:f>
                        <m:r>
                          <a:rPr lang="en-ZA" sz="1600" b="1" i="1" smtClean="0">
                            <a:latin typeface="Cambria Math" panose="02040503050406030204" pitchFamily="18" charset="0"/>
                            <a:ea typeface="Cambria Math" panose="02040503050406030204" pitchFamily="18" charset="0"/>
                          </a:rPr>
                          <m:t>)</m:t>
                        </m:r>
                      </m:oMath>
                    </m:oMathPara>
                  </a14:m>
                  <a:endParaRPr lang="en-ZA" sz="1600" b="1" dirty="0">
                    <a:latin typeface="Cambria Math" panose="02040503050406030204" pitchFamily="18" charset="0"/>
                    <a:ea typeface="Cambria Math" panose="02040503050406030204" pitchFamily="18" charset="0"/>
                  </a:endParaRPr>
                </a:p>
              </p:txBody>
            </p:sp>
          </mc:Choice>
          <mc:Fallback xmlns="">
            <p:sp>
              <p:nvSpPr>
                <p:cNvPr id="194" name="TextBox 193"/>
                <p:cNvSpPr txBox="1">
                  <a:spLocks noRot="1" noChangeAspect="1" noMove="1" noResize="1" noEditPoints="1" noAdjustHandles="1" noChangeArrowheads="1" noChangeShapeType="1" noTextEdit="1"/>
                </p:cNvSpPr>
                <p:nvPr/>
              </p:nvSpPr>
              <p:spPr>
                <a:xfrm>
                  <a:off x="64791" y="1307404"/>
                  <a:ext cx="9006312" cy="560090"/>
                </a:xfrm>
                <a:prstGeom prst="rect">
                  <a:avLst/>
                </a:prstGeom>
                <a:blipFill rotWithShape="0">
                  <a:blip r:embed="rId3"/>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195" name="TextBox 194"/>
                <p:cNvSpPr txBox="1"/>
                <p:nvPr/>
              </p:nvSpPr>
              <p:spPr>
                <a:xfrm>
                  <a:off x="2105229" y="1888859"/>
                  <a:ext cx="7052956"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ZA" sz="1600" b="1" i="1" smtClean="0">
                            <a:latin typeface="Cambria Math" panose="02040503050406030204" pitchFamily="18" charset="0"/>
                            <a:ea typeface="Cambria Math" panose="02040503050406030204" pitchFamily="18" charset="0"/>
                          </a:rPr>
                          <m:t>𝟑𝟕𝟓</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𝟎𝟎𝟎</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𝒕𝒐𝒏</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𝟏𝟎𝟎</m:t>
                        </m:r>
                        <m:r>
                          <a:rPr lang="en-ZA" sz="1600" b="1" i="1" smtClean="0">
                            <a:latin typeface="Cambria Math" panose="02040503050406030204" pitchFamily="18" charset="0"/>
                            <a:ea typeface="Cambria Math" panose="02040503050406030204" pitchFamily="18" charset="0"/>
                          </a:rPr>
                          <m:t>𝑿</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𝒕𝒐𝒏</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𝟓𝟎𝟎</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𝒕𝒐𝒏</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𝟔𝟎𝟎</m:t>
                        </m:r>
                        <m:r>
                          <a:rPr lang="en-ZA" sz="1600" b="1" i="1" smtClean="0">
                            <a:latin typeface="Cambria Math" panose="02040503050406030204" pitchFamily="18" charset="0"/>
                            <a:ea typeface="Cambria Math" panose="02040503050406030204" pitchFamily="18" charset="0"/>
                          </a:rPr>
                          <m:t>𝑿</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𝒕𝒐𝒏</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𝟑𝟎𝟎𝟎𝟎𝟎</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𝒕𝒐𝒏</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𝟔𝟎𝟎</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𝒕𝒐𝒏</m:t>
                        </m:r>
                      </m:oMath>
                    </m:oMathPara>
                  </a14:m>
                  <a:endParaRPr lang="en-ZA" sz="1600" b="1" baseline="-25000" dirty="0">
                    <a:latin typeface="Cambria Math" panose="02040503050406030204" pitchFamily="18" charset="0"/>
                    <a:ea typeface="Cambria Math" panose="02040503050406030204" pitchFamily="18" charset="0"/>
                  </a:endParaRPr>
                </a:p>
              </p:txBody>
            </p:sp>
          </mc:Choice>
          <mc:Fallback xmlns="">
            <p:sp>
              <p:nvSpPr>
                <p:cNvPr id="195" name="TextBox 194"/>
                <p:cNvSpPr txBox="1">
                  <a:spLocks noRot="1" noChangeAspect="1" noMove="1" noResize="1" noEditPoints="1" noAdjustHandles="1" noChangeArrowheads="1" noChangeShapeType="1" noTextEdit="1"/>
                </p:cNvSpPr>
                <p:nvPr/>
              </p:nvSpPr>
              <p:spPr>
                <a:xfrm>
                  <a:off x="2105229" y="1888859"/>
                  <a:ext cx="7052956" cy="332912"/>
                </a:xfrm>
                <a:prstGeom prst="rect">
                  <a:avLst/>
                </a:prstGeom>
                <a:blipFill rotWithShape="0">
                  <a:blip r:embed="rId4"/>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196" name="TextBox 195"/>
                <p:cNvSpPr txBox="1"/>
                <p:nvPr/>
              </p:nvSpPr>
              <p:spPr>
                <a:xfrm>
                  <a:off x="4523883" y="2196961"/>
                  <a:ext cx="2377767"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ZA" sz="1600" b="1" i="1" smtClean="0">
                            <a:latin typeface="Cambria Math" panose="02040503050406030204" pitchFamily="18" charset="0"/>
                            <a:ea typeface="Cambria Math" panose="02040503050406030204" pitchFamily="18" charset="0"/>
                          </a:rPr>
                          <m:t>𝟓𝟎𝟎</m:t>
                        </m:r>
                        <m:r>
                          <a:rPr lang="en-ZA" sz="1600" b="1" i="1" smtClean="0">
                            <a:latin typeface="Cambria Math" panose="02040503050406030204" pitchFamily="18" charset="0"/>
                            <a:ea typeface="Cambria Math" panose="02040503050406030204" pitchFamily="18" charset="0"/>
                          </a:rPr>
                          <m:t>𝑿</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𝒕𝒐𝒏</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𝟕𝟒𝟗𝟎𝟎</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𝒕𝒐𝒏</m:t>
                        </m:r>
                      </m:oMath>
                    </m:oMathPara>
                  </a14:m>
                  <a:endParaRPr lang="en-ZA" sz="1600" b="1" baseline="-25000" dirty="0">
                    <a:latin typeface="Cambria Math" panose="02040503050406030204" pitchFamily="18" charset="0"/>
                    <a:ea typeface="Cambria Math" panose="02040503050406030204" pitchFamily="18" charset="0"/>
                  </a:endParaRPr>
                </a:p>
              </p:txBody>
            </p:sp>
          </mc:Choice>
          <mc:Fallback xmlns="">
            <p:sp>
              <p:nvSpPr>
                <p:cNvPr id="196" name="TextBox 195"/>
                <p:cNvSpPr txBox="1">
                  <a:spLocks noRot="1" noChangeAspect="1" noMove="1" noResize="1" noEditPoints="1" noAdjustHandles="1" noChangeArrowheads="1" noChangeShapeType="1" noTextEdit="1"/>
                </p:cNvSpPr>
                <p:nvPr/>
              </p:nvSpPr>
              <p:spPr>
                <a:xfrm>
                  <a:off x="4523883" y="2196961"/>
                  <a:ext cx="2377767" cy="332912"/>
                </a:xfrm>
                <a:prstGeom prst="rect">
                  <a:avLst/>
                </a:prstGeom>
                <a:blipFill rotWithShape="0">
                  <a:blip r:embed="rId5"/>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197" name="TextBox 196"/>
                <p:cNvSpPr txBox="1"/>
                <p:nvPr/>
              </p:nvSpPr>
              <p:spPr>
                <a:xfrm>
                  <a:off x="5265764" y="2505064"/>
                  <a:ext cx="1733873"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ZA" sz="1600" b="1" i="1" smtClean="0">
                            <a:latin typeface="Cambria Math" panose="02040503050406030204" pitchFamily="18" charset="0"/>
                            <a:ea typeface="Cambria Math" panose="02040503050406030204" pitchFamily="18" charset="0"/>
                          </a:rPr>
                          <m:t>𝑿</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𝟏𝟒𝟗</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𝟖</m:t>
                        </m:r>
                        <m:r>
                          <a:rPr lang="en-ZA" sz="1600" b="1" i="1" smtClean="0">
                            <a:latin typeface="Cambria Math" panose="02040503050406030204" pitchFamily="18" charset="0"/>
                            <a:ea typeface="Cambria Math" panose="02040503050406030204" pitchFamily="18" charset="0"/>
                          </a:rPr>
                          <m:t> </m:t>
                        </m:r>
                        <m:r>
                          <a:rPr lang="en-ZA" sz="1600" b="1" i="1" smtClean="0">
                            <a:latin typeface="Cambria Math" panose="02040503050406030204" pitchFamily="18" charset="0"/>
                            <a:ea typeface="Cambria Math" panose="02040503050406030204" pitchFamily="18" charset="0"/>
                          </a:rPr>
                          <m:t>𝑴𝒍</m:t>
                        </m:r>
                        <m:r>
                          <a:rPr lang="en-ZA" sz="1600" b="1" i="1" smtClean="0">
                            <a:latin typeface="Cambria Math" panose="02040503050406030204" pitchFamily="18" charset="0"/>
                            <a:ea typeface="Cambria Math" panose="02040503050406030204" pitchFamily="18" charset="0"/>
                          </a:rPr>
                          <m:t>/</m:t>
                        </m:r>
                        <m:r>
                          <a:rPr lang="en-ZA" sz="1600" b="1" i="1" smtClean="0">
                            <a:latin typeface="Cambria Math" panose="02040503050406030204" pitchFamily="18" charset="0"/>
                            <a:ea typeface="Cambria Math" panose="02040503050406030204" pitchFamily="18" charset="0"/>
                          </a:rPr>
                          <m:t>𝒅</m:t>
                        </m:r>
                      </m:oMath>
                    </m:oMathPara>
                  </a14:m>
                  <a:endParaRPr lang="en-ZA" sz="1600" b="1" baseline="-25000" dirty="0">
                    <a:latin typeface="Cambria Math" panose="02040503050406030204" pitchFamily="18" charset="0"/>
                    <a:ea typeface="Cambria Math" panose="02040503050406030204" pitchFamily="18" charset="0"/>
                  </a:endParaRPr>
                </a:p>
              </p:txBody>
            </p:sp>
          </mc:Choice>
          <mc:Fallback xmlns="">
            <p:sp>
              <p:nvSpPr>
                <p:cNvPr id="197" name="TextBox 196"/>
                <p:cNvSpPr txBox="1">
                  <a:spLocks noRot="1" noChangeAspect="1" noMove="1" noResize="1" noEditPoints="1" noAdjustHandles="1" noChangeArrowheads="1" noChangeShapeType="1" noTextEdit="1"/>
                </p:cNvSpPr>
                <p:nvPr/>
              </p:nvSpPr>
              <p:spPr>
                <a:xfrm>
                  <a:off x="5265764" y="2505064"/>
                  <a:ext cx="1733873" cy="332912"/>
                </a:xfrm>
                <a:prstGeom prst="rect">
                  <a:avLst/>
                </a:prstGeom>
                <a:blipFill rotWithShape="0">
                  <a:blip r:embed="rId6"/>
                  <a:stretch>
                    <a:fillRect b="-12727"/>
                  </a:stretch>
                </a:blipFill>
              </p:spPr>
              <p:txBody>
                <a:bodyPr/>
                <a:lstStyle/>
                <a:p>
                  <a:r>
                    <a:rPr lang="en-ZA">
                      <a:noFill/>
                    </a:rPr>
                    <a:t> </a:t>
                  </a:r>
                </a:p>
              </p:txBody>
            </p:sp>
          </mc:Fallback>
        </mc:AlternateContent>
      </p:grpSp>
      <p:sp>
        <p:nvSpPr>
          <p:cNvPr id="30" name="TextBox 29"/>
          <p:cNvSpPr txBox="1"/>
          <p:nvPr/>
        </p:nvSpPr>
        <p:spPr>
          <a:xfrm>
            <a:off x="6393125" y="5318917"/>
            <a:ext cx="2722220" cy="307777"/>
          </a:xfrm>
          <a:prstGeom prst="rect">
            <a:avLst/>
          </a:prstGeom>
          <a:solidFill>
            <a:srgbClr val="CDF2FF"/>
          </a:solidFill>
          <a:effectLst>
            <a:softEdge rad="31750"/>
          </a:effectLst>
        </p:spPr>
        <p:txBody>
          <a:bodyPr wrap="none" rtlCol="0">
            <a:spAutoFit/>
          </a:bodyPr>
          <a:lstStyle/>
          <a:p>
            <a:pPr algn="ctr"/>
            <a:r>
              <a:rPr lang="en-ZA" sz="1400" b="1" dirty="0" smtClean="0"/>
              <a:t>V</a:t>
            </a:r>
            <a:r>
              <a:rPr lang="en-ZA" sz="1400" b="1" baseline="-25000" dirty="0" smtClean="0"/>
              <a:t>4</a:t>
            </a:r>
            <a:r>
              <a:rPr lang="en-ZA" sz="1400" b="1" dirty="0" smtClean="0"/>
              <a:t> = X Ml/d + 500 Ml/d + 1 Ml/d</a:t>
            </a:r>
            <a:endParaRPr lang="en-ZA" sz="1400" b="1" dirty="0" smtClean="0"/>
          </a:p>
        </p:txBody>
      </p:sp>
    </p:spTree>
    <p:extLst>
      <p:ext uri="{BB962C8B-B14F-4D97-AF65-F5344CB8AC3E}">
        <p14:creationId xmlns:p14="http://schemas.microsoft.com/office/powerpoint/2010/main" val="379519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07849" y="1324060"/>
            <a:ext cx="8513423" cy="3475704"/>
          </a:xfrm>
          <a:prstGeom prst="roundRect">
            <a:avLst>
              <a:gd name="adj" fmla="val 16667"/>
            </a:avLst>
          </a:prstGeom>
          <a:solidFill>
            <a:srgbClr val="660066"/>
          </a:solidFill>
          <a:ln w="38100" cmpd="dbl" algn="ctr">
            <a:solidFill>
              <a:srgbClr val="660066"/>
            </a:solidFill>
            <a:round/>
            <a:headEnd/>
            <a:tailEnd/>
          </a:ln>
          <a:effectLst>
            <a:outerShdw blurRad="50800" dist="38100" dir="2700000" algn="tl" rotWithShape="0">
              <a:prstClr val="black">
                <a:alpha val="40000"/>
              </a:prstClr>
            </a:outerShdw>
          </a:effectLst>
        </p:spPr>
        <p:txBody>
          <a:bodyPr wrap="square" tIns="46800" bIns="46800" anchor="ctr">
            <a:spAutoFit/>
          </a:bodyPr>
          <a:lstStyle/>
          <a:p>
            <a:pPr algn="ctr"/>
            <a:r>
              <a:rPr lang="en-ZA" sz="4000" b="1" dirty="0" smtClean="0">
                <a:solidFill>
                  <a:srgbClr val="FFFF00"/>
                </a:solidFill>
              </a:rPr>
              <a:t>5.  MANAGING</a:t>
            </a:r>
          </a:p>
          <a:p>
            <a:pPr algn="ctr"/>
            <a:r>
              <a:rPr lang="en-ZA" sz="4000" b="1" dirty="0" smtClean="0">
                <a:solidFill>
                  <a:srgbClr val="FFFF00"/>
                </a:solidFill>
              </a:rPr>
              <a:t>WATER RESOURCES, CONSIDERING</a:t>
            </a:r>
          </a:p>
          <a:p>
            <a:pPr algn="ctr">
              <a:spcAft>
                <a:spcPts val="1200"/>
              </a:spcAft>
            </a:pPr>
            <a:r>
              <a:rPr lang="en-ZA" sz="4000" b="1" dirty="0" smtClean="0">
                <a:solidFill>
                  <a:srgbClr val="FFFF00"/>
                </a:solidFill>
              </a:rPr>
              <a:t>WQ RELATED ASPECTS</a:t>
            </a:r>
          </a:p>
          <a:p>
            <a:pPr algn="ctr"/>
            <a:r>
              <a:rPr lang="en-ZA" sz="2800" b="1" i="1" dirty="0" smtClean="0">
                <a:solidFill>
                  <a:srgbClr val="FFFF00"/>
                </a:solidFill>
              </a:rPr>
              <a:t>(GAUTENG AMD CASE STUDY)</a:t>
            </a:r>
            <a:endParaRPr lang="en-US" sz="4000" b="1" i="1" dirty="0">
              <a:solidFill>
                <a:srgbClr val="FFFF00"/>
              </a:solidFill>
            </a:endParaRPr>
          </a:p>
        </p:txBody>
      </p:sp>
    </p:spTree>
    <p:extLst>
      <p:ext uri="{BB962C8B-B14F-4D97-AF65-F5344CB8AC3E}">
        <p14:creationId xmlns:p14="http://schemas.microsoft.com/office/powerpoint/2010/main" val="324369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591594" y="148325"/>
            <a:ext cx="594502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KEY PILLARS OF THE VAAL RIVER STRATEGY</a:t>
            </a:r>
            <a:endParaRPr lang="en-US" sz="2000" b="1" dirty="0">
              <a:solidFill>
                <a:srgbClr val="FFFF00"/>
              </a:solidFill>
            </a:endParaRPr>
          </a:p>
        </p:txBody>
      </p:sp>
      <p:sp>
        <p:nvSpPr>
          <p:cNvPr id="6" name="Rectangle 2"/>
          <p:cNvSpPr>
            <a:spLocks/>
          </p:cNvSpPr>
          <p:nvPr/>
        </p:nvSpPr>
        <p:spPr bwMode="auto">
          <a:xfrm>
            <a:off x="229528" y="941295"/>
            <a:ext cx="8686800" cy="1219200"/>
          </a:xfrm>
          <a:prstGeom prst="rect">
            <a:avLst/>
          </a:prstGeom>
          <a:solidFill>
            <a:srgbClr val="FFF9E5"/>
          </a:solidFill>
          <a:ln w="9525">
            <a:noFill/>
            <a:miter lim="800000"/>
            <a:headEnd/>
            <a:tailEnd/>
          </a:ln>
          <a:effectLst>
            <a:softEdge rad="127000"/>
          </a:effectLst>
        </p:spPr>
        <p:txBody>
          <a:bodyPr anchor="ctr" anchorCtr="1"/>
          <a:lstStyle/>
          <a:p>
            <a:pPr marL="271463" indent="-271463">
              <a:spcAft>
                <a:spcPts val="400"/>
              </a:spcAft>
              <a:tabLst>
                <a:tab pos="271463" algn="l"/>
              </a:tabLst>
              <a:defRPr/>
            </a:pPr>
            <a:r>
              <a:rPr lang="en-ZA" sz="1900" b="1" kern="0" dirty="0" smtClean="0">
                <a:solidFill>
                  <a:srgbClr val="FF0000"/>
                </a:solidFill>
                <a:latin typeface="+mn-lt"/>
                <a:cs typeface="Arial"/>
              </a:rPr>
              <a:t>► </a:t>
            </a:r>
            <a:r>
              <a:rPr lang="en-ZA" sz="1900" b="1" dirty="0" smtClean="0">
                <a:solidFill>
                  <a:srgbClr val="FF0000"/>
                </a:solidFill>
                <a:latin typeface="+mn-lt"/>
              </a:rPr>
              <a:t>The Vaal River System supply water to </a:t>
            </a:r>
            <a:r>
              <a:rPr lang="en-ZA" sz="1900" b="1" u="sng" dirty="0" smtClean="0">
                <a:solidFill>
                  <a:srgbClr val="C00000"/>
                </a:solidFill>
                <a:latin typeface="+mn-lt"/>
              </a:rPr>
              <a:t>60% of economy</a:t>
            </a:r>
            <a:r>
              <a:rPr lang="en-ZA" sz="1900" b="1" dirty="0" smtClean="0">
                <a:solidFill>
                  <a:srgbClr val="C00000"/>
                </a:solidFill>
                <a:latin typeface="+mn-lt"/>
              </a:rPr>
              <a:t> </a:t>
            </a:r>
            <a:r>
              <a:rPr lang="en-ZA" sz="1900" b="1" dirty="0" smtClean="0">
                <a:solidFill>
                  <a:srgbClr val="FF0000"/>
                </a:solidFill>
                <a:latin typeface="+mn-lt"/>
              </a:rPr>
              <a:t>and </a:t>
            </a:r>
            <a:r>
              <a:rPr lang="en-ZA" sz="1900" b="1" u="sng" dirty="0" smtClean="0">
                <a:solidFill>
                  <a:srgbClr val="C00000"/>
                </a:solidFill>
                <a:latin typeface="+mn-lt"/>
              </a:rPr>
              <a:t>45% of population</a:t>
            </a:r>
            <a:r>
              <a:rPr lang="en-ZA" sz="1900" b="1" dirty="0" smtClean="0">
                <a:solidFill>
                  <a:srgbClr val="FF0000"/>
                </a:solidFill>
                <a:latin typeface="+mn-lt"/>
              </a:rPr>
              <a:t>.</a:t>
            </a:r>
          </a:p>
          <a:p>
            <a:pPr marL="271463" indent="-271463">
              <a:tabLst>
                <a:tab pos="271463" algn="l"/>
              </a:tabLst>
              <a:defRPr/>
            </a:pPr>
            <a:r>
              <a:rPr lang="en-ZA" sz="1900" b="1" kern="0" dirty="0" smtClean="0">
                <a:solidFill>
                  <a:srgbClr val="FF0000"/>
                </a:solidFill>
                <a:latin typeface="+mn-lt"/>
                <a:cs typeface="Arial"/>
              </a:rPr>
              <a:t>► </a:t>
            </a:r>
            <a:r>
              <a:rPr lang="en-ZA" sz="1900" b="1" dirty="0" smtClean="0">
                <a:solidFill>
                  <a:srgbClr val="FF0000"/>
                </a:solidFill>
                <a:latin typeface="+mn-lt"/>
              </a:rPr>
              <a:t>To ensure that sufficient water of good quality is available to supply the future requirements of the important area of the VRS a </a:t>
            </a:r>
            <a:r>
              <a:rPr lang="en-ZA" sz="1900" b="1" u="sng" dirty="0" smtClean="0">
                <a:solidFill>
                  <a:srgbClr val="C00000"/>
                </a:solidFill>
                <a:latin typeface="+mn-lt"/>
              </a:rPr>
              <a:t>multi-pillar strategy</a:t>
            </a:r>
            <a:r>
              <a:rPr lang="en-ZA" sz="1900" b="1" dirty="0" smtClean="0">
                <a:solidFill>
                  <a:srgbClr val="C00000"/>
                </a:solidFill>
                <a:latin typeface="+mn-lt"/>
              </a:rPr>
              <a:t> </a:t>
            </a:r>
            <a:r>
              <a:rPr lang="en-ZA" sz="1900" b="1" dirty="0" smtClean="0">
                <a:solidFill>
                  <a:srgbClr val="FF0000"/>
                </a:solidFill>
                <a:latin typeface="+mn-lt"/>
              </a:rPr>
              <a:t>is required:</a:t>
            </a:r>
            <a:endParaRPr lang="en-US" sz="1900" b="1" dirty="0">
              <a:solidFill>
                <a:srgbClr val="FF0000"/>
              </a:solidFill>
              <a:effectLst>
                <a:outerShdw blurRad="38100" dist="38100" dir="2700000" algn="tl">
                  <a:srgbClr val="C0C0C0"/>
                </a:outerShdw>
              </a:effectLst>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65708" y="5158948"/>
            <a:ext cx="1245699" cy="1305975"/>
          </a:xfrm>
          <a:prstGeom prst="rect">
            <a:avLst/>
          </a:prstGeom>
        </p:spPr>
      </p:pic>
      <p:sp>
        <p:nvSpPr>
          <p:cNvPr id="7" name="Text Box 5"/>
          <p:cNvSpPr txBox="1">
            <a:spLocks noChangeArrowheads="1"/>
          </p:cNvSpPr>
          <p:nvPr/>
        </p:nvSpPr>
        <p:spPr bwMode="auto">
          <a:xfrm>
            <a:off x="30145" y="2423436"/>
            <a:ext cx="9087768" cy="3308598"/>
          </a:xfrm>
          <a:prstGeom prst="rect">
            <a:avLst/>
          </a:prstGeom>
          <a:noFill/>
          <a:ln w="9525">
            <a:noFill/>
            <a:miter lim="800000"/>
            <a:headEnd/>
            <a:tailEnd/>
          </a:ln>
          <a:effectLst/>
        </p:spPr>
        <p:txBody>
          <a:bodyPr wrap="square">
            <a:spAutoFit/>
          </a:bodyPr>
          <a:lstStyle/>
          <a:p>
            <a:pPr marL="452438" indent="-452438">
              <a:lnSpc>
                <a:spcPct val="110000"/>
              </a:lnSpc>
              <a:defRPr/>
            </a:pPr>
            <a:r>
              <a:rPr lang="en-US" sz="1900" b="1" dirty="0" smtClean="0">
                <a:effectLst>
                  <a:outerShdw blurRad="38100" dist="38100" dir="2700000" algn="tl">
                    <a:srgbClr val="000000">
                      <a:alpha val="43137"/>
                    </a:srgbClr>
                  </a:outerShdw>
                </a:effectLst>
                <a:latin typeface="+mn-lt"/>
              </a:rPr>
              <a:t>(1)</a:t>
            </a:r>
            <a:r>
              <a:rPr lang="en-US" sz="1900" b="1" dirty="0">
                <a:effectLst>
                  <a:outerShdw blurRad="38100" dist="38100" dir="2700000" algn="tl">
                    <a:srgbClr val="000000">
                      <a:alpha val="43137"/>
                    </a:srgbClr>
                  </a:outerShdw>
                </a:effectLst>
                <a:latin typeface="+mn-lt"/>
              </a:rPr>
              <a:t>	</a:t>
            </a:r>
            <a:r>
              <a:rPr lang="en-US" sz="1900" b="1" u="sng" dirty="0">
                <a:solidFill>
                  <a:srgbClr val="C00000"/>
                </a:solidFill>
                <a:effectLst>
                  <a:outerShdw blurRad="38100" dist="38100" dir="2700000" algn="tl">
                    <a:srgbClr val="000000">
                      <a:alpha val="43137"/>
                    </a:srgbClr>
                  </a:outerShdw>
                </a:effectLst>
                <a:latin typeface="+mn-lt"/>
              </a:rPr>
              <a:t>Eradicate unlawful</a:t>
            </a:r>
            <a:r>
              <a:rPr lang="en-US" sz="1900" b="1" dirty="0">
                <a:effectLst>
                  <a:outerShdw blurRad="38100" dist="38100" dir="2700000" algn="tl">
                    <a:srgbClr val="000000">
                      <a:alpha val="43137"/>
                    </a:srgbClr>
                  </a:outerShdw>
                </a:effectLst>
                <a:latin typeface="+mn-lt"/>
              </a:rPr>
              <a:t> water use by </a:t>
            </a:r>
            <a:r>
              <a:rPr lang="en-US" sz="1900" b="1" dirty="0" smtClean="0">
                <a:effectLst>
                  <a:outerShdw blurRad="38100" dist="38100" dir="2700000" algn="tl">
                    <a:srgbClr val="000000">
                      <a:alpha val="43137"/>
                    </a:srgbClr>
                  </a:outerShdw>
                </a:effectLst>
                <a:latin typeface="+mn-lt"/>
              </a:rPr>
              <a:t>2017;</a:t>
            </a:r>
            <a:endParaRPr lang="en-US" sz="1900" b="1" dirty="0">
              <a:effectLst>
                <a:outerShdw blurRad="38100" dist="38100" dir="2700000" algn="tl">
                  <a:srgbClr val="000000">
                    <a:alpha val="43137"/>
                  </a:srgbClr>
                </a:outerShdw>
              </a:effectLst>
              <a:latin typeface="+mn-lt"/>
            </a:endParaRPr>
          </a:p>
          <a:p>
            <a:pPr marL="452438" indent="-452438">
              <a:lnSpc>
                <a:spcPct val="110000"/>
              </a:lnSpc>
              <a:defRPr/>
            </a:pPr>
            <a:r>
              <a:rPr lang="en-US" sz="1900" b="1" dirty="0" smtClean="0">
                <a:effectLst>
                  <a:outerShdw blurRad="38100" dist="38100" dir="2700000" algn="tl">
                    <a:srgbClr val="000000">
                      <a:alpha val="43137"/>
                    </a:srgbClr>
                  </a:outerShdw>
                </a:effectLst>
                <a:latin typeface="+mn-lt"/>
              </a:rPr>
              <a:t>(2)</a:t>
            </a:r>
            <a:r>
              <a:rPr lang="en-US" sz="1900" b="1" dirty="0">
                <a:effectLst>
                  <a:outerShdw blurRad="38100" dist="38100" dir="2700000" algn="tl">
                    <a:srgbClr val="000000">
                      <a:alpha val="43137"/>
                    </a:srgbClr>
                  </a:outerShdw>
                </a:effectLst>
                <a:latin typeface="+mn-lt"/>
              </a:rPr>
              <a:t>	Reduction in water use by </a:t>
            </a:r>
            <a:r>
              <a:rPr lang="en-US" sz="1900" b="1" u="sng" dirty="0">
                <a:solidFill>
                  <a:srgbClr val="C00000"/>
                </a:solidFill>
                <a:effectLst>
                  <a:outerShdw blurRad="38100" dist="38100" dir="2700000" algn="tl">
                    <a:srgbClr val="000000">
                      <a:alpha val="43137"/>
                    </a:srgbClr>
                  </a:outerShdw>
                </a:effectLst>
                <a:latin typeface="+mn-lt"/>
              </a:rPr>
              <a:t>15%</a:t>
            </a:r>
            <a:r>
              <a:rPr lang="en-US" sz="1900" b="1" dirty="0">
                <a:effectLst>
                  <a:outerShdw blurRad="38100" dist="38100" dir="2700000" algn="tl">
                    <a:srgbClr val="000000">
                      <a:alpha val="43137"/>
                    </a:srgbClr>
                  </a:outerShdw>
                </a:effectLst>
                <a:latin typeface="+mn-lt"/>
              </a:rPr>
              <a:t> through WC/ WDM </a:t>
            </a:r>
            <a:r>
              <a:rPr lang="en-US" sz="1900" b="1" dirty="0" smtClean="0">
                <a:effectLst>
                  <a:outerShdw blurRad="38100" dist="38100" dir="2700000" algn="tl">
                    <a:srgbClr val="000000">
                      <a:alpha val="43137"/>
                    </a:srgbClr>
                  </a:outerShdw>
                </a:effectLst>
                <a:latin typeface="+mn-lt"/>
              </a:rPr>
              <a:t>(focus on loss-management) by 2017;</a:t>
            </a:r>
            <a:endParaRPr lang="en-US" sz="1900" b="1" dirty="0">
              <a:effectLst>
                <a:outerShdw blurRad="38100" dist="38100" dir="2700000" algn="tl">
                  <a:srgbClr val="000000">
                    <a:alpha val="43137"/>
                  </a:srgbClr>
                </a:outerShdw>
              </a:effectLst>
              <a:latin typeface="+mn-lt"/>
            </a:endParaRPr>
          </a:p>
          <a:p>
            <a:pPr marL="452438" indent="-452438">
              <a:lnSpc>
                <a:spcPct val="110000"/>
              </a:lnSpc>
              <a:defRPr/>
            </a:pPr>
            <a:r>
              <a:rPr lang="en-US" sz="1900" b="1" dirty="0" smtClean="0">
                <a:effectLst>
                  <a:outerShdw blurRad="38100" dist="38100" dir="2700000" algn="tl">
                    <a:srgbClr val="000000">
                      <a:alpha val="43137"/>
                    </a:srgbClr>
                  </a:outerShdw>
                </a:effectLst>
                <a:latin typeface="+mn-lt"/>
              </a:rPr>
              <a:t>(3)</a:t>
            </a:r>
            <a:r>
              <a:rPr lang="en-US" sz="1900" b="1" dirty="0">
                <a:effectLst>
                  <a:outerShdw blurRad="38100" dist="38100" dir="2700000" algn="tl">
                    <a:srgbClr val="000000">
                      <a:alpha val="43137"/>
                    </a:srgbClr>
                  </a:outerShdw>
                </a:effectLst>
                <a:latin typeface="+mn-lt"/>
              </a:rPr>
              <a:t>	Augmentation through </a:t>
            </a:r>
            <a:r>
              <a:rPr lang="en-US" sz="1900" b="1" u="sng" dirty="0" smtClean="0">
                <a:solidFill>
                  <a:srgbClr val="CC0000"/>
                </a:solidFill>
                <a:effectLst>
                  <a:outerShdw blurRad="38100" dist="38100" dir="2700000" algn="tl">
                    <a:srgbClr val="000000">
                      <a:alpha val="43137"/>
                    </a:srgbClr>
                  </a:outerShdw>
                </a:effectLst>
                <a:latin typeface="+mn-lt"/>
              </a:rPr>
              <a:t>LHWP#2</a:t>
            </a:r>
            <a:r>
              <a:rPr lang="en-US" sz="1900" b="1" dirty="0" smtClean="0">
                <a:effectLst>
                  <a:outerShdw blurRad="38100" dist="38100" dir="2700000" algn="tl">
                    <a:srgbClr val="000000">
                      <a:alpha val="43137"/>
                    </a:srgbClr>
                  </a:outerShdw>
                </a:effectLst>
                <a:latin typeface="+mn-lt"/>
              </a:rPr>
              <a:t> by 2022;</a:t>
            </a:r>
            <a:endParaRPr lang="en-US" sz="1900" b="1" dirty="0">
              <a:solidFill>
                <a:srgbClr val="800000"/>
              </a:solidFill>
              <a:effectLst>
                <a:outerShdw blurRad="38100" dist="38100" dir="2700000" algn="tl">
                  <a:srgbClr val="000000">
                    <a:alpha val="43137"/>
                  </a:srgbClr>
                </a:outerShdw>
              </a:effectLst>
              <a:latin typeface="+mn-lt"/>
            </a:endParaRPr>
          </a:p>
          <a:p>
            <a:pPr marL="452438" indent="-452438">
              <a:lnSpc>
                <a:spcPct val="110000"/>
              </a:lnSpc>
              <a:defRPr/>
            </a:pPr>
            <a:r>
              <a:rPr lang="en-US" sz="1900" b="1" dirty="0" smtClean="0">
                <a:effectLst>
                  <a:outerShdw blurRad="38100" dist="38100" dir="2700000" algn="tl">
                    <a:srgbClr val="000000">
                      <a:alpha val="43137"/>
                    </a:srgbClr>
                  </a:outerShdw>
                </a:effectLst>
                <a:latin typeface="+mn-lt"/>
              </a:rPr>
              <a:t>(4)</a:t>
            </a:r>
            <a:r>
              <a:rPr lang="en-US" sz="1900" b="1" dirty="0">
                <a:effectLst>
                  <a:outerShdw blurRad="38100" dist="38100" dir="2700000" algn="tl">
                    <a:srgbClr val="000000">
                      <a:alpha val="43137"/>
                    </a:srgbClr>
                  </a:outerShdw>
                </a:effectLst>
                <a:latin typeface="+mn-lt"/>
              </a:rPr>
              <a:t>	</a:t>
            </a:r>
            <a:r>
              <a:rPr lang="en-US" sz="1900" b="1" dirty="0" smtClean="0">
                <a:effectLst>
                  <a:outerShdw blurRad="38100" dist="38100" dir="2700000" algn="tl">
                    <a:srgbClr val="000000">
                      <a:alpha val="43137"/>
                    </a:srgbClr>
                  </a:outerShdw>
                </a:effectLst>
                <a:latin typeface="+mn-lt"/>
              </a:rPr>
              <a:t>Implementation of the </a:t>
            </a:r>
            <a:r>
              <a:rPr lang="en-US" sz="1900" b="1" u="sng" dirty="0" smtClean="0">
                <a:solidFill>
                  <a:srgbClr val="CC0000"/>
                </a:solidFill>
                <a:effectLst>
                  <a:outerShdw blurRad="38100" dist="38100" dir="2700000" algn="tl">
                    <a:srgbClr val="000000">
                      <a:alpha val="43137"/>
                    </a:srgbClr>
                  </a:outerShdw>
                </a:effectLst>
                <a:latin typeface="+mn-lt"/>
              </a:rPr>
              <a:t>IWQMS</a:t>
            </a:r>
            <a:r>
              <a:rPr lang="en-US" sz="1900" b="1" dirty="0" smtClean="0">
                <a:effectLst>
                  <a:outerShdw blurRad="38100" dist="38100" dir="2700000" algn="tl">
                    <a:srgbClr val="000000">
                      <a:alpha val="43137"/>
                    </a:srgbClr>
                  </a:outerShdw>
                </a:effectLst>
                <a:latin typeface="+mn-lt"/>
              </a:rPr>
              <a:t> – Integrated WQM SSC;</a:t>
            </a:r>
          </a:p>
          <a:p>
            <a:pPr marL="457200" indent="-457200">
              <a:lnSpc>
                <a:spcPct val="110000"/>
              </a:lnSpc>
              <a:buAutoNum type="arabicParenBoth" startAt="5"/>
              <a:defRPr/>
            </a:pPr>
            <a:r>
              <a:rPr lang="en-US" sz="1900" b="1" u="sng" dirty="0" smtClean="0">
                <a:solidFill>
                  <a:srgbClr val="C00000"/>
                </a:solidFill>
                <a:effectLst>
                  <a:outerShdw blurRad="38100" dist="38100" dir="2700000" algn="tl">
                    <a:srgbClr val="000000">
                      <a:alpha val="43137"/>
                    </a:srgbClr>
                  </a:outerShdw>
                </a:effectLst>
                <a:latin typeface="+mn-lt"/>
              </a:rPr>
              <a:t>Re-use</a:t>
            </a:r>
            <a:r>
              <a:rPr lang="en-US" sz="1900" b="1" u="sng" dirty="0" smtClean="0">
                <a:effectLst>
                  <a:outerShdw blurRad="38100" dist="38100" dir="2700000" algn="tl">
                    <a:srgbClr val="000000">
                      <a:alpha val="43137"/>
                    </a:srgbClr>
                  </a:outerShdw>
                </a:effectLst>
                <a:latin typeface="+mn-lt"/>
              </a:rPr>
              <a:t> </a:t>
            </a:r>
            <a:r>
              <a:rPr lang="en-US" sz="1900" b="1" u="sng" dirty="0">
                <a:solidFill>
                  <a:srgbClr val="C00000"/>
                </a:solidFill>
                <a:effectLst>
                  <a:outerShdw blurRad="38100" dist="38100" dir="2700000" algn="tl">
                    <a:srgbClr val="000000">
                      <a:alpha val="43137"/>
                    </a:srgbClr>
                  </a:outerShdw>
                </a:effectLst>
                <a:latin typeface="+mn-lt"/>
              </a:rPr>
              <a:t>of treated “effluent”</a:t>
            </a:r>
            <a:r>
              <a:rPr lang="en-US" sz="1900" b="1" dirty="0">
                <a:solidFill>
                  <a:srgbClr val="C00000"/>
                </a:solidFill>
                <a:effectLst>
                  <a:outerShdw blurRad="38100" dist="38100" dir="2700000" algn="tl">
                    <a:srgbClr val="000000">
                      <a:alpha val="43137"/>
                    </a:srgbClr>
                  </a:outerShdw>
                </a:effectLst>
                <a:latin typeface="+mn-lt"/>
              </a:rPr>
              <a:t> </a:t>
            </a:r>
            <a:r>
              <a:rPr lang="en-US" sz="1900" b="1" dirty="0">
                <a:effectLst>
                  <a:outerShdw blurRad="38100" dist="38100" dir="2700000" algn="tl">
                    <a:srgbClr val="000000">
                      <a:alpha val="43137"/>
                    </a:srgbClr>
                  </a:outerShdw>
                </a:effectLst>
                <a:latin typeface="+mn-lt"/>
              </a:rPr>
              <a:t>(1</a:t>
            </a:r>
            <a:r>
              <a:rPr lang="en-US" sz="1900" b="1" baseline="30000" dirty="0">
                <a:effectLst>
                  <a:outerShdw blurRad="38100" dist="38100" dir="2700000" algn="tl">
                    <a:srgbClr val="000000">
                      <a:alpha val="43137"/>
                    </a:srgbClr>
                  </a:outerShdw>
                </a:effectLst>
                <a:latin typeface="+mn-lt"/>
              </a:rPr>
              <a:t>st</a:t>
            </a:r>
            <a:r>
              <a:rPr lang="en-US" sz="1900" b="1" dirty="0">
                <a:effectLst>
                  <a:outerShdw blurRad="38100" dist="38100" dir="2700000" algn="tl">
                    <a:srgbClr val="000000">
                      <a:alpha val="43137"/>
                    </a:srgbClr>
                  </a:outerShdw>
                </a:effectLst>
                <a:latin typeface="+mn-lt"/>
              </a:rPr>
              <a:t>: underground mine water </a:t>
            </a:r>
            <a:r>
              <a:rPr lang="en-US" sz="1900" b="1" dirty="0" smtClean="0">
                <a:effectLst>
                  <a:outerShdw blurRad="38100" dist="38100" dir="2700000" algn="tl">
                    <a:srgbClr val="000000">
                      <a:alpha val="43137"/>
                    </a:srgbClr>
                  </a:outerShdw>
                </a:effectLst>
                <a:latin typeface="+mn-lt"/>
              </a:rPr>
              <a:t>return-flows by 2020;</a:t>
            </a:r>
          </a:p>
          <a:p>
            <a:pPr marL="457200" indent="-457200">
              <a:lnSpc>
                <a:spcPct val="110000"/>
              </a:lnSpc>
              <a:buAutoNum type="arabicParenBoth" startAt="6"/>
              <a:defRPr/>
            </a:pPr>
            <a:r>
              <a:rPr lang="en-US" sz="1900" b="1" dirty="0" smtClean="0">
                <a:effectLst>
                  <a:outerShdw blurRad="38100" dist="38100" dir="2700000" algn="tl">
                    <a:srgbClr val="000000">
                      <a:alpha val="43137"/>
                    </a:srgbClr>
                  </a:outerShdw>
                </a:effectLst>
                <a:latin typeface="+mn-lt"/>
              </a:rPr>
              <a:t>Plan </a:t>
            </a:r>
            <a:r>
              <a:rPr lang="en-US" sz="1900" b="1" u="sng" dirty="0" smtClean="0">
                <a:solidFill>
                  <a:srgbClr val="CC0000"/>
                </a:solidFill>
                <a:effectLst>
                  <a:outerShdw blurRad="38100" dist="38100" dir="2700000" algn="tl">
                    <a:srgbClr val="000000">
                      <a:alpha val="43137"/>
                    </a:srgbClr>
                  </a:outerShdw>
                </a:effectLst>
                <a:latin typeface="+mn-lt"/>
              </a:rPr>
              <a:t>yield replacement</a:t>
            </a:r>
            <a:r>
              <a:rPr lang="en-US" sz="1900" b="1" dirty="0" smtClean="0">
                <a:effectLst>
                  <a:outerShdw blurRad="38100" dist="38100" dir="2700000" algn="tl">
                    <a:srgbClr val="000000">
                      <a:alpha val="43137"/>
                    </a:srgbClr>
                  </a:outerShdw>
                </a:effectLst>
                <a:latin typeface="+mn-lt"/>
              </a:rPr>
              <a:t> scheme in the Orange by 2034;</a:t>
            </a:r>
            <a:endParaRPr lang="en-US" sz="1900" b="1" dirty="0" smtClean="0">
              <a:solidFill>
                <a:srgbClr val="006600"/>
              </a:solidFill>
              <a:effectLst>
                <a:outerShdw blurRad="38100" dist="38100" dir="2700000" algn="tl">
                  <a:srgbClr val="000000">
                    <a:alpha val="43137"/>
                  </a:srgbClr>
                </a:outerShdw>
              </a:effectLst>
              <a:latin typeface="+mn-lt"/>
            </a:endParaRPr>
          </a:p>
          <a:p>
            <a:pPr marL="457200" indent="-457200">
              <a:lnSpc>
                <a:spcPct val="110000"/>
              </a:lnSpc>
              <a:defRPr/>
            </a:pPr>
            <a:r>
              <a:rPr lang="en-US" sz="1900" b="1" dirty="0" smtClean="0">
                <a:effectLst>
                  <a:outerShdw blurRad="38100" dist="38100" dir="2700000" algn="tl">
                    <a:srgbClr val="000000">
                      <a:alpha val="43137"/>
                    </a:srgbClr>
                  </a:outerShdw>
                </a:effectLst>
                <a:latin typeface="+mn-lt"/>
              </a:rPr>
              <a:t>(7)	Manage </a:t>
            </a:r>
            <a:r>
              <a:rPr lang="en-US" sz="1900" b="1" u="sng" dirty="0" smtClean="0">
                <a:solidFill>
                  <a:srgbClr val="C00000"/>
                </a:solidFill>
                <a:effectLst>
                  <a:outerShdw blurRad="38100" dist="38100" dir="2700000" algn="tl">
                    <a:srgbClr val="000000">
                      <a:alpha val="43137"/>
                    </a:srgbClr>
                  </a:outerShdw>
                </a:effectLst>
                <a:latin typeface="+mn-lt"/>
              </a:rPr>
              <a:t>uncertainties</a:t>
            </a:r>
            <a:r>
              <a:rPr lang="en-US" sz="1900" b="1" dirty="0" smtClean="0">
                <a:effectLst>
                  <a:outerShdw blurRad="38100" dist="38100" dir="2700000" algn="tl">
                    <a:srgbClr val="000000">
                      <a:alpha val="43137"/>
                    </a:srgbClr>
                  </a:outerShdw>
                </a:effectLst>
                <a:latin typeface="+mn-lt"/>
              </a:rPr>
              <a:t> in Crocodile (West) and Olifants; and</a:t>
            </a:r>
          </a:p>
          <a:p>
            <a:pPr marL="452438" indent="-452438">
              <a:lnSpc>
                <a:spcPct val="110000"/>
              </a:lnSpc>
              <a:defRPr/>
            </a:pPr>
            <a:r>
              <a:rPr lang="en-US" sz="1900" b="1" dirty="0" smtClean="0">
                <a:effectLst>
                  <a:outerShdw blurRad="38100" dist="38100" dir="2700000" algn="tl">
                    <a:srgbClr val="000000">
                      <a:alpha val="43137"/>
                    </a:srgbClr>
                  </a:outerShdw>
                </a:effectLst>
                <a:latin typeface="+mn-lt"/>
              </a:rPr>
              <a:t>(8)	Establish a </a:t>
            </a:r>
            <a:r>
              <a:rPr lang="en-US" sz="1900" b="1" u="sng" dirty="0" smtClean="0">
                <a:solidFill>
                  <a:srgbClr val="C00000"/>
                </a:solidFill>
                <a:effectLst>
                  <a:outerShdw blurRad="38100" dist="38100" dir="2700000" algn="tl">
                    <a:srgbClr val="000000">
                      <a:alpha val="43137"/>
                    </a:srgbClr>
                  </a:outerShdw>
                </a:effectLst>
                <a:latin typeface="+mn-lt"/>
              </a:rPr>
              <a:t>Strategy Steering Committee </a:t>
            </a:r>
            <a:r>
              <a:rPr lang="en-US" sz="1900" b="1" dirty="0" smtClean="0">
                <a:effectLst>
                  <a:outerShdw blurRad="38100" dist="38100" dir="2700000" algn="tl">
                    <a:srgbClr val="000000">
                      <a:alpha val="43137"/>
                    </a:srgbClr>
                  </a:outerShdw>
                </a:effectLst>
                <a:latin typeface="+mn-lt"/>
              </a:rPr>
              <a:t>to facilitate Strategy implementation co-ordination.</a:t>
            </a:r>
            <a:endParaRPr lang="en-US" sz="19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51206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598787" y="148325"/>
            <a:ext cx="3930639"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SALINITY STATUS: TDS (2006)</a:t>
            </a:r>
            <a:endParaRPr lang="en-US" sz="2000" b="1" dirty="0">
              <a:solidFill>
                <a:srgbClr val="FFFF00"/>
              </a:solidFill>
            </a:endParaRPr>
          </a:p>
        </p:txBody>
      </p:sp>
      <p:pic>
        <p:nvPicPr>
          <p:cNvPr id="3" name="Picture 153" descr="catchments-points"/>
          <p:cNvPicPr>
            <a:picLocks noChangeAspect="1" noChangeArrowheads="1"/>
          </p:cNvPicPr>
          <p:nvPr/>
        </p:nvPicPr>
        <p:blipFill>
          <a:blip r:embed="rId2" cstate="print"/>
          <a:srcRect/>
          <a:stretch>
            <a:fillRect/>
          </a:stretch>
        </p:blipFill>
        <p:spPr bwMode="auto">
          <a:xfrm>
            <a:off x="555533" y="844355"/>
            <a:ext cx="7123112" cy="5614988"/>
          </a:xfrm>
          <a:prstGeom prst="rect">
            <a:avLst/>
          </a:prstGeom>
          <a:noFill/>
          <a:ln w="9525">
            <a:noFill/>
            <a:miter lim="800000"/>
            <a:headEnd/>
            <a:tailEnd/>
          </a:ln>
        </p:spPr>
      </p:pic>
      <p:grpSp>
        <p:nvGrpSpPr>
          <p:cNvPr id="4" name="Group 4"/>
          <p:cNvGrpSpPr>
            <a:grpSpLocks noChangeAspect="1"/>
          </p:cNvGrpSpPr>
          <p:nvPr/>
        </p:nvGrpSpPr>
        <p:grpSpPr bwMode="auto">
          <a:xfrm>
            <a:off x="4441917" y="3278833"/>
            <a:ext cx="4675188" cy="3173412"/>
            <a:chOff x="2786" y="2299"/>
            <a:chExt cx="2945" cy="1999"/>
          </a:xfrm>
        </p:grpSpPr>
        <p:sp>
          <p:nvSpPr>
            <p:cNvPr id="5" name="AutoShape 3"/>
            <p:cNvSpPr>
              <a:spLocks noChangeAspect="1" noChangeArrowheads="1" noTextEdit="1"/>
            </p:cNvSpPr>
            <p:nvPr/>
          </p:nvSpPr>
          <p:spPr bwMode="auto">
            <a:xfrm>
              <a:off x="2787" y="2302"/>
              <a:ext cx="2943" cy="1996"/>
            </a:xfrm>
            <a:prstGeom prst="rect">
              <a:avLst/>
            </a:prstGeom>
            <a:noFill/>
            <a:ln w="25400" cap="flat" cmpd="sng"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6" name="Rectangle 5"/>
            <p:cNvSpPr>
              <a:spLocks noChangeArrowheads="1"/>
            </p:cNvSpPr>
            <p:nvPr/>
          </p:nvSpPr>
          <p:spPr bwMode="auto">
            <a:xfrm>
              <a:off x="2786" y="2299"/>
              <a:ext cx="4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2790" y="2305"/>
              <a:ext cx="2941" cy="198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dirty="0"/>
            </a:p>
          </p:txBody>
        </p:sp>
        <p:sp>
          <p:nvSpPr>
            <p:cNvPr id="8" name="Rectangle 7"/>
            <p:cNvSpPr>
              <a:spLocks noChangeArrowheads="1"/>
            </p:cNvSpPr>
            <p:nvPr/>
          </p:nvSpPr>
          <p:spPr bwMode="auto">
            <a:xfrm>
              <a:off x="2790" y="2305"/>
              <a:ext cx="2941" cy="1986"/>
            </a:xfrm>
            <a:prstGeom prst="rect">
              <a:avLst/>
            </a:prstGeom>
            <a:noFill/>
            <a:ln w="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9" name="Rectangle 8"/>
            <p:cNvSpPr>
              <a:spLocks noChangeArrowheads="1"/>
            </p:cNvSpPr>
            <p:nvPr/>
          </p:nvSpPr>
          <p:spPr bwMode="auto">
            <a:xfrm>
              <a:off x="2890" y="2349"/>
              <a:ext cx="2765" cy="19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dirty="0"/>
            </a:p>
          </p:txBody>
        </p:sp>
        <p:sp>
          <p:nvSpPr>
            <p:cNvPr id="10" name="Rectangle 9"/>
            <p:cNvSpPr>
              <a:spLocks noChangeArrowheads="1"/>
            </p:cNvSpPr>
            <p:nvPr/>
          </p:nvSpPr>
          <p:spPr bwMode="auto">
            <a:xfrm>
              <a:off x="3076" y="2419"/>
              <a:ext cx="2548" cy="163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dirty="0"/>
            </a:p>
          </p:txBody>
        </p:sp>
        <p:sp>
          <p:nvSpPr>
            <p:cNvPr id="11" name="Line 10"/>
            <p:cNvSpPr>
              <a:spLocks noChangeShapeType="1"/>
            </p:cNvSpPr>
            <p:nvPr/>
          </p:nvSpPr>
          <p:spPr bwMode="auto">
            <a:xfrm>
              <a:off x="3076" y="3875"/>
              <a:ext cx="254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2" name="Line 11"/>
            <p:cNvSpPr>
              <a:spLocks noChangeShapeType="1"/>
            </p:cNvSpPr>
            <p:nvPr/>
          </p:nvSpPr>
          <p:spPr bwMode="auto">
            <a:xfrm>
              <a:off x="3076" y="3693"/>
              <a:ext cx="254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3" name="Line 12"/>
            <p:cNvSpPr>
              <a:spLocks noChangeShapeType="1"/>
            </p:cNvSpPr>
            <p:nvPr/>
          </p:nvSpPr>
          <p:spPr bwMode="auto">
            <a:xfrm>
              <a:off x="3076" y="3511"/>
              <a:ext cx="254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4" name="Line 13"/>
            <p:cNvSpPr>
              <a:spLocks noChangeShapeType="1"/>
            </p:cNvSpPr>
            <p:nvPr/>
          </p:nvSpPr>
          <p:spPr bwMode="auto">
            <a:xfrm>
              <a:off x="3076" y="3328"/>
              <a:ext cx="254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5" name="Line 14"/>
            <p:cNvSpPr>
              <a:spLocks noChangeShapeType="1"/>
            </p:cNvSpPr>
            <p:nvPr/>
          </p:nvSpPr>
          <p:spPr bwMode="auto">
            <a:xfrm>
              <a:off x="3076" y="3146"/>
              <a:ext cx="254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6" name="Line 15"/>
            <p:cNvSpPr>
              <a:spLocks noChangeShapeType="1"/>
            </p:cNvSpPr>
            <p:nvPr/>
          </p:nvSpPr>
          <p:spPr bwMode="auto">
            <a:xfrm>
              <a:off x="3076" y="2964"/>
              <a:ext cx="254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7" name="Line 16"/>
            <p:cNvSpPr>
              <a:spLocks noChangeShapeType="1"/>
            </p:cNvSpPr>
            <p:nvPr/>
          </p:nvSpPr>
          <p:spPr bwMode="auto">
            <a:xfrm>
              <a:off x="3076" y="2783"/>
              <a:ext cx="254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8" name="Line 17"/>
            <p:cNvSpPr>
              <a:spLocks noChangeShapeType="1"/>
            </p:cNvSpPr>
            <p:nvPr/>
          </p:nvSpPr>
          <p:spPr bwMode="auto">
            <a:xfrm>
              <a:off x="3076" y="2601"/>
              <a:ext cx="254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9" name="Line 18"/>
            <p:cNvSpPr>
              <a:spLocks noChangeShapeType="1"/>
            </p:cNvSpPr>
            <p:nvPr/>
          </p:nvSpPr>
          <p:spPr bwMode="auto">
            <a:xfrm>
              <a:off x="3076" y="2419"/>
              <a:ext cx="254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20" name="Rectangle 19"/>
            <p:cNvSpPr>
              <a:spLocks noChangeArrowheads="1"/>
            </p:cNvSpPr>
            <p:nvPr/>
          </p:nvSpPr>
          <p:spPr bwMode="auto">
            <a:xfrm>
              <a:off x="3076" y="2419"/>
              <a:ext cx="2548" cy="1638"/>
            </a:xfrm>
            <a:prstGeom prst="rect">
              <a:avLst/>
            </a:prstGeom>
            <a:noFill/>
            <a:ln w="4">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21" name="Line 20"/>
            <p:cNvSpPr>
              <a:spLocks noChangeShapeType="1"/>
            </p:cNvSpPr>
            <p:nvPr/>
          </p:nvSpPr>
          <p:spPr bwMode="auto">
            <a:xfrm>
              <a:off x="3076" y="2419"/>
              <a:ext cx="0" cy="16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23" name="Line 21"/>
            <p:cNvSpPr>
              <a:spLocks noChangeShapeType="1"/>
            </p:cNvSpPr>
            <p:nvPr/>
          </p:nvSpPr>
          <p:spPr bwMode="auto">
            <a:xfrm>
              <a:off x="3065" y="4057"/>
              <a:ext cx="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24" name="Line 22"/>
            <p:cNvSpPr>
              <a:spLocks noChangeShapeType="1"/>
            </p:cNvSpPr>
            <p:nvPr/>
          </p:nvSpPr>
          <p:spPr bwMode="auto">
            <a:xfrm>
              <a:off x="3065" y="3875"/>
              <a:ext cx="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25" name="Line 23"/>
            <p:cNvSpPr>
              <a:spLocks noChangeShapeType="1"/>
            </p:cNvSpPr>
            <p:nvPr/>
          </p:nvSpPr>
          <p:spPr bwMode="auto">
            <a:xfrm>
              <a:off x="3065" y="3693"/>
              <a:ext cx="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26" name="Line 24"/>
            <p:cNvSpPr>
              <a:spLocks noChangeShapeType="1"/>
            </p:cNvSpPr>
            <p:nvPr/>
          </p:nvSpPr>
          <p:spPr bwMode="auto">
            <a:xfrm>
              <a:off x="3065" y="3511"/>
              <a:ext cx="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27" name="Line 25"/>
            <p:cNvSpPr>
              <a:spLocks noChangeShapeType="1"/>
            </p:cNvSpPr>
            <p:nvPr/>
          </p:nvSpPr>
          <p:spPr bwMode="auto">
            <a:xfrm>
              <a:off x="3065" y="3328"/>
              <a:ext cx="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28" name="Line 26"/>
            <p:cNvSpPr>
              <a:spLocks noChangeShapeType="1"/>
            </p:cNvSpPr>
            <p:nvPr/>
          </p:nvSpPr>
          <p:spPr bwMode="auto">
            <a:xfrm>
              <a:off x="3065" y="3146"/>
              <a:ext cx="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29" name="Line 27"/>
            <p:cNvSpPr>
              <a:spLocks noChangeShapeType="1"/>
            </p:cNvSpPr>
            <p:nvPr/>
          </p:nvSpPr>
          <p:spPr bwMode="auto">
            <a:xfrm>
              <a:off x="3065" y="2964"/>
              <a:ext cx="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30" name="Line 28"/>
            <p:cNvSpPr>
              <a:spLocks noChangeShapeType="1"/>
            </p:cNvSpPr>
            <p:nvPr/>
          </p:nvSpPr>
          <p:spPr bwMode="auto">
            <a:xfrm>
              <a:off x="3065" y="2783"/>
              <a:ext cx="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31" name="Line 29"/>
            <p:cNvSpPr>
              <a:spLocks noChangeShapeType="1"/>
            </p:cNvSpPr>
            <p:nvPr/>
          </p:nvSpPr>
          <p:spPr bwMode="auto">
            <a:xfrm>
              <a:off x="3065" y="2601"/>
              <a:ext cx="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32" name="Line 30"/>
            <p:cNvSpPr>
              <a:spLocks noChangeShapeType="1"/>
            </p:cNvSpPr>
            <p:nvPr/>
          </p:nvSpPr>
          <p:spPr bwMode="auto">
            <a:xfrm>
              <a:off x="3065" y="2419"/>
              <a:ext cx="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33" name="Line 31"/>
            <p:cNvSpPr>
              <a:spLocks noChangeShapeType="1"/>
            </p:cNvSpPr>
            <p:nvPr/>
          </p:nvSpPr>
          <p:spPr bwMode="auto">
            <a:xfrm>
              <a:off x="3076" y="4057"/>
              <a:ext cx="254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34" name="Line 32"/>
            <p:cNvSpPr>
              <a:spLocks noChangeShapeType="1"/>
            </p:cNvSpPr>
            <p:nvPr/>
          </p:nvSpPr>
          <p:spPr bwMode="auto">
            <a:xfrm flipV="1">
              <a:off x="3076"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35" name="Line 33"/>
            <p:cNvSpPr>
              <a:spLocks noChangeShapeType="1"/>
            </p:cNvSpPr>
            <p:nvPr/>
          </p:nvSpPr>
          <p:spPr bwMode="auto">
            <a:xfrm flipV="1">
              <a:off x="3210"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36" name="Line 34"/>
            <p:cNvSpPr>
              <a:spLocks noChangeShapeType="1"/>
            </p:cNvSpPr>
            <p:nvPr/>
          </p:nvSpPr>
          <p:spPr bwMode="auto">
            <a:xfrm flipV="1">
              <a:off x="3344"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37" name="Line 35"/>
            <p:cNvSpPr>
              <a:spLocks noChangeShapeType="1"/>
            </p:cNvSpPr>
            <p:nvPr/>
          </p:nvSpPr>
          <p:spPr bwMode="auto">
            <a:xfrm flipV="1">
              <a:off x="3478"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38" name="Line 36"/>
            <p:cNvSpPr>
              <a:spLocks noChangeShapeType="1"/>
            </p:cNvSpPr>
            <p:nvPr/>
          </p:nvSpPr>
          <p:spPr bwMode="auto">
            <a:xfrm flipV="1">
              <a:off x="3612"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39" name="Line 37"/>
            <p:cNvSpPr>
              <a:spLocks noChangeShapeType="1"/>
            </p:cNvSpPr>
            <p:nvPr/>
          </p:nvSpPr>
          <p:spPr bwMode="auto">
            <a:xfrm flipV="1">
              <a:off x="3746"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40" name="Line 38"/>
            <p:cNvSpPr>
              <a:spLocks noChangeShapeType="1"/>
            </p:cNvSpPr>
            <p:nvPr/>
          </p:nvSpPr>
          <p:spPr bwMode="auto">
            <a:xfrm flipV="1">
              <a:off x="3880"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41" name="Line 39"/>
            <p:cNvSpPr>
              <a:spLocks noChangeShapeType="1"/>
            </p:cNvSpPr>
            <p:nvPr/>
          </p:nvSpPr>
          <p:spPr bwMode="auto">
            <a:xfrm flipV="1">
              <a:off x="4015"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42" name="Line 40"/>
            <p:cNvSpPr>
              <a:spLocks noChangeShapeType="1"/>
            </p:cNvSpPr>
            <p:nvPr/>
          </p:nvSpPr>
          <p:spPr bwMode="auto">
            <a:xfrm flipV="1">
              <a:off x="4148"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43" name="Line 41"/>
            <p:cNvSpPr>
              <a:spLocks noChangeShapeType="1"/>
            </p:cNvSpPr>
            <p:nvPr/>
          </p:nvSpPr>
          <p:spPr bwMode="auto">
            <a:xfrm flipV="1">
              <a:off x="4283"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44" name="Line 42"/>
            <p:cNvSpPr>
              <a:spLocks noChangeShapeType="1"/>
            </p:cNvSpPr>
            <p:nvPr/>
          </p:nvSpPr>
          <p:spPr bwMode="auto">
            <a:xfrm flipV="1">
              <a:off x="4417"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45" name="Line 43"/>
            <p:cNvSpPr>
              <a:spLocks noChangeShapeType="1"/>
            </p:cNvSpPr>
            <p:nvPr/>
          </p:nvSpPr>
          <p:spPr bwMode="auto">
            <a:xfrm flipV="1">
              <a:off x="4551"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46" name="Line 44"/>
            <p:cNvSpPr>
              <a:spLocks noChangeShapeType="1"/>
            </p:cNvSpPr>
            <p:nvPr/>
          </p:nvSpPr>
          <p:spPr bwMode="auto">
            <a:xfrm flipV="1">
              <a:off x="4686"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47" name="Line 45"/>
            <p:cNvSpPr>
              <a:spLocks noChangeShapeType="1"/>
            </p:cNvSpPr>
            <p:nvPr/>
          </p:nvSpPr>
          <p:spPr bwMode="auto">
            <a:xfrm flipV="1">
              <a:off x="4819"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48" name="Line 46"/>
            <p:cNvSpPr>
              <a:spLocks noChangeShapeType="1"/>
            </p:cNvSpPr>
            <p:nvPr/>
          </p:nvSpPr>
          <p:spPr bwMode="auto">
            <a:xfrm flipV="1">
              <a:off x="4954"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49" name="Line 47"/>
            <p:cNvSpPr>
              <a:spLocks noChangeShapeType="1"/>
            </p:cNvSpPr>
            <p:nvPr/>
          </p:nvSpPr>
          <p:spPr bwMode="auto">
            <a:xfrm flipV="1">
              <a:off x="5088"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50" name="Line 48"/>
            <p:cNvSpPr>
              <a:spLocks noChangeShapeType="1"/>
            </p:cNvSpPr>
            <p:nvPr/>
          </p:nvSpPr>
          <p:spPr bwMode="auto">
            <a:xfrm flipV="1">
              <a:off x="5222"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51" name="Line 49"/>
            <p:cNvSpPr>
              <a:spLocks noChangeShapeType="1"/>
            </p:cNvSpPr>
            <p:nvPr/>
          </p:nvSpPr>
          <p:spPr bwMode="auto">
            <a:xfrm flipV="1">
              <a:off x="5356"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52" name="Line 50"/>
            <p:cNvSpPr>
              <a:spLocks noChangeShapeType="1"/>
            </p:cNvSpPr>
            <p:nvPr/>
          </p:nvSpPr>
          <p:spPr bwMode="auto">
            <a:xfrm flipV="1">
              <a:off x="5490"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53" name="Line 51"/>
            <p:cNvSpPr>
              <a:spLocks noChangeShapeType="1"/>
            </p:cNvSpPr>
            <p:nvPr/>
          </p:nvSpPr>
          <p:spPr bwMode="auto">
            <a:xfrm flipV="1">
              <a:off x="5624" y="4044"/>
              <a:ext cx="0" cy="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54" name="Line 52"/>
            <p:cNvSpPr>
              <a:spLocks noChangeShapeType="1"/>
            </p:cNvSpPr>
            <p:nvPr/>
          </p:nvSpPr>
          <p:spPr bwMode="auto">
            <a:xfrm>
              <a:off x="3143" y="2527"/>
              <a:ext cx="0" cy="118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55" name="Rectangle 53"/>
            <p:cNvSpPr>
              <a:spLocks noChangeArrowheads="1"/>
            </p:cNvSpPr>
            <p:nvPr/>
          </p:nvSpPr>
          <p:spPr bwMode="auto">
            <a:xfrm>
              <a:off x="3117" y="2819"/>
              <a:ext cx="53" cy="654"/>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56" name="Line 54"/>
            <p:cNvSpPr>
              <a:spLocks noChangeShapeType="1"/>
            </p:cNvSpPr>
            <p:nvPr/>
          </p:nvSpPr>
          <p:spPr bwMode="auto">
            <a:xfrm>
              <a:off x="3277" y="2576"/>
              <a:ext cx="0" cy="101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57" name="Rectangle 55"/>
            <p:cNvSpPr>
              <a:spLocks noChangeArrowheads="1"/>
            </p:cNvSpPr>
            <p:nvPr/>
          </p:nvSpPr>
          <p:spPr bwMode="auto">
            <a:xfrm>
              <a:off x="3250" y="2940"/>
              <a:ext cx="54" cy="47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58" name="Line 56"/>
            <p:cNvSpPr>
              <a:spLocks noChangeShapeType="1"/>
            </p:cNvSpPr>
            <p:nvPr/>
          </p:nvSpPr>
          <p:spPr bwMode="auto">
            <a:xfrm>
              <a:off x="3411" y="2691"/>
              <a:ext cx="0" cy="96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59" name="Rectangle 57"/>
            <p:cNvSpPr>
              <a:spLocks noChangeArrowheads="1"/>
            </p:cNvSpPr>
            <p:nvPr/>
          </p:nvSpPr>
          <p:spPr bwMode="auto">
            <a:xfrm>
              <a:off x="3385" y="3141"/>
              <a:ext cx="53" cy="39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0" name="Line 58"/>
            <p:cNvSpPr>
              <a:spLocks noChangeShapeType="1"/>
            </p:cNvSpPr>
            <p:nvPr/>
          </p:nvSpPr>
          <p:spPr bwMode="auto">
            <a:xfrm>
              <a:off x="3545" y="2899"/>
              <a:ext cx="0" cy="8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61" name="Rectangle 59"/>
            <p:cNvSpPr>
              <a:spLocks noChangeArrowheads="1"/>
            </p:cNvSpPr>
            <p:nvPr/>
          </p:nvSpPr>
          <p:spPr bwMode="auto">
            <a:xfrm>
              <a:off x="3519" y="3182"/>
              <a:ext cx="53" cy="374"/>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2" name="Line 60"/>
            <p:cNvSpPr>
              <a:spLocks noChangeShapeType="1"/>
            </p:cNvSpPr>
            <p:nvPr/>
          </p:nvSpPr>
          <p:spPr bwMode="auto">
            <a:xfrm>
              <a:off x="3679" y="2974"/>
              <a:ext cx="0" cy="74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63" name="Rectangle 61"/>
            <p:cNvSpPr>
              <a:spLocks noChangeArrowheads="1"/>
            </p:cNvSpPr>
            <p:nvPr/>
          </p:nvSpPr>
          <p:spPr bwMode="auto">
            <a:xfrm>
              <a:off x="3653" y="3258"/>
              <a:ext cx="53" cy="281"/>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4" name="Line 62"/>
            <p:cNvSpPr>
              <a:spLocks noChangeShapeType="1"/>
            </p:cNvSpPr>
            <p:nvPr/>
          </p:nvSpPr>
          <p:spPr bwMode="auto">
            <a:xfrm>
              <a:off x="3813" y="2733"/>
              <a:ext cx="0" cy="9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65" name="Rectangle 63"/>
            <p:cNvSpPr>
              <a:spLocks noChangeArrowheads="1"/>
            </p:cNvSpPr>
            <p:nvPr/>
          </p:nvSpPr>
          <p:spPr bwMode="auto">
            <a:xfrm>
              <a:off x="3787" y="2899"/>
              <a:ext cx="53" cy="564"/>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6" name="Line 64"/>
            <p:cNvSpPr>
              <a:spLocks noChangeShapeType="1"/>
            </p:cNvSpPr>
            <p:nvPr/>
          </p:nvSpPr>
          <p:spPr bwMode="auto">
            <a:xfrm>
              <a:off x="3947" y="2831"/>
              <a:ext cx="0" cy="74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67" name="Rectangle 65"/>
            <p:cNvSpPr>
              <a:spLocks noChangeArrowheads="1"/>
            </p:cNvSpPr>
            <p:nvPr/>
          </p:nvSpPr>
          <p:spPr bwMode="auto">
            <a:xfrm>
              <a:off x="3921" y="2994"/>
              <a:ext cx="54" cy="25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8" name="Line 66"/>
            <p:cNvSpPr>
              <a:spLocks noChangeShapeType="1"/>
            </p:cNvSpPr>
            <p:nvPr/>
          </p:nvSpPr>
          <p:spPr bwMode="auto">
            <a:xfrm>
              <a:off x="4082" y="2713"/>
              <a:ext cx="0" cy="9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69" name="Rectangle 67"/>
            <p:cNvSpPr>
              <a:spLocks noChangeArrowheads="1"/>
            </p:cNvSpPr>
            <p:nvPr/>
          </p:nvSpPr>
          <p:spPr bwMode="auto">
            <a:xfrm>
              <a:off x="4055" y="2865"/>
              <a:ext cx="53" cy="56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0" name="Line 68"/>
            <p:cNvSpPr>
              <a:spLocks noChangeShapeType="1"/>
            </p:cNvSpPr>
            <p:nvPr/>
          </p:nvSpPr>
          <p:spPr bwMode="auto">
            <a:xfrm>
              <a:off x="4216" y="2933"/>
              <a:ext cx="0" cy="63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71" name="Rectangle 69"/>
            <p:cNvSpPr>
              <a:spLocks noChangeArrowheads="1"/>
            </p:cNvSpPr>
            <p:nvPr/>
          </p:nvSpPr>
          <p:spPr bwMode="auto">
            <a:xfrm>
              <a:off x="4189" y="3048"/>
              <a:ext cx="53" cy="2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2" name="Line 70"/>
            <p:cNvSpPr>
              <a:spLocks noChangeShapeType="1"/>
            </p:cNvSpPr>
            <p:nvPr/>
          </p:nvSpPr>
          <p:spPr bwMode="auto">
            <a:xfrm>
              <a:off x="4350" y="2985"/>
              <a:ext cx="0" cy="65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73" name="Rectangle 71"/>
            <p:cNvSpPr>
              <a:spLocks noChangeArrowheads="1"/>
            </p:cNvSpPr>
            <p:nvPr/>
          </p:nvSpPr>
          <p:spPr bwMode="auto">
            <a:xfrm>
              <a:off x="4323" y="3063"/>
              <a:ext cx="54" cy="24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4" name="Line 72"/>
            <p:cNvSpPr>
              <a:spLocks noChangeShapeType="1"/>
            </p:cNvSpPr>
            <p:nvPr/>
          </p:nvSpPr>
          <p:spPr bwMode="auto">
            <a:xfrm>
              <a:off x="4484" y="2929"/>
              <a:ext cx="0" cy="60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75" name="Rectangle 73"/>
            <p:cNvSpPr>
              <a:spLocks noChangeArrowheads="1"/>
            </p:cNvSpPr>
            <p:nvPr/>
          </p:nvSpPr>
          <p:spPr bwMode="auto">
            <a:xfrm>
              <a:off x="4457" y="3001"/>
              <a:ext cx="53" cy="24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6" name="Line 74"/>
            <p:cNvSpPr>
              <a:spLocks noChangeShapeType="1"/>
            </p:cNvSpPr>
            <p:nvPr/>
          </p:nvSpPr>
          <p:spPr bwMode="auto">
            <a:xfrm>
              <a:off x="4618" y="2877"/>
              <a:ext cx="0" cy="85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77" name="Rectangle 75"/>
            <p:cNvSpPr>
              <a:spLocks noChangeArrowheads="1"/>
            </p:cNvSpPr>
            <p:nvPr/>
          </p:nvSpPr>
          <p:spPr bwMode="auto">
            <a:xfrm>
              <a:off x="4592" y="3039"/>
              <a:ext cx="53" cy="54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8" name="Line 76"/>
            <p:cNvSpPr>
              <a:spLocks noChangeShapeType="1"/>
            </p:cNvSpPr>
            <p:nvPr/>
          </p:nvSpPr>
          <p:spPr bwMode="auto">
            <a:xfrm>
              <a:off x="4752" y="3689"/>
              <a:ext cx="0" cy="16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79" name="Rectangle 77"/>
            <p:cNvSpPr>
              <a:spLocks noChangeArrowheads="1"/>
            </p:cNvSpPr>
            <p:nvPr/>
          </p:nvSpPr>
          <p:spPr bwMode="auto">
            <a:xfrm>
              <a:off x="4725" y="3727"/>
              <a:ext cx="54" cy="7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0" name="Line 78"/>
            <p:cNvSpPr>
              <a:spLocks noChangeShapeType="1"/>
            </p:cNvSpPr>
            <p:nvPr/>
          </p:nvSpPr>
          <p:spPr bwMode="auto">
            <a:xfrm>
              <a:off x="4887" y="3294"/>
              <a:ext cx="0" cy="49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81" name="Rectangle 79"/>
            <p:cNvSpPr>
              <a:spLocks noChangeArrowheads="1"/>
            </p:cNvSpPr>
            <p:nvPr/>
          </p:nvSpPr>
          <p:spPr bwMode="auto">
            <a:xfrm>
              <a:off x="4860" y="3424"/>
              <a:ext cx="53" cy="2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2" name="Line 80"/>
            <p:cNvSpPr>
              <a:spLocks noChangeShapeType="1"/>
            </p:cNvSpPr>
            <p:nvPr/>
          </p:nvSpPr>
          <p:spPr bwMode="auto">
            <a:xfrm>
              <a:off x="5020" y="3679"/>
              <a:ext cx="0" cy="1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83" name="Rectangle 81"/>
            <p:cNvSpPr>
              <a:spLocks noChangeArrowheads="1"/>
            </p:cNvSpPr>
            <p:nvPr/>
          </p:nvSpPr>
          <p:spPr bwMode="auto">
            <a:xfrm>
              <a:off x="4994" y="3721"/>
              <a:ext cx="53" cy="4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4" name="Line 82"/>
            <p:cNvSpPr>
              <a:spLocks noChangeShapeType="1"/>
            </p:cNvSpPr>
            <p:nvPr/>
          </p:nvSpPr>
          <p:spPr bwMode="auto">
            <a:xfrm>
              <a:off x="5154" y="3489"/>
              <a:ext cx="0" cy="40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85" name="Rectangle 83"/>
            <p:cNvSpPr>
              <a:spLocks noChangeArrowheads="1"/>
            </p:cNvSpPr>
            <p:nvPr/>
          </p:nvSpPr>
          <p:spPr bwMode="auto">
            <a:xfrm>
              <a:off x="5128" y="3640"/>
              <a:ext cx="53" cy="18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6" name="Line 84"/>
            <p:cNvSpPr>
              <a:spLocks noChangeShapeType="1"/>
            </p:cNvSpPr>
            <p:nvPr/>
          </p:nvSpPr>
          <p:spPr bwMode="auto">
            <a:xfrm>
              <a:off x="5289" y="3793"/>
              <a:ext cx="0" cy="13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87" name="Rectangle 85"/>
            <p:cNvSpPr>
              <a:spLocks noChangeArrowheads="1"/>
            </p:cNvSpPr>
            <p:nvPr/>
          </p:nvSpPr>
          <p:spPr bwMode="auto">
            <a:xfrm>
              <a:off x="5262" y="3835"/>
              <a:ext cx="53" cy="7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8" name="Line 86"/>
            <p:cNvSpPr>
              <a:spLocks noChangeShapeType="1"/>
            </p:cNvSpPr>
            <p:nvPr/>
          </p:nvSpPr>
          <p:spPr bwMode="auto">
            <a:xfrm>
              <a:off x="5422" y="3641"/>
              <a:ext cx="0" cy="2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89" name="Rectangle 87"/>
            <p:cNvSpPr>
              <a:spLocks noChangeArrowheads="1"/>
            </p:cNvSpPr>
            <p:nvPr/>
          </p:nvSpPr>
          <p:spPr bwMode="auto">
            <a:xfrm>
              <a:off x="5396" y="3808"/>
              <a:ext cx="54" cy="6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0" name="Line 88"/>
            <p:cNvSpPr>
              <a:spLocks noChangeShapeType="1"/>
            </p:cNvSpPr>
            <p:nvPr/>
          </p:nvSpPr>
          <p:spPr bwMode="auto">
            <a:xfrm>
              <a:off x="5557" y="3867"/>
              <a:ext cx="0" cy="10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91" name="Rectangle 89"/>
            <p:cNvSpPr>
              <a:spLocks noChangeArrowheads="1"/>
            </p:cNvSpPr>
            <p:nvPr/>
          </p:nvSpPr>
          <p:spPr bwMode="auto">
            <a:xfrm>
              <a:off x="5530" y="3926"/>
              <a:ext cx="54" cy="3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2" name="Rectangle 90"/>
            <p:cNvSpPr>
              <a:spLocks noChangeArrowheads="1"/>
            </p:cNvSpPr>
            <p:nvPr/>
          </p:nvSpPr>
          <p:spPr bwMode="auto">
            <a:xfrm>
              <a:off x="3029" y="4033"/>
              <a:ext cx="37"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 name="Rectangle 91"/>
            <p:cNvSpPr>
              <a:spLocks noChangeArrowheads="1"/>
            </p:cNvSpPr>
            <p:nvPr/>
          </p:nvSpPr>
          <p:spPr bwMode="auto">
            <a:xfrm>
              <a:off x="2991" y="3850"/>
              <a:ext cx="77"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100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4" name="Rectangle 92"/>
            <p:cNvSpPr>
              <a:spLocks noChangeArrowheads="1"/>
            </p:cNvSpPr>
            <p:nvPr/>
          </p:nvSpPr>
          <p:spPr bwMode="auto">
            <a:xfrm>
              <a:off x="2991" y="3668"/>
              <a:ext cx="77"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200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 name="Rectangle 93"/>
            <p:cNvSpPr>
              <a:spLocks noChangeArrowheads="1"/>
            </p:cNvSpPr>
            <p:nvPr/>
          </p:nvSpPr>
          <p:spPr bwMode="auto">
            <a:xfrm>
              <a:off x="2991" y="3486"/>
              <a:ext cx="77"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300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6" name="Rectangle 94"/>
            <p:cNvSpPr>
              <a:spLocks noChangeArrowheads="1"/>
            </p:cNvSpPr>
            <p:nvPr/>
          </p:nvSpPr>
          <p:spPr bwMode="auto">
            <a:xfrm>
              <a:off x="2991" y="3304"/>
              <a:ext cx="77"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400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 name="Rectangle 95"/>
            <p:cNvSpPr>
              <a:spLocks noChangeArrowheads="1"/>
            </p:cNvSpPr>
            <p:nvPr/>
          </p:nvSpPr>
          <p:spPr bwMode="auto">
            <a:xfrm>
              <a:off x="2991" y="3122"/>
              <a:ext cx="77"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500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8" name="Rectangle 96"/>
            <p:cNvSpPr>
              <a:spLocks noChangeArrowheads="1"/>
            </p:cNvSpPr>
            <p:nvPr/>
          </p:nvSpPr>
          <p:spPr bwMode="auto">
            <a:xfrm>
              <a:off x="2991" y="2940"/>
              <a:ext cx="77"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600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9" name="Rectangle 97"/>
            <p:cNvSpPr>
              <a:spLocks noChangeArrowheads="1"/>
            </p:cNvSpPr>
            <p:nvPr/>
          </p:nvSpPr>
          <p:spPr bwMode="auto">
            <a:xfrm>
              <a:off x="2991" y="2758"/>
              <a:ext cx="77"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700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0" name="Rectangle 98"/>
            <p:cNvSpPr>
              <a:spLocks noChangeArrowheads="1"/>
            </p:cNvSpPr>
            <p:nvPr/>
          </p:nvSpPr>
          <p:spPr bwMode="auto">
            <a:xfrm>
              <a:off x="2991" y="2576"/>
              <a:ext cx="77"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800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1" name="Rectangle 99"/>
            <p:cNvSpPr>
              <a:spLocks noChangeArrowheads="1"/>
            </p:cNvSpPr>
            <p:nvPr/>
          </p:nvSpPr>
          <p:spPr bwMode="auto">
            <a:xfrm>
              <a:off x="2991" y="2394"/>
              <a:ext cx="77"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900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 name="Rectangle 100"/>
            <p:cNvSpPr>
              <a:spLocks noChangeArrowheads="1"/>
            </p:cNvSpPr>
            <p:nvPr/>
          </p:nvSpPr>
          <p:spPr bwMode="auto">
            <a:xfrm>
              <a:off x="3101" y="4092"/>
              <a:ext cx="10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VS20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 name="Rectangle 101"/>
            <p:cNvSpPr>
              <a:spLocks noChangeArrowheads="1"/>
            </p:cNvSpPr>
            <p:nvPr/>
          </p:nvSpPr>
          <p:spPr bwMode="auto">
            <a:xfrm>
              <a:off x="3235" y="4092"/>
              <a:ext cx="10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VS19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 name="Rectangle 102"/>
            <p:cNvSpPr>
              <a:spLocks noChangeArrowheads="1"/>
            </p:cNvSpPr>
            <p:nvPr/>
          </p:nvSpPr>
          <p:spPr bwMode="auto">
            <a:xfrm>
              <a:off x="3369" y="4092"/>
              <a:ext cx="10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VS18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 name="Rectangle 103"/>
            <p:cNvSpPr>
              <a:spLocks noChangeArrowheads="1"/>
            </p:cNvSpPr>
            <p:nvPr/>
          </p:nvSpPr>
          <p:spPr bwMode="auto">
            <a:xfrm>
              <a:off x="3503" y="4092"/>
              <a:ext cx="10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VS17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 name="Rectangle 104"/>
            <p:cNvSpPr>
              <a:spLocks noChangeArrowheads="1"/>
            </p:cNvSpPr>
            <p:nvPr/>
          </p:nvSpPr>
          <p:spPr bwMode="auto">
            <a:xfrm>
              <a:off x="3637" y="4092"/>
              <a:ext cx="10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VS16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 name="Rectangle 105"/>
            <p:cNvSpPr>
              <a:spLocks noChangeArrowheads="1"/>
            </p:cNvSpPr>
            <p:nvPr/>
          </p:nvSpPr>
          <p:spPr bwMode="auto">
            <a:xfrm>
              <a:off x="3772" y="4092"/>
              <a:ext cx="10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VS14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8" name="Rectangle 106"/>
            <p:cNvSpPr>
              <a:spLocks noChangeArrowheads="1"/>
            </p:cNvSpPr>
            <p:nvPr/>
          </p:nvSpPr>
          <p:spPr bwMode="auto">
            <a:xfrm>
              <a:off x="3905" y="4092"/>
              <a:ext cx="10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VS13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 name="Rectangle 107"/>
            <p:cNvSpPr>
              <a:spLocks noChangeArrowheads="1"/>
            </p:cNvSpPr>
            <p:nvPr/>
          </p:nvSpPr>
          <p:spPr bwMode="auto">
            <a:xfrm>
              <a:off x="4040" y="4092"/>
              <a:ext cx="10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VS12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 name="Rectangle 108"/>
            <p:cNvSpPr>
              <a:spLocks noChangeArrowheads="1"/>
            </p:cNvSpPr>
            <p:nvPr/>
          </p:nvSpPr>
          <p:spPr bwMode="auto">
            <a:xfrm>
              <a:off x="4174" y="4092"/>
              <a:ext cx="10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VS11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1" name="Rectangle 109"/>
            <p:cNvSpPr>
              <a:spLocks noChangeArrowheads="1"/>
            </p:cNvSpPr>
            <p:nvPr/>
          </p:nvSpPr>
          <p:spPr bwMode="auto">
            <a:xfrm>
              <a:off x="4307" y="4092"/>
              <a:ext cx="10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VS10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 name="Rectangle 110"/>
            <p:cNvSpPr>
              <a:spLocks noChangeArrowheads="1"/>
            </p:cNvSpPr>
            <p:nvPr/>
          </p:nvSpPr>
          <p:spPr bwMode="auto">
            <a:xfrm>
              <a:off x="4451" y="4092"/>
              <a:ext cx="8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 name="Rectangle 111"/>
            <p:cNvSpPr>
              <a:spLocks noChangeArrowheads="1"/>
            </p:cNvSpPr>
            <p:nvPr/>
          </p:nvSpPr>
          <p:spPr bwMode="auto">
            <a:xfrm>
              <a:off x="4586" y="4092"/>
              <a:ext cx="8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4" name="Rectangle 112"/>
            <p:cNvSpPr>
              <a:spLocks noChangeArrowheads="1"/>
            </p:cNvSpPr>
            <p:nvPr/>
          </p:nvSpPr>
          <p:spPr bwMode="auto">
            <a:xfrm>
              <a:off x="4719" y="4092"/>
              <a:ext cx="8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5" name="Rectangle 113"/>
            <p:cNvSpPr>
              <a:spLocks noChangeArrowheads="1"/>
            </p:cNvSpPr>
            <p:nvPr/>
          </p:nvSpPr>
          <p:spPr bwMode="auto">
            <a:xfrm>
              <a:off x="4854" y="4092"/>
              <a:ext cx="8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6" name="Rectangle 114"/>
            <p:cNvSpPr>
              <a:spLocks noChangeArrowheads="1"/>
            </p:cNvSpPr>
            <p:nvPr/>
          </p:nvSpPr>
          <p:spPr bwMode="auto">
            <a:xfrm>
              <a:off x="4988" y="4092"/>
              <a:ext cx="8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7" name="Rectangle 115"/>
            <p:cNvSpPr>
              <a:spLocks noChangeArrowheads="1"/>
            </p:cNvSpPr>
            <p:nvPr/>
          </p:nvSpPr>
          <p:spPr bwMode="auto">
            <a:xfrm>
              <a:off x="5122" y="4092"/>
              <a:ext cx="8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8" name="Rectangle 116"/>
            <p:cNvSpPr>
              <a:spLocks noChangeArrowheads="1"/>
            </p:cNvSpPr>
            <p:nvPr/>
          </p:nvSpPr>
          <p:spPr bwMode="auto">
            <a:xfrm>
              <a:off x="5256" y="4092"/>
              <a:ext cx="8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9" name="Rectangle 117"/>
            <p:cNvSpPr>
              <a:spLocks noChangeArrowheads="1"/>
            </p:cNvSpPr>
            <p:nvPr/>
          </p:nvSpPr>
          <p:spPr bwMode="auto">
            <a:xfrm>
              <a:off x="5390" y="4092"/>
              <a:ext cx="8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0" name="Rectangle 118"/>
            <p:cNvSpPr>
              <a:spLocks noChangeArrowheads="1"/>
            </p:cNvSpPr>
            <p:nvPr/>
          </p:nvSpPr>
          <p:spPr bwMode="auto">
            <a:xfrm>
              <a:off x="5524" y="4092"/>
              <a:ext cx="85"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VS1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1" name="Rectangle 119"/>
            <p:cNvSpPr>
              <a:spLocks noChangeArrowheads="1"/>
            </p:cNvSpPr>
            <p:nvPr/>
          </p:nvSpPr>
          <p:spPr bwMode="auto">
            <a:xfrm>
              <a:off x="3995" y="4162"/>
              <a:ext cx="826"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Monitoring Point on Vaal River(Level 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2" name="Rectangle 120"/>
            <p:cNvSpPr>
              <a:spLocks noChangeArrowheads="1"/>
            </p:cNvSpPr>
            <p:nvPr/>
          </p:nvSpPr>
          <p:spPr bwMode="auto">
            <a:xfrm rot="16200000">
              <a:off x="2844" y="3190"/>
              <a:ext cx="238"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dirty="0" smtClean="0">
                  <a:ln>
                    <a:noFill/>
                  </a:ln>
                  <a:solidFill>
                    <a:srgbClr val="000000"/>
                  </a:solidFill>
                  <a:effectLst/>
                  <a:latin typeface="Arial" pitchFamily="34" charset="0"/>
                  <a:cs typeface="Arial" pitchFamily="34" charset="0"/>
                </a:rPr>
                <a:t>TDS (mg/l)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3" name="Rectangle 133"/>
            <p:cNvSpPr>
              <a:spLocks noChangeArrowheads="1"/>
            </p:cNvSpPr>
            <p:nvPr/>
          </p:nvSpPr>
          <p:spPr bwMode="auto">
            <a:xfrm>
              <a:off x="4756" y="2688"/>
              <a:ext cx="332" cy="14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dirty="0"/>
            </a:p>
          </p:txBody>
        </p:sp>
        <p:sp>
          <p:nvSpPr>
            <p:cNvPr id="124" name="Rectangle 134"/>
            <p:cNvSpPr>
              <a:spLocks noChangeArrowheads="1"/>
            </p:cNvSpPr>
            <p:nvPr/>
          </p:nvSpPr>
          <p:spPr bwMode="auto">
            <a:xfrm>
              <a:off x="4756" y="2688"/>
              <a:ext cx="332" cy="143"/>
            </a:xfrm>
            <a:prstGeom prst="rect">
              <a:avLst/>
            </a:prstGeom>
            <a:noFill/>
            <a:ln w="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25" name="Rectangle 135"/>
            <p:cNvSpPr>
              <a:spLocks noChangeArrowheads="1"/>
            </p:cNvSpPr>
            <p:nvPr/>
          </p:nvSpPr>
          <p:spPr bwMode="auto">
            <a:xfrm>
              <a:off x="4809" y="2713"/>
              <a:ext cx="25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Vaal Dam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6" name="Rectangle 136"/>
            <p:cNvSpPr>
              <a:spLocks noChangeArrowheads="1"/>
            </p:cNvSpPr>
            <p:nvPr/>
          </p:nvSpPr>
          <p:spPr bwMode="auto">
            <a:xfrm>
              <a:off x="5035" y="2713"/>
              <a:ext cx="3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7" name="Rectangle 137"/>
            <p:cNvSpPr>
              <a:spLocks noChangeArrowheads="1"/>
            </p:cNvSpPr>
            <p:nvPr/>
          </p:nvSpPr>
          <p:spPr bwMode="auto">
            <a:xfrm>
              <a:off x="4930" y="2884"/>
              <a:ext cx="379" cy="21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dirty="0"/>
            </a:p>
          </p:txBody>
        </p:sp>
        <p:sp>
          <p:nvSpPr>
            <p:cNvPr id="128" name="Rectangle 138"/>
            <p:cNvSpPr>
              <a:spLocks noChangeArrowheads="1"/>
            </p:cNvSpPr>
            <p:nvPr/>
          </p:nvSpPr>
          <p:spPr bwMode="auto">
            <a:xfrm>
              <a:off x="4930" y="2884"/>
              <a:ext cx="379" cy="215"/>
            </a:xfrm>
            <a:prstGeom prst="rect">
              <a:avLst/>
            </a:prstGeom>
            <a:noFill/>
            <a:ln w="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29" name="Rectangle 139"/>
            <p:cNvSpPr>
              <a:spLocks noChangeArrowheads="1"/>
            </p:cNvSpPr>
            <p:nvPr/>
          </p:nvSpPr>
          <p:spPr bwMode="auto">
            <a:xfrm>
              <a:off x="4992" y="2907"/>
              <a:ext cx="31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Grootdraai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0" name="Rectangle 140"/>
            <p:cNvSpPr>
              <a:spLocks noChangeArrowheads="1"/>
            </p:cNvSpPr>
            <p:nvPr/>
          </p:nvSpPr>
          <p:spPr bwMode="auto">
            <a:xfrm>
              <a:off x="5066" y="2973"/>
              <a:ext cx="13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Dam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1" name="Rectangle 141"/>
            <p:cNvSpPr>
              <a:spLocks noChangeArrowheads="1"/>
            </p:cNvSpPr>
            <p:nvPr/>
          </p:nvSpPr>
          <p:spPr bwMode="auto">
            <a:xfrm>
              <a:off x="5174" y="2973"/>
              <a:ext cx="3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2" name="Rectangle 142"/>
            <p:cNvSpPr>
              <a:spLocks noChangeArrowheads="1"/>
            </p:cNvSpPr>
            <p:nvPr/>
          </p:nvSpPr>
          <p:spPr bwMode="auto">
            <a:xfrm>
              <a:off x="3696" y="2532"/>
              <a:ext cx="333" cy="21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dirty="0"/>
            </a:p>
          </p:txBody>
        </p:sp>
        <p:sp>
          <p:nvSpPr>
            <p:cNvPr id="133" name="Rectangle 143"/>
            <p:cNvSpPr>
              <a:spLocks noChangeArrowheads="1"/>
            </p:cNvSpPr>
            <p:nvPr/>
          </p:nvSpPr>
          <p:spPr bwMode="auto">
            <a:xfrm>
              <a:off x="3696" y="2532"/>
              <a:ext cx="333" cy="215"/>
            </a:xfrm>
            <a:prstGeom prst="rect">
              <a:avLst/>
            </a:prstGeom>
            <a:noFill/>
            <a:ln w="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34" name="Rectangle 144"/>
            <p:cNvSpPr>
              <a:spLocks noChangeArrowheads="1"/>
            </p:cNvSpPr>
            <p:nvPr/>
          </p:nvSpPr>
          <p:spPr bwMode="auto">
            <a:xfrm>
              <a:off x="3748" y="2555"/>
              <a:ext cx="2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Bloemhof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5" name="Rectangle 145"/>
            <p:cNvSpPr>
              <a:spLocks noChangeArrowheads="1"/>
            </p:cNvSpPr>
            <p:nvPr/>
          </p:nvSpPr>
          <p:spPr bwMode="auto">
            <a:xfrm>
              <a:off x="3808" y="2621"/>
              <a:ext cx="13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Dam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6" name="Rectangle 146"/>
            <p:cNvSpPr>
              <a:spLocks noChangeArrowheads="1"/>
            </p:cNvSpPr>
            <p:nvPr/>
          </p:nvSpPr>
          <p:spPr bwMode="auto">
            <a:xfrm>
              <a:off x="3917" y="2621"/>
              <a:ext cx="3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7" name="Freeform 147"/>
            <p:cNvSpPr>
              <a:spLocks noEditPoints="1"/>
            </p:cNvSpPr>
            <p:nvPr/>
          </p:nvSpPr>
          <p:spPr bwMode="auto">
            <a:xfrm>
              <a:off x="4813" y="2831"/>
              <a:ext cx="34" cy="1217"/>
            </a:xfrm>
            <a:custGeom>
              <a:avLst/>
              <a:gdLst>
                <a:gd name="T0" fmla="*/ 41 w 66"/>
                <a:gd name="T1" fmla="*/ 0 h 2435"/>
                <a:gd name="T2" fmla="*/ 41 w 66"/>
                <a:gd name="T3" fmla="*/ 2373 h 2435"/>
                <a:gd name="T4" fmla="*/ 24 w 66"/>
                <a:gd name="T5" fmla="*/ 2373 h 2435"/>
                <a:gd name="T6" fmla="*/ 24 w 66"/>
                <a:gd name="T7" fmla="*/ 0 h 2435"/>
                <a:gd name="T8" fmla="*/ 41 w 66"/>
                <a:gd name="T9" fmla="*/ 0 h 2435"/>
                <a:gd name="T10" fmla="*/ 66 w 66"/>
                <a:gd name="T11" fmla="*/ 2361 h 2435"/>
                <a:gd name="T12" fmla="*/ 33 w 66"/>
                <a:gd name="T13" fmla="*/ 2435 h 2435"/>
                <a:gd name="T14" fmla="*/ 0 w 66"/>
                <a:gd name="T15" fmla="*/ 2361 h 2435"/>
                <a:gd name="T16" fmla="*/ 66 w 66"/>
                <a:gd name="T17" fmla="*/ 2361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2435">
                  <a:moveTo>
                    <a:pt x="41" y="0"/>
                  </a:moveTo>
                  <a:lnTo>
                    <a:pt x="41" y="2373"/>
                  </a:lnTo>
                  <a:lnTo>
                    <a:pt x="24" y="2373"/>
                  </a:lnTo>
                  <a:lnTo>
                    <a:pt x="24" y="0"/>
                  </a:lnTo>
                  <a:lnTo>
                    <a:pt x="41" y="0"/>
                  </a:lnTo>
                  <a:close/>
                  <a:moveTo>
                    <a:pt x="66" y="2361"/>
                  </a:moveTo>
                  <a:lnTo>
                    <a:pt x="33" y="2435"/>
                  </a:lnTo>
                  <a:lnTo>
                    <a:pt x="0" y="2361"/>
                  </a:lnTo>
                  <a:lnTo>
                    <a:pt x="66" y="2361"/>
                  </a:lnTo>
                  <a:close/>
                </a:path>
              </a:pathLst>
            </a:custGeom>
            <a:solidFill>
              <a:srgbClr val="000080"/>
            </a:solidFill>
            <a:ln w="1">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en-ZA" dirty="0"/>
            </a:p>
          </p:txBody>
        </p:sp>
        <p:sp>
          <p:nvSpPr>
            <p:cNvPr id="138" name="Freeform 148"/>
            <p:cNvSpPr>
              <a:spLocks noEditPoints="1"/>
            </p:cNvSpPr>
            <p:nvPr/>
          </p:nvSpPr>
          <p:spPr bwMode="auto">
            <a:xfrm>
              <a:off x="3730" y="2747"/>
              <a:ext cx="34" cy="1289"/>
            </a:xfrm>
            <a:custGeom>
              <a:avLst/>
              <a:gdLst>
                <a:gd name="T0" fmla="*/ 30 w 66"/>
                <a:gd name="T1" fmla="*/ 0 h 2576"/>
                <a:gd name="T2" fmla="*/ 41 w 66"/>
                <a:gd name="T3" fmla="*/ 2514 h 2576"/>
                <a:gd name="T4" fmla="*/ 25 w 66"/>
                <a:gd name="T5" fmla="*/ 2514 h 2576"/>
                <a:gd name="T6" fmla="*/ 14 w 66"/>
                <a:gd name="T7" fmla="*/ 0 h 2576"/>
                <a:gd name="T8" fmla="*/ 30 w 66"/>
                <a:gd name="T9" fmla="*/ 0 h 2576"/>
                <a:gd name="T10" fmla="*/ 66 w 66"/>
                <a:gd name="T11" fmla="*/ 2502 h 2576"/>
                <a:gd name="T12" fmla="*/ 33 w 66"/>
                <a:gd name="T13" fmla="*/ 2576 h 2576"/>
                <a:gd name="T14" fmla="*/ 0 w 66"/>
                <a:gd name="T15" fmla="*/ 2502 h 2576"/>
                <a:gd name="T16" fmla="*/ 66 w 66"/>
                <a:gd name="T17" fmla="*/ 2502 h 2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2576">
                  <a:moveTo>
                    <a:pt x="30" y="0"/>
                  </a:moveTo>
                  <a:lnTo>
                    <a:pt x="41" y="2514"/>
                  </a:lnTo>
                  <a:lnTo>
                    <a:pt x="25" y="2514"/>
                  </a:lnTo>
                  <a:lnTo>
                    <a:pt x="14" y="0"/>
                  </a:lnTo>
                  <a:lnTo>
                    <a:pt x="30" y="0"/>
                  </a:lnTo>
                  <a:close/>
                  <a:moveTo>
                    <a:pt x="66" y="2502"/>
                  </a:moveTo>
                  <a:lnTo>
                    <a:pt x="33" y="2576"/>
                  </a:lnTo>
                  <a:lnTo>
                    <a:pt x="0" y="2502"/>
                  </a:lnTo>
                  <a:lnTo>
                    <a:pt x="66" y="2502"/>
                  </a:lnTo>
                  <a:close/>
                </a:path>
              </a:pathLst>
            </a:custGeom>
            <a:solidFill>
              <a:srgbClr val="000080"/>
            </a:solidFill>
            <a:ln w="1">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en-ZA" dirty="0"/>
            </a:p>
          </p:txBody>
        </p:sp>
        <p:sp>
          <p:nvSpPr>
            <p:cNvPr id="139" name="Freeform 149"/>
            <p:cNvSpPr>
              <a:spLocks noEditPoints="1"/>
            </p:cNvSpPr>
            <p:nvPr/>
          </p:nvSpPr>
          <p:spPr bwMode="auto">
            <a:xfrm>
              <a:off x="5080" y="3115"/>
              <a:ext cx="33" cy="933"/>
            </a:xfrm>
            <a:custGeom>
              <a:avLst/>
              <a:gdLst>
                <a:gd name="T0" fmla="*/ 52 w 67"/>
                <a:gd name="T1" fmla="*/ 0 h 1865"/>
                <a:gd name="T2" fmla="*/ 42 w 67"/>
                <a:gd name="T3" fmla="*/ 1803 h 1865"/>
                <a:gd name="T4" fmla="*/ 26 w 67"/>
                <a:gd name="T5" fmla="*/ 1803 h 1865"/>
                <a:gd name="T6" fmla="*/ 35 w 67"/>
                <a:gd name="T7" fmla="*/ 0 h 1865"/>
                <a:gd name="T8" fmla="*/ 52 w 67"/>
                <a:gd name="T9" fmla="*/ 0 h 1865"/>
                <a:gd name="T10" fmla="*/ 67 w 67"/>
                <a:gd name="T11" fmla="*/ 1791 h 1865"/>
                <a:gd name="T12" fmla="*/ 34 w 67"/>
                <a:gd name="T13" fmla="*/ 1865 h 1865"/>
                <a:gd name="T14" fmla="*/ 0 w 67"/>
                <a:gd name="T15" fmla="*/ 1791 h 1865"/>
                <a:gd name="T16" fmla="*/ 67 w 67"/>
                <a:gd name="T17" fmla="*/ 1791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865">
                  <a:moveTo>
                    <a:pt x="52" y="0"/>
                  </a:moveTo>
                  <a:lnTo>
                    <a:pt x="42" y="1803"/>
                  </a:lnTo>
                  <a:lnTo>
                    <a:pt x="26" y="1803"/>
                  </a:lnTo>
                  <a:lnTo>
                    <a:pt x="35" y="0"/>
                  </a:lnTo>
                  <a:lnTo>
                    <a:pt x="52" y="0"/>
                  </a:lnTo>
                  <a:close/>
                  <a:moveTo>
                    <a:pt x="67" y="1791"/>
                  </a:moveTo>
                  <a:lnTo>
                    <a:pt x="34" y="1865"/>
                  </a:lnTo>
                  <a:lnTo>
                    <a:pt x="0" y="1791"/>
                  </a:lnTo>
                  <a:lnTo>
                    <a:pt x="67" y="1791"/>
                  </a:lnTo>
                  <a:close/>
                </a:path>
              </a:pathLst>
            </a:custGeom>
            <a:solidFill>
              <a:srgbClr val="000080"/>
            </a:solidFill>
            <a:ln w="1">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en-ZA" dirty="0"/>
            </a:p>
          </p:txBody>
        </p:sp>
        <p:sp>
          <p:nvSpPr>
            <p:cNvPr id="140" name="Freeform 151"/>
            <p:cNvSpPr>
              <a:spLocks noEditPoints="1"/>
            </p:cNvSpPr>
            <p:nvPr/>
          </p:nvSpPr>
          <p:spPr bwMode="auto">
            <a:xfrm>
              <a:off x="4682" y="2854"/>
              <a:ext cx="33" cy="1216"/>
            </a:xfrm>
            <a:custGeom>
              <a:avLst/>
              <a:gdLst>
                <a:gd name="T0" fmla="*/ 41 w 67"/>
                <a:gd name="T1" fmla="*/ 0 h 2433"/>
                <a:gd name="T2" fmla="*/ 41 w 67"/>
                <a:gd name="T3" fmla="*/ 2371 h 2433"/>
                <a:gd name="T4" fmla="*/ 24 w 67"/>
                <a:gd name="T5" fmla="*/ 2371 h 2433"/>
                <a:gd name="T6" fmla="*/ 24 w 67"/>
                <a:gd name="T7" fmla="*/ 0 h 2433"/>
                <a:gd name="T8" fmla="*/ 41 w 67"/>
                <a:gd name="T9" fmla="*/ 0 h 2433"/>
                <a:gd name="T10" fmla="*/ 67 w 67"/>
                <a:gd name="T11" fmla="*/ 2360 h 2433"/>
                <a:gd name="T12" fmla="*/ 33 w 67"/>
                <a:gd name="T13" fmla="*/ 2433 h 2433"/>
                <a:gd name="T14" fmla="*/ 0 w 67"/>
                <a:gd name="T15" fmla="*/ 2360 h 2433"/>
                <a:gd name="T16" fmla="*/ 67 w 67"/>
                <a:gd name="T17" fmla="*/ 236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433">
                  <a:moveTo>
                    <a:pt x="41" y="0"/>
                  </a:moveTo>
                  <a:lnTo>
                    <a:pt x="41" y="2371"/>
                  </a:lnTo>
                  <a:lnTo>
                    <a:pt x="24" y="2371"/>
                  </a:lnTo>
                  <a:lnTo>
                    <a:pt x="24" y="0"/>
                  </a:lnTo>
                  <a:lnTo>
                    <a:pt x="41" y="0"/>
                  </a:lnTo>
                  <a:close/>
                  <a:moveTo>
                    <a:pt x="67" y="2360"/>
                  </a:moveTo>
                  <a:lnTo>
                    <a:pt x="33" y="2433"/>
                  </a:lnTo>
                  <a:lnTo>
                    <a:pt x="0" y="2360"/>
                  </a:lnTo>
                  <a:lnTo>
                    <a:pt x="67" y="2360"/>
                  </a:lnTo>
                  <a:close/>
                </a:path>
              </a:pathLst>
            </a:custGeom>
            <a:solidFill>
              <a:srgbClr val="000080"/>
            </a:solidFill>
            <a:ln w="1">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en-ZA" dirty="0"/>
            </a:p>
          </p:txBody>
        </p:sp>
        <p:sp>
          <p:nvSpPr>
            <p:cNvPr id="141" name="Rectangle 152"/>
            <p:cNvSpPr>
              <a:spLocks noChangeArrowheads="1"/>
            </p:cNvSpPr>
            <p:nvPr/>
          </p:nvSpPr>
          <p:spPr bwMode="auto">
            <a:xfrm>
              <a:off x="4403" y="2669"/>
              <a:ext cx="331" cy="21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dirty="0"/>
            </a:p>
          </p:txBody>
        </p:sp>
        <p:sp>
          <p:nvSpPr>
            <p:cNvPr id="142" name="Rectangle 153"/>
            <p:cNvSpPr>
              <a:spLocks noChangeArrowheads="1"/>
            </p:cNvSpPr>
            <p:nvPr/>
          </p:nvSpPr>
          <p:spPr bwMode="auto">
            <a:xfrm>
              <a:off x="4403" y="2669"/>
              <a:ext cx="331" cy="215"/>
            </a:xfrm>
            <a:prstGeom prst="rect">
              <a:avLst/>
            </a:prstGeom>
            <a:noFill/>
            <a:ln w="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43" name="Rectangle 154"/>
            <p:cNvSpPr>
              <a:spLocks noChangeArrowheads="1"/>
            </p:cNvSpPr>
            <p:nvPr/>
          </p:nvSpPr>
          <p:spPr bwMode="auto">
            <a:xfrm>
              <a:off x="4516" y="2692"/>
              <a:ext cx="14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Vaal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4" name="Rectangle 155"/>
            <p:cNvSpPr>
              <a:spLocks noChangeArrowheads="1"/>
            </p:cNvSpPr>
            <p:nvPr/>
          </p:nvSpPr>
          <p:spPr bwMode="auto">
            <a:xfrm>
              <a:off x="4474" y="2758"/>
              <a:ext cx="21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Barrage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5" name="Rectangle 156"/>
            <p:cNvSpPr>
              <a:spLocks noChangeArrowheads="1"/>
            </p:cNvSpPr>
            <p:nvPr/>
          </p:nvSpPr>
          <p:spPr bwMode="auto">
            <a:xfrm>
              <a:off x="4663" y="2758"/>
              <a:ext cx="3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6" name="Rectangle 157"/>
            <p:cNvSpPr>
              <a:spLocks noChangeArrowheads="1"/>
            </p:cNvSpPr>
            <p:nvPr/>
          </p:nvSpPr>
          <p:spPr bwMode="auto">
            <a:xfrm>
              <a:off x="3169" y="2312"/>
              <a:ext cx="332" cy="21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dirty="0"/>
            </a:p>
          </p:txBody>
        </p:sp>
        <p:sp>
          <p:nvSpPr>
            <p:cNvPr id="147" name="Rectangle 158"/>
            <p:cNvSpPr>
              <a:spLocks noChangeArrowheads="1"/>
            </p:cNvSpPr>
            <p:nvPr/>
          </p:nvSpPr>
          <p:spPr bwMode="auto">
            <a:xfrm>
              <a:off x="3169" y="2312"/>
              <a:ext cx="332" cy="214"/>
            </a:xfrm>
            <a:prstGeom prst="rect">
              <a:avLst/>
            </a:prstGeom>
            <a:noFill/>
            <a:ln w="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48" name="Rectangle 159"/>
            <p:cNvSpPr>
              <a:spLocks noChangeArrowheads="1"/>
            </p:cNvSpPr>
            <p:nvPr/>
          </p:nvSpPr>
          <p:spPr bwMode="auto">
            <a:xfrm>
              <a:off x="3236" y="2334"/>
              <a:ext cx="22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Douglas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9" name="Rectangle 160"/>
            <p:cNvSpPr>
              <a:spLocks noChangeArrowheads="1"/>
            </p:cNvSpPr>
            <p:nvPr/>
          </p:nvSpPr>
          <p:spPr bwMode="auto">
            <a:xfrm>
              <a:off x="3434" y="2334"/>
              <a:ext cx="3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0" name="Rectangle 161"/>
            <p:cNvSpPr>
              <a:spLocks noChangeArrowheads="1"/>
            </p:cNvSpPr>
            <p:nvPr/>
          </p:nvSpPr>
          <p:spPr bwMode="auto">
            <a:xfrm>
              <a:off x="3241" y="2400"/>
              <a:ext cx="21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Barrage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1" name="Rectangle 162"/>
            <p:cNvSpPr>
              <a:spLocks noChangeArrowheads="1"/>
            </p:cNvSpPr>
            <p:nvPr/>
          </p:nvSpPr>
          <p:spPr bwMode="auto">
            <a:xfrm>
              <a:off x="3430" y="2400"/>
              <a:ext cx="3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2" name="Freeform 163"/>
            <p:cNvSpPr>
              <a:spLocks noEditPoints="1"/>
            </p:cNvSpPr>
            <p:nvPr/>
          </p:nvSpPr>
          <p:spPr bwMode="auto">
            <a:xfrm>
              <a:off x="3183" y="2526"/>
              <a:ext cx="33" cy="1504"/>
            </a:xfrm>
            <a:custGeom>
              <a:avLst/>
              <a:gdLst>
                <a:gd name="T0" fmla="*/ 43 w 67"/>
                <a:gd name="T1" fmla="*/ 0 h 3007"/>
                <a:gd name="T2" fmla="*/ 43 w 67"/>
                <a:gd name="T3" fmla="*/ 2945 h 3007"/>
                <a:gd name="T4" fmla="*/ 25 w 67"/>
                <a:gd name="T5" fmla="*/ 2945 h 3007"/>
                <a:gd name="T6" fmla="*/ 25 w 67"/>
                <a:gd name="T7" fmla="*/ 0 h 3007"/>
                <a:gd name="T8" fmla="*/ 43 w 67"/>
                <a:gd name="T9" fmla="*/ 0 h 3007"/>
                <a:gd name="T10" fmla="*/ 67 w 67"/>
                <a:gd name="T11" fmla="*/ 2933 h 3007"/>
                <a:gd name="T12" fmla="*/ 33 w 67"/>
                <a:gd name="T13" fmla="*/ 3007 h 3007"/>
                <a:gd name="T14" fmla="*/ 0 w 67"/>
                <a:gd name="T15" fmla="*/ 2933 h 3007"/>
                <a:gd name="T16" fmla="*/ 67 w 67"/>
                <a:gd name="T17" fmla="*/ 2933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3007">
                  <a:moveTo>
                    <a:pt x="43" y="0"/>
                  </a:moveTo>
                  <a:lnTo>
                    <a:pt x="43" y="2945"/>
                  </a:lnTo>
                  <a:lnTo>
                    <a:pt x="25" y="2945"/>
                  </a:lnTo>
                  <a:lnTo>
                    <a:pt x="25" y="0"/>
                  </a:lnTo>
                  <a:lnTo>
                    <a:pt x="43" y="0"/>
                  </a:lnTo>
                  <a:close/>
                  <a:moveTo>
                    <a:pt x="67" y="2933"/>
                  </a:moveTo>
                  <a:lnTo>
                    <a:pt x="33" y="3007"/>
                  </a:lnTo>
                  <a:lnTo>
                    <a:pt x="0" y="2933"/>
                  </a:lnTo>
                  <a:lnTo>
                    <a:pt x="67" y="2933"/>
                  </a:lnTo>
                  <a:close/>
                </a:path>
              </a:pathLst>
            </a:custGeom>
            <a:solidFill>
              <a:srgbClr val="000080"/>
            </a:solidFill>
            <a:ln w="1">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en-ZA" dirty="0"/>
            </a:p>
          </p:txBody>
        </p:sp>
      </p:grpSp>
    </p:spTree>
    <p:extLst>
      <p:ext uri="{BB962C8B-B14F-4D97-AF65-F5344CB8AC3E}">
        <p14:creationId xmlns:p14="http://schemas.microsoft.com/office/powerpoint/2010/main" val="176489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423280" y="148325"/>
            <a:ext cx="6281656"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SUMMARY OF  MINE WATER DISCHARGES (2006)</a:t>
            </a:r>
            <a:endParaRPr lang="en-US" sz="2000" b="1" dirty="0">
              <a:solidFill>
                <a:srgbClr val="FFFF00"/>
              </a:solidFill>
            </a:endParaRPr>
          </a:p>
        </p:txBody>
      </p:sp>
      <p:graphicFrame>
        <p:nvGraphicFramePr>
          <p:cNvPr id="3" name="Group 3"/>
          <p:cNvGraphicFramePr>
            <a:graphicFrameLocks/>
          </p:cNvGraphicFramePr>
          <p:nvPr>
            <p:extLst>
              <p:ext uri="{D42A27DB-BD31-4B8C-83A1-F6EECF244321}">
                <p14:modId xmlns:p14="http://schemas.microsoft.com/office/powerpoint/2010/main" val="562791785"/>
              </p:ext>
            </p:extLst>
          </p:nvPr>
        </p:nvGraphicFramePr>
        <p:xfrm>
          <a:off x="539750" y="993218"/>
          <a:ext cx="8075596" cy="5443560"/>
        </p:xfrm>
        <a:graphic>
          <a:graphicData uri="http://schemas.openxmlformats.org/drawingml/2006/table">
            <a:tbl>
              <a:tblPr/>
              <a:tblGrid>
                <a:gridCol w="4668245"/>
                <a:gridCol w="1614424"/>
                <a:gridCol w="1792927"/>
              </a:tblGrid>
              <a:tr h="377640">
                <a:tc gridSpan="3">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0" u="none" strike="noStrike" cap="none" normalizeH="0" baseline="0" dirty="0" smtClean="0">
                          <a:ln>
                            <a:noFill/>
                          </a:ln>
                          <a:solidFill>
                            <a:srgbClr val="800000"/>
                          </a:solidFill>
                          <a:effectLst/>
                          <a:latin typeface="Arial" charset="0"/>
                        </a:rPr>
                        <a:t>Upper Vaal River, Witwatersrand: (Eastern &amp; Central Basin) </a:t>
                      </a:r>
                    </a:p>
                  </a:txBody>
                  <a:tcPr marT="36000" marB="36000" horzOverflow="overflow">
                    <a:lnL cap="flat">
                      <a:noFill/>
                    </a:lnL>
                    <a:lnR cap="flat">
                      <a:noFill/>
                    </a:lnR>
                    <a:lnT cap="flat">
                      <a:noFill/>
                    </a:lnT>
                    <a:lnB>
                      <a:noFill/>
                    </a:lnB>
                    <a:lnTlToBr>
                      <a:noFill/>
                    </a:lnTlToBr>
                    <a:lnBlToTr>
                      <a:noFill/>
                    </a:lnBlToTr>
                    <a:solidFill>
                      <a:srgbClr val="FFCC66"/>
                    </a:solidFill>
                  </a:tcPr>
                </a:tc>
                <a:tc hMerge="1">
                  <a:txBody>
                    <a:bodyPr/>
                    <a:lstStyle/>
                    <a:p>
                      <a:endParaRPr lang="en-GB"/>
                    </a:p>
                  </a:txBody>
                  <a:tcPr/>
                </a:tc>
                <a:tc hMerge="1">
                  <a:txBody>
                    <a:bodyPr/>
                    <a:lstStyle/>
                    <a:p>
                      <a:endParaRPr lang="en-ZA"/>
                    </a:p>
                  </a:txBody>
                  <a:tcPr/>
                </a:tc>
              </a:tr>
              <a:tr h="3776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Petrex Gold Mine (Grootvlei)</a:t>
                      </a:r>
                    </a:p>
                  </a:txBody>
                  <a:tcPr marT="36000" marB="36000" horzOverflow="overflow">
                    <a:lnL cap="flat">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72 Ml/ day</a:t>
                      </a:r>
                    </a:p>
                  </a:txBody>
                  <a:tcPr marT="36000" marB="36000" horzOverflow="overflow">
                    <a:lnL>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227 ton/ day</a:t>
                      </a:r>
                    </a:p>
                  </a:txBody>
                  <a:tcPr marT="36000" marB="36000" horzOverflow="overflow">
                    <a:lnL>
                      <a:noFill/>
                    </a:lnL>
                    <a:lnR cap="flat">
                      <a:noFill/>
                    </a:lnR>
                    <a:lnT>
                      <a:noFill/>
                    </a:lnT>
                    <a:lnB>
                      <a:noFill/>
                    </a:lnB>
                    <a:lnTlToBr>
                      <a:noFill/>
                    </a:lnTlToBr>
                    <a:lnBlToTr>
                      <a:noFill/>
                    </a:lnBlToTr>
                    <a:solidFill>
                      <a:srgbClr val="FFFFCC"/>
                    </a:solidFill>
                  </a:tcPr>
                </a:tc>
              </a:tr>
              <a:tr h="656513">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ERPM</a:t>
                      </a:r>
                    </a:p>
                    <a:p>
                      <a:pPr marL="0" marR="0" lvl="0" indent="0" algn="l" defTabSz="914400" rtl="0" eaLnBrk="1" fontAlgn="base" latinLnBrk="0" hangingPunct="1">
                        <a:lnSpc>
                          <a:spcPct val="100000"/>
                        </a:lnSpc>
                        <a:spcBef>
                          <a:spcPts val="0"/>
                        </a:spcBef>
                        <a:spcAft>
                          <a:spcPct val="0"/>
                        </a:spcAft>
                        <a:buClrTx/>
                        <a:buSzTx/>
                        <a:buFontTx/>
                        <a:buNone/>
                        <a:tabLst/>
                      </a:pPr>
                      <a:endParaRPr kumimoji="0" lang="en-ZA" sz="1600" b="1" i="1" u="none" strike="noStrike" cap="none" normalizeH="0" baseline="0" dirty="0" smtClean="0">
                        <a:ln>
                          <a:noFill/>
                        </a:ln>
                        <a:solidFill>
                          <a:schemeClr val="tx1"/>
                        </a:solidFill>
                        <a:effectLst/>
                        <a:latin typeface="Arial" charset="0"/>
                      </a:endParaRPr>
                    </a:p>
                  </a:txBody>
                  <a:tcPr marT="36000" marB="36000" horzOverflow="overflow">
                    <a:lnL cap="flat">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20 Ml/ day</a:t>
                      </a:r>
                    </a:p>
                  </a:txBody>
                  <a:tcPr marT="36000" marB="36000" horzOverflow="overflow">
                    <a:lnL>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sng" strike="noStrike" cap="none" normalizeH="0" baseline="0" dirty="0" smtClean="0">
                          <a:ln>
                            <a:noFill/>
                          </a:ln>
                          <a:solidFill>
                            <a:schemeClr val="tx1"/>
                          </a:solidFill>
                          <a:effectLst/>
                          <a:latin typeface="Arial" charset="0"/>
                        </a:rPr>
                        <a:t>53 ton/ day</a:t>
                      </a:r>
                    </a:p>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280 ton/ day</a:t>
                      </a:r>
                    </a:p>
                  </a:txBody>
                  <a:tcPr marT="36000" marB="36000" horzOverflow="overflow">
                    <a:lnL>
                      <a:noFill/>
                    </a:lnL>
                    <a:lnR cap="flat">
                      <a:noFill/>
                    </a:lnR>
                    <a:lnT>
                      <a:noFill/>
                    </a:lnT>
                    <a:lnB>
                      <a:noFill/>
                    </a:lnB>
                    <a:lnTlToBr>
                      <a:noFill/>
                    </a:lnTlToBr>
                    <a:lnBlToTr>
                      <a:noFill/>
                    </a:lnBlToTr>
                    <a:solidFill>
                      <a:srgbClr val="FFFFCC"/>
                    </a:solidFill>
                  </a:tcPr>
                </a:tc>
              </a:tr>
              <a:tr h="377640">
                <a:tc gridSpan="3">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0" u="none" strike="noStrike" cap="none" normalizeH="0" baseline="0" dirty="0" smtClean="0">
                          <a:ln>
                            <a:noFill/>
                          </a:ln>
                          <a:solidFill>
                            <a:srgbClr val="800000"/>
                          </a:solidFill>
                          <a:effectLst/>
                          <a:latin typeface="Arial" charset="0"/>
                        </a:rPr>
                        <a:t>Upper Vaal River, Mooi River Catchment: (Far Western Basin)</a:t>
                      </a:r>
                    </a:p>
                  </a:txBody>
                  <a:tcPr marT="36000" marB="36000" horzOverflow="overflow">
                    <a:lnL cap="flat">
                      <a:noFill/>
                    </a:lnL>
                    <a:lnR>
                      <a:noFill/>
                    </a:lnR>
                    <a:lnT>
                      <a:noFill/>
                    </a:lnT>
                    <a:lnB>
                      <a:noFill/>
                    </a:lnB>
                    <a:lnTlToBr>
                      <a:noFill/>
                    </a:lnTlToBr>
                    <a:lnBlToTr>
                      <a:noFill/>
                    </a:lnBlToTr>
                    <a:solidFill>
                      <a:srgbClr val="FFCC66"/>
                    </a:solidFill>
                  </a:tcPr>
                </a:tc>
                <a:tc hMerge="1">
                  <a:txBody>
                    <a:bodyPr/>
                    <a:lstStyle/>
                    <a:p>
                      <a:endParaRPr lang="en-GB"/>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ZA" sz="20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r>
              <a:tr h="3776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Randfontein Estates</a:t>
                      </a:r>
                    </a:p>
                  </a:txBody>
                  <a:tcPr marT="36000" marB="36000" horzOverflow="overflow">
                    <a:lnL cap="flat">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10 Ml/ day</a:t>
                      </a:r>
                    </a:p>
                  </a:txBody>
                  <a:tcPr marT="36000" marB="36000" horzOverflow="overflow">
                    <a:lnL>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8 ton/ day</a:t>
                      </a:r>
                    </a:p>
                  </a:txBody>
                  <a:tcPr marT="36000" marB="36000" horzOverflow="overflow">
                    <a:lnL>
                      <a:noFill/>
                    </a:lnL>
                    <a:lnR cap="flat">
                      <a:noFill/>
                    </a:lnR>
                    <a:lnT>
                      <a:noFill/>
                    </a:lnT>
                    <a:lnB>
                      <a:noFill/>
                    </a:lnB>
                    <a:lnTlToBr>
                      <a:noFill/>
                    </a:lnTlToBr>
                    <a:lnBlToTr>
                      <a:noFill/>
                    </a:lnBlToTr>
                    <a:solidFill>
                      <a:srgbClr val="FFFFCC"/>
                    </a:solidFill>
                  </a:tcPr>
                </a:tc>
              </a:tr>
              <a:tr h="3776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Driefontein Gold Mine</a:t>
                      </a:r>
                    </a:p>
                  </a:txBody>
                  <a:tcPr marT="36000" marB="36000" horzOverflow="overflow">
                    <a:lnL cap="flat">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26 Ml/ day</a:t>
                      </a:r>
                    </a:p>
                  </a:txBody>
                  <a:tcPr marT="36000" marB="36000" horzOverflow="overflow">
                    <a:lnL>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27 ton/ day</a:t>
                      </a:r>
                    </a:p>
                  </a:txBody>
                  <a:tcPr marT="36000" marB="36000" horzOverflow="overflow">
                    <a:lnL>
                      <a:noFill/>
                    </a:lnL>
                    <a:lnR cap="flat">
                      <a:noFill/>
                    </a:lnR>
                    <a:lnT>
                      <a:noFill/>
                    </a:lnT>
                    <a:lnB>
                      <a:noFill/>
                    </a:lnB>
                    <a:lnTlToBr>
                      <a:noFill/>
                    </a:lnTlToBr>
                    <a:lnBlToTr>
                      <a:noFill/>
                    </a:lnBlToTr>
                    <a:solidFill>
                      <a:srgbClr val="FFFFCC"/>
                    </a:solidFill>
                  </a:tcPr>
                </a:tc>
              </a:tr>
              <a:tr h="3776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Kloof Gold Mine</a:t>
                      </a:r>
                    </a:p>
                  </a:txBody>
                  <a:tcPr marT="36000" marB="36000" horzOverflow="overflow">
                    <a:lnL cap="flat">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34 Ml/ day</a:t>
                      </a:r>
                    </a:p>
                  </a:txBody>
                  <a:tcPr marT="36000" marB="36000" horzOverflow="overflow">
                    <a:lnL>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26 ton/ day</a:t>
                      </a:r>
                    </a:p>
                  </a:txBody>
                  <a:tcPr marT="36000" marB="36000" horzOverflow="overflow">
                    <a:lnL>
                      <a:noFill/>
                    </a:lnL>
                    <a:lnR cap="flat">
                      <a:noFill/>
                    </a:lnR>
                    <a:lnT>
                      <a:noFill/>
                    </a:lnT>
                    <a:lnB>
                      <a:noFill/>
                    </a:lnB>
                    <a:lnTlToBr>
                      <a:noFill/>
                    </a:lnTlToBr>
                    <a:lnBlToTr>
                      <a:noFill/>
                    </a:lnBlToTr>
                    <a:solidFill>
                      <a:srgbClr val="FFFFCC"/>
                    </a:solidFill>
                  </a:tcPr>
                </a:tc>
              </a:tr>
              <a:tr h="3776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Western Areas Gold Mine</a:t>
                      </a:r>
                    </a:p>
                  </a:txBody>
                  <a:tcPr marT="36000" marB="36000" horzOverflow="overflow">
                    <a:lnL cap="flat">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21 Ml/ day</a:t>
                      </a:r>
                    </a:p>
                  </a:txBody>
                  <a:tcPr marT="36000" marB="36000" horzOverflow="overflow">
                    <a:lnL>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21 ton/ day</a:t>
                      </a:r>
                    </a:p>
                  </a:txBody>
                  <a:tcPr marT="36000" marB="36000" horzOverflow="overflow">
                    <a:lnL>
                      <a:noFill/>
                    </a:lnL>
                    <a:lnR cap="flat">
                      <a:noFill/>
                    </a:lnR>
                    <a:lnT>
                      <a:noFill/>
                    </a:lnT>
                    <a:lnB>
                      <a:noFill/>
                    </a:lnB>
                    <a:lnTlToBr>
                      <a:noFill/>
                    </a:lnTlToBr>
                    <a:lnBlToTr>
                      <a:noFill/>
                    </a:lnBlToTr>
                    <a:solidFill>
                      <a:srgbClr val="FFFFCC"/>
                    </a:solidFill>
                  </a:tcPr>
                </a:tc>
              </a:tr>
              <a:tr h="656513">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Blyvooruitzicht Gold Mine</a:t>
                      </a:r>
                    </a:p>
                    <a:p>
                      <a:pPr marL="0" marR="0" lvl="0" indent="0" algn="l" defTabSz="914400" rtl="0" eaLnBrk="1" fontAlgn="base" latinLnBrk="0" hangingPunct="1">
                        <a:lnSpc>
                          <a:spcPct val="100000"/>
                        </a:lnSpc>
                        <a:spcBef>
                          <a:spcPts val="0"/>
                        </a:spcBef>
                        <a:spcAft>
                          <a:spcPct val="0"/>
                        </a:spcAft>
                        <a:buClrTx/>
                        <a:buSzTx/>
                        <a:buFontTx/>
                        <a:buNone/>
                        <a:tabLst/>
                      </a:pPr>
                      <a:endParaRPr kumimoji="0" lang="en-ZA" sz="1600" b="1" i="1" u="none" strike="noStrike" cap="none" normalizeH="0" baseline="0" dirty="0" smtClean="0">
                        <a:ln>
                          <a:noFill/>
                        </a:ln>
                        <a:solidFill>
                          <a:schemeClr val="tx1"/>
                        </a:solidFill>
                        <a:effectLst/>
                        <a:latin typeface="Arial" charset="0"/>
                      </a:endParaRPr>
                    </a:p>
                  </a:txBody>
                  <a:tcPr marT="36000" marB="36000" horzOverflow="overflow">
                    <a:lnL cap="flat">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10 Ml/ day</a:t>
                      </a:r>
                    </a:p>
                  </a:txBody>
                  <a:tcPr marT="36000" marB="36000" horzOverflow="overflow">
                    <a:lnL>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sng" strike="noStrike" cap="none" normalizeH="0" baseline="0" dirty="0" smtClean="0">
                          <a:ln>
                            <a:noFill/>
                          </a:ln>
                          <a:solidFill>
                            <a:schemeClr val="tx1"/>
                          </a:solidFill>
                          <a:effectLst/>
                          <a:latin typeface="Arial" charset="0"/>
                        </a:rPr>
                        <a:t>8 ton/ day</a:t>
                      </a:r>
                    </a:p>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90 ton/ day</a:t>
                      </a:r>
                    </a:p>
                  </a:txBody>
                  <a:tcPr marT="36000" marB="36000" horzOverflow="overflow">
                    <a:lnL>
                      <a:noFill/>
                    </a:lnL>
                    <a:lnR cap="flat">
                      <a:noFill/>
                    </a:lnR>
                    <a:lnT>
                      <a:noFill/>
                    </a:lnT>
                    <a:lnB>
                      <a:noFill/>
                    </a:lnB>
                    <a:lnTlToBr>
                      <a:noFill/>
                    </a:lnTlToBr>
                    <a:lnBlToTr>
                      <a:noFill/>
                    </a:lnBlToTr>
                    <a:solidFill>
                      <a:srgbClr val="FFFFCC"/>
                    </a:solidFill>
                  </a:tcPr>
                </a:tc>
              </a:tr>
              <a:tr h="377640">
                <a:tc gridSpan="3">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0" u="none" strike="noStrike" cap="none" normalizeH="0" baseline="0" dirty="0" smtClean="0">
                          <a:ln>
                            <a:noFill/>
                          </a:ln>
                          <a:solidFill>
                            <a:srgbClr val="800000"/>
                          </a:solidFill>
                          <a:effectLst/>
                          <a:latin typeface="Arial" charset="0"/>
                        </a:rPr>
                        <a:t>Middle Vaal River, KOSH area: (KOSH Basin)</a:t>
                      </a:r>
                    </a:p>
                  </a:txBody>
                  <a:tcPr marT="36000" marB="36000" horzOverflow="overflow">
                    <a:lnL cap="flat">
                      <a:noFill/>
                    </a:lnL>
                    <a:lnR>
                      <a:noFill/>
                    </a:lnR>
                    <a:lnT>
                      <a:noFill/>
                    </a:lnT>
                    <a:lnB>
                      <a:noFill/>
                    </a:lnB>
                    <a:lnTlToBr>
                      <a:noFill/>
                    </a:lnTlToBr>
                    <a:lnBlToTr>
                      <a:noFill/>
                    </a:lnBlToTr>
                    <a:solidFill>
                      <a:srgbClr val="FFCC66"/>
                    </a:solidFill>
                  </a:tcPr>
                </a:tc>
                <a:tc hMerge="1">
                  <a:txBody>
                    <a:bodyPr/>
                    <a:lstStyle/>
                    <a:p>
                      <a:endParaRPr lang="en-GB"/>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ZA" sz="20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r>
              <a:tr h="3776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Stilfontein Gold Mine</a:t>
                      </a:r>
                    </a:p>
                  </a:txBody>
                  <a:tcPr marT="36000" marB="36000" horzOverflow="overflow">
                    <a:lnL cap="flat">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37 Ml/ day</a:t>
                      </a:r>
                    </a:p>
                  </a:txBody>
                  <a:tcPr marT="36000" marB="36000" horzOverflow="overflow">
                    <a:lnL>
                      <a:noFill/>
                    </a:lnL>
                    <a:lnR>
                      <a:noFill/>
                    </a:lnR>
                    <a:lnT>
                      <a:noFill/>
                    </a:lnT>
                    <a:lnB>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46 ton/ day</a:t>
                      </a:r>
                    </a:p>
                  </a:txBody>
                  <a:tcPr marT="36000" marB="36000" horzOverflow="overflow">
                    <a:lnL>
                      <a:noFill/>
                    </a:lnL>
                    <a:lnR cap="flat">
                      <a:noFill/>
                    </a:lnR>
                    <a:lnT>
                      <a:noFill/>
                    </a:lnT>
                    <a:lnB>
                      <a:noFill/>
                    </a:lnB>
                    <a:lnTlToBr>
                      <a:noFill/>
                    </a:lnTlToBr>
                    <a:lnBlToTr>
                      <a:noFill/>
                    </a:lnBlToTr>
                    <a:solidFill>
                      <a:srgbClr val="FFFFCC"/>
                    </a:solidFill>
                  </a:tcPr>
                </a:tc>
              </a:tr>
              <a:tr h="3776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Other mines</a:t>
                      </a:r>
                    </a:p>
                  </a:txBody>
                  <a:tcPr marT="36000" marB="36000" horzOverflow="overflow">
                    <a:lnL cap="flat">
                      <a:noFill/>
                    </a:lnL>
                    <a:lnR>
                      <a:noFill/>
                    </a:lnR>
                    <a:lnT>
                      <a:noFill/>
                    </a:lnT>
                    <a:lnB cap="flat">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13 Ml/ day</a:t>
                      </a:r>
                    </a:p>
                  </a:txBody>
                  <a:tcPr marT="36000" marB="36000" horzOverflow="overflow">
                    <a:lnL>
                      <a:noFill/>
                    </a:lnL>
                    <a:lnR>
                      <a:noFill/>
                    </a:lnR>
                    <a:lnT>
                      <a:noFill/>
                    </a:lnT>
                    <a:lnB cap="flat">
                      <a:noFill/>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sng" strike="noStrike" cap="none" normalizeH="0" baseline="0" dirty="0" smtClean="0">
                          <a:ln>
                            <a:noFill/>
                          </a:ln>
                          <a:solidFill>
                            <a:schemeClr val="tx1"/>
                          </a:solidFill>
                          <a:effectLst/>
                          <a:latin typeface="Arial" charset="0"/>
                        </a:rPr>
                        <a:t>33 ton/ day</a:t>
                      </a:r>
                      <a:endParaRPr kumimoji="0" lang="en-ZA" sz="2000" b="1" i="1" u="none" strike="noStrike" cap="none" normalizeH="0" baseline="0" dirty="0" smtClean="0">
                        <a:ln>
                          <a:noFill/>
                        </a:ln>
                        <a:solidFill>
                          <a:schemeClr val="tx1"/>
                        </a:solidFill>
                        <a:effectLst/>
                        <a:latin typeface="Arial" charset="0"/>
                      </a:endParaRPr>
                    </a:p>
                    <a:p>
                      <a:pPr marL="0" marR="0" lvl="0" indent="0" algn="r" defTabSz="914400" rtl="0" eaLnBrk="1" fontAlgn="base" latinLnBrk="0" hangingPunct="1">
                        <a:lnSpc>
                          <a:spcPct val="100000"/>
                        </a:lnSpc>
                        <a:spcBef>
                          <a:spcPts val="0"/>
                        </a:spcBef>
                        <a:spcAft>
                          <a:spcPct val="0"/>
                        </a:spcAft>
                        <a:buClrTx/>
                        <a:buSzTx/>
                        <a:buFontTx/>
                        <a:buNone/>
                        <a:tabLst/>
                      </a:pPr>
                      <a:r>
                        <a:rPr kumimoji="0" lang="en-ZA" sz="2000" b="1" i="1" u="none" strike="noStrike" cap="none" normalizeH="0" baseline="0" dirty="0" smtClean="0">
                          <a:ln>
                            <a:noFill/>
                          </a:ln>
                          <a:solidFill>
                            <a:schemeClr val="tx1"/>
                          </a:solidFill>
                          <a:effectLst/>
                          <a:latin typeface="Arial" charset="0"/>
                        </a:rPr>
                        <a:t>79 ton/ day</a:t>
                      </a:r>
                      <a:endParaRPr kumimoji="0" lang="en-ZA" sz="2000" b="1" i="1" u="sng" strike="noStrike" cap="none" normalizeH="0" baseline="0" dirty="0" smtClean="0">
                        <a:ln>
                          <a:noFill/>
                        </a:ln>
                        <a:solidFill>
                          <a:schemeClr val="tx1"/>
                        </a:solidFill>
                        <a:effectLst/>
                        <a:latin typeface="Arial" charset="0"/>
                      </a:endParaRPr>
                    </a:p>
                  </a:txBody>
                  <a:tcPr marT="36000" marB="36000" horzOverflow="overflow">
                    <a:lnL>
                      <a:noFill/>
                    </a:lnL>
                    <a:lnR cap="flat">
                      <a:noFill/>
                    </a:lnR>
                    <a:lnT>
                      <a:noFill/>
                    </a:lnT>
                    <a:lnB cap="flat">
                      <a:noFill/>
                    </a:lnB>
                    <a:lnTlToBr>
                      <a:noFill/>
                    </a:lnTlToBr>
                    <a:lnBlToTr>
                      <a:noFill/>
                    </a:lnBlToTr>
                    <a:solidFill>
                      <a:srgbClr val="FFFFCC"/>
                    </a:solidFill>
                  </a:tcPr>
                </a:tc>
              </a:tr>
            </a:tbl>
          </a:graphicData>
        </a:graphic>
      </p:graphicFrame>
    </p:spTree>
    <p:extLst>
      <p:ext uri="{BB962C8B-B14F-4D97-AF65-F5344CB8AC3E}">
        <p14:creationId xmlns:p14="http://schemas.microsoft.com/office/powerpoint/2010/main" val="160950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114893" y="148325"/>
            <a:ext cx="6898428"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VAAL RIVER SYSTEM TRANSFERS &amp; RETURN-FLOWS</a:t>
            </a:r>
            <a:endParaRPr lang="en-US" sz="2000" b="1" dirty="0">
              <a:solidFill>
                <a:srgbClr val="FFFF00"/>
              </a:solidFill>
            </a:endParaRPr>
          </a:p>
        </p:txBody>
      </p:sp>
      <p:grpSp>
        <p:nvGrpSpPr>
          <p:cNvPr id="3" name="Group 2"/>
          <p:cNvGrpSpPr/>
          <p:nvPr/>
        </p:nvGrpSpPr>
        <p:grpSpPr>
          <a:xfrm>
            <a:off x="608013" y="1125950"/>
            <a:ext cx="7966075" cy="5201110"/>
            <a:chOff x="608013" y="1125950"/>
            <a:chExt cx="7966075" cy="5201110"/>
          </a:xfrm>
        </p:grpSpPr>
        <p:grpSp>
          <p:nvGrpSpPr>
            <p:cNvPr id="4" name="Group 3"/>
            <p:cNvGrpSpPr/>
            <p:nvPr/>
          </p:nvGrpSpPr>
          <p:grpSpPr>
            <a:xfrm>
              <a:off x="608013" y="1125950"/>
              <a:ext cx="7966075" cy="5201110"/>
              <a:chOff x="608013" y="1125950"/>
              <a:chExt cx="7966075" cy="5201110"/>
            </a:xfrm>
          </p:grpSpPr>
          <p:pic>
            <p:nvPicPr>
              <p:cNvPr id="13" name="Picture 2" descr="fig1"/>
              <p:cNvPicPr>
                <a:picLocks noChangeAspect="1" noChangeArrowheads="1"/>
              </p:cNvPicPr>
              <p:nvPr/>
            </p:nvPicPr>
            <p:blipFill>
              <a:blip r:embed="rId2" cstate="print"/>
              <a:srcRect/>
              <a:stretch>
                <a:fillRect/>
              </a:stretch>
            </p:blipFill>
            <p:spPr bwMode="auto">
              <a:xfrm>
                <a:off x="608013" y="1140698"/>
                <a:ext cx="7966075" cy="5186362"/>
              </a:xfrm>
              <a:prstGeom prst="rect">
                <a:avLst/>
              </a:prstGeom>
              <a:noFill/>
              <a:ln w="25400">
                <a:solidFill>
                  <a:schemeClr val="tx1"/>
                </a:solidFill>
                <a:miter lim="800000"/>
                <a:headEnd/>
                <a:tailEnd/>
              </a:ln>
            </p:spPr>
          </p:pic>
          <p:sp>
            <p:nvSpPr>
              <p:cNvPr id="14" name="Freeform 18"/>
              <p:cNvSpPr>
                <a:spLocks/>
              </p:cNvSpPr>
              <p:nvPr/>
            </p:nvSpPr>
            <p:spPr bwMode="auto">
              <a:xfrm rot="14116557" flipH="1" flipV="1">
                <a:off x="5583742" y="2108011"/>
                <a:ext cx="157271" cy="678964"/>
              </a:xfrm>
              <a:custGeom>
                <a:avLst/>
                <a:gdLst>
                  <a:gd name="T0" fmla="*/ 2147483647 w 257"/>
                  <a:gd name="T1" fmla="*/ 2147483647 h 998"/>
                  <a:gd name="T2" fmla="*/ 2147483647 w 257"/>
                  <a:gd name="T3" fmla="*/ 2147483647 h 998"/>
                  <a:gd name="T4" fmla="*/ 2147483647 w 257"/>
                  <a:gd name="T5" fmla="*/ 0 h 998"/>
                  <a:gd name="T6" fmla="*/ 0 60000 65536"/>
                  <a:gd name="T7" fmla="*/ 0 60000 65536"/>
                  <a:gd name="T8" fmla="*/ 0 60000 65536"/>
                  <a:gd name="T9" fmla="*/ 0 w 257"/>
                  <a:gd name="T10" fmla="*/ 0 h 998"/>
                  <a:gd name="T11" fmla="*/ 257 w 257"/>
                  <a:gd name="T12" fmla="*/ 998 h 998"/>
                </a:gdLst>
                <a:ahLst/>
                <a:cxnLst>
                  <a:cxn ang="T6">
                    <a:pos x="T0" y="T1"/>
                  </a:cxn>
                  <a:cxn ang="T7">
                    <a:pos x="T2" y="T3"/>
                  </a:cxn>
                  <a:cxn ang="T8">
                    <a:pos x="T4" y="T5"/>
                  </a:cxn>
                </a:cxnLst>
                <a:rect l="T9" t="T10" r="T11" b="T12"/>
                <a:pathLst>
                  <a:path w="257" h="998">
                    <a:moveTo>
                      <a:pt x="76" y="998"/>
                    </a:moveTo>
                    <a:cubicBezTo>
                      <a:pt x="38" y="809"/>
                      <a:pt x="0" y="620"/>
                      <a:pt x="30" y="454"/>
                    </a:cubicBezTo>
                    <a:cubicBezTo>
                      <a:pt x="60" y="288"/>
                      <a:pt x="219" y="83"/>
                      <a:pt x="257" y="0"/>
                    </a:cubicBezTo>
                  </a:path>
                </a:pathLst>
              </a:custGeom>
              <a:noFill/>
              <a:ln w="28575">
                <a:solidFill>
                  <a:schemeClr val="tx2"/>
                </a:solidFill>
                <a:prstDash val="dash"/>
                <a:round/>
                <a:headEnd/>
                <a:tailEnd type="triangle" w="med" len="med"/>
              </a:ln>
            </p:spPr>
            <p:txBody>
              <a:bodyPr anchor="ctr"/>
              <a:lstStyle/>
              <a:p>
                <a:endParaRPr lang="en-GB" dirty="0"/>
              </a:p>
            </p:txBody>
          </p:sp>
          <p:sp>
            <p:nvSpPr>
              <p:cNvPr id="15" name="Freeform 21"/>
              <p:cNvSpPr>
                <a:spLocks/>
              </p:cNvSpPr>
              <p:nvPr/>
            </p:nvSpPr>
            <p:spPr bwMode="auto">
              <a:xfrm>
                <a:off x="4901154" y="1475651"/>
                <a:ext cx="61368" cy="54024"/>
              </a:xfrm>
              <a:custGeom>
                <a:avLst/>
                <a:gdLst>
                  <a:gd name="T0" fmla="*/ 2147483647 w 136"/>
                  <a:gd name="T1" fmla="*/ 0 h 136"/>
                  <a:gd name="T2" fmla="*/ 0 w 136"/>
                  <a:gd name="T3" fmla="*/ 2147483647 h 136"/>
                  <a:gd name="T4" fmla="*/ 0 w 136"/>
                  <a:gd name="T5" fmla="*/ 2147483647 h 136"/>
                  <a:gd name="T6" fmla="*/ 2147483647 w 136"/>
                  <a:gd name="T7" fmla="*/ 2147483647 h 136"/>
                  <a:gd name="T8" fmla="*/ 2147483647 w 136"/>
                  <a:gd name="T9" fmla="*/ 2147483647 h 136"/>
                  <a:gd name="T10" fmla="*/ 2147483647 w 136"/>
                  <a:gd name="T11" fmla="*/ 2147483647 h 136"/>
                  <a:gd name="T12" fmla="*/ 2147483647 w 136"/>
                  <a:gd name="T13" fmla="*/ 2147483647 h 136"/>
                  <a:gd name="T14" fmla="*/ 2147483647 w 136"/>
                  <a:gd name="T15" fmla="*/ 0 h 136"/>
                  <a:gd name="T16" fmla="*/ 2147483647 w 136"/>
                  <a:gd name="T17" fmla="*/ 0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136"/>
                  <a:gd name="T29" fmla="*/ 136 w 136"/>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136">
                    <a:moveTo>
                      <a:pt x="46" y="0"/>
                    </a:moveTo>
                    <a:lnTo>
                      <a:pt x="0" y="45"/>
                    </a:lnTo>
                    <a:lnTo>
                      <a:pt x="0" y="136"/>
                    </a:lnTo>
                    <a:lnTo>
                      <a:pt x="46" y="136"/>
                    </a:lnTo>
                    <a:lnTo>
                      <a:pt x="91" y="91"/>
                    </a:lnTo>
                    <a:lnTo>
                      <a:pt x="136" y="45"/>
                    </a:lnTo>
                    <a:lnTo>
                      <a:pt x="91" y="45"/>
                    </a:lnTo>
                    <a:lnTo>
                      <a:pt x="91" y="0"/>
                    </a:lnTo>
                    <a:lnTo>
                      <a:pt x="46" y="0"/>
                    </a:lnTo>
                    <a:close/>
                  </a:path>
                </a:pathLst>
              </a:custGeom>
              <a:solidFill>
                <a:srgbClr val="FFFF53"/>
              </a:solidFill>
              <a:ln w="6350">
                <a:solidFill>
                  <a:schemeClr val="tx2"/>
                </a:solidFill>
                <a:round/>
                <a:headEnd/>
                <a:tailEnd/>
              </a:ln>
            </p:spPr>
            <p:txBody>
              <a:bodyPr anchor="ctr"/>
              <a:lstStyle/>
              <a:p>
                <a:endParaRPr lang="en-GB" dirty="0"/>
              </a:p>
            </p:txBody>
          </p:sp>
          <p:sp>
            <p:nvSpPr>
              <p:cNvPr id="16" name="Freeform 3"/>
              <p:cNvSpPr>
                <a:spLocks/>
              </p:cNvSpPr>
              <p:nvPr/>
            </p:nvSpPr>
            <p:spPr bwMode="auto">
              <a:xfrm rot="12614367" flipH="1" flipV="1">
                <a:off x="5141403" y="4655899"/>
                <a:ext cx="113597" cy="231706"/>
              </a:xfrm>
              <a:custGeom>
                <a:avLst/>
                <a:gdLst>
                  <a:gd name="T0" fmla="*/ 2147483647 w 257"/>
                  <a:gd name="T1" fmla="*/ 2147483647 h 998"/>
                  <a:gd name="T2" fmla="*/ 2147483647 w 257"/>
                  <a:gd name="T3" fmla="*/ 2147483647 h 998"/>
                  <a:gd name="T4" fmla="*/ 2147483647 w 257"/>
                  <a:gd name="T5" fmla="*/ 0 h 998"/>
                  <a:gd name="T6" fmla="*/ 0 60000 65536"/>
                  <a:gd name="T7" fmla="*/ 0 60000 65536"/>
                  <a:gd name="T8" fmla="*/ 0 60000 65536"/>
                  <a:gd name="T9" fmla="*/ 0 w 257"/>
                  <a:gd name="T10" fmla="*/ 0 h 998"/>
                  <a:gd name="T11" fmla="*/ 257 w 257"/>
                  <a:gd name="T12" fmla="*/ 998 h 998"/>
                </a:gdLst>
                <a:ahLst/>
                <a:cxnLst>
                  <a:cxn ang="T6">
                    <a:pos x="T0" y="T1"/>
                  </a:cxn>
                  <a:cxn ang="T7">
                    <a:pos x="T2" y="T3"/>
                  </a:cxn>
                  <a:cxn ang="T8">
                    <a:pos x="T4" y="T5"/>
                  </a:cxn>
                </a:cxnLst>
                <a:rect l="T9" t="T10" r="T11" b="T12"/>
                <a:pathLst>
                  <a:path w="257" h="998">
                    <a:moveTo>
                      <a:pt x="76" y="998"/>
                    </a:moveTo>
                    <a:cubicBezTo>
                      <a:pt x="38" y="809"/>
                      <a:pt x="0" y="620"/>
                      <a:pt x="30" y="454"/>
                    </a:cubicBezTo>
                    <a:cubicBezTo>
                      <a:pt x="60" y="288"/>
                      <a:pt x="219" y="83"/>
                      <a:pt x="257" y="0"/>
                    </a:cubicBezTo>
                  </a:path>
                </a:pathLst>
              </a:custGeom>
              <a:noFill/>
              <a:ln w="28575">
                <a:solidFill>
                  <a:schemeClr val="tx2"/>
                </a:solidFill>
                <a:round/>
                <a:headEnd/>
                <a:tailEnd type="triangle" w="med" len="med"/>
              </a:ln>
            </p:spPr>
            <p:txBody>
              <a:bodyPr anchor="ctr"/>
              <a:lstStyle/>
              <a:p>
                <a:endParaRPr lang="en-GB" dirty="0"/>
              </a:p>
            </p:txBody>
          </p:sp>
          <p:sp>
            <p:nvSpPr>
              <p:cNvPr id="17" name="Freeform 19"/>
              <p:cNvSpPr>
                <a:spLocks/>
              </p:cNvSpPr>
              <p:nvPr/>
            </p:nvSpPr>
            <p:spPr bwMode="auto">
              <a:xfrm rot="10603850" flipV="1">
                <a:off x="4946854" y="1479252"/>
                <a:ext cx="58756" cy="438200"/>
              </a:xfrm>
              <a:custGeom>
                <a:avLst/>
                <a:gdLst>
                  <a:gd name="T0" fmla="*/ 2147483647 w 257"/>
                  <a:gd name="T1" fmla="*/ 2147483647 h 998"/>
                  <a:gd name="T2" fmla="*/ 2147483647 w 257"/>
                  <a:gd name="T3" fmla="*/ 2147483647 h 998"/>
                  <a:gd name="T4" fmla="*/ 2147483647 w 257"/>
                  <a:gd name="T5" fmla="*/ 0 h 998"/>
                  <a:gd name="T6" fmla="*/ 0 60000 65536"/>
                  <a:gd name="T7" fmla="*/ 0 60000 65536"/>
                  <a:gd name="T8" fmla="*/ 0 60000 65536"/>
                  <a:gd name="T9" fmla="*/ 0 w 257"/>
                  <a:gd name="T10" fmla="*/ 0 h 998"/>
                  <a:gd name="T11" fmla="*/ 257 w 257"/>
                  <a:gd name="T12" fmla="*/ 998 h 998"/>
                </a:gdLst>
                <a:ahLst/>
                <a:cxnLst>
                  <a:cxn ang="T6">
                    <a:pos x="T0" y="T1"/>
                  </a:cxn>
                  <a:cxn ang="T7">
                    <a:pos x="T2" y="T3"/>
                  </a:cxn>
                  <a:cxn ang="T8">
                    <a:pos x="T4" y="T5"/>
                  </a:cxn>
                </a:cxnLst>
                <a:rect l="T9" t="T10" r="T11" b="T12"/>
                <a:pathLst>
                  <a:path w="257" h="998">
                    <a:moveTo>
                      <a:pt x="76" y="998"/>
                    </a:moveTo>
                    <a:cubicBezTo>
                      <a:pt x="38" y="809"/>
                      <a:pt x="0" y="620"/>
                      <a:pt x="30" y="454"/>
                    </a:cubicBezTo>
                    <a:cubicBezTo>
                      <a:pt x="60" y="288"/>
                      <a:pt x="219" y="83"/>
                      <a:pt x="257" y="0"/>
                    </a:cubicBezTo>
                  </a:path>
                </a:pathLst>
              </a:custGeom>
              <a:noFill/>
              <a:ln w="19050">
                <a:solidFill>
                  <a:schemeClr val="tx2"/>
                </a:solidFill>
                <a:round/>
                <a:headEnd/>
                <a:tailEnd type="triangle" w="sm" len="lg"/>
              </a:ln>
            </p:spPr>
            <p:txBody>
              <a:bodyPr anchor="ctr"/>
              <a:lstStyle/>
              <a:p>
                <a:endParaRPr lang="en-GB" dirty="0"/>
              </a:p>
            </p:txBody>
          </p:sp>
          <p:sp>
            <p:nvSpPr>
              <p:cNvPr id="18" name="Text Box 20"/>
              <p:cNvSpPr txBox="1">
                <a:spLocks noChangeArrowheads="1"/>
              </p:cNvSpPr>
              <p:nvPr/>
            </p:nvSpPr>
            <p:spPr bwMode="auto">
              <a:xfrm>
                <a:off x="4484636" y="1485255"/>
                <a:ext cx="507916" cy="146467"/>
              </a:xfrm>
              <a:prstGeom prst="rect">
                <a:avLst/>
              </a:prstGeom>
              <a:noFill/>
              <a:ln w="9525">
                <a:noFill/>
                <a:miter lim="800000"/>
                <a:headEnd/>
                <a:tailEnd/>
              </a:ln>
            </p:spPr>
            <p:txBody>
              <a:bodyPr wrap="none">
                <a:spAutoFit/>
              </a:bodyPr>
              <a:lstStyle/>
              <a:p>
                <a:pPr algn="ctr" eaLnBrk="0" hangingPunct="0">
                  <a:lnSpc>
                    <a:spcPct val="110000"/>
                  </a:lnSpc>
                  <a:spcBef>
                    <a:spcPct val="20000"/>
                  </a:spcBef>
                </a:pPr>
                <a:r>
                  <a:rPr lang="en-US" sz="600" dirty="0">
                    <a:latin typeface="Arial Narrow" pitchFamily="34" charset="0"/>
                    <a:ea typeface="MS PGothic" pitchFamily="34" charset="-128"/>
                    <a:cs typeface="Arial" charset="0"/>
                  </a:rPr>
                  <a:t>RUSTENBURG</a:t>
                </a:r>
              </a:p>
            </p:txBody>
          </p:sp>
          <p:sp>
            <p:nvSpPr>
              <p:cNvPr id="19" name="Rectangle 18"/>
              <p:cNvSpPr>
                <a:spLocks/>
              </p:cNvSpPr>
              <p:nvPr/>
            </p:nvSpPr>
            <p:spPr bwMode="auto">
              <a:xfrm>
                <a:off x="608013" y="1125950"/>
                <a:ext cx="7966075" cy="246062"/>
              </a:xfrm>
              <a:prstGeom prst="rect">
                <a:avLst/>
              </a:prstGeom>
              <a:solidFill>
                <a:schemeClr val="accent3">
                  <a:alpha val="49000"/>
                </a:schemeClr>
              </a:solidFill>
              <a:ln w="9525" cap="flat" cmpd="sng" algn="ctr">
                <a:noFill/>
                <a:prstDash val="solid"/>
                <a:round/>
                <a:headEnd type="none" w="med" len="med"/>
                <a:tailEnd type="none" w="med" len="med"/>
              </a:ln>
              <a:effectLst/>
            </p:spPr>
            <p:txBody>
              <a:bodyPr lIns="90000">
                <a:spAutoFit/>
              </a:bodyPr>
              <a:lstStyle/>
              <a:p>
                <a:pPr marL="342900" indent="-342900" algn="ctr" eaLnBrk="0" hangingPunct="0">
                  <a:lnSpc>
                    <a:spcPct val="110000"/>
                  </a:lnSpc>
                  <a:spcBef>
                    <a:spcPct val="20000"/>
                  </a:spcBef>
                  <a:defRPr/>
                </a:pPr>
                <a:endParaRPr lang="en-GB" sz="1400" dirty="0">
                  <a:solidFill>
                    <a:schemeClr val="tx2"/>
                  </a:solidFill>
                  <a:latin typeface="Tahoma" pitchFamily="34" charset="0"/>
                </a:endParaRPr>
              </a:p>
            </p:txBody>
          </p:sp>
          <p:sp>
            <p:nvSpPr>
              <p:cNvPr id="20" name="Arc 19"/>
              <p:cNvSpPr/>
              <p:nvPr/>
            </p:nvSpPr>
            <p:spPr bwMode="auto">
              <a:xfrm rot="8742654">
                <a:off x="4870160" y="1644408"/>
                <a:ext cx="1108536" cy="494726"/>
              </a:xfrm>
              <a:prstGeom prst="arc">
                <a:avLst/>
              </a:prstGeom>
              <a:noFill/>
              <a:ln w="76200" cap="flat" cmpd="sng" algn="ctr">
                <a:solidFill>
                  <a:schemeClr val="accent6">
                    <a:lumMod val="75000"/>
                  </a:schemeClr>
                </a:solidFill>
                <a:prstDash val="solid"/>
                <a:round/>
                <a:headEnd type="none" w="med" len="med"/>
                <a:tailEnd type="triangle" w="med" len="med"/>
              </a:ln>
              <a:effectLst/>
              <a:scene3d>
                <a:camera prst="orthographicFront">
                  <a:rot lat="0" lon="10800000" rev="3000000"/>
                </a:camera>
                <a:lightRig rig="threePt" dir="t"/>
              </a:scene3d>
            </p:spPr>
            <p:txBody>
              <a:bodyPr lIns="90000">
                <a:spAutoFit/>
              </a:bodyPr>
              <a:lstStyle/>
              <a:p>
                <a:pPr marL="342900" indent="-342900" algn="ctr" eaLnBrk="0" hangingPunct="0">
                  <a:lnSpc>
                    <a:spcPct val="110000"/>
                  </a:lnSpc>
                  <a:spcBef>
                    <a:spcPct val="20000"/>
                  </a:spcBef>
                  <a:defRPr/>
                </a:pPr>
                <a:endParaRPr lang="en-GB" sz="1400" dirty="0">
                  <a:solidFill>
                    <a:schemeClr val="tx2"/>
                  </a:solidFill>
                  <a:latin typeface="Tahoma" pitchFamily="34" charset="0"/>
                </a:endParaRPr>
              </a:p>
            </p:txBody>
          </p:sp>
          <p:cxnSp>
            <p:nvCxnSpPr>
              <p:cNvPr id="21" name="Straight Arrow Connector 20"/>
              <p:cNvCxnSpPr/>
              <p:nvPr/>
            </p:nvCxnSpPr>
            <p:spPr bwMode="auto">
              <a:xfrm rot="5400000">
                <a:off x="4744770" y="2187069"/>
                <a:ext cx="433163" cy="176271"/>
              </a:xfrm>
              <a:prstGeom prst="straightConnector1">
                <a:avLst/>
              </a:prstGeom>
              <a:noFill/>
              <a:ln w="76200" cap="flat" cmpd="sng" algn="ctr">
                <a:gradFill flip="none" rotWithShape="1">
                  <a:gsLst>
                    <a:gs pos="77000">
                      <a:srgbClr val="C00000"/>
                    </a:gs>
                    <a:gs pos="48000">
                      <a:srgbClr val="C00000"/>
                    </a:gs>
                    <a:gs pos="100000">
                      <a:schemeClr val="accent1">
                        <a:tint val="23500"/>
                        <a:satMod val="160000"/>
                      </a:schemeClr>
                    </a:gs>
                  </a:gsLst>
                  <a:lin ang="10800000" scaled="1"/>
                  <a:tileRect/>
                </a:gradFill>
                <a:prstDash val="solid"/>
                <a:round/>
                <a:headEnd type="none" w="med" len="med"/>
                <a:tailEnd type="arrow"/>
              </a:ln>
              <a:effectLst/>
            </p:spPr>
          </p:cxnSp>
          <p:cxnSp>
            <p:nvCxnSpPr>
              <p:cNvPr id="23" name="Straight Arrow Connector 22"/>
              <p:cNvCxnSpPr/>
              <p:nvPr/>
            </p:nvCxnSpPr>
            <p:spPr bwMode="auto">
              <a:xfrm rot="5400000">
                <a:off x="3981515" y="2241094"/>
                <a:ext cx="431237" cy="176271"/>
              </a:xfrm>
              <a:prstGeom prst="straightConnector1">
                <a:avLst/>
              </a:prstGeom>
              <a:noFill/>
              <a:ln w="76200" cap="flat" cmpd="sng" algn="ctr">
                <a:gradFill flip="none" rotWithShape="1">
                  <a:gsLst>
                    <a:gs pos="77000">
                      <a:srgbClr val="C00000"/>
                    </a:gs>
                    <a:gs pos="48000">
                      <a:srgbClr val="C00000"/>
                    </a:gs>
                    <a:gs pos="100000">
                      <a:schemeClr val="accent1">
                        <a:tint val="23500"/>
                        <a:satMod val="160000"/>
                      </a:schemeClr>
                    </a:gs>
                  </a:gsLst>
                  <a:lin ang="10800000" scaled="1"/>
                  <a:tileRect/>
                </a:gradFill>
                <a:prstDash val="solid"/>
                <a:round/>
                <a:headEnd type="none" w="med" len="med"/>
                <a:tailEnd type="arrow"/>
              </a:ln>
              <a:effectLst/>
            </p:spPr>
          </p:cxnSp>
          <p:cxnSp>
            <p:nvCxnSpPr>
              <p:cNvPr id="24" name="Straight Arrow Connector 23"/>
              <p:cNvCxnSpPr/>
              <p:nvPr/>
            </p:nvCxnSpPr>
            <p:spPr bwMode="auto">
              <a:xfrm rot="10800000">
                <a:off x="3784982" y="2989054"/>
                <a:ext cx="462222" cy="255720"/>
              </a:xfrm>
              <a:prstGeom prst="straightConnector1">
                <a:avLst/>
              </a:prstGeom>
              <a:noFill/>
              <a:ln w="76200" cap="flat" cmpd="sng" algn="ctr">
                <a:gradFill flip="none" rotWithShape="1">
                  <a:gsLst>
                    <a:gs pos="77000">
                      <a:srgbClr val="C00000"/>
                    </a:gs>
                    <a:gs pos="48000">
                      <a:srgbClr val="C00000"/>
                    </a:gs>
                    <a:gs pos="100000">
                      <a:schemeClr val="accent1">
                        <a:tint val="23500"/>
                        <a:satMod val="160000"/>
                      </a:schemeClr>
                    </a:gs>
                  </a:gsLst>
                  <a:lin ang="10800000" scaled="1"/>
                  <a:tileRect/>
                </a:gradFill>
                <a:prstDash val="solid"/>
                <a:round/>
                <a:headEnd type="none" w="med" len="med"/>
                <a:tailEnd type="arrow"/>
              </a:ln>
              <a:effectLst/>
            </p:spPr>
          </p:cxnSp>
          <p:sp>
            <p:nvSpPr>
              <p:cNvPr id="25" name="Freeform 46"/>
              <p:cNvSpPr>
                <a:spLocks noChangeArrowheads="1"/>
              </p:cNvSpPr>
              <p:nvPr/>
            </p:nvSpPr>
            <p:spPr bwMode="auto">
              <a:xfrm>
                <a:off x="1469775" y="3244056"/>
                <a:ext cx="1602094" cy="1315800"/>
              </a:xfrm>
              <a:custGeom>
                <a:avLst/>
                <a:gdLst>
                  <a:gd name="T0" fmla="*/ 736614 w 1946340"/>
                  <a:gd name="T1" fmla="*/ 0 h 1739900"/>
                  <a:gd name="T2" fmla="*/ 626068 w 1946340"/>
                  <a:gd name="T3" fmla="*/ 25143 h 1739900"/>
                  <a:gd name="T4" fmla="*/ 486678 w 1946340"/>
                  <a:gd name="T5" fmla="*/ 119432 h 1739900"/>
                  <a:gd name="T6" fmla="*/ 347288 w 1946340"/>
                  <a:gd name="T7" fmla="*/ 132004 h 1739900"/>
                  <a:gd name="T8" fmla="*/ 255968 w 1946340"/>
                  <a:gd name="T9" fmla="*/ 216863 h 1739900"/>
                  <a:gd name="T10" fmla="*/ 193485 w 1946340"/>
                  <a:gd name="T11" fmla="*/ 282865 h 1739900"/>
                  <a:gd name="T12" fmla="*/ 150229 w 1946340"/>
                  <a:gd name="T13" fmla="*/ 355152 h 1739900"/>
                  <a:gd name="T14" fmla="*/ 87740 w 1946340"/>
                  <a:gd name="T15" fmla="*/ 418011 h 1739900"/>
                  <a:gd name="T16" fmla="*/ 54095 w 1946340"/>
                  <a:gd name="T17" fmla="*/ 427440 h 1739900"/>
                  <a:gd name="T18" fmla="*/ 0 w 1946340"/>
                  <a:gd name="T19" fmla="*/ 430583 h 17399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46340"/>
                  <a:gd name="T31" fmla="*/ 0 h 1739900"/>
                  <a:gd name="T32" fmla="*/ 1946340 w 1946340"/>
                  <a:gd name="T33" fmla="*/ 1739900 h 17399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46340" h="1739900">
                    <a:moveTo>
                      <a:pt x="1946340" y="0"/>
                    </a:moveTo>
                    <a:cubicBezTo>
                      <a:pt x="1855323" y="10583"/>
                      <a:pt x="1764307" y="21167"/>
                      <a:pt x="1654240" y="101600"/>
                    </a:cubicBezTo>
                    <a:cubicBezTo>
                      <a:pt x="1544173" y="182033"/>
                      <a:pt x="1408707" y="410633"/>
                      <a:pt x="1285940" y="482600"/>
                    </a:cubicBezTo>
                    <a:cubicBezTo>
                      <a:pt x="1163173" y="554567"/>
                      <a:pt x="1019240" y="467783"/>
                      <a:pt x="917640" y="533400"/>
                    </a:cubicBezTo>
                    <a:cubicBezTo>
                      <a:pt x="816040" y="599017"/>
                      <a:pt x="744073" y="774700"/>
                      <a:pt x="676340" y="876300"/>
                    </a:cubicBezTo>
                    <a:cubicBezTo>
                      <a:pt x="608607" y="977900"/>
                      <a:pt x="557807" y="1049867"/>
                      <a:pt x="511240" y="1143000"/>
                    </a:cubicBezTo>
                    <a:cubicBezTo>
                      <a:pt x="464673" y="1236133"/>
                      <a:pt x="443507" y="1344083"/>
                      <a:pt x="396940" y="1435100"/>
                    </a:cubicBezTo>
                    <a:cubicBezTo>
                      <a:pt x="350373" y="1526117"/>
                      <a:pt x="290073" y="1621360"/>
                      <a:pt x="231840" y="1689100"/>
                    </a:cubicBezTo>
                    <a:cubicBezTo>
                      <a:pt x="189507" y="1737783"/>
                      <a:pt x="185569" y="1685388"/>
                      <a:pt x="142940" y="1727200"/>
                    </a:cubicBezTo>
                    <a:cubicBezTo>
                      <a:pt x="116212" y="1735667"/>
                      <a:pt x="136684" y="1663655"/>
                      <a:pt x="0" y="1739900"/>
                    </a:cubicBezTo>
                  </a:path>
                </a:pathLst>
              </a:custGeom>
              <a:noFill/>
              <a:ln w="76200" algn="ctr">
                <a:solidFill>
                  <a:srgbClr val="CC9900"/>
                </a:solidFill>
                <a:prstDash val="sysDot"/>
                <a:round/>
                <a:headEnd/>
                <a:tailEnd type="arrow" w="med" len="med"/>
              </a:ln>
            </p:spPr>
            <p:txBody>
              <a:bodyPr wrap="none" lIns="90000">
                <a:spAutoFit/>
              </a:bodyPr>
              <a:lstStyle/>
              <a:p>
                <a:endParaRPr lang="en-GB" dirty="0"/>
              </a:p>
            </p:txBody>
          </p:sp>
          <p:sp>
            <p:nvSpPr>
              <p:cNvPr id="26" name="Freeform 25"/>
              <p:cNvSpPr/>
              <p:nvPr/>
            </p:nvSpPr>
            <p:spPr bwMode="auto">
              <a:xfrm>
                <a:off x="3348894" y="2443050"/>
                <a:ext cx="1380893" cy="749141"/>
              </a:xfrm>
              <a:custGeom>
                <a:avLst/>
                <a:gdLst>
                  <a:gd name="connsiteX0" fmla="*/ 1524000 w 1524000"/>
                  <a:gd name="connsiteY0" fmla="*/ 0 h 998220"/>
                  <a:gd name="connsiteX1" fmla="*/ 1409700 w 1524000"/>
                  <a:gd name="connsiteY1" fmla="*/ 15240 h 998220"/>
                  <a:gd name="connsiteX2" fmla="*/ 1333500 w 1524000"/>
                  <a:gd name="connsiteY2" fmla="*/ 160020 h 998220"/>
                  <a:gd name="connsiteX3" fmla="*/ 990600 w 1524000"/>
                  <a:gd name="connsiteY3" fmla="*/ 182880 h 998220"/>
                  <a:gd name="connsiteX4" fmla="*/ 762000 w 1524000"/>
                  <a:gd name="connsiteY4" fmla="*/ 205740 h 998220"/>
                  <a:gd name="connsiteX5" fmla="*/ 495300 w 1524000"/>
                  <a:gd name="connsiteY5" fmla="*/ 304800 h 998220"/>
                  <a:gd name="connsiteX6" fmla="*/ 342900 w 1524000"/>
                  <a:gd name="connsiteY6" fmla="*/ 563880 h 998220"/>
                  <a:gd name="connsiteX7" fmla="*/ 327660 w 1524000"/>
                  <a:gd name="connsiteY7" fmla="*/ 784860 h 998220"/>
                  <a:gd name="connsiteX8" fmla="*/ 152400 w 1524000"/>
                  <a:gd name="connsiteY8" fmla="*/ 822960 h 998220"/>
                  <a:gd name="connsiteX9" fmla="*/ 76200 w 1524000"/>
                  <a:gd name="connsiteY9" fmla="*/ 937260 h 998220"/>
                  <a:gd name="connsiteX10" fmla="*/ 0 w 1524000"/>
                  <a:gd name="connsiteY10" fmla="*/ 998220 h 998220"/>
                  <a:gd name="connsiteX0" fmla="*/ 1666908 w 1666908"/>
                  <a:gd name="connsiteY0" fmla="*/ 0 h 998220"/>
                  <a:gd name="connsiteX1" fmla="*/ 1552608 w 1666908"/>
                  <a:gd name="connsiteY1" fmla="*/ 15240 h 998220"/>
                  <a:gd name="connsiteX2" fmla="*/ 1476408 w 1666908"/>
                  <a:gd name="connsiteY2" fmla="*/ 160020 h 998220"/>
                  <a:gd name="connsiteX3" fmla="*/ 1133508 w 1666908"/>
                  <a:gd name="connsiteY3" fmla="*/ 182880 h 998220"/>
                  <a:gd name="connsiteX4" fmla="*/ 904908 w 1666908"/>
                  <a:gd name="connsiteY4" fmla="*/ 205740 h 998220"/>
                  <a:gd name="connsiteX5" fmla="*/ 638208 w 1666908"/>
                  <a:gd name="connsiteY5" fmla="*/ 304800 h 998220"/>
                  <a:gd name="connsiteX6" fmla="*/ 485808 w 1666908"/>
                  <a:gd name="connsiteY6" fmla="*/ 563880 h 998220"/>
                  <a:gd name="connsiteX7" fmla="*/ 470568 w 1666908"/>
                  <a:gd name="connsiteY7" fmla="*/ 784860 h 998220"/>
                  <a:gd name="connsiteX8" fmla="*/ 295308 w 1666908"/>
                  <a:gd name="connsiteY8" fmla="*/ 822960 h 998220"/>
                  <a:gd name="connsiteX9" fmla="*/ 219108 w 1666908"/>
                  <a:gd name="connsiteY9" fmla="*/ 937260 h 998220"/>
                  <a:gd name="connsiteX10" fmla="*/ 0 w 1666908"/>
                  <a:gd name="connsiteY10" fmla="*/ 998220 h 998220"/>
                  <a:gd name="connsiteX0" fmla="*/ 1666908 w 1666908"/>
                  <a:gd name="connsiteY0" fmla="*/ 0 h 998220"/>
                  <a:gd name="connsiteX1" fmla="*/ 1552608 w 1666908"/>
                  <a:gd name="connsiteY1" fmla="*/ 15240 h 998220"/>
                  <a:gd name="connsiteX2" fmla="*/ 1476408 w 1666908"/>
                  <a:gd name="connsiteY2" fmla="*/ 160020 h 998220"/>
                  <a:gd name="connsiteX3" fmla="*/ 1133508 w 1666908"/>
                  <a:gd name="connsiteY3" fmla="*/ 182880 h 998220"/>
                  <a:gd name="connsiteX4" fmla="*/ 904908 w 1666908"/>
                  <a:gd name="connsiteY4" fmla="*/ 205740 h 998220"/>
                  <a:gd name="connsiteX5" fmla="*/ 638208 w 1666908"/>
                  <a:gd name="connsiteY5" fmla="*/ 304800 h 998220"/>
                  <a:gd name="connsiteX6" fmla="*/ 485808 w 1666908"/>
                  <a:gd name="connsiteY6" fmla="*/ 563880 h 998220"/>
                  <a:gd name="connsiteX7" fmla="*/ 470568 w 1666908"/>
                  <a:gd name="connsiteY7" fmla="*/ 784860 h 998220"/>
                  <a:gd name="connsiteX8" fmla="*/ 295308 w 1666908"/>
                  <a:gd name="connsiteY8" fmla="*/ 822960 h 998220"/>
                  <a:gd name="connsiteX9" fmla="*/ 219108 w 1666908"/>
                  <a:gd name="connsiteY9" fmla="*/ 937260 h 998220"/>
                  <a:gd name="connsiteX10" fmla="*/ 0 w 1666908"/>
                  <a:gd name="connsiteY10" fmla="*/ 998220 h 998220"/>
                  <a:gd name="connsiteX0" fmla="*/ 1666908 w 1666908"/>
                  <a:gd name="connsiteY0" fmla="*/ 0 h 998220"/>
                  <a:gd name="connsiteX1" fmla="*/ 1552608 w 1666908"/>
                  <a:gd name="connsiteY1" fmla="*/ 15240 h 998220"/>
                  <a:gd name="connsiteX2" fmla="*/ 1476408 w 1666908"/>
                  <a:gd name="connsiteY2" fmla="*/ 160020 h 998220"/>
                  <a:gd name="connsiteX3" fmla="*/ 1133508 w 1666908"/>
                  <a:gd name="connsiteY3" fmla="*/ 182880 h 998220"/>
                  <a:gd name="connsiteX4" fmla="*/ 904908 w 1666908"/>
                  <a:gd name="connsiteY4" fmla="*/ 205740 h 998220"/>
                  <a:gd name="connsiteX5" fmla="*/ 638208 w 1666908"/>
                  <a:gd name="connsiteY5" fmla="*/ 304800 h 998220"/>
                  <a:gd name="connsiteX6" fmla="*/ 485808 w 1666908"/>
                  <a:gd name="connsiteY6" fmla="*/ 563880 h 998220"/>
                  <a:gd name="connsiteX7" fmla="*/ 470568 w 1666908"/>
                  <a:gd name="connsiteY7" fmla="*/ 784860 h 998220"/>
                  <a:gd name="connsiteX8" fmla="*/ 295308 w 1666908"/>
                  <a:gd name="connsiteY8" fmla="*/ 822960 h 998220"/>
                  <a:gd name="connsiteX9" fmla="*/ 219108 w 1666908"/>
                  <a:gd name="connsiteY9" fmla="*/ 937260 h 998220"/>
                  <a:gd name="connsiteX10" fmla="*/ 0 w 1666908"/>
                  <a:gd name="connsiteY10" fmla="*/ 998220 h 998220"/>
                  <a:gd name="connsiteX0" fmla="*/ 1666908 w 1666908"/>
                  <a:gd name="connsiteY0" fmla="*/ 0 h 998220"/>
                  <a:gd name="connsiteX1" fmla="*/ 1552608 w 1666908"/>
                  <a:gd name="connsiteY1" fmla="*/ 15240 h 998220"/>
                  <a:gd name="connsiteX2" fmla="*/ 1476408 w 1666908"/>
                  <a:gd name="connsiteY2" fmla="*/ 160020 h 998220"/>
                  <a:gd name="connsiteX3" fmla="*/ 1133508 w 1666908"/>
                  <a:gd name="connsiteY3" fmla="*/ 182880 h 998220"/>
                  <a:gd name="connsiteX4" fmla="*/ 904908 w 1666908"/>
                  <a:gd name="connsiteY4" fmla="*/ 205740 h 998220"/>
                  <a:gd name="connsiteX5" fmla="*/ 638208 w 1666908"/>
                  <a:gd name="connsiteY5" fmla="*/ 304800 h 998220"/>
                  <a:gd name="connsiteX6" fmla="*/ 485808 w 1666908"/>
                  <a:gd name="connsiteY6" fmla="*/ 563880 h 998220"/>
                  <a:gd name="connsiteX7" fmla="*/ 470568 w 1666908"/>
                  <a:gd name="connsiteY7" fmla="*/ 784860 h 998220"/>
                  <a:gd name="connsiteX8" fmla="*/ 295308 w 1666908"/>
                  <a:gd name="connsiteY8" fmla="*/ 822960 h 998220"/>
                  <a:gd name="connsiteX9" fmla="*/ 219108 w 1666908"/>
                  <a:gd name="connsiteY9" fmla="*/ 937260 h 998220"/>
                  <a:gd name="connsiteX10" fmla="*/ 0 w 1666908"/>
                  <a:gd name="connsiteY10" fmla="*/ 998220 h 998220"/>
                  <a:gd name="connsiteX0" fmla="*/ 1666908 w 1666908"/>
                  <a:gd name="connsiteY0" fmla="*/ 93968 h 1092188"/>
                  <a:gd name="connsiteX1" fmla="*/ 1552608 w 1666908"/>
                  <a:gd name="connsiteY1" fmla="*/ 109208 h 1092188"/>
                  <a:gd name="connsiteX2" fmla="*/ 1476408 w 1666908"/>
                  <a:gd name="connsiteY2" fmla="*/ 253988 h 1092188"/>
                  <a:gd name="connsiteX3" fmla="*/ 1133508 w 1666908"/>
                  <a:gd name="connsiteY3" fmla="*/ 276848 h 1092188"/>
                  <a:gd name="connsiteX4" fmla="*/ 904908 w 1666908"/>
                  <a:gd name="connsiteY4" fmla="*/ 299708 h 1092188"/>
                  <a:gd name="connsiteX5" fmla="*/ 638208 w 1666908"/>
                  <a:gd name="connsiteY5" fmla="*/ 398768 h 1092188"/>
                  <a:gd name="connsiteX6" fmla="*/ 485808 w 1666908"/>
                  <a:gd name="connsiteY6" fmla="*/ 657848 h 1092188"/>
                  <a:gd name="connsiteX7" fmla="*/ 470568 w 1666908"/>
                  <a:gd name="connsiteY7" fmla="*/ 878828 h 1092188"/>
                  <a:gd name="connsiteX8" fmla="*/ 295308 w 1666908"/>
                  <a:gd name="connsiteY8" fmla="*/ 916928 h 1092188"/>
                  <a:gd name="connsiteX9" fmla="*/ 219108 w 1666908"/>
                  <a:gd name="connsiteY9" fmla="*/ 1031228 h 1092188"/>
                  <a:gd name="connsiteX10" fmla="*/ 0 w 1666908"/>
                  <a:gd name="connsiteY10" fmla="*/ 1092188 h 1092188"/>
                  <a:gd name="connsiteX0" fmla="*/ 1666908 w 1666908"/>
                  <a:gd name="connsiteY0" fmla="*/ 93968 h 1092188"/>
                  <a:gd name="connsiteX1" fmla="*/ 1552608 w 1666908"/>
                  <a:gd name="connsiteY1" fmla="*/ 109208 h 1092188"/>
                  <a:gd name="connsiteX2" fmla="*/ 1476408 w 1666908"/>
                  <a:gd name="connsiteY2" fmla="*/ 253988 h 1092188"/>
                  <a:gd name="connsiteX3" fmla="*/ 1133508 w 1666908"/>
                  <a:gd name="connsiteY3" fmla="*/ 276848 h 1092188"/>
                  <a:gd name="connsiteX4" fmla="*/ 904908 w 1666908"/>
                  <a:gd name="connsiteY4" fmla="*/ 299708 h 1092188"/>
                  <a:gd name="connsiteX5" fmla="*/ 638208 w 1666908"/>
                  <a:gd name="connsiteY5" fmla="*/ 398768 h 1092188"/>
                  <a:gd name="connsiteX6" fmla="*/ 485808 w 1666908"/>
                  <a:gd name="connsiteY6" fmla="*/ 657848 h 1092188"/>
                  <a:gd name="connsiteX7" fmla="*/ 470568 w 1666908"/>
                  <a:gd name="connsiteY7" fmla="*/ 878828 h 1092188"/>
                  <a:gd name="connsiteX8" fmla="*/ 295308 w 1666908"/>
                  <a:gd name="connsiteY8" fmla="*/ 916928 h 1092188"/>
                  <a:gd name="connsiteX9" fmla="*/ 219108 w 1666908"/>
                  <a:gd name="connsiteY9" fmla="*/ 1031228 h 1092188"/>
                  <a:gd name="connsiteX10" fmla="*/ 0 w 1666908"/>
                  <a:gd name="connsiteY10" fmla="*/ 1092188 h 1092188"/>
                  <a:gd name="connsiteX0" fmla="*/ 1666908 w 1666908"/>
                  <a:gd name="connsiteY0" fmla="*/ 93968 h 1092188"/>
                  <a:gd name="connsiteX1" fmla="*/ 1552608 w 1666908"/>
                  <a:gd name="connsiteY1" fmla="*/ 109208 h 1092188"/>
                  <a:gd name="connsiteX2" fmla="*/ 1476408 w 1666908"/>
                  <a:gd name="connsiteY2" fmla="*/ 253988 h 1092188"/>
                  <a:gd name="connsiteX3" fmla="*/ 1133508 w 1666908"/>
                  <a:gd name="connsiteY3" fmla="*/ 276848 h 1092188"/>
                  <a:gd name="connsiteX4" fmla="*/ 904908 w 1666908"/>
                  <a:gd name="connsiteY4" fmla="*/ 299708 h 1092188"/>
                  <a:gd name="connsiteX5" fmla="*/ 638208 w 1666908"/>
                  <a:gd name="connsiteY5" fmla="*/ 398768 h 1092188"/>
                  <a:gd name="connsiteX6" fmla="*/ 485808 w 1666908"/>
                  <a:gd name="connsiteY6" fmla="*/ 657848 h 1092188"/>
                  <a:gd name="connsiteX7" fmla="*/ 470568 w 1666908"/>
                  <a:gd name="connsiteY7" fmla="*/ 878828 h 1092188"/>
                  <a:gd name="connsiteX8" fmla="*/ 295308 w 1666908"/>
                  <a:gd name="connsiteY8" fmla="*/ 916928 h 1092188"/>
                  <a:gd name="connsiteX9" fmla="*/ 219108 w 1666908"/>
                  <a:gd name="connsiteY9" fmla="*/ 1031228 h 1092188"/>
                  <a:gd name="connsiteX10" fmla="*/ 0 w 1666908"/>
                  <a:gd name="connsiteY10" fmla="*/ 1092188 h 1092188"/>
                  <a:gd name="connsiteX0" fmla="*/ 1666908 w 1666908"/>
                  <a:gd name="connsiteY0" fmla="*/ 93968 h 1092188"/>
                  <a:gd name="connsiteX1" fmla="*/ 1552608 w 1666908"/>
                  <a:gd name="connsiteY1" fmla="*/ 109208 h 1092188"/>
                  <a:gd name="connsiteX2" fmla="*/ 1476408 w 1666908"/>
                  <a:gd name="connsiteY2" fmla="*/ 253988 h 1092188"/>
                  <a:gd name="connsiteX3" fmla="*/ 1133508 w 1666908"/>
                  <a:gd name="connsiteY3" fmla="*/ 276848 h 1092188"/>
                  <a:gd name="connsiteX4" fmla="*/ 904908 w 1666908"/>
                  <a:gd name="connsiteY4" fmla="*/ 299708 h 1092188"/>
                  <a:gd name="connsiteX5" fmla="*/ 638208 w 1666908"/>
                  <a:gd name="connsiteY5" fmla="*/ 398768 h 1092188"/>
                  <a:gd name="connsiteX6" fmla="*/ 485808 w 1666908"/>
                  <a:gd name="connsiteY6" fmla="*/ 657848 h 1092188"/>
                  <a:gd name="connsiteX7" fmla="*/ 470568 w 1666908"/>
                  <a:gd name="connsiteY7" fmla="*/ 878828 h 1092188"/>
                  <a:gd name="connsiteX8" fmla="*/ 295308 w 1666908"/>
                  <a:gd name="connsiteY8" fmla="*/ 916928 h 1092188"/>
                  <a:gd name="connsiteX9" fmla="*/ 219108 w 1666908"/>
                  <a:gd name="connsiteY9" fmla="*/ 1031228 h 1092188"/>
                  <a:gd name="connsiteX10" fmla="*/ 0 w 1666908"/>
                  <a:gd name="connsiteY10" fmla="*/ 1092188 h 1092188"/>
                  <a:gd name="connsiteX0" fmla="*/ 1666908 w 1666908"/>
                  <a:gd name="connsiteY0" fmla="*/ 0 h 998220"/>
                  <a:gd name="connsiteX1" fmla="*/ 1552608 w 1666908"/>
                  <a:gd name="connsiteY1" fmla="*/ 15240 h 998220"/>
                  <a:gd name="connsiteX2" fmla="*/ 1476408 w 1666908"/>
                  <a:gd name="connsiteY2" fmla="*/ 160020 h 998220"/>
                  <a:gd name="connsiteX3" fmla="*/ 1133508 w 1666908"/>
                  <a:gd name="connsiteY3" fmla="*/ 182880 h 998220"/>
                  <a:gd name="connsiteX4" fmla="*/ 904908 w 1666908"/>
                  <a:gd name="connsiteY4" fmla="*/ 205740 h 998220"/>
                  <a:gd name="connsiteX5" fmla="*/ 638208 w 1666908"/>
                  <a:gd name="connsiteY5" fmla="*/ 304800 h 998220"/>
                  <a:gd name="connsiteX6" fmla="*/ 485808 w 1666908"/>
                  <a:gd name="connsiteY6" fmla="*/ 563880 h 998220"/>
                  <a:gd name="connsiteX7" fmla="*/ 470568 w 1666908"/>
                  <a:gd name="connsiteY7" fmla="*/ 784860 h 998220"/>
                  <a:gd name="connsiteX8" fmla="*/ 295308 w 1666908"/>
                  <a:gd name="connsiteY8" fmla="*/ 822960 h 998220"/>
                  <a:gd name="connsiteX9" fmla="*/ 219108 w 1666908"/>
                  <a:gd name="connsiteY9" fmla="*/ 937260 h 998220"/>
                  <a:gd name="connsiteX10" fmla="*/ 0 w 1666908"/>
                  <a:gd name="connsiteY10" fmla="*/ 998220 h 998220"/>
                  <a:gd name="connsiteX0" fmla="*/ 1552608 w 1552608"/>
                  <a:gd name="connsiteY0" fmla="*/ 0 h 982980"/>
                  <a:gd name="connsiteX1" fmla="*/ 1476408 w 1552608"/>
                  <a:gd name="connsiteY1" fmla="*/ 144780 h 982980"/>
                  <a:gd name="connsiteX2" fmla="*/ 1133508 w 1552608"/>
                  <a:gd name="connsiteY2" fmla="*/ 167640 h 982980"/>
                  <a:gd name="connsiteX3" fmla="*/ 904908 w 1552608"/>
                  <a:gd name="connsiteY3" fmla="*/ 190500 h 982980"/>
                  <a:gd name="connsiteX4" fmla="*/ 638208 w 1552608"/>
                  <a:gd name="connsiteY4" fmla="*/ 289560 h 982980"/>
                  <a:gd name="connsiteX5" fmla="*/ 485808 w 1552608"/>
                  <a:gd name="connsiteY5" fmla="*/ 548640 h 982980"/>
                  <a:gd name="connsiteX6" fmla="*/ 470568 w 1552608"/>
                  <a:gd name="connsiteY6" fmla="*/ 769620 h 982980"/>
                  <a:gd name="connsiteX7" fmla="*/ 295308 w 1552608"/>
                  <a:gd name="connsiteY7" fmla="*/ 807720 h 982980"/>
                  <a:gd name="connsiteX8" fmla="*/ 219108 w 1552608"/>
                  <a:gd name="connsiteY8" fmla="*/ 922020 h 982980"/>
                  <a:gd name="connsiteX9" fmla="*/ 0 w 1552608"/>
                  <a:gd name="connsiteY9" fmla="*/ 982980 h 982980"/>
                  <a:gd name="connsiteX0" fmla="*/ 1552608 w 1680212"/>
                  <a:gd name="connsiteY0" fmla="*/ 7620 h 990600"/>
                  <a:gd name="connsiteX1" fmla="*/ 1680212 w 1680212"/>
                  <a:gd name="connsiteY1" fmla="*/ 0 h 990600"/>
                  <a:gd name="connsiteX2" fmla="*/ 1476408 w 1680212"/>
                  <a:gd name="connsiteY2" fmla="*/ 152400 h 990600"/>
                  <a:gd name="connsiteX3" fmla="*/ 1133508 w 1680212"/>
                  <a:gd name="connsiteY3" fmla="*/ 175260 h 990600"/>
                  <a:gd name="connsiteX4" fmla="*/ 904908 w 1680212"/>
                  <a:gd name="connsiteY4" fmla="*/ 198120 h 990600"/>
                  <a:gd name="connsiteX5" fmla="*/ 638208 w 1680212"/>
                  <a:gd name="connsiteY5" fmla="*/ 297180 h 990600"/>
                  <a:gd name="connsiteX6" fmla="*/ 485808 w 1680212"/>
                  <a:gd name="connsiteY6" fmla="*/ 556260 h 990600"/>
                  <a:gd name="connsiteX7" fmla="*/ 470568 w 1680212"/>
                  <a:gd name="connsiteY7" fmla="*/ 777240 h 990600"/>
                  <a:gd name="connsiteX8" fmla="*/ 295308 w 1680212"/>
                  <a:gd name="connsiteY8" fmla="*/ 815340 h 990600"/>
                  <a:gd name="connsiteX9" fmla="*/ 219108 w 1680212"/>
                  <a:gd name="connsiteY9" fmla="*/ 929640 h 990600"/>
                  <a:gd name="connsiteX10" fmla="*/ 0 w 1680212"/>
                  <a:gd name="connsiteY10" fmla="*/ 990600 h 990600"/>
                  <a:gd name="connsiteX0" fmla="*/ 1695452 w 1695452"/>
                  <a:gd name="connsiteY0" fmla="*/ 0 h 1268756"/>
                  <a:gd name="connsiteX1" fmla="*/ 1680212 w 1695452"/>
                  <a:gd name="connsiteY1" fmla="*/ 278156 h 1268756"/>
                  <a:gd name="connsiteX2" fmla="*/ 1476408 w 1695452"/>
                  <a:gd name="connsiteY2" fmla="*/ 430556 h 1268756"/>
                  <a:gd name="connsiteX3" fmla="*/ 1133508 w 1695452"/>
                  <a:gd name="connsiteY3" fmla="*/ 453416 h 1268756"/>
                  <a:gd name="connsiteX4" fmla="*/ 904908 w 1695452"/>
                  <a:gd name="connsiteY4" fmla="*/ 476276 h 1268756"/>
                  <a:gd name="connsiteX5" fmla="*/ 638208 w 1695452"/>
                  <a:gd name="connsiteY5" fmla="*/ 575336 h 1268756"/>
                  <a:gd name="connsiteX6" fmla="*/ 485808 w 1695452"/>
                  <a:gd name="connsiteY6" fmla="*/ 834416 h 1268756"/>
                  <a:gd name="connsiteX7" fmla="*/ 470568 w 1695452"/>
                  <a:gd name="connsiteY7" fmla="*/ 1055396 h 1268756"/>
                  <a:gd name="connsiteX8" fmla="*/ 295308 w 1695452"/>
                  <a:gd name="connsiteY8" fmla="*/ 1093496 h 1268756"/>
                  <a:gd name="connsiteX9" fmla="*/ 219108 w 1695452"/>
                  <a:gd name="connsiteY9" fmla="*/ 1207796 h 1268756"/>
                  <a:gd name="connsiteX10" fmla="*/ 0 w 1695452"/>
                  <a:gd name="connsiteY10" fmla="*/ 1268756 h 1268756"/>
                  <a:gd name="connsiteX0" fmla="*/ 1680212 w 1680212"/>
                  <a:gd name="connsiteY0" fmla="*/ 0 h 990600"/>
                  <a:gd name="connsiteX1" fmla="*/ 1476408 w 1680212"/>
                  <a:gd name="connsiteY1" fmla="*/ 152400 h 990600"/>
                  <a:gd name="connsiteX2" fmla="*/ 1133508 w 1680212"/>
                  <a:gd name="connsiteY2" fmla="*/ 175260 h 990600"/>
                  <a:gd name="connsiteX3" fmla="*/ 904908 w 1680212"/>
                  <a:gd name="connsiteY3" fmla="*/ 198120 h 990600"/>
                  <a:gd name="connsiteX4" fmla="*/ 638208 w 1680212"/>
                  <a:gd name="connsiteY4" fmla="*/ 297180 h 990600"/>
                  <a:gd name="connsiteX5" fmla="*/ 485808 w 1680212"/>
                  <a:gd name="connsiteY5" fmla="*/ 556260 h 990600"/>
                  <a:gd name="connsiteX6" fmla="*/ 470568 w 1680212"/>
                  <a:gd name="connsiteY6" fmla="*/ 777240 h 990600"/>
                  <a:gd name="connsiteX7" fmla="*/ 295308 w 1680212"/>
                  <a:gd name="connsiteY7" fmla="*/ 815340 h 990600"/>
                  <a:gd name="connsiteX8" fmla="*/ 219108 w 1680212"/>
                  <a:gd name="connsiteY8" fmla="*/ 929640 h 990600"/>
                  <a:gd name="connsiteX9" fmla="*/ 0 w 1680212"/>
                  <a:gd name="connsiteY9" fmla="*/ 990600 h 990600"/>
                  <a:gd name="connsiteX0" fmla="*/ 1680212 w 1680212"/>
                  <a:gd name="connsiteY0" fmla="*/ 0 h 990600"/>
                  <a:gd name="connsiteX1" fmla="*/ 1476408 w 1680212"/>
                  <a:gd name="connsiteY1" fmla="*/ 152400 h 990600"/>
                  <a:gd name="connsiteX2" fmla="*/ 1468788 w 1680212"/>
                  <a:gd name="connsiteY2" fmla="*/ 152400 h 990600"/>
                  <a:gd name="connsiteX3" fmla="*/ 1133508 w 1680212"/>
                  <a:gd name="connsiteY3" fmla="*/ 175260 h 990600"/>
                  <a:gd name="connsiteX4" fmla="*/ 904908 w 1680212"/>
                  <a:gd name="connsiteY4" fmla="*/ 198120 h 990600"/>
                  <a:gd name="connsiteX5" fmla="*/ 638208 w 1680212"/>
                  <a:gd name="connsiteY5" fmla="*/ 297180 h 990600"/>
                  <a:gd name="connsiteX6" fmla="*/ 485808 w 1680212"/>
                  <a:gd name="connsiteY6" fmla="*/ 556260 h 990600"/>
                  <a:gd name="connsiteX7" fmla="*/ 470568 w 1680212"/>
                  <a:gd name="connsiteY7" fmla="*/ 777240 h 990600"/>
                  <a:gd name="connsiteX8" fmla="*/ 295308 w 1680212"/>
                  <a:gd name="connsiteY8" fmla="*/ 815340 h 990600"/>
                  <a:gd name="connsiteX9" fmla="*/ 219108 w 1680212"/>
                  <a:gd name="connsiteY9" fmla="*/ 929640 h 990600"/>
                  <a:gd name="connsiteX10" fmla="*/ 0 w 1680212"/>
                  <a:gd name="connsiteY10"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0212" h="990600">
                    <a:moveTo>
                      <a:pt x="1680212" y="0"/>
                    </a:moveTo>
                    <a:lnTo>
                      <a:pt x="1476408" y="152400"/>
                    </a:lnTo>
                    <a:lnTo>
                      <a:pt x="1468788" y="152400"/>
                    </a:lnTo>
                    <a:lnTo>
                      <a:pt x="1133508" y="175260"/>
                    </a:lnTo>
                    <a:cubicBezTo>
                      <a:pt x="1038258" y="182880"/>
                      <a:pt x="987458" y="177800"/>
                      <a:pt x="904908" y="198120"/>
                    </a:cubicBezTo>
                    <a:cubicBezTo>
                      <a:pt x="822358" y="218440"/>
                      <a:pt x="708058" y="237490"/>
                      <a:pt x="638208" y="297180"/>
                    </a:cubicBezTo>
                    <a:cubicBezTo>
                      <a:pt x="568358" y="356870"/>
                      <a:pt x="513748" y="476250"/>
                      <a:pt x="485808" y="556260"/>
                    </a:cubicBezTo>
                    <a:cubicBezTo>
                      <a:pt x="457868" y="636270"/>
                      <a:pt x="502318" y="734060"/>
                      <a:pt x="470568" y="777240"/>
                    </a:cubicBezTo>
                    <a:cubicBezTo>
                      <a:pt x="438818" y="820420"/>
                      <a:pt x="337218" y="789940"/>
                      <a:pt x="295308" y="815340"/>
                    </a:cubicBezTo>
                    <a:cubicBezTo>
                      <a:pt x="253398" y="840740"/>
                      <a:pt x="268326" y="900430"/>
                      <a:pt x="219108" y="929640"/>
                    </a:cubicBezTo>
                    <a:cubicBezTo>
                      <a:pt x="169890" y="958850"/>
                      <a:pt x="37476" y="923930"/>
                      <a:pt x="0" y="990600"/>
                    </a:cubicBezTo>
                  </a:path>
                </a:pathLst>
              </a:custGeom>
              <a:noFill/>
              <a:ln w="76200" cap="flat" cmpd="sng" algn="ctr">
                <a:gradFill>
                  <a:gsLst>
                    <a:gs pos="0">
                      <a:srgbClr val="FFCC00"/>
                    </a:gs>
                    <a:gs pos="100000">
                      <a:srgbClr val="CC9900"/>
                    </a:gs>
                  </a:gsLst>
                  <a:lin ang="5400000" scaled="0"/>
                </a:gradFill>
                <a:prstDash val="solid"/>
                <a:round/>
                <a:headEnd type="none" w="med" len="med"/>
                <a:tailEnd type="arrow" w="med" len="med"/>
              </a:ln>
              <a:effectLst/>
            </p:spPr>
            <p:txBody>
              <a:bodyPr wrap="none" lIns="90000">
                <a:spAutoFit/>
              </a:bodyPr>
              <a:lstStyle/>
              <a:p>
                <a:pPr marL="342900" indent="-342900" algn="ctr" eaLnBrk="0" hangingPunct="0">
                  <a:lnSpc>
                    <a:spcPct val="110000"/>
                  </a:lnSpc>
                  <a:spcBef>
                    <a:spcPct val="20000"/>
                  </a:spcBef>
                  <a:defRPr/>
                </a:pPr>
                <a:endParaRPr lang="en-GB" sz="1400" dirty="0">
                  <a:solidFill>
                    <a:schemeClr val="tx2"/>
                  </a:solidFill>
                  <a:latin typeface="Tahoma" pitchFamily="34" charset="0"/>
                </a:endParaRPr>
              </a:p>
            </p:txBody>
          </p:sp>
          <p:sp>
            <p:nvSpPr>
              <p:cNvPr id="27" name="TextBox 50"/>
              <p:cNvSpPr txBox="1">
                <a:spLocks noChangeArrowheads="1"/>
              </p:cNvSpPr>
              <p:nvPr/>
            </p:nvSpPr>
            <p:spPr bwMode="auto">
              <a:xfrm>
                <a:off x="3234154" y="3413452"/>
                <a:ext cx="880041" cy="348780"/>
              </a:xfrm>
              <a:prstGeom prst="rect">
                <a:avLst/>
              </a:prstGeom>
              <a:noFill/>
              <a:ln w="9525">
                <a:noFill/>
                <a:miter lim="800000"/>
                <a:headEnd/>
                <a:tailEnd/>
              </a:ln>
            </p:spPr>
            <p:txBody>
              <a:bodyPr>
                <a:spAutoFit/>
              </a:bodyPr>
              <a:lstStyle/>
              <a:p>
                <a:pPr algn="ctr" eaLnBrk="0" hangingPunct="0">
                  <a:lnSpc>
                    <a:spcPts val="1000"/>
                  </a:lnSpc>
                  <a:spcBef>
                    <a:spcPct val="20000"/>
                  </a:spcBef>
                </a:pPr>
                <a:r>
                  <a:rPr lang="en-GB" sz="1100" b="1" i="1" dirty="0">
                    <a:solidFill>
                      <a:srgbClr val="002060"/>
                    </a:solidFill>
                    <a:latin typeface="Tahoma" pitchFamily="34" charset="0"/>
                    <a:ea typeface="MS PGothic" pitchFamily="34" charset="-128"/>
                    <a:cs typeface="Tahoma" pitchFamily="34" charset="0"/>
                  </a:rPr>
                  <a:t>Bloemhof Dam</a:t>
                </a:r>
              </a:p>
            </p:txBody>
          </p:sp>
          <p:sp>
            <p:nvSpPr>
              <p:cNvPr id="28" name="TextBox 51"/>
              <p:cNvSpPr txBox="1">
                <a:spLocks noChangeArrowheads="1"/>
              </p:cNvSpPr>
              <p:nvPr/>
            </p:nvSpPr>
            <p:spPr bwMode="auto">
              <a:xfrm>
                <a:off x="5151810" y="2154839"/>
                <a:ext cx="725969" cy="348780"/>
              </a:xfrm>
              <a:prstGeom prst="rect">
                <a:avLst/>
              </a:prstGeom>
              <a:noFill/>
              <a:ln w="9525">
                <a:noFill/>
                <a:miter lim="800000"/>
                <a:headEnd/>
                <a:tailEnd/>
              </a:ln>
            </p:spPr>
            <p:txBody>
              <a:bodyPr>
                <a:spAutoFit/>
              </a:bodyPr>
              <a:lstStyle/>
              <a:p>
                <a:pPr algn="ctr" eaLnBrk="0" hangingPunct="0">
                  <a:lnSpc>
                    <a:spcPts val="1000"/>
                  </a:lnSpc>
                  <a:spcBef>
                    <a:spcPct val="20000"/>
                  </a:spcBef>
                </a:pPr>
                <a:r>
                  <a:rPr lang="en-GB" sz="1100" b="1" i="1" dirty="0">
                    <a:solidFill>
                      <a:srgbClr val="000066"/>
                    </a:solidFill>
                    <a:latin typeface="Tahoma" pitchFamily="34" charset="0"/>
                    <a:ea typeface="MS PGothic" pitchFamily="34" charset="-128"/>
                    <a:cs typeface="Tahoma" pitchFamily="34" charset="0"/>
                  </a:rPr>
                  <a:t>Vaal Dam</a:t>
                </a:r>
              </a:p>
            </p:txBody>
          </p:sp>
          <p:sp>
            <p:nvSpPr>
              <p:cNvPr id="29" name="TextBox 52"/>
              <p:cNvSpPr txBox="1">
                <a:spLocks noChangeArrowheads="1"/>
              </p:cNvSpPr>
              <p:nvPr/>
            </p:nvSpPr>
            <p:spPr bwMode="auto">
              <a:xfrm>
                <a:off x="4206455" y="2748014"/>
                <a:ext cx="863501" cy="348780"/>
              </a:xfrm>
              <a:prstGeom prst="rect">
                <a:avLst/>
              </a:prstGeom>
              <a:noFill/>
              <a:ln w="9525">
                <a:noFill/>
                <a:miter lim="800000"/>
                <a:headEnd/>
                <a:tailEnd/>
              </a:ln>
            </p:spPr>
            <p:txBody>
              <a:bodyPr>
                <a:spAutoFit/>
              </a:bodyPr>
              <a:lstStyle/>
              <a:p>
                <a:pPr algn="ctr" eaLnBrk="0" hangingPunct="0">
                  <a:lnSpc>
                    <a:spcPts val="1000"/>
                  </a:lnSpc>
                  <a:spcBef>
                    <a:spcPct val="20000"/>
                  </a:spcBef>
                </a:pPr>
                <a:r>
                  <a:rPr lang="en-GB" sz="1100" b="1" i="1" dirty="0">
                    <a:solidFill>
                      <a:srgbClr val="000066"/>
                    </a:solidFill>
                    <a:latin typeface="Tahoma" pitchFamily="34" charset="0"/>
                    <a:ea typeface="MS PGothic" pitchFamily="34" charset="-128"/>
                    <a:cs typeface="Tahoma" pitchFamily="34" charset="0"/>
                  </a:rPr>
                  <a:t>Vaal Barrage</a:t>
                </a:r>
              </a:p>
            </p:txBody>
          </p:sp>
          <p:sp>
            <p:nvSpPr>
              <p:cNvPr id="30" name="Isosceles Triangle 9"/>
              <p:cNvSpPr>
                <a:spLocks noChangeArrowheads="1"/>
              </p:cNvSpPr>
              <p:nvPr/>
            </p:nvSpPr>
            <p:spPr bwMode="auto">
              <a:xfrm rot="6365663">
                <a:off x="4549544" y="2448120"/>
                <a:ext cx="498227" cy="267668"/>
              </a:xfrm>
              <a:prstGeom prst="triangle">
                <a:avLst>
                  <a:gd name="adj" fmla="val 50000"/>
                </a:avLst>
              </a:prstGeom>
              <a:gradFill rotWithShape="0">
                <a:gsLst>
                  <a:gs pos="0">
                    <a:srgbClr val="F79646"/>
                  </a:gs>
                  <a:gs pos="97000">
                    <a:srgbClr val="FFCC00"/>
                  </a:gs>
                  <a:gs pos="100000">
                    <a:srgbClr val="FFCC00"/>
                  </a:gs>
                </a:gsLst>
                <a:lin ang="5400000"/>
              </a:gradFill>
              <a:ln w="9525" algn="ctr">
                <a:solidFill>
                  <a:schemeClr val="tx1"/>
                </a:solidFill>
                <a:round/>
                <a:headEnd/>
                <a:tailEnd/>
              </a:ln>
            </p:spPr>
            <p:txBody>
              <a:bodyPr rot="10800000" vert="eaVert" lIns="90000">
                <a:spAutoFit/>
              </a:bodyPr>
              <a:lstStyle/>
              <a:p>
                <a:pPr marL="342900" indent="-342900" algn="ctr" eaLnBrk="0" hangingPunct="0">
                  <a:lnSpc>
                    <a:spcPct val="110000"/>
                  </a:lnSpc>
                  <a:spcBef>
                    <a:spcPct val="20000"/>
                  </a:spcBef>
                </a:pPr>
                <a:endParaRPr lang="en-GB" sz="1400" dirty="0">
                  <a:solidFill>
                    <a:schemeClr val="tx2"/>
                  </a:solidFill>
                  <a:latin typeface="Tahoma" pitchFamily="34" charset="0"/>
                </a:endParaRPr>
              </a:p>
            </p:txBody>
          </p:sp>
          <p:sp>
            <p:nvSpPr>
              <p:cNvPr id="31" name="Isosceles Triangle 8"/>
              <p:cNvSpPr>
                <a:spLocks noChangeAspect="1"/>
              </p:cNvSpPr>
              <p:nvPr/>
            </p:nvSpPr>
            <p:spPr bwMode="auto">
              <a:xfrm rot="6365663">
                <a:off x="5065294" y="2458049"/>
                <a:ext cx="498227" cy="408685"/>
              </a:xfrm>
              <a:prstGeom prst="triangle">
                <a:avLst>
                  <a:gd name="adj" fmla="val 50000"/>
                </a:avLst>
              </a:prstGeom>
              <a:solidFill>
                <a:srgbClr val="000066"/>
              </a:solidFill>
              <a:ln w="9525" algn="ctr">
                <a:solidFill>
                  <a:schemeClr val="tx1"/>
                </a:solidFill>
                <a:round/>
                <a:headEnd/>
                <a:tailEnd/>
              </a:ln>
            </p:spPr>
            <p:txBody>
              <a:bodyPr rot="10800000" vert="eaVert" lIns="90000">
                <a:spAutoFit/>
              </a:bodyPr>
              <a:lstStyle/>
              <a:p>
                <a:pPr marL="342900" indent="-342900" algn="ctr" eaLnBrk="0" hangingPunct="0">
                  <a:lnSpc>
                    <a:spcPct val="110000"/>
                  </a:lnSpc>
                  <a:spcBef>
                    <a:spcPct val="20000"/>
                  </a:spcBef>
                </a:pPr>
                <a:endParaRPr lang="en-GB" sz="1400" dirty="0">
                  <a:solidFill>
                    <a:schemeClr val="tx2"/>
                  </a:solidFill>
                  <a:latin typeface="Tahoma" pitchFamily="34" charset="0"/>
                  <a:ea typeface="MS PGothic" pitchFamily="34" charset="-128"/>
                  <a:cs typeface="Arial" charset="0"/>
                </a:endParaRPr>
              </a:p>
            </p:txBody>
          </p:sp>
          <p:sp>
            <p:nvSpPr>
              <p:cNvPr id="32" name="Isosceles Triangle 20"/>
              <p:cNvSpPr>
                <a:spLocks noChangeArrowheads="1"/>
              </p:cNvSpPr>
              <p:nvPr/>
            </p:nvSpPr>
            <p:spPr bwMode="auto">
              <a:xfrm rot="4381114">
                <a:off x="3029709" y="3166047"/>
                <a:ext cx="498227" cy="267668"/>
              </a:xfrm>
              <a:prstGeom prst="triangle">
                <a:avLst>
                  <a:gd name="adj" fmla="val 50000"/>
                </a:avLst>
              </a:prstGeom>
              <a:solidFill>
                <a:srgbClr val="CC9900"/>
              </a:solidFill>
              <a:ln w="9525" algn="ctr">
                <a:solidFill>
                  <a:schemeClr val="tx1"/>
                </a:solidFill>
                <a:round/>
                <a:headEnd/>
                <a:tailEnd/>
              </a:ln>
            </p:spPr>
            <p:txBody>
              <a:bodyPr rot="10800000" vert="eaVert" lIns="90000">
                <a:spAutoFit/>
              </a:bodyPr>
              <a:lstStyle/>
              <a:p>
                <a:pPr marL="342900" indent="-342900" algn="ctr" eaLnBrk="0" hangingPunct="0">
                  <a:lnSpc>
                    <a:spcPct val="110000"/>
                  </a:lnSpc>
                  <a:spcBef>
                    <a:spcPct val="20000"/>
                  </a:spcBef>
                </a:pPr>
                <a:endParaRPr lang="en-GB" sz="1400" dirty="0">
                  <a:solidFill>
                    <a:schemeClr val="tx2"/>
                  </a:solidFill>
                  <a:latin typeface="Tahoma" pitchFamily="34" charset="0"/>
                  <a:ea typeface="MS PGothic" pitchFamily="34" charset="-128"/>
                  <a:cs typeface="Arial" charset="0"/>
                </a:endParaRPr>
              </a:p>
            </p:txBody>
          </p:sp>
          <p:sp>
            <p:nvSpPr>
              <p:cNvPr id="33" name="TextBox 58"/>
              <p:cNvSpPr txBox="1">
                <a:spLocks noChangeArrowheads="1"/>
              </p:cNvSpPr>
              <p:nvPr/>
            </p:nvSpPr>
            <p:spPr bwMode="auto">
              <a:xfrm>
                <a:off x="5732666" y="4721800"/>
                <a:ext cx="895931" cy="477009"/>
              </a:xfrm>
              <a:prstGeom prst="rect">
                <a:avLst/>
              </a:prstGeom>
              <a:noFill/>
              <a:ln w="9525">
                <a:noFill/>
                <a:miter lim="800000"/>
                <a:headEnd/>
                <a:tailEnd/>
              </a:ln>
            </p:spPr>
            <p:txBody>
              <a:bodyPr>
                <a:spAutoFit/>
              </a:bodyPr>
              <a:lstStyle/>
              <a:p>
                <a:pPr algn="ctr" eaLnBrk="0" hangingPunct="0">
                  <a:lnSpc>
                    <a:spcPts val="1000"/>
                  </a:lnSpc>
                  <a:spcBef>
                    <a:spcPct val="20000"/>
                  </a:spcBef>
                </a:pPr>
                <a:r>
                  <a:rPr lang="en-GB" sz="1100" b="1" i="1" dirty="0">
                    <a:solidFill>
                      <a:srgbClr val="000066"/>
                    </a:solidFill>
                    <a:latin typeface="Tahoma" pitchFamily="34" charset="0"/>
                    <a:ea typeface="MS PGothic" pitchFamily="34" charset="-128"/>
                    <a:cs typeface="Tahoma" pitchFamily="34" charset="0"/>
                  </a:rPr>
                  <a:t>Proposed Polihali Dam</a:t>
                </a:r>
              </a:p>
            </p:txBody>
          </p:sp>
          <p:grpSp>
            <p:nvGrpSpPr>
              <p:cNvPr id="34" name="Group 92"/>
              <p:cNvGrpSpPr>
                <a:grpSpLocks/>
              </p:cNvGrpSpPr>
              <p:nvPr/>
            </p:nvGrpSpPr>
            <p:grpSpPr bwMode="auto">
              <a:xfrm>
                <a:off x="5476968" y="4326949"/>
                <a:ext cx="470052" cy="606277"/>
                <a:chOff x="5920424" y="4213844"/>
                <a:chExt cx="570428" cy="801901"/>
              </a:xfrm>
              <a:solidFill>
                <a:srgbClr val="002060"/>
              </a:solidFill>
            </p:grpSpPr>
            <p:sp>
              <p:nvSpPr>
                <p:cNvPr id="54" name="Isosceles Triangle 53"/>
                <p:cNvSpPr>
                  <a:spLocks noChangeAspect="1"/>
                </p:cNvSpPr>
                <p:nvPr/>
              </p:nvSpPr>
              <p:spPr bwMode="auto">
                <a:xfrm rot="2656802">
                  <a:off x="6223067" y="4213844"/>
                  <a:ext cx="267785" cy="801901"/>
                </a:xfrm>
                <a:prstGeom prst="triangle">
                  <a:avLst/>
                </a:prstGeom>
                <a:grpFill/>
                <a:ln w="9525" cap="flat" cmpd="sng" algn="ctr">
                  <a:solidFill>
                    <a:srgbClr val="002060"/>
                  </a:solidFill>
                  <a:prstDash val="dash"/>
                  <a:round/>
                  <a:headEnd type="none" w="med" len="med"/>
                  <a:tailEnd type="none" w="med" len="med"/>
                </a:ln>
                <a:effectLst/>
              </p:spPr>
              <p:txBody>
                <a:bodyPr lIns="90000">
                  <a:spAutoFit/>
                </a:bodyPr>
                <a:lstStyle/>
                <a:p>
                  <a:pPr marL="342900" indent="-342900" algn="ctr" eaLnBrk="0" hangingPunct="0">
                    <a:lnSpc>
                      <a:spcPct val="110000"/>
                    </a:lnSpc>
                    <a:spcBef>
                      <a:spcPct val="20000"/>
                    </a:spcBef>
                    <a:defRPr/>
                  </a:pPr>
                  <a:endParaRPr lang="en-GB" sz="1400" dirty="0">
                    <a:solidFill>
                      <a:schemeClr val="tx2"/>
                    </a:solidFill>
                    <a:latin typeface="Tahoma" pitchFamily="34" charset="0"/>
                  </a:endParaRPr>
                </a:p>
              </p:txBody>
            </p:sp>
            <p:cxnSp>
              <p:nvCxnSpPr>
                <p:cNvPr id="55" name="Straight Arrow Connector 54"/>
                <p:cNvCxnSpPr>
                  <a:stCxn id="54" idx="1"/>
                </p:cNvCxnSpPr>
                <p:nvPr/>
              </p:nvCxnSpPr>
              <p:spPr bwMode="auto">
                <a:xfrm rot="10800000" flipV="1">
                  <a:off x="5920424" y="4569538"/>
                  <a:ext cx="389792" cy="60341"/>
                </a:xfrm>
                <a:prstGeom prst="straightConnector1">
                  <a:avLst/>
                </a:prstGeom>
                <a:grpFill/>
                <a:ln w="38100" cap="flat" cmpd="sng" algn="ctr">
                  <a:solidFill>
                    <a:srgbClr val="002060"/>
                  </a:solidFill>
                  <a:prstDash val="sysDot"/>
                  <a:round/>
                  <a:headEnd type="none" w="med" len="med"/>
                  <a:tailEnd type="triangle" w="med" len="med"/>
                </a:ln>
                <a:effectLst/>
              </p:spPr>
            </p:cxnSp>
          </p:grpSp>
          <p:sp>
            <p:nvSpPr>
              <p:cNvPr id="35" name="TextBox 61"/>
              <p:cNvSpPr txBox="1">
                <a:spLocks noChangeArrowheads="1"/>
              </p:cNvSpPr>
              <p:nvPr/>
            </p:nvSpPr>
            <p:spPr bwMode="auto">
              <a:xfrm>
                <a:off x="4774350" y="4334998"/>
                <a:ext cx="626888" cy="278512"/>
              </a:xfrm>
              <a:prstGeom prst="rect">
                <a:avLst/>
              </a:prstGeom>
              <a:noFill/>
              <a:ln w="9525">
                <a:noFill/>
                <a:miter lim="800000"/>
                <a:headEnd/>
                <a:tailEnd/>
              </a:ln>
            </p:spPr>
            <p:txBody>
              <a:bodyPr>
                <a:spAutoFit/>
              </a:bodyPr>
              <a:lstStyle/>
              <a:p>
                <a:pPr algn="ctr" eaLnBrk="0" hangingPunct="0">
                  <a:lnSpc>
                    <a:spcPct val="110000"/>
                  </a:lnSpc>
                  <a:spcBef>
                    <a:spcPct val="20000"/>
                  </a:spcBef>
                </a:pPr>
                <a:r>
                  <a:rPr lang="en-GB" sz="1100" b="1" i="1" dirty="0">
                    <a:solidFill>
                      <a:srgbClr val="002060"/>
                    </a:solidFill>
                    <a:latin typeface="Tahoma" pitchFamily="34" charset="0"/>
                    <a:ea typeface="MS PGothic" pitchFamily="34" charset="-128"/>
                    <a:cs typeface="Tahoma" pitchFamily="34" charset="0"/>
                  </a:rPr>
                  <a:t>Katse</a:t>
                </a:r>
              </a:p>
            </p:txBody>
          </p:sp>
          <p:cxnSp>
            <p:nvCxnSpPr>
              <p:cNvPr id="36" name="Straight Arrow Connector 35"/>
              <p:cNvCxnSpPr>
                <a:stCxn id="42" idx="1"/>
              </p:cNvCxnSpPr>
              <p:nvPr/>
            </p:nvCxnSpPr>
            <p:spPr bwMode="auto">
              <a:xfrm rot="10800000" flipH="1">
                <a:off x="5357813" y="3734673"/>
                <a:ext cx="7937" cy="930275"/>
              </a:xfrm>
              <a:prstGeom prst="straightConnector1">
                <a:avLst/>
              </a:prstGeom>
              <a:noFill/>
              <a:ln w="38100" cap="flat" cmpd="sng" algn="ctr">
                <a:solidFill>
                  <a:schemeClr val="accent6"/>
                </a:solidFill>
                <a:prstDash val="sysDot"/>
                <a:round/>
                <a:headEnd type="none" w="med" len="med"/>
                <a:tailEnd type="triangle" w="med" len="med"/>
              </a:ln>
              <a:effectLst/>
            </p:spPr>
          </p:cxnSp>
          <p:sp>
            <p:nvSpPr>
              <p:cNvPr id="37" name="Isosceles Triangle 74"/>
              <p:cNvSpPr>
                <a:spLocks noChangeAspect="1"/>
              </p:cNvSpPr>
              <p:nvPr/>
            </p:nvSpPr>
            <p:spPr bwMode="auto">
              <a:xfrm rot="20919936">
                <a:off x="5034335" y="4559855"/>
                <a:ext cx="270280" cy="606277"/>
              </a:xfrm>
              <a:prstGeom prst="triangle">
                <a:avLst>
                  <a:gd name="adj" fmla="val 50000"/>
                </a:avLst>
              </a:prstGeom>
              <a:solidFill>
                <a:srgbClr val="000066"/>
              </a:solidFill>
              <a:ln w="9525" algn="ctr">
                <a:solidFill>
                  <a:schemeClr val="tx1"/>
                </a:solidFill>
                <a:round/>
                <a:headEnd/>
                <a:tailEnd/>
              </a:ln>
            </p:spPr>
            <p:txBody>
              <a:bodyPr lIns="90000">
                <a:spAutoFit/>
              </a:bodyPr>
              <a:lstStyle/>
              <a:p>
                <a:pPr marL="342900" indent="-342900" algn="ctr" eaLnBrk="0" hangingPunct="0">
                  <a:lnSpc>
                    <a:spcPct val="110000"/>
                  </a:lnSpc>
                  <a:spcBef>
                    <a:spcPct val="20000"/>
                  </a:spcBef>
                </a:pPr>
                <a:endParaRPr lang="en-GB" sz="1400" dirty="0">
                  <a:solidFill>
                    <a:schemeClr val="tx2"/>
                  </a:solidFill>
                  <a:latin typeface="Tahoma" pitchFamily="34" charset="0"/>
                  <a:ea typeface="MS PGothic" pitchFamily="34" charset="-128"/>
                  <a:cs typeface="Arial" charset="0"/>
                </a:endParaRPr>
              </a:p>
            </p:txBody>
          </p:sp>
          <p:sp>
            <p:nvSpPr>
              <p:cNvPr id="38" name="TextBox 77"/>
              <p:cNvSpPr txBox="1">
                <a:spLocks noChangeArrowheads="1"/>
              </p:cNvSpPr>
              <p:nvPr/>
            </p:nvSpPr>
            <p:spPr bwMode="auto">
              <a:xfrm>
                <a:off x="4398964" y="4825659"/>
                <a:ext cx="697859" cy="278512"/>
              </a:xfrm>
              <a:prstGeom prst="rect">
                <a:avLst/>
              </a:prstGeom>
              <a:noFill/>
              <a:ln w="9525">
                <a:noFill/>
                <a:miter lim="800000"/>
                <a:headEnd/>
                <a:tailEnd/>
              </a:ln>
            </p:spPr>
            <p:txBody>
              <a:bodyPr>
                <a:spAutoFit/>
              </a:bodyPr>
              <a:lstStyle/>
              <a:p>
                <a:pPr algn="ctr" eaLnBrk="0" hangingPunct="0">
                  <a:lnSpc>
                    <a:spcPct val="110000"/>
                  </a:lnSpc>
                  <a:spcBef>
                    <a:spcPct val="20000"/>
                  </a:spcBef>
                </a:pPr>
                <a:r>
                  <a:rPr lang="en-GB" sz="1100" b="1" i="1" dirty="0">
                    <a:solidFill>
                      <a:srgbClr val="000066"/>
                    </a:solidFill>
                    <a:latin typeface="Tahoma" pitchFamily="34" charset="0"/>
                    <a:ea typeface="MS PGothic" pitchFamily="34" charset="-128"/>
                    <a:cs typeface="Tahoma" pitchFamily="34" charset="0"/>
                  </a:rPr>
                  <a:t>Mohale</a:t>
                </a:r>
              </a:p>
            </p:txBody>
          </p:sp>
          <p:grpSp>
            <p:nvGrpSpPr>
              <p:cNvPr id="39" name="Group 93"/>
              <p:cNvGrpSpPr>
                <a:grpSpLocks/>
              </p:cNvGrpSpPr>
              <p:nvPr/>
            </p:nvGrpSpPr>
            <p:grpSpPr bwMode="auto">
              <a:xfrm>
                <a:off x="3599371" y="4707522"/>
                <a:ext cx="2179212" cy="1250970"/>
                <a:chOff x="3634752" y="4716780"/>
                <a:chExt cx="2651760" cy="1653540"/>
              </a:xfrm>
            </p:grpSpPr>
            <p:sp>
              <p:nvSpPr>
                <p:cNvPr id="51" name="Freeform 73"/>
                <p:cNvSpPr>
                  <a:spLocks noChangeArrowheads="1"/>
                </p:cNvSpPr>
                <p:nvPr/>
              </p:nvSpPr>
              <p:spPr bwMode="auto">
                <a:xfrm>
                  <a:off x="3634752" y="4716780"/>
                  <a:ext cx="2651760" cy="1653540"/>
                </a:xfrm>
                <a:custGeom>
                  <a:avLst/>
                  <a:gdLst>
                    <a:gd name="T0" fmla="*/ 2651760 w 2651760"/>
                    <a:gd name="T1" fmla="*/ 0 h 1653540"/>
                    <a:gd name="T2" fmla="*/ 2575560 w 2651760"/>
                    <a:gd name="T3" fmla="*/ 160020 h 1653540"/>
                    <a:gd name="T4" fmla="*/ 2499360 w 2651760"/>
                    <a:gd name="T5" fmla="*/ 327660 h 1653540"/>
                    <a:gd name="T6" fmla="*/ 2552700 w 2651760"/>
                    <a:gd name="T7" fmla="*/ 655320 h 1653540"/>
                    <a:gd name="T8" fmla="*/ 2453640 w 2651760"/>
                    <a:gd name="T9" fmla="*/ 769620 h 1653540"/>
                    <a:gd name="T10" fmla="*/ 2339340 w 2651760"/>
                    <a:gd name="T11" fmla="*/ 922020 h 1653540"/>
                    <a:gd name="T12" fmla="*/ 2156460 w 2651760"/>
                    <a:gd name="T13" fmla="*/ 899160 h 1653540"/>
                    <a:gd name="T14" fmla="*/ 1988820 w 2651760"/>
                    <a:gd name="T15" fmla="*/ 876300 h 1653540"/>
                    <a:gd name="T16" fmla="*/ 1828800 w 2651760"/>
                    <a:gd name="T17" fmla="*/ 929640 h 1653540"/>
                    <a:gd name="T18" fmla="*/ 1699260 w 2651760"/>
                    <a:gd name="T19" fmla="*/ 998220 h 1653540"/>
                    <a:gd name="T20" fmla="*/ 1638300 w 2651760"/>
                    <a:gd name="T21" fmla="*/ 1135380 h 1653540"/>
                    <a:gd name="T22" fmla="*/ 1432560 w 2651760"/>
                    <a:gd name="T23" fmla="*/ 1272540 h 1653540"/>
                    <a:gd name="T24" fmla="*/ 1287780 w 2651760"/>
                    <a:gd name="T25" fmla="*/ 1303020 h 1653540"/>
                    <a:gd name="T26" fmla="*/ 1173480 w 2651760"/>
                    <a:gd name="T27" fmla="*/ 1257300 h 1653540"/>
                    <a:gd name="T28" fmla="*/ 1127760 w 2651760"/>
                    <a:gd name="T29" fmla="*/ 1363980 h 1653540"/>
                    <a:gd name="T30" fmla="*/ 982980 w 2651760"/>
                    <a:gd name="T31" fmla="*/ 1470660 h 1653540"/>
                    <a:gd name="T32" fmla="*/ 822960 w 2651760"/>
                    <a:gd name="T33" fmla="*/ 1562100 h 1653540"/>
                    <a:gd name="T34" fmla="*/ 701040 w 2651760"/>
                    <a:gd name="T35" fmla="*/ 1615440 h 1653540"/>
                    <a:gd name="T36" fmla="*/ 563880 w 2651760"/>
                    <a:gd name="T37" fmla="*/ 1630680 h 1653540"/>
                    <a:gd name="T38" fmla="*/ 449580 w 2651760"/>
                    <a:gd name="T39" fmla="*/ 1653540 h 1653540"/>
                    <a:gd name="T40" fmla="*/ 350520 w 2651760"/>
                    <a:gd name="T41" fmla="*/ 1630680 h 1653540"/>
                    <a:gd name="T42" fmla="*/ 213360 w 2651760"/>
                    <a:gd name="T43" fmla="*/ 1562100 h 1653540"/>
                    <a:gd name="T44" fmla="*/ 114300 w 2651760"/>
                    <a:gd name="T45" fmla="*/ 1516380 h 1653540"/>
                    <a:gd name="T46" fmla="*/ 0 w 2651760"/>
                    <a:gd name="T47" fmla="*/ 1463040 h 16535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51760"/>
                    <a:gd name="T73" fmla="*/ 0 h 1653540"/>
                    <a:gd name="T74" fmla="*/ 2651760 w 2651760"/>
                    <a:gd name="T75" fmla="*/ 1653540 h 16535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51760" h="1653540">
                      <a:moveTo>
                        <a:pt x="2651760" y="0"/>
                      </a:moveTo>
                      <a:cubicBezTo>
                        <a:pt x="2626360" y="53340"/>
                        <a:pt x="2600960" y="105410"/>
                        <a:pt x="2575560" y="160020"/>
                      </a:cubicBezTo>
                      <a:cubicBezTo>
                        <a:pt x="2550160" y="214630"/>
                        <a:pt x="2503170" y="245110"/>
                        <a:pt x="2499360" y="327660"/>
                      </a:cubicBezTo>
                      <a:cubicBezTo>
                        <a:pt x="2495550" y="410210"/>
                        <a:pt x="2560320" y="581660"/>
                        <a:pt x="2552700" y="655320"/>
                      </a:cubicBezTo>
                      <a:cubicBezTo>
                        <a:pt x="2545080" y="728980"/>
                        <a:pt x="2489200" y="725170"/>
                        <a:pt x="2453640" y="769620"/>
                      </a:cubicBezTo>
                      <a:cubicBezTo>
                        <a:pt x="2418080" y="814070"/>
                        <a:pt x="2388870" y="900430"/>
                        <a:pt x="2339340" y="922020"/>
                      </a:cubicBezTo>
                      <a:cubicBezTo>
                        <a:pt x="2289810" y="943610"/>
                        <a:pt x="2156460" y="899160"/>
                        <a:pt x="2156460" y="899160"/>
                      </a:cubicBezTo>
                      <a:cubicBezTo>
                        <a:pt x="2098040" y="891540"/>
                        <a:pt x="2043430" y="871220"/>
                        <a:pt x="1988820" y="876300"/>
                      </a:cubicBezTo>
                      <a:cubicBezTo>
                        <a:pt x="1934210" y="881380"/>
                        <a:pt x="1877060" y="909320"/>
                        <a:pt x="1828800" y="929640"/>
                      </a:cubicBezTo>
                      <a:cubicBezTo>
                        <a:pt x="1780540" y="949960"/>
                        <a:pt x="1731010" y="963930"/>
                        <a:pt x="1699260" y="998220"/>
                      </a:cubicBezTo>
                      <a:cubicBezTo>
                        <a:pt x="1667510" y="1032510"/>
                        <a:pt x="1682750" y="1089660"/>
                        <a:pt x="1638300" y="1135380"/>
                      </a:cubicBezTo>
                      <a:cubicBezTo>
                        <a:pt x="1593850" y="1181100"/>
                        <a:pt x="1490980" y="1244600"/>
                        <a:pt x="1432560" y="1272540"/>
                      </a:cubicBezTo>
                      <a:cubicBezTo>
                        <a:pt x="1374140" y="1300480"/>
                        <a:pt x="1330960" y="1305560"/>
                        <a:pt x="1287780" y="1303020"/>
                      </a:cubicBezTo>
                      <a:cubicBezTo>
                        <a:pt x="1244600" y="1300480"/>
                        <a:pt x="1200150" y="1247140"/>
                        <a:pt x="1173480" y="1257300"/>
                      </a:cubicBezTo>
                      <a:cubicBezTo>
                        <a:pt x="1146810" y="1267460"/>
                        <a:pt x="1159510" y="1328420"/>
                        <a:pt x="1127760" y="1363980"/>
                      </a:cubicBezTo>
                      <a:cubicBezTo>
                        <a:pt x="1096010" y="1399540"/>
                        <a:pt x="1033780" y="1437640"/>
                        <a:pt x="982980" y="1470660"/>
                      </a:cubicBezTo>
                      <a:cubicBezTo>
                        <a:pt x="932180" y="1503680"/>
                        <a:pt x="869950" y="1537970"/>
                        <a:pt x="822960" y="1562100"/>
                      </a:cubicBezTo>
                      <a:cubicBezTo>
                        <a:pt x="775970" y="1586230"/>
                        <a:pt x="744220" y="1604010"/>
                        <a:pt x="701040" y="1615440"/>
                      </a:cubicBezTo>
                      <a:cubicBezTo>
                        <a:pt x="657860" y="1626870"/>
                        <a:pt x="605790" y="1624330"/>
                        <a:pt x="563880" y="1630680"/>
                      </a:cubicBezTo>
                      <a:cubicBezTo>
                        <a:pt x="521970" y="1637030"/>
                        <a:pt x="485140" y="1653540"/>
                        <a:pt x="449580" y="1653540"/>
                      </a:cubicBezTo>
                      <a:cubicBezTo>
                        <a:pt x="414020" y="1653540"/>
                        <a:pt x="389890" y="1645920"/>
                        <a:pt x="350520" y="1630680"/>
                      </a:cubicBezTo>
                      <a:cubicBezTo>
                        <a:pt x="311150" y="1615440"/>
                        <a:pt x="252730" y="1581150"/>
                        <a:pt x="213360" y="1562100"/>
                      </a:cubicBezTo>
                      <a:cubicBezTo>
                        <a:pt x="173990" y="1543050"/>
                        <a:pt x="114300" y="1516380"/>
                        <a:pt x="114300" y="1516380"/>
                      </a:cubicBezTo>
                      <a:lnTo>
                        <a:pt x="0" y="1463040"/>
                      </a:lnTo>
                    </a:path>
                  </a:pathLst>
                </a:custGeom>
                <a:noFill/>
                <a:ln w="38100" algn="ctr">
                  <a:solidFill>
                    <a:srgbClr val="3333CC"/>
                  </a:solidFill>
                  <a:prstDash val="sysDot"/>
                  <a:round/>
                  <a:headEnd/>
                  <a:tailEnd type="triangle" w="med" len="med"/>
                </a:ln>
              </p:spPr>
              <p:txBody>
                <a:bodyPr wrap="none" lIns="90000">
                  <a:spAutoFit/>
                </a:bodyPr>
                <a:lstStyle/>
                <a:p>
                  <a:endParaRPr lang="en-GB" dirty="0"/>
                </a:p>
              </p:txBody>
            </p:sp>
            <p:sp>
              <p:nvSpPr>
                <p:cNvPr id="52" name="Freeform 78"/>
                <p:cNvSpPr>
                  <a:spLocks noChangeArrowheads="1"/>
                </p:cNvSpPr>
                <p:nvPr/>
              </p:nvSpPr>
              <p:spPr bwMode="auto">
                <a:xfrm>
                  <a:off x="5937896" y="4754880"/>
                  <a:ext cx="205740" cy="320040"/>
                </a:xfrm>
                <a:custGeom>
                  <a:avLst/>
                  <a:gdLst>
                    <a:gd name="T0" fmla="*/ 0 w 205740"/>
                    <a:gd name="T1" fmla="*/ 0 h 320040"/>
                    <a:gd name="T2" fmla="*/ 53340 w 205740"/>
                    <a:gd name="T3" fmla="*/ 45720 h 320040"/>
                    <a:gd name="T4" fmla="*/ 99060 w 205740"/>
                    <a:gd name="T5" fmla="*/ 68580 h 320040"/>
                    <a:gd name="T6" fmla="*/ 129540 w 205740"/>
                    <a:gd name="T7" fmla="*/ 121920 h 320040"/>
                    <a:gd name="T8" fmla="*/ 137160 w 205740"/>
                    <a:gd name="T9" fmla="*/ 175260 h 320040"/>
                    <a:gd name="T10" fmla="*/ 160020 w 205740"/>
                    <a:gd name="T11" fmla="*/ 228600 h 320040"/>
                    <a:gd name="T12" fmla="*/ 175260 w 205740"/>
                    <a:gd name="T13" fmla="*/ 274320 h 320040"/>
                    <a:gd name="T14" fmla="*/ 205740 w 205740"/>
                    <a:gd name="T15" fmla="*/ 320040 h 320040"/>
                    <a:gd name="T16" fmla="*/ 0 60000 65536"/>
                    <a:gd name="T17" fmla="*/ 0 60000 65536"/>
                    <a:gd name="T18" fmla="*/ 0 60000 65536"/>
                    <a:gd name="T19" fmla="*/ 0 60000 65536"/>
                    <a:gd name="T20" fmla="*/ 0 60000 65536"/>
                    <a:gd name="T21" fmla="*/ 0 60000 65536"/>
                    <a:gd name="T22" fmla="*/ 0 60000 65536"/>
                    <a:gd name="T23" fmla="*/ 0 60000 65536"/>
                    <a:gd name="T24" fmla="*/ 0 w 205740"/>
                    <a:gd name="T25" fmla="*/ 0 h 320040"/>
                    <a:gd name="T26" fmla="*/ 205740 w 205740"/>
                    <a:gd name="T27" fmla="*/ 320040 h 3200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5740" h="320040">
                      <a:moveTo>
                        <a:pt x="0" y="0"/>
                      </a:moveTo>
                      <a:cubicBezTo>
                        <a:pt x="18415" y="17145"/>
                        <a:pt x="36830" y="34290"/>
                        <a:pt x="53340" y="45720"/>
                      </a:cubicBezTo>
                      <a:cubicBezTo>
                        <a:pt x="69850" y="57150"/>
                        <a:pt x="86360" y="55880"/>
                        <a:pt x="99060" y="68580"/>
                      </a:cubicBezTo>
                      <a:cubicBezTo>
                        <a:pt x="111760" y="81280"/>
                        <a:pt x="123190" y="104140"/>
                        <a:pt x="129540" y="121920"/>
                      </a:cubicBezTo>
                      <a:cubicBezTo>
                        <a:pt x="135890" y="139700"/>
                        <a:pt x="132080" y="157480"/>
                        <a:pt x="137160" y="175260"/>
                      </a:cubicBezTo>
                      <a:cubicBezTo>
                        <a:pt x="142240" y="193040"/>
                        <a:pt x="153670" y="212090"/>
                        <a:pt x="160020" y="228600"/>
                      </a:cubicBezTo>
                      <a:cubicBezTo>
                        <a:pt x="166370" y="245110"/>
                        <a:pt x="167640" y="259080"/>
                        <a:pt x="175260" y="274320"/>
                      </a:cubicBezTo>
                      <a:cubicBezTo>
                        <a:pt x="182880" y="289560"/>
                        <a:pt x="199390" y="314960"/>
                        <a:pt x="205740" y="320040"/>
                      </a:cubicBezTo>
                    </a:path>
                  </a:pathLst>
                </a:custGeom>
                <a:noFill/>
                <a:ln w="31750" algn="ctr">
                  <a:solidFill>
                    <a:schemeClr val="accent2"/>
                  </a:solidFill>
                  <a:prstDash val="sysDot"/>
                  <a:round/>
                  <a:headEnd/>
                  <a:tailEnd/>
                </a:ln>
              </p:spPr>
              <p:txBody>
                <a:bodyPr wrap="none" lIns="90000">
                  <a:spAutoFit/>
                </a:bodyPr>
                <a:lstStyle/>
                <a:p>
                  <a:endParaRPr lang="en-GB" dirty="0"/>
                </a:p>
              </p:txBody>
            </p:sp>
            <p:sp>
              <p:nvSpPr>
                <p:cNvPr id="53" name="Freeform 79"/>
                <p:cNvSpPr>
                  <a:spLocks noChangeArrowheads="1"/>
                </p:cNvSpPr>
                <p:nvPr/>
              </p:nvSpPr>
              <p:spPr bwMode="auto">
                <a:xfrm>
                  <a:off x="5581658" y="5097780"/>
                  <a:ext cx="133350" cy="510540"/>
                </a:xfrm>
                <a:custGeom>
                  <a:avLst/>
                  <a:gdLst>
                    <a:gd name="T0" fmla="*/ 0 w 133350"/>
                    <a:gd name="T1" fmla="*/ 0 h 510540"/>
                    <a:gd name="T2" fmla="*/ 30480 w 133350"/>
                    <a:gd name="T3" fmla="*/ 129540 h 510540"/>
                    <a:gd name="T4" fmla="*/ 45720 w 133350"/>
                    <a:gd name="T5" fmla="*/ 205740 h 510540"/>
                    <a:gd name="T6" fmla="*/ 60960 w 133350"/>
                    <a:gd name="T7" fmla="*/ 259080 h 510540"/>
                    <a:gd name="T8" fmla="*/ 91440 w 133350"/>
                    <a:gd name="T9" fmla="*/ 289560 h 510540"/>
                    <a:gd name="T10" fmla="*/ 129540 w 133350"/>
                    <a:gd name="T11" fmla="*/ 335280 h 510540"/>
                    <a:gd name="T12" fmla="*/ 114300 w 133350"/>
                    <a:gd name="T13" fmla="*/ 419100 h 510540"/>
                    <a:gd name="T14" fmla="*/ 76200 w 133350"/>
                    <a:gd name="T15" fmla="*/ 472440 h 510540"/>
                    <a:gd name="T16" fmla="*/ 22860 w 133350"/>
                    <a:gd name="T17" fmla="*/ 510540 h 5105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3350"/>
                    <a:gd name="T28" fmla="*/ 0 h 510540"/>
                    <a:gd name="T29" fmla="*/ 133350 w 133350"/>
                    <a:gd name="T30" fmla="*/ 510540 h 5105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3350" h="510540">
                      <a:moveTo>
                        <a:pt x="0" y="0"/>
                      </a:moveTo>
                      <a:cubicBezTo>
                        <a:pt x="11430" y="47625"/>
                        <a:pt x="22860" y="95250"/>
                        <a:pt x="30480" y="129540"/>
                      </a:cubicBezTo>
                      <a:cubicBezTo>
                        <a:pt x="38100" y="163830"/>
                        <a:pt x="40640" y="184150"/>
                        <a:pt x="45720" y="205740"/>
                      </a:cubicBezTo>
                      <a:cubicBezTo>
                        <a:pt x="50800" y="227330"/>
                        <a:pt x="53340" y="245110"/>
                        <a:pt x="60960" y="259080"/>
                      </a:cubicBezTo>
                      <a:cubicBezTo>
                        <a:pt x="68580" y="273050"/>
                        <a:pt x="80010" y="276860"/>
                        <a:pt x="91440" y="289560"/>
                      </a:cubicBezTo>
                      <a:cubicBezTo>
                        <a:pt x="102870" y="302260"/>
                        <a:pt x="125730" y="313690"/>
                        <a:pt x="129540" y="335280"/>
                      </a:cubicBezTo>
                      <a:cubicBezTo>
                        <a:pt x="133350" y="356870"/>
                        <a:pt x="123190" y="396240"/>
                        <a:pt x="114300" y="419100"/>
                      </a:cubicBezTo>
                      <a:cubicBezTo>
                        <a:pt x="105410" y="441960"/>
                        <a:pt x="91440" y="457200"/>
                        <a:pt x="76200" y="472440"/>
                      </a:cubicBezTo>
                      <a:cubicBezTo>
                        <a:pt x="60960" y="487680"/>
                        <a:pt x="22860" y="510540"/>
                        <a:pt x="22860" y="510540"/>
                      </a:cubicBezTo>
                    </a:path>
                  </a:pathLst>
                </a:custGeom>
                <a:noFill/>
                <a:ln w="38100" algn="ctr">
                  <a:solidFill>
                    <a:schemeClr val="accent2"/>
                  </a:solidFill>
                  <a:prstDash val="sysDot"/>
                  <a:round/>
                  <a:headEnd/>
                  <a:tailEnd/>
                </a:ln>
              </p:spPr>
              <p:txBody>
                <a:bodyPr wrap="none" lIns="90000">
                  <a:spAutoFit/>
                </a:bodyPr>
                <a:lstStyle/>
                <a:p>
                  <a:endParaRPr lang="en-GB" dirty="0"/>
                </a:p>
              </p:txBody>
            </p:sp>
          </p:grpSp>
          <p:sp>
            <p:nvSpPr>
              <p:cNvPr id="40" name="Arc 39"/>
              <p:cNvSpPr/>
              <p:nvPr/>
            </p:nvSpPr>
            <p:spPr bwMode="auto">
              <a:xfrm rot="9237116">
                <a:off x="4797425" y="2223372"/>
                <a:ext cx="339725" cy="495300"/>
              </a:xfrm>
              <a:prstGeom prst="arc">
                <a:avLst/>
              </a:prstGeom>
              <a:noFill/>
              <a:ln w="76200" cap="flat" cmpd="sng" algn="ctr">
                <a:solidFill>
                  <a:srgbClr val="0000CC"/>
                </a:solidFill>
                <a:prstDash val="solid"/>
                <a:round/>
                <a:headEnd type="none" w="med" len="med"/>
                <a:tailEnd type="triangle" w="med" len="med"/>
              </a:ln>
              <a:effectLst/>
            </p:spPr>
            <p:txBody>
              <a:bodyPr lIns="90000">
                <a:spAutoFit/>
              </a:bodyPr>
              <a:lstStyle/>
              <a:p>
                <a:pPr marL="342900" indent="-342900" algn="ctr" eaLnBrk="0" hangingPunct="0">
                  <a:lnSpc>
                    <a:spcPct val="110000"/>
                  </a:lnSpc>
                  <a:spcBef>
                    <a:spcPct val="20000"/>
                  </a:spcBef>
                  <a:defRPr/>
                </a:pPr>
                <a:endParaRPr lang="en-GB" sz="1400" dirty="0">
                  <a:solidFill>
                    <a:schemeClr val="tx2"/>
                  </a:solidFill>
                  <a:latin typeface="Tahoma" pitchFamily="34" charset="0"/>
                </a:endParaRPr>
              </a:p>
            </p:txBody>
          </p:sp>
          <p:sp>
            <p:nvSpPr>
              <p:cNvPr id="41" name="Freeform 18"/>
              <p:cNvSpPr>
                <a:spLocks/>
              </p:cNvSpPr>
              <p:nvPr/>
            </p:nvSpPr>
            <p:spPr bwMode="auto">
              <a:xfrm rot="14116557" flipH="1" flipV="1">
                <a:off x="5384647" y="3657506"/>
                <a:ext cx="98005" cy="943852"/>
              </a:xfrm>
              <a:custGeom>
                <a:avLst/>
                <a:gdLst>
                  <a:gd name="T0" fmla="*/ 61498 w 257"/>
                  <a:gd name="T1" fmla="*/ 827088 h 998"/>
                  <a:gd name="T2" fmla="*/ 24276 w 257"/>
                  <a:gd name="T3" fmla="*/ 376250 h 998"/>
                  <a:gd name="T4" fmla="*/ 207962 w 257"/>
                  <a:gd name="T5" fmla="*/ 0 h 998"/>
                  <a:gd name="T6" fmla="*/ 0 60000 65536"/>
                  <a:gd name="T7" fmla="*/ 0 60000 65536"/>
                  <a:gd name="T8" fmla="*/ 0 60000 65536"/>
                  <a:gd name="T9" fmla="*/ 0 w 257"/>
                  <a:gd name="T10" fmla="*/ 0 h 998"/>
                  <a:gd name="T11" fmla="*/ 257 w 257"/>
                  <a:gd name="T12" fmla="*/ 998 h 998"/>
                </a:gdLst>
                <a:ahLst/>
                <a:cxnLst>
                  <a:cxn ang="T6">
                    <a:pos x="T0" y="T1"/>
                  </a:cxn>
                  <a:cxn ang="T7">
                    <a:pos x="T2" y="T3"/>
                  </a:cxn>
                  <a:cxn ang="T8">
                    <a:pos x="T4" y="T5"/>
                  </a:cxn>
                </a:cxnLst>
                <a:rect l="T9" t="T10" r="T11" b="T12"/>
                <a:pathLst>
                  <a:path w="257" h="998">
                    <a:moveTo>
                      <a:pt x="76" y="998"/>
                    </a:moveTo>
                    <a:cubicBezTo>
                      <a:pt x="38" y="809"/>
                      <a:pt x="0" y="620"/>
                      <a:pt x="30" y="454"/>
                    </a:cubicBezTo>
                    <a:cubicBezTo>
                      <a:pt x="60" y="288"/>
                      <a:pt x="219" y="83"/>
                      <a:pt x="257" y="0"/>
                    </a:cubicBezTo>
                  </a:path>
                </a:pathLst>
              </a:custGeom>
              <a:noFill/>
              <a:ln w="28575">
                <a:solidFill>
                  <a:schemeClr val="tx2"/>
                </a:solidFill>
                <a:prstDash val="solid"/>
                <a:round/>
                <a:headEnd type="triangle"/>
                <a:tailEnd type="none" w="med" len="med"/>
              </a:ln>
              <a:scene3d>
                <a:camera prst="orthographicFront">
                  <a:rot lat="0" lon="0" rev="14400000"/>
                </a:camera>
                <a:lightRig rig="threePt" dir="t"/>
              </a:scene3d>
            </p:spPr>
            <p:txBody>
              <a:bodyPr anchor="ctr"/>
              <a:lstStyle/>
              <a:p>
                <a:pPr algn="ctr" eaLnBrk="0" hangingPunct="0">
                  <a:lnSpc>
                    <a:spcPct val="110000"/>
                  </a:lnSpc>
                  <a:spcBef>
                    <a:spcPct val="20000"/>
                  </a:spcBef>
                  <a:defRPr/>
                </a:pPr>
                <a:endParaRPr lang="en-US" sz="1400" dirty="0">
                  <a:solidFill>
                    <a:schemeClr val="tx2"/>
                  </a:solidFill>
                  <a:latin typeface="Tahoma" pitchFamily="34" charset="0"/>
                </a:endParaRPr>
              </a:p>
            </p:txBody>
          </p:sp>
          <p:sp>
            <p:nvSpPr>
              <p:cNvPr id="42" name="Isosceles Triangle 60"/>
              <p:cNvSpPr>
                <a:spLocks/>
              </p:cNvSpPr>
              <p:nvPr/>
            </p:nvSpPr>
            <p:spPr bwMode="auto">
              <a:xfrm rot="20919936">
                <a:off x="5296781" y="4424194"/>
                <a:ext cx="241554" cy="458609"/>
              </a:xfrm>
              <a:prstGeom prst="triangle">
                <a:avLst>
                  <a:gd name="adj" fmla="val 50000"/>
                </a:avLst>
              </a:prstGeom>
              <a:solidFill>
                <a:srgbClr val="000066"/>
              </a:solidFill>
              <a:ln w="9525" algn="ctr">
                <a:solidFill>
                  <a:schemeClr val="tx1"/>
                </a:solidFill>
                <a:round/>
                <a:headEnd/>
                <a:tailEnd/>
              </a:ln>
            </p:spPr>
            <p:txBody>
              <a:bodyPr lIns="90000">
                <a:spAutoFit/>
              </a:bodyPr>
              <a:lstStyle/>
              <a:p>
                <a:pPr marL="342900" indent="-342900" algn="ctr" eaLnBrk="0" hangingPunct="0">
                  <a:lnSpc>
                    <a:spcPct val="110000"/>
                  </a:lnSpc>
                  <a:spcBef>
                    <a:spcPct val="20000"/>
                  </a:spcBef>
                </a:pPr>
                <a:endParaRPr lang="en-GB" sz="1000" dirty="0">
                  <a:solidFill>
                    <a:srgbClr val="FFFFFF"/>
                  </a:solidFill>
                  <a:latin typeface="Tahoma" pitchFamily="34" charset="0"/>
                  <a:ea typeface="MS PGothic" pitchFamily="34" charset="-128"/>
                  <a:cs typeface="Arial" charset="0"/>
                </a:endParaRPr>
              </a:p>
            </p:txBody>
          </p:sp>
          <p:grpSp>
            <p:nvGrpSpPr>
              <p:cNvPr id="43" name="Group 55"/>
              <p:cNvGrpSpPr>
                <a:grpSpLocks/>
              </p:cNvGrpSpPr>
              <p:nvPr/>
            </p:nvGrpSpPr>
            <p:grpSpPr bwMode="auto">
              <a:xfrm>
                <a:off x="5877820" y="3934876"/>
                <a:ext cx="1935755" cy="857976"/>
                <a:chOff x="6406388" y="3694479"/>
                <a:chExt cx="2353682" cy="1133812"/>
              </a:xfrm>
            </p:grpSpPr>
            <p:sp>
              <p:nvSpPr>
                <p:cNvPr id="45" name="Freeform 6"/>
                <p:cNvSpPr>
                  <a:spLocks/>
                </p:cNvSpPr>
                <p:nvPr/>
              </p:nvSpPr>
              <p:spPr bwMode="auto">
                <a:xfrm rot="17707505" flipV="1">
                  <a:off x="6676139" y="3473585"/>
                  <a:ext cx="371325" cy="909142"/>
                </a:xfrm>
                <a:custGeom>
                  <a:avLst/>
                  <a:gdLst/>
                  <a:ahLst/>
                  <a:cxnLst>
                    <a:cxn ang="0">
                      <a:pos x="76" y="998"/>
                    </a:cxn>
                    <a:cxn ang="0">
                      <a:pos x="30" y="454"/>
                    </a:cxn>
                    <a:cxn ang="0">
                      <a:pos x="257" y="0"/>
                    </a:cxn>
                  </a:cxnLst>
                  <a:rect l="0" t="0" r="r" b="b"/>
                  <a:pathLst>
                    <a:path w="257" h="998">
                      <a:moveTo>
                        <a:pt x="76" y="998"/>
                      </a:moveTo>
                      <a:cubicBezTo>
                        <a:pt x="38" y="809"/>
                        <a:pt x="0" y="620"/>
                        <a:pt x="30" y="454"/>
                      </a:cubicBezTo>
                      <a:cubicBezTo>
                        <a:pt x="60" y="288"/>
                        <a:pt x="219" y="83"/>
                        <a:pt x="257" y="0"/>
                      </a:cubicBezTo>
                    </a:path>
                  </a:pathLst>
                </a:custGeom>
                <a:noFill/>
                <a:ln w="38100" cap="flat" cmpd="sng">
                  <a:solidFill>
                    <a:schemeClr val="accent6"/>
                  </a:solidFill>
                  <a:prstDash val="sysDot"/>
                  <a:round/>
                  <a:headEnd type="triangle" w="med" len="med"/>
                  <a:tailEnd type="none" w="med" len="med"/>
                </a:ln>
                <a:effectLst/>
              </p:spPr>
              <p:txBody>
                <a:bodyPr anchor="ctr"/>
                <a:lstStyle/>
                <a:p>
                  <a:pPr algn="ctr" eaLnBrk="0" hangingPunct="0">
                    <a:lnSpc>
                      <a:spcPct val="110000"/>
                    </a:lnSpc>
                    <a:spcBef>
                      <a:spcPct val="20000"/>
                    </a:spcBef>
                    <a:defRPr/>
                  </a:pPr>
                  <a:endParaRPr lang="en-US" sz="1400" b="1" dirty="0">
                    <a:solidFill>
                      <a:srgbClr val="000066"/>
                    </a:solidFill>
                    <a:latin typeface="Tahoma" pitchFamily="34" charset="0"/>
                  </a:endParaRPr>
                </a:p>
              </p:txBody>
            </p:sp>
            <p:sp>
              <p:nvSpPr>
                <p:cNvPr id="46" name="Freeform 7"/>
                <p:cNvSpPr>
                  <a:spLocks/>
                </p:cNvSpPr>
                <p:nvPr/>
              </p:nvSpPr>
              <p:spPr bwMode="auto">
                <a:xfrm rot="17885449">
                  <a:off x="7247313" y="3990276"/>
                  <a:ext cx="182516" cy="391839"/>
                </a:xfrm>
                <a:custGeom>
                  <a:avLst/>
                  <a:gdLst/>
                  <a:ahLst/>
                  <a:cxnLst>
                    <a:cxn ang="0">
                      <a:pos x="76" y="998"/>
                    </a:cxn>
                    <a:cxn ang="0">
                      <a:pos x="30" y="454"/>
                    </a:cxn>
                    <a:cxn ang="0">
                      <a:pos x="257" y="0"/>
                    </a:cxn>
                  </a:cxnLst>
                  <a:rect l="0" t="0" r="r" b="b"/>
                  <a:pathLst>
                    <a:path w="257" h="998">
                      <a:moveTo>
                        <a:pt x="76" y="998"/>
                      </a:moveTo>
                      <a:cubicBezTo>
                        <a:pt x="38" y="809"/>
                        <a:pt x="0" y="620"/>
                        <a:pt x="30" y="454"/>
                      </a:cubicBezTo>
                      <a:cubicBezTo>
                        <a:pt x="60" y="288"/>
                        <a:pt x="219" y="83"/>
                        <a:pt x="257" y="0"/>
                      </a:cubicBezTo>
                    </a:path>
                  </a:pathLst>
                </a:custGeom>
                <a:noFill/>
                <a:ln w="38100" cap="flat" cmpd="sng">
                  <a:solidFill>
                    <a:schemeClr val="accent6"/>
                  </a:solidFill>
                  <a:prstDash val="sysDot"/>
                  <a:round/>
                  <a:headEnd type="none" w="med" len="med"/>
                  <a:tailEnd type="triangle" w="med" len="med"/>
                </a:ln>
                <a:effectLst/>
              </p:spPr>
              <p:txBody>
                <a:bodyPr anchor="ctr"/>
                <a:lstStyle/>
                <a:p>
                  <a:pPr algn="ctr" eaLnBrk="0" hangingPunct="0">
                    <a:lnSpc>
                      <a:spcPct val="110000"/>
                    </a:lnSpc>
                    <a:spcBef>
                      <a:spcPct val="20000"/>
                    </a:spcBef>
                    <a:defRPr/>
                  </a:pPr>
                  <a:endParaRPr lang="en-US" sz="1400" b="1" dirty="0">
                    <a:solidFill>
                      <a:srgbClr val="000066"/>
                    </a:solidFill>
                    <a:latin typeface="Tahoma" pitchFamily="34" charset="0"/>
                  </a:endParaRPr>
                </a:p>
              </p:txBody>
            </p:sp>
            <p:sp>
              <p:nvSpPr>
                <p:cNvPr id="47" name="AutoShape 8" descr="20%"/>
                <p:cNvSpPr>
                  <a:spLocks noChangeAspect="1" noChangeArrowheads="1"/>
                </p:cNvSpPr>
                <p:nvPr/>
              </p:nvSpPr>
              <p:spPr bwMode="auto">
                <a:xfrm>
                  <a:off x="7544697" y="4176105"/>
                  <a:ext cx="173048" cy="174517"/>
                </a:xfrm>
                <a:prstGeom prst="rtTriangle">
                  <a:avLst/>
                </a:prstGeom>
                <a:solidFill>
                  <a:srgbClr val="002060"/>
                </a:solidFill>
                <a:ln w="9525">
                  <a:solidFill>
                    <a:srgbClr val="002060"/>
                  </a:solidFill>
                  <a:prstDash val="sysDash"/>
                  <a:miter lim="800000"/>
                  <a:headEnd/>
                  <a:tailEnd/>
                </a:ln>
              </p:spPr>
              <p:txBody>
                <a:bodyPr wrap="none" anchor="ctr"/>
                <a:lstStyle/>
                <a:p>
                  <a:pPr algn="ctr" eaLnBrk="0" hangingPunct="0">
                    <a:lnSpc>
                      <a:spcPct val="110000"/>
                    </a:lnSpc>
                    <a:spcBef>
                      <a:spcPct val="20000"/>
                    </a:spcBef>
                  </a:pPr>
                  <a:endParaRPr lang="en-US" sz="1400" b="1" dirty="0">
                    <a:solidFill>
                      <a:srgbClr val="000066"/>
                    </a:solidFill>
                    <a:latin typeface="Tahoma" pitchFamily="34" charset="0"/>
                  </a:endParaRPr>
                </a:p>
              </p:txBody>
            </p:sp>
            <p:sp>
              <p:nvSpPr>
                <p:cNvPr id="48" name="AutoShape 9" descr="20%"/>
                <p:cNvSpPr>
                  <a:spLocks noChangeAspect="1" noChangeArrowheads="1"/>
                </p:cNvSpPr>
                <p:nvPr/>
              </p:nvSpPr>
              <p:spPr bwMode="auto">
                <a:xfrm rot="-4733329">
                  <a:off x="7289259" y="3852664"/>
                  <a:ext cx="174773" cy="174678"/>
                </a:xfrm>
                <a:prstGeom prst="triangle">
                  <a:avLst>
                    <a:gd name="adj" fmla="val 50000"/>
                  </a:avLst>
                </a:prstGeom>
                <a:solidFill>
                  <a:srgbClr val="002060"/>
                </a:solidFill>
                <a:ln w="9525">
                  <a:solidFill>
                    <a:srgbClr val="002060"/>
                  </a:solidFill>
                  <a:prstDash val="sysDash"/>
                  <a:miter lim="800000"/>
                  <a:headEnd/>
                  <a:tailEnd/>
                </a:ln>
              </p:spPr>
              <p:txBody>
                <a:bodyPr vert="eaVert" wrap="none" anchor="ctr"/>
                <a:lstStyle/>
                <a:p>
                  <a:pPr algn="ctr" eaLnBrk="0" hangingPunct="0">
                    <a:lnSpc>
                      <a:spcPct val="110000"/>
                    </a:lnSpc>
                    <a:spcBef>
                      <a:spcPct val="20000"/>
                    </a:spcBef>
                  </a:pPr>
                  <a:endParaRPr lang="en-US" sz="1400" b="1" dirty="0">
                    <a:solidFill>
                      <a:srgbClr val="000066"/>
                    </a:solidFill>
                    <a:latin typeface="Tahoma" pitchFamily="34" charset="0"/>
                  </a:endParaRPr>
                </a:p>
              </p:txBody>
            </p:sp>
            <p:sp>
              <p:nvSpPr>
                <p:cNvPr id="49" name="Text Box 10"/>
                <p:cNvSpPr txBox="1">
                  <a:spLocks noChangeArrowheads="1"/>
                </p:cNvSpPr>
                <p:nvPr/>
              </p:nvSpPr>
              <p:spPr bwMode="auto">
                <a:xfrm>
                  <a:off x="7409891" y="3694479"/>
                  <a:ext cx="1074343" cy="505648"/>
                </a:xfrm>
                <a:prstGeom prst="rect">
                  <a:avLst/>
                </a:prstGeom>
                <a:noFill/>
                <a:ln w="9525">
                  <a:noFill/>
                  <a:miter lim="800000"/>
                  <a:headEnd/>
                  <a:tailEnd/>
                </a:ln>
              </p:spPr>
              <p:txBody>
                <a:bodyPr wrap="none">
                  <a:spAutoFit/>
                </a:bodyPr>
                <a:lstStyle/>
                <a:p>
                  <a:pPr algn="ctr" eaLnBrk="0" hangingPunct="0">
                    <a:lnSpc>
                      <a:spcPts val="1000"/>
                    </a:lnSpc>
                    <a:spcBef>
                      <a:spcPct val="20000"/>
                    </a:spcBef>
                  </a:pPr>
                  <a:r>
                    <a:rPr lang="en-US" sz="1100" b="1" i="1" dirty="0">
                      <a:solidFill>
                        <a:srgbClr val="000066"/>
                      </a:solidFill>
                      <a:latin typeface="Tahoma" pitchFamily="34" charset="0"/>
                      <a:ea typeface="MS PGothic" pitchFamily="34" charset="-128"/>
                      <a:cs typeface="Arial" charset="0"/>
                    </a:rPr>
                    <a:t>Proposed</a:t>
                  </a:r>
                </a:p>
                <a:p>
                  <a:pPr algn="ctr" eaLnBrk="0" hangingPunct="0">
                    <a:lnSpc>
                      <a:spcPts val="1000"/>
                    </a:lnSpc>
                    <a:spcBef>
                      <a:spcPct val="20000"/>
                    </a:spcBef>
                  </a:pPr>
                  <a:r>
                    <a:rPr lang="en-US" sz="1100" b="1" i="1" dirty="0">
                      <a:solidFill>
                        <a:srgbClr val="000066"/>
                      </a:solidFill>
                      <a:latin typeface="Tahoma" pitchFamily="34" charset="0"/>
                      <a:ea typeface="MS PGothic" pitchFamily="34" charset="-128"/>
                      <a:cs typeface="Arial" charset="0"/>
                    </a:rPr>
                    <a:t>Jana Dam</a:t>
                  </a:r>
                </a:p>
              </p:txBody>
            </p:sp>
            <p:sp>
              <p:nvSpPr>
                <p:cNvPr id="50" name="Text Box 11"/>
                <p:cNvSpPr txBox="1">
                  <a:spLocks noChangeArrowheads="1"/>
                </p:cNvSpPr>
                <p:nvPr/>
              </p:nvSpPr>
              <p:spPr bwMode="auto">
                <a:xfrm>
                  <a:off x="7229637" y="4322643"/>
                  <a:ext cx="1530433" cy="505648"/>
                </a:xfrm>
                <a:prstGeom prst="rect">
                  <a:avLst/>
                </a:prstGeom>
                <a:noFill/>
                <a:ln w="9525">
                  <a:noFill/>
                  <a:miter lim="800000"/>
                  <a:headEnd/>
                  <a:tailEnd/>
                </a:ln>
              </p:spPr>
              <p:txBody>
                <a:bodyPr wrap="none">
                  <a:spAutoFit/>
                </a:bodyPr>
                <a:lstStyle/>
                <a:p>
                  <a:pPr algn="ctr" eaLnBrk="0" hangingPunct="0">
                    <a:lnSpc>
                      <a:spcPts val="1000"/>
                    </a:lnSpc>
                    <a:spcBef>
                      <a:spcPct val="20000"/>
                    </a:spcBef>
                  </a:pPr>
                  <a:r>
                    <a:rPr lang="en-US" sz="1100" b="1" i="1" dirty="0">
                      <a:solidFill>
                        <a:srgbClr val="000066"/>
                      </a:solidFill>
                      <a:latin typeface="Tahoma" pitchFamily="34" charset="0"/>
                      <a:ea typeface="MS PGothic" pitchFamily="34" charset="-128"/>
                      <a:cs typeface="Arial" charset="0"/>
                    </a:rPr>
                    <a:t>Proposed</a:t>
                  </a:r>
                </a:p>
                <a:p>
                  <a:pPr algn="ctr" eaLnBrk="0" hangingPunct="0">
                    <a:lnSpc>
                      <a:spcPts val="1000"/>
                    </a:lnSpc>
                    <a:spcBef>
                      <a:spcPct val="20000"/>
                    </a:spcBef>
                  </a:pPr>
                  <a:r>
                    <a:rPr lang="en-US" sz="1100" b="1" i="1" dirty="0">
                      <a:solidFill>
                        <a:srgbClr val="000066"/>
                      </a:solidFill>
                      <a:latin typeface="Tahoma" pitchFamily="34" charset="0"/>
                      <a:ea typeface="MS PGothic" pitchFamily="34" charset="-128"/>
                      <a:cs typeface="Arial" charset="0"/>
                    </a:rPr>
                    <a:t>Mielietuin Dam</a:t>
                  </a:r>
                </a:p>
              </p:txBody>
            </p:sp>
          </p:grpSp>
          <p:sp>
            <p:nvSpPr>
              <p:cNvPr id="44" name="Arc 43"/>
              <p:cNvSpPr/>
              <p:nvPr/>
            </p:nvSpPr>
            <p:spPr bwMode="auto">
              <a:xfrm rot="8742654">
                <a:off x="4664669" y="1166446"/>
                <a:ext cx="1108536" cy="494726"/>
              </a:xfrm>
              <a:prstGeom prst="arc">
                <a:avLst/>
              </a:prstGeom>
              <a:noFill/>
              <a:ln w="60325" cap="flat" cmpd="sng" algn="ctr">
                <a:solidFill>
                  <a:schemeClr val="accent6">
                    <a:lumMod val="75000"/>
                  </a:schemeClr>
                </a:solidFill>
                <a:prstDash val="solid"/>
                <a:round/>
                <a:headEnd type="none" w="med" len="med"/>
                <a:tailEnd type="triangle" w="med" len="med"/>
              </a:ln>
              <a:effectLst/>
              <a:scene3d>
                <a:camera prst="orthographicFront">
                  <a:rot lat="0" lon="10800000" rev="3000000"/>
                </a:camera>
                <a:lightRig rig="threePt" dir="t"/>
              </a:scene3d>
            </p:spPr>
            <p:txBody>
              <a:bodyPr lIns="90000">
                <a:spAutoFit/>
              </a:bodyPr>
              <a:lstStyle/>
              <a:p>
                <a:pPr marL="342900" indent="-342900" algn="ctr" eaLnBrk="0" hangingPunct="0">
                  <a:lnSpc>
                    <a:spcPct val="110000"/>
                  </a:lnSpc>
                  <a:spcBef>
                    <a:spcPct val="20000"/>
                  </a:spcBef>
                  <a:defRPr/>
                </a:pPr>
                <a:endParaRPr lang="en-GB" sz="1400" dirty="0">
                  <a:solidFill>
                    <a:schemeClr val="tx2"/>
                  </a:solidFill>
                  <a:latin typeface="Tahoma" pitchFamily="34" charset="0"/>
                </a:endParaRPr>
              </a:p>
            </p:txBody>
          </p:sp>
        </p:grpSp>
        <p:sp>
          <p:nvSpPr>
            <p:cNvPr id="5" name="Rectangle 4"/>
            <p:cNvSpPr/>
            <p:nvPr/>
          </p:nvSpPr>
          <p:spPr>
            <a:xfrm>
              <a:off x="4903788" y="1781968"/>
              <a:ext cx="447675" cy="195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dirty="0"/>
            </a:p>
          </p:txBody>
        </p:sp>
        <p:sp>
          <p:nvSpPr>
            <p:cNvPr id="6" name="Freeform 5"/>
            <p:cNvSpPr/>
            <p:nvPr/>
          </p:nvSpPr>
          <p:spPr>
            <a:xfrm>
              <a:off x="5436384" y="2544848"/>
              <a:ext cx="773915" cy="122265"/>
            </a:xfrm>
            <a:custGeom>
              <a:avLst/>
              <a:gdLst>
                <a:gd name="connsiteX0" fmla="*/ 638175 w 638175"/>
                <a:gd name="connsiteY0" fmla="*/ 19050 h 71550"/>
                <a:gd name="connsiteX1" fmla="*/ 614363 w 638175"/>
                <a:gd name="connsiteY1" fmla="*/ 28575 h 71550"/>
                <a:gd name="connsiteX2" fmla="*/ 576263 w 638175"/>
                <a:gd name="connsiteY2" fmla="*/ 52387 h 71550"/>
                <a:gd name="connsiteX3" fmla="*/ 385763 w 638175"/>
                <a:gd name="connsiteY3" fmla="*/ 61912 h 71550"/>
                <a:gd name="connsiteX4" fmla="*/ 347663 w 638175"/>
                <a:gd name="connsiteY4" fmla="*/ 71437 h 71550"/>
                <a:gd name="connsiteX5" fmla="*/ 276225 w 638175"/>
                <a:gd name="connsiteY5" fmla="*/ 61912 h 71550"/>
                <a:gd name="connsiteX6" fmla="*/ 261938 w 638175"/>
                <a:gd name="connsiteY6" fmla="*/ 52387 h 71550"/>
                <a:gd name="connsiteX7" fmla="*/ 257175 w 638175"/>
                <a:gd name="connsiteY7" fmla="*/ 33337 h 71550"/>
                <a:gd name="connsiteX8" fmla="*/ 242888 w 638175"/>
                <a:gd name="connsiteY8" fmla="*/ 23812 h 71550"/>
                <a:gd name="connsiteX9" fmla="*/ 214313 w 638175"/>
                <a:gd name="connsiteY9" fmla="*/ 14287 h 71550"/>
                <a:gd name="connsiteX10" fmla="*/ 128588 w 638175"/>
                <a:gd name="connsiteY10" fmla="*/ 0 h 71550"/>
                <a:gd name="connsiteX11" fmla="*/ 76200 w 638175"/>
                <a:gd name="connsiteY11" fmla="*/ 9525 h 71550"/>
                <a:gd name="connsiteX12" fmla="*/ 52388 w 638175"/>
                <a:gd name="connsiteY12" fmla="*/ 14287 h 71550"/>
                <a:gd name="connsiteX13" fmla="*/ 19050 w 638175"/>
                <a:gd name="connsiteY13" fmla="*/ 23812 h 71550"/>
                <a:gd name="connsiteX14" fmla="*/ 0 w 638175"/>
                <a:gd name="connsiteY14" fmla="*/ 47625 h 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8175" h="71550">
                  <a:moveTo>
                    <a:pt x="638175" y="19050"/>
                  </a:moveTo>
                  <a:cubicBezTo>
                    <a:pt x="630238" y="22225"/>
                    <a:pt x="621319" y="23606"/>
                    <a:pt x="614363" y="28575"/>
                  </a:cubicBezTo>
                  <a:cubicBezTo>
                    <a:pt x="589881" y="46062"/>
                    <a:pt x="626735" y="50093"/>
                    <a:pt x="576263" y="52387"/>
                  </a:cubicBezTo>
                  <a:lnTo>
                    <a:pt x="385763" y="61912"/>
                  </a:lnTo>
                  <a:cubicBezTo>
                    <a:pt x="373063" y="65087"/>
                    <a:pt x="360738" y="70783"/>
                    <a:pt x="347663" y="71437"/>
                  </a:cubicBezTo>
                  <a:cubicBezTo>
                    <a:pt x="337985" y="71921"/>
                    <a:pt x="294867" y="71233"/>
                    <a:pt x="276225" y="61912"/>
                  </a:cubicBezTo>
                  <a:cubicBezTo>
                    <a:pt x="271106" y="59352"/>
                    <a:pt x="266700" y="55562"/>
                    <a:pt x="261938" y="52387"/>
                  </a:cubicBezTo>
                  <a:cubicBezTo>
                    <a:pt x="260350" y="46037"/>
                    <a:pt x="260806" y="38783"/>
                    <a:pt x="257175" y="33337"/>
                  </a:cubicBezTo>
                  <a:cubicBezTo>
                    <a:pt x="254000" y="28575"/>
                    <a:pt x="248118" y="26137"/>
                    <a:pt x="242888" y="23812"/>
                  </a:cubicBezTo>
                  <a:cubicBezTo>
                    <a:pt x="233713" y="19734"/>
                    <a:pt x="223838" y="17462"/>
                    <a:pt x="214313" y="14287"/>
                  </a:cubicBezTo>
                  <a:cubicBezTo>
                    <a:pt x="191351" y="6633"/>
                    <a:pt x="140452" y="1695"/>
                    <a:pt x="128588" y="0"/>
                  </a:cubicBezTo>
                  <a:cubicBezTo>
                    <a:pt x="70788" y="8256"/>
                    <a:pt x="116626" y="541"/>
                    <a:pt x="76200" y="9525"/>
                  </a:cubicBezTo>
                  <a:cubicBezTo>
                    <a:pt x="68298" y="11281"/>
                    <a:pt x="60290" y="12531"/>
                    <a:pt x="52388" y="14287"/>
                  </a:cubicBezTo>
                  <a:cubicBezTo>
                    <a:pt x="34456" y="18272"/>
                    <a:pt x="34955" y="18511"/>
                    <a:pt x="19050" y="23812"/>
                  </a:cubicBezTo>
                  <a:cubicBezTo>
                    <a:pt x="7034" y="41836"/>
                    <a:pt x="13572" y="34053"/>
                    <a:pt x="0" y="47625"/>
                  </a:cubicBezTo>
                </a:path>
              </a:pathLst>
            </a:custGeom>
            <a:ln w="76200">
              <a:solidFill>
                <a:srgbClr val="0000CC"/>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7" name="Freeform 6"/>
            <p:cNvSpPr/>
            <p:nvPr/>
          </p:nvSpPr>
          <p:spPr>
            <a:xfrm>
              <a:off x="5326801" y="2757952"/>
              <a:ext cx="219169" cy="944891"/>
            </a:xfrm>
            <a:custGeom>
              <a:avLst/>
              <a:gdLst>
                <a:gd name="connsiteX0" fmla="*/ 12694 w 198543"/>
                <a:gd name="connsiteY0" fmla="*/ 900112 h 900112"/>
                <a:gd name="connsiteX1" fmla="*/ 7931 w 198543"/>
                <a:gd name="connsiteY1" fmla="*/ 804862 h 900112"/>
                <a:gd name="connsiteX2" fmla="*/ 17456 w 198543"/>
                <a:gd name="connsiteY2" fmla="*/ 790575 h 900112"/>
                <a:gd name="connsiteX3" fmla="*/ 26981 w 198543"/>
                <a:gd name="connsiteY3" fmla="*/ 762000 h 900112"/>
                <a:gd name="connsiteX4" fmla="*/ 31744 w 198543"/>
                <a:gd name="connsiteY4" fmla="*/ 747712 h 900112"/>
                <a:gd name="connsiteX5" fmla="*/ 41269 w 198543"/>
                <a:gd name="connsiteY5" fmla="*/ 733425 h 900112"/>
                <a:gd name="connsiteX6" fmla="*/ 60319 w 198543"/>
                <a:gd name="connsiteY6" fmla="*/ 690562 h 900112"/>
                <a:gd name="connsiteX7" fmla="*/ 65081 w 198543"/>
                <a:gd name="connsiteY7" fmla="*/ 671512 h 900112"/>
                <a:gd name="connsiteX8" fmla="*/ 74606 w 198543"/>
                <a:gd name="connsiteY8" fmla="*/ 642937 h 900112"/>
                <a:gd name="connsiteX9" fmla="*/ 60319 w 198543"/>
                <a:gd name="connsiteY9" fmla="*/ 576262 h 900112"/>
                <a:gd name="connsiteX10" fmla="*/ 46031 w 198543"/>
                <a:gd name="connsiteY10" fmla="*/ 571500 h 900112"/>
                <a:gd name="connsiteX11" fmla="*/ 41269 w 198543"/>
                <a:gd name="connsiteY11" fmla="*/ 557212 h 900112"/>
                <a:gd name="connsiteX12" fmla="*/ 41269 w 198543"/>
                <a:gd name="connsiteY12" fmla="*/ 447675 h 900112"/>
                <a:gd name="connsiteX13" fmla="*/ 60319 w 198543"/>
                <a:gd name="connsiteY13" fmla="*/ 442912 h 900112"/>
                <a:gd name="connsiteX14" fmla="*/ 98419 w 198543"/>
                <a:gd name="connsiteY14" fmla="*/ 428625 h 900112"/>
                <a:gd name="connsiteX15" fmla="*/ 117469 w 198543"/>
                <a:gd name="connsiteY15" fmla="*/ 423862 h 900112"/>
                <a:gd name="connsiteX16" fmla="*/ 131756 w 198543"/>
                <a:gd name="connsiteY16" fmla="*/ 414337 h 900112"/>
                <a:gd name="connsiteX17" fmla="*/ 150806 w 198543"/>
                <a:gd name="connsiteY17" fmla="*/ 404812 h 900112"/>
                <a:gd name="connsiteX18" fmla="*/ 160331 w 198543"/>
                <a:gd name="connsiteY18" fmla="*/ 390525 h 900112"/>
                <a:gd name="connsiteX19" fmla="*/ 174619 w 198543"/>
                <a:gd name="connsiteY19" fmla="*/ 376237 h 900112"/>
                <a:gd name="connsiteX20" fmla="*/ 188906 w 198543"/>
                <a:gd name="connsiteY20" fmla="*/ 342900 h 900112"/>
                <a:gd name="connsiteX21" fmla="*/ 193669 w 198543"/>
                <a:gd name="connsiteY21" fmla="*/ 314325 h 900112"/>
                <a:gd name="connsiteX22" fmla="*/ 193669 w 198543"/>
                <a:gd name="connsiteY22" fmla="*/ 133350 h 900112"/>
                <a:gd name="connsiteX23" fmla="*/ 174619 w 198543"/>
                <a:gd name="connsiteY23" fmla="*/ 119062 h 900112"/>
                <a:gd name="connsiteX24" fmla="*/ 160331 w 198543"/>
                <a:gd name="connsiteY24" fmla="*/ 109537 h 900112"/>
                <a:gd name="connsiteX25" fmla="*/ 141281 w 198543"/>
                <a:gd name="connsiteY25" fmla="*/ 95250 h 900112"/>
                <a:gd name="connsiteX26" fmla="*/ 126994 w 198543"/>
                <a:gd name="connsiteY26" fmla="*/ 90487 h 900112"/>
                <a:gd name="connsiteX27" fmla="*/ 112706 w 198543"/>
                <a:gd name="connsiteY27" fmla="*/ 76200 h 900112"/>
                <a:gd name="connsiteX28" fmla="*/ 98419 w 198543"/>
                <a:gd name="connsiteY28" fmla="*/ 66675 h 900112"/>
                <a:gd name="connsiteX29" fmla="*/ 60319 w 198543"/>
                <a:gd name="connsiteY29" fmla="*/ 28575 h 900112"/>
                <a:gd name="connsiteX30" fmla="*/ 55556 w 198543"/>
                <a:gd name="connsiteY30" fmla="*/ 0 h 900112"/>
                <a:gd name="connsiteX0" fmla="*/ 12694 w 198543"/>
                <a:gd name="connsiteY0" fmla="*/ 900112 h 900112"/>
                <a:gd name="connsiteX1" fmla="*/ 7931 w 198543"/>
                <a:gd name="connsiteY1" fmla="*/ 804862 h 900112"/>
                <a:gd name="connsiteX2" fmla="*/ 17456 w 198543"/>
                <a:gd name="connsiteY2" fmla="*/ 790575 h 900112"/>
                <a:gd name="connsiteX3" fmla="*/ 26981 w 198543"/>
                <a:gd name="connsiteY3" fmla="*/ 762000 h 900112"/>
                <a:gd name="connsiteX4" fmla="*/ 31744 w 198543"/>
                <a:gd name="connsiteY4" fmla="*/ 747712 h 900112"/>
                <a:gd name="connsiteX5" fmla="*/ 788 w 198543"/>
                <a:gd name="connsiteY5" fmla="*/ 728662 h 900112"/>
                <a:gd name="connsiteX6" fmla="*/ 60319 w 198543"/>
                <a:gd name="connsiteY6" fmla="*/ 690562 h 900112"/>
                <a:gd name="connsiteX7" fmla="*/ 65081 w 198543"/>
                <a:gd name="connsiteY7" fmla="*/ 671512 h 900112"/>
                <a:gd name="connsiteX8" fmla="*/ 74606 w 198543"/>
                <a:gd name="connsiteY8" fmla="*/ 642937 h 900112"/>
                <a:gd name="connsiteX9" fmla="*/ 60319 w 198543"/>
                <a:gd name="connsiteY9" fmla="*/ 576262 h 900112"/>
                <a:gd name="connsiteX10" fmla="*/ 46031 w 198543"/>
                <a:gd name="connsiteY10" fmla="*/ 571500 h 900112"/>
                <a:gd name="connsiteX11" fmla="*/ 41269 w 198543"/>
                <a:gd name="connsiteY11" fmla="*/ 557212 h 900112"/>
                <a:gd name="connsiteX12" fmla="*/ 41269 w 198543"/>
                <a:gd name="connsiteY12" fmla="*/ 447675 h 900112"/>
                <a:gd name="connsiteX13" fmla="*/ 60319 w 198543"/>
                <a:gd name="connsiteY13" fmla="*/ 442912 h 900112"/>
                <a:gd name="connsiteX14" fmla="*/ 98419 w 198543"/>
                <a:gd name="connsiteY14" fmla="*/ 428625 h 900112"/>
                <a:gd name="connsiteX15" fmla="*/ 117469 w 198543"/>
                <a:gd name="connsiteY15" fmla="*/ 423862 h 900112"/>
                <a:gd name="connsiteX16" fmla="*/ 131756 w 198543"/>
                <a:gd name="connsiteY16" fmla="*/ 414337 h 900112"/>
                <a:gd name="connsiteX17" fmla="*/ 150806 w 198543"/>
                <a:gd name="connsiteY17" fmla="*/ 404812 h 900112"/>
                <a:gd name="connsiteX18" fmla="*/ 160331 w 198543"/>
                <a:gd name="connsiteY18" fmla="*/ 390525 h 900112"/>
                <a:gd name="connsiteX19" fmla="*/ 174619 w 198543"/>
                <a:gd name="connsiteY19" fmla="*/ 376237 h 900112"/>
                <a:gd name="connsiteX20" fmla="*/ 188906 w 198543"/>
                <a:gd name="connsiteY20" fmla="*/ 342900 h 900112"/>
                <a:gd name="connsiteX21" fmla="*/ 193669 w 198543"/>
                <a:gd name="connsiteY21" fmla="*/ 314325 h 900112"/>
                <a:gd name="connsiteX22" fmla="*/ 193669 w 198543"/>
                <a:gd name="connsiteY22" fmla="*/ 133350 h 900112"/>
                <a:gd name="connsiteX23" fmla="*/ 174619 w 198543"/>
                <a:gd name="connsiteY23" fmla="*/ 119062 h 900112"/>
                <a:gd name="connsiteX24" fmla="*/ 160331 w 198543"/>
                <a:gd name="connsiteY24" fmla="*/ 109537 h 900112"/>
                <a:gd name="connsiteX25" fmla="*/ 141281 w 198543"/>
                <a:gd name="connsiteY25" fmla="*/ 95250 h 900112"/>
                <a:gd name="connsiteX26" fmla="*/ 126994 w 198543"/>
                <a:gd name="connsiteY26" fmla="*/ 90487 h 900112"/>
                <a:gd name="connsiteX27" fmla="*/ 112706 w 198543"/>
                <a:gd name="connsiteY27" fmla="*/ 76200 h 900112"/>
                <a:gd name="connsiteX28" fmla="*/ 98419 w 198543"/>
                <a:gd name="connsiteY28" fmla="*/ 66675 h 900112"/>
                <a:gd name="connsiteX29" fmla="*/ 60319 w 198543"/>
                <a:gd name="connsiteY29" fmla="*/ 28575 h 900112"/>
                <a:gd name="connsiteX30" fmla="*/ 55556 w 198543"/>
                <a:gd name="connsiteY30" fmla="*/ 0 h 900112"/>
                <a:gd name="connsiteX0" fmla="*/ 12801 w 198650"/>
                <a:gd name="connsiteY0" fmla="*/ 900112 h 900112"/>
                <a:gd name="connsiteX1" fmla="*/ 8038 w 198650"/>
                <a:gd name="connsiteY1" fmla="*/ 804862 h 900112"/>
                <a:gd name="connsiteX2" fmla="*/ 17563 w 198650"/>
                <a:gd name="connsiteY2" fmla="*/ 790575 h 900112"/>
                <a:gd name="connsiteX3" fmla="*/ 27088 w 198650"/>
                <a:gd name="connsiteY3" fmla="*/ 762000 h 900112"/>
                <a:gd name="connsiteX4" fmla="*/ 8038 w 198650"/>
                <a:gd name="connsiteY4" fmla="*/ 747712 h 900112"/>
                <a:gd name="connsiteX5" fmla="*/ 895 w 198650"/>
                <a:gd name="connsiteY5" fmla="*/ 728662 h 900112"/>
                <a:gd name="connsiteX6" fmla="*/ 60426 w 198650"/>
                <a:gd name="connsiteY6" fmla="*/ 690562 h 900112"/>
                <a:gd name="connsiteX7" fmla="*/ 65188 w 198650"/>
                <a:gd name="connsiteY7" fmla="*/ 671512 h 900112"/>
                <a:gd name="connsiteX8" fmla="*/ 74713 w 198650"/>
                <a:gd name="connsiteY8" fmla="*/ 642937 h 900112"/>
                <a:gd name="connsiteX9" fmla="*/ 60426 w 198650"/>
                <a:gd name="connsiteY9" fmla="*/ 576262 h 900112"/>
                <a:gd name="connsiteX10" fmla="*/ 46138 w 198650"/>
                <a:gd name="connsiteY10" fmla="*/ 571500 h 900112"/>
                <a:gd name="connsiteX11" fmla="*/ 41376 w 198650"/>
                <a:gd name="connsiteY11" fmla="*/ 557212 h 900112"/>
                <a:gd name="connsiteX12" fmla="*/ 41376 w 198650"/>
                <a:gd name="connsiteY12" fmla="*/ 447675 h 900112"/>
                <a:gd name="connsiteX13" fmla="*/ 60426 w 198650"/>
                <a:gd name="connsiteY13" fmla="*/ 442912 h 900112"/>
                <a:gd name="connsiteX14" fmla="*/ 98526 w 198650"/>
                <a:gd name="connsiteY14" fmla="*/ 428625 h 900112"/>
                <a:gd name="connsiteX15" fmla="*/ 117576 w 198650"/>
                <a:gd name="connsiteY15" fmla="*/ 423862 h 900112"/>
                <a:gd name="connsiteX16" fmla="*/ 131863 w 198650"/>
                <a:gd name="connsiteY16" fmla="*/ 414337 h 900112"/>
                <a:gd name="connsiteX17" fmla="*/ 150913 w 198650"/>
                <a:gd name="connsiteY17" fmla="*/ 404812 h 900112"/>
                <a:gd name="connsiteX18" fmla="*/ 160438 w 198650"/>
                <a:gd name="connsiteY18" fmla="*/ 390525 h 900112"/>
                <a:gd name="connsiteX19" fmla="*/ 174726 w 198650"/>
                <a:gd name="connsiteY19" fmla="*/ 376237 h 900112"/>
                <a:gd name="connsiteX20" fmla="*/ 189013 w 198650"/>
                <a:gd name="connsiteY20" fmla="*/ 342900 h 900112"/>
                <a:gd name="connsiteX21" fmla="*/ 193776 w 198650"/>
                <a:gd name="connsiteY21" fmla="*/ 314325 h 900112"/>
                <a:gd name="connsiteX22" fmla="*/ 193776 w 198650"/>
                <a:gd name="connsiteY22" fmla="*/ 133350 h 900112"/>
                <a:gd name="connsiteX23" fmla="*/ 174726 w 198650"/>
                <a:gd name="connsiteY23" fmla="*/ 119062 h 900112"/>
                <a:gd name="connsiteX24" fmla="*/ 160438 w 198650"/>
                <a:gd name="connsiteY24" fmla="*/ 109537 h 900112"/>
                <a:gd name="connsiteX25" fmla="*/ 141388 w 198650"/>
                <a:gd name="connsiteY25" fmla="*/ 95250 h 900112"/>
                <a:gd name="connsiteX26" fmla="*/ 127101 w 198650"/>
                <a:gd name="connsiteY26" fmla="*/ 90487 h 900112"/>
                <a:gd name="connsiteX27" fmla="*/ 112813 w 198650"/>
                <a:gd name="connsiteY27" fmla="*/ 76200 h 900112"/>
                <a:gd name="connsiteX28" fmla="*/ 98526 w 198650"/>
                <a:gd name="connsiteY28" fmla="*/ 66675 h 900112"/>
                <a:gd name="connsiteX29" fmla="*/ 60426 w 198650"/>
                <a:gd name="connsiteY29" fmla="*/ 28575 h 900112"/>
                <a:gd name="connsiteX30" fmla="*/ 55663 w 198650"/>
                <a:gd name="connsiteY30" fmla="*/ 0 h 900112"/>
                <a:gd name="connsiteX0" fmla="*/ 16806 w 202655"/>
                <a:gd name="connsiteY0" fmla="*/ 900112 h 900112"/>
                <a:gd name="connsiteX1" fmla="*/ 12043 w 202655"/>
                <a:gd name="connsiteY1" fmla="*/ 804862 h 900112"/>
                <a:gd name="connsiteX2" fmla="*/ 21568 w 202655"/>
                <a:gd name="connsiteY2" fmla="*/ 790575 h 900112"/>
                <a:gd name="connsiteX3" fmla="*/ 137 w 202655"/>
                <a:gd name="connsiteY3" fmla="*/ 762000 h 900112"/>
                <a:gd name="connsiteX4" fmla="*/ 12043 w 202655"/>
                <a:gd name="connsiteY4" fmla="*/ 747712 h 900112"/>
                <a:gd name="connsiteX5" fmla="*/ 4900 w 202655"/>
                <a:gd name="connsiteY5" fmla="*/ 728662 h 900112"/>
                <a:gd name="connsiteX6" fmla="*/ 64431 w 202655"/>
                <a:gd name="connsiteY6" fmla="*/ 690562 h 900112"/>
                <a:gd name="connsiteX7" fmla="*/ 69193 w 202655"/>
                <a:gd name="connsiteY7" fmla="*/ 671512 h 900112"/>
                <a:gd name="connsiteX8" fmla="*/ 78718 w 202655"/>
                <a:gd name="connsiteY8" fmla="*/ 642937 h 900112"/>
                <a:gd name="connsiteX9" fmla="*/ 64431 w 202655"/>
                <a:gd name="connsiteY9" fmla="*/ 576262 h 900112"/>
                <a:gd name="connsiteX10" fmla="*/ 50143 w 202655"/>
                <a:gd name="connsiteY10" fmla="*/ 571500 h 900112"/>
                <a:gd name="connsiteX11" fmla="*/ 45381 w 202655"/>
                <a:gd name="connsiteY11" fmla="*/ 557212 h 900112"/>
                <a:gd name="connsiteX12" fmla="*/ 45381 w 202655"/>
                <a:gd name="connsiteY12" fmla="*/ 447675 h 900112"/>
                <a:gd name="connsiteX13" fmla="*/ 64431 w 202655"/>
                <a:gd name="connsiteY13" fmla="*/ 442912 h 900112"/>
                <a:gd name="connsiteX14" fmla="*/ 102531 w 202655"/>
                <a:gd name="connsiteY14" fmla="*/ 428625 h 900112"/>
                <a:gd name="connsiteX15" fmla="*/ 121581 w 202655"/>
                <a:gd name="connsiteY15" fmla="*/ 423862 h 900112"/>
                <a:gd name="connsiteX16" fmla="*/ 135868 w 202655"/>
                <a:gd name="connsiteY16" fmla="*/ 414337 h 900112"/>
                <a:gd name="connsiteX17" fmla="*/ 154918 w 202655"/>
                <a:gd name="connsiteY17" fmla="*/ 404812 h 900112"/>
                <a:gd name="connsiteX18" fmla="*/ 164443 w 202655"/>
                <a:gd name="connsiteY18" fmla="*/ 390525 h 900112"/>
                <a:gd name="connsiteX19" fmla="*/ 178731 w 202655"/>
                <a:gd name="connsiteY19" fmla="*/ 376237 h 900112"/>
                <a:gd name="connsiteX20" fmla="*/ 193018 w 202655"/>
                <a:gd name="connsiteY20" fmla="*/ 342900 h 900112"/>
                <a:gd name="connsiteX21" fmla="*/ 197781 w 202655"/>
                <a:gd name="connsiteY21" fmla="*/ 314325 h 900112"/>
                <a:gd name="connsiteX22" fmla="*/ 197781 w 202655"/>
                <a:gd name="connsiteY22" fmla="*/ 133350 h 900112"/>
                <a:gd name="connsiteX23" fmla="*/ 178731 w 202655"/>
                <a:gd name="connsiteY23" fmla="*/ 119062 h 900112"/>
                <a:gd name="connsiteX24" fmla="*/ 164443 w 202655"/>
                <a:gd name="connsiteY24" fmla="*/ 109537 h 900112"/>
                <a:gd name="connsiteX25" fmla="*/ 145393 w 202655"/>
                <a:gd name="connsiteY25" fmla="*/ 95250 h 900112"/>
                <a:gd name="connsiteX26" fmla="*/ 131106 w 202655"/>
                <a:gd name="connsiteY26" fmla="*/ 90487 h 900112"/>
                <a:gd name="connsiteX27" fmla="*/ 116818 w 202655"/>
                <a:gd name="connsiteY27" fmla="*/ 76200 h 900112"/>
                <a:gd name="connsiteX28" fmla="*/ 102531 w 202655"/>
                <a:gd name="connsiteY28" fmla="*/ 66675 h 900112"/>
                <a:gd name="connsiteX29" fmla="*/ 64431 w 202655"/>
                <a:gd name="connsiteY29" fmla="*/ 28575 h 900112"/>
                <a:gd name="connsiteX30" fmla="*/ 59668 w 202655"/>
                <a:gd name="connsiteY30" fmla="*/ 0 h 900112"/>
                <a:gd name="connsiteX0" fmla="*/ 16684 w 202533"/>
                <a:gd name="connsiteY0" fmla="*/ 900112 h 900112"/>
                <a:gd name="connsiteX1" fmla="*/ 11921 w 202533"/>
                <a:gd name="connsiteY1" fmla="*/ 804862 h 900112"/>
                <a:gd name="connsiteX2" fmla="*/ 9540 w 202533"/>
                <a:gd name="connsiteY2" fmla="*/ 792956 h 900112"/>
                <a:gd name="connsiteX3" fmla="*/ 15 w 202533"/>
                <a:gd name="connsiteY3" fmla="*/ 762000 h 900112"/>
                <a:gd name="connsiteX4" fmla="*/ 11921 w 202533"/>
                <a:gd name="connsiteY4" fmla="*/ 747712 h 900112"/>
                <a:gd name="connsiteX5" fmla="*/ 4778 w 202533"/>
                <a:gd name="connsiteY5" fmla="*/ 728662 h 900112"/>
                <a:gd name="connsiteX6" fmla="*/ 64309 w 202533"/>
                <a:gd name="connsiteY6" fmla="*/ 690562 h 900112"/>
                <a:gd name="connsiteX7" fmla="*/ 69071 w 202533"/>
                <a:gd name="connsiteY7" fmla="*/ 671512 h 900112"/>
                <a:gd name="connsiteX8" fmla="*/ 78596 w 202533"/>
                <a:gd name="connsiteY8" fmla="*/ 642937 h 900112"/>
                <a:gd name="connsiteX9" fmla="*/ 64309 w 202533"/>
                <a:gd name="connsiteY9" fmla="*/ 576262 h 900112"/>
                <a:gd name="connsiteX10" fmla="*/ 50021 w 202533"/>
                <a:gd name="connsiteY10" fmla="*/ 571500 h 900112"/>
                <a:gd name="connsiteX11" fmla="*/ 45259 w 202533"/>
                <a:gd name="connsiteY11" fmla="*/ 557212 h 900112"/>
                <a:gd name="connsiteX12" fmla="*/ 45259 w 202533"/>
                <a:gd name="connsiteY12" fmla="*/ 447675 h 900112"/>
                <a:gd name="connsiteX13" fmla="*/ 64309 w 202533"/>
                <a:gd name="connsiteY13" fmla="*/ 442912 h 900112"/>
                <a:gd name="connsiteX14" fmla="*/ 102409 w 202533"/>
                <a:gd name="connsiteY14" fmla="*/ 428625 h 900112"/>
                <a:gd name="connsiteX15" fmla="*/ 121459 w 202533"/>
                <a:gd name="connsiteY15" fmla="*/ 423862 h 900112"/>
                <a:gd name="connsiteX16" fmla="*/ 135746 w 202533"/>
                <a:gd name="connsiteY16" fmla="*/ 414337 h 900112"/>
                <a:gd name="connsiteX17" fmla="*/ 154796 w 202533"/>
                <a:gd name="connsiteY17" fmla="*/ 404812 h 900112"/>
                <a:gd name="connsiteX18" fmla="*/ 164321 w 202533"/>
                <a:gd name="connsiteY18" fmla="*/ 390525 h 900112"/>
                <a:gd name="connsiteX19" fmla="*/ 178609 w 202533"/>
                <a:gd name="connsiteY19" fmla="*/ 376237 h 900112"/>
                <a:gd name="connsiteX20" fmla="*/ 192896 w 202533"/>
                <a:gd name="connsiteY20" fmla="*/ 342900 h 900112"/>
                <a:gd name="connsiteX21" fmla="*/ 197659 w 202533"/>
                <a:gd name="connsiteY21" fmla="*/ 314325 h 900112"/>
                <a:gd name="connsiteX22" fmla="*/ 197659 w 202533"/>
                <a:gd name="connsiteY22" fmla="*/ 133350 h 900112"/>
                <a:gd name="connsiteX23" fmla="*/ 178609 w 202533"/>
                <a:gd name="connsiteY23" fmla="*/ 119062 h 900112"/>
                <a:gd name="connsiteX24" fmla="*/ 164321 w 202533"/>
                <a:gd name="connsiteY24" fmla="*/ 109537 h 900112"/>
                <a:gd name="connsiteX25" fmla="*/ 145271 w 202533"/>
                <a:gd name="connsiteY25" fmla="*/ 95250 h 900112"/>
                <a:gd name="connsiteX26" fmla="*/ 130984 w 202533"/>
                <a:gd name="connsiteY26" fmla="*/ 90487 h 900112"/>
                <a:gd name="connsiteX27" fmla="*/ 116696 w 202533"/>
                <a:gd name="connsiteY27" fmla="*/ 76200 h 900112"/>
                <a:gd name="connsiteX28" fmla="*/ 102409 w 202533"/>
                <a:gd name="connsiteY28" fmla="*/ 66675 h 900112"/>
                <a:gd name="connsiteX29" fmla="*/ 64309 w 202533"/>
                <a:gd name="connsiteY29" fmla="*/ 28575 h 900112"/>
                <a:gd name="connsiteX30" fmla="*/ 59546 w 202533"/>
                <a:gd name="connsiteY30" fmla="*/ 0 h 900112"/>
                <a:gd name="connsiteX0" fmla="*/ 19128 w 204977"/>
                <a:gd name="connsiteY0" fmla="*/ 900112 h 900112"/>
                <a:gd name="connsiteX1" fmla="*/ 78 w 204977"/>
                <a:gd name="connsiteY1" fmla="*/ 857250 h 900112"/>
                <a:gd name="connsiteX2" fmla="*/ 11984 w 204977"/>
                <a:gd name="connsiteY2" fmla="*/ 792956 h 900112"/>
                <a:gd name="connsiteX3" fmla="*/ 2459 w 204977"/>
                <a:gd name="connsiteY3" fmla="*/ 762000 h 900112"/>
                <a:gd name="connsiteX4" fmla="*/ 14365 w 204977"/>
                <a:gd name="connsiteY4" fmla="*/ 747712 h 900112"/>
                <a:gd name="connsiteX5" fmla="*/ 7222 w 204977"/>
                <a:gd name="connsiteY5" fmla="*/ 728662 h 900112"/>
                <a:gd name="connsiteX6" fmla="*/ 66753 w 204977"/>
                <a:gd name="connsiteY6" fmla="*/ 690562 h 900112"/>
                <a:gd name="connsiteX7" fmla="*/ 71515 w 204977"/>
                <a:gd name="connsiteY7" fmla="*/ 671512 h 900112"/>
                <a:gd name="connsiteX8" fmla="*/ 81040 w 204977"/>
                <a:gd name="connsiteY8" fmla="*/ 642937 h 900112"/>
                <a:gd name="connsiteX9" fmla="*/ 66753 w 204977"/>
                <a:gd name="connsiteY9" fmla="*/ 576262 h 900112"/>
                <a:gd name="connsiteX10" fmla="*/ 52465 w 204977"/>
                <a:gd name="connsiteY10" fmla="*/ 571500 h 900112"/>
                <a:gd name="connsiteX11" fmla="*/ 47703 w 204977"/>
                <a:gd name="connsiteY11" fmla="*/ 557212 h 900112"/>
                <a:gd name="connsiteX12" fmla="*/ 47703 w 204977"/>
                <a:gd name="connsiteY12" fmla="*/ 447675 h 900112"/>
                <a:gd name="connsiteX13" fmla="*/ 66753 w 204977"/>
                <a:gd name="connsiteY13" fmla="*/ 442912 h 900112"/>
                <a:gd name="connsiteX14" fmla="*/ 104853 w 204977"/>
                <a:gd name="connsiteY14" fmla="*/ 428625 h 900112"/>
                <a:gd name="connsiteX15" fmla="*/ 123903 w 204977"/>
                <a:gd name="connsiteY15" fmla="*/ 423862 h 900112"/>
                <a:gd name="connsiteX16" fmla="*/ 138190 w 204977"/>
                <a:gd name="connsiteY16" fmla="*/ 414337 h 900112"/>
                <a:gd name="connsiteX17" fmla="*/ 157240 w 204977"/>
                <a:gd name="connsiteY17" fmla="*/ 404812 h 900112"/>
                <a:gd name="connsiteX18" fmla="*/ 166765 w 204977"/>
                <a:gd name="connsiteY18" fmla="*/ 390525 h 900112"/>
                <a:gd name="connsiteX19" fmla="*/ 181053 w 204977"/>
                <a:gd name="connsiteY19" fmla="*/ 376237 h 900112"/>
                <a:gd name="connsiteX20" fmla="*/ 195340 w 204977"/>
                <a:gd name="connsiteY20" fmla="*/ 342900 h 900112"/>
                <a:gd name="connsiteX21" fmla="*/ 200103 w 204977"/>
                <a:gd name="connsiteY21" fmla="*/ 314325 h 900112"/>
                <a:gd name="connsiteX22" fmla="*/ 200103 w 204977"/>
                <a:gd name="connsiteY22" fmla="*/ 133350 h 900112"/>
                <a:gd name="connsiteX23" fmla="*/ 181053 w 204977"/>
                <a:gd name="connsiteY23" fmla="*/ 119062 h 900112"/>
                <a:gd name="connsiteX24" fmla="*/ 166765 w 204977"/>
                <a:gd name="connsiteY24" fmla="*/ 109537 h 900112"/>
                <a:gd name="connsiteX25" fmla="*/ 147715 w 204977"/>
                <a:gd name="connsiteY25" fmla="*/ 95250 h 900112"/>
                <a:gd name="connsiteX26" fmla="*/ 133428 w 204977"/>
                <a:gd name="connsiteY26" fmla="*/ 90487 h 900112"/>
                <a:gd name="connsiteX27" fmla="*/ 119140 w 204977"/>
                <a:gd name="connsiteY27" fmla="*/ 76200 h 900112"/>
                <a:gd name="connsiteX28" fmla="*/ 104853 w 204977"/>
                <a:gd name="connsiteY28" fmla="*/ 66675 h 900112"/>
                <a:gd name="connsiteX29" fmla="*/ 66753 w 204977"/>
                <a:gd name="connsiteY29" fmla="*/ 28575 h 900112"/>
                <a:gd name="connsiteX30" fmla="*/ 61990 w 204977"/>
                <a:gd name="connsiteY30" fmla="*/ 0 h 900112"/>
                <a:gd name="connsiteX0" fmla="*/ 19128 w 204977"/>
                <a:gd name="connsiteY0" fmla="*/ 900112 h 900112"/>
                <a:gd name="connsiteX1" fmla="*/ 78 w 204977"/>
                <a:gd name="connsiteY1" fmla="*/ 857250 h 900112"/>
                <a:gd name="connsiteX2" fmla="*/ 11984 w 204977"/>
                <a:gd name="connsiteY2" fmla="*/ 792956 h 900112"/>
                <a:gd name="connsiteX3" fmla="*/ 2459 w 204977"/>
                <a:gd name="connsiteY3" fmla="*/ 762000 h 900112"/>
                <a:gd name="connsiteX4" fmla="*/ 14365 w 204977"/>
                <a:gd name="connsiteY4" fmla="*/ 747712 h 900112"/>
                <a:gd name="connsiteX5" fmla="*/ 7222 w 204977"/>
                <a:gd name="connsiteY5" fmla="*/ 728662 h 900112"/>
                <a:gd name="connsiteX6" fmla="*/ 19129 w 204977"/>
                <a:gd name="connsiteY6" fmla="*/ 678656 h 900112"/>
                <a:gd name="connsiteX7" fmla="*/ 66753 w 204977"/>
                <a:gd name="connsiteY7" fmla="*/ 690562 h 900112"/>
                <a:gd name="connsiteX8" fmla="*/ 71515 w 204977"/>
                <a:gd name="connsiteY8" fmla="*/ 671512 h 900112"/>
                <a:gd name="connsiteX9" fmla="*/ 81040 w 204977"/>
                <a:gd name="connsiteY9" fmla="*/ 642937 h 900112"/>
                <a:gd name="connsiteX10" fmla="*/ 66753 w 204977"/>
                <a:gd name="connsiteY10" fmla="*/ 576262 h 900112"/>
                <a:gd name="connsiteX11" fmla="*/ 52465 w 204977"/>
                <a:gd name="connsiteY11" fmla="*/ 571500 h 900112"/>
                <a:gd name="connsiteX12" fmla="*/ 47703 w 204977"/>
                <a:gd name="connsiteY12" fmla="*/ 557212 h 900112"/>
                <a:gd name="connsiteX13" fmla="*/ 47703 w 204977"/>
                <a:gd name="connsiteY13" fmla="*/ 447675 h 900112"/>
                <a:gd name="connsiteX14" fmla="*/ 66753 w 204977"/>
                <a:gd name="connsiteY14" fmla="*/ 442912 h 900112"/>
                <a:gd name="connsiteX15" fmla="*/ 104853 w 204977"/>
                <a:gd name="connsiteY15" fmla="*/ 428625 h 900112"/>
                <a:gd name="connsiteX16" fmla="*/ 123903 w 204977"/>
                <a:gd name="connsiteY16" fmla="*/ 423862 h 900112"/>
                <a:gd name="connsiteX17" fmla="*/ 138190 w 204977"/>
                <a:gd name="connsiteY17" fmla="*/ 414337 h 900112"/>
                <a:gd name="connsiteX18" fmla="*/ 157240 w 204977"/>
                <a:gd name="connsiteY18" fmla="*/ 404812 h 900112"/>
                <a:gd name="connsiteX19" fmla="*/ 166765 w 204977"/>
                <a:gd name="connsiteY19" fmla="*/ 390525 h 900112"/>
                <a:gd name="connsiteX20" fmla="*/ 181053 w 204977"/>
                <a:gd name="connsiteY20" fmla="*/ 376237 h 900112"/>
                <a:gd name="connsiteX21" fmla="*/ 195340 w 204977"/>
                <a:gd name="connsiteY21" fmla="*/ 342900 h 900112"/>
                <a:gd name="connsiteX22" fmla="*/ 200103 w 204977"/>
                <a:gd name="connsiteY22" fmla="*/ 314325 h 900112"/>
                <a:gd name="connsiteX23" fmla="*/ 200103 w 204977"/>
                <a:gd name="connsiteY23" fmla="*/ 133350 h 900112"/>
                <a:gd name="connsiteX24" fmla="*/ 181053 w 204977"/>
                <a:gd name="connsiteY24" fmla="*/ 119062 h 900112"/>
                <a:gd name="connsiteX25" fmla="*/ 166765 w 204977"/>
                <a:gd name="connsiteY25" fmla="*/ 109537 h 900112"/>
                <a:gd name="connsiteX26" fmla="*/ 147715 w 204977"/>
                <a:gd name="connsiteY26" fmla="*/ 95250 h 900112"/>
                <a:gd name="connsiteX27" fmla="*/ 133428 w 204977"/>
                <a:gd name="connsiteY27" fmla="*/ 90487 h 900112"/>
                <a:gd name="connsiteX28" fmla="*/ 119140 w 204977"/>
                <a:gd name="connsiteY28" fmla="*/ 76200 h 900112"/>
                <a:gd name="connsiteX29" fmla="*/ 104853 w 204977"/>
                <a:gd name="connsiteY29" fmla="*/ 66675 h 900112"/>
                <a:gd name="connsiteX30" fmla="*/ 66753 w 204977"/>
                <a:gd name="connsiteY30" fmla="*/ 28575 h 900112"/>
                <a:gd name="connsiteX31" fmla="*/ 61990 w 204977"/>
                <a:gd name="connsiteY31" fmla="*/ 0 h 900112"/>
                <a:gd name="connsiteX0" fmla="*/ 19128 w 204977"/>
                <a:gd name="connsiteY0" fmla="*/ 900112 h 900112"/>
                <a:gd name="connsiteX1" fmla="*/ 78 w 204977"/>
                <a:gd name="connsiteY1" fmla="*/ 857250 h 900112"/>
                <a:gd name="connsiteX2" fmla="*/ 11984 w 204977"/>
                <a:gd name="connsiteY2" fmla="*/ 792956 h 900112"/>
                <a:gd name="connsiteX3" fmla="*/ 2459 w 204977"/>
                <a:gd name="connsiteY3" fmla="*/ 762000 h 900112"/>
                <a:gd name="connsiteX4" fmla="*/ 14365 w 204977"/>
                <a:gd name="connsiteY4" fmla="*/ 747712 h 900112"/>
                <a:gd name="connsiteX5" fmla="*/ 7222 w 204977"/>
                <a:gd name="connsiteY5" fmla="*/ 728662 h 900112"/>
                <a:gd name="connsiteX6" fmla="*/ 19129 w 204977"/>
                <a:gd name="connsiteY6" fmla="*/ 678656 h 900112"/>
                <a:gd name="connsiteX7" fmla="*/ 38178 w 204977"/>
                <a:gd name="connsiteY7" fmla="*/ 652462 h 900112"/>
                <a:gd name="connsiteX8" fmla="*/ 71515 w 204977"/>
                <a:gd name="connsiteY8" fmla="*/ 671512 h 900112"/>
                <a:gd name="connsiteX9" fmla="*/ 81040 w 204977"/>
                <a:gd name="connsiteY9" fmla="*/ 642937 h 900112"/>
                <a:gd name="connsiteX10" fmla="*/ 66753 w 204977"/>
                <a:gd name="connsiteY10" fmla="*/ 576262 h 900112"/>
                <a:gd name="connsiteX11" fmla="*/ 52465 w 204977"/>
                <a:gd name="connsiteY11" fmla="*/ 571500 h 900112"/>
                <a:gd name="connsiteX12" fmla="*/ 47703 w 204977"/>
                <a:gd name="connsiteY12" fmla="*/ 557212 h 900112"/>
                <a:gd name="connsiteX13" fmla="*/ 47703 w 204977"/>
                <a:gd name="connsiteY13" fmla="*/ 447675 h 900112"/>
                <a:gd name="connsiteX14" fmla="*/ 66753 w 204977"/>
                <a:gd name="connsiteY14" fmla="*/ 442912 h 900112"/>
                <a:gd name="connsiteX15" fmla="*/ 104853 w 204977"/>
                <a:gd name="connsiteY15" fmla="*/ 428625 h 900112"/>
                <a:gd name="connsiteX16" fmla="*/ 123903 w 204977"/>
                <a:gd name="connsiteY16" fmla="*/ 423862 h 900112"/>
                <a:gd name="connsiteX17" fmla="*/ 138190 w 204977"/>
                <a:gd name="connsiteY17" fmla="*/ 414337 h 900112"/>
                <a:gd name="connsiteX18" fmla="*/ 157240 w 204977"/>
                <a:gd name="connsiteY18" fmla="*/ 404812 h 900112"/>
                <a:gd name="connsiteX19" fmla="*/ 166765 w 204977"/>
                <a:gd name="connsiteY19" fmla="*/ 390525 h 900112"/>
                <a:gd name="connsiteX20" fmla="*/ 181053 w 204977"/>
                <a:gd name="connsiteY20" fmla="*/ 376237 h 900112"/>
                <a:gd name="connsiteX21" fmla="*/ 195340 w 204977"/>
                <a:gd name="connsiteY21" fmla="*/ 342900 h 900112"/>
                <a:gd name="connsiteX22" fmla="*/ 200103 w 204977"/>
                <a:gd name="connsiteY22" fmla="*/ 314325 h 900112"/>
                <a:gd name="connsiteX23" fmla="*/ 200103 w 204977"/>
                <a:gd name="connsiteY23" fmla="*/ 133350 h 900112"/>
                <a:gd name="connsiteX24" fmla="*/ 181053 w 204977"/>
                <a:gd name="connsiteY24" fmla="*/ 119062 h 900112"/>
                <a:gd name="connsiteX25" fmla="*/ 166765 w 204977"/>
                <a:gd name="connsiteY25" fmla="*/ 109537 h 900112"/>
                <a:gd name="connsiteX26" fmla="*/ 147715 w 204977"/>
                <a:gd name="connsiteY26" fmla="*/ 95250 h 900112"/>
                <a:gd name="connsiteX27" fmla="*/ 133428 w 204977"/>
                <a:gd name="connsiteY27" fmla="*/ 90487 h 900112"/>
                <a:gd name="connsiteX28" fmla="*/ 119140 w 204977"/>
                <a:gd name="connsiteY28" fmla="*/ 76200 h 900112"/>
                <a:gd name="connsiteX29" fmla="*/ 104853 w 204977"/>
                <a:gd name="connsiteY29" fmla="*/ 66675 h 900112"/>
                <a:gd name="connsiteX30" fmla="*/ 66753 w 204977"/>
                <a:gd name="connsiteY30" fmla="*/ 28575 h 900112"/>
                <a:gd name="connsiteX31" fmla="*/ 61990 w 204977"/>
                <a:gd name="connsiteY31" fmla="*/ 0 h 900112"/>
                <a:gd name="connsiteX0" fmla="*/ 19128 w 204977"/>
                <a:gd name="connsiteY0" fmla="*/ 900112 h 900112"/>
                <a:gd name="connsiteX1" fmla="*/ 78 w 204977"/>
                <a:gd name="connsiteY1" fmla="*/ 857250 h 900112"/>
                <a:gd name="connsiteX2" fmla="*/ 11984 w 204977"/>
                <a:gd name="connsiteY2" fmla="*/ 792956 h 900112"/>
                <a:gd name="connsiteX3" fmla="*/ 2459 w 204977"/>
                <a:gd name="connsiteY3" fmla="*/ 762000 h 900112"/>
                <a:gd name="connsiteX4" fmla="*/ 14365 w 204977"/>
                <a:gd name="connsiteY4" fmla="*/ 747712 h 900112"/>
                <a:gd name="connsiteX5" fmla="*/ 7222 w 204977"/>
                <a:gd name="connsiteY5" fmla="*/ 728662 h 900112"/>
                <a:gd name="connsiteX6" fmla="*/ 19129 w 204977"/>
                <a:gd name="connsiteY6" fmla="*/ 678656 h 900112"/>
                <a:gd name="connsiteX7" fmla="*/ 38178 w 204977"/>
                <a:gd name="connsiteY7" fmla="*/ 652462 h 900112"/>
                <a:gd name="connsiteX8" fmla="*/ 33415 w 204977"/>
                <a:gd name="connsiteY8" fmla="*/ 621505 h 900112"/>
                <a:gd name="connsiteX9" fmla="*/ 81040 w 204977"/>
                <a:gd name="connsiteY9" fmla="*/ 642937 h 900112"/>
                <a:gd name="connsiteX10" fmla="*/ 66753 w 204977"/>
                <a:gd name="connsiteY10" fmla="*/ 576262 h 900112"/>
                <a:gd name="connsiteX11" fmla="*/ 52465 w 204977"/>
                <a:gd name="connsiteY11" fmla="*/ 571500 h 900112"/>
                <a:gd name="connsiteX12" fmla="*/ 47703 w 204977"/>
                <a:gd name="connsiteY12" fmla="*/ 557212 h 900112"/>
                <a:gd name="connsiteX13" fmla="*/ 47703 w 204977"/>
                <a:gd name="connsiteY13" fmla="*/ 447675 h 900112"/>
                <a:gd name="connsiteX14" fmla="*/ 66753 w 204977"/>
                <a:gd name="connsiteY14" fmla="*/ 442912 h 900112"/>
                <a:gd name="connsiteX15" fmla="*/ 104853 w 204977"/>
                <a:gd name="connsiteY15" fmla="*/ 428625 h 900112"/>
                <a:gd name="connsiteX16" fmla="*/ 123903 w 204977"/>
                <a:gd name="connsiteY16" fmla="*/ 423862 h 900112"/>
                <a:gd name="connsiteX17" fmla="*/ 138190 w 204977"/>
                <a:gd name="connsiteY17" fmla="*/ 414337 h 900112"/>
                <a:gd name="connsiteX18" fmla="*/ 157240 w 204977"/>
                <a:gd name="connsiteY18" fmla="*/ 404812 h 900112"/>
                <a:gd name="connsiteX19" fmla="*/ 166765 w 204977"/>
                <a:gd name="connsiteY19" fmla="*/ 390525 h 900112"/>
                <a:gd name="connsiteX20" fmla="*/ 181053 w 204977"/>
                <a:gd name="connsiteY20" fmla="*/ 376237 h 900112"/>
                <a:gd name="connsiteX21" fmla="*/ 195340 w 204977"/>
                <a:gd name="connsiteY21" fmla="*/ 342900 h 900112"/>
                <a:gd name="connsiteX22" fmla="*/ 200103 w 204977"/>
                <a:gd name="connsiteY22" fmla="*/ 314325 h 900112"/>
                <a:gd name="connsiteX23" fmla="*/ 200103 w 204977"/>
                <a:gd name="connsiteY23" fmla="*/ 133350 h 900112"/>
                <a:gd name="connsiteX24" fmla="*/ 181053 w 204977"/>
                <a:gd name="connsiteY24" fmla="*/ 119062 h 900112"/>
                <a:gd name="connsiteX25" fmla="*/ 166765 w 204977"/>
                <a:gd name="connsiteY25" fmla="*/ 109537 h 900112"/>
                <a:gd name="connsiteX26" fmla="*/ 147715 w 204977"/>
                <a:gd name="connsiteY26" fmla="*/ 95250 h 900112"/>
                <a:gd name="connsiteX27" fmla="*/ 133428 w 204977"/>
                <a:gd name="connsiteY27" fmla="*/ 90487 h 900112"/>
                <a:gd name="connsiteX28" fmla="*/ 119140 w 204977"/>
                <a:gd name="connsiteY28" fmla="*/ 76200 h 900112"/>
                <a:gd name="connsiteX29" fmla="*/ 104853 w 204977"/>
                <a:gd name="connsiteY29" fmla="*/ 66675 h 900112"/>
                <a:gd name="connsiteX30" fmla="*/ 66753 w 204977"/>
                <a:gd name="connsiteY30" fmla="*/ 28575 h 900112"/>
                <a:gd name="connsiteX31" fmla="*/ 61990 w 204977"/>
                <a:gd name="connsiteY31" fmla="*/ 0 h 900112"/>
                <a:gd name="connsiteX0" fmla="*/ 21486 w 207335"/>
                <a:gd name="connsiteY0" fmla="*/ 900112 h 900112"/>
                <a:gd name="connsiteX1" fmla="*/ 2436 w 207335"/>
                <a:gd name="connsiteY1" fmla="*/ 857250 h 900112"/>
                <a:gd name="connsiteX2" fmla="*/ 14342 w 207335"/>
                <a:gd name="connsiteY2" fmla="*/ 792956 h 900112"/>
                <a:gd name="connsiteX3" fmla="*/ 4817 w 207335"/>
                <a:gd name="connsiteY3" fmla="*/ 762000 h 900112"/>
                <a:gd name="connsiteX4" fmla="*/ 16723 w 207335"/>
                <a:gd name="connsiteY4" fmla="*/ 747712 h 900112"/>
                <a:gd name="connsiteX5" fmla="*/ 9580 w 207335"/>
                <a:gd name="connsiteY5" fmla="*/ 728662 h 900112"/>
                <a:gd name="connsiteX6" fmla="*/ 21487 w 207335"/>
                <a:gd name="connsiteY6" fmla="*/ 678656 h 900112"/>
                <a:gd name="connsiteX7" fmla="*/ 55 w 207335"/>
                <a:gd name="connsiteY7" fmla="*/ 652462 h 900112"/>
                <a:gd name="connsiteX8" fmla="*/ 35773 w 207335"/>
                <a:gd name="connsiteY8" fmla="*/ 621505 h 900112"/>
                <a:gd name="connsiteX9" fmla="*/ 83398 w 207335"/>
                <a:gd name="connsiteY9" fmla="*/ 642937 h 900112"/>
                <a:gd name="connsiteX10" fmla="*/ 69111 w 207335"/>
                <a:gd name="connsiteY10" fmla="*/ 576262 h 900112"/>
                <a:gd name="connsiteX11" fmla="*/ 54823 w 207335"/>
                <a:gd name="connsiteY11" fmla="*/ 571500 h 900112"/>
                <a:gd name="connsiteX12" fmla="*/ 50061 w 207335"/>
                <a:gd name="connsiteY12" fmla="*/ 557212 h 900112"/>
                <a:gd name="connsiteX13" fmla="*/ 50061 w 207335"/>
                <a:gd name="connsiteY13" fmla="*/ 447675 h 900112"/>
                <a:gd name="connsiteX14" fmla="*/ 69111 w 207335"/>
                <a:gd name="connsiteY14" fmla="*/ 442912 h 900112"/>
                <a:gd name="connsiteX15" fmla="*/ 107211 w 207335"/>
                <a:gd name="connsiteY15" fmla="*/ 428625 h 900112"/>
                <a:gd name="connsiteX16" fmla="*/ 126261 w 207335"/>
                <a:gd name="connsiteY16" fmla="*/ 423862 h 900112"/>
                <a:gd name="connsiteX17" fmla="*/ 140548 w 207335"/>
                <a:gd name="connsiteY17" fmla="*/ 414337 h 900112"/>
                <a:gd name="connsiteX18" fmla="*/ 159598 w 207335"/>
                <a:gd name="connsiteY18" fmla="*/ 404812 h 900112"/>
                <a:gd name="connsiteX19" fmla="*/ 169123 w 207335"/>
                <a:gd name="connsiteY19" fmla="*/ 390525 h 900112"/>
                <a:gd name="connsiteX20" fmla="*/ 183411 w 207335"/>
                <a:gd name="connsiteY20" fmla="*/ 376237 h 900112"/>
                <a:gd name="connsiteX21" fmla="*/ 197698 w 207335"/>
                <a:gd name="connsiteY21" fmla="*/ 342900 h 900112"/>
                <a:gd name="connsiteX22" fmla="*/ 202461 w 207335"/>
                <a:gd name="connsiteY22" fmla="*/ 314325 h 900112"/>
                <a:gd name="connsiteX23" fmla="*/ 202461 w 207335"/>
                <a:gd name="connsiteY23" fmla="*/ 133350 h 900112"/>
                <a:gd name="connsiteX24" fmla="*/ 183411 w 207335"/>
                <a:gd name="connsiteY24" fmla="*/ 119062 h 900112"/>
                <a:gd name="connsiteX25" fmla="*/ 169123 w 207335"/>
                <a:gd name="connsiteY25" fmla="*/ 109537 h 900112"/>
                <a:gd name="connsiteX26" fmla="*/ 150073 w 207335"/>
                <a:gd name="connsiteY26" fmla="*/ 95250 h 900112"/>
                <a:gd name="connsiteX27" fmla="*/ 135786 w 207335"/>
                <a:gd name="connsiteY27" fmla="*/ 90487 h 900112"/>
                <a:gd name="connsiteX28" fmla="*/ 121498 w 207335"/>
                <a:gd name="connsiteY28" fmla="*/ 76200 h 900112"/>
                <a:gd name="connsiteX29" fmla="*/ 107211 w 207335"/>
                <a:gd name="connsiteY29" fmla="*/ 66675 h 900112"/>
                <a:gd name="connsiteX30" fmla="*/ 69111 w 207335"/>
                <a:gd name="connsiteY30" fmla="*/ 28575 h 900112"/>
                <a:gd name="connsiteX31" fmla="*/ 64348 w 207335"/>
                <a:gd name="connsiteY31" fmla="*/ 0 h 900112"/>
                <a:gd name="connsiteX0" fmla="*/ 21486 w 207335"/>
                <a:gd name="connsiteY0" fmla="*/ 900112 h 900112"/>
                <a:gd name="connsiteX1" fmla="*/ 2436 w 207335"/>
                <a:gd name="connsiteY1" fmla="*/ 857250 h 900112"/>
                <a:gd name="connsiteX2" fmla="*/ 14342 w 207335"/>
                <a:gd name="connsiteY2" fmla="*/ 792956 h 900112"/>
                <a:gd name="connsiteX3" fmla="*/ 4817 w 207335"/>
                <a:gd name="connsiteY3" fmla="*/ 762000 h 900112"/>
                <a:gd name="connsiteX4" fmla="*/ 16723 w 207335"/>
                <a:gd name="connsiteY4" fmla="*/ 747712 h 900112"/>
                <a:gd name="connsiteX5" fmla="*/ 9580 w 207335"/>
                <a:gd name="connsiteY5" fmla="*/ 728662 h 900112"/>
                <a:gd name="connsiteX6" fmla="*/ 21487 w 207335"/>
                <a:gd name="connsiteY6" fmla="*/ 678656 h 900112"/>
                <a:gd name="connsiteX7" fmla="*/ 55 w 207335"/>
                <a:gd name="connsiteY7" fmla="*/ 652462 h 900112"/>
                <a:gd name="connsiteX8" fmla="*/ 35773 w 207335"/>
                <a:gd name="connsiteY8" fmla="*/ 621505 h 900112"/>
                <a:gd name="connsiteX9" fmla="*/ 61967 w 207335"/>
                <a:gd name="connsiteY9" fmla="*/ 611981 h 900112"/>
                <a:gd name="connsiteX10" fmla="*/ 69111 w 207335"/>
                <a:gd name="connsiteY10" fmla="*/ 576262 h 900112"/>
                <a:gd name="connsiteX11" fmla="*/ 54823 w 207335"/>
                <a:gd name="connsiteY11" fmla="*/ 571500 h 900112"/>
                <a:gd name="connsiteX12" fmla="*/ 50061 w 207335"/>
                <a:gd name="connsiteY12" fmla="*/ 557212 h 900112"/>
                <a:gd name="connsiteX13" fmla="*/ 50061 w 207335"/>
                <a:gd name="connsiteY13" fmla="*/ 447675 h 900112"/>
                <a:gd name="connsiteX14" fmla="*/ 69111 w 207335"/>
                <a:gd name="connsiteY14" fmla="*/ 442912 h 900112"/>
                <a:gd name="connsiteX15" fmla="*/ 107211 w 207335"/>
                <a:gd name="connsiteY15" fmla="*/ 428625 h 900112"/>
                <a:gd name="connsiteX16" fmla="*/ 126261 w 207335"/>
                <a:gd name="connsiteY16" fmla="*/ 423862 h 900112"/>
                <a:gd name="connsiteX17" fmla="*/ 140548 w 207335"/>
                <a:gd name="connsiteY17" fmla="*/ 414337 h 900112"/>
                <a:gd name="connsiteX18" fmla="*/ 159598 w 207335"/>
                <a:gd name="connsiteY18" fmla="*/ 404812 h 900112"/>
                <a:gd name="connsiteX19" fmla="*/ 169123 w 207335"/>
                <a:gd name="connsiteY19" fmla="*/ 390525 h 900112"/>
                <a:gd name="connsiteX20" fmla="*/ 183411 w 207335"/>
                <a:gd name="connsiteY20" fmla="*/ 376237 h 900112"/>
                <a:gd name="connsiteX21" fmla="*/ 197698 w 207335"/>
                <a:gd name="connsiteY21" fmla="*/ 342900 h 900112"/>
                <a:gd name="connsiteX22" fmla="*/ 202461 w 207335"/>
                <a:gd name="connsiteY22" fmla="*/ 314325 h 900112"/>
                <a:gd name="connsiteX23" fmla="*/ 202461 w 207335"/>
                <a:gd name="connsiteY23" fmla="*/ 133350 h 900112"/>
                <a:gd name="connsiteX24" fmla="*/ 183411 w 207335"/>
                <a:gd name="connsiteY24" fmla="*/ 119062 h 900112"/>
                <a:gd name="connsiteX25" fmla="*/ 169123 w 207335"/>
                <a:gd name="connsiteY25" fmla="*/ 109537 h 900112"/>
                <a:gd name="connsiteX26" fmla="*/ 150073 w 207335"/>
                <a:gd name="connsiteY26" fmla="*/ 95250 h 900112"/>
                <a:gd name="connsiteX27" fmla="*/ 135786 w 207335"/>
                <a:gd name="connsiteY27" fmla="*/ 90487 h 900112"/>
                <a:gd name="connsiteX28" fmla="*/ 121498 w 207335"/>
                <a:gd name="connsiteY28" fmla="*/ 76200 h 900112"/>
                <a:gd name="connsiteX29" fmla="*/ 107211 w 207335"/>
                <a:gd name="connsiteY29" fmla="*/ 66675 h 900112"/>
                <a:gd name="connsiteX30" fmla="*/ 69111 w 207335"/>
                <a:gd name="connsiteY30" fmla="*/ 28575 h 900112"/>
                <a:gd name="connsiteX31" fmla="*/ 64348 w 207335"/>
                <a:gd name="connsiteY31" fmla="*/ 0 h 900112"/>
                <a:gd name="connsiteX0" fmla="*/ 21486 w 207335"/>
                <a:gd name="connsiteY0" fmla="*/ 900112 h 900112"/>
                <a:gd name="connsiteX1" fmla="*/ 2436 w 207335"/>
                <a:gd name="connsiteY1" fmla="*/ 857250 h 900112"/>
                <a:gd name="connsiteX2" fmla="*/ 14342 w 207335"/>
                <a:gd name="connsiteY2" fmla="*/ 792956 h 900112"/>
                <a:gd name="connsiteX3" fmla="*/ 4817 w 207335"/>
                <a:gd name="connsiteY3" fmla="*/ 762000 h 900112"/>
                <a:gd name="connsiteX4" fmla="*/ 16723 w 207335"/>
                <a:gd name="connsiteY4" fmla="*/ 747712 h 900112"/>
                <a:gd name="connsiteX5" fmla="*/ 9580 w 207335"/>
                <a:gd name="connsiteY5" fmla="*/ 728662 h 900112"/>
                <a:gd name="connsiteX6" fmla="*/ 21487 w 207335"/>
                <a:gd name="connsiteY6" fmla="*/ 678656 h 900112"/>
                <a:gd name="connsiteX7" fmla="*/ 55 w 207335"/>
                <a:gd name="connsiteY7" fmla="*/ 652462 h 900112"/>
                <a:gd name="connsiteX8" fmla="*/ 23867 w 207335"/>
                <a:gd name="connsiteY8" fmla="*/ 619124 h 900112"/>
                <a:gd name="connsiteX9" fmla="*/ 61967 w 207335"/>
                <a:gd name="connsiteY9" fmla="*/ 611981 h 900112"/>
                <a:gd name="connsiteX10" fmla="*/ 69111 w 207335"/>
                <a:gd name="connsiteY10" fmla="*/ 576262 h 900112"/>
                <a:gd name="connsiteX11" fmla="*/ 54823 w 207335"/>
                <a:gd name="connsiteY11" fmla="*/ 571500 h 900112"/>
                <a:gd name="connsiteX12" fmla="*/ 50061 w 207335"/>
                <a:gd name="connsiteY12" fmla="*/ 557212 h 900112"/>
                <a:gd name="connsiteX13" fmla="*/ 50061 w 207335"/>
                <a:gd name="connsiteY13" fmla="*/ 447675 h 900112"/>
                <a:gd name="connsiteX14" fmla="*/ 69111 w 207335"/>
                <a:gd name="connsiteY14" fmla="*/ 442912 h 900112"/>
                <a:gd name="connsiteX15" fmla="*/ 107211 w 207335"/>
                <a:gd name="connsiteY15" fmla="*/ 428625 h 900112"/>
                <a:gd name="connsiteX16" fmla="*/ 126261 w 207335"/>
                <a:gd name="connsiteY16" fmla="*/ 423862 h 900112"/>
                <a:gd name="connsiteX17" fmla="*/ 140548 w 207335"/>
                <a:gd name="connsiteY17" fmla="*/ 414337 h 900112"/>
                <a:gd name="connsiteX18" fmla="*/ 159598 w 207335"/>
                <a:gd name="connsiteY18" fmla="*/ 404812 h 900112"/>
                <a:gd name="connsiteX19" fmla="*/ 169123 w 207335"/>
                <a:gd name="connsiteY19" fmla="*/ 390525 h 900112"/>
                <a:gd name="connsiteX20" fmla="*/ 183411 w 207335"/>
                <a:gd name="connsiteY20" fmla="*/ 376237 h 900112"/>
                <a:gd name="connsiteX21" fmla="*/ 197698 w 207335"/>
                <a:gd name="connsiteY21" fmla="*/ 342900 h 900112"/>
                <a:gd name="connsiteX22" fmla="*/ 202461 w 207335"/>
                <a:gd name="connsiteY22" fmla="*/ 314325 h 900112"/>
                <a:gd name="connsiteX23" fmla="*/ 202461 w 207335"/>
                <a:gd name="connsiteY23" fmla="*/ 133350 h 900112"/>
                <a:gd name="connsiteX24" fmla="*/ 183411 w 207335"/>
                <a:gd name="connsiteY24" fmla="*/ 119062 h 900112"/>
                <a:gd name="connsiteX25" fmla="*/ 169123 w 207335"/>
                <a:gd name="connsiteY25" fmla="*/ 109537 h 900112"/>
                <a:gd name="connsiteX26" fmla="*/ 150073 w 207335"/>
                <a:gd name="connsiteY26" fmla="*/ 95250 h 900112"/>
                <a:gd name="connsiteX27" fmla="*/ 135786 w 207335"/>
                <a:gd name="connsiteY27" fmla="*/ 90487 h 900112"/>
                <a:gd name="connsiteX28" fmla="*/ 121498 w 207335"/>
                <a:gd name="connsiteY28" fmla="*/ 76200 h 900112"/>
                <a:gd name="connsiteX29" fmla="*/ 107211 w 207335"/>
                <a:gd name="connsiteY29" fmla="*/ 66675 h 900112"/>
                <a:gd name="connsiteX30" fmla="*/ 69111 w 207335"/>
                <a:gd name="connsiteY30" fmla="*/ 28575 h 900112"/>
                <a:gd name="connsiteX31" fmla="*/ 64348 w 207335"/>
                <a:gd name="connsiteY31" fmla="*/ 0 h 900112"/>
                <a:gd name="connsiteX0" fmla="*/ 21486 w 207335"/>
                <a:gd name="connsiteY0" fmla="*/ 900112 h 900112"/>
                <a:gd name="connsiteX1" fmla="*/ 2436 w 207335"/>
                <a:gd name="connsiteY1" fmla="*/ 857250 h 900112"/>
                <a:gd name="connsiteX2" fmla="*/ 14342 w 207335"/>
                <a:gd name="connsiteY2" fmla="*/ 792956 h 900112"/>
                <a:gd name="connsiteX3" fmla="*/ 4817 w 207335"/>
                <a:gd name="connsiteY3" fmla="*/ 762000 h 900112"/>
                <a:gd name="connsiteX4" fmla="*/ 16723 w 207335"/>
                <a:gd name="connsiteY4" fmla="*/ 747712 h 900112"/>
                <a:gd name="connsiteX5" fmla="*/ 9580 w 207335"/>
                <a:gd name="connsiteY5" fmla="*/ 728662 h 900112"/>
                <a:gd name="connsiteX6" fmla="*/ 21487 w 207335"/>
                <a:gd name="connsiteY6" fmla="*/ 678656 h 900112"/>
                <a:gd name="connsiteX7" fmla="*/ 55 w 207335"/>
                <a:gd name="connsiteY7" fmla="*/ 652462 h 900112"/>
                <a:gd name="connsiteX8" fmla="*/ 23867 w 207335"/>
                <a:gd name="connsiteY8" fmla="*/ 619124 h 900112"/>
                <a:gd name="connsiteX9" fmla="*/ 19105 w 207335"/>
                <a:gd name="connsiteY9" fmla="*/ 585788 h 900112"/>
                <a:gd name="connsiteX10" fmla="*/ 69111 w 207335"/>
                <a:gd name="connsiteY10" fmla="*/ 576262 h 900112"/>
                <a:gd name="connsiteX11" fmla="*/ 54823 w 207335"/>
                <a:gd name="connsiteY11" fmla="*/ 571500 h 900112"/>
                <a:gd name="connsiteX12" fmla="*/ 50061 w 207335"/>
                <a:gd name="connsiteY12" fmla="*/ 557212 h 900112"/>
                <a:gd name="connsiteX13" fmla="*/ 50061 w 207335"/>
                <a:gd name="connsiteY13" fmla="*/ 447675 h 900112"/>
                <a:gd name="connsiteX14" fmla="*/ 69111 w 207335"/>
                <a:gd name="connsiteY14" fmla="*/ 442912 h 900112"/>
                <a:gd name="connsiteX15" fmla="*/ 107211 w 207335"/>
                <a:gd name="connsiteY15" fmla="*/ 428625 h 900112"/>
                <a:gd name="connsiteX16" fmla="*/ 126261 w 207335"/>
                <a:gd name="connsiteY16" fmla="*/ 423862 h 900112"/>
                <a:gd name="connsiteX17" fmla="*/ 140548 w 207335"/>
                <a:gd name="connsiteY17" fmla="*/ 414337 h 900112"/>
                <a:gd name="connsiteX18" fmla="*/ 159598 w 207335"/>
                <a:gd name="connsiteY18" fmla="*/ 404812 h 900112"/>
                <a:gd name="connsiteX19" fmla="*/ 169123 w 207335"/>
                <a:gd name="connsiteY19" fmla="*/ 390525 h 900112"/>
                <a:gd name="connsiteX20" fmla="*/ 183411 w 207335"/>
                <a:gd name="connsiteY20" fmla="*/ 376237 h 900112"/>
                <a:gd name="connsiteX21" fmla="*/ 197698 w 207335"/>
                <a:gd name="connsiteY21" fmla="*/ 342900 h 900112"/>
                <a:gd name="connsiteX22" fmla="*/ 202461 w 207335"/>
                <a:gd name="connsiteY22" fmla="*/ 314325 h 900112"/>
                <a:gd name="connsiteX23" fmla="*/ 202461 w 207335"/>
                <a:gd name="connsiteY23" fmla="*/ 133350 h 900112"/>
                <a:gd name="connsiteX24" fmla="*/ 183411 w 207335"/>
                <a:gd name="connsiteY24" fmla="*/ 119062 h 900112"/>
                <a:gd name="connsiteX25" fmla="*/ 169123 w 207335"/>
                <a:gd name="connsiteY25" fmla="*/ 109537 h 900112"/>
                <a:gd name="connsiteX26" fmla="*/ 150073 w 207335"/>
                <a:gd name="connsiteY26" fmla="*/ 95250 h 900112"/>
                <a:gd name="connsiteX27" fmla="*/ 135786 w 207335"/>
                <a:gd name="connsiteY27" fmla="*/ 90487 h 900112"/>
                <a:gd name="connsiteX28" fmla="*/ 121498 w 207335"/>
                <a:gd name="connsiteY28" fmla="*/ 76200 h 900112"/>
                <a:gd name="connsiteX29" fmla="*/ 107211 w 207335"/>
                <a:gd name="connsiteY29" fmla="*/ 66675 h 900112"/>
                <a:gd name="connsiteX30" fmla="*/ 69111 w 207335"/>
                <a:gd name="connsiteY30" fmla="*/ 28575 h 900112"/>
                <a:gd name="connsiteX31" fmla="*/ 64348 w 207335"/>
                <a:gd name="connsiteY31" fmla="*/ 0 h 900112"/>
                <a:gd name="connsiteX0" fmla="*/ 21486 w 207335"/>
                <a:gd name="connsiteY0" fmla="*/ 900112 h 900112"/>
                <a:gd name="connsiteX1" fmla="*/ 2436 w 207335"/>
                <a:gd name="connsiteY1" fmla="*/ 857250 h 900112"/>
                <a:gd name="connsiteX2" fmla="*/ 14342 w 207335"/>
                <a:gd name="connsiteY2" fmla="*/ 792956 h 900112"/>
                <a:gd name="connsiteX3" fmla="*/ 4817 w 207335"/>
                <a:gd name="connsiteY3" fmla="*/ 762000 h 900112"/>
                <a:gd name="connsiteX4" fmla="*/ 16723 w 207335"/>
                <a:gd name="connsiteY4" fmla="*/ 747712 h 900112"/>
                <a:gd name="connsiteX5" fmla="*/ 9580 w 207335"/>
                <a:gd name="connsiteY5" fmla="*/ 728662 h 900112"/>
                <a:gd name="connsiteX6" fmla="*/ 21487 w 207335"/>
                <a:gd name="connsiteY6" fmla="*/ 678656 h 900112"/>
                <a:gd name="connsiteX7" fmla="*/ 55 w 207335"/>
                <a:gd name="connsiteY7" fmla="*/ 652462 h 900112"/>
                <a:gd name="connsiteX8" fmla="*/ 23867 w 207335"/>
                <a:gd name="connsiteY8" fmla="*/ 619124 h 900112"/>
                <a:gd name="connsiteX9" fmla="*/ 19105 w 207335"/>
                <a:gd name="connsiteY9" fmla="*/ 585788 h 900112"/>
                <a:gd name="connsiteX10" fmla="*/ 69111 w 207335"/>
                <a:gd name="connsiteY10" fmla="*/ 576262 h 900112"/>
                <a:gd name="connsiteX11" fmla="*/ 54823 w 207335"/>
                <a:gd name="connsiteY11" fmla="*/ 571500 h 900112"/>
                <a:gd name="connsiteX12" fmla="*/ 21486 w 207335"/>
                <a:gd name="connsiteY12" fmla="*/ 531019 h 900112"/>
                <a:gd name="connsiteX13" fmla="*/ 50061 w 207335"/>
                <a:gd name="connsiteY13" fmla="*/ 447675 h 900112"/>
                <a:gd name="connsiteX14" fmla="*/ 69111 w 207335"/>
                <a:gd name="connsiteY14" fmla="*/ 442912 h 900112"/>
                <a:gd name="connsiteX15" fmla="*/ 107211 w 207335"/>
                <a:gd name="connsiteY15" fmla="*/ 428625 h 900112"/>
                <a:gd name="connsiteX16" fmla="*/ 126261 w 207335"/>
                <a:gd name="connsiteY16" fmla="*/ 423862 h 900112"/>
                <a:gd name="connsiteX17" fmla="*/ 140548 w 207335"/>
                <a:gd name="connsiteY17" fmla="*/ 414337 h 900112"/>
                <a:gd name="connsiteX18" fmla="*/ 159598 w 207335"/>
                <a:gd name="connsiteY18" fmla="*/ 404812 h 900112"/>
                <a:gd name="connsiteX19" fmla="*/ 169123 w 207335"/>
                <a:gd name="connsiteY19" fmla="*/ 390525 h 900112"/>
                <a:gd name="connsiteX20" fmla="*/ 183411 w 207335"/>
                <a:gd name="connsiteY20" fmla="*/ 376237 h 900112"/>
                <a:gd name="connsiteX21" fmla="*/ 197698 w 207335"/>
                <a:gd name="connsiteY21" fmla="*/ 342900 h 900112"/>
                <a:gd name="connsiteX22" fmla="*/ 202461 w 207335"/>
                <a:gd name="connsiteY22" fmla="*/ 314325 h 900112"/>
                <a:gd name="connsiteX23" fmla="*/ 202461 w 207335"/>
                <a:gd name="connsiteY23" fmla="*/ 133350 h 900112"/>
                <a:gd name="connsiteX24" fmla="*/ 183411 w 207335"/>
                <a:gd name="connsiteY24" fmla="*/ 119062 h 900112"/>
                <a:gd name="connsiteX25" fmla="*/ 169123 w 207335"/>
                <a:gd name="connsiteY25" fmla="*/ 109537 h 900112"/>
                <a:gd name="connsiteX26" fmla="*/ 150073 w 207335"/>
                <a:gd name="connsiteY26" fmla="*/ 95250 h 900112"/>
                <a:gd name="connsiteX27" fmla="*/ 135786 w 207335"/>
                <a:gd name="connsiteY27" fmla="*/ 90487 h 900112"/>
                <a:gd name="connsiteX28" fmla="*/ 121498 w 207335"/>
                <a:gd name="connsiteY28" fmla="*/ 76200 h 900112"/>
                <a:gd name="connsiteX29" fmla="*/ 107211 w 207335"/>
                <a:gd name="connsiteY29" fmla="*/ 66675 h 900112"/>
                <a:gd name="connsiteX30" fmla="*/ 69111 w 207335"/>
                <a:gd name="connsiteY30" fmla="*/ 28575 h 900112"/>
                <a:gd name="connsiteX31" fmla="*/ 64348 w 207335"/>
                <a:gd name="connsiteY31" fmla="*/ 0 h 900112"/>
                <a:gd name="connsiteX0" fmla="*/ 21486 w 207335"/>
                <a:gd name="connsiteY0" fmla="*/ 900112 h 900112"/>
                <a:gd name="connsiteX1" fmla="*/ 2436 w 207335"/>
                <a:gd name="connsiteY1" fmla="*/ 857250 h 900112"/>
                <a:gd name="connsiteX2" fmla="*/ 14342 w 207335"/>
                <a:gd name="connsiteY2" fmla="*/ 792956 h 900112"/>
                <a:gd name="connsiteX3" fmla="*/ 4817 w 207335"/>
                <a:gd name="connsiteY3" fmla="*/ 762000 h 900112"/>
                <a:gd name="connsiteX4" fmla="*/ 16723 w 207335"/>
                <a:gd name="connsiteY4" fmla="*/ 747712 h 900112"/>
                <a:gd name="connsiteX5" fmla="*/ 9580 w 207335"/>
                <a:gd name="connsiteY5" fmla="*/ 728662 h 900112"/>
                <a:gd name="connsiteX6" fmla="*/ 21487 w 207335"/>
                <a:gd name="connsiteY6" fmla="*/ 678656 h 900112"/>
                <a:gd name="connsiteX7" fmla="*/ 55 w 207335"/>
                <a:gd name="connsiteY7" fmla="*/ 652462 h 900112"/>
                <a:gd name="connsiteX8" fmla="*/ 23867 w 207335"/>
                <a:gd name="connsiteY8" fmla="*/ 619124 h 900112"/>
                <a:gd name="connsiteX9" fmla="*/ 19105 w 207335"/>
                <a:gd name="connsiteY9" fmla="*/ 585788 h 900112"/>
                <a:gd name="connsiteX10" fmla="*/ 69111 w 207335"/>
                <a:gd name="connsiteY10" fmla="*/ 576262 h 900112"/>
                <a:gd name="connsiteX11" fmla="*/ 31010 w 207335"/>
                <a:gd name="connsiteY11" fmla="*/ 566738 h 900112"/>
                <a:gd name="connsiteX12" fmla="*/ 21486 w 207335"/>
                <a:gd name="connsiteY12" fmla="*/ 531019 h 900112"/>
                <a:gd name="connsiteX13" fmla="*/ 50061 w 207335"/>
                <a:gd name="connsiteY13" fmla="*/ 447675 h 900112"/>
                <a:gd name="connsiteX14" fmla="*/ 69111 w 207335"/>
                <a:gd name="connsiteY14" fmla="*/ 442912 h 900112"/>
                <a:gd name="connsiteX15" fmla="*/ 107211 w 207335"/>
                <a:gd name="connsiteY15" fmla="*/ 428625 h 900112"/>
                <a:gd name="connsiteX16" fmla="*/ 126261 w 207335"/>
                <a:gd name="connsiteY16" fmla="*/ 423862 h 900112"/>
                <a:gd name="connsiteX17" fmla="*/ 140548 w 207335"/>
                <a:gd name="connsiteY17" fmla="*/ 414337 h 900112"/>
                <a:gd name="connsiteX18" fmla="*/ 159598 w 207335"/>
                <a:gd name="connsiteY18" fmla="*/ 404812 h 900112"/>
                <a:gd name="connsiteX19" fmla="*/ 169123 w 207335"/>
                <a:gd name="connsiteY19" fmla="*/ 390525 h 900112"/>
                <a:gd name="connsiteX20" fmla="*/ 183411 w 207335"/>
                <a:gd name="connsiteY20" fmla="*/ 376237 h 900112"/>
                <a:gd name="connsiteX21" fmla="*/ 197698 w 207335"/>
                <a:gd name="connsiteY21" fmla="*/ 342900 h 900112"/>
                <a:gd name="connsiteX22" fmla="*/ 202461 w 207335"/>
                <a:gd name="connsiteY22" fmla="*/ 314325 h 900112"/>
                <a:gd name="connsiteX23" fmla="*/ 202461 w 207335"/>
                <a:gd name="connsiteY23" fmla="*/ 133350 h 900112"/>
                <a:gd name="connsiteX24" fmla="*/ 183411 w 207335"/>
                <a:gd name="connsiteY24" fmla="*/ 119062 h 900112"/>
                <a:gd name="connsiteX25" fmla="*/ 169123 w 207335"/>
                <a:gd name="connsiteY25" fmla="*/ 109537 h 900112"/>
                <a:gd name="connsiteX26" fmla="*/ 150073 w 207335"/>
                <a:gd name="connsiteY26" fmla="*/ 95250 h 900112"/>
                <a:gd name="connsiteX27" fmla="*/ 135786 w 207335"/>
                <a:gd name="connsiteY27" fmla="*/ 90487 h 900112"/>
                <a:gd name="connsiteX28" fmla="*/ 121498 w 207335"/>
                <a:gd name="connsiteY28" fmla="*/ 76200 h 900112"/>
                <a:gd name="connsiteX29" fmla="*/ 107211 w 207335"/>
                <a:gd name="connsiteY29" fmla="*/ 66675 h 900112"/>
                <a:gd name="connsiteX30" fmla="*/ 69111 w 207335"/>
                <a:gd name="connsiteY30" fmla="*/ 28575 h 900112"/>
                <a:gd name="connsiteX31" fmla="*/ 64348 w 207335"/>
                <a:gd name="connsiteY31" fmla="*/ 0 h 900112"/>
                <a:gd name="connsiteX0" fmla="*/ 21486 w 207335"/>
                <a:gd name="connsiteY0" fmla="*/ 900112 h 900112"/>
                <a:gd name="connsiteX1" fmla="*/ 2436 w 207335"/>
                <a:gd name="connsiteY1" fmla="*/ 857250 h 900112"/>
                <a:gd name="connsiteX2" fmla="*/ 14342 w 207335"/>
                <a:gd name="connsiteY2" fmla="*/ 792956 h 900112"/>
                <a:gd name="connsiteX3" fmla="*/ 4817 w 207335"/>
                <a:gd name="connsiteY3" fmla="*/ 762000 h 900112"/>
                <a:gd name="connsiteX4" fmla="*/ 16723 w 207335"/>
                <a:gd name="connsiteY4" fmla="*/ 747712 h 900112"/>
                <a:gd name="connsiteX5" fmla="*/ 9580 w 207335"/>
                <a:gd name="connsiteY5" fmla="*/ 728662 h 900112"/>
                <a:gd name="connsiteX6" fmla="*/ 21487 w 207335"/>
                <a:gd name="connsiteY6" fmla="*/ 678656 h 900112"/>
                <a:gd name="connsiteX7" fmla="*/ 55 w 207335"/>
                <a:gd name="connsiteY7" fmla="*/ 652462 h 900112"/>
                <a:gd name="connsiteX8" fmla="*/ 23867 w 207335"/>
                <a:gd name="connsiteY8" fmla="*/ 619124 h 900112"/>
                <a:gd name="connsiteX9" fmla="*/ 19105 w 207335"/>
                <a:gd name="connsiteY9" fmla="*/ 585788 h 900112"/>
                <a:gd name="connsiteX10" fmla="*/ 69111 w 207335"/>
                <a:gd name="connsiteY10" fmla="*/ 576262 h 900112"/>
                <a:gd name="connsiteX11" fmla="*/ 7198 w 207335"/>
                <a:gd name="connsiteY11" fmla="*/ 564356 h 900112"/>
                <a:gd name="connsiteX12" fmla="*/ 21486 w 207335"/>
                <a:gd name="connsiteY12" fmla="*/ 531019 h 900112"/>
                <a:gd name="connsiteX13" fmla="*/ 50061 w 207335"/>
                <a:gd name="connsiteY13" fmla="*/ 447675 h 900112"/>
                <a:gd name="connsiteX14" fmla="*/ 69111 w 207335"/>
                <a:gd name="connsiteY14" fmla="*/ 442912 h 900112"/>
                <a:gd name="connsiteX15" fmla="*/ 107211 w 207335"/>
                <a:gd name="connsiteY15" fmla="*/ 428625 h 900112"/>
                <a:gd name="connsiteX16" fmla="*/ 126261 w 207335"/>
                <a:gd name="connsiteY16" fmla="*/ 423862 h 900112"/>
                <a:gd name="connsiteX17" fmla="*/ 140548 w 207335"/>
                <a:gd name="connsiteY17" fmla="*/ 414337 h 900112"/>
                <a:gd name="connsiteX18" fmla="*/ 159598 w 207335"/>
                <a:gd name="connsiteY18" fmla="*/ 404812 h 900112"/>
                <a:gd name="connsiteX19" fmla="*/ 169123 w 207335"/>
                <a:gd name="connsiteY19" fmla="*/ 390525 h 900112"/>
                <a:gd name="connsiteX20" fmla="*/ 183411 w 207335"/>
                <a:gd name="connsiteY20" fmla="*/ 376237 h 900112"/>
                <a:gd name="connsiteX21" fmla="*/ 197698 w 207335"/>
                <a:gd name="connsiteY21" fmla="*/ 342900 h 900112"/>
                <a:gd name="connsiteX22" fmla="*/ 202461 w 207335"/>
                <a:gd name="connsiteY22" fmla="*/ 314325 h 900112"/>
                <a:gd name="connsiteX23" fmla="*/ 202461 w 207335"/>
                <a:gd name="connsiteY23" fmla="*/ 133350 h 900112"/>
                <a:gd name="connsiteX24" fmla="*/ 183411 w 207335"/>
                <a:gd name="connsiteY24" fmla="*/ 119062 h 900112"/>
                <a:gd name="connsiteX25" fmla="*/ 169123 w 207335"/>
                <a:gd name="connsiteY25" fmla="*/ 109537 h 900112"/>
                <a:gd name="connsiteX26" fmla="*/ 150073 w 207335"/>
                <a:gd name="connsiteY26" fmla="*/ 95250 h 900112"/>
                <a:gd name="connsiteX27" fmla="*/ 135786 w 207335"/>
                <a:gd name="connsiteY27" fmla="*/ 90487 h 900112"/>
                <a:gd name="connsiteX28" fmla="*/ 121498 w 207335"/>
                <a:gd name="connsiteY28" fmla="*/ 76200 h 900112"/>
                <a:gd name="connsiteX29" fmla="*/ 107211 w 207335"/>
                <a:gd name="connsiteY29" fmla="*/ 66675 h 900112"/>
                <a:gd name="connsiteX30" fmla="*/ 69111 w 207335"/>
                <a:gd name="connsiteY30" fmla="*/ 28575 h 900112"/>
                <a:gd name="connsiteX31" fmla="*/ 64348 w 207335"/>
                <a:gd name="connsiteY31" fmla="*/ 0 h 900112"/>
                <a:gd name="connsiteX0" fmla="*/ 21486 w 207335"/>
                <a:gd name="connsiteY0" fmla="*/ 900112 h 900112"/>
                <a:gd name="connsiteX1" fmla="*/ 2436 w 207335"/>
                <a:gd name="connsiteY1" fmla="*/ 857250 h 900112"/>
                <a:gd name="connsiteX2" fmla="*/ 14342 w 207335"/>
                <a:gd name="connsiteY2" fmla="*/ 792956 h 900112"/>
                <a:gd name="connsiteX3" fmla="*/ 4817 w 207335"/>
                <a:gd name="connsiteY3" fmla="*/ 762000 h 900112"/>
                <a:gd name="connsiteX4" fmla="*/ 16723 w 207335"/>
                <a:gd name="connsiteY4" fmla="*/ 747712 h 900112"/>
                <a:gd name="connsiteX5" fmla="*/ 9580 w 207335"/>
                <a:gd name="connsiteY5" fmla="*/ 728662 h 900112"/>
                <a:gd name="connsiteX6" fmla="*/ 21487 w 207335"/>
                <a:gd name="connsiteY6" fmla="*/ 678656 h 900112"/>
                <a:gd name="connsiteX7" fmla="*/ 55 w 207335"/>
                <a:gd name="connsiteY7" fmla="*/ 652462 h 900112"/>
                <a:gd name="connsiteX8" fmla="*/ 23867 w 207335"/>
                <a:gd name="connsiteY8" fmla="*/ 619124 h 900112"/>
                <a:gd name="connsiteX9" fmla="*/ 19105 w 207335"/>
                <a:gd name="connsiteY9" fmla="*/ 585788 h 900112"/>
                <a:gd name="connsiteX10" fmla="*/ 7198 w 207335"/>
                <a:gd name="connsiteY10" fmla="*/ 564356 h 900112"/>
                <a:gd name="connsiteX11" fmla="*/ 21486 w 207335"/>
                <a:gd name="connsiteY11" fmla="*/ 531019 h 900112"/>
                <a:gd name="connsiteX12" fmla="*/ 50061 w 207335"/>
                <a:gd name="connsiteY12" fmla="*/ 447675 h 900112"/>
                <a:gd name="connsiteX13" fmla="*/ 69111 w 207335"/>
                <a:gd name="connsiteY13" fmla="*/ 442912 h 900112"/>
                <a:gd name="connsiteX14" fmla="*/ 107211 w 207335"/>
                <a:gd name="connsiteY14" fmla="*/ 428625 h 900112"/>
                <a:gd name="connsiteX15" fmla="*/ 126261 w 207335"/>
                <a:gd name="connsiteY15" fmla="*/ 423862 h 900112"/>
                <a:gd name="connsiteX16" fmla="*/ 140548 w 207335"/>
                <a:gd name="connsiteY16" fmla="*/ 414337 h 900112"/>
                <a:gd name="connsiteX17" fmla="*/ 159598 w 207335"/>
                <a:gd name="connsiteY17" fmla="*/ 404812 h 900112"/>
                <a:gd name="connsiteX18" fmla="*/ 169123 w 207335"/>
                <a:gd name="connsiteY18" fmla="*/ 390525 h 900112"/>
                <a:gd name="connsiteX19" fmla="*/ 183411 w 207335"/>
                <a:gd name="connsiteY19" fmla="*/ 376237 h 900112"/>
                <a:gd name="connsiteX20" fmla="*/ 197698 w 207335"/>
                <a:gd name="connsiteY20" fmla="*/ 342900 h 900112"/>
                <a:gd name="connsiteX21" fmla="*/ 202461 w 207335"/>
                <a:gd name="connsiteY21" fmla="*/ 314325 h 900112"/>
                <a:gd name="connsiteX22" fmla="*/ 202461 w 207335"/>
                <a:gd name="connsiteY22" fmla="*/ 133350 h 900112"/>
                <a:gd name="connsiteX23" fmla="*/ 183411 w 207335"/>
                <a:gd name="connsiteY23" fmla="*/ 119062 h 900112"/>
                <a:gd name="connsiteX24" fmla="*/ 169123 w 207335"/>
                <a:gd name="connsiteY24" fmla="*/ 109537 h 900112"/>
                <a:gd name="connsiteX25" fmla="*/ 150073 w 207335"/>
                <a:gd name="connsiteY25" fmla="*/ 95250 h 900112"/>
                <a:gd name="connsiteX26" fmla="*/ 135786 w 207335"/>
                <a:gd name="connsiteY26" fmla="*/ 90487 h 900112"/>
                <a:gd name="connsiteX27" fmla="*/ 121498 w 207335"/>
                <a:gd name="connsiteY27" fmla="*/ 76200 h 900112"/>
                <a:gd name="connsiteX28" fmla="*/ 107211 w 207335"/>
                <a:gd name="connsiteY28" fmla="*/ 66675 h 900112"/>
                <a:gd name="connsiteX29" fmla="*/ 69111 w 207335"/>
                <a:gd name="connsiteY29" fmla="*/ 28575 h 900112"/>
                <a:gd name="connsiteX30" fmla="*/ 64348 w 207335"/>
                <a:gd name="connsiteY30" fmla="*/ 0 h 900112"/>
                <a:gd name="connsiteX0" fmla="*/ 21486 w 207335"/>
                <a:gd name="connsiteY0" fmla="*/ 900112 h 900112"/>
                <a:gd name="connsiteX1" fmla="*/ 2436 w 207335"/>
                <a:gd name="connsiteY1" fmla="*/ 857250 h 900112"/>
                <a:gd name="connsiteX2" fmla="*/ 14342 w 207335"/>
                <a:gd name="connsiteY2" fmla="*/ 792956 h 900112"/>
                <a:gd name="connsiteX3" fmla="*/ 4817 w 207335"/>
                <a:gd name="connsiteY3" fmla="*/ 762000 h 900112"/>
                <a:gd name="connsiteX4" fmla="*/ 16723 w 207335"/>
                <a:gd name="connsiteY4" fmla="*/ 747712 h 900112"/>
                <a:gd name="connsiteX5" fmla="*/ 9580 w 207335"/>
                <a:gd name="connsiteY5" fmla="*/ 728662 h 900112"/>
                <a:gd name="connsiteX6" fmla="*/ 21487 w 207335"/>
                <a:gd name="connsiteY6" fmla="*/ 678656 h 900112"/>
                <a:gd name="connsiteX7" fmla="*/ 55 w 207335"/>
                <a:gd name="connsiteY7" fmla="*/ 652462 h 900112"/>
                <a:gd name="connsiteX8" fmla="*/ 23867 w 207335"/>
                <a:gd name="connsiteY8" fmla="*/ 619124 h 900112"/>
                <a:gd name="connsiteX9" fmla="*/ 19105 w 207335"/>
                <a:gd name="connsiteY9" fmla="*/ 585788 h 900112"/>
                <a:gd name="connsiteX10" fmla="*/ 7198 w 207335"/>
                <a:gd name="connsiteY10" fmla="*/ 564356 h 900112"/>
                <a:gd name="connsiteX11" fmla="*/ 21486 w 207335"/>
                <a:gd name="connsiteY11" fmla="*/ 531019 h 900112"/>
                <a:gd name="connsiteX12" fmla="*/ 50061 w 207335"/>
                <a:gd name="connsiteY12" fmla="*/ 447675 h 900112"/>
                <a:gd name="connsiteX13" fmla="*/ 69111 w 207335"/>
                <a:gd name="connsiteY13" fmla="*/ 442912 h 900112"/>
                <a:gd name="connsiteX14" fmla="*/ 107211 w 207335"/>
                <a:gd name="connsiteY14" fmla="*/ 428625 h 900112"/>
                <a:gd name="connsiteX15" fmla="*/ 126261 w 207335"/>
                <a:gd name="connsiteY15" fmla="*/ 414337 h 900112"/>
                <a:gd name="connsiteX16" fmla="*/ 140548 w 207335"/>
                <a:gd name="connsiteY16" fmla="*/ 414337 h 900112"/>
                <a:gd name="connsiteX17" fmla="*/ 159598 w 207335"/>
                <a:gd name="connsiteY17" fmla="*/ 404812 h 900112"/>
                <a:gd name="connsiteX18" fmla="*/ 169123 w 207335"/>
                <a:gd name="connsiteY18" fmla="*/ 390525 h 900112"/>
                <a:gd name="connsiteX19" fmla="*/ 183411 w 207335"/>
                <a:gd name="connsiteY19" fmla="*/ 376237 h 900112"/>
                <a:gd name="connsiteX20" fmla="*/ 197698 w 207335"/>
                <a:gd name="connsiteY20" fmla="*/ 342900 h 900112"/>
                <a:gd name="connsiteX21" fmla="*/ 202461 w 207335"/>
                <a:gd name="connsiteY21" fmla="*/ 314325 h 900112"/>
                <a:gd name="connsiteX22" fmla="*/ 202461 w 207335"/>
                <a:gd name="connsiteY22" fmla="*/ 133350 h 900112"/>
                <a:gd name="connsiteX23" fmla="*/ 183411 w 207335"/>
                <a:gd name="connsiteY23" fmla="*/ 119062 h 900112"/>
                <a:gd name="connsiteX24" fmla="*/ 169123 w 207335"/>
                <a:gd name="connsiteY24" fmla="*/ 109537 h 900112"/>
                <a:gd name="connsiteX25" fmla="*/ 150073 w 207335"/>
                <a:gd name="connsiteY25" fmla="*/ 95250 h 900112"/>
                <a:gd name="connsiteX26" fmla="*/ 135786 w 207335"/>
                <a:gd name="connsiteY26" fmla="*/ 90487 h 900112"/>
                <a:gd name="connsiteX27" fmla="*/ 121498 w 207335"/>
                <a:gd name="connsiteY27" fmla="*/ 76200 h 900112"/>
                <a:gd name="connsiteX28" fmla="*/ 107211 w 207335"/>
                <a:gd name="connsiteY28" fmla="*/ 66675 h 900112"/>
                <a:gd name="connsiteX29" fmla="*/ 69111 w 207335"/>
                <a:gd name="connsiteY29" fmla="*/ 28575 h 900112"/>
                <a:gd name="connsiteX30" fmla="*/ 64348 w 207335"/>
                <a:gd name="connsiteY30" fmla="*/ 0 h 900112"/>
                <a:gd name="connsiteX0" fmla="*/ 21486 w 207335"/>
                <a:gd name="connsiteY0" fmla="*/ 900112 h 900112"/>
                <a:gd name="connsiteX1" fmla="*/ 2436 w 207335"/>
                <a:gd name="connsiteY1" fmla="*/ 857250 h 900112"/>
                <a:gd name="connsiteX2" fmla="*/ 14342 w 207335"/>
                <a:gd name="connsiteY2" fmla="*/ 792956 h 900112"/>
                <a:gd name="connsiteX3" fmla="*/ 4817 w 207335"/>
                <a:gd name="connsiteY3" fmla="*/ 762000 h 900112"/>
                <a:gd name="connsiteX4" fmla="*/ 16723 w 207335"/>
                <a:gd name="connsiteY4" fmla="*/ 747712 h 900112"/>
                <a:gd name="connsiteX5" fmla="*/ 9580 w 207335"/>
                <a:gd name="connsiteY5" fmla="*/ 728662 h 900112"/>
                <a:gd name="connsiteX6" fmla="*/ 21487 w 207335"/>
                <a:gd name="connsiteY6" fmla="*/ 678656 h 900112"/>
                <a:gd name="connsiteX7" fmla="*/ 55 w 207335"/>
                <a:gd name="connsiteY7" fmla="*/ 652462 h 900112"/>
                <a:gd name="connsiteX8" fmla="*/ 23867 w 207335"/>
                <a:gd name="connsiteY8" fmla="*/ 619124 h 900112"/>
                <a:gd name="connsiteX9" fmla="*/ 19105 w 207335"/>
                <a:gd name="connsiteY9" fmla="*/ 585788 h 900112"/>
                <a:gd name="connsiteX10" fmla="*/ 7198 w 207335"/>
                <a:gd name="connsiteY10" fmla="*/ 564356 h 900112"/>
                <a:gd name="connsiteX11" fmla="*/ 21486 w 207335"/>
                <a:gd name="connsiteY11" fmla="*/ 531019 h 900112"/>
                <a:gd name="connsiteX12" fmla="*/ 50061 w 207335"/>
                <a:gd name="connsiteY12" fmla="*/ 447675 h 900112"/>
                <a:gd name="connsiteX13" fmla="*/ 69111 w 207335"/>
                <a:gd name="connsiteY13" fmla="*/ 442912 h 900112"/>
                <a:gd name="connsiteX14" fmla="*/ 107211 w 207335"/>
                <a:gd name="connsiteY14" fmla="*/ 428625 h 900112"/>
                <a:gd name="connsiteX15" fmla="*/ 126261 w 207335"/>
                <a:gd name="connsiteY15" fmla="*/ 414337 h 900112"/>
                <a:gd name="connsiteX16" fmla="*/ 128642 w 207335"/>
                <a:gd name="connsiteY16" fmla="*/ 390524 h 900112"/>
                <a:gd name="connsiteX17" fmla="*/ 159598 w 207335"/>
                <a:gd name="connsiteY17" fmla="*/ 404812 h 900112"/>
                <a:gd name="connsiteX18" fmla="*/ 169123 w 207335"/>
                <a:gd name="connsiteY18" fmla="*/ 390525 h 900112"/>
                <a:gd name="connsiteX19" fmla="*/ 183411 w 207335"/>
                <a:gd name="connsiteY19" fmla="*/ 376237 h 900112"/>
                <a:gd name="connsiteX20" fmla="*/ 197698 w 207335"/>
                <a:gd name="connsiteY20" fmla="*/ 342900 h 900112"/>
                <a:gd name="connsiteX21" fmla="*/ 202461 w 207335"/>
                <a:gd name="connsiteY21" fmla="*/ 314325 h 900112"/>
                <a:gd name="connsiteX22" fmla="*/ 202461 w 207335"/>
                <a:gd name="connsiteY22" fmla="*/ 133350 h 900112"/>
                <a:gd name="connsiteX23" fmla="*/ 183411 w 207335"/>
                <a:gd name="connsiteY23" fmla="*/ 119062 h 900112"/>
                <a:gd name="connsiteX24" fmla="*/ 169123 w 207335"/>
                <a:gd name="connsiteY24" fmla="*/ 109537 h 900112"/>
                <a:gd name="connsiteX25" fmla="*/ 150073 w 207335"/>
                <a:gd name="connsiteY25" fmla="*/ 95250 h 900112"/>
                <a:gd name="connsiteX26" fmla="*/ 135786 w 207335"/>
                <a:gd name="connsiteY26" fmla="*/ 90487 h 900112"/>
                <a:gd name="connsiteX27" fmla="*/ 121498 w 207335"/>
                <a:gd name="connsiteY27" fmla="*/ 76200 h 900112"/>
                <a:gd name="connsiteX28" fmla="*/ 107211 w 207335"/>
                <a:gd name="connsiteY28" fmla="*/ 66675 h 900112"/>
                <a:gd name="connsiteX29" fmla="*/ 69111 w 207335"/>
                <a:gd name="connsiteY29" fmla="*/ 28575 h 900112"/>
                <a:gd name="connsiteX30" fmla="*/ 64348 w 207335"/>
                <a:gd name="connsiteY30" fmla="*/ 0 h 900112"/>
                <a:gd name="connsiteX0" fmla="*/ 21486 w 207335"/>
                <a:gd name="connsiteY0" fmla="*/ 900112 h 900112"/>
                <a:gd name="connsiteX1" fmla="*/ 2436 w 207335"/>
                <a:gd name="connsiteY1" fmla="*/ 857250 h 900112"/>
                <a:gd name="connsiteX2" fmla="*/ 14342 w 207335"/>
                <a:gd name="connsiteY2" fmla="*/ 792956 h 900112"/>
                <a:gd name="connsiteX3" fmla="*/ 4817 w 207335"/>
                <a:gd name="connsiteY3" fmla="*/ 762000 h 900112"/>
                <a:gd name="connsiteX4" fmla="*/ 16723 w 207335"/>
                <a:gd name="connsiteY4" fmla="*/ 747712 h 900112"/>
                <a:gd name="connsiteX5" fmla="*/ 9580 w 207335"/>
                <a:gd name="connsiteY5" fmla="*/ 728662 h 900112"/>
                <a:gd name="connsiteX6" fmla="*/ 21487 w 207335"/>
                <a:gd name="connsiteY6" fmla="*/ 678656 h 900112"/>
                <a:gd name="connsiteX7" fmla="*/ 55 w 207335"/>
                <a:gd name="connsiteY7" fmla="*/ 652462 h 900112"/>
                <a:gd name="connsiteX8" fmla="*/ 23867 w 207335"/>
                <a:gd name="connsiteY8" fmla="*/ 619124 h 900112"/>
                <a:gd name="connsiteX9" fmla="*/ 19105 w 207335"/>
                <a:gd name="connsiteY9" fmla="*/ 585788 h 900112"/>
                <a:gd name="connsiteX10" fmla="*/ 7198 w 207335"/>
                <a:gd name="connsiteY10" fmla="*/ 564356 h 900112"/>
                <a:gd name="connsiteX11" fmla="*/ 21486 w 207335"/>
                <a:gd name="connsiteY11" fmla="*/ 531019 h 900112"/>
                <a:gd name="connsiteX12" fmla="*/ 50061 w 207335"/>
                <a:gd name="connsiteY12" fmla="*/ 447675 h 900112"/>
                <a:gd name="connsiteX13" fmla="*/ 69111 w 207335"/>
                <a:gd name="connsiteY13" fmla="*/ 442912 h 900112"/>
                <a:gd name="connsiteX14" fmla="*/ 107211 w 207335"/>
                <a:gd name="connsiteY14" fmla="*/ 428625 h 900112"/>
                <a:gd name="connsiteX15" fmla="*/ 126261 w 207335"/>
                <a:gd name="connsiteY15" fmla="*/ 414337 h 900112"/>
                <a:gd name="connsiteX16" fmla="*/ 128642 w 207335"/>
                <a:gd name="connsiteY16" fmla="*/ 390524 h 900112"/>
                <a:gd name="connsiteX17" fmla="*/ 154835 w 207335"/>
                <a:gd name="connsiteY17" fmla="*/ 383381 h 900112"/>
                <a:gd name="connsiteX18" fmla="*/ 169123 w 207335"/>
                <a:gd name="connsiteY18" fmla="*/ 390525 h 900112"/>
                <a:gd name="connsiteX19" fmla="*/ 183411 w 207335"/>
                <a:gd name="connsiteY19" fmla="*/ 376237 h 900112"/>
                <a:gd name="connsiteX20" fmla="*/ 197698 w 207335"/>
                <a:gd name="connsiteY20" fmla="*/ 342900 h 900112"/>
                <a:gd name="connsiteX21" fmla="*/ 202461 w 207335"/>
                <a:gd name="connsiteY21" fmla="*/ 314325 h 900112"/>
                <a:gd name="connsiteX22" fmla="*/ 202461 w 207335"/>
                <a:gd name="connsiteY22" fmla="*/ 133350 h 900112"/>
                <a:gd name="connsiteX23" fmla="*/ 183411 w 207335"/>
                <a:gd name="connsiteY23" fmla="*/ 119062 h 900112"/>
                <a:gd name="connsiteX24" fmla="*/ 169123 w 207335"/>
                <a:gd name="connsiteY24" fmla="*/ 109537 h 900112"/>
                <a:gd name="connsiteX25" fmla="*/ 150073 w 207335"/>
                <a:gd name="connsiteY25" fmla="*/ 95250 h 900112"/>
                <a:gd name="connsiteX26" fmla="*/ 135786 w 207335"/>
                <a:gd name="connsiteY26" fmla="*/ 90487 h 900112"/>
                <a:gd name="connsiteX27" fmla="*/ 121498 w 207335"/>
                <a:gd name="connsiteY27" fmla="*/ 76200 h 900112"/>
                <a:gd name="connsiteX28" fmla="*/ 107211 w 207335"/>
                <a:gd name="connsiteY28" fmla="*/ 66675 h 900112"/>
                <a:gd name="connsiteX29" fmla="*/ 69111 w 207335"/>
                <a:gd name="connsiteY29" fmla="*/ 28575 h 900112"/>
                <a:gd name="connsiteX30" fmla="*/ 64348 w 207335"/>
                <a:gd name="connsiteY30" fmla="*/ 0 h 900112"/>
                <a:gd name="connsiteX0" fmla="*/ 21486 w 203032"/>
                <a:gd name="connsiteY0" fmla="*/ 900112 h 900112"/>
                <a:gd name="connsiteX1" fmla="*/ 2436 w 203032"/>
                <a:gd name="connsiteY1" fmla="*/ 857250 h 900112"/>
                <a:gd name="connsiteX2" fmla="*/ 14342 w 203032"/>
                <a:gd name="connsiteY2" fmla="*/ 792956 h 900112"/>
                <a:gd name="connsiteX3" fmla="*/ 4817 w 203032"/>
                <a:gd name="connsiteY3" fmla="*/ 762000 h 900112"/>
                <a:gd name="connsiteX4" fmla="*/ 16723 w 203032"/>
                <a:gd name="connsiteY4" fmla="*/ 747712 h 900112"/>
                <a:gd name="connsiteX5" fmla="*/ 9580 w 203032"/>
                <a:gd name="connsiteY5" fmla="*/ 728662 h 900112"/>
                <a:gd name="connsiteX6" fmla="*/ 21487 w 203032"/>
                <a:gd name="connsiteY6" fmla="*/ 678656 h 900112"/>
                <a:gd name="connsiteX7" fmla="*/ 55 w 203032"/>
                <a:gd name="connsiteY7" fmla="*/ 652462 h 900112"/>
                <a:gd name="connsiteX8" fmla="*/ 23867 w 203032"/>
                <a:gd name="connsiteY8" fmla="*/ 619124 h 900112"/>
                <a:gd name="connsiteX9" fmla="*/ 19105 w 203032"/>
                <a:gd name="connsiteY9" fmla="*/ 585788 h 900112"/>
                <a:gd name="connsiteX10" fmla="*/ 7198 w 203032"/>
                <a:gd name="connsiteY10" fmla="*/ 564356 h 900112"/>
                <a:gd name="connsiteX11" fmla="*/ 21486 w 203032"/>
                <a:gd name="connsiteY11" fmla="*/ 531019 h 900112"/>
                <a:gd name="connsiteX12" fmla="*/ 50061 w 203032"/>
                <a:gd name="connsiteY12" fmla="*/ 447675 h 900112"/>
                <a:gd name="connsiteX13" fmla="*/ 69111 w 203032"/>
                <a:gd name="connsiteY13" fmla="*/ 442912 h 900112"/>
                <a:gd name="connsiteX14" fmla="*/ 107211 w 203032"/>
                <a:gd name="connsiteY14" fmla="*/ 428625 h 900112"/>
                <a:gd name="connsiteX15" fmla="*/ 126261 w 203032"/>
                <a:gd name="connsiteY15" fmla="*/ 414337 h 900112"/>
                <a:gd name="connsiteX16" fmla="*/ 128642 w 203032"/>
                <a:gd name="connsiteY16" fmla="*/ 390524 h 900112"/>
                <a:gd name="connsiteX17" fmla="*/ 154835 w 203032"/>
                <a:gd name="connsiteY17" fmla="*/ 383381 h 900112"/>
                <a:gd name="connsiteX18" fmla="*/ 169123 w 203032"/>
                <a:gd name="connsiteY18" fmla="*/ 390525 h 900112"/>
                <a:gd name="connsiteX19" fmla="*/ 183411 w 203032"/>
                <a:gd name="connsiteY19" fmla="*/ 376237 h 900112"/>
                <a:gd name="connsiteX20" fmla="*/ 197698 w 203032"/>
                <a:gd name="connsiteY20" fmla="*/ 342900 h 900112"/>
                <a:gd name="connsiteX21" fmla="*/ 197698 w 203032"/>
                <a:gd name="connsiteY21" fmla="*/ 292894 h 900112"/>
                <a:gd name="connsiteX22" fmla="*/ 202461 w 203032"/>
                <a:gd name="connsiteY22" fmla="*/ 133350 h 900112"/>
                <a:gd name="connsiteX23" fmla="*/ 183411 w 203032"/>
                <a:gd name="connsiteY23" fmla="*/ 119062 h 900112"/>
                <a:gd name="connsiteX24" fmla="*/ 169123 w 203032"/>
                <a:gd name="connsiteY24" fmla="*/ 109537 h 900112"/>
                <a:gd name="connsiteX25" fmla="*/ 150073 w 203032"/>
                <a:gd name="connsiteY25" fmla="*/ 95250 h 900112"/>
                <a:gd name="connsiteX26" fmla="*/ 135786 w 203032"/>
                <a:gd name="connsiteY26" fmla="*/ 90487 h 900112"/>
                <a:gd name="connsiteX27" fmla="*/ 121498 w 203032"/>
                <a:gd name="connsiteY27" fmla="*/ 76200 h 900112"/>
                <a:gd name="connsiteX28" fmla="*/ 107211 w 203032"/>
                <a:gd name="connsiteY28" fmla="*/ 66675 h 900112"/>
                <a:gd name="connsiteX29" fmla="*/ 69111 w 203032"/>
                <a:gd name="connsiteY29" fmla="*/ 28575 h 900112"/>
                <a:gd name="connsiteX30" fmla="*/ 64348 w 203032"/>
                <a:gd name="connsiteY30" fmla="*/ 0 h 900112"/>
                <a:gd name="connsiteX0" fmla="*/ 21486 w 219169"/>
                <a:gd name="connsiteY0" fmla="*/ 900112 h 900112"/>
                <a:gd name="connsiteX1" fmla="*/ 2436 w 219169"/>
                <a:gd name="connsiteY1" fmla="*/ 857250 h 900112"/>
                <a:gd name="connsiteX2" fmla="*/ 14342 w 219169"/>
                <a:gd name="connsiteY2" fmla="*/ 792956 h 900112"/>
                <a:gd name="connsiteX3" fmla="*/ 4817 w 219169"/>
                <a:gd name="connsiteY3" fmla="*/ 762000 h 900112"/>
                <a:gd name="connsiteX4" fmla="*/ 16723 w 219169"/>
                <a:gd name="connsiteY4" fmla="*/ 747712 h 900112"/>
                <a:gd name="connsiteX5" fmla="*/ 9580 w 219169"/>
                <a:gd name="connsiteY5" fmla="*/ 728662 h 900112"/>
                <a:gd name="connsiteX6" fmla="*/ 21487 w 219169"/>
                <a:gd name="connsiteY6" fmla="*/ 678656 h 900112"/>
                <a:gd name="connsiteX7" fmla="*/ 55 w 219169"/>
                <a:gd name="connsiteY7" fmla="*/ 652462 h 900112"/>
                <a:gd name="connsiteX8" fmla="*/ 23867 w 219169"/>
                <a:gd name="connsiteY8" fmla="*/ 619124 h 900112"/>
                <a:gd name="connsiteX9" fmla="*/ 19105 w 219169"/>
                <a:gd name="connsiteY9" fmla="*/ 585788 h 900112"/>
                <a:gd name="connsiteX10" fmla="*/ 7198 w 219169"/>
                <a:gd name="connsiteY10" fmla="*/ 564356 h 900112"/>
                <a:gd name="connsiteX11" fmla="*/ 21486 w 219169"/>
                <a:gd name="connsiteY11" fmla="*/ 531019 h 900112"/>
                <a:gd name="connsiteX12" fmla="*/ 50061 w 219169"/>
                <a:gd name="connsiteY12" fmla="*/ 447675 h 900112"/>
                <a:gd name="connsiteX13" fmla="*/ 69111 w 219169"/>
                <a:gd name="connsiteY13" fmla="*/ 442912 h 900112"/>
                <a:gd name="connsiteX14" fmla="*/ 107211 w 219169"/>
                <a:gd name="connsiteY14" fmla="*/ 428625 h 900112"/>
                <a:gd name="connsiteX15" fmla="*/ 126261 w 219169"/>
                <a:gd name="connsiteY15" fmla="*/ 414337 h 900112"/>
                <a:gd name="connsiteX16" fmla="*/ 128642 w 219169"/>
                <a:gd name="connsiteY16" fmla="*/ 390524 h 900112"/>
                <a:gd name="connsiteX17" fmla="*/ 154835 w 219169"/>
                <a:gd name="connsiteY17" fmla="*/ 383381 h 900112"/>
                <a:gd name="connsiteX18" fmla="*/ 169123 w 219169"/>
                <a:gd name="connsiteY18" fmla="*/ 390525 h 900112"/>
                <a:gd name="connsiteX19" fmla="*/ 183411 w 219169"/>
                <a:gd name="connsiteY19" fmla="*/ 376237 h 900112"/>
                <a:gd name="connsiteX20" fmla="*/ 197698 w 219169"/>
                <a:gd name="connsiteY20" fmla="*/ 342900 h 900112"/>
                <a:gd name="connsiteX21" fmla="*/ 197698 w 219169"/>
                <a:gd name="connsiteY21" fmla="*/ 292894 h 900112"/>
                <a:gd name="connsiteX22" fmla="*/ 219130 w 219169"/>
                <a:gd name="connsiteY22" fmla="*/ 216693 h 900112"/>
                <a:gd name="connsiteX23" fmla="*/ 202461 w 219169"/>
                <a:gd name="connsiteY23" fmla="*/ 133350 h 900112"/>
                <a:gd name="connsiteX24" fmla="*/ 183411 w 219169"/>
                <a:gd name="connsiteY24" fmla="*/ 119062 h 900112"/>
                <a:gd name="connsiteX25" fmla="*/ 169123 w 219169"/>
                <a:gd name="connsiteY25" fmla="*/ 109537 h 900112"/>
                <a:gd name="connsiteX26" fmla="*/ 150073 w 219169"/>
                <a:gd name="connsiteY26" fmla="*/ 95250 h 900112"/>
                <a:gd name="connsiteX27" fmla="*/ 135786 w 219169"/>
                <a:gd name="connsiteY27" fmla="*/ 90487 h 900112"/>
                <a:gd name="connsiteX28" fmla="*/ 121498 w 219169"/>
                <a:gd name="connsiteY28" fmla="*/ 76200 h 900112"/>
                <a:gd name="connsiteX29" fmla="*/ 107211 w 219169"/>
                <a:gd name="connsiteY29" fmla="*/ 66675 h 900112"/>
                <a:gd name="connsiteX30" fmla="*/ 69111 w 219169"/>
                <a:gd name="connsiteY30" fmla="*/ 28575 h 900112"/>
                <a:gd name="connsiteX31" fmla="*/ 64348 w 219169"/>
                <a:gd name="connsiteY31" fmla="*/ 0 h 900112"/>
                <a:gd name="connsiteX0" fmla="*/ 21486 w 219169"/>
                <a:gd name="connsiteY0" fmla="*/ 900112 h 900112"/>
                <a:gd name="connsiteX1" fmla="*/ 2436 w 219169"/>
                <a:gd name="connsiteY1" fmla="*/ 857250 h 900112"/>
                <a:gd name="connsiteX2" fmla="*/ 14342 w 219169"/>
                <a:gd name="connsiteY2" fmla="*/ 792956 h 900112"/>
                <a:gd name="connsiteX3" fmla="*/ 4817 w 219169"/>
                <a:gd name="connsiteY3" fmla="*/ 762000 h 900112"/>
                <a:gd name="connsiteX4" fmla="*/ 16723 w 219169"/>
                <a:gd name="connsiteY4" fmla="*/ 747712 h 900112"/>
                <a:gd name="connsiteX5" fmla="*/ 9580 w 219169"/>
                <a:gd name="connsiteY5" fmla="*/ 728662 h 900112"/>
                <a:gd name="connsiteX6" fmla="*/ 21487 w 219169"/>
                <a:gd name="connsiteY6" fmla="*/ 678656 h 900112"/>
                <a:gd name="connsiteX7" fmla="*/ 55 w 219169"/>
                <a:gd name="connsiteY7" fmla="*/ 652462 h 900112"/>
                <a:gd name="connsiteX8" fmla="*/ 23867 w 219169"/>
                <a:gd name="connsiteY8" fmla="*/ 619124 h 900112"/>
                <a:gd name="connsiteX9" fmla="*/ 19105 w 219169"/>
                <a:gd name="connsiteY9" fmla="*/ 585788 h 900112"/>
                <a:gd name="connsiteX10" fmla="*/ 7198 w 219169"/>
                <a:gd name="connsiteY10" fmla="*/ 564356 h 900112"/>
                <a:gd name="connsiteX11" fmla="*/ 21486 w 219169"/>
                <a:gd name="connsiteY11" fmla="*/ 531019 h 900112"/>
                <a:gd name="connsiteX12" fmla="*/ 50061 w 219169"/>
                <a:gd name="connsiteY12" fmla="*/ 447675 h 900112"/>
                <a:gd name="connsiteX13" fmla="*/ 69111 w 219169"/>
                <a:gd name="connsiteY13" fmla="*/ 442912 h 900112"/>
                <a:gd name="connsiteX14" fmla="*/ 107211 w 219169"/>
                <a:gd name="connsiteY14" fmla="*/ 428625 h 900112"/>
                <a:gd name="connsiteX15" fmla="*/ 126261 w 219169"/>
                <a:gd name="connsiteY15" fmla="*/ 414337 h 900112"/>
                <a:gd name="connsiteX16" fmla="*/ 128642 w 219169"/>
                <a:gd name="connsiteY16" fmla="*/ 390524 h 900112"/>
                <a:gd name="connsiteX17" fmla="*/ 154835 w 219169"/>
                <a:gd name="connsiteY17" fmla="*/ 383381 h 900112"/>
                <a:gd name="connsiteX18" fmla="*/ 183411 w 219169"/>
                <a:gd name="connsiteY18" fmla="*/ 376237 h 900112"/>
                <a:gd name="connsiteX19" fmla="*/ 197698 w 219169"/>
                <a:gd name="connsiteY19" fmla="*/ 342900 h 900112"/>
                <a:gd name="connsiteX20" fmla="*/ 197698 w 219169"/>
                <a:gd name="connsiteY20" fmla="*/ 292894 h 900112"/>
                <a:gd name="connsiteX21" fmla="*/ 219130 w 219169"/>
                <a:gd name="connsiteY21" fmla="*/ 216693 h 900112"/>
                <a:gd name="connsiteX22" fmla="*/ 202461 w 219169"/>
                <a:gd name="connsiteY22" fmla="*/ 133350 h 900112"/>
                <a:gd name="connsiteX23" fmla="*/ 183411 w 219169"/>
                <a:gd name="connsiteY23" fmla="*/ 119062 h 900112"/>
                <a:gd name="connsiteX24" fmla="*/ 169123 w 219169"/>
                <a:gd name="connsiteY24" fmla="*/ 109537 h 900112"/>
                <a:gd name="connsiteX25" fmla="*/ 150073 w 219169"/>
                <a:gd name="connsiteY25" fmla="*/ 95250 h 900112"/>
                <a:gd name="connsiteX26" fmla="*/ 135786 w 219169"/>
                <a:gd name="connsiteY26" fmla="*/ 90487 h 900112"/>
                <a:gd name="connsiteX27" fmla="*/ 121498 w 219169"/>
                <a:gd name="connsiteY27" fmla="*/ 76200 h 900112"/>
                <a:gd name="connsiteX28" fmla="*/ 107211 w 219169"/>
                <a:gd name="connsiteY28" fmla="*/ 66675 h 900112"/>
                <a:gd name="connsiteX29" fmla="*/ 69111 w 219169"/>
                <a:gd name="connsiteY29" fmla="*/ 28575 h 900112"/>
                <a:gd name="connsiteX30" fmla="*/ 64348 w 219169"/>
                <a:gd name="connsiteY30" fmla="*/ 0 h 900112"/>
                <a:gd name="connsiteX0" fmla="*/ 21486 w 219169"/>
                <a:gd name="connsiteY0" fmla="*/ 900112 h 900112"/>
                <a:gd name="connsiteX1" fmla="*/ 2436 w 219169"/>
                <a:gd name="connsiteY1" fmla="*/ 857250 h 900112"/>
                <a:gd name="connsiteX2" fmla="*/ 14342 w 219169"/>
                <a:gd name="connsiteY2" fmla="*/ 792956 h 900112"/>
                <a:gd name="connsiteX3" fmla="*/ 4817 w 219169"/>
                <a:gd name="connsiteY3" fmla="*/ 762000 h 900112"/>
                <a:gd name="connsiteX4" fmla="*/ 16723 w 219169"/>
                <a:gd name="connsiteY4" fmla="*/ 747712 h 900112"/>
                <a:gd name="connsiteX5" fmla="*/ 9580 w 219169"/>
                <a:gd name="connsiteY5" fmla="*/ 728662 h 900112"/>
                <a:gd name="connsiteX6" fmla="*/ 21487 w 219169"/>
                <a:gd name="connsiteY6" fmla="*/ 678656 h 900112"/>
                <a:gd name="connsiteX7" fmla="*/ 55 w 219169"/>
                <a:gd name="connsiteY7" fmla="*/ 652462 h 900112"/>
                <a:gd name="connsiteX8" fmla="*/ 23867 w 219169"/>
                <a:gd name="connsiteY8" fmla="*/ 619124 h 900112"/>
                <a:gd name="connsiteX9" fmla="*/ 19105 w 219169"/>
                <a:gd name="connsiteY9" fmla="*/ 585788 h 900112"/>
                <a:gd name="connsiteX10" fmla="*/ 7198 w 219169"/>
                <a:gd name="connsiteY10" fmla="*/ 564356 h 900112"/>
                <a:gd name="connsiteX11" fmla="*/ 21486 w 219169"/>
                <a:gd name="connsiteY11" fmla="*/ 531019 h 900112"/>
                <a:gd name="connsiteX12" fmla="*/ 50061 w 219169"/>
                <a:gd name="connsiteY12" fmla="*/ 447675 h 900112"/>
                <a:gd name="connsiteX13" fmla="*/ 69111 w 219169"/>
                <a:gd name="connsiteY13" fmla="*/ 442912 h 900112"/>
                <a:gd name="connsiteX14" fmla="*/ 107211 w 219169"/>
                <a:gd name="connsiteY14" fmla="*/ 428625 h 900112"/>
                <a:gd name="connsiteX15" fmla="*/ 126261 w 219169"/>
                <a:gd name="connsiteY15" fmla="*/ 414337 h 900112"/>
                <a:gd name="connsiteX16" fmla="*/ 128642 w 219169"/>
                <a:gd name="connsiteY16" fmla="*/ 390524 h 900112"/>
                <a:gd name="connsiteX17" fmla="*/ 154835 w 219169"/>
                <a:gd name="connsiteY17" fmla="*/ 383381 h 900112"/>
                <a:gd name="connsiteX18" fmla="*/ 152455 w 219169"/>
                <a:gd name="connsiteY18" fmla="*/ 342899 h 900112"/>
                <a:gd name="connsiteX19" fmla="*/ 197698 w 219169"/>
                <a:gd name="connsiteY19" fmla="*/ 342900 h 900112"/>
                <a:gd name="connsiteX20" fmla="*/ 197698 w 219169"/>
                <a:gd name="connsiteY20" fmla="*/ 292894 h 900112"/>
                <a:gd name="connsiteX21" fmla="*/ 219130 w 219169"/>
                <a:gd name="connsiteY21" fmla="*/ 216693 h 900112"/>
                <a:gd name="connsiteX22" fmla="*/ 202461 w 219169"/>
                <a:gd name="connsiteY22" fmla="*/ 133350 h 900112"/>
                <a:gd name="connsiteX23" fmla="*/ 183411 w 219169"/>
                <a:gd name="connsiteY23" fmla="*/ 119062 h 900112"/>
                <a:gd name="connsiteX24" fmla="*/ 169123 w 219169"/>
                <a:gd name="connsiteY24" fmla="*/ 109537 h 900112"/>
                <a:gd name="connsiteX25" fmla="*/ 150073 w 219169"/>
                <a:gd name="connsiteY25" fmla="*/ 95250 h 900112"/>
                <a:gd name="connsiteX26" fmla="*/ 135786 w 219169"/>
                <a:gd name="connsiteY26" fmla="*/ 90487 h 900112"/>
                <a:gd name="connsiteX27" fmla="*/ 121498 w 219169"/>
                <a:gd name="connsiteY27" fmla="*/ 76200 h 900112"/>
                <a:gd name="connsiteX28" fmla="*/ 107211 w 219169"/>
                <a:gd name="connsiteY28" fmla="*/ 66675 h 900112"/>
                <a:gd name="connsiteX29" fmla="*/ 69111 w 219169"/>
                <a:gd name="connsiteY29" fmla="*/ 28575 h 900112"/>
                <a:gd name="connsiteX30" fmla="*/ 64348 w 219169"/>
                <a:gd name="connsiteY30" fmla="*/ 0 h 900112"/>
                <a:gd name="connsiteX0" fmla="*/ 21486 w 219169"/>
                <a:gd name="connsiteY0" fmla="*/ 900112 h 900112"/>
                <a:gd name="connsiteX1" fmla="*/ 2436 w 219169"/>
                <a:gd name="connsiteY1" fmla="*/ 857250 h 900112"/>
                <a:gd name="connsiteX2" fmla="*/ 14342 w 219169"/>
                <a:gd name="connsiteY2" fmla="*/ 792956 h 900112"/>
                <a:gd name="connsiteX3" fmla="*/ 4817 w 219169"/>
                <a:gd name="connsiteY3" fmla="*/ 762000 h 900112"/>
                <a:gd name="connsiteX4" fmla="*/ 16723 w 219169"/>
                <a:gd name="connsiteY4" fmla="*/ 747712 h 900112"/>
                <a:gd name="connsiteX5" fmla="*/ 9580 w 219169"/>
                <a:gd name="connsiteY5" fmla="*/ 728662 h 900112"/>
                <a:gd name="connsiteX6" fmla="*/ 21487 w 219169"/>
                <a:gd name="connsiteY6" fmla="*/ 678656 h 900112"/>
                <a:gd name="connsiteX7" fmla="*/ 55 w 219169"/>
                <a:gd name="connsiteY7" fmla="*/ 652462 h 900112"/>
                <a:gd name="connsiteX8" fmla="*/ 23867 w 219169"/>
                <a:gd name="connsiteY8" fmla="*/ 619124 h 900112"/>
                <a:gd name="connsiteX9" fmla="*/ 19105 w 219169"/>
                <a:gd name="connsiteY9" fmla="*/ 585788 h 900112"/>
                <a:gd name="connsiteX10" fmla="*/ 7198 w 219169"/>
                <a:gd name="connsiteY10" fmla="*/ 564356 h 900112"/>
                <a:gd name="connsiteX11" fmla="*/ 21486 w 219169"/>
                <a:gd name="connsiteY11" fmla="*/ 531019 h 900112"/>
                <a:gd name="connsiteX12" fmla="*/ 50061 w 219169"/>
                <a:gd name="connsiteY12" fmla="*/ 447675 h 900112"/>
                <a:gd name="connsiteX13" fmla="*/ 69111 w 219169"/>
                <a:gd name="connsiteY13" fmla="*/ 442912 h 900112"/>
                <a:gd name="connsiteX14" fmla="*/ 107211 w 219169"/>
                <a:gd name="connsiteY14" fmla="*/ 428625 h 900112"/>
                <a:gd name="connsiteX15" fmla="*/ 126261 w 219169"/>
                <a:gd name="connsiteY15" fmla="*/ 414337 h 900112"/>
                <a:gd name="connsiteX16" fmla="*/ 128642 w 219169"/>
                <a:gd name="connsiteY16" fmla="*/ 390524 h 900112"/>
                <a:gd name="connsiteX17" fmla="*/ 121497 w 219169"/>
                <a:gd name="connsiteY17" fmla="*/ 369093 h 900112"/>
                <a:gd name="connsiteX18" fmla="*/ 152455 w 219169"/>
                <a:gd name="connsiteY18" fmla="*/ 342899 h 900112"/>
                <a:gd name="connsiteX19" fmla="*/ 197698 w 219169"/>
                <a:gd name="connsiteY19" fmla="*/ 342900 h 900112"/>
                <a:gd name="connsiteX20" fmla="*/ 197698 w 219169"/>
                <a:gd name="connsiteY20" fmla="*/ 292894 h 900112"/>
                <a:gd name="connsiteX21" fmla="*/ 219130 w 219169"/>
                <a:gd name="connsiteY21" fmla="*/ 216693 h 900112"/>
                <a:gd name="connsiteX22" fmla="*/ 202461 w 219169"/>
                <a:gd name="connsiteY22" fmla="*/ 133350 h 900112"/>
                <a:gd name="connsiteX23" fmla="*/ 183411 w 219169"/>
                <a:gd name="connsiteY23" fmla="*/ 119062 h 900112"/>
                <a:gd name="connsiteX24" fmla="*/ 169123 w 219169"/>
                <a:gd name="connsiteY24" fmla="*/ 109537 h 900112"/>
                <a:gd name="connsiteX25" fmla="*/ 150073 w 219169"/>
                <a:gd name="connsiteY25" fmla="*/ 95250 h 900112"/>
                <a:gd name="connsiteX26" fmla="*/ 135786 w 219169"/>
                <a:gd name="connsiteY26" fmla="*/ 90487 h 900112"/>
                <a:gd name="connsiteX27" fmla="*/ 121498 w 219169"/>
                <a:gd name="connsiteY27" fmla="*/ 76200 h 900112"/>
                <a:gd name="connsiteX28" fmla="*/ 107211 w 219169"/>
                <a:gd name="connsiteY28" fmla="*/ 66675 h 900112"/>
                <a:gd name="connsiteX29" fmla="*/ 69111 w 219169"/>
                <a:gd name="connsiteY29" fmla="*/ 28575 h 900112"/>
                <a:gd name="connsiteX30" fmla="*/ 64348 w 219169"/>
                <a:gd name="connsiteY30" fmla="*/ 0 h 900112"/>
                <a:gd name="connsiteX0" fmla="*/ 21486 w 219169"/>
                <a:gd name="connsiteY0" fmla="*/ 900112 h 900112"/>
                <a:gd name="connsiteX1" fmla="*/ 2436 w 219169"/>
                <a:gd name="connsiteY1" fmla="*/ 857250 h 900112"/>
                <a:gd name="connsiteX2" fmla="*/ 14342 w 219169"/>
                <a:gd name="connsiteY2" fmla="*/ 792956 h 900112"/>
                <a:gd name="connsiteX3" fmla="*/ 4817 w 219169"/>
                <a:gd name="connsiteY3" fmla="*/ 762000 h 900112"/>
                <a:gd name="connsiteX4" fmla="*/ 16723 w 219169"/>
                <a:gd name="connsiteY4" fmla="*/ 747712 h 900112"/>
                <a:gd name="connsiteX5" fmla="*/ 9580 w 219169"/>
                <a:gd name="connsiteY5" fmla="*/ 728662 h 900112"/>
                <a:gd name="connsiteX6" fmla="*/ 21487 w 219169"/>
                <a:gd name="connsiteY6" fmla="*/ 678656 h 900112"/>
                <a:gd name="connsiteX7" fmla="*/ 55 w 219169"/>
                <a:gd name="connsiteY7" fmla="*/ 652462 h 900112"/>
                <a:gd name="connsiteX8" fmla="*/ 23867 w 219169"/>
                <a:gd name="connsiteY8" fmla="*/ 619124 h 900112"/>
                <a:gd name="connsiteX9" fmla="*/ 19105 w 219169"/>
                <a:gd name="connsiteY9" fmla="*/ 585788 h 900112"/>
                <a:gd name="connsiteX10" fmla="*/ 7198 w 219169"/>
                <a:gd name="connsiteY10" fmla="*/ 564356 h 900112"/>
                <a:gd name="connsiteX11" fmla="*/ 21486 w 219169"/>
                <a:gd name="connsiteY11" fmla="*/ 531019 h 900112"/>
                <a:gd name="connsiteX12" fmla="*/ 50061 w 219169"/>
                <a:gd name="connsiteY12" fmla="*/ 447675 h 900112"/>
                <a:gd name="connsiteX13" fmla="*/ 69111 w 219169"/>
                <a:gd name="connsiteY13" fmla="*/ 442912 h 900112"/>
                <a:gd name="connsiteX14" fmla="*/ 107211 w 219169"/>
                <a:gd name="connsiteY14" fmla="*/ 428625 h 900112"/>
                <a:gd name="connsiteX15" fmla="*/ 126261 w 219169"/>
                <a:gd name="connsiteY15" fmla="*/ 414337 h 900112"/>
                <a:gd name="connsiteX16" fmla="*/ 128642 w 219169"/>
                <a:gd name="connsiteY16" fmla="*/ 390524 h 900112"/>
                <a:gd name="connsiteX17" fmla="*/ 121497 w 219169"/>
                <a:gd name="connsiteY17" fmla="*/ 369093 h 900112"/>
                <a:gd name="connsiteX18" fmla="*/ 152455 w 219169"/>
                <a:gd name="connsiteY18" fmla="*/ 342899 h 900112"/>
                <a:gd name="connsiteX19" fmla="*/ 181029 w 219169"/>
                <a:gd name="connsiteY19" fmla="*/ 328612 h 900112"/>
                <a:gd name="connsiteX20" fmla="*/ 197698 w 219169"/>
                <a:gd name="connsiteY20" fmla="*/ 292894 h 900112"/>
                <a:gd name="connsiteX21" fmla="*/ 219130 w 219169"/>
                <a:gd name="connsiteY21" fmla="*/ 216693 h 900112"/>
                <a:gd name="connsiteX22" fmla="*/ 202461 w 219169"/>
                <a:gd name="connsiteY22" fmla="*/ 133350 h 900112"/>
                <a:gd name="connsiteX23" fmla="*/ 183411 w 219169"/>
                <a:gd name="connsiteY23" fmla="*/ 119062 h 900112"/>
                <a:gd name="connsiteX24" fmla="*/ 169123 w 219169"/>
                <a:gd name="connsiteY24" fmla="*/ 109537 h 900112"/>
                <a:gd name="connsiteX25" fmla="*/ 150073 w 219169"/>
                <a:gd name="connsiteY25" fmla="*/ 95250 h 900112"/>
                <a:gd name="connsiteX26" fmla="*/ 135786 w 219169"/>
                <a:gd name="connsiteY26" fmla="*/ 90487 h 900112"/>
                <a:gd name="connsiteX27" fmla="*/ 121498 w 219169"/>
                <a:gd name="connsiteY27" fmla="*/ 76200 h 900112"/>
                <a:gd name="connsiteX28" fmla="*/ 107211 w 219169"/>
                <a:gd name="connsiteY28" fmla="*/ 66675 h 900112"/>
                <a:gd name="connsiteX29" fmla="*/ 69111 w 219169"/>
                <a:gd name="connsiteY29" fmla="*/ 28575 h 900112"/>
                <a:gd name="connsiteX30" fmla="*/ 64348 w 219169"/>
                <a:gd name="connsiteY30" fmla="*/ 0 h 900112"/>
                <a:gd name="connsiteX0" fmla="*/ 21486 w 219169"/>
                <a:gd name="connsiteY0" fmla="*/ 900112 h 900112"/>
                <a:gd name="connsiteX1" fmla="*/ 2436 w 219169"/>
                <a:gd name="connsiteY1" fmla="*/ 857250 h 900112"/>
                <a:gd name="connsiteX2" fmla="*/ 14342 w 219169"/>
                <a:gd name="connsiteY2" fmla="*/ 792956 h 900112"/>
                <a:gd name="connsiteX3" fmla="*/ 4817 w 219169"/>
                <a:gd name="connsiteY3" fmla="*/ 762000 h 900112"/>
                <a:gd name="connsiteX4" fmla="*/ 16723 w 219169"/>
                <a:gd name="connsiteY4" fmla="*/ 747712 h 900112"/>
                <a:gd name="connsiteX5" fmla="*/ 9580 w 219169"/>
                <a:gd name="connsiteY5" fmla="*/ 728662 h 900112"/>
                <a:gd name="connsiteX6" fmla="*/ 21487 w 219169"/>
                <a:gd name="connsiteY6" fmla="*/ 678656 h 900112"/>
                <a:gd name="connsiteX7" fmla="*/ 55 w 219169"/>
                <a:gd name="connsiteY7" fmla="*/ 652462 h 900112"/>
                <a:gd name="connsiteX8" fmla="*/ 23867 w 219169"/>
                <a:gd name="connsiteY8" fmla="*/ 619124 h 900112"/>
                <a:gd name="connsiteX9" fmla="*/ 19105 w 219169"/>
                <a:gd name="connsiteY9" fmla="*/ 585788 h 900112"/>
                <a:gd name="connsiteX10" fmla="*/ 7198 w 219169"/>
                <a:gd name="connsiteY10" fmla="*/ 564356 h 900112"/>
                <a:gd name="connsiteX11" fmla="*/ 21486 w 219169"/>
                <a:gd name="connsiteY11" fmla="*/ 531019 h 900112"/>
                <a:gd name="connsiteX12" fmla="*/ 50061 w 219169"/>
                <a:gd name="connsiteY12" fmla="*/ 447675 h 900112"/>
                <a:gd name="connsiteX13" fmla="*/ 69111 w 219169"/>
                <a:gd name="connsiteY13" fmla="*/ 442912 h 900112"/>
                <a:gd name="connsiteX14" fmla="*/ 107211 w 219169"/>
                <a:gd name="connsiteY14" fmla="*/ 428625 h 900112"/>
                <a:gd name="connsiteX15" fmla="*/ 126261 w 219169"/>
                <a:gd name="connsiteY15" fmla="*/ 414337 h 900112"/>
                <a:gd name="connsiteX16" fmla="*/ 128642 w 219169"/>
                <a:gd name="connsiteY16" fmla="*/ 390524 h 900112"/>
                <a:gd name="connsiteX17" fmla="*/ 121497 w 219169"/>
                <a:gd name="connsiteY17" fmla="*/ 369093 h 900112"/>
                <a:gd name="connsiteX18" fmla="*/ 152455 w 219169"/>
                <a:gd name="connsiteY18" fmla="*/ 342899 h 900112"/>
                <a:gd name="connsiteX19" fmla="*/ 171504 w 219169"/>
                <a:gd name="connsiteY19" fmla="*/ 323850 h 900112"/>
                <a:gd name="connsiteX20" fmla="*/ 197698 w 219169"/>
                <a:gd name="connsiteY20" fmla="*/ 292894 h 900112"/>
                <a:gd name="connsiteX21" fmla="*/ 219130 w 219169"/>
                <a:gd name="connsiteY21" fmla="*/ 216693 h 900112"/>
                <a:gd name="connsiteX22" fmla="*/ 202461 w 219169"/>
                <a:gd name="connsiteY22" fmla="*/ 133350 h 900112"/>
                <a:gd name="connsiteX23" fmla="*/ 183411 w 219169"/>
                <a:gd name="connsiteY23" fmla="*/ 119062 h 900112"/>
                <a:gd name="connsiteX24" fmla="*/ 169123 w 219169"/>
                <a:gd name="connsiteY24" fmla="*/ 109537 h 900112"/>
                <a:gd name="connsiteX25" fmla="*/ 150073 w 219169"/>
                <a:gd name="connsiteY25" fmla="*/ 95250 h 900112"/>
                <a:gd name="connsiteX26" fmla="*/ 135786 w 219169"/>
                <a:gd name="connsiteY26" fmla="*/ 90487 h 900112"/>
                <a:gd name="connsiteX27" fmla="*/ 121498 w 219169"/>
                <a:gd name="connsiteY27" fmla="*/ 76200 h 900112"/>
                <a:gd name="connsiteX28" fmla="*/ 107211 w 219169"/>
                <a:gd name="connsiteY28" fmla="*/ 66675 h 900112"/>
                <a:gd name="connsiteX29" fmla="*/ 69111 w 219169"/>
                <a:gd name="connsiteY29" fmla="*/ 28575 h 900112"/>
                <a:gd name="connsiteX30" fmla="*/ 64348 w 219169"/>
                <a:gd name="connsiteY30" fmla="*/ 0 h 900112"/>
                <a:gd name="connsiteX0" fmla="*/ 21486 w 219169"/>
                <a:gd name="connsiteY0" fmla="*/ 900112 h 900112"/>
                <a:gd name="connsiteX1" fmla="*/ 2436 w 219169"/>
                <a:gd name="connsiteY1" fmla="*/ 857250 h 900112"/>
                <a:gd name="connsiteX2" fmla="*/ 14342 w 219169"/>
                <a:gd name="connsiteY2" fmla="*/ 792956 h 900112"/>
                <a:gd name="connsiteX3" fmla="*/ 4817 w 219169"/>
                <a:gd name="connsiteY3" fmla="*/ 762000 h 900112"/>
                <a:gd name="connsiteX4" fmla="*/ 16723 w 219169"/>
                <a:gd name="connsiteY4" fmla="*/ 747712 h 900112"/>
                <a:gd name="connsiteX5" fmla="*/ 9580 w 219169"/>
                <a:gd name="connsiteY5" fmla="*/ 728662 h 900112"/>
                <a:gd name="connsiteX6" fmla="*/ 21487 w 219169"/>
                <a:gd name="connsiteY6" fmla="*/ 678656 h 900112"/>
                <a:gd name="connsiteX7" fmla="*/ 55 w 219169"/>
                <a:gd name="connsiteY7" fmla="*/ 652462 h 900112"/>
                <a:gd name="connsiteX8" fmla="*/ 23867 w 219169"/>
                <a:gd name="connsiteY8" fmla="*/ 619124 h 900112"/>
                <a:gd name="connsiteX9" fmla="*/ 19105 w 219169"/>
                <a:gd name="connsiteY9" fmla="*/ 585788 h 900112"/>
                <a:gd name="connsiteX10" fmla="*/ 7198 w 219169"/>
                <a:gd name="connsiteY10" fmla="*/ 564356 h 900112"/>
                <a:gd name="connsiteX11" fmla="*/ 21486 w 219169"/>
                <a:gd name="connsiteY11" fmla="*/ 531019 h 900112"/>
                <a:gd name="connsiteX12" fmla="*/ 50061 w 219169"/>
                <a:gd name="connsiteY12" fmla="*/ 447675 h 900112"/>
                <a:gd name="connsiteX13" fmla="*/ 69111 w 219169"/>
                <a:gd name="connsiteY13" fmla="*/ 442912 h 900112"/>
                <a:gd name="connsiteX14" fmla="*/ 107211 w 219169"/>
                <a:gd name="connsiteY14" fmla="*/ 428625 h 900112"/>
                <a:gd name="connsiteX15" fmla="*/ 126261 w 219169"/>
                <a:gd name="connsiteY15" fmla="*/ 414337 h 900112"/>
                <a:gd name="connsiteX16" fmla="*/ 128642 w 219169"/>
                <a:gd name="connsiteY16" fmla="*/ 390524 h 900112"/>
                <a:gd name="connsiteX17" fmla="*/ 121497 w 219169"/>
                <a:gd name="connsiteY17" fmla="*/ 369093 h 900112"/>
                <a:gd name="connsiteX18" fmla="*/ 152455 w 219169"/>
                <a:gd name="connsiteY18" fmla="*/ 342899 h 900112"/>
                <a:gd name="connsiteX19" fmla="*/ 171504 w 219169"/>
                <a:gd name="connsiteY19" fmla="*/ 323850 h 900112"/>
                <a:gd name="connsiteX20" fmla="*/ 176267 w 219169"/>
                <a:gd name="connsiteY20" fmla="*/ 292894 h 900112"/>
                <a:gd name="connsiteX21" fmla="*/ 219130 w 219169"/>
                <a:gd name="connsiteY21" fmla="*/ 216693 h 900112"/>
                <a:gd name="connsiteX22" fmla="*/ 202461 w 219169"/>
                <a:gd name="connsiteY22" fmla="*/ 133350 h 900112"/>
                <a:gd name="connsiteX23" fmla="*/ 183411 w 219169"/>
                <a:gd name="connsiteY23" fmla="*/ 119062 h 900112"/>
                <a:gd name="connsiteX24" fmla="*/ 169123 w 219169"/>
                <a:gd name="connsiteY24" fmla="*/ 109537 h 900112"/>
                <a:gd name="connsiteX25" fmla="*/ 150073 w 219169"/>
                <a:gd name="connsiteY25" fmla="*/ 95250 h 900112"/>
                <a:gd name="connsiteX26" fmla="*/ 135786 w 219169"/>
                <a:gd name="connsiteY26" fmla="*/ 90487 h 900112"/>
                <a:gd name="connsiteX27" fmla="*/ 121498 w 219169"/>
                <a:gd name="connsiteY27" fmla="*/ 76200 h 900112"/>
                <a:gd name="connsiteX28" fmla="*/ 107211 w 219169"/>
                <a:gd name="connsiteY28" fmla="*/ 66675 h 900112"/>
                <a:gd name="connsiteX29" fmla="*/ 69111 w 219169"/>
                <a:gd name="connsiteY29" fmla="*/ 28575 h 900112"/>
                <a:gd name="connsiteX30" fmla="*/ 64348 w 219169"/>
                <a:gd name="connsiteY30" fmla="*/ 0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169" h="900112">
                  <a:moveTo>
                    <a:pt x="21486" y="900112"/>
                  </a:moveTo>
                  <a:cubicBezTo>
                    <a:pt x="5119" y="859197"/>
                    <a:pt x="3627" y="875109"/>
                    <a:pt x="2436" y="857250"/>
                  </a:cubicBezTo>
                  <a:cubicBezTo>
                    <a:pt x="1245" y="839391"/>
                    <a:pt x="13945" y="808831"/>
                    <a:pt x="14342" y="792956"/>
                  </a:cubicBezTo>
                  <a:cubicBezTo>
                    <a:pt x="14739" y="777081"/>
                    <a:pt x="4420" y="769541"/>
                    <a:pt x="4817" y="762000"/>
                  </a:cubicBezTo>
                  <a:cubicBezTo>
                    <a:pt x="5214" y="754459"/>
                    <a:pt x="15929" y="753268"/>
                    <a:pt x="16723" y="747712"/>
                  </a:cubicBezTo>
                  <a:cubicBezTo>
                    <a:pt x="17517" y="742156"/>
                    <a:pt x="1642" y="736996"/>
                    <a:pt x="9580" y="728662"/>
                  </a:cubicBezTo>
                  <a:cubicBezTo>
                    <a:pt x="17518" y="720328"/>
                    <a:pt x="11565" y="685006"/>
                    <a:pt x="21487" y="678656"/>
                  </a:cubicBezTo>
                  <a:cubicBezTo>
                    <a:pt x="31409" y="672306"/>
                    <a:pt x="-1532" y="656828"/>
                    <a:pt x="55" y="652462"/>
                  </a:cubicBezTo>
                  <a:cubicBezTo>
                    <a:pt x="1642" y="646112"/>
                    <a:pt x="20692" y="630236"/>
                    <a:pt x="23867" y="619124"/>
                  </a:cubicBezTo>
                  <a:cubicBezTo>
                    <a:pt x="27042" y="608012"/>
                    <a:pt x="21883" y="594916"/>
                    <a:pt x="19105" y="585788"/>
                  </a:cubicBezTo>
                  <a:cubicBezTo>
                    <a:pt x="16327" y="576660"/>
                    <a:pt x="6801" y="573484"/>
                    <a:pt x="7198" y="564356"/>
                  </a:cubicBezTo>
                  <a:cubicBezTo>
                    <a:pt x="7595" y="555228"/>
                    <a:pt x="14342" y="550466"/>
                    <a:pt x="21486" y="531019"/>
                  </a:cubicBezTo>
                  <a:cubicBezTo>
                    <a:pt x="28630" y="511572"/>
                    <a:pt x="42124" y="462359"/>
                    <a:pt x="50061" y="447675"/>
                  </a:cubicBezTo>
                  <a:cubicBezTo>
                    <a:pt x="57998" y="432991"/>
                    <a:pt x="62817" y="444710"/>
                    <a:pt x="69111" y="442912"/>
                  </a:cubicBezTo>
                  <a:cubicBezTo>
                    <a:pt x="92525" y="436222"/>
                    <a:pt x="97686" y="433388"/>
                    <a:pt x="107211" y="428625"/>
                  </a:cubicBezTo>
                  <a:cubicBezTo>
                    <a:pt x="116736" y="423862"/>
                    <a:pt x="119911" y="415925"/>
                    <a:pt x="126261" y="414337"/>
                  </a:cubicBezTo>
                  <a:cubicBezTo>
                    <a:pt x="131023" y="411162"/>
                    <a:pt x="129436" y="398065"/>
                    <a:pt x="128642" y="390524"/>
                  </a:cubicBezTo>
                  <a:cubicBezTo>
                    <a:pt x="127848" y="382983"/>
                    <a:pt x="117528" y="377031"/>
                    <a:pt x="121497" y="369093"/>
                  </a:cubicBezTo>
                  <a:cubicBezTo>
                    <a:pt x="125466" y="361156"/>
                    <a:pt x="144121" y="350440"/>
                    <a:pt x="152455" y="342899"/>
                  </a:cubicBezTo>
                  <a:cubicBezTo>
                    <a:pt x="160790" y="335359"/>
                    <a:pt x="167535" y="332184"/>
                    <a:pt x="171504" y="323850"/>
                  </a:cubicBezTo>
                  <a:cubicBezTo>
                    <a:pt x="175473" y="315516"/>
                    <a:pt x="175473" y="313531"/>
                    <a:pt x="176267" y="292894"/>
                  </a:cubicBezTo>
                  <a:cubicBezTo>
                    <a:pt x="177061" y="272257"/>
                    <a:pt x="218336" y="243284"/>
                    <a:pt x="219130" y="216693"/>
                  </a:cubicBezTo>
                  <a:cubicBezTo>
                    <a:pt x="219924" y="190102"/>
                    <a:pt x="208414" y="149622"/>
                    <a:pt x="202461" y="133350"/>
                  </a:cubicBezTo>
                  <a:cubicBezTo>
                    <a:pt x="196508" y="117078"/>
                    <a:pt x="189870" y="123676"/>
                    <a:pt x="183411" y="119062"/>
                  </a:cubicBezTo>
                  <a:cubicBezTo>
                    <a:pt x="178753" y="115735"/>
                    <a:pt x="173781" y="112864"/>
                    <a:pt x="169123" y="109537"/>
                  </a:cubicBezTo>
                  <a:cubicBezTo>
                    <a:pt x="162664" y="104924"/>
                    <a:pt x="156965" y="99188"/>
                    <a:pt x="150073" y="95250"/>
                  </a:cubicBezTo>
                  <a:cubicBezTo>
                    <a:pt x="145714" y="92759"/>
                    <a:pt x="140548" y="92075"/>
                    <a:pt x="135786" y="90487"/>
                  </a:cubicBezTo>
                  <a:cubicBezTo>
                    <a:pt x="131023" y="85725"/>
                    <a:pt x="126672" y="80512"/>
                    <a:pt x="121498" y="76200"/>
                  </a:cubicBezTo>
                  <a:cubicBezTo>
                    <a:pt x="117101" y="72536"/>
                    <a:pt x="111446" y="70525"/>
                    <a:pt x="107211" y="66675"/>
                  </a:cubicBezTo>
                  <a:cubicBezTo>
                    <a:pt x="93921" y="54593"/>
                    <a:pt x="69111" y="28575"/>
                    <a:pt x="69111" y="28575"/>
                  </a:cubicBezTo>
                  <a:cubicBezTo>
                    <a:pt x="63578" y="6445"/>
                    <a:pt x="64348" y="16070"/>
                    <a:pt x="64348" y="0"/>
                  </a:cubicBezTo>
                </a:path>
              </a:pathLst>
            </a:custGeom>
            <a:ln w="76200">
              <a:solidFill>
                <a:srgbClr val="0000CC"/>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8" name="Isosceles Triangle 8"/>
            <p:cNvSpPr>
              <a:spLocks noChangeAspect="1"/>
            </p:cNvSpPr>
            <p:nvPr/>
          </p:nvSpPr>
          <p:spPr bwMode="auto">
            <a:xfrm rot="4046530">
              <a:off x="6134742" y="2323390"/>
              <a:ext cx="410583" cy="336793"/>
            </a:xfrm>
            <a:prstGeom prst="triangle">
              <a:avLst>
                <a:gd name="adj" fmla="val 50000"/>
              </a:avLst>
            </a:prstGeom>
            <a:solidFill>
              <a:srgbClr val="000066"/>
            </a:solidFill>
            <a:ln w="9525" algn="ctr">
              <a:solidFill>
                <a:schemeClr val="tx1"/>
              </a:solidFill>
              <a:round/>
              <a:headEnd/>
              <a:tailEnd/>
            </a:ln>
          </p:spPr>
          <p:txBody>
            <a:bodyPr rot="10800000" vert="eaVert" wrap="square" lIns="90000">
              <a:spAutoFit/>
            </a:bodyPr>
            <a:lstStyle/>
            <a:p>
              <a:pPr marL="342900" indent="-342900" algn="ctr" eaLnBrk="0" hangingPunct="0">
                <a:lnSpc>
                  <a:spcPct val="110000"/>
                </a:lnSpc>
                <a:spcBef>
                  <a:spcPct val="20000"/>
                </a:spcBef>
              </a:pPr>
              <a:endParaRPr lang="en-GB" sz="1400" dirty="0">
                <a:solidFill>
                  <a:schemeClr val="tx2"/>
                </a:solidFill>
                <a:latin typeface="Tahoma" pitchFamily="34" charset="0"/>
                <a:ea typeface="MS PGothic" pitchFamily="34" charset="-128"/>
                <a:cs typeface="Arial" charset="0"/>
              </a:endParaRPr>
            </a:p>
          </p:txBody>
        </p:sp>
        <p:sp>
          <p:nvSpPr>
            <p:cNvPr id="9" name="Freeform 8"/>
            <p:cNvSpPr/>
            <p:nvPr/>
          </p:nvSpPr>
          <p:spPr>
            <a:xfrm>
              <a:off x="5645943" y="2905125"/>
              <a:ext cx="285822" cy="976313"/>
            </a:xfrm>
            <a:custGeom>
              <a:avLst/>
              <a:gdLst>
                <a:gd name="connsiteX0" fmla="*/ 273844 w 359569"/>
                <a:gd name="connsiteY0" fmla="*/ 900541 h 900541"/>
                <a:gd name="connsiteX1" fmla="*/ 285750 w 359569"/>
                <a:gd name="connsiteY1" fmla="*/ 886253 h 900541"/>
                <a:gd name="connsiteX2" fmla="*/ 309562 w 359569"/>
                <a:gd name="connsiteY2" fmla="*/ 867203 h 900541"/>
                <a:gd name="connsiteX3" fmla="*/ 338137 w 359569"/>
                <a:gd name="connsiteY3" fmla="*/ 860059 h 900541"/>
                <a:gd name="connsiteX4" fmla="*/ 359569 w 359569"/>
                <a:gd name="connsiteY4" fmla="*/ 855297 h 900541"/>
                <a:gd name="connsiteX5" fmla="*/ 354806 w 359569"/>
                <a:gd name="connsiteY5" fmla="*/ 838628 h 900541"/>
                <a:gd name="connsiteX6" fmla="*/ 338137 w 359569"/>
                <a:gd name="connsiteY6" fmla="*/ 829103 h 900541"/>
                <a:gd name="connsiteX7" fmla="*/ 321469 w 359569"/>
                <a:gd name="connsiteY7" fmla="*/ 821959 h 900541"/>
                <a:gd name="connsiteX8" fmla="*/ 311944 w 359569"/>
                <a:gd name="connsiteY8" fmla="*/ 817197 h 900541"/>
                <a:gd name="connsiteX9" fmla="*/ 304800 w 359569"/>
                <a:gd name="connsiteY9" fmla="*/ 812434 h 900541"/>
                <a:gd name="connsiteX10" fmla="*/ 295275 w 359569"/>
                <a:gd name="connsiteY10" fmla="*/ 810053 h 900541"/>
                <a:gd name="connsiteX11" fmla="*/ 278606 w 359569"/>
                <a:gd name="connsiteY11" fmla="*/ 802909 h 900541"/>
                <a:gd name="connsiteX12" fmla="*/ 273844 w 359569"/>
                <a:gd name="connsiteY12" fmla="*/ 795766 h 900541"/>
                <a:gd name="connsiteX13" fmla="*/ 264319 w 359569"/>
                <a:gd name="connsiteY13" fmla="*/ 791003 h 900541"/>
                <a:gd name="connsiteX14" fmla="*/ 252412 w 359569"/>
                <a:gd name="connsiteY14" fmla="*/ 783859 h 900541"/>
                <a:gd name="connsiteX15" fmla="*/ 245269 w 359569"/>
                <a:gd name="connsiteY15" fmla="*/ 776716 h 900541"/>
                <a:gd name="connsiteX16" fmla="*/ 228600 w 359569"/>
                <a:gd name="connsiteY16" fmla="*/ 767191 h 900541"/>
                <a:gd name="connsiteX17" fmla="*/ 204787 w 359569"/>
                <a:gd name="connsiteY17" fmla="*/ 745759 h 900541"/>
                <a:gd name="connsiteX18" fmla="*/ 195262 w 359569"/>
                <a:gd name="connsiteY18" fmla="*/ 721947 h 900541"/>
                <a:gd name="connsiteX19" fmla="*/ 188119 w 359569"/>
                <a:gd name="connsiteY19" fmla="*/ 712422 h 900541"/>
                <a:gd name="connsiteX20" fmla="*/ 180975 w 359569"/>
                <a:gd name="connsiteY20" fmla="*/ 698134 h 900541"/>
                <a:gd name="connsiteX21" fmla="*/ 178594 w 359569"/>
                <a:gd name="connsiteY21" fmla="*/ 688609 h 900541"/>
                <a:gd name="connsiteX22" fmla="*/ 176212 w 359569"/>
                <a:gd name="connsiteY22" fmla="*/ 681466 h 900541"/>
                <a:gd name="connsiteX23" fmla="*/ 171450 w 359569"/>
                <a:gd name="connsiteY23" fmla="*/ 671941 h 900541"/>
                <a:gd name="connsiteX24" fmla="*/ 164306 w 359569"/>
                <a:gd name="connsiteY24" fmla="*/ 648128 h 900541"/>
                <a:gd name="connsiteX25" fmla="*/ 150019 w 359569"/>
                <a:gd name="connsiteY25" fmla="*/ 617172 h 900541"/>
                <a:gd name="connsiteX26" fmla="*/ 147637 w 359569"/>
                <a:gd name="connsiteY26" fmla="*/ 610028 h 900541"/>
                <a:gd name="connsiteX27" fmla="*/ 142875 w 359569"/>
                <a:gd name="connsiteY27" fmla="*/ 593359 h 900541"/>
                <a:gd name="connsiteX28" fmla="*/ 140494 w 359569"/>
                <a:gd name="connsiteY28" fmla="*/ 576691 h 900541"/>
                <a:gd name="connsiteX29" fmla="*/ 135731 w 359569"/>
                <a:gd name="connsiteY29" fmla="*/ 567166 h 900541"/>
                <a:gd name="connsiteX30" fmla="*/ 133350 w 359569"/>
                <a:gd name="connsiteY30" fmla="*/ 550497 h 900541"/>
                <a:gd name="connsiteX31" fmla="*/ 130969 w 359569"/>
                <a:gd name="connsiteY31" fmla="*/ 543353 h 900541"/>
                <a:gd name="connsiteX32" fmla="*/ 123825 w 359569"/>
                <a:gd name="connsiteY32" fmla="*/ 521922 h 900541"/>
                <a:gd name="connsiteX33" fmla="*/ 121444 w 359569"/>
                <a:gd name="connsiteY33" fmla="*/ 510016 h 900541"/>
                <a:gd name="connsiteX34" fmla="*/ 111919 w 359569"/>
                <a:gd name="connsiteY34" fmla="*/ 479059 h 900541"/>
                <a:gd name="connsiteX35" fmla="*/ 107156 w 359569"/>
                <a:gd name="connsiteY35" fmla="*/ 467153 h 900541"/>
                <a:gd name="connsiteX36" fmla="*/ 102394 w 359569"/>
                <a:gd name="connsiteY36" fmla="*/ 460009 h 900541"/>
                <a:gd name="connsiteX37" fmla="*/ 100012 w 359569"/>
                <a:gd name="connsiteY37" fmla="*/ 452866 h 900541"/>
                <a:gd name="connsiteX38" fmla="*/ 95250 w 359569"/>
                <a:gd name="connsiteY38" fmla="*/ 443341 h 900541"/>
                <a:gd name="connsiteX39" fmla="*/ 90487 w 359569"/>
                <a:gd name="connsiteY39" fmla="*/ 431434 h 900541"/>
                <a:gd name="connsiteX40" fmla="*/ 78581 w 359569"/>
                <a:gd name="connsiteY40" fmla="*/ 417147 h 900541"/>
                <a:gd name="connsiteX41" fmla="*/ 73819 w 359569"/>
                <a:gd name="connsiteY41" fmla="*/ 410003 h 900541"/>
                <a:gd name="connsiteX42" fmla="*/ 69056 w 359569"/>
                <a:gd name="connsiteY42" fmla="*/ 400478 h 900541"/>
                <a:gd name="connsiteX43" fmla="*/ 64294 w 359569"/>
                <a:gd name="connsiteY43" fmla="*/ 393334 h 900541"/>
                <a:gd name="connsiteX44" fmla="*/ 50006 w 359569"/>
                <a:gd name="connsiteY44" fmla="*/ 371903 h 900541"/>
                <a:gd name="connsiteX45" fmla="*/ 47625 w 359569"/>
                <a:gd name="connsiteY45" fmla="*/ 362378 h 900541"/>
                <a:gd name="connsiteX46" fmla="*/ 45244 w 359569"/>
                <a:gd name="connsiteY46" fmla="*/ 350472 h 900541"/>
                <a:gd name="connsiteX47" fmla="*/ 40481 w 359569"/>
                <a:gd name="connsiteY47" fmla="*/ 333803 h 900541"/>
                <a:gd name="connsiteX48" fmla="*/ 42862 w 359569"/>
                <a:gd name="connsiteY48" fmla="*/ 150447 h 900541"/>
                <a:gd name="connsiteX49" fmla="*/ 40481 w 359569"/>
                <a:gd name="connsiteY49" fmla="*/ 88534 h 900541"/>
                <a:gd name="connsiteX50" fmla="*/ 38100 w 359569"/>
                <a:gd name="connsiteY50" fmla="*/ 81391 h 900541"/>
                <a:gd name="connsiteX51" fmla="*/ 28575 w 359569"/>
                <a:gd name="connsiteY51" fmla="*/ 45672 h 900541"/>
                <a:gd name="connsiteX52" fmla="*/ 23812 w 359569"/>
                <a:gd name="connsiteY52" fmla="*/ 17097 h 900541"/>
                <a:gd name="connsiteX53" fmla="*/ 11906 w 359569"/>
                <a:gd name="connsiteY53" fmla="*/ 428 h 900541"/>
                <a:gd name="connsiteX54" fmla="*/ 0 w 359569"/>
                <a:gd name="connsiteY54" fmla="*/ 428 h 900541"/>
                <a:gd name="connsiteX0" fmla="*/ 273844 w 359569"/>
                <a:gd name="connsiteY0" fmla="*/ 900541 h 900541"/>
                <a:gd name="connsiteX1" fmla="*/ 285750 w 359569"/>
                <a:gd name="connsiteY1" fmla="*/ 886253 h 900541"/>
                <a:gd name="connsiteX2" fmla="*/ 309562 w 359569"/>
                <a:gd name="connsiteY2" fmla="*/ 867203 h 900541"/>
                <a:gd name="connsiteX3" fmla="*/ 338137 w 359569"/>
                <a:gd name="connsiteY3" fmla="*/ 860059 h 900541"/>
                <a:gd name="connsiteX4" fmla="*/ 359569 w 359569"/>
                <a:gd name="connsiteY4" fmla="*/ 855297 h 900541"/>
                <a:gd name="connsiteX5" fmla="*/ 338137 w 359569"/>
                <a:gd name="connsiteY5" fmla="*/ 829103 h 900541"/>
                <a:gd name="connsiteX6" fmla="*/ 321469 w 359569"/>
                <a:gd name="connsiteY6" fmla="*/ 821959 h 900541"/>
                <a:gd name="connsiteX7" fmla="*/ 311944 w 359569"/>
                <a:gd name="connsiteY7" fmla="*/ 817197 h 900541"/>
                <a:gd name="connsiteX8" fmla="*/ 304800 w 359569"/>
                <a:gd name="connsiteY8" fmla="*/ 812434 h 900541"/>
                <a:gd name="connsiteX9" fmla="*/ 295275 w 359569"/>
                <a:gd name="connsiteY9" fmla="*/ 810053 h 900541"/>
                <a:gd name="connsiteX10" fmla="*/ 278606 w 359569"/>
                <a:gd name="connsiteY10" fmla="*/ 802909 h 900541"/>
                <a:gd name="connsiteX11" fmla="*/ 273844 w 359569"/>
                <a:gd name="connsiteY11" fmla="*/ 795766 h 900541"/>
                <a:gd name="connsiteX12" fmla="*/ 264319 w 359569"/>
                <a:gd name="connsiteY12" fmla="*/ 791003 h 900541"/>
                <a:gd name="connsiteX13" fmla="*/ 252412 w 359569"/>
                <a:gd name="connsiteY13" fmla="*/ 783859 h 900541"/>
                <a:gd name="connsiteX14" fmla="*/ 245269 w 359569"/>
                <a:gd name="connsiteY14" fmla="*/ 776716 h 900541"/>
                <a:gd name="connsiteX15" fmla="*/ 228600 w 359569"/>
                <a:gd name="connsiteY15" fmla="*/ 767191 h 900541"/>
                <a:gd name="connsiteX16" fmla="*/ 204787 w 359569"/>
                <a:gd name="connsiteY16" fmla="*/ 745759 h 900541"/>
                <a:gd name="connsiteX17" fmla="*/ 195262 w 359569"/>
                <a:gd name="connsiteY17" fmla="*/ 721947 h 900541"/>
                <a:gd name="connsiteX18" fmla="*/ 188119 w 359569"/>
                <a:gd name="connsiteY18" fmla="*/ 712422 h 900541"/>
                <a:gd name="connsiteX19" fmla="*/ 180975 w 359569"/>
                <a:gd name="connsiteY19" fmla="*/ 698134 h 900541"/>
                <a:gd name="connsiteX20" fmla="*/ 178594 w 359569"/>
                <a:gd name="connsiteY20" fmla="*/ 688609 h 900541"/>
                <a:gd name="connsiteX21" fmla="*/ 176212 w 359569"/>
                <a:gd name="connsiteY21" fmla="*/ 681466 h 900541"/>
                <a:gd name="connsiteX22" fmla="*/ 171450 w 359569"/>
                <a:gd name="connsiteY22" fmla="*/ 671941 h 900541"/>
                <a:gd name="connsiteX23" fmla="*/ 164306 w 359569"/>
                <a:gd name="connsiteY23" fmla="*/ 648128 h 900541"/>
                <a:gd name="connsiteX24" fmla="*/ 150019 w 359569"/>
                <a:gd name="connsiteY24" fmla="*/ 617172 h 900541"/>
                <a:gd name="connsiteX25" fmla="*/ 147637 w 359569"/>
                <a:gd name="connsiteY25" fmla="*/ 610028 h 900541"/>
                <a:gd name="connsiteX26" fmla="*/ 142875 w 359569"/>
                <a:gd name="connsiteY26" fmla="*/ 593359 h 900541"/>
                <a:gd name="connsiteX27" fmla="*/ 140494 w 359569"/>
                <a:gd name="connsiteY27" fmla="*/ 576691 h 900541"/>
                <a:gd name="connsiteX28" fmla="*/ 135731 w 359569"/>
                <a:gd name="connsiteY28" fmla="*/ 567166 h 900541"/>
                <a:gd name="connsiteX29" fmla="*/ 133350 w 359569"/>
                <a:gd name="connsiteY29" fmla="*/ 550497 h 900541"/>
                <a:gd name="connsiteX30" fmla="*/ 130969 w 359569"/>
                <a:gd name="connsiteY30" fmla="*/ 543353 h 900541"/>
                <a:gd name="connsiteX31" fmla="*/ 123825 w 359569"/>
                <a:gd name="connsiteY31" fmla="*/ 521922 h 900541"/>
                <a:gd name="connsiteX32" fmla="*/ 121444 w 359569"/>
                <a:gd name="connsiteY32" fmla="*/ 510016 h 900541"/>
                <a:gd name="connsiteX33" fmla="*/ 111919 w 359569"/>
                <a:gd name="connsiteY33" fmla="*/ 479059 h 900541"/>
                <a:gd name="connsiteX34" fmla="*/ 107156 w 359569"/>
                <a:gd name="connsiteY34" fmla="*/ 467153 h 900541"/>
                <a:gd name="connsiteX35" fmla="*/ 102394 w 359569"/>
                <a:gd name="connsiteY35" fmla="*/ 460009 h 900541"/>
                <a:gd name="connsiteX36" fmla="*/ 100012 w 359569"/>
                <a:gd name="connsiteY36" fmla="*/ 452866 h 900541"/>
                <a:gd name="connsiteX37" fmla="*/ 95250 w 359569"/>
                <a:gd name="connsiteY37" fmla="*/ 443341 h 900541"/>
                <a:gd name="connsiteX38" fmla="*/ 90487 w 359569"/>
                <a:gd name="connsiteY38" fmla="*/ 431434 h 900541"/>
                <a:gd name="connsiteX39" fmla="*/ 78581 w 359569"/>
                <a:gd name="connsiteY39" fmla="*/ 417147 h 900541"/>
                <a:gd name="connsiteX40" fmla="*/ 73819 w 359569"/>
                <a:gd name="connsiteY40" fmla="*/ 410003 h 900541"/>
                <a:gd name="connsiteX41" fmla="*/ 69056 w 359569"/>
                <a:gd name="connsiteY41" fmla="*/ 400478 h 900541"/>
                <a:gd name="connsiteX42" fmla="*/ 64294 w 359569"/>
                <a:gd name="connsiteY42" fmla="*/ 393334 h 900541"/>
                <a:gd name="connsiteX43" fmla="*/ 50006 w 359569"/>
                <a:gd name="connsiteY43" fmla="*/ 371903 h 900541"/>
                <a:gd name="connsiteX44" fmla="*/ 47625 w 359569"/>
                <a:gd name="connsiteY44" fmla="*/ 362378 h 900541"/>
                <a:gd name="connsiteX45" fmla="*/ 45244 w 359569"/>
                <a:gd name="connsiteY45" fmla="*/ 350472 h 900541"/>
                <a:gd name="connsiteX46" fmla="*/ 40481 w 359569"/>
                <a:gd name="connsiteY46" fmla="*/ 333803 h 900541"/>
                <a:gd name="connsiteX47" fmla="*/ 42862 w 359569"/>
                <a:gd name="connsiteY47" fmla="*/ 150447 h 900541"/>
                <a:gd name="connsiteX48" fmla="*/ 40481 w 359569"/>
                <a:gd name="connsiteY48" fmla="*/ 88534 h 900541"/>
                <a:gd name="connsiteX49" fmla="*/ 38100 w 359569"/>
                <a:gd name="connsiteY49" fmla="*/ 81391 h 900541"/>
                <a:gd name="connsiteX50" fmla="*/ 28575 w 359569"/>
                <a:gd name="connsiteY50" fmla="*/ 45672 h 900541"/>
                <a:gd name="connsiteX51" fmla="*/ 23812 w 359569"/>
                <a:gd name="connsiteY51" fmla="*/ 17097 h 900541"/>
                <a:gd name="connsiteX52" fmla="*/ 11906 w 359569"/>
                <a:gd name="connsiteY52" fmla="*/ 428 h 900541"/>
                <a:gd name="connsiteX53" fmla="*/ 0 w 359569"/>
                <a:gd name="connsiteY53" fmla="*/ 428 h 900541"/>
                <a:gd name="connsiteX0" fmla="*/ 273844 w 341011"/>
                <a:gd name="connsiteY0" fmla="*/ 900541 h 900541"/>
                <a:gd name="connsiteX1" fmla="*/ 285750 w 341011"/>
                <a:gd name="connsiteY1" fmla="*/ 886253 h 900541"/>
                <a:gd name="connsiteX2" fmla="*/ 309562 w 341011"/>
                <a:gd name="connsiteY2" fmla="*/ 867203 h 900541"/>
                <a:gd name="connsiteX3" fmla="*/ 338137 w 341011"/>
                <a:gd name="connsiteY3" fmla="*/ 860059 h 900541"/>
                <a:gd name="connsiteX4" fmla="*/ 338137 w 341011"/>
                <a:gd name="connsiteY4" fmla="*/ 829103 h 900541"/>
                <a:gd name="connsiteX5" fmla="*/ 321469 w 341011"/>
                <a:gd name="connsiteY5" fmla="*/ 821959 h 900541"/>
                <a:gd name="connsiteX6" fmla="*/ 311944 w 341011"/>
                <a:gd name="connsiteY6" fmla="*/ 817197 h 900541"/>
                <a:gd name="connsiteX7" fmla="*/ 304800 w 341011"/>
                <a:gd name="connsiteY7" fmla="*/ 812434 h 900541"/>
                <a:gd name="connsiteX8" fmla="*/ 295275 w 341011"/>
                <a:gd name="connsiteY8" fmla="*/ 810053 h 900541"/>
                <a:gd name="connsiteX9" fmla="*/ 278606 w 341011"/>
                <a:gd name="connsiteY9" fmla="*/ 802909 h 900541"/>
                <a:gd name="connsiteX10" fmla="*/ 273844 w 341011"/>
                <a:gd name="connsiteY10" fmla="*/ 795766 h 900541"/>
                <a:gd name="connsiteX11" fmla="*/ 264319 w 341011"/>
                <a:gd name="connsiteY11" fmla="*/ 791003 h 900541"/>
                <a:gd name="connsiteX12" fmla="*/ 252412 w 341011"/>
                <a:gd name="connsiteY12" fmla="*/ 783859 h 900541"/>
                <a:gd name="connsiteX13" fmla="*/ 245269 w 341011"/>
                <a:gd name="connsiteY13" fmla="*/ 776716 h 900541"/>
                <a:gd name="connsiteX14" fmla="*/ 228600 w 341011"/>
                <a:gd name="connsiteY14" fmla="*/ 767191 h 900541"/>
                <a:gd name="connsiteX15" fmla="*/ 204787 w 341011"/>
                <a:gd name="connsiteY15" fmla="*/ 745759 h 900541"/>
                <a:gd name="connsiteX16" fmla="*/ 195262 w 341011"/>
                <a:gd name="connsiteY16" fmla="*/ 721947 h 900541"/>
                <a:gd name="connsiteX17" fmla="*/ 188119 w 341011"/>
                <a:gd name="connsiteY17" fmla="*/ 712422 h 900541"/>
                <a:gd name="connsiteX18" fmla="*/ 180975 w 341011"/>
                <a:gd name="connsiteY18" fmla="*/ 698134 h 900541"/>
                <a:gd name="connsiteX19" fmla="*/ 178594 w 341011"/>
                <a:gd name="connsiteY19" fmla="*/ 688609 h 900541"/>
                <a:gd name="connsiteX20" fmla="*/ 176212 w 341011"/>
                <a:gd name="connsiteY20" fmla="*/ 681466 h 900541"/>
                <a:gd name="connsiteX21" fmla="*/ 171450 w 341011"/>
                <a:gd name="connsiteY21" fmla="*/ 671941 h 900541"/>
                <a:gd name="connsiteX22" fmla="*/ 164306 w 341011"/>
                <a:gd name="connsiteY22" fmla="*/ 648128 h 900541"/>
                <a:gd name="connsiteX23" fmla="*/ 150019 w 341011"/>
                <a:gd name="connsiteY23" fmla="*/ 617172 h 900541"/>
                <a:gd name="connsiteX24" fmla="*/ 147637 w 341011"/>
                <a:gd name="connsiteY24" fmla="*/ 610028 h 900541"/>
                <a:gd name="connsiteX25" fmla="*/ 142875 w 341011"/>
                <a:gd name="connsiteY25" fmla="*/ 593359 h 900541"/>
                <a:gd name="connsiteX26" fmla="*/ 140494 w 341011"/>
                <a:gd name="connsiteY26" fmla="*/ 576691 h 900541"/>
                <a:gd name="connsiteX27" fmla="*/ 135731 w 341011"/>
                <a:gd name="connsiteY27" fmla="*/ 567166 h 900541"/>
                <a:gd name="connsiteX28" fmla="*/ 133350 w 341011"/>
                <a:gd name="connsiteY28" fmla="*/ 550497 h 900541"/>
                <a:gd name="connsiteX29" fmla="*/ 130969 w 341011"/>
                <a:gd name="connsiteY29" fmla="*/ 543353 h 900541"/>
                <a:gd name="connsiteX30" fmla="*/ 123825 w 341011"/>
                <a:gd name="connsiteY30" fmla="*/ 521922 h 900541"/>
                <a:gd name="connsiteX31" fmla="*/ 121444 w 341011"/>
                <a:gd name="connsiteY31" fmla="*/ 510016 h 900541"/>
                <a:gd name="connsiteX32" fmla="*/ 111919 w 341011"/>
                <a:gd name="connsiteY32" fmla="*/ 479059 h 900541"/>
                <a:gd name="connsiteX33" fmla="*/ 107156 w 341011"/>
                <a:gd name="connsiteY33" fmla="*/ 467153 h 900541"/>
                <a:gd name="connsiteX34" fmla="*/ 102394 w 341011"/>
                <a:gd name="connsiteY34" fmla="*/ 460009 h 900541"/>
                <a:gd name="connsiteX35" fmla="*/ 100012 w 341011"/>
                <a:gd name="connsiteY35" fmla="*/ 452866 h 900541"/>
                <a:gd name="connsiteX36" fmla="*/ 95250 w 341011"/>
                <a:gd name="connsiteY36" fmla="*/ 443341 h 900541"/>
                <a:gd name="connsiteX37" fmla="*/ 90487 w 341011"/>
                <a:gd name="connsiteY37" fmla="*/ 431434 h 900541"/>
                <a:gd name="connsiteX38" fmla="*/ 78581 w 341011"/>
                <a:gd name="connsiteY38" fmla="*/ 417147 h 900541"/>
                <a:gd name="connsiteX39" fmla="*/ 73819 w 341011"/>
                <a:gd name="connsiteY39" fmla="*/ 410003 h 900541"/>
                <a:gd name="connsiteX40" fmla="*/ 69056 w 341011"/>
                <a:gd name="connsiteY40" fmla="*/ 400478 h 900541"/>
                <a:gd name="connsiteX41" fmla="*/ 64294 w 341011"/>
                <a:gd name="connsiteY41" fmla="*/ 393334 h 900541"/>
                <a:gd name="connsiteX42" fmla="*/ 50006 w 341011"/>
                <a:gd name="connsiteY42" fmla="*/ 371903 h 900541"/>
                <a:gd name="connsiteX43" fmla="*/ 47625 w 341011"/>
                <a:gd name="connsiteY43" fmla="*/ 362378 h 900541"/>
                <a:gd name="connsiteX44" fmla="*/ 45244 w 341011"/>
                <a:gd name="connsiteY44" fmla="*/ 350472 h 900541"/>
                <a:gd name="connsiteX45" fmla="*/ 40481 w 341011"/>
                <a:gd name="connsiteY45" fmla="*/ 333803 h 900541"/>
                <a:gd name="connsiteX46" fmla="*/ 42862 w 341011"/>
                <a:gd name="connsiteY46" fmla="*/ 150447 h 900541"/>
                <a:gd name="connsiteX47" fmla="*/ 40481 w 341011"/>
                <a:gd name="connsiteY47" fmla="*/ 88534 h 900541"/>
                <a:gd name="connsiteX48" fmla="*/ 38100 w 341011"/>
                <a:gd name="connsiteY48" fmla="*/ 81391 h 900541"/>
                <a:gd name="connsiteX49" fmla="*/ 28575 w 341011"/>
                <a:gd name="connsiteY49" fmla="*/ 45672 h 900541"/>
                <a:gd name="connsiteX50" fmla="*/ 23812 w 341011"/>
                <a:gd name="connsiteY50" fmla="*/ 17097 h 900541"/>
                <a:gd name="connsiteX51" fmla="*/ 11906 w 341011"/>
                <a:gd name="connsiteY51" fmla="*/ 428 h 900541"/>
                <a:gd name="connsiteX52" fmla="*/ 0 w 341011"/>
                <a:gd name="connsiteY52" fmla="*/ 428 h 900541"/>
                <a:gd name="connsiteX0" fmla="*/ 273844 w 340498"/>
                <a:gd name="connsiteY0" fmla="*/ 900541 h 900541"/>
                <a:gd name="connsiteX1" fmla="*/ 285750 w 340498"/>
                <a:gd name="connsiteY1" fmla="*/ 886253 h 900541"/>
                <a:gd name="connsiteX2" fmla="*/ 309562 w 340498"/>
                <a:gd name="connsiteY2" fmla="*/ 867203 h 900541"/>
                <a:gd name="connsiteX3" fmla="*/ 338137 w 340498"/>
                <a:gd name="connsiteY3" fmla="*/ 829103 h 900541"/>
                <a:gd name="connsiteX4" fmla="*/ 321469 w 340498"/>
                <a:gd name="connsiteY4" fmla="*/ 821959 h 900541"/>
                <a:gd name="connsiteX5" fmla="*/ 311944 w 340498"/>
                <a:gd name="connsiteY5" fmla="*/ 817197 h 900541"/>
                <a:gd name="connsiteX6" fmla="*/ 304800 w 340498"/>
                <a:gd name="connsiteY6" fmla="*/ 812434 h 900541"/>
                <a:gd name="connsiteX7" fmla="*/ 295275 w 340498"/>
                <a:gd name="connsiteY7" fmla="*/ 810053 h 900541"/>
                <a:gd name="connsiteX8" fmla="*/ 278606 w 340498"/>
                <a:gd name="connsiteY8" fmla="*/ 802909 h 900541"/>
                <a:gd name="connsiteX9" fmla="*/ 273844 w 340498"/>
                <a:gd name="connsiteY9" fmla="*/ 795766 h 900541"/>
                <a:gd name="connsiteX10" fmla="*/ 264319 w 340498"/>
                <a:gd name="connsiteY10" fmla="*/ 791003 h 900541"/>
                <a:gd name="connsiteX11" fmla="*/ 252412 w 340498"/>
                <a:gd name="connsiteY11" fmla="*/ 783859 h 900541"/>
                <a:gd name="connsiteX12" fmla="*/ 245269 w 340498"/>
                <a:gd name="connsiteY12" fmla="*/ 776716 h 900541"/>
                <a:gd name="connsiteX13" fmla="*/ 228600 w 340498"/>
                <a:gd name="connsiteY13" fmla="*/ 767191 h 900541"/>
                <a:gd name="connsiteX14" fmla="*/ 204787 w 340498"/>
                <a:gd name="connsiteY14" fmla="*/ 745759 h 900541"/>
                <a:gd name="connsiteX15" fmla="*/ 195262 w 340498"/>
                <a:gd name="connsiteY15" fmla="*/ 721947 h 900541"/>
                <a:gd name="connsiteX16" fmla="*/ 188119 w 340498"/>
                <a:gd name="connsiteY16" fmla="*/ 712422 h 900541"/>
                <a:gd name="connsiteX17" fmla="*/ 180975 w 340498"/>
                <a:gd name="connsiteY17" fmla="*/ 698134 h 900541"/>
                <a:gd name="connsiteX18" fmla="*/ 178594 w 340498"/>
                <a:gd name="connsiteY18" fmla="*/ 688609 h 900541"/>
                <a:gd name="connsiteX19" fmla="*/ 176212 w 340498"/>
                <a:gd name="connsiteY19" fmla="*/ 681466 h 900541"/>
                <a:gd name="connsiteX20" fmla="*/ 171450 w 340498"/>
                <a:gd name="connsiteY20" fmla="*/ 671941 h 900541"/>
                <a:gd name="connsiteX21" fmla="*/ 164306 w 340498"/>
                <a:gd name="connsiteY21" fmla="*/ 648128 h 900541"/>
                <a:gd name="connsiteX22" fmla="*/ 150019 w 340498"/>
                <a:gd name="connsiteY22" fmla="*/ 617172 h 900541"/>
                <a:gd name="connsiteX23" fmla="*/ 147637 w 340498"/>
                <a:gd name="connsiteY23" fmla="*/ 610028 h 900541"/>
                <a:gd name="connsiteX24" fmla="*/ 142875 w 340498"/>
                <a:gd name="connsiteY24" fmla="*/ 593359 h 900541"/>
                <a:gd name="connsiteX25" fmla="*/ 140494 w 340498"/>
                <a:gd name="connsiteY25" fmla="*/ 576691 h 900541"/>
                <a:gd name="connsiteX26" fmla="*/ 135731 w 340498"/>
                <a:gd name="connsiteY26" fmla="*/ 567166 h 900541"/>
                <a:gd name="connsiteX27" fmla="*/ 133350 w 340498"/>
                <a:gd name="connsiteY27" fmla="*/ 550497 h 900541"/>
                <a:gd name="connsiteX28" fmla="*/ 130969 w 340498"/>
                <a:gd name="connsiteY28" fmla="*/ 543353 h 900541"/>
                <a:gd name="connsiteX29" fmla="*/ 123825 w 340498"/>
                <a:gd name="connsiteY29" fmla="*/ 521922 h 900541"/>
                <a:gd name="connsiteX30" fmla="*/ 121444 w 340498"/>
                <a:gd name="connsiteY30" fmla="*/ 510016 h 900541"/>
                <a:gd name="connsiteX31" fmla="*/ 111919 w 340498"/>
                <a:gd name="connsiteY31" fmla="*/ 479059 h 900541"/>
                <a:gd name="connsiteX32" fmla="*/ 107156 w 340498"/>
                <a:gd name="connsiteY32" fmla="*/ 467153 h 900541"/>
                <a:gd name="connsiteX33" fmla="*/ 102394 w 340498"/>
                <a:gd name="connsiteY33" fmla="*/ 460009 h 900541"/>
                <a:gd name="connsiteX34" fmla="*/ 100012 w 340498"/>
                <a:gd name="connsiteY34" fmla="*/ 452866 h 900541"/>
                <a:gd name="connsiteX35" fmla="*/ 95250 w 340498"/>
                <a:gd name="connsiteY35" fmla="*/ 443341 h 900541"/>
                <a:gd name="connsiteX36" fmla="*/ 90487 w 340498"/>
                <a:gd name="connsiteY36" fmla="*/ 431434 h 900541"/>
                <a:gd name="connsiteX37" fmla="*/ 78581 w 340498"/>
                <a:gd name="connsiteY37" fmla="*/ 417147 h 900541"/>
                <a:gd name="connsiteX38" fmla="*/ 73819 w 340498"/>
                <a:gd name="connsiteY38" fmla="*/ 410003 h 900541"/>
                <a:gd name="connsiteX39" fmla="*/ 69056 w 340498"/>
                <a:gd name="connsiteY39" fmla="*/ 400478 h 900541"/>
                <a:gd name="connsiteX40" fmla="*/ 64294 w 340498"/>
                <a:gd name="connsiteY40" fmla="*/ 393334 h 900541"/>
                <a:gd name="connsiteX41" fmla="*/ 50006 w 340498"/>
                <a:gd name="connsiteY41" fmla="*/ 371903 h 900541"/>
                <a:gd name="connsiteX42" fmla="*/ 47625 w 340498"/>
                <a:gd name="connsiteY42" fmla="*/ 362378 h 900541"/>
                <a:gd name="connsiteX43" fmla="*/ 45244 w 340498"/>
                <a:gd name="connsiteY43" fmla="*/ 350472 h 900541"/>
                <a:gd name="connsiteX44" fmla="*/ 40481 w 340498"/>
                <a:gd name="connsiteY44" fmla="*/ 333803 h 900541"/>
                <a:gd name="connsiteX45" fmla="*/ 42862 w 340498"/>
                <a:gd name="connsiteY45" fmla="*/ 150447 h 900541"/>
                <a:gd name="connsiteX46" fmla="*/ 40481 w 340498"/>
                <a:gd name="connsiteY46" fmla="*/ 88534 h 900541"/>
                <a:gd name="connsiteX47" fmla="*/ 38100 w 340498"/>
                <a:gd name="connsiteY47" fmla="*/ 81391 h 900541"/>
                <a:gd name="connsiteX48" fmla="*/ 28575 w 340498"/>
                <a:gd name="connsiteY48" fmla="*/ 45672 h 900541"/>
                <a:gd name="connsiteX49" fmla="*/ 23812 w 340498"/>
                <a:gd name="connsiteY49" fmla="*/ 17097 h 900541"/>
                <a:gd name="connsiteX50" fmla="*/ 11906 w 340498"/>
                <a:gd name="connsiteY50" fmla="*/ 428 h 900541"/>
                <a:gd name="connsiteX51" fmla="*/ 0 w 340498"/>
                <a:gd name="connsiteY51" fmla="*/ 428 h 900541"/>
                <a:gd name="connsiteX0" fmla="*/ 273844 w 321485"/>
                <a:gd name="connsiteY0" fmla="*/ 900541 h 900541"/>
                <a:gd name="connsiteX1" fmla="*/ 285750 w 321485"/>
                <a:gd name="connsiteY1" fmla="*/ 886253 h 900541"/>
                <a:gd name="connsiteX2" fmla="*/ 309562 w 321485"/>
                <a:gd name="connsiteY2" fmla="*/ 867203 h 900541"/>
                <a:gd name="connsiteX3" fmla="*/ 321469 w 321485"/>
                <a:gd name="connsiteY3" fmla="*/ 821959 h 900541"/>
                <a:gd name="connsiteX4" fmla="*/ 311944 w 321485"/>
                <a:gd name="connsiteY4" fmla="*/ 817197 h 900541"/>
                <a:gd name="connsiteX5" fmla="*/ 304800 w 321485"/>
                <a:gd name="connsiteY5" fmla="*/ 812434 h 900541"/>
                <a:gd name="connsiteX6" fmla="*/ 295275 w 321485"/>
                <a:gd name="connsiteY6" fmla="*/ 810053 h 900541"/>
                <a:gd name="connsiteX7" fmla="*/ 278606 w 321485"/>
                <a:gd name="connsiteY7" fmla="*/ 802909 h 900541"/>
                <a:gd name="connsiteX8" fmla="*/ 273844 w 321485"/>
                <a:gd name="connsiteY8" fmla="*/ 795766 h 900541"/>
                <a:gd name="connsiteX9" fmla="*/ 264319 w 321485"/>
                <a:gd name="connsiteY9" fmla="*/ 791003 h 900541"/>
                <a:gd name="connsiteX10" fmla="*/ 252412 w 321485"/>
                <a:gd name="connsiteY10" fmla="*/ 783859 h 900541"/>
                <a:gd name="connsiteX11" fmla="*/ 245269 w 321485"/>
                <a:gd name="connsiteY11" fmla="*/ 776716 h 900541"/>
                <a:gd name="connsiteX12" fmla="*/ 228600 w 321485"/>
                <a:gd name="connsiteY12" fmla="*/ 767191 h 900541"/>
                <a:gd name="connsiteX13" fmla="*/ 204787 w 321485"/>
                <a:gd name="connsiteY13" fmla="*/ 745759 h 900541"/>
                <a:gd name="connsiteX14" fmla="*/ 195262 w 321485"/>
                <a:gd name="connsiteY14" fmla="*/ 721947 h 900541"/>
                <a:gd name="connsiteX15" fmla="*/ 188119 w 321485"/>
                <a:gd name="connsiteY15" fmla="*/ 712422 h 900541"/>
                <a:gd name="connsiteX16" fmla="*/ 180975 w 321485"/>
                <a:gd name="connsiteY16" fmla="*/ 698134 h 900541"/>
                <a:gd name="connsiteX17" fmla="*/ 178594 w 321485"/>
                <a:gd name="connsiteY17" fmla="*/ 688609 h 900541"/>
                <a:gd name="connsiteX18" fmla="*/ 176212 w 321485"/>
                <a:gd name="connsiteY18" fmla="*/ 681466 h 900541"/>
                <a:gd name="connsiteX19" fmla="*/ 171450 w 321485"/>
                <a:gd name="connsiteY19" fmla="*/ 671941 h 900541"/>
                <a:gd name="connsiteX20" fmla="*/ 164306 w 321485"/>
                <a:gd name="connsiteY20" fmla="*/ 648128 h 900541"/>
                <a:gd name="connsiteX21" fmla="*/ 150019 w 321485"/>
                <a:gd name="connsiteY21" fmla="*/ 617172 h 900541"/>
                <a:gd name="connsiteX22" fmla="*/ 147637 w 321485"/>
                <a:gd name="connsiteY22" fmla="*/ 610028 h 900541"/>
                <a:gd name="connsiteX23" fmla="*/ 142875 w 321485"/>
                <a:gd name="connsiteY23" fmla="*/ 593359 h 900541"/>
                <a:gd name="connsiteX24" fmla="*/ 140494 w 321485"/>
                <a:gd name="connsiteY24" fmla="*/ 576691 h 900541"/>
                <a:gd name="connsiteX25" fmla="*/ 135731 w 321485"/>
                <a:gd name="connsiteY25" fmla="*/ 567166 h 900541"/>
                <a:gd name="connsiteX26" fmla="*/ 133350 w 321485"/>
                <a:gd name="connsiteY26" fmla="*/ 550497 h 900541"/>
                <a:gd name="connsiteX27" fmla="*/ 130969 w 321485"/>
                <a:gd name="connsiteY27" fmla="*/ 543353 h 900541"/>
                <a:gd name="connsiteX28" fmla="*/ 123825 w 321485"/>
                <a:gd name="connsiteY28" fmla="*/ 521922 h 900541"/>
                <a:gd name="connsiteX29" fmla="*/ 121444 w 321485"/>
                <a:gd name="connsiteY29" fmla="*/ 510016 h 900541"/>
                <a:gd name="connsiteX30" fmla="*/ 111919 w 321485"/>
                <a:gd name="connsiteY30" fmla="*/ 479059 h 900541"/>
                <a:gd name="connsiteX31" fmla="*/ 107156 w 321485"/>
                <a:gd name="connsiteY31" fmla="*/ 467153 h 900541"/>
                <a:gd name="connsiteX32" fmla="*/ 102394 w 321485"/>
                <a:gd name="connsiteY32" fmla="*/ 460009 h 900541"/>
                <a:gd name="connsiteX33" fmla="*/ 100012 w 321485"/>
                <a:gd name="connsiteY33" fmla="*/ 452866 h 900541"/>
                <a:gd name="connsiteX34" fmla="*/ 95250 w 321485"/>
                <a:gd name="connsiteY34" fmla="*/ 443341 h 900541"/>
                <a:gd name="connsiteX35" fmla="*/ 90487 w 321485"/>
                <a:gd name="connsiteY35" fmla="*/ 431434 h 900541"/>
                <a:gd name="connsiteX36" fmla="*/ 78581 w 321485"/>
                <a:gd name="connsiteY36" fmla="*/ 417147 h 900541"/>
                <a:gd name="connsiteX37" fmla="*/ 73819 w 321485"/>
                <a:gd name="connsiteY37" fmla="*/ 410003 h 900541"/>
                <a:gd name="connsiteX38" fmla="*/ 69056 w 321485"/>
                <a:gd name="connsiteY38" fmla="*/ 400478 h 900541"/>
                <a:gd name="connsiteX39" fmla="*/ 64294 w 321485"/>
                <a:gd name="connsiteY39" fmla="*/ 393334 h 900541"/>
                <a:gd name="connsiteX40" fmla="*/ 50006 w 321485"/>
                <a:gd name="connsiteY40" fmla="*/ 371903 h 900541"/>
                <a:gd name="connsiteX41" fmla="*/ 47625 w 321485"/>
                <a:gd name="connsiteY41" fmla="*/ 362378 h 900541"/>
                <a:gd name="connsiteX42" fmla="*/ 45244 w 321485"/>
                <a:gd name="connsiteY42" fmla="*/ 350472 h 900541"/>
                <a:gd name="connsiteX43" fmla="*/ 40481 w 321485"/>
                <a:gd name="connsiteY43" fmla="*/ 333803 h 900541"/>
                <a:gd name="connsiteX44" fmla="*/ 42862 w 321485"/>
                <a:gd name="connsiteY44" fmla="*/ 150447 h 900541"/>
                <a:gd name="connsiteX45" fmla="*/ 40481 w 321485"/>
                <a:gd name="connsiteY45" fmla="*/ 88534 h 900541"/>
                <a:gd name="connsiteX46" fmla="*/ 38100 w 321485"/>
                <a:gd name="connsiteY46" fmla="*/ 81391 h 900541"/>
                <a:gd name="connsiteX47" fmla="*/ 28575 w 321485"/>
                <a:gd name="connsiteY47" fmla="*/ 45672 h 900541"/>
                <a:gd name="connsiteX48" fmla="*/ 23812 w 321485"/>
                <a:gd name="connsiteY48" fmla="*/ 17097 h 900541"/>
                <a:gd name="connsiteX49" fmla="*/ 11906 w 321485"/>
                <a:gd name="connsiteY49" fmla="*/ 428 h 900541"/>
                <a:gd name="connsiteX50" fmla="*/ 0 w 321485"/>
                <a:gd name="connsiteY50" fmla="*/ 428 h 900541"/>
                <a:gd name="connsiteX0" fmla="*/ 273844 w 321532"/>
                <a:gd name="connsiteY0" fmla="*/ 900541 h 900541"/>
                <a:gd name="connsiteX1" fmla="*/ 285750 w 321532"/>
                <a:gd name="connsiteY1" fmla="*/ 886253 h 900541"/>
                <a:gd name="connsiteX2" fmla="*/ 309562 w 321532"/>
                <a:gd name="connsiteY2" fmla="*/ 867203 h 900541"/>
                <a:gd name="connsiteX3" fmla="*/ 321469 w 321532"/>
                <a:gd name="connsiteY3" fmla="*/ 821959 h 900541"/>
                <a:gd name="connsiteX4" fmla="*/ 304800 w 321532"/>
                <a:gd name="connsiteY4" fmla="*/ 812434 h 900541"/>
                <a:gd name="connsiteX5" fmla="*/ 295275 w 321532"/>
                <a:gd name="connsiteY5" fmla="*/ 810053 h 900541"/>
                <a:gd name="connsiteX6" fmla="*/ 278606 w 321532"/>
                <a:gd name="connsiteY6" fmla="*/ 802909 h 900541"/>
                <a:gd name="connsiteX7" fmla="*/ 273844 w 321532"/>
                <a:gd name="connsiteY7" fmla="*/ 795766 h 900541"/>
                <a:gd name="connsiteX8" fmla="*/ 264319 w 321532"/>
                <a:gd name="connsiteY8" fmla="*/ 791003 h 900541"/>
                <a:gd name="connsiteX9" fmla="*/ 252412 w 321532"/>
                <a:gd name="connsiteY9" fmla="*/ 783859 h 900541"/>
                <a:gd name="connsiteX10" fmla="*/ 245269 w 321532"/>
                <a:gd name="connsiteY10" fmla="*/ 776716 h 900541"/>
                <a:gd name="connsiteX11" fmla="*/ 228600 w 321532"/>
                <a:gd name="connsiteY11" fmla="*/ 767191 h 900541"/>
                <a:gd name="connsiteX12" fmla="*/ 204787 w 321532"/>
                <a:gd name="connsiteY12" fmla="*/ 745759 h 900541"/>
                <a:gd name="connsiteX13" fmla="*/ 195262 w 321532"/>
                <a:gd name="connsiteY13" fmla="*/ 721947 h 900541"/>
                <a:gd name="connsiteX14" fmla="*/ 188119 w 321532"/>
                <a:gd name="connsiteY14" fmla="*/ 712422 h 900541"/>
                <a:gd name="connsiteX15" fmla="*/ 180975 w 321532"/>
                <a:gd name="connsiteY15" fmla="*/ 698134 h 900541"/>
                <a:gd name="connsiteX16" fmla="*/ 178594 w 321532"/>
                <a:gd name="connsiteY16" fmla="*/ 688609 h 900541"/>
                <a:gd name="connsiteX17" fmla="*/ 176212 w 321532"/>
                <a:gd name="connsiteY17" fmla="*/ 681466 h 900541"/>
                <a:gd name="connsiteX18" fmla="*/ 171450 w 321532"/>
                <a:gd name="connsiteY18" fmla="*/ 671941 h 900541"/>
                <a:gd name="connsiteX19" fmla="*/ 164306 w 321532"/>
                <a:gd name="connsiteY19" fmla="*/ 648128 h 900541"/>
                <a:gd name="connsiteX20" fmla="*/ 150019 w 321532"/>
                <a:gd name="connsiteY20" fmla="*/ 617172 h 900541"/>
                <a:gd name="connsiteX21" fmla="*/ 147637 w 321532"/>
                <a:gd name="connsiteY21" fmla="*/ 610028 h 900541"/>
                <a:gd name="connsiteX22" fmla="*/ 142875 w 321532"/>
                <a:gd name="connsiteY22" fmla="*/ 593359 h 900541"/>
                <a:gd name="connsiteX23" fmla="*/ 140494 w 321532"/>
                <a:gd name="connsiteY23" fmla="*/ 576691 h 900541"/>
                <a:gd name="connsiteX24" fmla="*/ 135731 w 321532"/>
                <a:gd name="connsiteY24" fmla="*/ 567166 h 900541"/>
                <a:gd name="connsiteX25" fmla="*/ 133350 w 321532"/>
                <a:gd name="connsiteY25" fmla="*/ 550497 h 900541"/>
                <a:gd name="connsiteX26" fmla="*/ 130969 w 321532"/>
                <a:gd name="connsiteY26" fmla="*/ 543353 h 900541"/>
                <a:gd name="connsiteX27" fmla="*/ 123825 w 321532"/>
                <a:gd name="connsiteY27" fmla="*/ 521922 h 900541"/>
                <a:gd name="connsiteX28" fmla="*/ 121444 w 321532"/>
                <a:gd name="connsiteY28" fmla="*/ 510016 h 900541"/>
                <a:gd name="connsiteX29" fmla="*/ 111919 w 321532"/>
                <a:gd name="connsiteY29" fmla="*/ 479059 h 900541"/>
                <a:gd name="connsiteX30" fmla="*/ 107156 w 321532"/>
                <a:gd name="connsiteY30" fmla="*/ 467153 h 900541"/>
                <a:gd name="connsiteX31" fmla="*/ 102394 w 321532"/>
                <a:gd name="connsiteY31" fmla="*/ 460009 h 900541"/>
                <a:gd name="connsiteX32" fmla="*/ 100012 w 321532"/>
                <a:gd name="connsiteY32" fmla="*/ 452866 h 900541"/>
                <a:gd name="connsiteX33" fmla="*/ 95250 w 321532"/>
                <a:gd name="connsiteY33" fmla="*/ 443341 h 900541"/>
                <a:gd name="connsiteX34" fmla="*/ 90487 w 321532"/>
                <a:gd name="connsiteY34" fmla="*/ 431434 h 900541"/>
                <a:gd name="connsiteX35" fmla="*/ 78581 w 321532"/>
                <a:gd name="connsiteY35" fmla="*/ 417147 h 900541"/>
                <a:gd name="connsiteX36" fmla="*/ 73819 w 321532"/>
                <a:gd name="connsiteY36" fmla="*/ 410003 h 900541"/>
                <a:gd name="connsiteX37" fmla="*/ 69056 w 321532"/>
                <a:gd name="connsiteY37" fmla="*/ 400478 h 900541"/>
                <a:gd name="connsiteX38" fmla="*/ 64294 w 321532"/>
                <a:gd name="connsiteY38" fmla="*/ 393334 h 900541"/>
                <a:gd name="connsiteX39" fmla="*/ 50006 w 321532"/>
                <a:gd name="connsiteY39" fmla="*/ 371903 h 900541"/>
                <a:gd name="connsiteX40" fmla="*/ 47625 w 321532"/>
                <a:gd name="connsiteY40" fmla="*/ 362378 h 900541"/>
                <a:gd name="connsiteX41" fmla="*/ 45244 w 321532"/>
                <a:gd name="connsiteY41" fmla="*/ 350472 h 900541"/>
                <a:gd name="connsiteX42" fmla="*/ 40481 w 321532"/>
                <a:gd name="connsiteY42" fmla="*/ 333803 h 900541"/>
                <a:gd name="connsiteX43" fmla="*/ 42862 w 321532"/>
                <a:gd name="connsiteY43" fmla="*/ 150447 h 900541"/>
                <a:gd name="connsiteX44" fmla="*/ 40481 w 321532"/>
                <a:gd name="connsiteY44" fmla="*/ 88534 h 900541"/>
                <a:gd name="connsiteX45" fmla="*/ 38100 w 321532"/>
                <a:gd name="connsiteY45" fmla="*/ 81391 h 900541"/>
                <a:gd name="connsiteX46" fmla="*/ 28575 w 321532"/>
                <a:gd name="connsiteY46" fmla="*/ 45672 h 900541"/>
                <a:gd name="connsiteX47" fmla="*/ 23812 w 321532"/>
                <a:gd name="connsiteY47" fmla="*/ 17097 h 900541"/>
                <a:gd name="connsiteX48" fmla="*/ 11906 w 321532"/>
                <a:gd name="connsiteY48" fmla="*/ 428 h 900541"/>
                <a:gd name="connsiteX49" fmla="*/ 0 w 321532"/>
                <a:gd name="connsiteY49" fmla="*/ 428 h 900541"/>
                <a:gd name="connsiteX0" fmla="*/ 273844 w 310517"/>
                <a:gd name="connsiteY0" fmla="*/ 900541 h 900541"/>
                <a:gd name="connsiteX1" fmla="*/ 285750 w 310517"/>
                <a:gd name="connsiteY1" fmla="*/ 886253 h 900541"/>
                <a:gd name="connsiteX2" fmla="*/ 309562 w 310517"/>
                <a:gd name="connsiteY2" fmla="*/ 867203 h 900541"/>
                <a:gd name="connsiteX3" fmla="*/ 304800 w 310517"/>
                <a:gd name="connsiteY3" fmla="*/ 812434 h 900541"/>
                <a:gd name="connsiteX4" fmla="*/ 295275 w 310517"/>
                <a:gd name="connsiteY4" fmla="*/ 810053 h 900541"/>
                <a:gd name="connsiteX5" fmla="*/ 278606 w 310517"/>
                <a:gd name="connsiteY5" fmla="*/ 802909 h 900541"/>
                <a:gd name="connsiteX6" fmla="*/ 273844 w 310517"/>
                <a:gd name="connsiteY6" fmla="*/ 795766 h 900541"/>
                <a:gd name="connsiteX7" fmla="*/ 264319 w 310517"/>
                <a:gd name="connsiteY7" fmla="*/ 791003 h 900541"/>
                <a:gd name="connsiteX8" fmla="*/ 252412 w 310517"/>
                <a:gd name="connsiteY8" fmla="*/ 783859 h 900541"/>
                <a:gd name="connsiteX9" fmla="*/ 245269 w 310517"/>
                <a:gd name="connsiteY9" fmla="*/ 776716 h 900541"/>
                <a:gd name="connsiteX10" fmla="*/ 228600 w 310517"/>
                <a:gd name="connsiteY10" fmla="*/ 767191 h 900541"/>
                <a:gd name="connsiteX11" fmla="*/ 204787 w 310517"/>
                <a:gd name="connsiteY11" fmla="*/ 745759 h 900541"/>
                <a:gd name="connsiteX12" fmla="*/ 195262 w 310517"/>
                <a:gd name="connsiteY12" fmla="*/ 721947 h 900541"/>
                <a:gd name="connsiteX13" fmla="*/ 188119 w 310517"/>
                <a:gd name="connsiteY13" fmla="*/ 712422 h 900541"/>
                <a:gd name="connsiteX14" fmla="*/ 180975 w 310517"/>
                <a:gd name="connsiteY14" fmla="*/ 698134 h 900541"/>
                <a:gd name="connsiteX15" fmla="*/ 178594 w 310517"/>
                <a:gd name="connsiteY15" fmla="*/ 688609 h 900541"/>
                <a:gd name="connsiteX16" fmla="*/ 176212 w 310517"/>
                <a:gd name="connsiteY16" fmla="*/ 681466 h 900541"/>
                <a:gd name="connsiteX17" fmla="*/ 171450 w 310517"/>
                <a:gd name="connsiteY17" fmla="*/ 671941 h 900541"/>
                <a:gd name="connsiteX18" fmla="*/ 164306 w 310517"/>
                <a:gd name="connsiteY18" fmla="*/ 648128 h 900541"/>
                <a:gd name="connsiteX19" fmla="*/ 150019 w 310517"/>
                <a:gd name="connsiteY19" fmla="*/ 617172 h 900541"/>
                <a:gd name="connsiteX20" fmla="*/ 147637 w 310517"/>
                <a:gd name="connsiteY20" fmla="*/ 610028 h 900541"/>
                <a:gd name="connsiteX21" fmla="*/ 142875 w 310517"/>
                <a:gd name="connsiteY21" fmla="*/ 593359 h 900541"/>
                <a:gd name="connsiteX22" fmla="*/ 140494 w 310517"/>
                <a:gd name="connsiteY22" fmla="*/ 576691 h 900541"/>
                <a:gd name="connsiteX23" fmla="*/ 135731 w 310517"/>
                <a:gd name="connsiteY23" fmla="*/ 567166 h 900541"/>
                <a:gd name="connsiteX24" fmla="*/ 133350 w 310517"/>
                <a:gd name="connsiteY24" fmla="*/ 550497 h 900541"/>
                <a:gd name="connsiteX25" fmla="*/ 130969 w 310517"/>
                <a:gd name="connsiteY25" fmla="*/ 543353 h 900541"/>
                <a:gd name="connsiteX26" fmla="*/ 123825 w 310517"/>
                <a:gd name="connsiteY26" fmla="*/ 521922 h 900541"/>
                <a:gd name="connsiteX27" fmla="*/ 121444 w 310517"/>
                <a:gd name="connsiteY27" fmla="*/ 510016 h 900541"/>
                <a:gd name="connsiteX28" fmla="*/ 111919 w 310517"/>
                <a:gd name="connsiteY28" fmla="*/ 479059 h 900541"/>
                <a:gd name="connsiteX29" fmla="*/ 107156 w 310517"/>
                <a:gd name="connsiteY29" fmla="*/ 467153 h 900541"/>
                <a:gd name="connsiteX30" fmla="*/ 102394 w 310517"/>
                <a:gd name="connsiteY30" fmla="*/ 460009 h 900541"/>
                <a:gd name="connsiteX31" fmla="*/ 100012 w 310517"/>
                <a:gd name="connsiteY31" fmla="*/ 452866 h 900541"/>
                <a:gd name="connsiteX32" fmla="*/ 95250 w 310517"/>
                <a:gd name="connsiteY32" fmla="*/ 443341 h 900541"/>
                <a:gd name="connsiteX33" fmla="*/ 90487 w 310517"/>
                <a:gd name="connsiteY33" fmla="*/ 431434 h 900541"/>
                <a:gd name="connsiteX34" fmla="*/ 78581 w 310517"/>
                <a:gd name="connsiteY34" fmla="*/ 417147 h 900541"/>
                <a:gd name="connsiteX35" fmla="*/ 73819 w 310517"/>
                <a:gd name="connsiteY35" fmla="*/ 410003 h 900541"/>
                <a:gd name="connsiteX36" fmla="*/ 69056 w 310517"/>
                <a:gd name="connsiteY36" fmla="*/ 400478 h 900541"/>
                <a:gd name="connsiteX37" fmla="*/ 64294 w 310517"/>
                <a:gd name="connsiteY37" fmla="*/ 393334 h 900541"/>
                <a:gd name="connsiteX38" fmla="*/ 50006 w 310517"/>
                <a:gd name="connsiteY38" fmla="*/ 371903 h 900541"/>
                <a:gd name="connsiteX39" fmla="*/ 47625 w 310517"/>
                <a:gd name="connsiteY39" fmla="*/ 362378 h 900541"/>
                <a:gd name="connsiteX40" fmla="*/ 45244 w 310517"/>
                <a:gd name="connsiteY40" fmla="*/ 350472 h 900541"/>
                <a:gd name="connsiteX41" fmla="*/ 40481 w 310517"/>
                <a:gd name="connsiteY41" fmla="*/ 333803 h 900541"/>
                <a:gd name="connsiteX42" fmla="*/ 42862 w 310517"/>
                <a:gd name="connsiteY42" fmla="*/ 150447 h 900541"/>
                <a:gd name="connsiteX43" fmla="*/ 40481 w 310517"/>
                <a:gd name="connsiteY43" fmla="*/ 88534 h 900541"/>
                <a:gd name="connsiteX44" fmla="*/ 38100 w 310517"/>
                <a:gd name="connsiteY44" fmla="*/ 81391 h 900541"/>
                <a:gd name="connsiteX45" fmla="*/ 28575 w 310517"/>
                <a:gd name="connsiteY45" fmla="*/ 45672 h 900541"/>
                <a:gd name="connsiteX46" fmla="*/ 23812 w 310517"/>
                <a:gd name="connsiteY46" fmla="*/ 17097 h 900541"/>
                <a:gd name="connsiteX47" fmla="*/ 11906 w 310517"/>
                <a:gd name="connsiteY47" fmla="*/ 428 h 900541"/>
                <a:gd name="connsiteX48" fmla="*/ 0 w 310517"/>
                <a:gd name="connsiteY48" fmla="*/ 428 h 900541"/>
                <a:gd name="connsiteX0" fmla="*/ 273844 w 310909"/>
                <a:gd name="connsiteY0" fmla="*/ 900541 h 900541"/>
                <a:gd name="connsiteX1" fmla="*/ 285750 w 310909"/>
                <a:gd name="connsiteY1" fmla="*/ 886253 h 900541"/>
                <a:gd name="connsiteX2" fmla="*/ 309562 w 310909"/>
                <a:gd name="connsiteY2" fmla="*/ 867203 h 900541"/>
                <a:gd name="connsiteX3" fmla="*/ 304800 w 310909"/>
                <a:gd name="connsiteY3" fmla="*/ 812434 h 900541"/>
                <a:gd name="connsiteX4" fmla="*/ 278606 w 310909"/>
                <a:gd name="connsiteY4" fmla="*/ 802909 h 900541"/>
                <a:gd name="connsiteX5" fmla="*/ 273844 w 310909"/>
                <a:gd name="connsiteY5" fmla="*/ 795766 h 900541"/>
                <a:gd name="connsiteX6" fmla="*/ 264319 w 310909"/>
                <a:gd name="connsiteY6" fmla="*/ 791003 h 900541"/>
                <a:gd name="connsiteX7" fmla="*/ 252412 w 310909"/>
                <a:gd name="connsiteY7" fmla="*/ 783859 h 900541"/>
                <a:gd name="connsiteX8" fmla="*/ 245269 w 310909"/>
                <a:gd name="connsiteY8" fmla="*/ 776716 h 900541"/>
                <a:gd name="connsiteX9" fmla="*/ 228600 w 310909"/>
                <a:gd name="connsiteY9" fmla="*/ 767191 h 900541"/>
                <a:gd name="connsiteX10" fmla="*/ 204787 w 310909"/>
                <a:gd name="connsiteY10" fmla="*/ 745759 h 900541"/>
                <a:gd name="connsiteX11" fmla="*/ 195262 w 310909"/>
                <a:gd name="connsiteY11" fmla="*/ 721947 h 900541"/>
                <a:gd name="connsiteX12" fmla="*/ 188119 w 310909"/>
                <a:gd name="connsiteY12" fmla="*/ 712422 h 900541"/>
                <a:gd name="connsiteX13" fmla="*/ 180975 w 310909"/>
                <a:gd name="connsiteY13" fmla="*/ 698134 h 900541"/>
                <a:gd name="connsiteX14" fmla="*/ 178594 w 310909"/>
                <a:gd name="connsiteY14" fmla="*/ 688609 h 900541"/>
                <a:gd name="connsiteX15" fmla="*/ 176212 w 310909"/>
                <a:gd name="connsiteY15" fmla="*/ 681466 h 900541"/>
                <a:gd name="connsiteX16" fmla="*/ 171450 w 310909"/>
                <a:gd name="connsiteY16" fmla="*/ 671941 h 900541"/>
                <a:gd name="connsiteX17" fmla="*/ 164306 w 310909"/>
                <a:gd name="connsiteY17" fmla="*/ 648128 h 900541"/>
                <a:gd name="connsiteX18" fmla="*/ 150019 w 310909"/>
                <a:gd name="connsiteY18" fmla="*/ 617172 h 900541"/>
                <a:gd name="connsiteX19" fmla="*/ 147637 w 310909"/>
                <a:gd name="connsiteY19" fmla="*/ 610028 h 900541"/>
                <a:gd name="connsiteX20" fmla="*/ 142875 w 310909"/>
                <a:gd name="connsiteY20" fmla="*/ 593359 h 900541"/>
                <a:gd name="connsiteX21" fmla="*/ 140494 w 310909"/>
                <a:gd name="connsiteY21" fmla="*/ 576691 h 900541"/>
                <a:gd name="connsiteX22" fmla="*/ 135731 w 310909"/>
                <a:gd name="connsiteY22" fmla="*/ 567166 h 900541"/>
                <a:gd name="connsiteX23" fmla="*/ 133350 w 310909"/>
                <a:gd name="connsiteY23" fmla="*/ 550497 h 900541"/>
                <a:gd name="connsiteX24" fmla="*/ 130969 w 310909"/>
                <a:gd name="connsiteY24" fmla="*/ 543353 h 900541"/>
                <a:gd name="connsiteX25" fmla="*/ 123825 w 310909"/>
                <a:gd name="connsiteY25" fmla="*/ 521922 h 900541"/>
                <a:gd name="connsiteX26" fmla="*/ 121444 w 310909"/>
                <a:gd name="connsiteY26" fmla="*/ 510016 h 900541"/>
                <a:gd name="connsiteX27" fmla="*/ 111919 w 310909"/>
                <a:gd name="connsiteY27" fmla="*/ 479059 h 900541"/>
                <a:gd name="connsiteX28" fmla="*/ 107156 w 310909"/>
                <a:gd name="connsiteY28" fmla="*/ 467153 h 900541"/>
                <a:gd name="connsiteX29" fmla="*/ 102394 w 310909"/>
                <a:gd name="connsiteY29" fmla="*/ 460009 h 900541"/>
                <a:gd name="connsiteX30" fmla="*/ 100012 w 310909"/>
                <a:gd name="connsiteY30" fmla="*/ 452866 h 900541"/>
                <a:gd name="connsiteX31" fmla="*/ 95250 w 310909"/>
                <a:gd name="connsiteY31" fmla="*/ 443341 h 900541"/>
                <a:gd name="connsiteX32" fmla="*/ 90487 w 310909"/>
                <a:gd name="connsiteY32" fmla="*/ 431434 h 900541"/>
                <a:gd name="connsiteX33" fmla="*/ 78581 w 310909"/>
                <a:gd name="connsiteY33" fmla="*/ 417147 h 900541"/>
                <a:gd name="connsiteX34" fmla="*/ 73819 w 310909"/>
                <a:gd name="connsiteY34" fmla="*/ 410003 h 900541"/>
                <a:gd name="connsiteX35" fmla="*/ 69056 w 310909"/>
                <a:gd name="connsiteY35" fmla="*/ 400478 h 900541"/>
                <a:gd name="connsiteX36" fmla="*/ 64294 w 310909"/>
                <a:gd name="connsiteY36" fmla="*/ 393334 h 900541"/>
                <a:gd name="connsiteX37" fmla="*/ 50006 w 310909"/>
                <a:gd name="connsiteY37" fmla="*/ 371903 h 900541"/>
                <a:gd name="connsiteX38" fmla="*/ 47625 w 310909"/>
                <a:gd name="connsiteY38" fmla="*/ 362378 h 900541"/>
                <a:gd name="connsiteX39" fmla="*/ 45244 w 310909"/>
                <a:gd name="connsiteY39" fmla="*/ 350472 h 900541"/>
                <a:gd name="connsiteX40" fmla="*/ 40481 w 310909"/>
                <a:gd name="connsiteY40" fmla="*/ 333803 h 900541"/>
                <a:gd name="connsiteX41" fmla="*/ 42862 w 310909"/>
                <a:gd name="connsiteY41" fmla="*/ 150447 h 900541"/>
                <a:gd name="connsiteX42" fmla="*/ 40481 w 310909"/>
                <a:gd name="connsiteY42" fmla="*/ 88534 h 900541"/>
                <a:gd name="connsiteX43" fmla="*/ 38100 w 310909"/>
                <a:gd name="connsiteY43" fmla="*/ 81391 h 900541"/>
                <a:gd name="connsiteX44" fmla="*/ 28575 w 310909"/>
                <a:gd name="connsiteY44" fmla="*/ 45672 h 900541"/>
                <a:gd name="connsiteX45" fmla="*/ 23812 w 310909"/>
                <a:gd name="connsiteY45" fmla="*/ 17097 h 900541"/>
                <a:gd name="connsiteX46" fmla="*/ 11906 w 310909"/>
                <a:gd name="connsiteY46" fmla="*/ 428 h 900541"/>
                <a:gd name="connsiteX47" fmla="*/ 0 w 310909"/>
                <a:gd name="connsiteY47" fmla="*/ 428 h 900541"/>
                <a:gd name="connsiteX0" fmla="*/ 273844 w 309643"/>
                <a:gd name="connsiteY0" fmla="*/ 900541 h 900541"/>
                <a:gd name="connsiteX1" fmla="*/ 285750 w 309643"/>
                <a:gd name="connsiteY1" fmla="*/ 886253 h 900541"/>
                <a:gd name="connsiteX2" fmla="*/ 309562 w 309643"/>
                <a:gd name="connsiteY2" fmla="*/ 867203 h 900541"/>
                <a:gd name="connsiteX3" fmla="*/ 278606 w 309643"/>
                <a:gd name="connsiteY3" fmla="*/ 802909 h 900541"/>
                <a:gd name="connsiteX4" fmla="*/ 273844 w 309643"/>
                <a:gd name="connsiteY4" fmla="*/ 795766 h 900541"/>
                <a:gd name="connsiteX5" fmla="*/ 264319 w 309643"/>
                <a:gd name="connsiteY5" fmla="*/ 791003 h 900541"/>
                <a:gd name="connsiteX6" fmla="*/ 252412 w 309643"/>
                <a:gd name="connsiteY6" fmla="*/ 783859 h 900541"/>
                <a:gd name="connsiteX7" fmla="*/ 245269 w 309643"/>
                <a:gd name="connsiteY7" fmla="*/ 776716 h 900541"/>
                <a:gd name="connsiteX8" fmla="*/ 228600 w 309643"/>
                <a:gd name="connsiteY8" fmla="*/ 767191 h 900541"/>
                <a:gd name="connsiteX9" fmla="*/ 204787 w 309643"/>
                <a:gd name="connsiteY9" fmla="*/ 745759 h 900541"/>
                <a:gd name="connsiteX10" fmla="*/ 195262 w 309643"/>
                <a:gd name="connsiteY10" fmla="*/ 721947 h 900541"/>
                <a:gd name="connsiteX11" fmla="*/ 188119 w 309643"/>
                <a:gd name="connsiteY11" fmla="*/ 712422 h 900541"/>
                <a:gd name="connsiteX12" fmla="*/ 180975 w 309643"/>
                <a:gd name="connsiteY12" fmla="*/ 698134 h 900541"/>
                <a:gd name="connsiteX13" fmla="*/ 178594 w 309643"/>
                <a:gd name="connsiteY13" fmla="*/ 688609 h 900541"/>
                <a:gd name="connsiteX14" fmla="*/ 176212 w 309643"/>
                <a:gd name="connsiteY14" fmla="*/ 681466 h 900541"/>
                <a:gd name="connsiteX15" fmla="*/ 171450 w 309643"/>
                <a:gd name="connsiteY15" fmla="*/ 671941 h 900541"/>
                <a:gd name="connsiteX16" fmla="*/ 164306 w 309643"/>
                <a:gd name="connsiteY16" fmla="*/ 648128 h 900541"/>
                <a:gd name="connsiteX17" fmla="*/ 150019 w 309643"/>
                <a:gd name="connsiteY17" fmla="*/ 617172 h 900541"/>
                <a:gd name="connsiteX18" fmla="*/ 147637 w 309643"/>
                <a:gd name="connsiteY18" fmla="*/ 610028 h 900541"/>
                <a:gd name="connsiteX19" fmla="*/ 142875 w 309643"/>
                <a:gd name="connsiteY19" fmla="*/ 593359 h 900541"/>
                <a:gd name="connsiteX20" fmla="*/ 140494 w 309643"/>
                <a:gd name="connsiteY20" fmla="*/ 576691 h 900541"/>
                <a:gd name="connsiteX21" fmla="*/ 135731 w 309643"/>
                <a:gd name="connsiteY21" fmla="*/ 567166 h 900541"/>
                <a:gd name="connsiteX22" fmla="*/ 133350 w 309643"/>
                <a:gd name="connsiteY22" fmla="*/ 550497 h 900541"/>
                <a:gd name="connsiteX23" fmla="*/ 130969 w 309643"/>
                <a:gd name="connsiteY23" fmla="*/ 543353 h 900541"/>
                <a:gd name="connsiteX24" fmla="*/ 123825 w 309643"/>
                <a:gd name="connsiteY24" fmla="*/ 521922 h 900541"/>
                <a:gd name="connsiteX25" fmla="*/ 121444 w 309643"/>
                <a:gd name="connsiteY25" fmla="*/ 510016 h 900541"/>
                <a:gd name="connsiteX26" fmla="*/ 111919 w 309643"/>
                <a:gd name="connsiteY26" fmla="*/ 479059 h 900541"/>
                <a:gd name="connsiteX27" fmla="*/ 107156 w 309643"/>
                <a:gd name="connsiteY27" fmla="*/ 467153 h 900541"/>
                <a:gd name="connsiteX28" fmla="*/ 102394 w 309643"/>
                <a:gd name="connsiteY28" fmla="*/ 460009 h 900541"/>
                <a:gd name="connsiteX29" fmla="*/ 100012 w 309643"/>
                <a:gd name="connsiteY29" fmla="*/ 452866 h 900541"/>
                <a:gd name="connsiteX30" fmla="*/ 95250 w 309643"/>
                <a:gd name="connsiteY30" fmla="*/ 443341 h 900541"/>
                <a:gd name="connsiteX31" fmla="*/ 90487 w 309643"/>
                <a:gd name="connsiteY31" fmla="*/ 431434 h 900541"/>
                <a:gd name="connsiteX32" fmla="*/ 78581 w 309643"/>
                <a:gd name="connsiteY32" fmla="*/ 417147 h 900541"/>
                <a:gd name="connsiteX33" fmla="*/ 73819 w 309643"/>
                <a:gd name="connsiteY33" fmla="*/ 410003 h 900541"/>
                <a:gd name="connsiteX34" fmla="*/ 69056 w 309643"/>
                <a:gd name="connsiteY34" fmla="*/ 400478 h 900541"/>
                <a:gd name="connsiteX35" fmla="*/ 64294 w 309643"/>
                <a:gd name="connsiteY35" fmla="*/ 393334 h 900541"/>
                <a:gd name="connsiteX36" fmla="*/ 50006 w 309643"/>
                <a:gd name="connsiteY36" fmla="*/ 371903 h 900541"/>
                <a:gd name="connsiteX37" fmla="*/ 47625 w 309643"/>
                <a:gd name="connsiteY37" fmla="*/ 362378 h 900541"/>
                <a:gd name="connsiteX38" fmla="*/ 45244 w 309643"/>
                <a:gd name="connsiteY38" fmla="*/ 350472 h 900541"/>
                <a:gd name="connsiteX39" fmla="*/ 40481 w 309643"/>
                <a:gd name="connsiteY39" fmla="*/ 333803 h 900541"/>
                <a:gd name="connsiteX40" fmla="*/ 42862 w 309643"/>
                <a:gd name="connsiteY40" fmla="*/ 150447 h 900541"/>
                <a:gd name="connsiteX41" fmla="*/ 40481 w 309643"/>
                <a:gd name="connsiteY41" fmla="*/ 88534 h 900541"/>
                <a:gd name="connsiteX42" fmla="*/ 38100 w 309643"/>
                <a:gd name="connsiteY42" fmla="*/ 81391 h 900541"/>
                <a:gd name="connsiteX43" fmla="*/ 28575 w 309643"/>
                <a:gd name="connsiteY43" fmla="*/ 45672 h 900541"/>
                <a:gd name="connsiteX44" fmla="*/ 23812 w 309643"/>
                <a:gd name="connsiteY44" fmla="*/ 17097 h 900541"/>
                <a:gd name="connsiteX45" fmla="*/ 11906 w 309643"/>
                <a:gd name="connsiteY45" fmla="*/ 428 h 900541"/>
                <a:gd name="connsiteX46" fmla="*/ 0 w 309643"/>
                <a:gd name="connsiteY46" fmla="*/ 428 h 900541"/>
                <a:gd name="connsiteX0" fmla="*/ 273844 w 285822"/>
                <a:gd name="connsiteY0" fmla="*/ 900541 h 900541"/>
                <a:gd name="connsiteX1" fmla="*/ 285750 w 285822"/>
                <a:gd name="connsiteY1" fmla="*/ 886253 h 900541"/>
                <a:gd name="connsiteX2" fmla="*/ 278606 w 285822"/>
                <a:gd name="connsiteY2" fmla="*/ 802909 h 900541"/>
                <a:gd name="connsiteX3" fmla="*/ 273844 w 285822"/>
                <a:gd name="connsiteY3" fmla="*/ 795766 h 900541"/>
                <a:gd name="connsiteX4" fmla="*/ 264319 w 285822"/>
                <a:gd name="connsiteY4" fmla="*/ 791003 h 900541"/>
                <a:gd name="connsiteX5" fmla="*/ 252412 w 285822"/>
                <a:gd name="connsiteY5" fmla="*/ 783859 h 900541"/>
                <a:gd name="connsiteX6" fmla="*/ 245269 w 285822"/>
                <a:gd name="connsiteY6" fmla="*/ 776716 h 900541"/>
                <a:gd name="connsiteX7" fmla="*/ 228600 w 285822"/>
                <a:gd name="connsiteY7" fmla="*/ 767191 h 900541"/>
                <a:gd name="connsiteX8" fmla="*/ 204787 w 285822"/>
                <a:gd name="connsiteY8" fmla="*/ 745759 h 900541"/>
                <a:gd name="connsiteX9" fmla="*/ 195262 w 285822"/>
                <a:gd name="connsiteY9" fmla="*/ 721947 h 900541"/>
                <a:gd name="connsiteX10" fmla="*/ 188119 w 285822"/>
                <a:gd name="connsiteY10" fmla="*/ 712422 h 900541"/>
                <a:gd name="connsiteX11" fmla="*/ 180975 w 285822"/>
                <a:gd name="connsiteY11" fmla="*/ 698134 h 900541"/>
                <a:gd name="connsiteX12" fmla="*/ 178594 w 285822"/>
                <a:gd name="connsiteY12" fmla="*/ 688609 h 900541"/>
                <a:gd name="connsiteX13" fmla="*/ 176212 w 285822"/>
                <a:gd name="connsiteY13" fmla="*/ 681466 h 900541"/>
                <a:gd name="connsiteX14" fmla="*/ 171450 w 285822"/>
                <a:gd name="connsiteY14" fmla="*/ 671941 h 900541"/>
                <a:gd name="connsiteX15" fmla="*/ 164306 w 285822"/>
                <a:gd name="connsiteY15" fmla="*/ 648128 h 900541"/>
                <a:gd name="connsiteX16" fmla="*/ 150019 w 285822"/>
                <a:gd name="connsiteY16" fmla="*/ 617172 h 900541"/>
                <a:gd name="connsiteX17" fmla="*/ 147637 w 285822"/>
                <a:gd name="connsiteY17" fmla="*/ 610028 h 900541"/>
                <a:gd name="connsiteX18" fmla="*/ 142875 w 285822"/>
                <a:gd name="connsiteY18" fmla="*/ 593359 h 900541"/>
                <a:gd name="connsiteX19" fmla="*/ 140494 w 285822"/>
                <a:gd name="connsiteY19" fmla="*/ 576691 h 900541"/>
                <a:gd name="connsiteX20" fmla="*/ 135731 w 285822"/>
                <a:gd name="connsiteY20" fmla="*/ 567166 h 900541"/>
                <a:gd name="connsiteX21" fmla="*/ 133350 w 285822"/>
                <a:gd name="connsiteY21" fmla="*/ 550497 h 900541"/>
                <a:gd name="connsiteX22" fmla="*/ 130969 w 285822"/>
                <a:gd name="connsiteY22" fmla="*/ 543353 h 900541"/>
                <a:gd name="connsiteX23" fmla="*/ 123825 w 285822"/>
                <a:gd name="connsiteY23" fmla="*/ 521922 h 900541"/>
                <a:gd name="connsiteX24" fmla="*/ 121444 w 285822"/>
                <a:gd name="connsiteY24" fmla="*/ 510016 h 900541"/>
                <a:gd name="connsiteX25" fmla="*/ 111919 w 285822"/>
                <a:gd name="connsiteY25" fmla="*/ 479059 h 900541"/>
                <a:gd name="connsiteX26" fmla="*/ 107156 w 285822"/>
                <a:gd name="connsiteY26" fmla="*/ 467153 h 900541"/>
                <a:gd name="connsiteX27" fmla="*/ 102394 w 285822"/>
                <a:gd name="connsiteY27" fmla="*/ 460009 h 900541"/>
                <a:gd name="connsiteX28" fmla="*/ 100012 w 285822"/>
                <a:gd name="connsiteY28" fmla="*/ 452866 h 900541"/>
                <a:gd name="connsiteX29" fmla="*/ 95250 w 285822"/>
                <a:gd name="connsiteY29" fmla="*/ 443341 h 900541"/>
                <a:gd name="connsiteX30" fmla="*/ 90487 w 285822"/>
                <a:gd name="connsiteY30" fmla="*/ 431434 h 900541"/>
                <a:gd name="connsiteX31" fmla="*/ 78581 w 285822"/>
                <a:gd name="connsiteY31" fmla="*/ 417147 h 900541"/>
                <a:gd name="connsiteX32" fmla="*/ 73819 w 285822"/>
                <a:gd name="connsiteY32" fmla="*/ 410003 h 900541"/>
                <a:gd name="connsiteX33" fmla="*/ 69056 w 285822"/>
                <a:gd name="connsiteY33" fmla="*/ 400478 h 900541"/>
                <a:gd name="connsiteX34" fmla="*/ 64294 w 285822"/>
                <a:gd name="connsiteY34" fmla="*/ 393334 h 900541"/>
                <a:gd name="connsiteX35" fmla="*/ 50006 w 285822"/>
                <a:gd name="connsiteY35" fmla="*/ 371903 h 900541"/>
                <a:gd name="connsiteX36" fmla="*/ 47625 w 285822"/>
                <a:gd name="connsiteY36" fmla="*/ 362378 h 900541"/>
                <a:gd name="connsiteX37" fmla="*/ 45244 w 285822"/>
                <a:gd name="connsiteY37" fmla="*/ 350472 h 900541"/>
                <a:gd name="connsiteX38" fmla="*/ 40481 w 285822"/>
                <a:gd name="connsiteY38" fmla="*/ 333803 h 900541"/>
                <a:gd name="connsiteX39" fmla="*/ 42862 w 285822"/>
                <a:gd name="connsiteY39" fmla="*/ 150447 h 900541"/>
                <a:gd name="connsiteX40" fmla="*/ 40481 w 285822"/>
                <a:gd name="connsiteY40" fmla="*/ 88534 h 900541"/>
                <a:gd name="connsiteX41" fmla="*/ 38100 w 285822"/>
                <a:gd name="connsiteY41" fmla="*/ 81391 h 900541"/>
                <a:gd name="connsiteX42" fmla="*/ 28575 w 285822"/>
                <a:gd name="connsiteY42" fmla="*/ 45672 h 900541"/>
                <a:gd name="connsiteX43" fmla="*/ 23812 w 285822"/>
                <a:gd name="connsiteY43" fmla="*/ 17097 h 900541"/>
                <a:gd name="connsiteX44" fmla="*/ 11906 w 285822"/>
                <a:gd name="connsiteY44" fmla="*/ 428 h 900541"/>
                <a:gd name="connsiteX45" fmla="*/ 0 w 285822"/>
                <a:gd name="connsiteY45" fmla="*/ 428 h 9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822" h="900541">
                  <a:moveTo>
                    <a:pt x="273844" y="900541"/>
                  </a:moveTo>
                  <a:cubicBezTo>
                    <a:pt x="284459" y="873999"/>
                    <a:pt x="284956" y="902525"/>
                    <a:pt x="285750" y="886253"/>
                  </a:cubicBezTo>
                  <a:cubicBezTo>
                    <a:pt x="286544" y="869981"/>
                    <a:pt x="280590" y="817990"/>
                    <a:pt x="278606" y="802909"/>
                  </a:cubicBezTo>
                  <a:cubicBezTo>
                    <a:pt x="277019" y="800528"/>
                    <a:pt x="276042" y="797598"/>
                    <a:pt x="273844" y="795766"/>
                  </a:cubicBezTo>
                  <a:cubicBezTo>
                    <a:pt x="271117" y="793493"/>
                    <a:pt x="267422" y="792727"/>
                    <a:pt x="264319" y="791003"/>
                  </a:cubicBezTo>
                  <a:cubicBezTo>
                    <a:pt x="260273" y="788755"/>
                    <a:pt x="256115" y="786636"/>
                    <a:pt x="252412" y="783859"/>
                  </a:cubicBezTo>
                  <a:cubicBezTo>
                    <a:pt x="249718" y="781839"/>
                    <a:pt x="247826" y="778907"/>
                    <a:pt x="245269" y="776716"/>
                  </a:cubicBezTo>
                  <a:cubicBezTo>
                    <a:pt x="236094" y="768852"/>
                    <a:pt x="238018" y="770330"/>
                    <a:pt x="228600" y="767191"/>
                  </a:cubicBezTo>
                  <a:cubicBezTo>
                    <a:pt x="207260" y="751186"/>
                    <a:pt x="213953" y="759507"/>
                    <a:pt x="204787" y="745759"/>
                  </a:cubicBezTo>
                  <a:cubicBezTo>
                    <a:pt x="201732" y="736593"/>
                    <a:pt x="200269" y="729959"/>
                    <a:pt x="195262" y="721947"/>
                  </a:cubicBezTo>
                  <a:cubicBezTo>
                    <a:pt x="193159" y="718582"/>
                    <a:pt x="190500" y="715597"/>
                    <a:pt x="188119" y="712422"/>
                  </a:cubicBezTo>
                  <a:cubicBezTo>
                    <a:pt x="178072" y="682290"/>
                    <a:pt x="194836" y="730480"/>
                    <a:pt x="180975" y="698134"/>
                  </a:cubicBezTo>
                  <a:cubicBezTo>
                    <a:pt x="179686" y="695126"/>
                    <a:pt x="179493" y="691756"/>
                    <a:pt x="178594" y="688609"/>
                  </a:cubicBezTo>
                  <a:cubicBezTo>
                    <a:pt x="177904" y="686196"/>
                    <a:pt x="177201" y="683773"/>
                    <a:pt x="176212" y="681466"/>
                  </a:cubicBezTo>
                  <a:cubicBezTo>
                    <a:pt x="174814" y="678203"/>
                    <a:pt x="172848" y="675204"/>
                    <a:pt x="171450" y="671941"/>
                  </a:cubicBezTo>
                  <a:cubicBezTo>
                    <a:pt x="168186" y="664324"/>
                    <a:pt x="167093" y="655932"/>
                    <a:pt x="164306" y="648128"/>
                  </a:cubicBezTo>
                  <a:cubicBezTo>
                    <a:pt x="157827" y="629987"/>
                    <a:pt x="157432" y="633852"/>
                    <a:pt x="150019" y="617172"/>
                  </a:cubicBezTo>
                  <a:cubicBezTo>
                    <a:pt x="148999" y="614878"/>
                    <a:pt x="148358" y="612432"/>
                    <a:pt x="147637" y="610028"/>
                  </a:cubicBezTo>
                  <a:cubicBezTo>
                    <a:pt x="145977" y="604493"/>
                    <a:pt x="144086" y="599009"/>
                    <a:pt x="142875" y="593359"/>
                  </a:cubicBezTo>
                  <a:cubicBezTo>
                    <a:pt x="141699" y="587871"/>
                    <a:pt x="141971" y="582106"/>
                    <a:pt x="140494" y="576691"/>
                  </a:cubicBezTo>
                  <a:cubicBezTo>
                    <a:pt x="139560" y="573266"/>
                    <a:pt x="137319" y="570341"/>
                    <a:pt x="135731" y="567166"/>
                  </a:cubicBezTo>
                  <a:cubicBezTo>
                    <a:pt x="134937" y="561610"/>
                    <a:pt x="134451" y="556001"/>
                    <a:pt x="133350" y="550497"/>
                  </a:cubicBezTo>
                  <a:cubicBezTo>
                    <a:pt x="132858" y="548036"/>
                    <a:pt x="131514" y="545803"/>
                    <a:pt x="130969" y="543353"/>
                  </a:cubicBezTo>
                  <a:cubicBezTo>
                    <a:pt x="126691" y="524105"/>
                    <a:pt x="132110" y="534351"/>
                    <a:pt x="123825" y="521922"/>
                  </a:cubicBezTo>
                  <a:cubicBezTo>
                    <a:pt x="123031" y="517953"/>
                    <a:pt x="122322" y="513967"/>
                    <a:pt x="121444" y="510016"/>
                  </a:cubicBezTo>
                  <a:cubicBezTo>
                    <a:pt x="119179" y="499824"/>
                    <a:pt x="115624" y="488321"/>
                    <a:pt x="111919" y="479059"/>
                  </a:cubicBezTo>
                  <a:cubicBezTo>
                    <a:pt x="110331" y="475090"/>
                    <a:pt x="109068" y="470976"/>
                    <a:pt x="107156" y="467153"/>
                  </a:cubicBezTo>
                  <a:cubicBezTo>
                    <a:pt x="105876" y="464593"/>
                    <a:pt x="103674" y="462569"/>
                    <a:pt x="102394" y="460009"/>
                  </a:cubicBezTo>
                  <a:cubicBezTo>
                    <a:pt x="101271" y="457764"/>
                    <a:pt x="101001" y="455173"/>
                    <a:pt x="100012" y="452866"/>
                  </a:cubicBezTo>
                  <a:cubicBezTo>
                    <a:pt x="98614" y="449603"/>
                    <a:pt x="96692" y="446585"/>
                    <a:pt x="95250" y="443341"/>
                  </a:cubicBezTo>
                  <a:cubicBezTo>
                    <a:pt x="93514" y="439435"/>
                    <a:pt x="92399" y="435257"/>
                    <a:pt x="90487" y="431434"/>
                  </a:cubicBezTo>
                  <a:cubicBezTo>
                    <a:pt x="86053" y="422566"/>
                    <a:pt x="85164" y="425047"/>
                    <a:pt x="78581" y="417147"/>
                  </a:cubicBezTo>
                  <a:cubicBezTo>
                    <a:pt x="76749" y="414948"/>
                    <a:pt x="75239" y="412488"/>
                    <a:pt x="73819" y="410003"/>
                  </a:cubicBezTo>
                  <a:cubicBezTo>
                    <a:pt x="72058" y="406921"/>
                    <a:pt x="70817" y="403560"/>
                    <a:pt x="69056" y="400478"/>
                  </a:cubicBezTo>
                  <a:cubicBezTo>
                    <a:pt x="67636" y="397993"/>
                    <a:pt x="65811" y="395761"/>
                    <a:pt x="64294" y="393334"/>
                  </a:cubicBezTo>
                  <a:cubicBezTo>
                    <a:pt x="52817" y="374970"/>
                    <a:pt x="61892" y="387750"/>
                    <a:pt x="50006" y="371903"/>
                  </a:cubicBezTo>
                  <a:cubicBezTo>
                    <a:pt x="49212" y="368728"/>
                    <a:pt x="48335" y="365573"/>
                    <a:pt x="47625" y="362378"/>
                  </a:cubicBezTo>
                  <a:cubicBezTo>
                    <a:pt x="46747" y="358427"/>
                    <a:pt x="46226" y="354398"/>
                    <a:pt x="45244" y="350472"/>
                  </a:cubicBezTo>
                  <a:cubicBezTo>
                    <a:pt x="43842" y="344866"/>
                    <a:pt x="42069" y="339359"/>
                    <a:pt x="40481" y="333803"/>
                  </a:cubicBezTo>
                  <a:cubicBezTo>
                    <a:pt x="41275" y="272684"/>
                    <a:pt x="42862" y="211571"/>
                    <a:pt x="42862" y="150447"/>
                  </a:cubicBezTo>
                  <a:cubicBezTo>
                    <a:pt x="42862" y="129794"/>
                    <a:pt x="41902" y="109138"/>
                    <a:pt x="40481" y="88534"/>
                  </a:cubicBezTo>
                  <a:cubicBezTo>
                    <a:pt x="40308" y="86030"/>
                    <a:pt x="38664" y="83837"/>
                    <a:pt x="38100" y="81391"/>
                  </a:cubicBezTo>
                  <a:cubicBezTo>
                    <a:pt x="30462" y="48295"/>
                    <a:pt x="37419" y="67783"/>
                    <a:pt x="28575" y="45672"/>
                  </a:cubicBezTo>
                  <a:cubicBezTo>
                    <a:pt x="27815" y="40349"/>
                    <a:pt x="25714" y="23436"/>
                    <a:pt x="23812" y="17097"/>
                  </a:cubicBezTo>
                  <a:cubicBezTo>
                    <a:pt x="21721" y="10126"/>
                    <a:pt x="20107" y="2478"/>
                    <a:pt x="11906" y="428"/>
                  </a:cubicBezTo>
                  <a:cubicBezTo>
                    <a:pt x="8056" y="-535"/>
                    <a:pt x="3969" y="428"/>
                    <a:pt x="0" y="428"/>
                  </a:cubicBezTo>
                </a:path>
              </a:pathLst>
            </a:custGeom>
            <a:ln w="76200">
              <a:solidFill>
                <a:srgbClr val="0000CC"/>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dirty="0"/>
            </a:p>
          </p:txBody>
        </p:sp>
        <p:sp>
          <p:nvSpPr>
            <p:cNvPr id="10" name="Isosceles Triangle 8"/>
            <p:cNvSpPr>
              <a:spLocks noChangeAspect="1"/>
            </p:cNvSpPr>
            <p:nvPr/>
          </p:nvSpPr>
          <p:spPr bwMode="auto">
            <a:xfrm rot="10541535">
              <a:off x="5761808" y="3781010"/>
              <a:ext cx="277470" cy="227603"/>
            </a:xfrm>
            <a:prstGeom prst="triangle">
              <a:avLst>
                <a:gd name="adj" fmla="val 50000"/>
              </a:avLst>
            </a:prstGeom>
            <a:solidFill>
              <a:srgbClr val="000066"/>
            </a:solidFill>
            <a:ln w="9525" algn="ctr">
              <a:solidFill>
                <a:schemeClr val="tx1"/>
              </a:solidFill>
              <a:round/>
              <a:headEnd/>
              <a:tailEnd/>
            </a:ln>
          </p:spPr>
          <p:txBody>
            <a:bodyPr rot="10800000" vert="eaVert" wrap="square" lIns="90000">
              <a:spAutoFit/>
            </a:bodyPr>
            <a:lstStyle/>
            <a:p>
              <a:pPr marL="342900" indent="-342900" algn="ctr" eaLnBrk="0" hangingPunct="0">
                <a:lnSpc>
                  <a:spcPct val="110000"/>
                </a:lnSpc>
                <a:spcBef>
                  <a:spcPct val="20000"/>
                </a:spcBef>
              </a:pPr>
              <a:endParaRPr lang="en-GB" sz="1400" dirty="0">
                <a:solidFill>
                  <a:schemeClr val="tx2"/>
                </a:solidFill>
                <a:latin typeface="Tahoma" pitchFamily="34" charset="0"/>
                <a:ea typeface="MS PGothic" pitchFamily="34" charset="-128"/>
                <a:cs typeface="Arial" charset="0"/>
              </a:endParaRPr>
            </a:p>
          </p:txBody>
        </p:sp>
        <p:sp>
          <p:nvSpPr>
            <p:cNvPr id="11" name="TextBox 51"/>
            <p:cNvSpPr txBox="1">
              <a:spLocks noChangeArrowheads="1"/>
            </p:cNvSpPr>
            <p:nvPr/>
          </p:nvSpPr>
          <p:spPr bwMode="auto">
            <a:xfrm>
              <a:off x="5672910" y="2705502"/>
              <a:ext cx="1158918" cy="348813"/>
            </a:xfrm>
            <a:prstGeom prst="rect">
              <a:avLst/>
            </a:prstGeom>
            <a:noFill/>
            <a:ln w="9525">
              <a:noFill/>
              <a:miter lim="800000"/>
              <a:headEnd/>
              <a:tailEnd/>
            </a:ln>
          </p:spPr>
          <p:txBody>
            <a:bodyPr wrap="square">
              <a:spAutoFit/>
            </a:bodyPr>
            <a:lstStyle/>
            <a:p>
              <a:pPr algn="ctr" eaLnBrk="0" hangingPunct="0">
                <a:lnSpc>
                  <a:spcPts val="1000"/>
                </a:lnSpc>
                <a:spcBef>
                  <a:spcPct val="20000"/>
                </a:spcBef>
              </a:pPr>
              <a:r>
                <a:rPr lang="en-GB" sz="1100" b="1" i="1" dirty="0" smtClean="0">
                  <a:solidFill>
                    <a:srgbClr val="000066"/>
                  </a:solidFill>
                  <a:latin typeface="Tahoma" pitchFamily="34" charset="0"/>
                  <a:ea typeface="MS PGothic" pitchFamily="34" charset="-128"/>
                  <a:cs typeface="Tahoma" pitchFamily="34" charset="0"/>
                </a:rPr>
                <a:t>Grootdraai Dam</a:t>
              </a:r>
              <a:endParaRPr lang="en-GB" sz="1100" b="1" i="1" dirty="0">
                <a:solidFill>
                  <a:srgbClr val="000066"/>
                </a:solidFill>
                <a:latin typeface="Tahoma" pitchFamily="34" charset="0"/>
                <a:ea typeface="MS PGothic" pitchFamily="34" charset="-128"/>
                <a:cs typeface="Tahoma" pitchFamily="34" charset="0"/>
              </a:endParaRPr>
            </a:p>
          </p:txBody>
        </p:sp>
        <p:sp>
          <p:nvSpPr>
            <p:cNvPr id="12" name="TextBox 51"/>
            <p:cNvSpPr txBox="1">
              <a:spLocks noChangeArrowheads="1"/>
            </p:cNvSpPr>
            <p:nvPr/>
          </p:nvSpPr>
          <p:spPr bwMode="auto">
            <a:xfrm>
              <a:off x="5819811" y="3528436"/>
              <a:ext cx="1066944" cy="348813"/>
            </a:xfrm>
            <a:prstGeom prst="rect">
              <a:avLst/>
            </a:prstGeom>
            <a:noFill/>
            <a:ln w="9525">
              <a:noFill/>
              <a:miter lim="800000"/>
              <a:headEnd/>
              <a:tailEnd/>
            </a:ln>
          </p:spPr>
          <p:txBody>
            <a:bodyPr wrap="square">
              <a:spAutoFit/>
            </a:bodyPr>
            <a:lstStyle/>
            <a:p>
              <a:pPr algn="ctr" eaLnBrk="0" hangingPunct="0">
                <a:lnSpc>
                  <a:spcPts val="1000"/>
                </a:lnSpc>
                <a:spcBef>
                  <a:spcPct val="20000"/>
                </a:spcBef>
              </a:pPr>
              <a:r>
                <a:rPr lang="en-GB" sz="1100" b="1" i="1" dirty="0" smtClean="0">
                  <a:solidFill>
                    <a:srgbClr val="000066"/>
                  </a:solidFill>
                  <a:latin typeface="Tahoma" pitchFamily="34" charset="0"/>
                  <a:ea typeface="MS PGothic" pitchFamily="34" charset="-128"/>
                  <a:cs typeface="Tahoma" pitchFamily="34" charset="0"/>
                </a:rPr>
                <a:t>Sterkfontein Dam</a:t>
              </a:r>
              <a:endParaRPr lang="en-GB" sz="1100" b="1" i="1" dirty="0">
                <a:solidFill>
                  <a:srgbClr val="000066"/>
                </a:solidFill>
                <a:latin typeface="Tahoma" pitchFamily="34" charset="0"/>
                <a:ea typeface="MS PGothic" pitchFamily="34" charset="-128"/>
                <a:cs typeface="Tahoma" pitchFamily="34" charset="0"/>
              </a:endParaRPr>
            </a:p>
          </p:txBody>
        </p:sp>
      </p:grpSp>
    </p:spTree>
    <p:extLst>
      <p:ext uri="{BB962C8B-B14F-4D97-AF65-F5344CB8AC3E}">
        <p14:creationId xmlns:p14="http://schemas.microsoft.com/office/powerpoint/2010/main" val="268530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230919" y="148325"/>
            <a:ext cx="6666377"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IWQM STRATEGY FOR THE VAAL RIVER SYSTEM (1)</a:t>
            </a:r>
            <a:endParaRPr lang="en-US" sz="2000" b="1" dirty="0">
              <a:solidFill>
                <a:srgbClr val="FFFF00"/>
              </a:solidFill>
            </a:endParaRPr>
          </a:p>
        </p:txBody>
      </p:sp>
      <p:sp>
        <p:nvSpPr>
          <p:cNvPr id="3" name="Content Placeholder 6"/>
          <p:cNvSpPr txBox="1">
            <a:spLocks/>
          </p:cNvSpPr>
          <p:nvPr/>
        </p:nvSpPr>
        <p:spPr>
          <a:xfrm>
            <a:off x="260350" y="1151095"/>
            <a:ext cx="8623300" cy="5092600"/>
          </a:xfrm>
          <a:prstGeom prst="rect">
            <a:avLst/>
          </a:prstGeom>
        </p:spPr>
        <p:txBody>
          <a:bodyPr/>
          <a:lstStyle/>
          <a:p>
            <a:pPr marL="342900" indent="-342900" eaLnBrk="0" hangingPunct="0">
              <a:spcBef>
                <a:spcPct val="20000"/>
              </a:spcBef>
              <a:defRPr/>
            </a:pPr>
            <a:r>
              <a:rPr lang="en-ZA" sz="4000" b="1" kern="0" dirty="0" smtClean="0">
                <a:solidFill>
                  <a:srgbClr val="800080"/>
                </a:solidFill>
                <a:latin typeface="+mn-lt"/>
              </a:rPr>
              <a:t>Interim:</a:t>
            </a:r>
            <a:endParaRPr lang="en-ZA" sz="4000" b="1" kern="0" dirty="0">
              <a:solidFill>
                <a:srgbClr val="800080"/>
              </a:solidFill>
              <a:latin typeface="+mn-lt"/>
            </a:endParaRPr>
          </a:p>
          <a:p>
            <a:pPr marL="452438" lvl="1" indent="-452438" eaLnBrk="0" hangingPunct="0">
              <a:spcBef>
                <a:spcPts val="0"/>
              </a:spcBef>
              <a:spcAft>
                <a:spcPts val="1200"/>
              </a:spcAft>
              <a:defRPr/>
            </a:pPr>
            <a:r>
              <a:rPr lang="en-ZA" sz="2800" b="1" kern="0" dirty="0">
                <a:latin typeface="+mn-lt"/>
                <a:sym typeface="Wingdings 2"/>
              </a:rPr>
              <a:t>	</a:t>
            </a:r>
            <a:r>
              <a:rPr lang="en-ZA" sz="2800" b="1" kern="0" dirty="0" smtClean="0">
                <a:latin typeface="+mn-lt"/>
              </a:rPr>
              <a:t>Allows for the </a:t>
            </a:r>
            <a:r>
              <a:rPr lang="en-ZA" sz="2800" b="1" u="sng" kern="0" dirty="0" smtClean="0">
                <a:latin typeface="+mn-lt"/>
              </a:rPr>
              <a:t>release of partially-treated AMD </a:t>
            </a:r>
            <a:r>
              <a:rPr lang="en-ZA" sz="2800" b="1" kern="0" dirty="0" smtClean="0">
                <a:latin typeface="+mn-lt"/>
              </a:rPr>
              <a:t>to the Vaal River system (after neutralisation &amp; </a:t>
            </a:r>
            <a:r>
              <a:rPr lang="en-ZA" sz="2800" b="1" kern="0" dirty="0" smtClean="0"/>
              <a:t>removal of metals);</a:t>
            </a:r>
            <a:endParaRPr lang="en-ZA" sz="2800" b="1" kern="0" dirty="0">
              <a:latin typeface="+mn-lt"/>
            </a:endParaRPr>
          </a:p>
          <a:p>
            <a:pPr marL="452438" lvl="1" indent="-452438" eaLnBrk="0" hangingPunct="0">
              <a:spcBef>
                <a:spcPts val="0"/>
              </a:spcBef>
              <a:spcAft>
                <a:spcPts val="1200"/>
              </a:spcAft>
              <a:defRPr/>
            </a:pPr>
            <a:r>
              <a:rPr lang="en-ZA" sz="2800" b="1" kern="0" dirty="0">
                <a:sym typeface="Wingdings 2"/>
              </a:rPr>
              <a:t>	</a:t>
            </a:r>
            <a:r>
              <a:rPr lang="en-ZA" sz="2800" b="1" kern="0" dirty="0" smtClean="0">
                <a:latin typeface="+mn-lt"/>
              </a:rPr>
              <a:t>Dilution releases required from </a:t>
            </a:r>
            <a:r>
              <a:rPr lang="en-ZA" sz="2800" b="1" kern="0" dirty="0">
                <a:latin typeface="+mn-lt"/>
              </a:rPr>
              <a:t>Vaal Dam to </a:t>
            </a:r>
            <a:r>
              <a:rPr lang="en-ZA" sz="2800" b="1" kern="0" dirty="0" smtClean="0">
                <a:latin typeface="+mn-lt"/>
              </a:rPr>
              <a:t>comply with the </a:t>
            </a:r>
            <a:r>
              <a:rPr lang="en-ZA" sz="2800" b="1" u="sng" kern="0" dirty="0" smtClean="0">
                <a:latin typeface="+mn-lt"/>
              </a:rPr>
              <a:t>600 </a:t>
            </a:r>
            <a:r>
              <a:rPr lang="en-ZA" sz="2800" b="1" u="sng" kern="0" dirty="0">
                <a:latin typeface="+mn-lt"/>
              </a:rPr>
              <a:t>mg/l </a:t>
            </a:r>
            <a:r>
              <a:rPr lang="en-ZA" sz="2800" b="1" u="sng" kern="0" dirty="0" smtClean="0">
                <a:latin typeface="+mn-lt"/>
              </a:rPr>
              <a:t>TDS </a:t>
            </a:r>
            <a:r>
              <a:rPr lang="en-ZA" sz="2800" b="1" kern="0" dirty="0" smtClean="0">
                <a:latin typeface="+mn-lt"/>
              </a:rPr>
              <a:t>operating rule set for the Vaal Barrage;</a:t>
            </a:r>
            <a:endParaRPr lang="en-ZA" sz="2800" b="1" kern="0" dirty="0">
              <a:latin typeface="+mn-lt"/>
            </a:endParaRPr>
          </a:p>
          <a:p>
            <a:pPr marL="452438" lvl="1" indent="-452438" eaLnBrk="0" hangingPunct="0">
              <a:spcBef>
                <a:spcPts val="0"/>
              </a:spcBef>
              <a:spcAft>
                <a:spcPts val="1200"/>
              </a:spcAft>
              <a:buFont typeface="Wingdings 2" pitchFamily="18" charset="2"/>
              <a:buChar char="E"/>
              <a:defRPr/>
            </a:pPr>
            <a:r>
              <a:rPr lang="en-ZA" sz="2800" b="1" kern="0" dirty="0" smtClean="0">
                <a:sym typeface="Wingdings 2"/>
              </a:rPr>
              <a:t>“</a:t>
            </a:r>
            <a:r>
              <a:rPr lang="en-ZA" sz="2800" b="1" kern="0" dirty="0" smtClean="0">
                <a:latin typeface="+mn-lt"/>
              </a:rPr>
              <a:t>Dilution water” mostly </a:t>
            </a:r>
            <a:r>
              <a:rPr lang="en-ZA" sz="2800" b="1" u="sng" kern="0" dirty="0">
                <a:latin typeface="+mn-lt"/>
              </a:rPr>
              <a:t>used </a:t>
            </a:r>
            <a:r>
              <a:rPr lang="en-ZA" sz="2800" b="1" u="sng" kern="0" dirty="0" smtClean="0">
                <a:latin typeface="+mn-lt"/>
              </a:rPr>
              <a:t>downstream</a:t>
            </a:r>
            <a:r>
              <a:rPr lang="en-ZA" sz="2800" b="1" kern="0" dirty="0" smtClean="0">
                <a:latin typeface="+mn-lt"/>
              </a:rPr>
              <a:t>;</a:t>
            </a:r>
          </a:p>
          <a:p>
            <a:pPr marL="452438" lvl="1" indent="-452438" eaLnBrk="0" hangingPunct="0">
              <a:spcBef>
                <a:spcPts val="0"/>
              </a:spcBef>
              <a:spcAft>
                <a:spcPts val="1200"/>
              </a:spcAft>
              <a:buFont typeface="Wingdings 2" pitchFamily="18" charset="2"/>
              <a:buChar char="E"/>
              <a:defRPr/>
            </a:pPr>
            <a:r>
              <a:rPr lang="en-ZA" sz="2800" b="1" kern="0" dirty="0" smtClean="0">
                <a:solidFill>
                  <a:srgbClr val="C00000"/>
                </a:solidFill>
                <a:latin typeface="+mn-lt"/>
              </a:rPr>
              <a:t>However, the interim scenario will not be sustainable in the longer term  !!!</a:t>
            </a:r>
            <a:endParaRPr lang="en-ZA" sz="3200" b="1" kern="0" dirty="0">
              <a:solidFill>
                <a:srgbClr val="C00000"/>
              </a:solidFill>
              <a:latin typeface="+mn-lt"/>
            </a:endParaRPr>
          </a:p>
        </p:txBody>
      </p:sp>
    </p:spTree>
    <p:extLst>
      <p:ext uri="{BB962C8B-B14F-4D97-AF65-F5344CB8AC3E}">
        <p14:creationId xmlns:p14="http://schemas.microsoft.com/office/powerpoint/2010/main" val="267149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9610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100" dirty="0"/>
          </a:p>
        </p:txBody>
      </p:sp>
      <p:sp>
        <p:nvSpPr>
          <p:cNvPr id="27" name="Right Arrow 26"/>
          <p:cNvSpPr/>
          <p:nvPr/>
        </p:nvSpPr>
        <p:spPr>
          <a:xfrm>
            <a:off x="3781882" y="1886194"/>
            <a:ext cx="1580225" cy="426747"/>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8" name="Right Arrow 27"/>
          <p:cNvSpPr/>
          <p:nvPr/>
        </p:nvSpPr>
        <p:spPr>
          <a:xfrm flipH="1">
            <a:off x="3781881" y="5262675"/>
            <a:ext cx="1580225" cy="426747"/>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9" name="Right Arrow 28"/>
          <p:cNvSpPr/>
          <p:nvPr/>
        </p:nvSpPr>
        <p:spPr>
          <a:xfrm rot="5400000">
            <a:off x="7049988" y="3580726"/>
            <a:ext cx="521569" cy="426747"/>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0" name="Right Arrow 29"/>
          <p:cNvSpPr/>
          <p:nvPr/>
        </p:nvSpPr>
        <p:spPr>
          <a:xfrm rot="16200000" flipV="1">
            <a:off x="1569199" y="3580726"/>
            <a:ext cx="521570" cy="426747"/>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2" name="AutoShape 2"/>
          <p:cNvSpPr>
            <a:spLocks noChangeArrowheads="1"/>
          </p:cNvSpPr>
          <p:nvPr/>
        </p:nvSpPr>
        <p:spPr bwMode="auto">
          <a:xfrm>
            <a:off x="725761" y="148324"/>
            <a:ext cx="7676717"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dirty="0" smtClean="0">
                <a:solidFill>
                  <a:srgbClr val="FFFF00"/>
                </a:solidFill>
                <a:sym typeface="Wingdings 2"/>
              </a:rPr>
              <a:t>  </a:t>
            </a:r>
            <a:r>
              <a:rPr lang="en-US" sz="2000" b="1" dirty="0" smtClean="0">
                <a:solidFill>
                  <a:srgbClr val="FFFF00"/>
                </a:solidFill>
              </a:rPr>
              <a:t>WHAT DOES </a:t>
            </a:r>
            <a:r>
              <a:rPr lang="en-US" sz="2000" b="1" i="1" dirty="0" smtClean="0">
                <a:solidFill>
                  <a:srgbClr val="FFFF00"/>
                </a:solidFill>
              </a:rPr>
              <a:t>“WATER QUALITY MANAGEMENT” ENTAIL </a:t>
            </a:r>
            <a:r>
              <a:rPr lang="en-US" sz="2000" b="1" dirty="0" smtClean="0">
                <a:solidFill>
                  <a:srgbClr val="FFFF00"/>
                </a:solidFill>
              </a:rPr>
              <a:t>?</a:t>
            </a:r>
            <a:endParaRPr lang="en-US" sz="2000" b="1" dirty="0">
              <a:solidFill>
                <a:srgbClr val="FFFF00"/>
              </a:solidFill>
            </a:endParaRPr>
          </a:p>
        </p:txBody>
      </p:sp>
      <p:pic>
        <p:nvPicPr>
          <p:cNvPr id="1027" name="Picture 3" descr="E:\My Data\Per Subject\(E)   Capacity Building\Fet Water\2018 (WQM)\Slides\Pic - Catchment-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963" y="2886320"/>
            <a:ext cx="3810000" cy="1838325"/>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66"/>
          <p:cNvGrpSpPr/>
          <p:nvPr/>
        </p:nvGrpSpPr>
        <p:grpSpPr>
          <a:xfrm>
            <a:off x="107124" y="736819"/>
            <a:ext cx="3445721" cy="2725496"/>
            <a:chOff x="107124" y="106481"/>
            <a:chExt cx="3445721" cy="2725496"/>
          </a:xfrm>
        </p:grpSpPr>
        <p:grpSp>
          <p:nvGrpSpPr>
            <p:cNvPr id="97" name="Group 96"/>
            <p:cNvGrpSpPr/>
            <p:nvPr/>
          </p:nvGrpSpPr>
          <p:grpSpPr>
            <a:xfrm>
              <a:off x="107124" y="106481"/>
              <a:ext cx="3445721" cy="2725496"/>
              <a:chOff x="105348" y="106481"/>
              <a:chExt cx="3445721" cy="2725496"/>
            </a:xfrm>
          </p:grpSpPr>
          <p:sp>
            <p:nvSpPr>
              <p:cNvPr id="3" name="Rounded Rectangle 2"/>
              <p:cNvSpPr/>
              <p:nvPr/>
            </p:nvSpPr>
            <p:spPr>
              <a:xfrm>
                <a:off x="106533" y="106481"/>
                <a:ext cx="3444536" cy="2725496"/>
              </a:xfrm>
              <a:prstGeom prst="round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100" b="1" dirty="0"/>
              </a:p>
            </p:txBody>
          </p:sp>
          <p:sp>
            <p:nvSpPr>
              <p:cNvPr id="31" name="TextBox 30"/>
              <p:cNvSpPr txBox="1"/>
              <p:nvPr/>
            </p:nvSpPr>
            <p:spPr>
              <a:xfrm rot="16200000">
                <a:off x="14013" y="1361507"/>
                <a:ext cx="398113" cy="215444"/>
              </a:xfrm>
              <a:prstGeom prst="rect">
                <a:avLst/>
              </a:prstGeom>
              <a:solidFill>
                <a:schemeClr val="tx1"/>
              </a:solidFill>
            </p:spPr>
            <p:txBody>
              <a:bodyPr wrap="none" lIns="36000" tIns="0" rIns="36000" bIns="0" rtlCol="0" anchor="ctr" anchorCtr="1">
                <a:spAutoFit/>
              </a:bodyPr>
              <a:lstStyle/>
              <a:p>
                <a:pPr algn="ctr"/>
                <a:r>
                  <a:rPr lang="en-ZA" sz="1400" b="1" dirty="0" smtClean="0">
                    <a:solidFill>
                      <a:srgbClr val="FFFF00"/>
                    </a:solidFill>
                    <a:latin typeface="+mn-lt"/>
                  </a:rPr>
                  <a:t>Plan</a:t>
                </a:r>
                <a:endParaRPr lang="en-ZA" sz="1400" b="1" dirty="0">
                  <a:solidFill>
                    <a:srgbClr val="FFFF00"/>
                  </a:solidFill>
                  <a:latin typeface="+mn-lt"/>
                </a:endParaRPr>
              </a:p>
            </p:txBody>
          </p:sp>
        </p:grpSp>
        <p:grpSp>
          <p:nvGrpSpPr>
            <p:cNvPr id="32" name="Group 31"/>
            <p:cNvGrpSpPr/>
            <p:nvPr/>
          </p:nvGrpSpPr>
          <p:grpSpPr>
            <a:xfrm>
              <a:off x="205964" y="162416"/>
              <a:ext cx="3249227" cy="2613627"/>
              <a:chOff x="204188" y="159763"/>
              <a:chExt cx="3249227" cy="2613627"/>
            </a:xfrm>
          </p:grpSpPr>
          <p:cxnSp>
            <p:nvCxnSpPr>
              <p:cNvPr id="21" name="Straight Arrow Connector 20"/>
              <p:cNvCxnSpPr/>
              <p:nvPr/>
            </p:nvCxnSpPr>
            <p:spPr>
              <a:xfrm>
                <a:off x="1828801" y="302485"/>
                <a:ext cx="1" cy="2225153"/>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6384" y="159763"/>
                <a:ext cx="2704834"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Data Acquisition &amp; Information Management</a:t>
                </a:r>
                <a:endParaRPr lang="en-ZA" sz="1100" b="1" dirty="0">
                  <a:latin typeface="+mn-lt"/>
                </a:endParaRPr>
              </a:p>
            </p:txBody>
          </p:sp>
          <p:sp>
            <p:nvSpPr>
              <p:cNvPr id="13" name="TextBox 12"/>
              <p:cNvSpPr txBox="1"/>
              <p:nvPr/>
            </p:nvSpPr>
            <p:spPr>
              <a:xfrm>
                <a:off x="1095144" y="523553"/>
                <a:ext cx="1467316"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Catchment Assessment </a:t>
                </a:r>
                <a:endParaRPr lang="en-ZA" sz="1100" b="1" dirty="0">
                  <a:latin typeface="+mn-lt"/>
                </a:endParaRPr>
              </a:p>
            </p:txBody>
          </p:sp>
          <p:sp>
            <p:nvSpPr>
              <p:cNvPr id="15" name="TextBox 14"/>
              <p:cNvSpPr txBox="1"/>
              <p:nvPr/>
            </p:nvSpPr>
            <p:spPr>
              <a:xfrm>
                <a:off x="1050260" y="887343"/>
                <a:ext cx="1557084"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Water Quality Modelling </a:t>
                </a:r>
                <a:endParaRPr lang="en-ZA" sz="1100" b="1" dirty="0">
                  <a:latin typeface="+mn-lt"/>
                </a:endParaRPr>
              </a:p>
            </p:txBody>
          </p:sp>
          <p:sp>
            <p:nvSpPr>
              <p:cNvPr id="16" name="TextBox 15"/>
              <p:cNvSpPr txBox="1"/>
              <p:nvPr/>
            </p:nvSpPr>
            <p:spPr>
              <a:xfrm>
                <a:off x="384674" y="1251133"/>
                <a:ext cx="2888255"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Load Balances &amp; Load Objectives Determination</a:t>
                </a:r>
                <a:endParaRPr lang="en-ZA" sz="1100" b="1" dirty="0">
                  <a:latin typeface="+mn-lt"/>
                </a:endParaRPr>
              </a:p>
            </p:txBody>
          </p:sp>
          <p:sp>
            <p:nvSpPr>
              <p:cNvPr id="17" name="TextBox 16"/>
              <p:cNvSpPr txBox="1"/>
              <p:nvPr/>
            </p:nvSpPr>
            <p:spPr>
              <a:xfrm>
                <a:off x="581489" y="1614923"/>
                <a:ext cx="2494625"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Concentration Objectives Determination </a:t>
                </a:r>
                <a:endParaRPr lang="en-ZA" sz="1100" b="1" dirty="0">
                  <a:latin typeface="+mn-lt"/>
                </a:endParaRPr>
              </a:p>
            </p:txBody>
          </p:sp>
          <p:sp>
            <p:nvSpPr>
              <p:cNvPr id="19" name="TextBox 18"/>
              <p:cNvSpPr txBox="1"/>
              <p:nvPr/>
            </p:nvSpPr>
            <p:spPr>
              <a:xfrm>
                <a:off x="204188" y="1978713"/>
                <a:ext cx="3249227" cy="430887"/>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a:latin typeface="+mn-lt"/>
                  </a:rPr>
                  <a:t>WQ </a:t>
                </a:r>
                <a:r>
                  <a:rPr lang="en-ZA" sz="1100" b="1" dirty="0" smtClean="0">
                    <a:latin typeface="+mn-lt"/>
                  </a:rPr>
                  <a:t>Foresight, WQ Reconciliation,</a:t>
                </a:r>
              </a:p>
              <a:p>
                <a:pPr algn="ctr"/>
                <a:r>
                  <a:rPr lang="en-ZA" sz="1100" b="1" dirty="0" smtClean="0">
                    <a:latin typeface="+mn-lt"/>
                  </a:rPr>
                  <a:t>Scenario Evaluation &amp; Management Options Analysis</a:t>
                </a:r>
                <a:endParaRPr lang="en-ZA" sz="1100" b="1" dirty="0">
                  <a:latin typeface="+mn-lt"/>
                </a:endParaRPr>
              </a:p>
            </p:txBody>
          </p:sp>
          <p:sp>
            <p:nvSpPr>
              <p:cNvPr id="20" name="TextBox 19"/>
              <p:cNvSpPr txBox="1"/>
              <p:nvPr/>
            </p:nvSpPr>
            <p:spPr>
              <a:xfrm>
                <a:off x="909195" y="2511780"/>
                <a:ext cx="1839213" cy="261610"/>
              </a:xfrm>
              <a:prstGeom prst="rect">
                <a:avLst/>
              </a:prstGeom>
              <a:solidFill>
                <a:srgbClr val="A7D3FF"/>
              </a:solidFill>
              <a:effectLst>
                <a:softEdge rad="25400"/>
              </a:effectLst>
            </p:spPr>
            <p:txBody>
              <a:bodyPr wrap="square" lIns="36000" rIns="36000" rtlCol="0" anchor="ctr" anchorCtr="1">
                <a:spAutoFit/>
              </a:bodyPr>
              <a:lstStyle/>
              <a:p>
                <a:pPr algn="ctr"/>
                <a:r>
                  <a:rPr lang="en-ZA" sz="1100" b="1" dirty="0" smtClean="0">
                    <a:latin typeface="+mn-lt"/>
                  </a:rPr>
                  <a:t>Strategy &amp; Plan Development </a:t>
                </a:r>
                <a:endParaRPr lang="en-ZA" sz="1100" b="1" dirty="0">
                  <a:latin typeface="+mn-lt"/>
                </a:endParaRPr>
              </a:p>
            </p:txBody>
          </p:sp>
        </p:grpSp>
      </p:grpSp>
      <p:grpSp>
        <p:nvGrpSpPr>
          <p:cNvPr id="156" name="Group 155"/>
          <p:cNvGrpSpPr/>
          <p:nvPr/>
        </p:nvGrpSpPr>
        <p:grpSpPr>
          <a:xfrm>
            <a:off x="3056373" y="3552665"/>
            <a:ext cx="2916020" cy="487363"/>
            <a:chOff x="3518552" y="3188810"/>
            <a:chExt cx="2106613" cy="487363"/>
          </a:xfrm>
        </p:grpSpPr>
        <p:grpSp>
          <p:nvGrpSpPr>
            <p:cNvPr id="152" name="Group 499"/>
            <p:cNvGrpSpPr>
              <a:grpSpLocks/>
            </p:cNvGrpSpPr>
            <p:nvPr/>
          </p:nvGrpSpPr>
          <p:grpSpPr bwMode="auto">
            <a:xfrm>
              <a:off x="3518552" y="3188810"/>
              <a:ext cx="2106613" cy="487363"/>
              <a:chOff x="2216" y="2458"/>
              <a:chExt cx="1327" cy="371"/>
            </a:xfrm>
          </p:grpSpPr>
          <p:sp>
            <p:nvSpPr>
              <p:cNvPr id="153" name="Oval 489"/>
              <p:cNvSpPr>
                <a:spLocks noChangeArrowheads="1"/>
              </p:cNvSpPr>
              <p:nvPr/>
            </p:nvSpPr>
            <p:spPr bwMode="auto">
              <a:xfrm>
                <a:off x="2216" y="2458"/>
                <a:ext cx="1327" cy="371"/>
              </a:xfrm>
              <a:prstGeom prst="ellipse">
                <a:avLst/>
              </a:prstGeom>
              <a:noFill/>
              <a:ln w="889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dirty="0"/>
              </a:p>
            </p:txBody>
          </p:sp>
          <p:sp>
            <p:nvSpPr>
              <p:cNvPr id="154" name="Line 491"/>
              <p:cNvSpPr>
                <a:spLocks noChangeShapeType="1"/>
              </p:cNvSpPr>
              <p:nvPr/>
            </p:nvSpPr>
            <p:spPr bwMode="auto">
              <a:xfrm rot="32247056" flipH="1" flipV="1">
                <a:off x="2759" y="2459"/>
                <a:ext cx="75" cy="2"/>
              </a:xfrm>
              <a:prstGeom prst="line">
                <a:avLst/>
              </a:prstGeom>
              <a:noFill/>
              <a:ln w="635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dirty="0"/>
              </a:p>
            </p:txBody>
          </p:sp>
          <p:sp>
            <p:nvSpPr>
              <p:cNvPr id="155" name="Line 498"/>
              <p:cNvSpPr>
                <a:spLocks noChangeShapeType="1"/>
              </p:cNvSpPr>
              <p:nvPr/>
            </p:nvSpPr>
            <p:spPr bwMode="auto">
              <a:xfrm rot="32247056">
                <a:off x="2911" y="2826"/>
                <a:ext cx="75" cy="2"/>
              </a:xfrm>
              <a:prstGeom prst="line">
                <a:avLst/>
              </a:prstGeom>
              <a:noFill/>
              <a:ln w="635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dirty="0"/>
              </a:p>
            </p:txBody>
          </p:sp>
        </p:grpSp>
        <p:sp>
          <p:nvSpPr>
            <p:cNvPr id="36" name="TextBox 35"/>
            <p:cNvSpPr txBox="1"/>
            <p:nvPr/>
          </p:nvSpPr>
          <p:spPr>
            <a:xfrm>
              <a:off x="3828443" y="3215924"/>
              <a:ext cx="1560130" cy="415498"/>
            </a:xfrm>
            <a:prstGeom prst="rect">
              <a:avLst/>
            </a:prstGeom>
            <a:noFill/>
          </p:spPr>
          <p:txBody>
            <a:bodyPr wrap="none" rtlCol="0">
              <a:spAutoFit/>
            </a:bodyPr>
            <a:lstStyle/>
            <a:p>
              <a:pPr algn="ctr"/>
              <a:r>
                <a:rPr lang="en-ZA" sz="1050" b="1" dirty="0" smtClean="0"/>
                <a:t>Iterative and Continuous</a:t>
              </a:r>
            </a:p>
            <a:p>
              <a:pPr algn="ctr"/>
              <a:r>
                <a:rPr lang="en-ZA" sz="1050" b="1" dirty="0" smtClean="0"/>
                <a:t>WQ Management Improvement</a:t>
              </a:r>
              <a:endParaRPr lang="en-ZA" sz="1050" b="1" dirty="0"/>
            </a:p>
          </p:txBody>
        </p:sp>
      </p:grpSp>
      <p:grpSp>
        <p:nvGrpSpPr>
          <p:cNvPr id="14" name="Group 13"/>
          <p:cNvGrpSpPr/>
          <p:nvPr/>
        </p:nvGrpSpPr>
        <p:grpSpPr>
          <a:xfrm>
            <a:off x="105941" y="4113300"/>
            <a:ext cx="3448087" cy="2725496"/>
            <a:chOff x="105941" y="4113300"/>
            <a:chExt cx="3448087" cy="2725496"/>
          </a:xfrm>
        </p:grpSpPr>
        <p:grpSp>
          <p:nvGrpSpPr>
            <p:cNvPr id="99" name="Group 98"/>
            <p:cNvGrpSpPr/>
            <p:nvPr/>
          </p:nvGrpSpPr>
          <p:grpSpPr>
            <a:xfrm>
              <a:off x="105941" y="4113300"/>
              <a:ext cx="3448087" cy="2725496"/>
              <a:chOff x="106533" y="4051154"/>
              <a:chExt cx="3448087" cy="2725496"/>
            </a:xfrm>
          </p:grpSpPr>
          <p:sp>
            <p:nvSpPr>
              <p:cNvPr id="6" name="Rounded Rectangle 5"/>
              <p:cNvSpPr/>
              <p:nvPr/>
            </p:nvSpPr>
            <p:spPr>
              <a:xfrm>
                <a:off x="106533" y="4051154"/>
                <a:ext cx="3444536" cy="2725496"/>
              </a:xfrm>
              <a:prstGeom prst="round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100" b="1" dirty="0"/>
              </a:p>
            </p:txBody>
          </p:sp>
          <p:sp>
            <p:nvSpPr>
              <p:cNvPr id="35" name="TextBox 34"/>
              <p:cNvSpPr txBox="1"/>
              <p:nvPr/>
            </p:nvSpPr>
            <p:spPr>
              <a:xfrm rot="5400000" flipH="1">
                <a:off x="3287114" y="5306180"/>
                <a:ext cx="319567" cy="215444"/>
              </a:xfrm>
              <a:prstGeom prst="rect">
                <a:avLst/>
              </a:prstGeom>
              <a:solidFill>
                <a:schemeClr val="tx1"/>
              </a:solidFill>
            </p:spPr>
            <p:txBody>
              <a:bodyPr wrap="none" lIns="36000" tIns="0" rIns="36000" bIns="0" rtlCol="0" anchor="ctr" anchorCtr="1">
                <a:spAutoFit/>
              </a:bodyPr>
              <a:lstStyle/>
              <a:p>
                <a:pPr algn="ctr"/>
                <a:r>
                  <a:rPr lang="en-ZA" sz="1400" b="1" dirty="0" smtClean="0">
                    <a:solidFill>
                      <a:srgbClr val="FFFF00"/>
                    </a:solidFill>
                    <a:latin typeface="+mn-lt"/>
                  </a:rPr>
                  <a:t>Act</a:t>
                </a:r>
                <a:endParaRPr lang="en-ZA" sz="1400" b="1" dirty="0">
                  <a:solidFill>
                    <a:srgbClr val="FFFF00"/>
                  </a:solidFill>
                  <a:latin typeface="+mn-lt"/>
                </a:endParaRPr>
              </a:p>
            </p:txBody>
          </p:sp>
        </p:grpSp>
        <p:grpSp>
          <p:nvGrpSpPr>
            <p:cNvPr id="12" name="Group 11"/>
            <p:cNvGrpSpPr/>
            <p:nvPr/>
          </p:nvGrpSpPr>
          <p:grpSpPr>
            <a:xfrm>
              <a:off x="393409" y="4247835"/>
              <a:ext cx="2873149" cy="2456427"/>
              <a:chOff x="393409" y="4247835"/>
              <a:chExt cx="2873149" cy="2456427"/>
            </a:xfrm>
          </p:grpSpPr>
          <p:cxnSp>
            <p:nvCxnSpPr>
              <p:cNvPr id="159" name="Straight Arrow Connector 158"/>
              <p:cNvCxnSpPr/>
              <p:nvPr/>
            </p:nvCxnSpPr>
            <p:spPr>
              <a:xfrm>
                <a:off x="1829984" y="4509445"/>
                <a:ext cx="1" cy="1933207"/>
              </a:xfrm>
              <a:prstGeom prst="straightConnector1">
                <a:avLst/>
              </a:prstGeom>
              <a:ln w="3175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a:off x="806984" y="4247835"/>
                <a:ext cx="2046000" cy="261610"/>
              </a:xfrm>
              <a:prstGeom prst="rect">
                <a:avLst/>
              </a:prstGeom>
              <a:solidFill>
                <a:srgbClr val="DEC8EE"/>
              </a:solidFill>
              <a:effectLst>
                <a:softEdge rad="25400"/>
              </a:effectLst>
            </p:spPr>
            <p:txBody>
              <a:bodyPr wrap="none" lIns="36000" rIns="36000" rtlCol="0" anchor="ctr" anchorCtr="1">
                <a:spAutoFit/>
              </a:bodyPr>
              <a:lstStyle/>
              <a:p>
                <a:pPr algn="ctr"/>
                <a:r>
                  <a:rPr lang="en-ZA" sz="1100" b="1" dirty="0">
                    <a:latin typeface="+mn-lt"/>
                  </a:rPr>
                  <a:t>Corrective Actions, </a:t>
                </a:r>
                <a:r>
                  <a:rPr lang="en-ZA" sz="1100" b="1" i="1" dirty="0">
                    <a:latin typeface="+mn-lt"/>
                  </a:rPr>
                  <a:t>e.g.</a:t>
                </a:r>
                <a:r>
                  <a:rPr lang="en-ZA" sz="1100" b="1" dirty="0">
                    <a:latin typeface="+mn-lt"/>
                  </a:rPr>
                  <a:t> Directives</a:t>
                </a:r>
              </a:p>
            </p:txBody>
          </p:sp>
          <p:sp>
            <p:nvSpPr>
              <p:cNvPr id="149" name="TextBox 148"/>
              <p:cNvSpPr txBox="1"/>
              <p:nvPr/>
            </p:nvSpPr>
            <p:spPr>
              <a:xfrm>
                <a:off x="972899" y="4979441"/>
                <a:ext cx="1714179" cy="261610"/>
              </a:xfrm>
              <a:prstGeom prst="rect">
                <a:avLst/>
              </a:prstGeom>
              <a:solidFill>
                <a:srgbClr val="DEC8EE"/>
              </a:solidFill>
              <a:effectLst>
                <a:softEdge rad="25400"/>
              </a:effectLst>
            </p:spPr>
            <p:txBody>
              <a:bodyPr wrap="none" lIns="36000" rIns="36000" rtlCol="0" anchor="ctr" anchorCtr="1">
                <a:spAutoFit/>
              </a:bodyPr>
              <a:lstStyle/>
              <a:p>
                <a:pPr algn="ctr"/>
                <a:r>
                  <a:rPr lang="en-ZA" sz="1100" b="1" dirty="0" smtClean="0">
                    <a:latin typeface="+mn-lt"/>
                  </a:rPr>
                  <a:t>Enforcement / Prosecution </a:t>
                </a:r>
                <a:endParaRPr lang="en-ZA" sz="1100" b="1" dirty="0">
                  <a:latin typeface="+mn-lt"/>
                </a:endParaRPr>
              </a:p>
            </p:txBody>
          </p:sp>
          <p:sp>
            <p:nvSpPr>
              <p:cNvPr id="150" name="TextBox 149"/>
              <p:cNvSpPr txBox="1"/>
              <p:nvPr/>
            </p:nvSpPr>
            <p:spPr>
              <a:xfrm>
                <a:off x="393409" y="5345244"/>
                <a:ext cx="2873149" cy="261610"/>
              </a:xfrm>
              <a:prstGeom prst="rect">
                <a:avLst/>
              </a:prstGeom>
              <a:solidFill>
                <a:srgbClr val="DEC8EE"/>
              </a:solidFill>
              <a:effectLst>
                <a:softEdge rad="25400"/>
              </a:effectLst>
            </p:spPr>
            <p:txBody>
              <a:bodyPr wrap="none" lIns="36000" rIns="36000" rtlCol="0" anchor="ctr" anchorCtr="1">
                <a:spAutoFit/>
              </a:bodyPr>
              <a:lstStyle/>
              <a:p>
                <a:pPr algn="ctr"/>
                <a:r>
                  <a:rPr lang="en-ZA" sz="1100" b="1" dirty="0">
                    <a:latin typeface="+mn-lt"/>
                  </a:rPr>
                  <a:t>Adjusting of the Operating Rules of WR </a:t>
                </a:r>
                <a:r>
                  <a:rPr lang="en-ZA" sz="1100" b="1" dirty="0" smtClean="0">
                    <a:latin typeface="+mn-lt"/>
                  </a:rPr>
                  <a:t>systems</a:t>
                </a:r>
                <a:endParaRPr lang="en-ZA" sz="1100" b="1" dirty="0">
                  <a:latin typeface="+mn-lt"/>
                </a:endParaRPr>
              </a:p>
            </p:txBody>
          </p:sp>
          <p:sp>
            <p:nvSpPr>
              <p:cNvPr id="151" name="TextBox 150"/>
              <p:cNvSpPr txBox="1"/>
              <p:nvPr/>
            </p:nvSpPr>
            <p:spPr>
              <a:xfrm>
                <a:off x="978509" y="5711047"/>
                <a:ext cx="1702958" cy="261610"/>
              </a:xfrm>
              <a:prstGeom prst="rect">
                <a:avLst/>
              </a:prstGeom>
              <a:solidFill>
                <a:srgbClr val="DEC8EE"/>
              </a:solidFill>
              <a:effectLst>
                <a:softEdge rad="25400"/>
              </a:effectLst>
            </p:spPr>
            <p:txBody>
              <a:bodyPr wrap="none" lIns="36000" rIns="36000" rtlCol="0" anchor="ctr" anchorCtr="1">
                <a:spAutoFit/>
              </a:bodyPr>
              <a:lstStyle/>
              <a:p>
                <a:pPr algn="ctr"/>
                <a:r>
                  <a:rPr lang="en-ZA" sz="1100" b="1" dirty="0">
                    <a:latin typeface="+mn-lt"/>
                  </a:rPr>
                  <a:t>Infrastructure </a:t>
                </a:r>
                <a:r>
                  <a:rPr lang="en-ZA" sz="1100" b="1" dirty="0" smtClean="0">
                    <a:latin typeface="+mn-lt"/>
                  </a:rPr>
                  <a:t>Interventions</a:t>
                </a:r>
                <a:endParaRPr lang="en-ZA" sz="1100" b="1" dirty="0">
                  <a:latin typeface="+mn-lt"/>
                </a:endParaRPr>
              </a:p>
            </p:txBody>
          </p:sp>
          <p:sp>
            <p:nvSpPr>
              <p:cNvPr id="157" name="TextBox 156"/>
              <p:cNvSpPr txBox="1"/>
              <p:nvPr/>
            </p:nvSpPr>
            <p:spPr>
              <a:xfrm>
                <a:off x="1528339" y="6076850"/>
                <a:ext cx="603297" cy="261610"/>
              </a:xfrm>
              <a:prstGeom prst="rect">
                <a:avLst/>
              </a:prstGeom>
              <a:solidFill>
                <a:srgbClr val="DEC8EE"/>
              </a:solidFill>
              <a:effectLst>
                <a:softEdge rad="25400"/>
              </a:effectLst>
            </p:spPr>
            <p:txBody>
              <a:bodyPr wrap="none" lIns="36000" rIns="36000" rtlCol="0" anchor="ctr" anchorCtr="1">
                <a:spAutoFit/>
              </a:bodyPr>
              <a:lstStyle/>
              <a:p>
                <a:pPr algn="ctr"/>
                <a:r>
                  <a:rPr lang="en-ZA" sz="1100" b="1" dirty="0" smtClean="0">
                    <a:latin typeface="+mn-lt"/>
                  </a:rPr>
                  <a:t>Research</a:t>
                </a:r>
                <a:endParaRPr lang="en-ZA" sz="1100" b="1" dirty="0">
                  <a:latin typeface="+mn-lt"/>
                </a:endParaRPr>
              </a:p>
            </p:txBody>
          </p:sp>
          <p:sp>
            <p:nvSpPr>
              <p:cNvPr id="158" name="TextBox 157"/>
              <p:cNvSpPr txBox="1"/>
              <p:nvPr/>
            </p:nvSpPr>
            <p:spPr>
              <a:xfrm>
                <a:off x="605008" y="6442652"/>
                <a:ext cx="2449957" cy="261610"/>
              </a:xfrm>
              <a:prstGeom prst="rect">
                <a:avLst/>
              </a:prstGeom>
              <a:solidFill>
                <a:srgbClr val="DEC8EE"/>
              </a:solidFill>
              <a:effectLst>
                <a:softEdge rad="25400"/>
              </a:effectLst>
            </p:spPr>
            <p:txBody>
              <a:bodyPr wrap="none" lIns="36000" rIns="36000" rtlCol="0" anchor="ctr" anchorCtr="1">
                <a:spAutoFit/>
              </a:bodyPr>
              <a:lstStyle/>
              <a:p>
                <a:pPr algn="ctr"/>
                <a:r>
                  <a:rPr lang="en-ZA" sz="1100" b="1" dirty="0">
                    <a:latin typeface="+mn-lt"/>
                  </a:rPr>
                  <a:t>Management </a:t>
                </a:r>
                <a:r>
                  <a:rPr lang="en-ZA" sz="1100" b="1" dirty="0" smtClean="0">
                    <a:latin typeface="+mn-lt"/>
                  </a:rPr>
                  <a:t>Review, </a:t>
                </a:r>
                <a:r>
                  <a:rPr lang="en-ZA" sz="1100" b="1" i="1" dirty="0" smtClean="0">
                    <a:latin typeface="+mn-lt"/>
                  </a:rPr>
                  <a:t>e.g.</a:t>
                </a:r>
                <a:r>
                  <a:rPr lang="en-ZA" sz="1100" b="1" dirty="0" smtClean="0">
                    <a:latin typeface="+mn-lt"/>
                  </a:rPr>
                  <a:t> Policy Review</a:t>
                </a:r>
                <a:endParaRPr lang="en-ZA" sz="1100" b="1" dirty="0">
                  <a:latin typeface="+mn-lt"/>
                </a:endParaRPr>
              </a:p>
            </p:txBody>
          </p:sp>
          <p:sp>
            <p:nvSpPr>
              <p:cNvPr id="83" name="TextBox 82"/>
              <p:cNvSpPr txBox="1"/>
              <p:nvPr/>
            </p:nvSpPr>
            <p:spPr>
              <a:xfrm>
                <a:off x="1290164" y="4613638"/>
                <a:ext cx="1082595" cy="261610"/>
              </a:xfrm>
              <a:prstGeom prst="rect">
                <a:avLst/>
              </a:prstGeom>
              <a:solidFill>
                <a:srgbClr val="DEC8EE"/>
              </a:solidFill>
              <a:effectLst>
                <a:softEdge rad="25400"/>
              </a:effectLst>
            </p:spPr>
            <p:txBody>
              <a:bodyPr wrap="none" lIns="36000" rIns="36000" rtlCol="0" anchor="ctr" anchorCtr="1">
                <a:spAutoFit/>
              </a:bodyPr>
              <a:lstStyle/>
              <a:p>
                <a:pPr algn="ctr"/>
                <a:r>
                  <a:rPr lang="en-ZA" sz="1100" b="1" dirty="0" smtClean="0">
                    <a:latin typeface="+mn-lt"/>
                  </a:rPr>
                  <a:t>Capacity Building</a:t>
                </a:r>
                <a:endParaRPr lang="en-ZA" sz="1100" b="1" dirty="0">
                  <a:latin typeface="+mn-lt"/>
                </a:endParaRPr>
              </a:p>
            </p:txBody>
          </p:sp>
        </p:grpSp>
      </p:grpSp>
      <p:grpSp>
        <p:nvGrpSpPr>
          <p:cNvPr id="11" name="Group 10"/>
          <p:cNvGrpSpPr/>
          <p:nvPr/>
        </p:nvGrpSpPr>
        <p:grpSpPr>
          <a:xfrm>
            <a:off x="5580466" y="736819"/>
            <a:ext cx="3452575" cy="2725496"/>
            <a:chOff x="5580466" y="736819"/>
            <a:chExt cx="3452575" cy="2725496"/>
          </a:xfrm>
        </p:grpSpPr>
        <p:sp>
          <p:nvSpPr>
            <p:cNvPr id="7" name="Rounded Rectangle 6"/>
            <p:cNvSpPr/>
            <p:nvPr/>
          </p:nvSpPr>
          <p:spPr>
            <a:xfrm>
              <a:off x="5588505" y="736819"/>
              <a:ext cx="3444536" cy="2725496"/>
            </a:xfrm>
            <a:prstGeom prst="round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3200" b="1" dirty="0"/>
            </a:p>
          </p:txBody>
        </p:sp>
        <p:grpSp>
          <p:nvGrpSpPr>
            <p:cNvPr id="10" name="Group 9"/>
            <p:cNvGrpSpPr/>
            <p:nvPr/>
          </p:nvGrpSpPr>
          <p:grpSpPr>
            <a:xfrm>
              <a:off x="5580466" y="786857"/>
              <a:ext cx="3436637" cy="2625421"/>
              <a:chOff x="5580466" y="786857"/>
              <a:chExt cx="3436637" cy="2625421"/>
            </a:xfrm>
          </p:grpSpPr>
          <p:sp>
            <p:nvSpPr>
              <p:cNvPr id="33" name="TextBox 32"/>
              <p:cNvSpPr txBox="1"/>
              <p:nvPr/>
            </p:nvSpPr>
            <p:spPr>
              <a:xfrm rot="16200000">
                <a:off x="5546839" y="1968533"/>
                <a:ext cx="282697" cy="215444"/>
              </a:xfrm>
              <a:prstGeom prst="rect">
                <a:avLst/>
              </a:prstGeom>
              <a:solidFill>
                <a:schemeClr val="tx1"/>
              </a:solidFill>
            </p:spPr>
            <p:txBody>
              <a:bodyPr wrap="none" lIns="36000" tIns="0" rIns="36000" bIns="0" rtlCol="0" anchor="ctr" anchorCtr="1">
                <a:spAutoFit/>
              </a:bodyPr>
              <a:lstStyle/>
              <a:p>
                <a:pPr algn="ctr"/>
                <a:r>
                  <a:rPr lang="en-ZA" sz="1400" b="1" dirty="0" smtClean="0">
                    <a:solidFill>
                      <a:srgbClr val="FFFF00"/>
                    </a:solidFill>
                    <a:latin typeface="+mn-lt"/>
                  </a:rPr>
                  <a:t>Do</a:t>
                </a:r>
                <a:endParaRPr lang="en-ZA" sz="1400" b="1" dirty="0">
                  <a:solidFill>
                    <a:srgbClr val="FFFF00"/>
                  </a:solidFill>
                  <a:latin typeface="+mn-lt"/>
                </a:endParaRPr>
              </a:p>
            </p:txBody>
          </p:sp>
          <p:sp>
            <p:nvSpPr>
              <p:cNvPr id="72" name="TextBox 71"/>
              <p:cNvSpPr txBox="1"/>
              <p:nvPr/>
            </p:nvSpPr>
            <p:spPr>
              <a:xfrm>
                <a:off x="5794048" y="786857"/>
                <a:ext cx="3033450" cy="261610"/>
              </a:xfrm>
              <a:prstGeom prst="rect">
                <a:avLst/>
              </a:prstGeom>
              <a:solidFill>
                <a:srgbClr val="FFD5D5"/>
              </a:solidFill>
              <a:effectLst>
                <a:softEdge rad="25400"/>
              </a:effectLst>
            </p:spPr>
            <p:txBody>
              <a:bodyPr wrap="square" lIns="36000" rIns="36000" rtlCol="0" anchor="ctr" anchorCtr="1">
                <a:spAutoFit/>
              </a:bodyPr>
              <a:lstStyle/>
              <a:p>
                <a:pPr algn="ctr"/>
                <a:r>
                  <a:rPr lang="en-ZA" sz="1100" b="1" dirty="0" smtClean="0">
                    <a:latin typeface="+mn-lt"/>
                  </a:rPr>
                  <a:t>Institute the Pollution Decision-Making Hierarchy  </a:t>
                </a:r>
                <a:endParaRPr lang="en-ZA" sz="1100" b="1" dirty="0">
                  <a:latin typeface="+mn-lt"/>
                </a:endParaRPr>
              </a:p>
            </p:txBody>
          </p:sp>
          <p:grpSp>
            <p:nvGrpSpPr>
              <p:cNvPr id="38" name="Group 37"/>
              <p:cNvGrpSpPr/>
              <p:nvPr/>
            </p:nvGrpSpPr>
            <p:grpSpPr>
              <a:xfrm>
                <a:off x="6211191" y="2075564"/>
                <a:ext cx="2199164" cy="611590"/>
                <a:chOff x="6211191" y="2075564"/>
                <a:chExt cx="2199164" cy="611590"/>
              </a:xfrm>
            </p:grpSpPr>
            <p:cxnSp>
              <p:nvCxnSpPr>
                <p:cNvPr id="86" name="Straight Arrow Connector 85"/>
                <p:cNvCxnSpPr/>
                <p:nvPr/>
              </p:nvCxnSpPr>
              <p:spPr>
                <a:xfrm>
                  <a:off x="7310772" y="2075564"/>
                  <a:ext cx="1" cy="549041"/>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a:off x="6211191" y="2151790"/>
                  <a:ext cx="390463" cy="535364"/>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8019892" y="2151790"/>
                  <a:ext cx="390463" cy="535364"/>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4" name="TextBox 83"/>
              <p:cNvSpPr txBox="1"/>
              <p:nvPr/>
            </p:nvSpPr>
            <p:spPr>
              <a:xfrm>
                <a:off x="6126672" y="3150668"/>
                <a:ext cx="2368203" cy="261610"/>
              </a:xfrm>
              <a:prstGeom prst="rect">
                <a:avLst/>
              </a:prstGeom>
              <a:solidFill>
                <a:srgbClr val="FFD5D5"/>
              </a:solidFill>
              <a:effectLst>
                <a:softEdge rad="25400"/>
              </a:effectLst>
            </p:spPr>
            <p:txBody>
              <a:bodyPr wrap="square" lIns="36000" rIns="36000" rtlCol="0" anchor="ctr" anchorCtr="1">
                <a:spAutoFit/>
              </a:bodyPr>
              <a:lstStyle/>
              <a:p>
                <a:pPr algn="ctr"/>
                <a:r>
                  <a:rPr lang="en-ZA" sz="1100" b="1" dirty="0">
                    <a:latin typeface="+mn-lt"/>
                  </a:rPr>
                  <a:t>Participation </a:t>
                </a:r>
                <a:r>
                  <a:rPr lang="en-ZA" sz="1100" b="1" dirty="0" smtClean="0">
                    <a:latin typeface="+mn-lt"/>
                  </a:rPr>
                  <a:t>&amp; Management by shame</a:t>
                </a:r>
                <a:endParaRPr lang="en-ZA" sz="1100" b="1" dirty="0">
                  <a:latin typeface="+mn-lt"/>
                </a:endParaRPr>
              </a:p>
            </p:txBody>
          </p:sp>
          <p:grpSp>
            <p:nvGrpSpPr>
              <p:cNvPr id="26" name="Group 25"/>
              <p:cNvGrpSpPr/>
              <p:nvPr/>
            </p:nvGrpSpPr>
            <p:grpSpPr>
              <a:xfrm>
                <a:off x="6142562" y="1062361"/>
                <a:ext cx="2336422" cy="1356074"/>
                <a:chOff x="6142562" y="1062361"/>
                <a:chExt cx="2336422" cy="1356074"/>
              </a:xfrm>
            </p:grpSpPr>
            <p:sp>
              <p:nvSpPr>
                <p:cNvPr id="78" name="Isosceles Triangle 77"/>
                <p:cNvSpPr/>
                <p:nvPr/>
              </p:nvSpPr>
              <p:spPr>
                <a:xfrm>
                  <a:off x="6142562" y="1062361"/>
                  <a:ext cx="2336422" cy="1339005"/>
                </a:xfrm>
                <a:prstGeom prst="triangle">
                  <a:avLst/>
                </a:prstGeom>
                <a:solidFill>
                  <a:schemeClr val="bg1">
                    <a:lumMod val="85000"/>
                  </a:schemeClr>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cxnSp>
              <p:nvCxnSpPr>
                <p:cNvPr id="9" name="Straight Arrow Connector 8"/>
                <p:cNvCxnSpPr/>
                <p:nvPr/>
              </p:nvCxnSpPr>
              <p:spPr>
                <a:xfrm flipH="1" flipV="1">
                  <a:off x="7297135" y="1311279"/>
                  <a:ext cx="14020" cy="992109"/>
                </a:xfrm>
                <a:prstGeom prst="straightConnector1">
                  <a:avLst/>
                </a:prstGeom>
                <a:ln w="63500">
                  <a:solidFill>
                    <a:schemeClr val="bg1">
                      <a:lumMod val="65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7105305" y="1180474"/>
                  <a:ext cx="410937" cy="261610"/>
                </a:xfrm>
                <a:prstGeom prst="rect">
                  <a:avLst/>
                </a:prstGeom>
                <a:noFill/>
                <a:effectLst>
                  <a:softEdge rad="25400"/>
                </a:effectLst>
              </p:spPr>
              <p:txBody>
                <a:bodyPr wrap="none" lIns="36000" rIns="36000" rtlCol="0" anchor="ctr" anchorCtr="1">
                  <a:spAutoFit/>
                </a:bodyPr>
                <a:lstStyle/>
                <a:p>
                  <a:pPr algn="ctr"/>
                  <a:r>
                    <a:rPr lang="en-ZA" sz="1100" b="1" dirty="0" smtClean="0">
                      <a:latin typeface="+mn-lt"/>
                    </a:rPr>
                    <a:t>Avoid</a:t>
                  </a:r>
                  <a:endParaRPr lang="en-ZA" sz="1100" b="1" dirty="0">
                    <a:latin typeface="+mn-lt"/>
                  </a:endParaRPr>
                </a:p>
              </p:txBody>
            </p:sp>
            <p:sp>
              <p:nvSpPr>
                <p:cNvPr id="74" name="TextBox 73"/>
                <p:cNvSpPr txBox="1"/>
                <p:nvPr/>
              </p:nvSpPr>
              <p:spPr>
                <a:xfrm>
                  <a:off x="7001110" y="1424562"/>
                  <a:ext cx="619327" cy="261610"/>
                </a:xfrm>
                <a:prstGeom prst="rect">
                  <a:avLst/>
                </a:prstGeom>
                <a:noFill/>
                <a:effectLst>
                  <a:softEdge rad="25400"/>
                </a:effectLst>
              </p:spPr>
              <p:txBody>
                <a:bodyPr wrap="none" lIns="36000" rIns="36000" rtlCol="0" anchor="ctr" anchorCtr="1">
                  <a:spAutoFit/>
                </a:bodyPr>
                <a:lstStyle/>
                <a:p>
                  <a:pPr algn="ctr"/>
                  <a:r>
                    <a:rPr lang="en-ZA" sz="1100" b="1" dirty="0" smtClean="0">
                      <a:latin typeface="+mn-lt"/>
                    </a:rPr>
                    <a:t>Minimise</a:t>
                  </a:r>
                  <a:endParaRPr lang="en-ZA" sz="1100" b="1" dirty="0">
                    <a:latin typeface="+mn-lt"/>
                  </a:endParaRPr>
                </a:p>
              </p:txBody>
            </p:sp>
            <p:sp>
              <p:nvSpPr>
                <p:cNvPr id="75" name="TextBox 74"/>
                <p:cNvSpPr txBox="1"/>
                <p:nvPr/>
              </p:nvSpPr>
              <p:spPr>
                <a:xfrm>
                  <a:off x="6916952" y="1668650"/>
                  <a:ext cx="787642" cy="261610"/>
                </a:xfrm>
                <a:prstGeom prst="rect">
                  <a:avLst/>
                </a:prstGeom>
                <a:noFill/>
                <a:effectLst>
                  <a:softEdge rad="25400"/>
                </a:effectLst>
              </p:spPr>
              <p:txBody>
                <a:bodyPr wrap="none" lIns="36000" rIns="36000" rtlCol="0" anchor="ctr" anchorCtr="1">
                  <a:spAutoFit/>
                </a:bodyPr>
                <a:lstStyle/>
                <a:p>
                  <a:pPr algn="ctr"/>
                  <a:r>
                    <a:rPr lang="en-ZA" sz="1100" b="1" dirty="0" smtClean="0">
                      <a:latin typeface="+mn-lt"/>
                    </a:rPr>
                    <a:t>Rehabilitate</a:t>
                  </a:r>
                  <a:endParaRPr lang="en-ZA" sz="1100" b="1" dirty="0">
                    <a:latin typeface="+mn-lt"/>
                  </a:endParaRPr>
                </a:p>
              </p:txBody>
            </p:sp>
            <p:sp>
              <p:nvSpPr>
                <p:cNvPr id="76" name="TextBox 75"/>
                <p:cNvSpPr txBox="1"/>
                <p:nvPr/>
              </p:nvSpPr>
              <p:spPr>
                <a:xfrm>
                  <a:off x="7093282" y="2156825"/>
                  <a:ext cx="434982" cy="261610"/>
                </a:xfrm>
                <a:prstGeom prst="rect">
                  <a:avLst/>
                </a:prstGeom>
                <a:noFill/>
                <a:effectLst>
                  <a:softEdge rad="25400"/>
                </a:effectLst>
              </p:spPr>
              <p:txBody>
                <a:bodyPr wrap="none" lIns="36000" rIns="36000" rtlCol="0" anchor="ctr" anchorCtr="1">
                  <a:spAutoFit/>
                </a:bodyPr>
                <a:lstStyle/>
                <a:p>
                  <a:pPr algn="ctr"/>
                  <a:r>
                    <a:rPr lang="en-ZA" sz="1100" b="1" dirty="0" smtClean="0">
                      <a:latin typeface="+mn-lt"/>
                    </a:rPr>
                    <a:t>Offset</a:t>
                  </a:r>
                  <a:endParaRPr lang="en-ZA" sz="1100" b="1" dirty="0">
                    <a:latin typeface="+mn-lt"/>
                  </a:endParaRPr>
                </a:p>
              </p:txBody>
            </p:sp>
            <p:sp>
              <p:nvSpPr>
                <p:cNvPr id="77" name="TextBox 76"/>
                <p:cNvSpPr txBox="1"/>
                <p:nvPr/>
              </p:nvSpPr>
              <p:spPr>
                <a:xfrm>
                  <a:off x="6743026" y="1912738"/>
                  <a:ext cx="1135494" cy="261610"/>
                </a:xfrm>
                <a:prstGeom prst="rect">
                  <a:avLst/>
                </a:prstGeom>
                <a:noFill/>
                <a:effectLst>
                  <a:softEdge rad="25400"/>
                </a:effectLst>
              </p:spPr>
              <p:txBody>
                <a:bodyPr wrap="none" lIns="36000" rIns="36000" rtlCol="0" anchor="ctr" anchorCtr="1">
                  <a:spAutoFit/>
                </a:bodyPr>
                <a:lstStyle/>
                <a:p>
                  <a:pPr algn="ctr"/>
                  <a:r>
                    <a:rPr lang="en-ZA" sz="1100" b="1" dirty="0" smtClean="0">
                      <a:latin typeface="+mn-lt"/>
                    </a:rPr>
                    <a:t>Differentiated use</a:t>
                  </a:r>
                  <a:endParaRPr lang="en-ZA" sz="1100" b="1" dirty="0">
                    <a:latin typeface="+mn-lt"/>
                  </a:endParaRPr>
                </a:p>
              </p:txBody>
            </p:sp>
          </p:grpSp>
          <p:cxnSp>
            <p:nvCxnSpPr>
              <p:cNvPr id="85" name="Straight Arrow Connector 84"/>
              <p:cNvCxnSpPr/>
              <p:nvPr/>
            </p:nvCxnSpPr>
            <p:spPr>
              <a:xfrm>
                <a:off x="7315389" y="2886320"/>
                <a:ext cx="1" cy="297084"/>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5604443" y="2605767"/>
                <a:ext cx="3412660" cy="430887"/>
                <a:chOff x="5604443" y="2605767"/>
                <a:chExt cx="3412660" cy="430887"/>
              </a:xfrm>
            </p:grpSpPr>
            <p:sp>
              <p:nvSpPr>
                <p:cNvPr id="79" name="TextBox 78"/>
                <p:cNvSpPr txBox="1"/>
                <p:nvPr/>
              </p:nvSpPr>
              <p:spPr>
                <a:xfrm>
                  <a:off x="5604443" y="2690405"/>
                  <a:ext cx="1031300" cy="261610"/>
                </a:xfrm>
                <a:prstGeom prst="rect">
                  <a:avLst/>
                </a:prstGeom>
                <a:solidFill>
                  <a:srgbClr val="FFD5D5"/>
                </a:solidFill>
                <a:effectLst>
                  <a:softEdge rad="25400"/>
                </a:effectLst>
              </p:spPr>
              <p:txBody>
                <a:bodyPr wrap="square" lIns="36000" rIns="36000" rtlCol="0" anchor="ctr" anchorCtr="1">
                  <a:spAutoFit/>
                </a:bodyPr>
                <a:lstStyle/>
                <a:p>
                  <a:pPr algn="ctr"/>
                  <a:r>
                    <a:rPr lang="en-ZA" sz="1100" b="1" dirty="0" smtClean="0">
                      <a:latin typeface="+mn-lt"/>
                    </a:rPr>
                    <a:t>Self-Regulation  </a:t>
                  </a:r>
                  <a:endParaRPr lang="en-ZA" sz="1100" b="1" dirty="0">
                    <a:latin typeface="+mn-lt"/>
                  </a:endParaRPr>
                </a:p>
              </p:txBody>
            </p:sp>
            <p:sp>
              <p:nvSpPr>
                <p:cNvPr id="81" name="TextBox 80"/>
                <p:cNvSpPr txBox="1"/>
                <p:nvPr/>
              </p:nvSpPr>
              <p:spPr>
                <a:xfrm>
                  <a:off x="7896036" y="2690405"/>
                  <a:ext cx="1121067" cy="261610"/>
                </a:xfrm>
                <a:prstGeom prst="rect">
                  <a:avLst/>
                </a:prstGeom>
                <a:solidFill>
                  <a:srgbClr val="FFD5D5"/>
                </a:solidFill>
                <a:effectLst>
                  <a:softEdge rad="25400"/>
                </a:effectLst>
              </p:spPr>
              <p:txBody>
                <a:bodyPr wrap="square" lIns="36000" rIns="36000" rtlCol="0" anchor="ctr" anchorCtr="1">
                  <a:spAutoFit/>
                </a:bodyPr>
                <a:lstStyle/>
                <a:p>
                  <a:pPr algn="ctr"/>
                  <a:r>
                    <a:rPr lang="en-ZA" sz="1100" b="1" dirty="0" smtClean="0">
                      <a:latin typeface="+mn-lt"/>
                    </a:rPr>
                    <a:t>Fiscal Regulation  </a:t>
                  </a:r>
                  <a:endParaRPr lang="en-ZA" sz="1100" b="1" dirty="0">
                    <a:latin typeface="+mn-lt"/>
                  </a:endParaRPr>
                </a:p>
              </p:txBody>
            </p:sp>
            <p:sp>
              <p:nvSpPr>
                <p:cNvPr id="80" name="TextBox 79"/>
                <p:cNvSpPr txBox="1"/>
                <p:nvPr/>
              </p:nvSpPr>
              <p:spPr>
                <a:xfrm>
                  <a:off x="6974239" y="2605767"/>
                  <a:ext cx="673830" cy="430887"/>
                </a:xfrm>
                <a:prstGeom prst="rect">
                  <a:avLst/>
                </a:prstGeom>
                <a:solidFill>
                  <a:srgbClr val="FFD5D5"/>
                </a:solidFill>
                <a:effectLst>
                  <a:softEdge rad="25400"/>
                </a:effectLst>
              </p:spPr>
              <p:txBody>
                <a:bodyPr wrap="square" lIns="36000" rIns="36000" rtlCol="0" anchor="ctr" anchorCtr="1">
                  <a:spAutoFit/>
                </a:bodyPr>
                <a:lstStyle/>
                <a:p>
                  <a:pPr algn="ctr"/>
                  <a:r>
                    <a:rPr lang="en-ZA" sz="1100" b="1" dirty="0" smtClean="0">
                      <a:latin typeface="+mn-lt"/>
                    </a:rPr>
                    <a:t>Command</a:t>
                  </a:r>
                </a:p>
                <a:p>
                  <a:pPr algn="ctr"/>
                  <a:r>
                    <a:rPr lang="en-ZA" sz="1100" b="1" dirty="0" smtClean="0">
                      <a:latin typeface="+mn-lt"/>
                    </a:rPr>
                    <a:t>&amp; Control </a:t>
                  </a:r>
                  <a:endParaRPr lang="en-ZA" sz="1100" b="1" dirty="0">
                    <a:latin typeface="+mn-lt"/>
                  </a:endParaRPr>
                </a:p>
              </p:txBody>
            </p:sp>
          </p:grpSp>
        </p:grpSp>
      </p:grpSp>
      <p:grpSp>
        <p:nvGrpSpPr>
          <p:cNvPr id="25" name="Group 24"/>
          <p:cNvGrpSpPr/>
          <p:nvPr/>
        </p:nvGrpSpPr>
        <p:grpSpPr>
          <a:xfrm>
            <a:off x="5588505" y="4113300"/>
            <a:ext cx="3444536" cy="2725496"/>
            <a:chOff x="5588505" y="4113300"/>
            <a:chExt cx="3444536" cy="2725496"/>
          </a:xfrm>
        </p:grpSpPr>
        <p:sp>
          <p:nvSpPr>
            <p:cNvPr id="5" name="Rounded Rectangle 4"/>
            <p:cNvSpPr/>
            <p:nvPr/>
          </p:nvSpPr>
          <p:spPr>
            <a:xfrm>
              <a:off x="5588505" y="4113300"/>
              <a:ext cx="3444536" cy="2725496"/>
            </a:xfrm>
            <a:prstGeom prst="round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3200" b="1" dirty="0"/>
            </a:p>
          </p:txBody>
        </p:sp>
        <p:grpSp>
          <p:nvGrpSpPr>
            <p:cNvPr id="22" name="Group 21"/>
            <p:cNvGrpSpPr/>
            <p:nvPr/>
          </p:nvGrpSpPr>
          <p:grpSpPr>
            <a:xfrm>
              <a:off x="5809295" y="4180459"/>
              <a:ext cx="3223746" cy="2591179"/>
              <a:chOff x="5809295" y="4180459"/>
              <a:chExt cx="3223746" cy="2591179"/>
            </a:xfrm>
          </p:grpSpPr>
          <p:sp>
            <p:nvSpPr>
              <p:cNvPr id="34" name="TextBox 33"/>
              <p:cNvSpPr txBox="1"/>
              <p:nvPr/>
            </p:nvSpPr>
            <p:spPr>
              <a:xfrm rot="5400000" flipH="1">
                <a:off x="8667753" y="5368326"/>
                <a:ext cx="515132" cy="215444"/>
              </a:xfrm>
              <a:prstGeom prst="rect">
                <a:avLst/>
              </a:prstGeom>
              <a:solidFill>
                <a:schemeClr val="tx1"/>
              </a:solidFill>
            </p:spPr>
            <p:txBody>
              <a:bodyPr wrap="none" lIns="36000" tIns="0" rIns="36000" bIns="0" rtlCol="0" anchor="ctr" anchorCtr="1">
                <a:spAutoFit/>
              </a:bodyPr>
              <a:lstStyle/>
              <a:p>
                <a:pPr algn="ctr"/>
                <a:r>
                  <a:rPr lang="en-ZA" sz="1400" b="1" dirty="0" smtClean="0">
                    <a:solidFill>
                      <a:srgbClr val="FFFF00"/>
                    </a:solidFill>
                    <a:latin typeface="+mn-lt"/>
                  </a:rPr>
                  <a:t>Check</a:t>
                </a:r>
                <a:endParaRPr lang="en-ZA" sz="1400" b="1" dirty="0">
                  <a:solidFill>
                    <a:srgbClr val="FFFF00"/>
                  </a:solidFill>
                  <a:latin typeface="+mn-lt"/>
                </a:endParaRPr>
              </a:p>
            </p:txBody>
          </p:sp>
          <p:sp>
            <p:nvSpPr>
              <p:cNvPr id="125" name="TextBox 124"/>
              <p:cNvSpPr txBox="1"/>
              <p:nvPr/>
            </p:nvSpPr>
            <p:spPr>
              <a:xfrm>
                <a:off x="6294990" y="6206568"/>
                <a:ext cx="2031573" cy="251795"/>
              </a:xfrm>
              <a:prstGeom prst="rect">
                <a:avLst/>
              </a:prstGeom>
              <a:solidFill>
                <a:srgbClr val="DBFFB7"/>
              </a:solidFill>
              <a:effectLst>
                <a:softEdge rad="25400"/>
              </a:effectLst>
            </p:spPr>
            <p:txBody>
              <a:bodyPr wrap="none" lIns="36000" rIns="36000" bIns="36000" rtlCol="0" anchor="ctr" anchorCtr="1">
                <a:spAutoFit/>
              </a:bodyPr>
              <a:lstStyle/>
              <a:p>
                <a:pPr algn="ctr"/>
                <a:r>
                  <a:rPr lang="en-ZA" sz="1100" b="1" dirty="0" smtClean="0">
                    <a:latin typeface="+mn-lt"/>
                  </a:rPr>
                  <a:t>Performance Evaluation &amp; Audits</a:t>
                </a:r>
                <a:endParaRPr lang="en-ZA" sz="1100" b="1" dirty="0">
                  <a:latin typeface="+mn-lt"/>
                </a:endParaRPr>
              </a:p>
            </p:txBody>
          </p:sp>
          <p:sp>
            <p:nvSpPr>
              <p:cNvPr id="128" name="TextBox 127"/>
              <p:cNvSpPr txBox="1"/>
              <p:nvPr/>
            </p:nvSpPr>
            <p:spPr>
              <a:xfrm>
                <a:off x="6427235" y="6519843"/>
                <a:ext cx="1767078" cy="251795"/>
              </a:xfrm>
              <a:prstGeom prst="rect">
                <a:avLst/>
              </a:prstGeom>
              <a:solidFill>
                <a:srgbClr val="DBFFB7"/>
              </a:solidFill>
              <a:effectLst>
                <a:softEdge rad="25400"/>
              </a:effectLst>
            </p:spPr>
            <p:txBody>
              <a:bodyPr wrap="none" lIns="36000" rIns="36000" bIns="36000" rtlCol="0" anchor="ctr" anchorCtr="1">
                <a:spAutoFit/>
              </a:bodyPr>
              <a:lstStyle/>
              <a:p>
                <a:pPr algn="ctr"/>
                <a:r>
                  <a:rPr lang="en-ZA" sz="1100" b="1" dirty="0" smtClean="0">
                    <a:latin typeface="+mn-lt"/>
                  </a:rPr>
                  <a:t>Implementation </a:t>
                </a:r>
                <a:r>
                  <a:rPr lang="en-ZA" sz="1100" b="1" dirty="0" smtClean="0">
                    <a:latin typeface="+mn-lt"/>
                  </a:rPr>
                  <a:t>Committees</a:t>
                </a:r>
                <a:endParaRPr lang="en-ZA" sz="1100" b="1" dirty="0">
                  <a:latin typeface="+mn-lt"/>
                </a:endParaRPr>
              </a:p>
            </p:txBody>
          </p:sp>
          <p:grpSp>
            <p:nvGrpSpPr>
              <p:cNvPr id="141" name="Group 140"/>
              <p:cNvGrpSpPr/>
              <p:nvPr/>
            </p:nvGrpSpPr>
            <p:grpSpPr>
              <a:xfrm>
                <a:off x="5899486" y="4180459"/>
                <a:ext cx="2822575" cy="710557"/>
                <a:chOff x="5899486" y="4117988"/>
                <a:chExt cx="2822575" cy="710557"/>
              </a:xfrm>
            </p:grpSpPr>
            <p:grpSp>
              <p:nvGrpSpPr>
                <p:cNvPr id="139" name="Group 138"/>
                <p:cNvGrpSpPr/>
                <p:nvPr/>
              </p:nvGrpSpPr>
              <p:grpSpPr>
                <a:xfrm>
                  <a:off x="6460019" y="4352027"/>
                  <a:ext cx="1701508" cy="195491"/>
                  <a:chOff x="6437494" y="4431929"/>
                  <a:chExt cx="1701508" cy="195491"/>
                </a:xfrm>
              </p:grpSpPr>
              <p:cxnSp>
                <p:nvCxnSpPr>
                  <p:cNvPr id="133" name="Straight Arrow Connector 132"/>
                  <p:cNvCxnSpPr/>
                  <p:nvPr/>
                </p:nvCxnSpPr>
                <p:spPr>
                  <a:xfrm flipH="1">
                    <a:off x="6437494" y="4431929"/>
                    <a:ext cx="871785" cy="195491"/>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a:off x="7309279" y="4431929"/>
                    <a:ext cx="829723" cy="189211"/>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29" name="TextBox 128"/>
                <p:cNvSpPr txBox="1"/>
                <p:nvPr/>
              </p:nvSpPr>
              <p:spPr>
                <a:xfrm>
                  <a:off x="6584329" y="4117988"/>
                  <a:ext cx="1452889" cy="251795"/>
                </a:xfrm>
                <a:prstGeom prst="rect">
                  <a:avLst/>
                </a:prstGeom>
                <a:solidFill>
                  <a:srgbClr val="DBFFB7"/>
                </a:solidFill>
                <a:effectLst>
                  <a:softEdge rad="25400"/>
                </a:effectLst>
              </p:spPr>
              <p:txBody>
                <a:bodyPr wrap="none" lIns="36000" rIns="36000" bIns="36000" rtlCol="0" anchor="ctr" anchorCtr="1">
                  <a:spAutoFit/>
                </a:bodyPr>
                <a:lstStyle/>
                <a:p>
                  <a:pPr algn="ctr"/>
                  <a:r>
                    <a:rPr lang="en-ZA" sz="1100" b="1" dirty="0" smtClean="0">
                      <a:latin typeface="+mn-lt"/>
                    </a:rPr>
                    <a:t>Compliance Monitoring</a:t>
                  </a:r>
                  <a:endParaRPr lang="en-ZA" sz="1100" b="1" dirty="0">
                    <a:latin typeface="+mn-lt"/>
                  </a:endParaRPr>
                </a:p>
              </p:txBody>
            </p:sp>
            <p:grpSp>
              <p:nvGrpSpPr>
                <p:cNvPr id="140" name="Group 139"/>
                <p:cNvGrpSpPr/>
                <p:nvPr/>
              </p:nvGrpSpPr>
              <p:grpSpPr>
                <a:xfrm>
                  <a:off x="5899486" y="4576750"/>
                  <a:ext cx="2822575" cy="251795"/>
                  <a:chOff x="5851312" y="4621140"/>
                  <a:chExt cx="2822575" cy="251795"/>
                </a:xfrm>
              </p:grpSpPr>
              <p:sp>
                <p:nvSpPr>
                  <p:cNvPr id="131" name="TextBox 130"/>
                  <p:cNvSpPr txBox="1"/>
                  <p:nvPr/>
                </p:nvSpPr>
                <p:spPr>
                  <a:xfrm>
                    <a:off x="5851312" y="4621140"/>
                    <a:ext cx="1172363" cy="251795"/>
                  </a:xfrm>
                  <a:prstGeom prst="rect">
                    <a:avLst/>
                  </a:prstGeom>
                  <a:solidFill>
                    <a:schemeClr val="bg1">
                      <a:lumMod val="85000"/>
                    </a:schemeClr>
                  </a:solidFill>
                  <a:effectLst>
                    <a:softEdge rad="25400"/>
                  </a:effectLst>
                </p:spPr>
                <p:txBody>
                  <a:bodyPr wrap="none" lIns="36000" rIns="36000" bIns="36000" rtlCol="0" anchor="ctr" anchorCtr="1">
                    <a:spAutoFit/>
                  </a:bodyPr>
                  <a:lstStyle/>
                  <a:p>
                    <a:pPr algn="ctr"/>
                    <a:r>
                      <a:rPr lang="en-ZA" sz="1100" b="1" dirty="0" smtClean="0">
                        <a:latin typeface="+mn-lt"/>
                      </a:rPr>
                      <a:t>Sources of Impacts</a:t>
                    </a:r>
                    <a:endParaRPr lang="en-ZA" sz="1100" b="1" dirty="0">
                      <a:latin typeface="+mn-lt"/>
                    </a:endParaRPr>
                  </a:p>
                </p:txBody>
              </p:sp>
              <p:sp>
                <p:nvSpPr>
                  <p:cNvPr id="132" name="TextBox 131"/>
                  <p:cNvSpPr txBox="1"/>
                  <p:nvPr/>
                </p:nvSpPr>
                <p:spPr>
                  <a:xfrm>
                    <a:off x="7604116" y="4621140"/>
                    <a:ext cx="1069771" cy="251795"/>
                  </a:xfrm>
                  <a:prstGeom prst="rect">
                    <a:avLst/>
                  </a:prstGeom>
                  <a:solidFill>
                    <a:schemeClr val="bg1">
                      <a:lumMod val="85000"/>
                    </a:schemeClr>
                  </a:solidFill>
                  <a:effectLst>
                    <a:softEdge rad="25400"/>
                  </a:effectLst>
                </p:spPr>
                <p:txBody>
                  <a:bodyPr wrap="none" lIns="36000" rIns="36000" bIns="36000" rtlCol="0" anchor="ctr" anchorCtr="1">
                    <a:spAutoFit/>
                  </a:bodyPr>
                  <a:lstStyle/>
                  <a:p>
                    <a:pPr algn="ctr"/>
                    <a:r>
                      <a:rPr lang="en-ZA" sz="1100" b="1" dirty="0" smtClean="0">
                        <a:latin typeface="+mn-lt"/>
                      </a:rPr>
                      <a:t>Resource Quality</a:t>
                    </a:r>
                    <a:endParaRPr lang="en-ZA" sz="1100" b="1" dirty="0">
                      <a:latin typeface="+mn-lt"/>
                    </a:endParaRPr>
                  </a:p>
                </p:txBody>
              </p:sp>
            </p:grpSp>
          </p:grpSp>
          <p:cxnSp>
            <p:nvCxnSpPr>
              <p:cNvPr id="87" name="Straight Arrow Connector 86"/>
              <p:cNvCxnSpPr/>
              <p:nvPr/>
            </p:nvCxnSpPr>
            <p:spPr>
              <a:xfrm>
                <a:off x="7301941" y="5227531"/>
                <a:ext cx="1" cy="297084"/>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30" name="Group 129"/>
              <p:cNvGrpSpPr/>
              <p:nvPr/>
            </p:nvGrpSpPr>
            <p:grpSpPr>
              <a:xfrm>
                <a:off x="5809295" y="4998677"/>
                <a:ext cx="3002956" cy="1100230"/>
                <a:chOff x="5809295" y="4090147"/>
                <a:chExt cx="3002956" cy="1100230"/>
              </a:xfrm>
            </p:grpSpPr>
            <p:sp>
              <p:nvSpPr>
                <p:cNvPr id="102" name="TextBox 101"/>
                <p:cNvSpPr txBox="1"/>
                <p:nvPr/>
              </p:nvSpPr>
              <p:spPr>
                <a:xfrm>
                  <a:off x="6006446" y="4090147"/>
                  <a:ext cx="2608654" cy="421072"/>
                </a:xfrm>
                <a:prstGeom prst="rect">
                  <a:avLst/>
                </a:prstGeom>
                <a:solidFill>
                  <a:srgbClr val="DBFFB7"/>
                </a:solidFill>
                <a:effectLst>
                  <a:softEdge rad="25400"/>
                </a:effectLst>
              </p:spPr>
              <p:txBody>
                <a:bodyPr wrap="square" lIns="36000" rIns="36000" bIns="36000" rtlCol="0" anchor="ctr" anchorCtr="1">
                  <a:spAutoFit/>
                </a:bodyPr>
                <a:lstStyle/>
                <a:p>
                  <a:pPr algn="ctr"/>
                  <a:r>
                    <a:rPr lang="en-ZA" sz="1100" b="1" dirty="0" smtClean="0">
                      <a:latin typeface="+mn-lt"/>
                    </a:rPr>
                    <a:t>Local, Regional, National &amp; Trans-boundary</a:t>
                  </a:r>
                </a:p>
                <a:p>
                  <a:pPr algn="ctr"/>
                  <a:r>
                    <a:rPr lang="en-ZA" sz="1100" b="1" dirty="0" smtClean="0">
                      <a:latin typeface="+mn-lt"/>
                    </a:rPr>
                    <a:t>Monitoring Programmes</a:t>
                  </a:r>
                  <a:endParaRPr lang="en-ZA" sz="1100" b="1" dirty="0">
                    <a:latin typeface="+mn-lt"/>
                  </a:endParaRPr>
                </a:p>
              </p:txBody>
            </p:sp>
            <p:sp>
              <p:nvSpPr>
                <p:cNvPr id="109" name="TextBox 108"/>
                <p:cNvSpPr txBox="1"/>
                <p:nvPr/>
              </p:nvSpPr>
              <p:spPr>
                <a:xfrm>
                  <a:off x="5809295" y="4600028"/>
                  <a:ext cx="3002956" cy="590349"/>
                </a:xfrm>
                <a:prstGeom prst="rect">
                  <a:avLst/>
                </a:prstGeom>
                <a:solidFill>
                  <a:schemeClr val="bg1">
                    <a:lumMod val="85000"/>
                  </a:schemeClr>
                </a:solidFill>
                <a:effectLst>
                  <a:softEdge rad="25400"/>
                </a:effectLst>
              </p:spPr>
              <p:txBody>
                <a:bodyPr wrap="square" lIns="36000" rIns="36000" bIns="36000" rtlCol="0" anchor="ctr" anchorCtr="1">
                  <a:spAutoFit/>
                </a:bodyPr>
                <a:lstStyle/>
                <a:p>
                  <a:pPr algn="ctr"/>
                  <a:r>
                    <a:rPr lang="en-ZA" sz="1100" b="1" i="1" dirty="0" smtClean="0">
                      <a:latin typeface="+mn-lt"/>
                    </a:rPr>
                    <a:t>E.g.</a:t>
                  </a:r>
                  <a:r>
                    <a:rPr lang="en-ZA" sz="1100" b="1" dirty="0" smtClean="0">
                      <a:latin typeface="+mn-lt"/>
                    </a:rPr>
                    <a:t> National Chemical, Microbial, Eutrophication, Toxicity, Radioactivity &amp; Ecosystem Health</a:t>
                  </a:r>
                </a:p>
                <a:p>
                  <a:pPr algn="ctr"/>
                  <a:r>
                    <a:rPr lang="en-ZA" sz="1100" b="1" dirty="0" smtClean="0">
                      <a:latin typeface="+mn-lt"/>
                    </a:rPr>
                    <a:t>Monitoring Programmes</a:t>
                  </a:r>
                  <a:endParaRPr lang="en-ZA" sz="1100" b="1" dirty="0">
                    <a:latin typeface="+mn-lt"/>
                  </a:endParaRPr>
                </a:p>
              </p:txBody>
            </p:sp>
          </p:grpSp>
        </p:grpSp>
      </p:grpSp>
    </p:spTree>
    <p:extLst>
      <p:ext uri="{BB962C8B-B14F-4D97-AF65-F5344CB8AC3E}">
        <p14:creationId xmlns:p14="http://schemas.microsoft.com/office/powerpoint/2010/main" val="392174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382370" y="148325"/>
            <a:ext cx="6363473"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VAAL RIVER SYSTEM WATER BALANCE: INTERIM</a:t>
            </a:r>
            <a:endParaRPr lang="en-US" sz="2000" b="1" dirty="0">
              <a:solidFill>
                <a:srgbClr val="FFFF00"/>
              </a:solidFill>
            </a:endParaRPr>
          </a:p>
        </p:txBody>
      </p:sp>
      <p:graphicFrame>
        <p:nvGraphicFramePr>
          <p:cNvPr id="3" name="Chart 2"/>
          <p:cNvGraphicFramePr>
            <a:graphicFrameLocks/>
          </p:cNvGraphicFramePr>
          <p:nvPr>
            <p:extLst>
              <p:ext uri="{D42A27DB-BD31-4B8C-83A1-F6EECF244321}">
                <p14:modId xmlns:p14="http://schemas.microsoft.com/office/powerpoint/2010/main" val="3761285089"/>
              </p:ext>
            </p:extLst>
          </p:nvPr>
        </p:nvGraphicFramePr>
        <p:xfrm>
          <a:off x="222024" y="1557410"/>
          <a:ext cx="8712000" cy="4874400"/>
        </p:xfrm>
        <a:graphic>
          <a:graphicData uri="http://schemas.openxmlformats.org/drawingml/2006/chart">
            <c:chart xmlns:c="http://schemas.openxmlformats.org/drawingml/2006/chart" xmlns:r="http://schemas.openxmlformats.org/officeDocument/2006/relationships" r:id="rId2"/>
          </a:graphicData>
        </a:graphic>
      </p:graphicFrame>
      <p:sp>
        <p:nvSpPr>
          <p:cNvPr id="4" name="Freeform 3"/>
          <p:cNvSpPr/>
          <p:nvPr/>
        </p:nvSpPr>
        <p:spPr>
          <a:xfrm>
            <a:off x="3690015" y="4211567"/>
            <a:ext cx="4914901" cy="1317625"/>
          </a:xfrm>
          <a:custGeom>
            <a:avLst/>
            <a:gdLst>
              <a:gd name="connsiteX0" fmla="*/ 495300 w 5052060"/>
              <a:gd name="connsiteY0" fmla="*/ 0 h 1318260"/>
              <a:gd name="connsiteX1" fmla="*/ 0 w 5052060"/>
              <a:gd name="connsiteY1" fmla="*/ 1036320 h 1318260"/>
              <a:gd name="connsiteX2" fmla="*/ 167640 w 5052060"/>
              <a:gd name="connsiteY2" fmla="*/ 1082040 h 1318260"/>
              <a:gd name="connsiteX3" fmla="*/ 982980 w 5052060"/>
              <a:gd name="connsiteY3" fmla="*/ 1165860 h 1318260"/>
              <a:gd name="connsiteX4" fmla="*/ 1805940 w 5052060"/>
              <a:gd name="connsiteY4" fmla="*/ 1196340 h 1318260"/>
              <a:gd name="connsiteX5" fmla="*/ 2606040 w 5052060"/>
              <a:gd name="connsiteY5" fmla="*/ 1226820 h 1318260"/>
              <a:gd name="connsiteX6" fmla="*/ 5052060 w 5052060"/>
              <a:gd name="connsiteY6" fmla="*/ 1318260 h 1318260"/>
              <a:gd name="connsiteX7" fmla="*/ 5044440 w 5052060"/>
              <a:gd name="connsiteY7" fmla="*/ 205740 h 1318260"/>
              <a:gd name="connsiteX8" fmla="*/ 975360 w 5052060"/>
              <a:gd name="connsiteY8" fmla="*/ 53340 h 1318260"/>
              <a:gd name="connsiteX9" fmla="*/ 495300 w 5052060"/>
              <a:gd name="connsiteY9" fmla="*/ 0 h 1318260"/>
              <a:gd name="connsiteX0" fmla="*/ 487679 w 5044439"/>
              <a:gd name="connsiteY0" fmla="*/ 0 h 1318260"/>
              <a:gd name="connsiteX1" fmla="*/ 0 w 5044439"/>
              <a:gd name="connsiteY1" fmla="*/ 991077 h 1318260"/>
              <a:gd name="connsiteX2" fmla="*/ 160019 w 5044439"/>
              <a:gd name="connsiteY2" fmla="*/ 1082040 h 1318260"/>
              <a:gd name="connsiteX3" fmla="*/ 975359 w 5044439"/>
              <a:gd name="connsiteY3" fmla="*/ 1165860 h 1318260"/>
              <a:gd name="connsiteX4" fmla="*/ 1798319 w 5044439"/>
              <a:gd name="connsiteY4" fmla="*/ 1196340 h 1318260"/>
              <a:gd name="connsiteX5" fmla="*/ 2598419 w 5044439"/>
              <a:gd name="connsiteY5" fmla="*/ 1226820 h 1318260"/>
              <a:gd name="connsiteX6" fmla="*/ 5044439 w 5044439"/>
              <a:gd name="connsiteY6" fmla="*/ 1318260 h 1318260"/>
              <a:gd name="connsiteX7" fmla="*/ 5036819 w 5044439"/>
              <a:gd name="connsiteY7" fmla="*/ 205740 h 1318260"/>
              <a:gd name="connsiteX8" fmla="*/ 967739 w 5044439"/>
              <a:gd name="connsiteY8" fmla="*/ 53340 h 1318260"/>
              <a:gd name="connsiteX9" fmla="*/ 487679 w 5044439"/>
              <a:gd name="connsiteY9" fmla="*/ 0 h 1318260"/>
              <a:gd name="connsiteX0" fmla="*/ 480534 w 5037294"/>
              <a:gd name="connsiteY0" fmla="*/ 0 h 1318260"/>
              <a:gd name="connsiteX1" fmla="*/ 0 w 5037294"/>
              <a:gd name="connsiteY1" fmla="*/ 986789 h 1318260"/>
              <a:gd name="connsiteX2" fmla="*/ 152874 w 5037294"/>
              <a:gd name="connsiteY2" fmla="*/ 1082040 h 1318260"/>
              <a:gd name="connsiteX3" fmla="*/ 968214 w 5037294"/>
              <a:gd name="connsiteY3" fmla="*/ 1165860 h 1318260"/>
              <a:gd name="connsiteX4" fmla="*/ 1791174 w 5037294"/>
              <a:gd name="connsiteY4" fmla="*/ 1196340 h 1318260"/>
              <a:gd name="connsiteX5" fmla="*/ 2591274 w 5037294"/>
              <a:gd name="connsiteY5" fmla="*/ 1226820 h 1318260"/>
              <a:gd name="connsiteX6" fmla="*/ 5037294 w 5037294"/>
              <a:gd name="connsiteY6" fmla="*/ 1318260 h 1318260"/>
              <a:gd name="connsiteX7" fmla="*/ 5029674 w 5037294"/>
              <a:gd name="connsiteY7" fmla="*/ 205740 h 1318260"/>
              <a:gd name="connsiteX8" fmla="*/ 960594 w 5037294"/>
              <a:gd name="connsiteY8" fmla="*/ 53340 h 1318260"/>
              <a:gd name="connsiteX9" fmla="*/ 480534 w 5037294"/>
              <a:gd name="connsiteY9" fmla="*/ 0 h 1318260"/>
              <a:gd name="connsiteX0" fmla="*/ 505059 w 5061819"/>
              <a:gd name="connsiteY0" fmla="*/ 0 h 1318260"/>
              <a:gd name="connsiteX1" fmla="*/ 0 w 5061819"/>
              <a:gd name="connsiteY1" fmla="*/ 1041585 h 1318260"/>
              <a:gd name="connsiteX2" fmla="*/ 177399 w 5061819"/>
              <a:gd name="connsiteY2" fmla="*/ 1082040 h 1318260"/>
              <a:gd name="connsiteX3" fmla="*/ 992739 w 5061819"/>
              <a:gd name="connsiteY3" fmla="*/ 1165860 h 1318260"/>
              <a:gd name="connsiteX4" fmla="*/ 1815699 w 5061819"/>
              <a:gd name="connsiteY4" fmla="*/ 1196340 h 1318260"/>
              <a:gd name="connsiteX5" fmla="*/ 2615799 w 5061819"/>
              <a:gd name="connsiteY5" fmla="*/ 1226820 h 1318260"/>
              <a:gd name="connsiteX6" fmla="*/ 5061819 w 5061819"/>
              <a:gd name="connsiteY6" fmla="*/ 1318260 h 1318260"/>
              <a:gd name="connsiteX7" fmla="*/ 5054199 w 5061819"/>
              <a:gd name="connsiteY7" fmla="*/ 205740 h 1318260"/>
              <a:gd name="connsiteX8" fmla="*/ 985119 w 5061819"/>
              <a:gd name="connsiteY8" fmla="*/ 53340 h 1318260"/>
              <a:gd name="connsiteX9" fmla="*/ 505059 w 5061819"/>
              <a:gd name="connsiteY9" fmla="*/ 0 h 131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61819" h="1318260">
                <a:moveTo>
                  <a:pt x="505059" y="0"/>
                </a:moveTo>
                <a:lnTo>
                  <a:pt x="0" y="1041585"/>
                </a:lnTo>
                <a:lnTo>
                  <a:pt x="177399" y="1082040"/>
                </a:lnTo>
                <a:lnTo>
                  <a:pt x="992739" y="1165860"/>
                </a:lnTo>
                <a:lnTo>
                  <a:pt x="1815699" y="1196340"/>
                </a:lnTo>
                <a:lnTo>
                  <a:pt x="2615799" y="1226820"/>
                </a:lnTo>
                <a:lnTo>
                  <a:pt x="5061819" y="1318260"/>
                </a:lnTo>
                <a:lnTo>
                  <a:pt x="5054199" y="205740"/>
                </a:lnTo>
                <a:lnTo>
                  <a:pt x="985119" y="53340"/>
                </a:lnTo>
                <a:lnTo>
                  <a:pt x="505059" y="0"/>
                </a:lnTo>
                <a:close/>
              </a:path>
            </a:pathLst>
          </a:custGeom>
          <a:solidFill>
            <a:schemeClr val="accent3">
              <a:lumMod val="40000"/>
              <a:lumOff val="60000"/>
              <a:alpha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5" name="TextBox 4"/>
          <p:cNvSpPr txBox="1"/>
          <p:nvPr/>
        </p:nvSpPr>
        <p:spPr bwMode="auto">
          <a:xfrm>
            <a:off x="4572158" y="1833492"/>
            <a:ext cx="3981910" cy="523875"/>
          </a:xfrm>
          <a:prstGeom prst="rect">
            <a:avLst/>
          </a:prstGeom>
          <a:solidFill>
            <a:schemeClr val="bg1">
              <a:lumMod val="95000"/>
              <a:alpha val="44000"/>
            </a:schemeClr>
          </a:solidFill>
          <a:ln>
            <a:solidFill>
              <a:schemeClr val="tx1"/>
            </a:solidFill>
          </a:ln>
        </p:spPr>
        <p:txBody>
          <a:bodyPr wrap="square">
            <a:spAutoFit/>
          </a:bodyPr>
          <a:lstStyle/>
          <a:p>
            <a:pPr algn="ctr">
              <a:defRPr/>
            </a:pPr>
            <a:r>
              <a:rPr lang="en-US" sz="1400" dirty="0">
                <a:solidFill>
                  <a:schemeClr val="tx1"/>
                </a:solidFill>
                <a:latin typeface="+mn-lt"/>
              </a:rPr>
              <a:t>High Water Requirement Scenario with</a:t>
            </a:r>
          </a:p>
          <a:p>
            <a:pPr algn="ctr">
              <a:defRPr/>
            </a:pPr>
            <a:r>
              <a:rPr lang="en-US" sz="1400" dirty="0">
                <a:solidFill>
                  <a:schemeClr val="tx1"/>
                </a:solidFill>
                <a:latin typeface="+mn-lt"/>
              </a:rPr>
              <a:t>Water Conservation and Demand Management</a:t>
            </a:r>
            <a:endParaRPr lang="en-ZA" sz="1400" dirty="0">
              <a:solidFill>
                <a:schemeClr val="tx1"/>
              </a:solidFill>
              <a:latin typeface="+mn-lt"/>
            </a:endParaRPr>
          </a:p>
        </p:txBody>
      </p:sp>
      <p:cxnSp>
        <p:nvCxnSpPr>
          <p:cNvPr id="6" name="Straight Arrow Connector 5"/>
          <p:cNvCxnSpPr>
            <a:stCxn id="5" idx="2"/>
          </p:cNvCxnSpPr>
          <p:nvPr/>
        </p:nvCxnSpPr>
        <p:spPr bwMode="auto">
          <a:xfrm rot="16200000" flipH="1">
            <a:off x="6209780" y="2710699"/>
            <a:ext cx="1081086" cy="374421"/>
          </a:xfrm>
          <a:prstGeom prst="straightConnector1">
            <a:avLst/>
          </a:prstGeom>
          <a:ln w="9525">
            <a:solidFill>
              <a:schemeClr val="tx1">
                <a:alpha val="6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7" name="Group 36"/>
          <p:cNvGrpSpPr>
            <a:grpSpLocks/>
          </p:cNvGrpSpPr>
          <p:nvPr/>
        </p:nvGrpSpPr>
        <p:grpSpPr bwMode="auto">
          <a:xfrm>
            <a:off x="5876004" y="4741792"/>
            <a:ext cx="2592388" cy="287337"/>
            <a:chOff x="6375984" y="0"/>
            <a:chExt cx="1544344" cy="269523"/>
          </a:xfrm>
        </p:grpSpPr>
        <p:sp>
          <p:nvSpPr>
            <p:cNvPr id="8" name="Rectangle 7"/>
            <p:cNvSpPr/>
            <p:nvPr/>
          </p:nvSpPr>
          <p:spPr>
            <a:xfrm>
              <a:off x="6375984" y="0"/>
              <a:ext cx="1081892" cy="269523"/>
            </a:xfrm>
            <a:prstGeom prst="rect">
              <a:avLst/>
            </a:prstGeom>
            <a:solidFill>
              <a:schemeClr val="bg2">
                <a:alpha val="66000"/>
              </a:schemeClr>
            </a:solidFill>
            <a:ln w="6350">
              <a:solidFill>
                <a:schemeClr val="tx1">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ZA" sz="1600" dirty="0" smtClean="0">
                  <a:solidFill>
                    <a:sysClr val="windowText" lastClr="000000"/>
                  </a:solidFill>
                </a:rPr>
                <a:t>Polihali Dam Yield</a:t>
              </a:r>
              <a:endParaRPr lang="en-ZA" sz="1600" dirty="0">
                <a:solidFill>
                  <a:sysClr val="windowText" lastClr="000000"/>
                </a:solidFill>
              </a:endParaRPr>
            </a:p>
          </p:txBody>
        </p:sp>
        <p:cxnSp>
          <p:nvCxnSpPr>
            <p:cNvPr id="9" name="Straight Arrow Connector 8"/>
            <p:cNvCxnSpPr>
              <a:stCxn id="8" idx="3"/>
            </p:cNvCxnSpPr>
            <p:nvPr/>
          </p:nvCxnSpPr>
          <p:spPr>
            <a:xfrm>
              <a:off x="7457876" y="135506"/>
              <a:ext cx="462452" cy="67009"/>
            </a:xfrm>
            <a:prstGeom prst="straightConnector1">
              <a:avLst/>
            </a:prstGeom>
            <a:ln w="6350">
              <a:solidFill>
                <a:schemeClr val="tx1">
                  <a:alpha val="64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bwMode="auto">
          <a:xfrm>
            <a:off x="5682329" y="3763892"/>
            <a:ext cx="657225" cy="307975"/>
          </a:xfrm>
          <a:prstGeom prst="rect">
            <a:avLst/>
          </a:prstGeom>
          <a:solidFill>
            <a:schemeClr val="bg1">
              <a:lumMod val="95000"/>
              <a:alpha val="44000"/>
            </a:schemeClr>
          </a:solidFill>
          <a:ln>
            <a:solidFill>
              <a:schemeClr val="tx1"/>
            </a:solidFill>
          </a:ln>
        </p:spPr>
        <p:txBody>
          <a:bodyPr wrap="none">
            <a:spAutoFit/>
          </a:bodyPr>
          <a:lstStyle/>
          <a:p>
            <a:pPr algn="ctr">
              <a:defRPr/>
            </a:pPr>
            <a:r>
              <a:rPr lang="en-US" sz="1400" dirty="0">
                <a:solidFill>
                  <a:schemeClr val="tx1"/>
                </a:solidFill>
                <a:latin typeface="+mn-lt"/>
              </a:rPr>
              <a:t>Deficit</a:t>
            </a:r>
            <a:endParaRPr lang="en-ZA" sz="1400" dirty="0">
              <a:solidFill>
                <a:schemeClr val="tx1"/>
              </a:solidFill>
              <a:latin typeface="+mn-lt"/>
            </a:endParaRPr>
          </a:p>
        </p:txBody>
      </p:sp>
      <p:sp>
        <p:nvSpPr>
          <p:cNvPr id="11" name="Up Arrow 10"/>
          <p:cNvSpPr/>
          <p:nvPr/>
        </p:nvSpPr>
        <p:spPr>
          <a:xfrm>
            <a:off x="3526504" y="5960992"/>
            <a:ext cx="388938" cy="470818"/>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12" name="TextBox 11"/>
          <p:cNvSpPr txBox="1"/>
          <p:nvPr/>
        </p:nvSpPr>
        <p:spPr bwMode="auto">
          <a:xfrm>
            <a:off x="4290092" y="6087684"/>
            <a:ext cx="3529012" cy="338138"/>
          </a:xfrm>
          <a:prstGeom prst="rect">
            <a:avLst/>
          </a:prstGeom>
          <a:solidFill>
            <a:schemeClr val="bg1">
              <a:lumMod val="95000"/>
              <a:alpha val="80000"/>
            </a:schemeClr>
          </a:solidFill>
          <a:ln>
            <a:solidFill>
              <a:schemeClr val="tx1"/>
            </a:solidFill>
          </a:ln>
        </p:spPr>
        <p:txBody>
          <a:bodyPr>
            <a:spAutoFit/>
          </a:bodyPr>
          <a:lstStyle/>
          <a:p>
            <a:pPr algn="ctr">
              <a:defRPr/>
            </a:pPr>
            <a:r>
              <a:rPr lang="en-US" sz="1600" dirty="0">
                <a:solidFill>
                  <a:schemeClr val="tx1"/>
                </a:solidFill>
                <a:latin typeface="+mn-lt"/>
              </a:rPr>
              <a:t>First transfer from LHWP Phase II </a:t>
            </a:r>
            <a:endParaRPr lang="en-ZA" sz="1600" dirty="0">
              <a:solidFill>
                <a:schemeClr val="tx1"/>
              </a:solidFill>
              <a:latin typeface="+mn-lt"/>
            </a:endParaRPr>
          </a:p>
        </p:txBody>
      </p:sp>
      <p:cxnSp>
        <p:nvCxnSpPr>
          <p:cNvPr id="13" name="Straight Arrow Connector 12"/>
          <p:cNvCxnSpPr>
            <a:stCxn id="12" idx="1"/>
          </p:cNvCxnSpPr>
          <p:nvPr/>
        </p:nvCxnSpPr>
        <p:spPr bwMode="auto">
          <a:xfrm rot="10800000">
            <a:off x="3713829" y="6159122"/>
            <a:ext cx="576263" cy="96837"/>
          </a:xfrm>
          <a:prstGeom prst="straightConnector1">
            <a:avLst/>
          </a:prstGeom>
          <a:ln w="9525">
            <a:solidFill>
              <a:schemeClr val="tx1">
                <a:alpha val="65000"/>
              </a:schemeClr>
            </a:solidFill>
            <a:prstDash val="sysDot"/>
            <a:tailEnd type="ova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286542" y="1796979"/>
            <a:ext cx="1477962" cy="3862388"/>
          </a:xfrm>
          <a:prstGeom prst="rect">
            <a:avLst/>
          </a:prstGeom>
          <a:solidFill>
            <a:schemeClr val="bg2">
              <a:alpha val="50000"/>
            </a:schemeClr>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15" name="Rectangle 14"/>
          <p:cNvSpPr/>
          <p:nvPr/>
        </p:nvSpPr>
        <p:spPr bwMode="auto">
          <a:xfrm>
            <a:off x="1478629" y="4554467"/>
            <a:ext cx="1079500" cy="574675"/>
          </a:xfrm>
          <a:prstGeom prst="rect">
            <a:avLst/>
          </a:prstGeom>
          <a:solidFill>
            <a:schemeClr val="bg2">
              <a:alpha val="66000"/>
            </a:schemeClr>
          </a:solidFill>
          <a:ln w="6350">
            <a:solidFill>
              <a:schemeClr val="tx1">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ZA" sz="1600" dirty="0" smtClean="0">
                <a:solidFill>
                  <a:sysClr val="windowText" lastClr="000000"/>
                </a:solidFill>
              </a:rPr>
              <a:t>System </a:t>
            </a:r>
          </a:p>
          <a:p>
            <a:pPr algn="ctr">
              <a:defRPr/>
            </a:pPr>
            <a:r>
              <a:rPr lang="en-ZA" sz="1600" dirty="0" smtClean="0">
                <a:solidFill>
                  <a:sysClr val="windowText" lastClr="000000"/>
                </a:solidFill>
              </a:rPr>
              <a:t>Yield</a:t>
            </a:r>
            <a:endParaRPr lang="en-ZA" sz="1600" dirty="0">
              <a:solidFill>
                <a:sysClr val="windowText" lastClr="000000"/>
              </a:solidFill>
            </a:endParaRPr>
          </a:p>
        </p:txBody>
      </p:sp>
      <p:sp>
        <p:nvSpPr>
          <p:cNvPr id="16" name="Freeform 15"/>
          <p:cNvSpPr/>
          <p:nvPr/>
        </p:nvSpPr>
        <p:spPr>
          <a:xfrm>
            <a:off x="2764504" y="4117904"/>
            <a:ext cx="5846763" cy="1416050"/>
          </a:xfrm>
          <a:custGeom>
            <a:avLst/>
            <a:gdLst>
              <a:gd name="connsiteX0" fmla="*/ 0 w 5715788"/>
              <a:gd name="connsiteY0" fmla="*/ 0 h 1823237"/>
              <a:gd name="connsiteX1" fmla="*/ 778092 w 5715788"/>
              <a:gd name="connsiteY1" fmla="*/ 1016631 h 1823237"/>
              <a:gd name="connsiteX2" fmla="*/ 959836 w 5715788"/>
              <a:gd name="connsiteY2" fmla="*/ 1272209 h 1823237"/>
              <a:gd name="connsiteX3" fmla="*/ 1141580 w 5715788"/>
              <a:gd name="connsiteY3" fmla="*/ 1510748 h 1823237"/>
              <a:gd name="connsiteX4" fmla="*/ 1351722 w 5715788"/>
              <a:gd name="connsiteY4" fmla="*/ 1607299 h 1823237"/>
              <a:gd name="connsiteX5" fmla="*/ 2112775 w 5715788"/>
              <a:gd name="connsiteY5" fmla="*/ 1692492 h 1823237"/>
              <a:gd name="connsiteX6" fmla="*/ 5401207 w 5715788"/>
              <a:gd name="connsiteY6" fmla="*/ 1811761 h 1823237"/>
              <a:gd name="connsiteX7" fmla="*/ 5395528 w 5715788"/>
              <a:gd name="connsiteY7" fmla="*/ 1811761 h 1823237"/>
              <a:gd name="connsiteX0" fmla="*/ 0 w 6021369"/>
              <a:gd name="connsiteY0" fmla="*/ 0 h 1843419"/>
              <a:gd name="connsiteX1" fmla="*/ 778092 w 6021369"/>
              <a:gd name="connsiteY1" fmla="*/ 1016631 h 1843419"/>
              <a:gd name="connsiteX2" fmla="*/ 959836 w 6021369"/>
              <a:gd name="connsiteY2" fmla="*/ 1272209 h 1843419"/>
              <a:gd name="connsiteX3" fmla="*/ 1141580 w 6021369"/>
              <a:gd name="connsiteY3" fmla="*/ 1510748 h 1843419"/>
              <a:gd name="connsiteX4" fmla="*/ 1351722 w 6021369"/>
              <a:gd name="connsiteY4" fmla="*/ 1607299 h 1843419"/>
              <a:gd name="connsiteX5" fmla="*/ 2112775 w 6021369"/>
              <a:gd name="connsiteY5" fmla="*/ 1692492 h 1843419"/>
              <a:gd name="connsiteX6" fmla="*/ 5401207 w 6021369"/>
              <a:gd name="connsiteY6" fmla="*/ 1811761 h 1843419"/>
              <a:gd name="connsiteX7" fmla="*/ 5883966 w 6021369"/>
              <a:gd name="connsiteY7" fmla="*/ 1840159 h 1843419"/>
              <a:gd name="connsiteX0" fmla="*/ 0 w 6255551"/>
              <a:gd name="connsiteY0" fmla="*/ 0 h 1859250"/>
              <a:gd name="connsiteX1" fmla="*/ 778092 w 6255551"/>
              <a:gd name="connsiteY1" fmla="*/ 1016631 h 1859250"/>
              <a:gd name="connsiteX2" fmla="*/ 959836 w 6255551"/>
              <a:gd name="connsiteY2" fmla="*/ 1272209 h 1859250"/>
              <a:gd name="connsiteX3" fmla="*/ 1141580 w 6255551"/>
              <a:gd name="connsiteY3" fmla="*/ 1510748 h 1859250"/>
              <a:gd name="connsiteX4" fmla="*/ 1351722 w 6255551"/>
              <a:gd name="connsiteY4" fmla="*/ 1607299 h 1859250"/>
              <a:gd name="connsiteX5" fmla="*/ 2112775 w 6255551"/>
              <a:gd name="connsiteY5" fmla="*/ 1692492 h 1859250"/>
              <a:gd name="connsiteX6" fmla="*/ 5401207 w 6255551"/>
              <a:gd name="connsiteY6" fmla="*/ 1811761 h 1859250"/>
              <a:gd name="connsiteX7" fmla="*/ 6162261 w 6255551"/>
              <a:gd name="connsiteY7" fmla="*/ 1857197 h 1859250"/>
              <a:gd name="connsiteX0" fmla="*/ 0 w 6181018"/>
              <a:gd name="connsiteY0" fmla="*/ 0 h 1859250"/>
              <a:gd name="connsiteX1" fmla="*/ 778092 w 6181018"/>
              <a:gd name="connsiteY1" fmla="*/ 1016631 h 1859250"/>
              <a:gd name="connsiteX2" fmla="*/ 959836 w 6181018"/>
              <a:gd name="connsiteY2" fmla="*/ 1272209 h 1859250"/>
              <a:gd name="connsiteX3" fmla="*/ 1141580 w 6181018"/>
              <a:gd name="connsiteY3" fmla="*/ 1510748 h 1859250"/>
              <a:gd name="connsiteX4" fmla="*/ 1351722 w 6181018"/>
              <a:gd name="connsiteY4" fmla="*/ 1607299 h 1859250"/>
              <a:gd name="connsiteX5" fmla="*/ 2112775 w 6181018"/>
              <a:gd name="connsiteY5" fmla="*/ 1692492 h 1859250"/>
              <a:gd name="connsiteX6" fmla="*/ 5401207 w 6181018"/>
              <a:gd name="connsiteY6" fmla="*/ 1811761 h 1859250"/>
              <a:gd name="connsiteX7" fmla="*/ 6077068 w 6181018"/>
              <a:gd name="connsiteY7" fmla="*/ 1857197 h 1859250"/>
              <a:gd name="connsiteX0" fmla="*/ 0 w 6161503"/>
              <a:gd name="connsiteY0" fmla="*/ 0 h 1848574"/>
              <a:gd name="connsiteX1" fmla="*/ 778092 w 6161503"/>
              <a:gd name="connsiteY1" fmla="*/ 1016631 h 1848574"/>
              <a:gd name="connsiteX2" fmla="*/ 959836 w 6161503"/>
              <a:gd name="connsiteY2" fmla="*/ 1272209 h 1848574"/>
              <a:gd name="connsiteX3" fmla="*/ 1141580 w 6161503"/>
              <a:gd name="connsiteY3" fmla="*/ 1510748 h 1848574"/>
              <a:gd name="connsiteX4" fmla="*/ 1351722 w 6161503"/>
              <a:gd name="connsiteY4" fmla="*/ 1607299 h 1848574"/>
              <a:gd name="connsiteX5" fmla="*/ 2112775 w 6161503"/>
              <a:gd name="connsiteY5" fmla="*/ 1692492 h 1848574"/>
              <a:gd name="connsiteX6" fmla="*/ 5401207 w 6161503"/>
              <a:gd name="connsiteY6" fmla="*/ 1811761 h 1848574"/>
              <a:gd name="connsiteX7" fmla="*/ 6054350 w 6161503"/>
              <a:gd name="connsiteY7" fmla="*/ 1845838 h 1848574"/>
              <a:gd name="connsiteX0" fmla="*/ 0 w 6077068"/>
              <a:gd name="connsiteY0" fmla="*/ 0 h 1840159"/>
              <a:gd name="connsiteX1" fmla="*/ 778092 w 6077068"/>
              <a:gd name="connsiteY1" fmla="*/ 1016631 h 1840159"/>
              <a:gd name="connsiteX2" fmla="*/ 959836 w 6077068"/>
              <a:gd name="connsiteY2" fmla="*/ 1272209 h 1840159"/>
              <a:gd name="connsiteX3" fmla="*/ 1141580 w 6077068"/>
              <a:gd name="connsiteY3" fmla="*/ 1510748 h 1840159"/>
              <a:gd name="connsiteX4" fmla="*/ 1351722 w 6077068"/>
              <a:gd name="connsiteY4" fmla="*/ 1607299 h 1840159"/>
              <a:gd name="connsiteX5" fmla="*/ 2112775 w 6077068"/>
              <a:gd name="connsiteY5" fmla="*/ 1692492 h 1840159"/>
              <a:gd name="connsiteX6" fmla="*/ 5401207 w 6077068"/>
              <a:gd name="connsiteY6" fmla="*/ 1811761 h 1840159"/>
              <a:gd name="connsiteX7" fmla="*/ 6077068 w 6077068"/>
              <a:gd name="connsiteY7" fmla="*/ 1840159 h 1840159"/>
              <a:gd name="connsiteX0" fmla="*/ 0 w 5747985"/>
              <a:gd name="connsiteY0" fmla="*/ 0 h 1416296"/>
              <a:gd name="connsiteX1" fmla="*/ 449009 w 5747985"/>
              <a:gd name="connsiteY1" fmla="*/ 592768 h 1416296"/>
              <a:gd name="connsiteX2" fmla="*/ 630753 w 5747985"/>
              <a:gd name="connsiteY2" fmla="*/ 848346 h 1416296"/>
              <a:gd name="connsiteX3" fmla="*/ 812497 w 5747985"/>
              <a:gd name="connsiteY3" fmla="*/ 1086885 h 1416296"/>
              <a:gd name="connsiteX4" fmla="*/ 1022639 w 5747985"/>
              <a:gd name="connsiteY4" fmla="*/ 1183436 h 1416296"/>
              <a:gd name="connsiteX5" fmla="*/ 1783692 w 5747985"/>
              <a:gd name="connsiteY5" fmla="*/ 1268629 h 1416296"/>
              <a:gd name="connsiteX6" fmla="*/ 5072124 w 5747985"/>
              <a:gd name="connsiteY6" fmla="*/ 1387898 h 1416296"/>
              <a:gd name="connsiteX7" fmla="*/ 5747985 w 5747985"/>
              <a:gd name="connsiteY7" fmla="*/ 1416296 h 1416296"/>
              <a:gd name="connsiteX0" fmla="*/ 0 w 5771490"/>
              <a:gd name="connsiteY0" fmla="*/ 0 h 1416296"/>
              <a:gd name="connsiteX1" fmla="*/ 449009 w 5771490"/>
              <a:gd name="connsiteY1" fmla="*/ 592768 h 1416296"/>
              <a:gd name="connsiteX2" fmla="*/ 630753 w 5771490"/>
              <a:gd name="connsiteY2" fmla="*/ 848346 h 1416296"/>
              <a:gd name="connsiteX3" fmla="*/ 812497 w 5771490"/>
              <a:gd name="connsiteY3" fmla="*/ 1086885 h 1416296"/>
              <a:gd name="connsiteX4" fmla="*/ 1022639 w 5771490"/>
              <a:gd name="connsiteY4" fmla="*/ 1183436 h 1416296"/>
              <a:gd name="connsiteX5" fmla="*/ 1783692 w 5771490"/>
              <a:gd name="connsiteY5" fmla="*/ 1268629 h 1416296"/>
              <a:gd name="connsiteX6" fmla="*/ 5072124 w 5771490"/>
              <a:gd name="connsiteY6" fmla="*/ 1387898 h 1416296"/>
              <a:gd name="connsiteX7" fmla="*/ 5771490 w 5771490"/>
              <a:gd name="connsiteY7" fmla="*/ 1416296 h 1416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1490" h="1416296">
                <a:moveTo>
                  <a:pt x="0" y="0"/>
                </a:moveTo>
                <a:lnTo>
                  <a:pt x="449009" y="592768"/>
                </a:lnTo>
                <a:cubicBezTo>
                  <a:pt x="554134" y="734159"/>
                  <a:pt x="570172" y="765993"/>
                  <a:pt x="630753" y="848346"/>
                </a:cubicBezTo>
                <a:cubicBezTo>
                  <a:pt x="691334" y="930699"/>
                  <a:pt x="747183" y="1031037"/>
                  <a:pt x="812497" y="1086885"/>
                </a:cubicBezTo>
                <a:cubicBezTo>
                  <a:pt x="877811" y="1142733"/>
                  <a:pt x="860773" y="1153145"/>
                  <a:pt x="1022639" y="1183436"/>
                </a:cubicBezTo>
                <a:cubicBezTo>
                  <a:pt x="1184505" y="1213727"/>
                  <a:pt x="1108778" y="1234552"/>
                  <a:pt x="1783692" y="1268629"/>
                </a:cubicBezTo>
                <a:cubicBezTo>
                  <a:pt x="2458606" y="1302706"/>
                  <a:pt x="4411409" y="1363287"/>
                  <a:pt x="5072124" y="1387898"/>
                </a:cubicBezTo>
                <a:lnTo>
                  <a:pt x="5771490" y="1416296"/>
                </a:lnTo>
              </a:path>
            </a:pathLst>
          </a:custGeom>
          <a:noFill/>
          <a:ln w="50800">
            <a:solidFill>
              <a:srgbClr val="E06B0A"/>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grpSp>
        <p:nvGrpSpPr>
          <p:cNvPr id="17" name="Group 29"/>
          <p:cNvGrpSpPr>
            <a:grpSpLocks/>
          </p:cNvGrpSpPr>
          <p:nvPr/>
        </p:nvGrpSpPr>
        <p:grpSpPr bwMode="auto">
          <a:xfrm>
            <a:off x="2181892" y="2511354"/>
            <a:ext cx="2376487" cy="1758950"/>
            <a:chOff x="1965915" y="1739037"/>
            <a:chExt cx="2375261" cy="1757302"/>
          </a:xfrm>
        </p:grpSpPr>
        <p:sp>
          <p:nvSpPr>
            <p:cNvPr id="18" name="TextBox 17"/>
            <p:cNvSpPr txBox="1"/>
            <p:nvPr/>
          </p:nvSpPr>
          <p:spPr>
            <a:xfrm>
              <a:off x="1965915" y="1739037"/>
              <a:ext cx="2375261" cy="523384"/>
            </a:xfrm>
            <a:prstGeom prst="rect">
              <a:avLst/>
            </a:prstGeom>
            <a:solidFill>
              <a:schemeClr val="bg1">
                <a:lumMod val="95000"/>
                <a:alpha val="44000"/>
              </a:schemeClr>
            </a:solidFill>
            <a:ln>
              <a:solidFill>
                <a:schemeClr val="tx1"/>
              </a:solidFill>
            </a:ln>
          </p:spPr>
          <p:txBody>
            <a:bodyPr>
              <a:spAutoFit/>
            </a:bodyPr>
            <a:lstStyle/>
            <a:p>
              <a:pPr algn="ctr">
                <a:defRPr/>
              </a:pPr>
              <a:r>
                <a:rPr lang="en-US" sz="1400" dirty="0">
                  <a:solidFill>
                    <a:schemeClr val="tx1"/>
                  </a:solidFill>
                  <a:latin typeface="+mj-lt"/>
                </a:rPr>
                <a:t>Yield reduction due to dilution wastages</a:t>
              </a:r>
              <a:endParaRPr lang="en-ZA" sz="1400" dirty="0">
                <a:solidFill>
                  <a:schemeClr val="tx1"/>
                </a:solidFill>
                <a:latin typeface="+mj-lt"/>
              </a:endParaRPr>
            </a:p>
          </p:txBody>
        </p:sp>
        <p:cxnSp>
          <p:nvCxnSpPr>
            <p:cNvPr id="19" name="Straight Arrow Connector 18"/>
            <p:cNvCxnSpPr>
              <a:stCxn id="18" idx="2"/>
            </p:cNvCxnSpPr>
            <p:nvPr/>
          </p:nvCxnSpPr>
          <p:spPr>
            <a:xfrm flipH="1">
              <a:off x="2670401" y="2262421"/>
              <a:ext cx="482351" cy="1233918"/>
            </a:xfrm>
            <a:prstGeom prst="straightConnector1">
              <a:avLst/>
            </a:prstGeom>
            <a:ln w="9525">
              <a:solidFill>
                <a:schemeClr val="tx1">
                  <a:alpha val="6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20" name="Freeform 19"/>
          <p:cNvSpPr/>
          <p:nvPr/>
        </p:nvSpPr>
        <p:spPr>
          <a:xfrm>
            <a:off x="1286542" y="4138541"/>
            <a:ext cx="1477962" cy="415925"/>
          </a:xfrm>
          <a:custGeom>
            <a:avLst/>
            <a:gdLst>
              <a:gd name="connsiteX0" fmla="*/ 0 w 1131094"/>
              <a:gd name="connsiteY0" fmla="*/ 411956 h 411956"/>
              <a:gd name="connsiteX1" fmla="*/ 816769 w 1131094"/>
              <a:gd name="connsiteY1" fmla="*/ 92869 h 411956"/>
              <a:gd name="connsiteX2" fmla="*/ 1131094 w 1131094"/>
              <a:gd name="connsiteY2" fmla="*/ 0 h 411956"/>
              <a:gd name="connsiteX3" fmla="*/ 1131094 w 1131094"/>
              <a:gd name="connsiteY3" fmla="*/ 0 h 411956"/>
              <a:gd name="connsiteX0" fmla="*/ 0 w 1131094"/>
              <a:gd name="connsiteY0" fmla="*/ 411956 h 411956"/>
              <a:gd name="connsiteX1" fmla="*/ 603787 w 1131094"/>
              <a:gd name="connsiteY1" fmla="*/ 122402 h 411956"/>
              <a:gd name="connsiteX2" fmla="*/ 1131094 w 1131094"/>
              <a:gd name="connsiteY2" fmla="*/ 0 h 411956"/>
              <a:gd name="connsiteX3" fmla="*/ 1131094 w 1131094"/>
              <a:gd name="connsiteY3" fmla="*/ 0 h 411956"/>
            </a:gdLst>
            <a:ahLst/>
            <a:cxnLst>
              <a:cxn ang="0">
                <a:pos x="connsiteX0" y="connsiteY0"/>
              </a:cxn>
              <a:cxn ang="0">
                <a:pos x="connsiteX1" y="connsiteY1"/>
              </a:cxn>
              <a:cxn ang="0">
                <a:pos x="connsiteX2" y="connsiteY2"/>
              </a:cxn>
              <a:cxn ang="0">
                <a:pos x="connsiteX3" y="connsiteY3"/>
              </a:cxn>
            </a:cxnLst>
            <a:rect l="l" t="t" r="r" b="b"/>
            <a:pathLst>
              <a:path w="1131094" h="411956">
                <a:moveTo>
                  <a:pt x="0" y="411956"/>
                </a:moveTo>
                <a:cubicBezTo>
                  <a:pt x="272256" y="305594"/>
                  <a:pt x="331531" y="228764"/>
                  <a:pt x="603787" y="122402"/>
                </a:cubicBezTo>
                <a:cubicBezTo>
                  <a:pt x="792303" y="53743"/>
                  <a:pt x="1131094" y="0"/>
                  <a:pt x="1131094" y="0"/>
                </a:cubicBezTo>
                <a:lnTo>
                  <a:pt x="1131094" y="0"/>
                </a:lnTo>
              </a:path>
            </a:pathLst>
          </a:custGeom>
          <a:noFill/>
          <a:ln w="508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cxnSp>
        <p:nvCxnSpPr>
          <p:cNvPr id="21" name="Straight Connector 20"/>
          <p:cNvCxnSpPr/>
          <p:nvPr/>
        </p:nvCxnSpPr>
        <p:spPr>
          <a:xfrm>
            <a:off x="1291304" y="4125842"/>
            <a:ext cx="1473200" cy="0"/>
          </a:xfrm>
          <a:prstGeom prst="line">
            <a:avLst/>
          </a:prstGeom>
          <a:ln w="50800" cap="rnd">
            <a:solidFill>
              <a:srgbClr val="E06B0A"/>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a:off x="7909592" y="4959279"/>
            <a:ext cx="1116012" cy="1588"/>
          </a:xfrm>
          <a:prstGeom prst="straightConnector1">
            <a:avLst/>
          </a:prstGeom>
          <a:ln w="95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aphicFrame>
        <p:nvGraphicFramePr>
          <p:cNvPr id="24" name="Table 23"/>
          <p:cNvGraphicFramePr>
            <a:graphicFrameLocks noGrp="1"/>
          </p:cNvGraphicFramePr>
          <p:nvPr>
            <p:extLst>
              <p:ext uri="{D42A27DB-BD31-4B8C-83A1-F6EECF244321}">
                <p14:modId xmlns:p14="http://schemas.microsoft.com/office/powerpoint/2010/main" val="3326374391"/>
              </p:ext>
            </p:extLst>
          </p:nvPr>
        </p:nvGraphicFramePr>
        <p:xfrm>
          <a:off x="797592" y="917080"/>
          <a:ext cx="7565330" cy="423540"/>
        </p:xfrm>
        <a:graphic>
          <a:graphicData uri="http://schemas.openxmlformats.org/drawingml/2006/table">
            <a:tbl>
              <a:tblPr firstRow="1" bandRow="1">
                <a:tableStyleId>{5C22544A-7EE6-4342-B048-85BDC9FD1C3A}</a:tableStyleId>
              </a:tblPr>
              <a:tblGrid>
                <a:gridCol w="2308746"/>
                <a:gridCol w="3456384"/>
                <a:gridCol w="1800200"/>
              </a:tblGrid>
              <a:tr h="4235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FFFF00"/>
                          </a:solidFill>
                        </a:rPr>
                        <a:t>Hig</a:t>
                      </a:r>
                      <a:r>
                        <a:rPr lang="en-US" sz="1400" baseline="0" dirty="0" smtClean="0">
                          <a:solidFill>
                            <a:srgbClr val="FFFF00"/>
                          </a:solidFill>
                        </a:rPr>
                        <a:t>h with target WC/WDM</a:t>
                      </a:r>
                      <a:endParaRPr lang="en-ZA" sz="1400" dirty="0" smtClean="0">
                        <a:solidFill>
                          <a:srgbClr val="FFFF00"/>
                        </a:solidFill>
                      </a:endParaRPr>
                    </a:p>
                  </a:txBody>
                  <a:tcPr anchor="ctr">
                    <a:solidFill>
                      <a:srgbClr val="006600"/>
                    </a:solidFill>
                  </a:tcPr>
                </a:tc>
                <a:tc>
                  <a:txBody>
                    <a:bodyPr/>
                    <a:lstStyle/>
                    <a:p>
                      <a:r>
                        <a:rPr lang="en-US" sz="1400" dirty="0" smtClean="0">
                          <a:solidFill>
                            <a:srgbClr val="FFFF00"/>
                          </a:solidFill>
                        </a:rPr>
                        <a:t>Mine Water: Neutralization and discharge </a:t>
                      </a:r>
                      <a:endParaRPr lang="en-ZA" sz="1400" dirty="0">
                        <a:solidFill>
                          <a:srgbClr val="FFFF00"/>
                        </a:solidFill>
                      </a:endParaRPr>
                    </a:p>
                  </a:txBody>
                  <a:tcPr anchor="ctr">
                    <a:solidFill>
                      <a:srgbClr val="006600"/>
                    </a:solidFill>
                  </a:tcPr>
                </a:tc>
                <a:tc>
                  <a:txBody>
                    <a:bodyPr/>
                    <a:lstStyle/>
                    <a:p>
                      <a:r>
                        <a:rPr lang="en-US" sz="1400" dirty="0" smtClean="0">
                          <a:solidFill>
                            <a:srgbClr val="FFFF00"/>
                          </a:solidFill>
                        </a:rPr>
                        <a:t>Unlawful removed </a:t>
                      </a:r>
                      <a:endParaRPr lang="en-ZA" sz="1400" dirty="0">
                        <a:solidFill>
                          <a:srgbClr val="FFFF00"/>
                        </a:solidFill>
                      </a:endParaRPr>
                    </a:p>
                  </a:txBody>
                  <a:tcPr anchor="ctr">
                    <a:solidFill>
                      <a:srgbClr val="006600"/>
                    </a:solidFill>
                  </a:tcPr>
                </a:tc>
              </a:tr>
            </a:tbl>
          </a:graphicData>
        </a:graphic>
      </p:graphicFrame>
    </p:spTree>
    <p:extLst>
      <p:ext uri="{BB962C8B-B14F-4D97-AF65-F5344CB8AC3E}">
        <p14:creationId xmlns:p14="http://schemas.microsoft.com/office/powerpoint/2010/main" val="313295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961582" y="148325"/>
            <a:ext cx="720505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VAAL RIVER SYSTEM WATER BALANCE: LONGER TERM</a:t>
            </a:r>
            <a:endParaRPr lang="en-US" sz="2000" b="1" dirty="0">
              <a:solidFill>
                <a:srgbClr val="FFFF00"/>
              </a:solidFill>
            </a:endParaRPr>
          </a:p>
        </p:txBody>
      </p:sp>
      <p:grpSp>
        <p:nvGrpSpPr>
          <p:cNvPr id="26" name="Group 25"/>
          <p:cNvGrpSpPr/>
          <p:nvPr/>
        </p:nvGrpSpPr>
        <p:grpSpPr>
          <a:xfrm>
            <a:off x="258887" y="1553278"/>
            <a:ext cx="8672400" cy="4874400"/>
            <a:chOff x="258887" y="1553278"/>
            <a:chExt cx="8672400" cy="4874400"/>
          </a:xfrm>
        </p:grpSpPr>
        <p:graphicFrame>
          <p:nvGraphicFramePr>
            <p:cNvPr id="3" name="Chart 2"/>
            <p:cNvGraphicFramePr>
              <a:graphicFrameLocks/>
            </p:cNvGraphicFramePr>
            <p:nvPr>
              <p:extLst>
                <p:ext uri="{D42A27DB-BD31-4B8C-83A1-F6EECF244321}">
                  <p14:modId xmlns:p14="http://schemas.microsoft.com/office/powerpoint/2010/main" val="1863189296"/>
                </p:ext>
              </p:extLst>
            </p:nvPr>
          </p:nvGraphicFramePr>
          <p:xfrm>
            <a:off x="258887" y="1553278"/>
            <a:ext cx="8672400" cy="4874400"/>
          </p:xfrm>
          <a:graphic>
            <a:graphicData uri="http://schemas.openxmlformats.org/drawingml/2006/chart">
              <c:chart xmlns:c="http://schemas.openxmlformats.org/drawingml/2006/chart" xmlns:r="http://schemas.openxmlformats.org/officeDocument/2006/relationships" r:id="rId2"/>
            </a:graphicData>
          </a:graphic>
        </p:graphicFrame>
        <p:sp>
          <p:nvSpPr>
            <p:cNvPr id="4" name="Freeform 3"/>
            <p:cNvSpPr/>
            <p:nvPr/>
          </p:nvSpPr>
          <p:spPr>
            <a:xfrm>
              <a:off x="4089400" y="3314203"/>
              <a:ext cx="4521200" cy="811212"/>
            </a:xfrm>
            <a:custGeom>
              <a:avLst/>
              <a:gdLst>
                <a:gd name="connsiteX0" fmla="*/ 0 w 4521200"/>
                <a:gd name="connsiteY0" fmla="*/ 742950 h 749300"/>
                <a:gd name="connsiteX1" fmla="*/ 241300 w 4521200"/>
                <a:gd name="connsiteY1" fmla="*/ 641350 h 749300"/>
                <a:gd name="connsiteX2" fmla="*/ 736600 w 4521200"/>
                <a:gd name="connsiteY2" fmla="*/ 495300 h 749300"/>
                <a:gd name="connsiteX3" fmla="*/ 1282700 w 4521200"/>
                <a:gd name="connsiteY3" fmla="*/ 355600 h 749300"/>
                <a:gd name="connsiteX4" fmla="*/ 1403350 w 4521200"/>
                <a:gd name="connsiteY4" fmla="*/ 342900 h 749300"/>
                <a:gd name="connsiteX5" fmla="*/ 2520950 w 4521200"/>
                <a:gd name="connsiteY5" fmla="*/ 101600 h 749300"/>
                <a:gd name="connsiteX6" fmla="*/ 3092450 w 4521200"/>
                <a:gd name="connsiteY6" fmla="*/ 88900 h 749300"/>
                <a:gd name="connsiteX7" fmla="*/ 3206750 w 4521200"/>
                <a:gd name="connsiteY7" fmla="*/ 57150 h 749300"/>
                <a:gd name="connsiteX8" fmla="*/ 3873500 w 4521200"/>
                <a:gd name="connsiteY8" fmla="*/ 63500 h 749300"/>
                <a:gd name="connsiteX9" fmla="*/ 4019550 w 4521200"/>
                <a:gd name="connsiteY9" fmla="*/ 69850 h 749300"/>
                <a:gd name="connsiteX10" fmla="*/ 4127500 w 4521200"/>
                <a:gd name="connsiteY10" fmla="*/ 63500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1350 h 749300"/>
                <a:gd name="connsiteX2" fmla="*/ 736600 w 4521200"/>
                <a:gd name="connsiteY2" fmla="*/ 495300 h 749300"/>
                <a:gd name="connsiteX3" fmla="*/ 1282700 w 4521200"/>
                <a:gd name="connsiteY3" fmla="*/ 355600 h 749300"/>
                <a:gd name="connsiteX4" fmla="*/ 1403350 w 4521200"/>
                <a:gd name="connsiteY4" fmla="*/ 342900 h 749300"/>
                <a:gd name="connsiteX5" fmla="*/ 2520950 w 4521200"/>
                <a:gd name="connsiteY5" fmla="*/ 101600 h 749300"/>
                <a:gd name="connsiteX6" fmla="*/ 3092450 w 4521200"/>
                <a:gd name="connsiteY6" fmla="*/ 88900 h 749300"/>
                <a:gd name="connsiteX7" fmla="*/ 3213100 w 4521200"/>
                <a:gd name="connsiteY7" fmla="*/ 69850 h 749300"/>
                <a:gd name="connsiteX8" fmla="*/ 3873500 w 4521200"/>
                <a:gd name="connsiteY8" fmla="*/ 63500 h 749300"/>
                <a:gd name="connsiteX9" fmla="*/ 4019550 w 4521200"/>
                <a:gd name="connsiteY9" fmla="*/ 69850 h 749300"/>
                <a:gd name="connsiteX10" fmla="*/ 4127500 w 4521200"/>
                <a:gd name="connsiteY10" fmla="*/ 63500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1350 h 749300"/>
                <a:gd name="connsiteX2" fmla="*/ 736600 w 4521200"/>
                <a:gd name="connsiteY2" fmla="*/ 495300 h 749300"/>
                <a:gd name="connsiteX3" fmla="*/ 1282700 w 4521200"/>
                <a:gd name="connsiteY3" fmla="*/ 355600 h 749300"/>
                <a:gd name="connsiteX4" fmla="*/ 1403350 w 4521200"/>
                <a:gd name="connsiteY4" fmla="*/ 342900 h 749300"/>
                <a:gd name="connsiteX5" fmla="*/ 2520950 w 4521200"/>
                <a:gd name="connsiteY5" fmla="*/ 101600 h 749300"/>
                <a:gd name="connsiteX6" fmla="*/ 3073400 w 4521200"/>
                <a:gd name="connsiteY6" fmla="*/ 82550 h 749300"/>
                <a:gd name="connsiteX7" fmla="*/ 3213100 w 4521200"/>
                <a:gd name="connsiteY7" fmla="*/ 69850 h 749300"/>
                <a:gd name="connsiteX8" fmla="*/ 3873500 w 4521200"/>
                <a:gd name="connsiteY8" fmla="*/ 63500 h 749300"/>
                <a:gd name="connsiteX9" fmla="*/ 4019550 w 4521200"/>
                <a:gd name="connsiteY9" fmla="*/ 69850 h 749300"/>
                <a:gd name="connsiteX10" fmla="*/ 4127500 w 4521200"/>
                <a:gd name="connsiteY10" fmla="*/ 63500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1350 h 749300"/>
                <a:gd name="connsiteX2" fmla="*/ 736600 w 4521200"/>
                <a:gd name="connsiteY2" fmla="*/ 495300 h 749300"/>
                <a:gd name="connsiteX3" fmla="*/ 1282700 w 4521200"/>
                <a:gd name="connsiteY3" fmla="*/ 355600 h 749300"/>
                <a:gd name="connsiteX4" fmla="*/ 1403350 w 4521200"/>
                <a:gd name="connsiteY4" fmla="*/ 342900 h 749300"/>
                <a:gd name="connsiteX5" fmla="*/ 2540000 w 4521200"/>
                <a:gd name="connsiteY5" fmla="*/ 111125 h 749300"/>
                <a:gd name="connsiteX6" fmla="*/ 3073400 w 4521200"/>
                <a:gd name="connsiteY6" fmla="*/ 82550 h 749300"/>
                <a:gd name="connsiteX7" fmla="*/ 3213100 w 4521200"/>
                <a:gd name="connsiteY7" fmla="*/ 69850 h 749300"/>
                <a:gd name="connsiteX8" fmla="*/ 3873500 w 4521200"/>
                <a:gd name="connsiteY8" fmla="*/ 63500 h 749300"/>
                <a:gd name="connsiteX9" fmla="*/ 4019550 w 4521200"/>
                <a:gd name="connsiteY9" fmla="*/ 69850 h 749300"/>
                <a:gd name="connsiteX10" fmla="*/ 4127500 w 4521200"/>
                <a:gd name="connsiteY10" fmla="*/ 63500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1350 h 749300"/>
                <a:gd name="connsiteX2" fmla="*/ 736600 w 4521200"/>
                <a:gd name="connsiteY2" fmla="*/ 495300 h 749300"/>
                <a:gd name="connsiteX3" fmla="*/ 1158875 w 4521200"/>
                <a:gd name="connsiteY3" fmla="*/ 388938 h 749300"/>
                <a:gd name="connsiteX4" fmla="*/ 1403350 w 4521200"/>
                <a:gd name="connsiteY4" fmla="*/ 342900 h 749300"/>
                <a:gd name="connsiteX5" fmla="*/ 2540000 w 4521200"/>
                <a:gd name="connsiteY5" fmla="*/ 111125 h 749300"/>
                <a:gd name="connsiteX6" fmla="*/ 3073400 w 4521200"/>
                <a:gd name="connsiteY6" fmla="*/ 82550 h 749300"/>
                <a:gd name="connsiteX7" fmla="*/ 3213100 w 4521200"/>
                <a:gd name="connsiteY7" fmla="*/ 69850 h 749300"/>
                <a:gd name="connsiteX8" fmla="*/ 3873500 w 4521200"/>
                <a:gd name="connsiteY8" fmla="*/ 63500 h 749300"/>
                <a:gd name="connsiteX9" fmla="*/ 4019550 w 4521200"/>
                <a:gd name="connsiteY9" fmla="*/ 69850 h 749300"/>
                <a:gd name="connsiteX10" fmla="*/ 4127500 w 4521200"/>
                <a:gd name="connsiteY10" fmla="*/ 63500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6113 h 749300"/>
                <a:gd name="connsiteX2" fmla="*/ 736600 w 4521200"/>
                <a:gd name="connsiteY2" fmla="*/ 495300 h 749300"/>
                <a:gd name="connsiteX3" fmla="*/ 1158875 w 4521200"/>
                <a:gd name="connsiteY3" fmla="*/ 388938 h 749300"/>
                <a:gd name="connsiteX4" fmla="*/ 1403350 w 4521200"/>
                <a:gd name="connsiteY4" fmla="*/ 342900 h 749300"/>
                <a:gd name="connsiteX5" fmla="*/ 2540000 w 4521200"/>
                <a:gd name="connsiteY5" fmla="*/ 111125 h 749300"/>
                <a:gd name="connsiteX6" fmla="*/ 3073400 w 4521200"/>
                <a:gd name="connsiteY6" fmla="*/ 82550 h 749300"/>
                <a:gd name="connsiteX7" fmla="*/ 3213100 w 4521200"/>
                <a:gd name="connsiteY7" fmla="*/ 69850 h 749300"/>
                <a:gd name="connsiteX8" fmla="*/ 3873500 w 4521200"/>
                <a:gd name="connsiteY8" fmla="*/ 63500 h 749300"/>
                <a:gd name="connsiteX9" fmla="*/ 4019550 w 4521200"/>
                <a:gd name="connsiteY9" fmla="*/ 69850 h 749300"/>
                <a:gd name="connsiteX10" fmla="*/ 4127500 w 4521200"/>
                <a:gd name="connsiteY10" fmla="*/ 63500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6113 h 749300"/>
                <a:gd name="connsiteX2" fmla="*/ 736600 w 4521200"/>
                <a:gd name="connsiteY2" fmla="*/ 495300 h 749300"/>
                <a:gd name="connsiteX3" fmla="*/ 1158875 w 4521200"/>
                <a:gd name="connsiteY3" fmla="*/ 388938 h 749300"/>
                <a:gd name="connsiteX4" fmla="*/ 1498600 w 4521200"/>
                <a:gd name="connsiteY4" fmla="*/ 321468 h 749300"/>
                <a:gd name="connsiteX5" fmla="*/ 2540000 w 4521200"/>
                <a:gd name="connsiteY5" fmla="*/ 111125 h 749300"/>
                <a:gd name="connsiteX6" fmla="*/ 3073400 w 4521200"/>
                <a:gd name="connsiteY6" fmla="*/ 82550 h 749300"/>
                <a:gd name="connsiteX7" fmla="*/ 3213100 w 4521200"/>
                <a:gd name="connsiteY7" fmla="*/ 69850 h 749300"/>
                <a:gd name="connsiteX8" fmla="*/ 3873500 w 4521200"/>
                <a:gd name="connsiteY8" fmla="*/ 63500 h 749300"/>
                <a:gd name="connsiteX9" fmla="*/ 4019550 w 4521200"/>
                <a:gd name="connsiteY9" fmla="*/ 69850 h 749300"/>
                <a:gd name="connsiteX10" fmla="*/ 4127500 w 4521200"/>
                <a:gd name="connsiteY10" fmla="*/ 63500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6113 h 749300"/>
                <a:gd name="connsiteX2" fmla="*/ 736600 w 4521200"/>
                <a:gd name="connsiteY2" fmla="*/ 495300 h 749300"/>
                <a:gd name="connsiteX3" fmla="*/ 1158875 w 4521200"/>
                <a:gd name="connsiteY3" fmla="*/ 388938 h 749300"/>
                <a:gd name="connsiteX4" fmla="*/ 1498600 w 4521200"/>
                <a:gd name="connsiteY4" fmla="*/ 321468 h 749300"/>
                <a:gd name="connsiteX5" fmla="*/ 2547144 w 4521200"/>
                <a:gd name="connsiteY5" fmla="*/ 111125 h 749300"/>
                <a:gd name="connsiteX6" fmla="*/ 3073400 w 4521200"/>
                <a:gd name="connsiteY6" fmla="*/ 82550 h 749300"/>
                <a:gd name="connsiteX7" fmla="*/ 3213100 w 4521200"/>
                <a:gd name="connsiteY7" fmla="*/ 69850 h 749300"/>
                <a:gd name="connsiteX8" fmla="*/ 3873500 w 4521200"/>
                <a:gd name="connsiteY8" fmla="*/ 63500 h 749300"/>
                <a:gd name="connsiteX9" fmla="*/ 4019550 w 4521200"/>
                <a:gd name="connsiteY9" fmla="*/ 69850 h 749300"/>
                <a:gd name="connsiteX10" fmla="*/ 4127500 w 4521200"/>
                <a:gd name="connsiteY10" fmla="*/ 63500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6113 h 749300"/>
                <a:gd name="connsiteX2" fmla="*/ 736600 w 4521200"/>
                <a:gd name="connsiteY2" fmla="*/ 495300 h 749300"/>
                <a:gd name="connsiteX3" fmla="*/ 1158875 w 4521200"/>
                <a:gd name="connsiteY3" fmla="*/ 388938 h 749300"/>
                <a:gd name="connsiteX4" fmla="*/ 1498600 w 4521200"/>
                <a:gd name="connsiteY4" fmla="*/ 321468 h 749300"/>
                <a:gd name="connsiteX5" fmla="*/ 2547144 w 4521200"/>
                <a:gd name="connsiteY5" fmla="*/ 111125 h 749300"/>
                <a:gd name="connsiteX6" fmla="*/ 3082925 w 4521200"/>
                <a:gd name="connsiteY6" fmla="*/ 87312 h 749300"/>
                <a:gd name="connsiteX7" fmla="*/ 3213100 w 4521200"/>
                <a:gd name="connsiteY7" fmla="*/ 69850 h 749300"/>
                <a:gd name="connsiteX8" fmla="*/ 3873500 w 4521200"/>
                <a:gd name="connsiteY8" fmla="*/ 63500 h 749300"/>
                <a:gd name="connsiteX9" fmla="*/ 4019550 w 4521200"/>
                <a:gd name="connsiteY9" fmla="*/ 69850 h 749300"/>
                <a:gd name="connsiteX10" fmla="*/ 4127500 w 4521200"/>
                <a:gd name="connsiteY10" fmla="*/ 63500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6113 h 749300"/>
                <a:gd name="connsiteX2" fmla="*/ 736600 w 4521200"/>
                <a:gd name="connsiteY2" fmla="*/ 495300 h 749300"/>
                <a:gd name="connsiteX3" fmla="*/ 1158875 w 4521200"/>
                <a:gd name="connsiteY3" fmla="*/ 388938 h 749300"/>
                <a:gd name="connsiteX4" fmla="*/ 1498600 w 4521200"/>
                <a:gd name="connsiteY4" fmla="*/ 321468 h 749300"/>
                <a:gd name="connsiteX5" fmla="*/ 2547144 w 4521200"/>
                <a:gd name="connsiteY5" fmla="*/ 111125 h 749300"/>
                <a:gd name="connsiteX6" fmla="*/ 3082925 w 4521200"/>
                <a:gd name="connsiteY6" fmla="*/ 87312 h 749300"/>
                <a:gd name="connsiteX7" fmla="*/ 3213100 w 4521200"/>
                <a:gd name="connsiteY7" fmla="*/ 69850 h 749300"/>
                <a:gd name="connsiteX8" fmla="*/ 3875882 w 4521200"/>
                <a:gd name="connsiteY8" fmla="*/ 73025 h 749300"/>
                <a:gd name="connsiteX9" fmla="*/ 4019550 w 4521200"/>
                <a:gd name="connsiteY9" fmla="*/ 69850 h 749300"/>
                <a:gd name="connsiteX10" fmla="*/ 4127500 w 4521200"/>
                <a:gd name="connsiteY10" fmla="*/ 63500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6113 h 749300"/>
                <a:gd name="connsiteX2" fmla="*/ 736600 w 4521200"/>
                <a:gd name="connsiteY2" fmla="*/ 495300 h 749300"/>
                <a:gd name="connsiteX3" fmla="*/ 1158875 w 4521200"/>
                <a:gd name="connsiteY3" fmla="*/ 388938 h 749300"/>
                <a:gd name="connsiteX4" fmla="*/ 1498600 w 4521200"/>
                <a:gd name="connsiteY4" fmla="*/ 321468 h 749300"/>
                <a:gd name="connsiteX5" fmla="*/ 2547144 w 4521200"/>
                <a:gd name="connsiteY5" fmla="*/ 111125 h 749300"/>
                <a:gd name="connsiteX6" fmla="*/ 3082925 w 4521200"/>
                <a:gd name="connsiteY6" fmla="*/ 87312 h 749300"/>
                <a:gd name="connsiteX7" fmla="*/ 3213100 w 4521200"/>
                <a:gd name="connsiteY7" fmla="*/ 69850 h 749300"/>
                <a:gd name="connsiteX8" fmla="*/ 3875882 w 4521200"/>
                <a:gd name="connsiteY8" fmla="*/ 73025 h 749300"/>
                <a:gd name="connsiteX9" fmla="*/ 4019550 w 4521200"/>
                <a:gd name="connsiteY9" fmla="*/ 69850 h 749300"/>
                <a:gd name="connsiteX10" fmla="*/ 4184650 w 4521200"/>
                <a:gd name="connsiteY10" fmla="*/ 68263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6113 h 749300"/>
                <a:gd name="connsiteX2" fmla="*/ 736600 w 4521200"/>
                <a:gd name="connsiteY2" fmla="*/ 495300 h 749300"/>
                <a:gd name="connsiteX3" fmla="*/ 1158875 w 4521200"/>
                <a:gd name="connsiteY3" fmla="*/ 388938 h 749300"/>
                <a:gd name="connsiteX4" fmla="*/ 1498600 w 4521200"/>
                <a:gd name="connsiteY4" fmla="*/ 321468 h 749300"/>
                <a:gd name="connsiteX5" fmla="*/ 2561431 w 4521200"/>
                <a:gd name="connsiteY5" fmla="*/ 106362 h 749300"/>
                <a:gd name="connsiteX6" fmla="*/ 3082925 w 4521200"/>
                <a:gd name="connsiteY6" fmla="*/ 87312 h 749300"/>
                <a:gd name="connsiteX7" fmla="*/ 3213100 w 4521200"/>
                <a:gd name="connsiteY7" fmla="*/ 69850 h 749300"/>
                <a:gd name="connsiteX8" fmla="*/ 3875882 w 4521200"/>
                <a:gd name="connsiteY8" fmla="*/ 73025 h 749300"/>
                <a:gd name="connsiteX9" fmla="*/ 4019550 w 4521200"/>
                <a:gd name="connsiteY9" fmla="*/ 69850 h 749300"/>
                <a:gd name="connsiteX10" fmla="*/ 4184650 w 4521200"/>
                <a:gd name="connsiteY10" fmla="*/ 68263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6113 h 749300"/>
                <a:gd name="connsiteX2" fmla="*/ 736600 w 4521200"/>
                <a:gd name="connsiteY2" fmla="*/ 495300 h 749300"/>
                <a:gd name="connsiteX3" fmla="*/ 1158875 w 4521200"/>
                <a:gd name="connsiteY3" fmla="*/ 388938 h 749300"/>
                <a:gd name="connsiteX4" fmla="*/ 1498600 w 4521200"/>
                <a:gd name="connsiteY4" fmla="*/ 321468 h 749300"/>
                <a:gd name="connsiteX5" fmla="*/ 2570956 w 4521200"/>
                <a:gd name="connsiteY5" fmla="*/ 111124 h 749300"/>
                <a:gd name="connsiteX6" fmla="*/ 3082925 w 4521200"/>
                <a:gd name="connsiteY6" fmla="*/ 87312 h 749300"/>
                <a:gd name="connsiteX7" fmla="*/ 3213100 w 4521200"/>
                <a:gd name="connsiteY7" fmla="*/ 69850 h 749300"/>
                <a:gd name="connsiteX8" fmla="*/ 3875882 w 4521200"/>
                <a:gd name="connsiteY8" fmla="*/ 73025 h 749300"/>
                <a:gd name="connsiteX9" fmla="*/ 4019550 w 4521200"/>
                <a:gd name="connsiteY9" fmla="*/ 69850 h 749300"/>
                <a:gd name="connsiteX10" fmla="*/ 4184650 w 4521200"/>
                <a:gd name="connsiteY10" fmla="*/ 68263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2950 h 749300"/>
                <a:gd name="connsiteX1" fmla="*/ 241300 w 4521200"/>
                <a:gd name="connsiteY1" fmla="*/ 646113 h 749300"/>
                <a:gd name="connsiteX2" fmla="*/ 736600 w 4521200"/>
                <a:gd name="connsiteY2" fmla="*/ 495300 h 749300"/>
                <a:gd name="connsiteX3" fmla="*/ 1158875 w 4521200"/>
                <a:gd name="connsiteY3" fmla="*/ 388938 h 749300"/>
                <a:gd name="connsiteX4" fmla="*/ 1498600 w 4521200"/>
                <a:gd name="connsiteY4" fmla="*/ 321468 h 749300"/>
                <a:gd name="connsiteX5" fmla="*/ 2570956 w 4521200"/>
                <a:gd name="connsiteY5" fmla="*/ 111124 h 749300"/>
                <a:gd name="connsiteX6" fmla="*/ 3082925 w 4521200"/>
                <a:gd name="connsiteY6" fmla="*/ 87312 h 749300"/>
                <a:gd name="connsiteX7" fmla="*/ 3213100 w 4521200"/>
                <a:gd name="connsiteY7" fmla="*/ 76994 h 749300"/>
                <a:gd name="connsiteX8" fmla="*/ 3875882 w 4521200"/>
                <a:gd name="connsiteY8" fmla="*/ 73025 h 749300"/>
                <a:gd name="connsiteX9" fmla="*/ 4019550 w 4521200"/>
                <a:gd name="connsiteY9" fmla="*/ 69850 h 749300"/>
                <a:gd name="connsiteX10" fmla="*/ 4184650 w 4521200"/>
                <a:gd name="connsiteY10" fmla="*/ 68263 h 749300"/>
                <a:gd name="connsiteX11" fmla="*/ 4514850 w 4521200"/>
                <a:gd name="connsiteY11" fmla="*/ 0 h 749300"/>
                <a:gd name="connsiteX12" fmla="*/ 4521200 w 4521200"/>
                <a:gd name="connsiteY12" fmla="*/ 749300 h 749300"/>
                <a:gd name="connsiteX13" fmla="*/ 0 w 4521200"/>
                <a:gd name="connsiteY13" fmla="*/ 742950 h 749300"/>
                <a:gd name="connsiteX0" fmla="*/ 0 w 4521200"/>
                <a:gd name="connsiteY0" fmla="*/ 740569 h 746919"/>
                <a:gd name="connsiteX1" fmla="*/ 241300 w 4521200"/>
                <a:gd name="connsiteY1" fmla="*/ 643732 h 746919"/>
                <a:gd name="connsiteX2" fmla="*/ 736600 w 4521200"/>
                <a:gd name="connsiteY2" fmla="*/ 492919 h 746919"/>
                <a:gd name="connsiteX3" fmla="*/ 1158875 w 4521200"/>
                <a:gd name="connsiteY3" fmla="*/ 386557 h 746919"/>
                <a:gd name="connsiteX4" fmla="*/ 1498600 w 4521200"/>
                <a:gd name="connsiteY4" fmla="*/ 319087 h 746919"/>
                <a:gd name="connsiteX5" fmla="*/ 2570956 w 4521200"/>
                <a:gd name="connsiteY5" fmla="*/ 108743 h 746919"/>
                <a:gd name="connsiteX6" fmla="*/ 3082925 w 4521200"/>
                <a:gd name="connsiteY6" fmla="*/ 84931 h 746919"/>
                <a:gd name="connsiteX7" fmla="*/ 3213100 w 4521200"/>
                <a:gd name="connsiteY7" fmla="*/ 74613 h 746919"/>
                <a:gd name="connsiteX8" fmla="*/ 3875882 w 4521200"/>
                <a:gd name="connsiteY8" fmla="*/ 70644 h 746919"/>
                <a:gd name="connsiteX9" fmla="*/ 4019550 w 4521200"/>
                <a:gd name="connsiteY9" fmla="*/ 67469 h 746919"/>
                <a:gd name="connsiteX10" fmla="*/ 4184650 w 4521200"/>
                <a:gd name="connsiteY10" fmla="*/ 65882 h 746919"/>
                <a:gd name="connsiteX11" fmla="*/ 4517231 w 4521200"/>
                <a:gd name="connsiteY11" fmla="*/ 0 h 746919"/>
                <a:gd name="connsiteX12" fmla="*/ 4521200 w 4521200"/>
                <a:gd name="connsiteY12" fmla="*/ 746919 h 746919"/>
                <a:gd name="connsiteX13" fmla="*/ 0 w 4521200"/>
                <a:gd name="connsiteY13" fmla="*/ 740569 h 746919"/>
                <a:gd name="connsiteX0" fmla="*/ 0 w 4521200"/>
                <a:gd name="connsiteY0" fmla="*/ 740569 h 746919"/>
                <a:gd name="connsiteX1" fmla="*/ 241300 w 4521200"/>
                <a:gd name="connsiteY1" fmla="*/ 643732 h 746919"/>
                <a:gd name="connsiteX2" fmla="*/ 736600 w 4521200"/>
                <a:gd name="connsiteY2" fmla="*/ 492919 h 746919"/>
                <a:gd name="connsiteX3" fmla="*/ 1158875 w 4521200"/>
                <a:gd name="connsiteY3" fmla="*/ 386557 h 746919"/>
                <a:gd name="connsiteX4" fmla="*/ 1498600 w 4521200"/>
                <a:gd name="connsiteY4" fmla="*/ 319087 h 746919"/>
                <a:gd name="connsiteX5" fmla="*/ 2570956 w 4521200"/>
                <a:gd name="connsiteY5" fmla="*/ 108743 h 746919"/>
                <a:gd name="connsiteX6" fmla="*/ 3082925 w 4521200"/>
                <a:gd name="connsiteY6" fmla="*/ 84931 h 746919"/>
                <a:gd name="connsiteX7" fmla="*/ 3213100 w 4521200"/>
                <a:gd name="connsiteY7" fmla="*/ 74613 h 746919"/>
                <a:gd name="connsiteX8" fmla="*/ 3875882 w 4521200"/>
                <a:gd name="connsiteY8" fmla="*/ 70644 h 746919"/>
                <a:gd name="connsiteX9" fmla="*/ 4024313 w 4521200"/>
                <a:gd name="connsiteY9" fmla="*/ 74612 h 746919"/>
                <a:gd name="connsiteX10" fmla="*/ 4184650 w 4521200"/>
                <a:gd name="connsiteY10" fmla="*/ 65882 h 746919"/>
                <a:gd name="connsiteX11" fmla="*/ 4517231 w 4521200"/>
                <a:gd name="connsiteY11" fmla="*/ 0 h 746919"/>
                <a:gd name="connsiteX12" fmla="*/ 4521200 w 4521200"/>
                <a:gd name="connsiteY12" fmla="*/ 746919 h 746919"/>
                <a:gd name="connsiteX13" fmla="*/ 0 w 4521200"/>
                <a:gd name="connsiteY13" fmla="*/ 740569 h 746919"/>
                <a:gd name="connsiteX0" fmla="*/ 0 w 4521200"/>
                <a:gd name="connsiteY0" fmla="*/ 740569 h 746919"/>
                <a:gd name="connsiteX1" fmla="*/ 241300 w 4521200"/>
                <a:gd name="connsiteY1" fmla="*/ 643732 h 746919"/>
                <a:gd name="connsiteX2" fmla="*/ 736600 w 4521200"/>
                <a:gd name="connsiteY2" fmla="*/ 492919 h 746919"/>
                <a:gd name="connsiteX3" fmla="*/ 1158875 w 4521200"/>
                <a:gd name="connsiteY3" fmla="*/ 386557 h 746919"/>
                <a:gd name="connsiteX4" fmla="*/ 1498600 w 4521200"/>
                <a:gd name="connsiteY4" fmla="*/ 319087 h 746919"/>
                <a:gd name="connsiteX5" fmla="*/ 2570956 w 4521200"/>
                <a:gd name="connsiteY5" fmla="*/ 108743 h 746919"/>
                <a:gd name="connsiteX6" fmla="*/ 3082925 w 4521200"/>
                <a:gd name="connsiteY6" fmla="*/ 84931 h 746919"/>
                <a:gd name="connsiteX7" fmla="*/ 3213100 w 4521200"/>
                <a:gd name="connsiteY7" fmla="*/ 74613 h 746919"/>
                <a:gd name="connsiteX8" fmla="*/ 3854451 w 4521200"/>
                <a:gd name="connsiteY8" fmla="*/ 73026 h 746919"/>
                <a:gd name="connsiteX9" fmla="*/ 4024313 w 4521200"/>
                <a:gd name="connsiteY9" fmla="*/ 74612 h 746919"/>
                <a:gd name="connsiteX10" fmla="*/ 4184650 w 4521200"/>
                <a:gd name="connsiteY10" fmla="*/ 65882 h 746919"/>
                <a:gd name="connsiteX11" fmla="*/ 4517231 w 4521200"/>
                <a:gd name="connsiteY11" fmla="*/ 0 h 746919"/>
                <a:gd name="connsiteX12" fmla="*/ 4521200 w 4521200"/>
                <a:gd name="connsiteY12" fmla="*/ 746919 h 746919"/>
                <a:gd name="connsiteX13" fmla="*/ 0 w 4521200"/>
                <a:gd name="connsiteY13" fmla="*/ 740569 h 746919"/>
                <a:gd name="connsiteX0" fmla="*/ 0 w 4521200"/>
                <a:gd name="connsiteY0" fmla="*/ 740569 h 746919"/>
                <a:gd name="connsiteX1" fmla="*/ 241300 w 4521200"/>
                <a:gd name="connsiteY1" fmla="*/ 643732 h 746919"/>
                <a:gd name="connsiteX2" fmla="*/ 736600 w 4521200"/>
                <a:gd name="connsiteY2" fmla="*/ 492919 h 746919"/>
                <a:gd name="connsiteX3" fmla="*/ 1158875 w 4521200"/>
                <a:gd name="connsiteY3" fmla="*/ 386557 h 746919"/>
                <a:gd name="connsiteX4" fmla="*/ 1498600 w 4521200"/>
                <a:gd name="connsiteY4" fmla="*/ 319087 h 746919"/>
                <a:gd name="connsiteX5" fmla="*/ 2570956 w 4521200"/>
                <a:gd name="connsiteY5" fmla="*/ 108743 h 746919"/>
                <a:gd name="connsiteX6" fmla="*/ 3082925 w 4521200"/>
                <a:gd name="connsiteY6" fmla="*/ 84931 h 746919"/>
                <a:gd name="connsiteX7" fmla="*/ 3213100 w 4521200"/>
                <a:gd name="connsiteY7" fmla="*/ 74613 h 746919"/>
                <a:gd name="connsiteX8" fmla="*/ 3854451 w 4521200"/>
                <a:gd name="connsiteY8" fmla="*/ 73026 h 746919"/>
                <a:gd name="connsiteX9" fmla="*/ 4024313 w 4521200"/>
                <a:gd name="connsiteY9" fmla="*/ 74612 h 746919"/>
                <a:gd name="connsiteX10" fmla="*/ 4184650 w 4521200"/>
                <a:gd name="connsiteY10" fmla="*/ 65882 h 746919"/>
                <a:gd name="connsiteX11" fmla="*/ 4517231 w 4521200"/>
                <a:gd name="connsiteY11" fmla="*/ 0 h 746919"/>
                <a:gd name="connsiteX12" fmla="*/ 4521200 w 4521200"/>
                <a:gd name="connsiteY12" fmla="*/ 746919 h 746919"/>
                <a:gd name="connsiteX13" fmla="*/ 0 w 4521200"/>
                <a:gd name="connsiteY13" fmla="*/ 740569 h 746919"/>
                <a:gd name="connsiteX0" fmla="*/ 0 w 4521200"/>
                <a:gd name="connsiteY0" fmla="*/ 740569 h 746919"/>
                <a:gd name="connsiteX1" fmla="*/ 241300 w 4521200"/>
                <a:gd name="connsiteY1" fmla="*/ 643732 h 746919"/>
                <a:gd name="connsiteX2" fmla="*/ 736600 w 4521200"/>
                <a:gd name="connsiteY2" fmla="*/ 492919 h 746919"/>
                <a:gd name="connsiteX3" fmla="*/ 1158875 w 4521200"/>
                <a:gd name="connsiteY3" fmla="*/ 386557 h 746919"/>
                <a:gd name="connsiteX4" fmla="*/ 1498600 w 4521200"/>
                <a:gd name="connsiteY4" fmla="*/ 319087 h 746919"/>
                <a:gd name="connsiteX5" fmla="*/ 2504281 w 4521200"/>
                <a:gd name="connsiteY5" fmla="*/ 96056 h 746919"/>
                <a:gd name="connsiteX6" fmla="*/ 3082925 w 4521200"/>
                <a:gd name="connsiteY6" fmla="*/ 84931 h 746919"/>
                <a:gd name="connsiteX7" fmla="*/ 3213100 w 4521200"/>
                <a:gd name="connsiteY7" fmla="*/ 74613 h 746919"/>
                <a:gd name="connsiteX8" fmla="*/ 3854451 w 4521200"/>
                <a:gd name="connsiteY8" fmla="*/ 73026 h 746919"/>
                <a:gd name="connsiteX9" fmla="*/ 4024313 w 4521200"/>
                <a:gd name="connsiteY9" fmla="*/ 74612 h 746919"/>
                <a:gd name="connsiteX10" fmla="*/ 4184650 w 4521200"/>
                <a:gd name="connsiteY10" fmla="*/ 65882 h 746919"/>
                <a:gd name="connsiteX11" fmla="*/ 4517231 w 4521200"/>
                <a:gd name="connsiteY11" fmla="*/ 0 h 746919"/>
                <a:gd name="connsiteX12" fmla="*/ 4521200 w 4521200"/>
                <a:gd name="connsiteY12" fmla="*/ 746919 h 746919"/>
                <a:gd name="connsiteX13" fmla="*/ 0 w 4521200"/>
                <a:gd name="connsiteY13" fmla="*/ 740569 h 746919"/>
                <a:gd name="connsiteX0" fmla="*/ 0 w 4521200"/>
                <a:gd name="connsiteY0" fmla="*/ 740569 h 746919"/>
                <a:gd name="connsiteX1" fmla="*/ 241300 w 4521200"/>
                <a:gd name="connsiteY1" fmla="*/ 643732 h 746919"/>
                <a:gd name="connsiteX2" fmla="*/ 736600 w 4521200"/>
                <a:gd name="connsiteY2" fmla="*/ 492919 h 746919"/>
                <a:gd name="connsiteX3" fmla="*/ 1158875 w 4521200"/>
                <a:gd name="connsiteY3" fmla="*/ 386557 h 746919"/>
                <a:gd name="connsiteX4" fmla="*/ 1498600 w 4521200"/>
                <a:gd name="connsiteY4" fmla="*/ 319087 h 746919"/>
                <a:gd name="connsiteX5" fmla="*/ 2504281 w 4521200"/>
                <a:gd name="connsiteY5" fmla="*/ 96056 h 746919"/>
                <a:gd name="connsiteX6" fmla="*/ 3082925 w 4521200"/>
                <a:gd name="connsiteY6" fmla="*/ 53215 h 746919"/>
                <a:gd name="connsiteX7" fmla="*/ 3213100 w 4521200"/>
                <a:gd name="connsiteY7" fmla="*/ 74613 h 746919"/>
                <a:gd name="connsiteX8" fmla="*/ 3854451 w 4521200"/>
                <a:gd name="connsiteY8" fmla="*/ 73026 h 746919"/>
                <a:gd name="connsiteX9" fmla="*/ 4024313 w 4521200"/>
                <a:gd name="connsiteY9" fmla="*/ 74612 h 746919"/>
                <a:gd name="connsiteX10" fmla="*/ 4184650 w 4521200"/>
                <a:gd name="connsiteY10" fmla="*/ 65882 h 746919"/>
                <a:gd name="connsiteX11" fmla="*/ 4517231 w 4521200"/>
                <a:gd name="connsiteY11" fmla="*/ 0 h 746919"/>
                <a:gd name="connsiteX12" fmla="*/ 4521200 w 4521200"/>
                <a:gd name="connsiteY12" fmla="*/ 746919 h 746919"/>
                <a:gd name="connsiteX13" fmla="*/ 0 w 4521200"/>
                <a:gd name="connsiteY13" fmla="*/ 740569 h 746919"/>
                <a:gd name="connsiteX0" fmla="*/ 0 w 4521200"/>
                <a:gd name="connsiteY0" fmla="*/ 740569 h 746919"/>
                <a:gd name="connsiteX1" fmla="*/ 241300 w 4521200"/>
                <a:gd name="connsiteY1" fmla="*/ 643732 h 746919"/>
                <a:gd name="connsiteX2" fmla="*/ 736600 w 4521200"/>
                <a:gd name="connsiteY2" fmla="*/ 492919 h 746919"/>
                <a:gd name="connsiteX3" fmla="*/ 1158875 w 4521200"/>
                <a:gd name="connsiteY3" fmla="*/ 386557 h 746919"/>
                <a:gd name="connsiteX4" fmla="*/ 1498600 w 4521200"/>
                <a:gd name="connsiteY4" fmla="*/ 319087 h 746919"/>
                <a:gd name="connsiteX5" fmla="*/ 2504281 w 4521200"/>
                <a:gd name="connsiteY5" fmla="*/ 96056 h 746919"/>
                <a:gd name="connsiteX6" fmla="*/ 3082925 w 4521200"/>
                <a:gd name="connsiteY6" fmla="*/ 53215 h 746919"/>
                <a:gd name="connsiteX7" fmla="*/ 3213100 w 4521200"/>
                <a:gd name="connsiteY7" fmla="*/ 74613 h 746919"/>
                <a:gd name="connsiteX8" fmla="*/ 3854451 w 4521200"/>
                <a:gd name="connsiteY8" fmla="*/ 73026 h 746919"/>
                <a:gd name="connsiteX9" fmla="*/ 4024313 w 4521200"/>
                <a:gd name="connsiteY9" fmla="*/ 74612 h 746919"/>
                <a:gd name="connsiteX10" fmla="*/ 4184650 w 4521200"/>
                <a:gd name="connsiteY10" fmla="*/ 65882 h 746919"/>
                <a:gd name="connsiteX11" fmla="*/ 4517231 w 4521200"/>
                <a:gd name="connsiteY11" fmla="*/ 0 h 746919"/>
                <a:gd name="connsiteX12" fmla="*/ 4521200 w 4521200"/>
                <a:gd name="connsiteY12" fmla="*/ 746919 h 746919"/>
                <a:gd name="connsiteX13" fmla="*/ 0 w 4521200"/>
                <a:gd name="connsiteY13" fmla="*/ 740569 h 746919"/>
                <a:gd name="connsiteX0" fmla="*/ 0 w 4521200"/>
                <a:gd name="connsiteY0" fmla="*/ 740569 h 746919"/>
                <a:gd name="connsiteX1" fmla="*/ 241300 w 4521200"/>
                <a:gd name="connsiteY1" fmla="*/ 643732 h 746919"/>
                <a:gd name="connsiteX2" fmla="*/ 736600 w 4521200"/>
                <a:gd name="connsiteY2" fmla="*/ 492919 h 746919"/>
                <a:gd name="connsiteX3" fmla="*/ 1158875 w 4521200"/>
                <a:gd name="connsiteY3" fmla="*/ 386557 h 746919"/>
                <a:gd name="connsiteX4" fmla="*/ 1498600 w 4521200"/>
                <a:gd name="connsiteY4" fmla="*/ 319087 h 746919"/>
                <a:gd name="connsiteX5" fmla="*/ 2504281 w 4521200"/>
                <a:gd name="connsiteY5" fmla="*/ 96056 h 746919"/>
                <a:gd name="connsiteX6" fmla="*/ 3082925 w 4521200"/>
                <a:gd name="connsiteY6" fmla="*/ 53215 h 746919"/>
                <a:gd name="connsiteX7" fmla="*/ 3267075 w 4521200"/>
                <a:gd name="connsiteY7" fmla="*/ 33382 h 746919"/>
                <a:gd name="connsiteX8" fmla="*/ 3854451 w 4521200"/>
                <a:gd name="connsiteY8" fmla="*/ 73026 h 746919"/>
                <a:gd name="connsiteX9" fmla="*/ 4024313 w 4521200"/>
                <a:gd name="connsiteY9" fmla="*/ 74612 h 746919"/>
                <a:gd name="connsiteX10" fmla="*/ 4184650 w 4521200"/>
                <a:gd name="connsiteY10" fmla="*/ 65882 h 746919"/>
                <a:gd name="connsiteX11" fmla="*/ 4517231 w 4521200"/>
                <a:gd name="connsiteY11" fmla="*/ 0 h 746919"/>
                <a:gd name="connsiteX12" fmla="*/ 4521200 w 4521200"/>
                <a:gd name="connsiteY12" fmla="*/ 746919 h 746919"/>
                <a:gd name="connsiteX13" fmla="*/ 0 w 4521200"/>
                <a:gd name="connsiteY13" fmla="*/ 740569 h 746919"/>
                <a:gd name="connsiteX0" fmla="*/ 0 w 4521200"/>
                <a:gd name="connsiteY0" fmla="*/ 740569 h 746919"/>
                <a:gd name="connsiteX1" fmla="*/ 241300 w 4521200"/>
                <a:gd name="connsiteY1" fmla="*/ 643732 h 746919"/>
                <a:gd name="connsiteX2" fmla="*/ 736600 w 4521200"/>
                <a:gd name="connsiteY2" fmla="*/ 492919 h 746919"/>
                <a:gd name="connsiteX3" fmla="*/ 1158875 w 4521200"/>
                <a:gd name="connsiteY3" fmla="*/ 386557 h 746919"/>
                <a:gd name="connsiteX4" fmla="*/ 1498600 w 4521200"/>
                <a:gd name="connsiteY4" fmla="*/ 319087 h 746919"/>
                <a:gd name="connsiteX5" fmla="*/ 2504281 w 4521200"/>
                <a:gd name="connsiteY5" fmla="*/ 96056 h 746919"/>
                <a:gd name="connsiteX6" fmla="*/ 3082925 w 4521200"/>
                <a:gd name="connsiteY6" fmla="*/ 53215 h 746919"/>
                <a:gd name="connsiteX7" fmla="*/ 3267075 w 4521200"/>
                <a:gd name="connsiteY7" fmla="*/ 33382 h 746919"/>
                <a:gd name="connsiteX8" fmla="*/ 3854451 w 4521200"/>
                <a:gd name="connsiteY8" fmla="*/ 73026 h 746919"/>
                <a:gd name="connsiteX9" fmla="*/ 4024313 w 4521200"/>
                <a:gd name="connsiteY9" fmla="*/ 74612 h 746919"/>
                <a:gd name="connsiteX10" fmla="*/ 4184650 w 4521200"/>
                <a:gd name="connsiteY10" fmla="*/ 65882 h 746919"/>
                <a:gd name="connsiteX11" fmla="*/ 4517231 w 4521200"/>
                <a:gd name="connsiteY11" fmla="*/ 0 h 746919"/>
                <a:gd name="connsiteX12" fmla="*/ 4521200 w 4521200"/>
                <a:gd name="connsiteY12" fmla="*/ 746919 h 746919"/>
                <a:gd name="connsiteX13" fmla="*/ 0 w 4521200"/>
                <a:gd name="connsiteY13" fmla="*/ 740569 h 746919"/>
                <a:gd name="connsiteX0" fmla="*/ 0 w 4521200"/>
                <a:gd name="connsiteY0" fmla="*/ 740569 h 746919"/>
                <a:gd name="connsiteX1" fmla="*/ 241300 w 4521200"/>
                <a:gd name="connsiteY1" fmla="*/ 643732 h 746919"/>
                <a:gd name="connsiteX2" fmla="*/ 736600 w 4521200"/>
                <a:gd name="connsiteY2" fmla="*/ 492919 h 746919"/>
                <a:gd name="connsiteX3" fmla="*/ 1158875 w 4521200"/>
                <a:gd name="connsiteY3" fmla="*/ 386557 h 746919"/>
                <a:gd name="connsiteX4" fmla="*/ 1498600 w 4521200"/>
                <a:gd name="connsiteY4" fmla="*/ 319087 h 746919"/>
                <a:gd name="connsiteX5" fmla="*/ 2504281 w 4521200"/>
                <a:gd name="connsiteY5" fmla="*/ 96056 h 746919"/>
                <a:gd name="connsiteX6" fmla="*/ 3082925 w 4521200"/>
                <a:gd name="connsiteY6" fmla="*/ 53215 h 746919"/>
                <a:gd name="connsiteX7" fmla="*/ 3267075 w 4521200"/>
                <a:gd name="connsiteY7" fmla="*/ 33382 h 746919"/>
                <a:gd name="connsiteX8" fmla="*/ 3889376 w 4521200"/>
                <a:gd name="connsiteY8" fmla="*/ 28624 h 746919"/>
                <a:gd name="connsiteX9" fmla="*/ 4024313 w 4521200"/>
                <a:gd name="connsiteY9" fmla="*/ 74612 h 746919"/>
                <a:gd name="connsiteX10" fmla="*/ 4184650 w 4521200"/>
                <a:gd name="connsiteY10" fmla="*/ 65882 h 746919"/>
                <a:gd name="connsiteX11" fmla="*/ 4517231 w 4521200"/>
                <a:gd name="connsiteY11" fmla="*/ 0 h 746919"/>
                <a:gd name="connsiteX12" fmla="*/ 4521200 w 4521200"/>
                <a:gd name="connsiteY12" fmla="*/ 746919 h 746919"/>
                <a:gd name="connsiteX13" fmla="*/ 0 w 4521200"/>
                <a:gd name="connsiteY13" fmla="*/ 740569 h 746919"/>
                <a:gd name="connsiteX0" fmla="*/ 0 w 4521200"/>
                <a:gd name="connsiteY0" fmla="*/ 804002 h 810352"/>
                <a:gd name="connsiteX1" fmla="*/ 241300 w 4521200"/>
                <a:gd name="connsiteY1" fmla="*/ 707165 h 810352"/>
                <a:gd name="connsiteX2" fmla="*/ 736600 w 4521200"/>
                <a:gd name="connsiteY2" fmla="*/ 556352 h 810352"/>
                <a:gd name="connsiteX3" fmla="*/ 1158875 w 4521200"/>
                <a:gd name="connsiteY3" fmla="*/ 449990 h 810352"/>
                <a:gd name="connsiteX4" fmla="*/ 1498600 w 4521200"/>
                <a:gd name="connsiteY4" fmla="*/ 382520 h 810352"/>
                <a:gd name="connsiteX5" fmla="*/ 2504281 w 4521200"/>
                <a:gd name="connsiteY5" fmla="*/ 159489 h 810352"/>
                <a:gd name="connsiteX6" fmla="*/ 3082925 w 4521200"/>
                <a:gd name="connsiteY6" fmla="*/ 116648 h 810352"/>
                <a:gd name="connsiteX7" fmla="*/ 3267075 w 4521200"/>
                <a:gd name="connsiteY7" fmla="*/ 96815 h 810352"/>
                <a:gd name="connsiteX8" fmla="*/ 3889376 w 4521200"/>
                <a:gd name="connsiteY8" fmla="*/ 92057 h 810352"/>
                <a:gd name="connsiteX9" fmla="*/ 4024313 w 4521200"/>
                <a:gd name="connsiteY9" fmla="*/ 138045 h 810352"/>
                <a:gd name="connsiteX10" fmla="*/ 4184650 w 4521200"/>
                <a:gd name="connsiteY10" fmla="*/ 129315 h 810352"/>
                <a:gd name="connsiteX11" fmla="*/ 4514056 w 4521200"/>
                <a:gd name="connsiteY11" fmla="*/ 0 h 810352"/>
                <a:gd name="connsiteX12" fmla="*/ 4521200 w 4521200"/>
                <a:gd name="connsiteY12" fmla="*/ 810352 h 810352"/>
                <a:gd name="connsiteX13" fmla="*/ 0 w 4521200"/>
                <a:gd name="connsiteY13" fmla="*/ 804002 h 810352"/>
                <a:gd name="connsiteX0" fmla="*/ 0 w 4521200"/>
                <a:gd name="connsiteY0" fmla="*/ 804002 h 810352"/>
                <a:gd name="connsiteX1" fmla="*/ 241300 w 4521200"/>
                <a:gd name="connsiteY1" fmla="*/ 707165 h 810352"/>
                <a:gd name="connsiteX2" fmla="*/ 736600 w 4521200"/>
                <a:gd name="connsiteY2" fmla="*/ 556352 h 810352"/>
                <a:gd name="connsiteX3" fmla="*/ 1158875 w 4521200"/>
                <a:gd name="connsiteY3" fmla="*/ 449990 h 810352"/>
                <a:gd name="connsiteX4" fmla="*/ 1498600 w 4521200"/>
                <a:gd name="connsiteY4" fmla="*/ 382520 h 810352"/>
                <a:gd name="connsiteX5" fmla="*/ 2504281 w 4521200"/>
                <a:gd name="connsiteY5" fmla="*/ 159489 h 810352"/>
                <a:gd name="connsiteX6" fmla="*/ 3082925 w 4521200"/>
                <a:gd name="connsiteY6" fmla="*/ 116648 h 810352"/>
                <a:gd name="connsiteX7" fmla="*/ 3267075 w 4521200"/>
                <a:gd name="connsiteY7" fmla="*/ 96815 h 810352"/>
                <a:gd name="connsiteX8" fmla="*/ 3889376 w 4521200"/>
                <a:gd name="connsiteY8" fmla="*/ 92057 h 810352"/>
                <a:gd name="connsiteX9" fmla="*/ 4024313 w 4521200"/>
                <a:gd name="connsiteY9" fmla="*/ 138045 h 810352"/>
                <a:gd name="connsiteX10" fmla="*/ 4171950 w 4521200"/>
                <a:gd name="connsiteY10" fmla="*/ 75397 h 810352"/>
                <a:gd name="connsiteX11" fmla="*/ 4514056 w 4521200"/>
                <a:gd name="connsiteY11" fmla="*/ 0 h 810352"/>
                <a:gd name="connsiteX12" fmla="*/ 4521200 w 4521200"/>
                <a:gd name="connsiteY12" fmla="*/ 810352 h 810352"/>
                <a:gd name="connsiteX13" fmla="*/ 0 w 4521200"/>
                <a:gd name="connsiteY13" fmla="*/ 804002 h 810352"/>
                <a:gd name="connsiteX0" fmla="*/ 0 w 4521200"/>
                <a:gd name="connsiteY0" fmla="*/ 804002 h 810352"/>
                <a:gd name="connsiteX1" fmla="*/ 241300 w 4521200"/>
                <a:gd name="connsiteY1" fmla="*/ 707165 h 810352"/>
                <a:gd name="connsiteX2" fmla="*/ 736600 w 4521200"/>
                <a:gd name="connsiteY2" fmla="*/ 556352 h 810352"/>
                <a:gd name="connsiteX3" fmla="*/ 1158875 w 4521200"/>
                <a:gd name="connsiteY3" fmla="*/ 449990 h 810352"/>
                <a:gd name="connsiteX4" fmla="*/ 1498600 w 4521200"/>
                <a:gd name="connsiteY4" fmla="*/ 382520 h 810352"/>
                <a:gd name="connsiteX5" fmla="*/ 2504281 w 4521200"/>
                <a:gd name="connsiteY5" fmla="*/ 159489 h 810352"/>
                <a:gd name="connsiteX6" fmla="*/ 3082925 w 4521200"/>
                <a:gd name="connsiteY6" fmla="*/ 116648 h 810352"/>
                <a:gd name="connsiteX7" fmla="*/ 3267075 w 4521200"/>
                <a:gd name="connsiteY7" fmla="*/ 96815 h 810352"/>
                <a:gd name="connsiteX8" fmla="*/ 3889376 w 4521200"/>
                <a:gd name="connsiteY8" fmla="*/ 92057 h 810352"/>
                <a:gd name="connsiteX9" fmla="*/ 4024313 w 4521200"/>
                <a:gd name="connsiteY9" fmla="*/ 74613 h 810352"/>
                <a:gd name="connsiteX10" fmla="*/ 4171950 w 4521200"/>
                <a:gd name="connsiteY10" fmla="*/ 75397 h 810352"/>
                <a:gd name="connsiteX11" fmla="*/ 4514056 w 4521200"/>
                <a:gd name="connsiteY11" fmla="*/ 0 h 810352"/>
                <a:gd name="connsiteX12" fmla="*/ 4521200 w 4521200"/>
                <a:gd name="connsiteY12" fmla="*/ 810352 h 810352"/>
                <a:gd name="connsiteX13" fmla="*/ 0 w 4521200"/>
                <a:gd name="connsiteY13" fmla="*/ 804002 h 810352"/>
                <a:gd name="connsiteX0" fmla="*/ 0 w 4521200"/>
                <a:gd name="connsiteY0" fmla="*/ 804002 h 810352"/>
                <a:gd name="connsiteX1" fmla="*/ 241300 w 4521200"/>
                <a:gd name="connsiteY1" fmla="*/ 707165 h 810352"/>
                <a:gd name="connsiteX2" fmla="*/ 736600 w 4521200"/>
                <a:gd name="connsiteY2" fmla="*/ 556352 h 810352"/>
                <a:gd name="connsiteX3" fmla="*/ 1158875 w 4521200"/>
                <a:gd name="connsiteY3" fmla="*/ 449990 h 810352"/>
                <a:gd name="connsiteX4" fmla="*/ 1498600 w 4521200"/>
                <a:gd name="connsiteY4" fmla="*/ 382520 h 810352"/>
                <a:gd name="connsiteX5" fmla="*/ 2504281 w 4521200"/>
                <a:gd name="connsiteY5" fmla="*/ 159489 h 810352"/>
                <a:gd name="connsiteX6" fmla="*/ 3082925 w 4521200"/>
                <a:gd name="connsiteY6" fmla="*/ 116648 h 810352"/>
                <a:gd name="connsiteX7" fmla="*/ 3267075 w 4521200"/>
                <a:gd name="connsiteY7" fmla="*/ 96815 h 810352"/>
                <a:gd name="connsiteX8" fmla="*/ 3886201 w 4521200"/>
                <a:gd name="connsiteY8" fmla="*/ 82542 h 810352"/>
                <a:gd name="connsiteX9" fmla="*/ 4024313 w 4521200"/>
                <a:gd name="connsiteY9" fmla="*/ 74613 h 810352"/>
                <a:gd name="connsiteX10" fmla="*/ 4171950 w 4521200"/>
                <a:gd name="connsiteY10" fmla="*/ 75397 h 810352"/>
                <a:gd name="connsiteX11" fmla="*/ 4514056 w 4521200"/>
                <a:gd name="connsiteY11" fmla="*/ 0 h 810352"/>
                <a:gd name="connsiteX12" fmla="*/ 4521200 w 4521200"/>
                <a:gd name="connsiteY12" fmla="*/ 810352 h 810352"/>
                <a:gd name="connsiteX13" fmla="*/ 0 w 4521200"/>
                <a:gd name="connsiteY13" fmla="*/ 804002 h 810352"/>
                <a:gd name="connsiteX0" fmla="*/ 0 w 4521200"/>
                <a:gd name="connsiteY0" fmla="*/ 804002 h 810352"/>
                <a:gd name="connsiteX1" fmla="*/ 241300 w 4521200"/>
                <a:gd name="connsiteY1" fmla="*/ 707165 h 810352"/>
                <a:gd name="connsiteX2" fmla="*/ 746125 w 4521200"/>
                <a:gd name="connsiteY2" fmla="*/ 559523 h 810352"/>
                <a:gd name="connsiteX3" fmla="*/ 1158875 w 4521200"/>
                <a:gd name="connsiteY3" fmla="*/ 449990 h 810352"/>
                <a:gd name="connsiteX4" fmla="*/ 1498600 w 4521200"/>
                <a:gd name="connsiteY4" fmla="*/ 382520 h 810352"/>
                <a:gd name="connsiteX5" fmla="*/ 2504281 w 4521200"/>
                <a:gd name="connsiteY5" fmla="*/ 159489 h 810352"/>
                <a:gd name="connsiteX6" fmla="*/ 3082925 w 4521200"/>
                <a:gd name="connsiteY6" fmla="*/ 116648 h 810352"/>
                <a:gd name="connsiteX7" fmla="*/ 3267075 w 4521200"/>
                <a:gd name="connsiteY7" fmla="*/ 96815 h 810352"/>
                <a:gd name="connsiteX8" fmla="*/ 3886201 w 4521200"/>
                <a:gd name="connsiteY8" fmla="*/ 82542 h 810352"/>
                <a:gd name="connsiteX9" fmla="*/ 4024313 w 4521200"/>
                <a:gd name="connsiteY9" fmla="*/ 74613 h 810352"/>
                <a:gd name="connsiteX10" fmla="*/ 4171950 w 4521200"/>
                <a:gd name="connsiteY10" fmla="*/ 75397 h 810352"/>
                <a:gd name="connsiteX11" fmla="*/ 4514056 w 4521200"/>
                <a:gd name="connsiteY11" fmla="*/ 0 h 810352"/>
                <a:gd name="connsiteX12" fmla="*/ 4521200 w 4521200"/>
                <a:gd name="connsiteY12" fmla="*/ 810352 h 810352"/>
                <a:gd name="connsiteX13" fmla="*/ 0 w 4521200"/>
                <a:gd name="connsiteY13" fmla="*/ 804002 h 810352"/>
                <a:gd name="connsiteX0" fmla="*/ 0 w 4521200"/>
                <a:gd name="connsiteY0" fmla="*/ 804002 h 810352"/>
                <a:gd name="connsiteX1" fmla="*/ 241300 w 4521200"/>
                <a:gd name="connsiteY1" fmla="*/ 707165 h 810352"/>
                <a:gd name="connsiteX2" fmla="*/ 746125 w 4521200"/>
                <a:gd name="connsiteY2" fmla="*/ 559523 h 810352"/>
                <a:gd name="connsiteX3" fmla="*/ 1158875 w 4521200"/>
                <a:gd name="connsiteY3" fmla="*/ 449990 h 810352"/>
                <a:gd name="connsiteX4" fmla="*/ 1498600 w 4521200"/>
                <a:gd name="connsiteY4" fmla="*/ 382520 h 810352"/>
                <a:gd name="connsiteX5" fmla="*/ 2504281 w 4521200"/>
                <a:gd name="connsiteY5" fmla="*/ 159489 h 810352"/>
                <a:gd name="connsiteX6" fmla="*/ 3082925 w 4521200"/>
                <a:gd name="connsiteY6" fmla="*/ 116648 h 810352"/>
                <a:gd name="connsiteX7" fmla="*/ 3267075 w 4521200"/>
                <a:gd name="connsiteY7" fmla="*/ 96815 h 810352"/>
                <a:gd name="connsiteX8" fmla="*/ 3886201 w 4521200"/>
                <a:gd name="connsiteY8" fmla="*/ 82542 h 810352"/>
                <a:gd name="connsiteX9" fmla="*/ 4030663 w 4521200"/>
                <a:gd name="connsiteY9" fmla="*/ 80956 h 810352"/>
                <a:gd name="connsiteX10" fmla="*/ 4171950 w 4521200"/>
                <a:gd name="connsiteY10" fmla="*/ 75397 h 810352"/>
                <a:gd name="connsiteX11" fmla="*/ 4514056 w 4521200"/>
                <a:gd name="connsiteY11" fmla="*/ 0 h 810352"/>
                <a:gd name="connsiteX12" fmla="*/ 4521200 w 4521200"/>
                <a:gd name="connsiteY12" fmla="*/ 810352 h 810352"/>
                <a:gd name="connsiteX13" fmla="*/ 0 w 4521200"/>
                <a:gd name="connsiteY13" fmla="*/ 804002 h 8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1200" h="810352">
                  <a:moveTo>
                    <a:pt x="0" y="804002"/>
                  </a:moveTo>
                  <a:lnTo>
                    <a:pt x="241300" y="707165"/>
                  </a:lnTo>
                  <a:lnTo>
                    <a:pt x="746125" y="559523"/>
                  </a:lnTo>
                  <a:lnTo>
                    <a:pt x="1158875" y="449990"/>
                  </a:lnTo>
                  <a:lnTo>
                    <a:pt x="1498600" y="382520"/>
                  </a:lnTo>
                  <a:lnTo>
                    <a:pt x="2504281" y="159489"/>
                  </a:lnTo>
                  <a:cubicBezTo>
                    <a:pt x="2697162" y="145209"/>
                    <a:pt x="2724944" y="134100"/>
                    <a:pt x="3082925" y="116648"/>
                  </a:cubicBezTo>
                  <a:lnTo>
                    <a:pt x="3267075" y="96815"/>
                  </a:lnTo>
                  <a:cubicBezTo>
                    <a:pt x="3557059" y="77256"/>
                    <a:pt x="3565261" y="73546"/>
                    <a:pt x="3886201" y="82542"/>
                  </a:cubicBezTo>
                  <a:lnTo>
                    <a:pt x="4030663" y="80956"/>
                  </a:lnTo>
                  <a:lnTo>
                    <a:pt x="4171950" y="75397"/>
                  </a:lnTo>
                  <a:lnTo>
                    <a:pt x="4514056" y="0"/>
                  </a:lnTo>
                  <a:cubicBezTo>
                    <a:pt x="4516173" y="249767"/>
                    <a:pt x="4519083" y="560585"/>
                    <a:pt x="4521200" y="810352"/>
                  </a:cubicBezTo>
                  <a:lnTo>
                    <a:pt x="0" y="804002"/>
                  </a:lnTo>
                  <a:close/>
                </a:path>
              </a:pathLst>
            </a:custGeom>
            <a:solidFill>
              <a:schemeClr val="accent3">
                <a:lumMod val="40000"/>
                <a:lumOff val="60000"/>
                <a:alpha val="50000"/>
              </a:schemeClr>
            </a:solidFill>
            <a:ln>
              <a:solidFill>
                <a:schemeClr val="accent3">
                  <a:lumMod val="40000"/>
                  <a:lumOff val="60000"/>
                  <a:alpha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5" name="Freeform 4"/>
            <p:cNvSpPr/>
            <p:nvPr/>
          </p:nvSpPr>
          <p:spPr>
            <a:xfrm>
              <a:off x="2838450" y="4131765"/>
              <a:ext cx="5772150" cy="1358900"/>
            </a:xfrm>
            <a:custGeom>
              <a:avLst/>
              <a:gdLst>
                <a:gd name="connsiteX0" fmla="*/ 0 w 5772150"/>
                <a:gd name="connsiteY0" fmla="*/ 0 h 1358900"/>
                <a:gd name="connsiteX1" fmla="*/ 5772150 w 5772150"/>
                <a:gd name="connsiteY1" fmla="*/ 0 h 1358900"/>
                <a:gd name="connsiteX2" fmla="*/ 5765800 w 5772150"/>
                <a:gd name="connsiteY2" fmla="*/ 1358900 h 1358900"/>
                <a:gd name="connsiteX3" fmla="*/ 1377950 w 5772150"/>
                <a:gd name="connsiteY3" fmla="*/ 1200150 h 1358900"/>
                <a:gd name="connsiteX4" fmla="*/ 1155700 w 5772150"/>
                <a:gd name="connsiteY4" fmla="*/ 1174750 h 1358900"/>
                <a:gd name="connsiteX5" fmla="*/ 850900 w 5772150"/>
                <a:gd name="connsiteY5" fmla="*/ 1104900 h 1358900"/>
                <a:gd name="connsiteX6" fmla="*/ 711200 w 5772150"/>
                <a:gd name="connsiteY6" fmla="*/ 965200 h 1358900"/>
                <a:gd name="connsiteX7" fmla="*/ 469900 w 5772150"/>
                <a:gd name="connsiteY7" fmla="*/ 615950 h 1358900"/>
                <a:gd name="connsiteX8" fmla="*/ 0 w 5772150"/>
                <a:gd name="connsiteY8" fmla="*/ 0 h 1358900"/>
                <a:gd name="connsiteX0" fmla="*/ 0 w 5772150"/>
                <a:gd name="connsiteY0" fmla="*/ 0 h 1358900"/>
                <a:gd name="connsiteX1" fmla="*/ 5772150 w 5772150"/>
                <a:gd name="connsiteY1" fmla="*/ 0 h 1358900"/>
                <a:gd name="connsiteX2" fmla="*/ 5765800 w 5772150"/>
                <a:gd name="connsiteY2" fmla="*/ 1358900 h 1358900"/>
                <a:gd name="connsiteX3" fmla="*/ 1377950 w 5772150"/>
                <a:gd name="connsiteY3" fmla="*/ 1200150 h 1358900"/>
                <a:gd name="connsiteX4" fmla="*/ 1155700 w 5772150"/>
                <a:gd name="connsiteY4" fmla="*/ 1162050 h 1358900"/>
                <a:gd name="connsiteX5" fmla="*/ 850900 w 5772150"/>
                <a:gd name="connsiteY5" fmla="*/ 1104900 h 1358900"/>
                <a:gd name="connsiteX6" fmla="*/ 711200 w 5772150"/>
                <a:gd name="connsiteY6" fmla="*/ 965200 h 1358900"/>
                <a:gd name="connsiteX7" fmla="*/ 469900 w 5772150"/>
                <a:gd name="connsiteY7" fmla="*/ 615950 h 1358900"/>
                <a:gd name="connsiteX8" fmla="*/ 0 w 5772150"/>
                <a:gd name="connsiteY8" fmla="*/ 0 h 1358900"/>
                <a:gd name="connsiteX0" fmla="*/ 0 w 5772150"/>
                <a:gd name="connsiteY0" fmla="*/ 0 h 1358900"/>
                <a:gd name="connsiteX1" fmla="*/ 5772150 w 5772150"/>
                <a:gd name="connsiteY1" fmla="*/ 0 h 1358900"/>
                <a:gd name="connsiteX2" fmla="*/ 5765800 w 5772150"/>
                <a:gd name="connsiteY2" fmla="*/ 1358900 h 1358900"/>
                <a:gd name="connsiteX3" fmla="*/ 1377950 w 5772150"/>
                <a:gd name="connsiteY3" fmla="*/ 1200150 h 1358900"/>
                <a:gd name="connsiteX4" fmla="*/ 1152525 w 5772150"/>
                <a:gd name="connsiteY4" fmla="*/ 1171575 h 1358900"/>
                <a:gd name="connsiteX5" fmla="*/ 850900 w 5772150"/>
                <a:gd name="connsiteY5" fmla="*/ 1104900 h 1358900"/>
                <a:gd name="connsiteX6" fmla="*/ 711200 w 5772150"/>
                <a:gd name="connsiteY6" fmla="*/ 965200 h 1358900"/>
                <a:gd name="connsiteX7" fmla="*/ 469900 w 5772150"/>
                <a:gd name="connsiteY7" fmla="*/ 615950 h 1358900"/>
                <a:gd name="connsiteX8" fmla="*/ 0 w 5772150"/>
                <a:gd name="connsiteY8" fmla="*/ 0 h 1358900"/>
                <a:gd name="connsiteX0" fmla="*/ 0 w 5772150"/>
                <a:gd name="connsiteY0" fmla="*/ 0 h 1358900"/>
                <a:gd name="connsiteX1" fmla="*/ 5772150 w 5772150"/>
                <a:gd name="connsiteY1" fmla="*/ 0 h 1358900"/>
                <a:gd name="connsiteX2" fmla="*/ 5765800 w 5772150"/>
                <a:gd name="connsiteY2" fmla="*/ 1358900 h 1358900"/>
                <a:gd name="connsiteX3" fmla="*/ 1377950 w 5772150"/>
                <a:gd name="connsiteY3" fmla="*/ 1200150 h 1358900"/>
                <a:gd name="connsiteX4" fmla="*/ 1152525 w 5772150"/>
                <a:gd name="connsiteY4" fmla="*/ 1171575 h 1358900"/>
                <a:gd name="connsiteX5" fmla="*/ 854075 w 5772150"/>
                <a:gd name="connsiteY5" fmla="*/ 1095375 h 1358900"/>
                <a:gd name="connsiteX6" fmla="*/ 711200 w 5772150"/>
                <a:gd name="connsiteY6" fmla="*/ 965200 h 1358900"/>
                <a:gd name="connsiteX7" fmla="*/ 469900 w 5772150"/>
                <a:gd name="connsiteY7" fmla="*/ 615950 h 1358900"/>
                <a:gd name="connsiteX8" fmla="*/ 0 w 5772150"/>
                <a:gd name="connsiteY8" fmla="*/ 0 h 1358900"/>
                <a:gd name="connsiteX0" fmla="*/ 0 w 5772150"/>
                <a:gd name="connsiteY0" fmla="*/ 0 h 1358900"/>
                <a:gd name="connsiteX1" fmla="*/ 5772150 w 5772150"/>
                <a:gd name="connsiteY1" fmla="*/ 0 h 1358900"/>
                <a:gd name="connsiteX2" fmla="*/ 5765800 w 5772150"/>
                <a:gd name="connsiteY2" fmla="*/ 1358900 h 1358900"/>
                <a:gd name="connsiteX3" fmla="*/ 1381125 w 5772150"/>
                <a:gd name="connsiteY3" fmla="*/ 1193800 h 1358900"/>
                <a:gd name="connsiteX4" fmla="*/ 1152525 w 5772150"/>
                <a:gd name="connsiteY4" fmla="*/ 1171575 h 1358900"/>
                <a:gd name="connsiteX5" fmla="*/ 854075 w 5772150"/>
                <a:gd name="connsiteY5" fmla="*/ 1095375 h 1358900"/>
                <a:gd name="connsiteX6" fmla="*/ 711200 w 5772150"/>
                <a:gd name="connsiteY6" fmla="*/ 965200 h 1358900"/>
                <a:gd name="connsiteX7" fmla="*/ 469900 w 5772150"/>
                <a:gd name="connsiteY7" fmla="*/ 615950 h 1358900"/>
                <a:gd name="connsiteX8" fmla="*/ 0 w 5772150"/>
                <a:gd name="connsiteY8" fmla="*/ 0 h 1358900"/>
                <a:gd name="connsiteX0" fmla="*/ 0 w 5772150"/>
                <a:gd name="connsiteY0" fmla="*/ 0 h 1358900"/>
                <a:gd name="connsiteX1" fmla="*/ 5772150 w 5772150"/>
                <a:gd name="connsiteY1" fmla="*/ 0 h 1358900"/>
                <a:gd name="connsiteX2" fmla="*/ 5765800 w 5772150"/>
                <a:gd name="connsiteY2" fmla="*/ 1358900 h 1358900"/>
                <a:gd name="connsiteX3" fmla="*/ 1381125 w 5772150"/>
                <a:gd name="connsiteY3" fmla="*/ 1193800 h 1358900"/>
                <a:gd name="connsiteX4" fmla="*/ 1152525 w 5772150"/>
                <a:gd name="connsiteY4" fmla="*/ 1165225 h 1358900"/>
                <a:gd name="connsiteX5" fmla="*/ 854075 w 5772150"/>
                <a:gd name="connsiteY5" fmla="*/ 1095375 h 1358900"/>
                <a:gd name="connsiteX6" fmla="*/ 711200 w 5772150"/>
                <a:gd name="connsiteY6" fmla="*/ 965200 h 1358900"/>
                <a:gd name="connsiteX7" fmla="*/ 469900 w 5772150"/>
                <a:gd name="connsiteY7" fmla="*/ 615950 h 1358900"/>
                <a:gd name="connsiteX8" fmla="*/ 0 w 5772150"/>
                <a:gd name="connsiteY8" fmla="*/ 0 h 1358900"/>
                <a:gd name="connsiteX0" fmla="*/ 0 w 5772150"/>
                <a:gd name="connsiteY0" fmla="*/ 0 h 1358900"/>
                <a:gd name="connsiteX1" fmla="*/ 5772150 w 5772150"/>
                <a:gd name="connsiteY1" fmla="*/ 0 h 1358900"/>
                <a:gd name="connsiteX2" fmla="*/ 5765800 w 5772150"/>
                <a:gd name="connsiteY2" fmla="*/ 1358900 h 1358900"/>
                <a:gd name="connsiteX3" fmla="*/ 1381125 w 5772150"/>
                <a:gd name="connsiteY3" fmla="*/ 1187450 h 1358900"/>
                <a:gd name="connsiteX4" fmla="*/ 1152525 w 5772150"/>
                <a:gd name="connsiteY4" fmla="*/ 1165225 h 1358900"/>
                <a:gd name="connsiteX5" fmla="*/ 854075 w 5772150"/>
                <a:gd name="connsiteY5" fmla="*/ 1095375 h 1358900"/>
                <a:gd name="connsiteX6" fmla="*/ 711200 w 5772150"/>
                <a:gd name="connsiteY6" fmla="*/ 965200 h 1358900"/>
                <a:gd name="connsiteX7" fmla="*/ 469900 w 5772150"/>
                <a:gd name="connsiteY7" fmla="*/ 615950 h 1358900"/>
                <a:gd name="connsiteX8" fmla="*/ 0 w 5772150"/>
                <a:gd name="connsiteY8" fmla="*/ 0 h 1358900"/>
                <a:gd name="connsiteX0" fmla="*/ 0 w 5772150"/>
                <a:gd name="connsiteY0" fmla="*/ 0 h 1358900"/>
                <a:gd name="connsiteX1" fmla="*/ 5772150 w 5772150"/>
                <a:gd name="connsiteY1" fmla="*/ 0 h 1358900"/>
                <a:gd name="connsiteX2" fmla="*/ 5765800 w 5772150"/>
                <a:gd name="connsiteY2" fmla="*/ 1358900 h 1358900"/>
                <a:gd name="connsiteX3" fmla="*/ 1381125 w 5772150"/>
                <a:gd name="connsiteY3" fmla="*/ 1187450 h 1358900"/>
                <a:gd name="connsiteX4" fmla="*/ 1152525 w 5772150"/>
                <a:gd name="connsiteY4" fmla="*/ 1165225 h 1358900"/>
                <a:gd name="connsiteX5" fmla="*/ 854075 w 5772150"/>
                <a:gd name="connsiteY5" fmla="*/ 1095375 h 1358900"/>
                <a:gd name="connsiteX6" fmla="*/ 708025 w 5772150"/>
                <a:gd name="connsiteY6" fmla="*/ 955675 h 1358900"/>
                <a:gd name="connsiteX7" fmla="*/ 469900 w 5772150"/>
                <a:gd name="connsiteY7" fmla="*/ 615950 h 1358900"/>
                <a:gd name="connsiteX8" fmla="*/ 0 w 5772150"/>
                <a:gd name="connsiteY8" fmla="*/ 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2150" h="1358900">
                  <a:moveTo>
                    <a:pt x="0" y="0"/>
                  </a:moveTo>
                  <a:lnTo>
                    <a:pt x="5772150" y="0"/>
                  </a:lnTo>
                  <a:cubicBezTo>
                    <a:pt x="5770033" y="452967"/>
                    <a:pt x="5767917" y="905933"/>
                    <a:pt x="5765800" y="1358900"/>
                  </a:cubicBezTo>
                  <a:lnTo>
                    <a:pt x="1381125" y="1187450"/>
                  </a:lnTo>
                  <a:lnTo>
                    <a:pt x="1152525" y="1165225"/>
                  </a:lnTo>
                  <a:lnTo>
                    <a:pt x="854075" y="1095375"/>
                  </a:lnTo>
                  <a:lnTo>
                    <a:pt x="708025" y="955675"/>
                  </a:lnTo>
                  <a:lnTo>
                    <a:pt x="469900" y="615950"/>
                  </a:lnTo>
                  <a:lnTo>
                    <a:pt x="0" y="0"/>
                  </a:lnTo>
                  <a:close/>
                </a:path>
              </a:pathLst>
            </a:custGeom>
            <a:solidFill>
              <a:schemeClr val="bg1">
                <a:lumMod val="75000"/>
                <a:alpha val="50000"/>
              </a:schemeClr>
            </a:solidFill>
            <a:ln>
              <a:solidFill>
                <a:schemeClr val="bg1">
                  <a:lumMod val="75000"/>
                  <a:alpha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6" name="TextBox 5"/>
            <p:cNvSpPr txBox="1"/>
            <p:nvPr/>
          </p:nvSpPr>
          <p:spPr bwMode="auto">
            <a:xfrm>
              <a:off x="3049587" y="2115640"/>
              <a:ext cx="3911651" cy="523875"/>
            </a:xfrm>
            <a:prstGeom prst="rect">
              <a:avLst/>
            </a:prstGeom>
            <a:solidFill>
              <a:schemeClr val="bg1">
                <a:lumMod val="95000"/>
                <a:alpha val="44000"/>
              </a:schemeClr>
            </a:solidFill>
            <a:ln>
              <a:solidFill>
                <a:schemeClr val="tx1"/>
              </a:solidFill>
            </a:ln>
          </p:spPr>
          <p:txBody>
            <a:bodyPr wrap="square">
              <a:spAutoFit/>
            </a:bodyPr>
            <a:lstStyle/>
            <a:p>
              <a:pPr algn="ctr">
                <a:defRPr/>
              </a:pPr>
              <a:r>
                <a:rPr lang="en-US" sz="1400" dirty="0">
                  <a:solidFill>
                    <a:schemeClr val="tx1"/>
                  </a:solidFill>
                  <a:latin typeface="+mn-lt"/>
                </a:rPr>
                <a:t>High Water Requirement Scenario with</a:t>
              </a:r>
            </a:p>
            <a:p>
              <a:pPr algn="ctr">
                <a:defRPr/>
              </a:pPr>
              <a:r>
                <a:rPr lang="en-US" sz="1400" dirty="0">
                  <a:solidFill>
                    <a:schemeClr val="tx1"/>
                  </a:solidFill>
                  <a:latin typeface="+mn-lt"/>
                </a:rPr>
                <a:t>Water Conservation and Demand Management</a:t>
              </a:r>
              <a:endParaRPr lang="en-ZA" sz="1400" dirty="0">
                <a:solidFill>
                  <a:schemeClr val="tx1"/>
                </a:solidFill>
                <a:latin typeface="+mn-lt"/>
              </a:endParaRPr>
            </a:p>
          </p:txBody>
        </p:sp>
        <p:cxnSp>
          <p:nvCxnSpPr>
            <p:cNvPr id="7" name="Straight Arrow Connector 6"/>
            <p:cNvCxnSpPr>
              <a:stCxn id="6" idx="2"/>
            </p:cNvCxnSpPr>
            <p:nvPr/>
          </p:nvCxnSpPr>
          <p:spPr bwMode="auto">
            <a:xfrm rot="16200000" flipH="1">
              <a:off x="4668850" y="2976078"/>
              <a:ext cx="1081088" cy="407962"/>
            </a:xfrm>
            <a:prstGeom prst="straightConnector1">
              <a:avLst/>
            </a:prstGeom>
            <a:ln w="9525">
              <a:solidFill>
                <a:schemeClr val="tx1">
                  <a:alpha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Up Arrow 7"/>
            <p:cNvSpPr/>
            <p:nvPr/>
          </p:nvSpPr>
          <p:spPr>
            <a:xfrm>
              <a:off x="3552825" y="5952628"/>
              <a:ext cx="388938" cy="47505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9" name="TextBox 8"/>
            <p:cNvSpPr txBox="1"/>
            <p:nvPr/>
          </p:nvSpPr>
          <p:spPr bwMode="auto">
            <a:xfrm>
              <a:off x="4316413" y="6079610"/>
              <a:ext cx="3529012" cy="338138"/>
            </a:xfrm>
            <a:prstGeom prst="rect">
              <a:avLst/>
            </a:prstGeom>
            <a:solidFill>
              <a:schemeClr val="bg1">
                <a:lumMod val="95000"/>
                <a:alpha val="80000"/>
              </a:schemeClr>
            </a:solidFill>
            <a:ln>
              <a:solidFill>
                <a:schemeClr val="tx1"/>
              </a:solidFill>
            </a:ln>
          </p:spPr>
          <p:txBody>
            <a:bodyPr>
              <a:spAutoFit/>
            </a:bodyPr>
            <a:lstStyle/>
            <a:p>
              <a:pPr algn="ctr">
                <a:defRPr/>
              </a:pPr>
              <a:r>
                <a:rPr lang="en-US" sz="1600" dirty="0">
                  <a:solidFill>
                    <a:schemeClr val="tx1"/>
                  </a:solidFill>
                </a:rPr>
                <a:t>First transfer from LHWP Phase II </a:t>
              </a:r>
              <a:endParaRPr lang="en-ZA" sz="1600" dirty="0">
                <a:solidFill>
                  <a:schemeClr val="tx1"/>
                </a:solidFill>
              </a:endParaRPr>
            </a:p>
          </p:txBody>
        </p:sp>
        <p:cxnSp>
          <p:nvCxnSpPr>
            <p:cNvPr id="10" name="Straight Arrow Connector 9"/>
            <p:cNvCxnSpPr>
              <a:stCxn id="9" idx="1"/>
            </p:cNvCxnSpPr>
            <p:nvPr/>
          </p:nvCxnSpPr>
          <p:spPr bwMode="auto">
            <a:xfrm flipH="1" flipV="1">
              <a:off x="3746090" y="6247886"/>
              <a:ext cx="570323" cy="793"/>
            </a:xfrm>
            <a:prstGeom prst="straightConnector1">
              <a:avLst/>
            </a:prstGeom>
            <a:ln w="9525">
              <a:solidFill>
                <a:schemeClr val="tx1">
                  <a:alpha val="65000"/>
                </a:schemeClr>
              </a:solidFill>
              <a:prstDash val="sysDot"/>
              <a:tailEnd type="ova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317625" y="1788615"/>
              <a:ext cx="1468438" cy="3862388"/>
            </a:xfrm>
            <a:prstGeom prst="rect">
              <a:avLst/>
            </a:prstGeom>
            <a:solidFill>
              <a:schemeClr val="bg2">
                <a:alpha val="50000"/>
              </a:schemeClr>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12" name="Rectangle 11"/>
            <p:cNvSpPr/>
            <p:nvPr/>
          </p:nvSpPr>
          <p:spPr bwMode="auto">
            <a:xfrm>
              <a:off x="1566863" y="4623890"/>
              <a:ext cx="1079500" cy="574675"/>
            </a:xfrm>
            <a:prstGeom prst="rect">
              <a:avLst/>
            </a:prstGeom>
            <a:solidFill>
              <a:schemeClr val="bg2">
                <a:alpha val="66000"/>
              </a:schemeClr>
            </a:solidFill>
            <a:ln w="6350">
              <a:solidFill>
                <a:schemeClr val="tx1">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ZA" sz="1600" dirty="0" smtClean="0">
                  <a:solidFill>
                    <a:sysClr val="windowText" lastClr="000000"/>
                  </a:solidFill>
                </a:rPr>
                <a:t>System </a:t>
              </a:r>
            </a:p>
            <a:p>
              <a:pPr algn="ctr">
                <a:defRPr/>
              </a:pPr>
              <a:r>
                <a:rPr lang="en-ZA" sz="1600" dirty="0" smtClean="0">
                  <a:solidFill>
                    <a:sysClr val="windowText" lastClr="000000"/>
                  </a:solidFill>
                </a:rPr>
                <a:t>Yield</a:t>
              </a:r>
              <a:endParaRPr lang="en-ZA" sz="1600" dirty="0">
                <a:solidFill>
                  <a:sysClr val="windowText" lastClr="000000"/>
                </a:solidFill>
              </a:endParaRPr>
            </a:p>
          </p:txBody>
        </p:sp>
        <p:sp>
          <p:nvSpPr>
            <p:cNvPr id="13" name="Freeform 12"/>
            <p:cNvSpPr/>
            <p:nvPr/>
          </p:nvSpPr>
          <p:spPr>
            <a:xfrm>
              <a:off x="2786063" y="4100015"/>
              <a:ext cx="5816600" cy="1411288"/>
            </a:xfrm>
            <a:custGeom>
              <a:avLst/>
              <a:gdLst>
                <a:gd name="connsiteX0" fmla="*/ 0 w 5715788"/>
                <a:gd name="connsiteY0" fmla="*/ 0 h 1823237"/>
                <a:gd name="connsiteX1" fmla="*/ 778092 w 5715788"/>
                <a:gd name="connsiteY1" fmla="*/ 1016631 h 1823237"/>
                <a:gd name="connsiteX2" fmla="*/ 959836 w 5715788"/>
                <a:gd name="connsiteY2" fmla="*/ 1272209 h 1823237"/>
                <a:gd name="connsiteX3" fmla="*/ 1141580 w 5715788"/>
                <a:gd name="connsiteY3" fmla="*/ 1510748 h 1823237"/>
                <a:gd name="connsiteX4" fmla="*/ 1351722 w 5715788"/>
                <a:gd name="connsiteY4" fmla="*/ 1607299 h 1823237"/>
                <a:gd name="connsiteX5" fmla="*/ 2112775 w 5715788"/>
                <a:gd name="connsiteY5" fmla="*/ 1692492 h 1823237"/>
                <a:gd name="connsiteX6" fmla="*/ 5401207 w 5715788"/>
                <a:gd name="connsiteY6" fmla="*/ 1811761 h 1823237"/>
                <a:gd name="connsiteX7" fmla="*/ 5395528 w 5715788"/>
                <a:gd name="connsiteY7" fmla="*/ 1811761 h 1823237"/>
                <a:gd name="connsiteX0" fmla="*/ 0 w 6021369"/>
                <a:gd name="connsiteY0" fmla="*/ 0 h 1843419"/>
                <a:gd name="connsiteX1" fmla="*/ 778092 w 6021369"/>
                <a:gd name="connsiteY1" fmla="*/ 1016631 h 1843419"/>
                <a:gd name="connsiteX2" fmla="*/ 959836 w 6021369"/>
                <a:gd name="connsiteY2" fmla="*/ 1272209 h 1843419"/>
                <a:gd name="connsiteX3" fmla="*/ 1141580 w 6021369"/>
                <a:gd name="connsiteY3" fmla="*/ 1510748 h 1843419"/>
                <a:gd name="connsiteX4" fmla="*/ 1351722 w 6021369"/>
                <a:gd name="connsiteY4" fmla="*/ 1607299 h 1843419"/>
                <a:gd name="connsiteX5" fmla="*/ 2112775 w 6021369"/>
                <a:gd name="connsiteY5" fmla="*/ 1692492 h 1843419"/>
                <a:gd name="connsiteX6" fmla="*/ 5401207 w 6021369"/>
                <a:gd name="connsiteY6" fmla="*/ 1811761 h 1843419"/>
                <a:gd name="connsiteX7" fmla="*/ 5883966 w 6021369"/>
                <a:gd name="connsiteY7" fmla="*/ 1840159 h 1843419"/>
                <a:gd name="connsiteX0" fmla="*/ 0 w 6255551"/>
                <a:gd name="connsiteY0" fmla="*/ 0 h 1859250"/>
                <a:gd name="connsiteX1" fmla="*/ 778092 w 6255551"/>
                <a:gd name="connsiteY1" fmla="*/ 1016631 h 1859250"/>
                <a:gd name="connsiteX2" fmla="*/ 959836 w 6255551"/>
                <a:gd name="connsiteY2" fmla="*/ 1272209 h 1859250"/>
                <a:gd name="connsiteX3" fmla="*/ 1141580 w 6255551"/>
                <a:gd name="connsiteY3" fmla="*/ 1510748 h 1859250"/>
                <a:gd name="connsiteX4" fmla="*/ 1351722 w 6255551"/>
                <a:gd name="connsiteY4" fmla="*/ 1607299 h 1859250"/>
                <a:gd name="connsiteX5" fmla="*/ 2112775 w 6255551"/>
                <a:gd name="connsiteY5" fmla="*/ 1692492 h 1859250"/>
                <a:gd name="connsiteX6" fmla="*/ 5401207 w 6255551"/>
                <a:gd name="connsiteY6" fmla="*/ 1811761 h 1859250"/>
                <a:gd name="connsiteX7" fmla="*/ 6162261 w 6255551"/>
                <a:gd name="connsiteY7" fmla="*/ 1857197 h 1859250"/>
                <a:gd name="connsiteX0" fmla="*/ 0 w 6181018"/>
                <a:gd name="connsiteY0" fmla="*/ 0 h 1859250"/>
                <a:gd name="connsiteX1" fmla="*/ 778092 w 6181018"/>
                <a:gd name="connsiteY1" fmla="*/ 1016631 h 1859250"/>
                <a:gd name="connsiteX2" fmla="*/ 959836 w 6181018"/>
                <a:gd name="connsiteY2" fmla="*/ 1272209 h 1859250"/>
                <a:gd name="connsiteX3" fmla="*/ 1141580 w 6181018"/>
                <a:gd name="connsiteY3" fmla="*/ 1510748 h 1859250"/>
                <a:gd name="connsiteX4" fmla="*/ 1351722 w 6181018"/>
                <a:gd name="connsiteY4" fmla="*/ 1607299 h 1859250"/>
                <a:gd name="connsiteX5" fmla="*/ 2112775 w 6181018"/>
                <a:gd name="connsiteY5" fmla="*/ 1692492 h 1859250"/>
                <a:gd name="connsiteX6" fmla="*/ 5401207 w 6181018"/>
                <a:gd name="connsiteY6" fmla="*/ 1811761 h 1859250"/>
                <a:gd name="connsiteX7" fmla="*/ 6077068 w 6181018"/>
                <a:gd name="connsiteY7" fmla="*/ 1857197 h 1859250"/>
                <a:gd name="connsiteX0" fmla="*/ 0 w 6161503"/>
                <a:gd name="connsiteY0" fmla="*/ 0 h 1848574"/>
                <a:gd name="connsiteX1" fmla="*/ 778092 w 6161503"/>
                <a:gd name="connsiteY1" fmla="*/ 1016631 h 1848574"/>
                <a:gd name="connsiteX2" fmla="*/ 959836 w 6161503"/>
                <a:gd name="connsiteY2" fmla="*/ 1272209 h 1848574"/>
                <a:gd name="connsiteX3" fmla="*/ 1141580 w 6161503"/>
                <a:gd name="connsiteY3" fmla="*/ 1510748 h 1848574"/>
                <a:gd name="connsiteX4" fmla="*/ 1351722 w 6161503"/>
                <a:gd name="connsiteY4" fmla="*/ 1607299 h 1848574"/>
                <a:gd name="connsiteX5" fmla="*/ 2112775 w 6161503"/>
                <a:gd name="connsiteY5" fmla="*/ 1692492 h 1848574"/>
                <a:gd name="connsiteX6" fmla="*/ 5401207 w 6161503"/>
                <a:gd name="connsiteY6" fmla="*/ 1811761 h 1848574"/>
                <a:gd name="connsiteX7" fmla="*/ 6054350 w 6161503"/>
                <a:gd name="connsiteY7" fmla="*/ 1845838 h 1848574"/>
                <a:gd name="connsiteX0" fmla="*/ 0 w 6077068"/>
                <a:gd name="connsiteY0" fmla="*/ 0 h 1840159"/>
                <a:gd name="connsiteX1" fmla="*/ 778092 w 6077068"/>
                <a:gd name="connsiteY1" fmla="*/ 1016631 h 1840159"/>
                <a:gd name="connsiteX2" fmla="*/ 959836 w 6077068"/>
                <a:gd name="connsiteY2" fmla="*/ 1272209 h 1840159"/>
                <a:gd name="connsiteX3" fmla="*/ 1141580 w 6077068"/>
                <a:gd name="connsiteY3" fmla="*/ 1510748 h 1840159"/>
                <a:gd name="connsiteX4" fmla="*/ 1351722 w 6077068"/>
                <a:gd name="connsiteY4" fmla="*/ 1607299 h 1840159"/>
                <a:gd name="connsiteX5" fmla="*/ 2112775 w 6077068"/>
                <a:gd name="connsiteY5" fmla="*/ 1692492 h 1840159"/>
                <a:gd name="connsiteX6" fmla="*/ 5401207 w 6077068"/>
                <a:gd name="connsiteY6" fmla="*/ 1811761 h 1840159"/>
                <a:gd name="connsiteX7" fmla="*/ 6077068 w 6077068"/>
                <a:gd name="connsiteY7" fmla="*/ 1840159 h 1840159"/>
                <a:gd name="connsiteX0" fmla="*/ 0 w 6095951"/>
                <a:gd name="connsiteY0" fmla="*/ 0 h 1840159"/>
                <a:gd name="connsiteX1" fmla="*/ 778092 w 6095951"/>
                <a:gd name="connsiteY1" fmla="*/ 1016631 h 1840159"/>
                <a:gd name="connsiteX2" fmla="*/ 959836 w 6095951"/>
                <a:gd name="connsiteY2" fmla="*/ 1272209 h 1840159"/>
                <a:gd name="connsiteX3" fmla="*/ 1141580 w 6095951"/>
                <a:gd name="connsiteY3" fmla="*/ 1510748 h 1840159"/>
                <a:gd name="connsiteX4" fmla="*/ 1351722 w 6095951"/>
                <a:gd name="connsiteY4" fmla="*/ 1607299 h 1840159"/>
                <a:gd name="connsiteX5" fmla="*/ 2112775 w 6095951"/>
                <a:gd name="connsiteY5" fmla="*/ 1692492 h 1840159"/>
                <a:gd name="connsiteX6" fmla="*/ 5401207 w 6095951"/>
                <a:gd name="connsiteY6" fmla="*/ 1811761 h 1840159"/>
                <a:gd name="connsiteX7" fmla="*/ 6095951 w 6095951"/>
                <a:gd name="connsiteY7" fmla="*/ 1840159 h 1840159"/>
                <a:gd name="connsiteX0" fmla="*/ 0 w 5765493"/>
                <a:gd name="connsiteY0" fmla="*/ 0 h 1411534"/>
                <a:gd name="connsiteX1" fmla="*/ 447634 w 5765493"/>
                <a:gd name="connsiteY1" fmla="*/ 588006 h 1411534"/>
                <a:gd name="connsiteX2" fmla="*/ 629378 w 5765493"/>
                <a:gd name="connsiteY2" fmla="*/ 843584 h 1411534"/>
                <a:gd name="connsiteX3" fmla="*/ 811122 w 5765493"/>
                <a:gd name="connsiteY3" fmla="*/ 1082123 h 1411534"/>
                <a:gd name="connsiteX4" fmla="*/ 1021264 w 5765493"/>
                <a:gd name="connsiteY4" fmla="*/ 1178674 h 1411534"/>
                <a:gd name="connsiteX5" fmla="*/ 1782317 w 5765493"/>
                <a:gd name="connsiteY5" fmla="*/ 1263867 h 1411534"/>
                <a:gd name="connsiteX6" fmla="*/ 5070749 w 5765493"/>
                <a:gd name="connsiteY6" fmla="*/ 1383136 h 1411534"/>
                <a:gd name="connsiteX7" fmla="*/ 5765493 w 5765493"/>
                <a:gd name="connsiteY7" fmla="*/ 1411534 h 141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5493" h="1411534">
                  <a:moveTo>
                    <a:pt x="0" y="0"/>
                  </a:moveTo>
                  <a:lnTo>
                    <a:pt x="447634" y="588006"/>
                  </a:lnTo>
                  <a:cubicBezTo>
                    <a:pt x="552530" y="728603"/>
                    <a:pt x="568797" y="761231"/>
                    <a:pt x="629378" y="843584"/>
                  </a:cubicBezTo>
                  <a:cubicBezTo>
                    <a:pt x="689959" y="925937"/>
                    <a:pt x="745808" y="1026275"/>
                    <a:pt x="811122" y="1082123"/>
                  </a:cubicBezTo>
                  <a:cubicBezTo>
                    <a:pt x="876436" y="1137971"/>
                    <a:pt x="859398" y="1148383"/>
                    <a:pt x="1021264" y="1178674"/>
                  </a:cubicBezTo>
                  <a:cubicBezTo>
                    <a:pt x="1183130" y="1208965"/>
                    <a:pt x="1107403" y="1229790"/>
                    <a:pt x="1782317" y="1263867"/>
                  </a:cubicBezTo>
                  <a:cubicBezTo>
                    <a:pt x="2457231" y="1297944"/>
                    <a:pt x="4406886" y="1358525"/>
                    <a:pt x="5070749" y="1383136"/>
                  </a:cubicBezTo>
                  <a:lnTo>
                    <a:pt x="5765493" y="1411534"/>
                  </a:lnTo>
                </a:path>
              </a:pathLst>
            </a:cu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14" name="Rectangle 13"/>
            <p:cNvSpPr/>
            <p:nvPr/>
          </p:nvSpPr>
          <p:spPr bwMode="auto">
            <a:xfrm>
              <a:off x="5292725" y="4307109"/>
              <a:ext cx="2541588" cy="793031"/>
            </a:xfrm>
            <a:prstGeom prst="rect">
              <a:avLst/>
            </a:prstGeom>
            <a:solidFill>
              <a:schemeClr val="bg2">
                <a:alpha val="66000"/>
              </a:schemeClr>
            </a:solidFill>
            <a:ln w="6350">
              <a:solidFill>
                <a:schemeClr val="tx1">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ZA" sz="1600" dirty="0">
                  <a:solidFill>
                    <a:sysClr val="windowText" lastClr="000000"/>
                  </a:solidFill>
                </a:rPr>
                <a:t>Yield increases due to desalination of mine water</a:t>
              </a:r>
            </a:p>
          </p:txBody>
        </p:sp>
        <p:sp>
          <p:nvSpPr>
            <p:cNvPr id="15" name="Rectangle 14"/>
            <p:cNvSpPr/>
            <p:nvPr/>
          </p:nvSpPr>
          <p:spPr bwMode="auto">
            <a:xfrm>
              <a:off x="6286500" y="3665040"/>
              <a:ext cx="1816100" cy="287338"/>
            </a:xfrm>
            <a:prstGeom prst="rect">
              <a:avLst/>
            </a:prstGeom>
            <a:solidFill>
              <a:schemeClr val="bg2">
                <a:alpha val="66000"/>
              </a:schemeClr>
            </a:solidFill>
            <a:ln w="6350">
              <a:solidFill>
                <a:schemeClr val="tx1">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ZA" sz="1600" dirty="0" smtClean="0">
                  <a:solidFill>
                    <a:sysClr val="windowText" lastClr="000000"/>
                  </a:solidFill>
                </a:rPr>
                <a:t>Polihali Dam Yield</a:t>
              </a:r>
              <a:endParaRPr lang="en-ZA" sz="1600" dirty="0">
                <a:solidFill>
                  <a:sysClr val="windowText" lastClr="000000"/>
                </a:solidFill>
              </a:endParaRPr>
            </a:p>
          </p:txBody>
        </p:sp>
        <p:cxnSp>
          <p:nvCxnSpPr>
            <p:cNvPr id="16" name="Straight Arrow Connector 15"/>
            <p:cNvCxnSpPr>
              <a:stCxn id="15" idx="3"/>
            </p:cNvCxnSpPr>
            <p:nvPr/>
          </p:nvCxnSpPr>
          <p:spPr>
            <a:xfrm flipV="1">
              <a:off x="8102600" y="3563440"/>
              <a:ext cx="336550" cy="244475"/>
            </a:xfrm>
            <a:prstGeom prst="straightConnector1">
              <a:avLst/>
            </a:prstGeom>
            <a:ln w="12700">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8447088" y="2996703"/>
              <a:ext cx="0" cy="1108075"/>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983163" y="4157165"/>
              <a:ext cx="0" cy="1216025"/>
            </a:xfrm>
            <a:prstGeom prst="straightConnector1">
              <a:avLst/>
            </a:prstGeom>
            <a:ln w="12700">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4983163" y="4811215"/>
              <a:ext cx="309562" cy="0"/>
            </a:xfrm>
            <a:prstGeom prst="straightConnector1">
              <a:avLst/>
            </a:prstGeom>
            <a:ln w="12700">
              <a:solidFill>
                <a:schemeClr val="tx1"/>
              </a:solidFill>
              <a:tailEnd type="oval"/>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1316037" y="4150815"/>
              <a:ext cx="1470026" cy="411163"/>
            </a:xfrm>
            <a:custGeom>
              <a:avLst/>
              <a:gdLst>
                <a:gd name="connsiteX0" fmla="*/ 0 w 1131094"/>
                <a:gd name="connsiteY0" fmla="*/ 411956 h 411956"/>
                <a:gd name="connsiteX1" fmla="*/ 816769 w 1131094"/>
                <a:gd name="connsiteY1" fmla="*/ 92869 h 411956"/>
                <a:gd name="connsiteX2" fmla="*/ 1131094 w 1131094"/>
                <a:gd name="connsiteY2" fmla="*/ 0 h 411956"/>
                <a:gd name="connsiteX3" fmla="*/ 1131094 w 1131094"/>
                <a:gd name="connsiteY3" fmla="*/ 0 h 411956"/>
                <a:gd name="connsiteX0" fmla="*/ 0 w 1131094"/>
                <a:gd name="connsiteY0" fmla="*/ 411956 h 411956"/>
                <a:gd name="connsiteX1" fmla="*/ 617933 w 1131094"/>
                <a:gd name="connsiteY1" fmla="*/ 102827 h 411956"/>
                <a:gd name="connsiteX2" fmla="*/ 1131094 w 1131094"/>
                <a:gd name="connsiteY2" fmla="*/ 0 h 411956"/>
                <a:gd name="connsiteX3" fmla="*/ 1131094 w 1131094"/>
                <a:gd name="connsiteY3" fmla="*/ 0 h 411956"/>
              </a:gdLst>
              <a:ahLst/>
              <a:cxnLst>
                <a:cxn ang="0">
                  <a:pos x="connsiteX0" y="connsiteY0"/>
                </a:cxn>
                <a:cxn ang="0">
                  <a:pos x="connsiteX1" y="connsiteY1"/>
                </a:cxn>
                <a:cxn ang="0">
                  <a:pos x="connsiteX2" y="connsiteY2"/>
                </a:cxn>
                <a:cxn ang="0">
                  <a:pos x="connsiteX3" y="connsiteY3"/>
                </a:cxn>
              </a:cxnLst>
              <a:rect l="l" t="t" r="r" b="b"/>
              <a:pathLst>
                <a:path w="1131094" h="411956">
                  <a:moveTo>
                    <a:pt x="0" y="411956"/>
                  </a:moveTo>
                  <a:cubicBezTo>
                    <a:pt x="272256" y="305594"/>
                    <a:pt x="345677" y="209189"/>
                    <a:pt x="617933" y="102827"/>
                  </a:cubicBezTo>
                  <a:cubicBezTo>
                    <a:pt x="806449" y="34168"/>
                    <a:pt x="1131094" y="0"/>
                    <a:pt x="1131094" y="0"/>
                  </a:cubicBezTo>
                  <a:lnTo>
                    <a:pt x="1131094" y="0"/>
                  </a:lnTo>
                </a:path>
              </a:pathLst>
            </a:custGeom>
            <a:noFill/>
            <a:ln w="508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cxnSp>
          <p:nvCxnSpPr>
            <p:cNvPr id="21" name="Straight Connector 20"/>
            <p:cNvCxnSpPr/>
            <p:nvPr/>
          </p:nvCxnSpPr>
          <p:spPr>
            <a:xfrm>
              <a:off x="1298575" y="4115890"/>
              <a:ext cx="7312025" cy="6350"/>
            </a:xfrm>
            <a:prstGeom prst="line">
              <a:avLst/>
            </a:prstGeom>
            <a:ln w="50800">
              <a:solidFill>
                <a:srgbClr val="E06B0A"/>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089400" y="3010990"/>
              <a:ext cx="4518025"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3366575" y="3377805"/>
              <a:ext cx="1102341" cy="34331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aphicFrame>
        <p:nvGraphicFramePr>
          <p:cNvPr id="25" name="Table 24"/>
          <p:cNvGraphicFramePr>
            <a:graphicFrameLocks noGrp="1"/>
          </p:cNvGraphicFramePr>
          <p:nvPr>
            <p:extLst>
              <p:ext uri="{D42A27DB-BD31-4B8C-83A1-F6EECF244321}">
                <p14:modId xmlns:p14="http://schemas.microsoft.com/office/powerpoint/2010/main" val="1539594743"/>
              </p:ext>
            </p:extLst>
          </p:nvPr>
        </p:nvGraphicFramePr>
        <p:xfrm>
          <a:off x="836819" y="913306"/>
          <a:ext cx="7507287" cy="423862"/>
        </p:xfrm>
        <a:graphic>
          <a:graphicData uri="http://schemas.openxmlformats.org/drawingml/2006/table">
            <a:tbl>
              <a:tblPr firstRow="1" bandRow="1">
                <a:tableStyleId>{5C22544A-7EE6-4342-B048-85BDC9FD1C3A}</a:tableStyleId>
              </a:tblPr>
              <a:tblGrid>
                <a:gridCol w="2250216"/>
                <a:gridCol w="3240660"/>
                <a:gridCol w="2016411"/>
              </a:tblGrid>
              <a:tr h="42386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FFFF00"/>
                          </a:solidFill>
                        </a:rPr>
                        <a:t>Hig</a:t>
                      </a:r>
                      <a:r>
                        <a:rPr lang="en-US" sz="1400" baseline="0" dirty="0" smtClean="0">
                          <a:solidFill>
                            <a:srgbClr val="FFFF00"/>
                          </a:solidFill>
                        </a:rPr>
                        <a:t>h with target WC/WDM</a:t>
                      </a:r>
                      <a:endParaRPr lang="en-ZA" sz="1400" dirty="0" smtClean="0">
                        <a:solidFill>
                          <a:srgbClr val="FFFF00"/>
                        </a:solidFill>
                      </a:endParaRPr>
                    </a:p>
                  </a:txBody>
                  <a:tcPr marL="91448" marR="91448" marT="45755" marB="45755" anchor="ctr">
                    <a:solidFill>
                      <a:srgbClr val="006600"/>
                    </a:solidFill>
                  </a:tcPr>
                </a:tc>
                <a:tc>
                  <a:txBody>
                    <a:bodyPr/>
                    <a:lstStyle/>
                    <a:p>
                      <a:r>
                        <a:rPr lang="en-US" sz="1400" dirty="0" smtClean="0">
                          <a:solidFill>
                            <a:srgbClr val="FFFF00"/>
                          </a:solidFill>
                        </a:rPr>
                        <a:t>Desalination of Mine Water</a:t>
                      </a:r>
                      <a:endParaRPr lang="en-ZA" sz="1400" dirty="0">
                        <a:solidFill>
                          <a:srgbClr val="FFFF00"/>
                        </a:solidFill>
                      </a:endParaRPr>
                    </a:p>
                  </a:txBody>
                  <a:tcPr marL="91448" marR="91448" marT="45755" marB="45755" anchor="ctr">
                    <a:solidFill>
                      <a:srgbClr val="006600"/>
                    </a:solidFill>
                  </a:tcPr>
                </a:tc>
                <a:tc>
                  <a:txBody>
                    <a:bodyPr/>
                    <a:lstStyle/>
                    <a:p>
                      <a:r>
                        <a:rPr lang="en-US" sz="1400" dirty="0" smtClean="0">
                          <a:solidFill>
                            <a:srgbClr val="FFFF00"/>
                          </a:solidFill>
                        </a:rPr>
                        <a:t>Unlawful removed</a:t>
                      </a:r>
                      <a:endParaRPr lang="en-ZA" sz="1400" dirty="0">
                        <a:solidFill>
                          <a:srgbClr val="FFFF00"/>
                        </a:solidFill>
                      </a:endParaRPr>
                    </a:p>
                  </a:txBody>
                  <a:tcPr marL="91448" marR="91448" marT="45755" marB="45755" anchor="ctr">
                    <a:solidFill>
                      <a:srgbClr val="006600"/>
                    </a:solidFill>
                  </a:tcPr>
                </a:tc>
              </a:tr>
            </a:tbl>
          </a:graphicData>
        </a:graphic>
      </p:graphicFrame>
    </p:spTree>
    <p:extLst>
      <p:ext uri="{BB962C8B-B14F-4D97-AF65-F5344CB8AC3E}">
        <p14:creationId xmlns:p14="http://schemas.microsoft.com/office/powerpoint/2010/main" val="349826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230919" y="148325"/>
            <a:ext cx="6666377"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IWQM STRATEGY FOR THE VAAL RIVER SYSTEM (2)</a:t>
            </a:r>
            <a:endParaRPr lang="en-US" sz="2000" b="1" dirty="0">
              <a:solidFill>
                <a:srgbClr val="FFFF00"/>
              </a:solidFill>
            </a:endParaRPr>
          </a:p>
        </p:txBody>
      </p:sp>
      <p:sp>
        <p:nvSpPr>
          <p:cNvPr id="3" name="Content Placeholder 2"/>
          <p:cNvSpPr txBox="1">
            <a:spLocks/>
          </p:cNvSpPr>
          <p:nvPr/>
        </p:nvSpPr>
        <p:spPr>
          <a:xfrm>
            <a:off x="26895" y="987423"/>
            <a:ext cx="9072282" cy="5189257"/>
          </a:xfrm>
          <a:prstGeom prst="rect">
            <a:avLst/>
          </a:prstGeom>
        </p:spPr>
        <p:txBody>
          <a:bodyPr/>
          <a:lstStyle/>
          <a:p>
            <a:pPr marL="342900" indent="-342900" eaLnBrk="0" hangingPunct="0">
              <a:spcBef>
                <a:spcPct val="20000"/>
              </a:spcBef>
              <a:defRPr/>
            </a:pPr>
            <a:r>
              <a:rPr lang="en-ZA" sz="4000" b="1" kern="0" dirty="0" smtClean="0">
                <a:solidFill>
                  <a:srgbClr val="800080"/>
                </a:solidFill>
                <a:latin typeface="+mn-lt"/>
              </a:rPr>
              <a:t>In the longer term:</a:t>
            </a:r>
            <a:endParaRPr lang="en-ZA" sz="2800" b="1" kern="0" dirty="0">
              <a:solidFill>
                <a:srgbClr val="800080"/>
              </a:solidFill>
              <a:latin typeface="+mn-lt"/>
            </a:endParaRPr>
          </a:p>
          <a:p>
            <a:pPr marL="452438" indent="-452438" eaLnBrk="0" hangingPunct="0">
              <a:spcBef>
                <a:spcPts val="0"/>
              </a:spcBef>
              <a:spcAft>
                <a:spcPts val="1200"/>
              </a:spcAft>
              <a:defRPr/>
            </a:pPr>
            <a:r>
              <a:rPr lang="en-ZA" sz="2800" b="1" kern="0" dirty="0">
                <a:sym typeface="Wingdings 2"/>
              </a:rPr>
              <a:t>	</a:t>
            </a:r>
            <a:r>
              <a:rPr lang="en-ZA" sz="2800" b="1" kern="0" dirty="0">
                <a:latin typeface="+mn-lt"/>
              </a:rPr>
              <a:t>The return flow volumes from </a:t>
            </a:r>
            <a:r>
              <a:rPr lang="en-ZA" sz="2800" b="1" u="sng" kern="0" dirty="0" smtClean="0">
                <a:latin typeface="+mn-lt"/>
              </a:rPr>
              <a:t>WWTWs are to steadily increase</a:t>
            </a:r>
            <a:r>
              <a:rPr lang="en-ZA" sz="2800" b="1" kern="0" dirty="0" smtClean="0">
                <a:latin typeface="+mn-lt"/>
              </a:rPr>
              <a:t> </a:t>
            </a:r>
            <a:r>
              <a:rPr lang="en-ZA" sz="2800" b="1" kern="0" dirty="0">
                <a:latin typeface="+mn-lt"/>
              </a:rPr>
              <a:t>over time;</a:t>
            </a:r>
          </a:p>
          <a:p>
            <a:pPr marL="452438" lvl="1" indent="-452438" eaLnBrk="0" hangingPunct="0">
              <a:spcBef>
                <a:spcPts val="0"/>
              </a:spcBef>
              <a:spcAft>
                <a:spcPts val="1200"/>
              </a:spcAft>
              <a:defRPr/>
            </a:pPr>
            <a:r>
              <a:rPr lang="en-ZA" sz="2800" b="1" kern="0" dirty="0">
                <a:sym typeface="Wingdings 2"/>
              </a:rPr>
              <a:t>	</a:t>
            </a:r>
            <a:r>
              <a:rPr lang="en-ZA" sz="2800" b="1" u="sng" kern="0" dirty="0" smtClean="0">
                <a:latin typeface="+mn-lt"/>
              </a:rPr>
              <a:t>Excess</a:t>
            </a:r>
            <a:r>
              <a:rPr lang="en-ZA" sz="2800" b="1" kern="0" dirty="0" smtClean="0">
                <a:latin typeface="+mn-lt"/>
              </a:rPr>
              <a:t> “dilution” water </a:t>
            </a:r>
            <a:r>
              <a:rPr lang="en-ZA" sz="2800" b="1" kern="0" dirty="0">
                <a:latin typeface="+mn-lt"/>
              </a:rPr>
              <a:t>in </a:t>
            </a:r>
            <a:r>
              <a:rPr lang="en-ZA" sz="2800" b="1" kern="0" dirty="0" smtClean="0">
                <a:latin typeface="+mn-lt"/>
              </a:rPr>
              <a:t>the Vaal River main </a:t>
            </a:r>
            <a:r>
              <a:rPr lang="en-ZA" sz="2800" b="1" kern="0" dirty="0">
                <a:latin typeface="+mn-lt"/>
              </a:rPr>
              <a:t>stem </a:t>
            </a:r>
            <a:r>
              <a:rPr lang="en-ZA" sz="2800" b="1" kern="0" dirty="0" smtClean="0">
                <a:latin typeface="+mn-lt"/>
              </a:rPr>
              <a:t>will build </a:t>
            </a:r>
            <a:r>
              <a:rPr lang="en-ZA" sz="2800" b="1" kern="0" dirty="0">
                <a:latin typeface="+mn-lt"/>
              </a:rPr>
              <a:t>up in </a:t>
            </a:r>
            <a:r>
              <a:rPr lang="en-ZA" sz="2800" b="1" u="sng" kern="0" dirty="0">
                <a:latin typeface="+mn-lt"/>
              </a:rPr>
              <a:t>Bloemhof Dam</a:t>
            </a:r>
            <a:r>
              <a:rPr lang="en-ZA" sz="2800" b="1" kern="0" dirty="0">
                <a:latin typeface="+mn-lt"/>
              </a:rPr>
              <a:t>;</a:t>
            </a:r>
          </a:p>
          <a:p>
            <a:pPr marL="452438" lvl="1" indent="-452438" eaLnBrk="0" hangingPunct="0">
              <a:spcBef>
                <a:spcPts val="0"/>
              </a:spcBef>
              <a:spcAft>
                <a:spcPts val="1200"/>
              </a:spcAft>
              <a:defRPr/>
            </a:pPr>
            <a:r>
              <a:rPr lang="en-ZA" sz="2800" b="1" kern="0" dirty="0">
                <a:sym typeface="Wingdings 2"/>
              </a:rPr>
              <a:t>	</a:t>
            </a:r>
            <a:r>
              <a:rPr lang="en-ZA" sz="2800" b="1" u="sng" kern="0" dirty="0" smtClean="0">
                <a:sym typeface="Wingdings 2"/>
              </a:rPr>
              <a:t>Salt loading to be curtailed</a:t>
            </a:r>
            <a:r>
              <a:rPr lang="en-ZA" sz="2800" b="1" kern="0" dirty="0" smtClean="0">
                <a:latin typeface="+mn-lt"/>
              </a:rPr>
              <a:t>, by first removing the underground mine water induced salinisation;</a:t>
            </a:r>
            <a:endParaRPr lang="en-ZA" sz="2800" b="1" kern="0" dirty="0">
              <a:solidFill>
                <a:srgbClr val="C00000"/>
              </a:solidFill>
              <a:latin typeface="+mn-lt"/>
            </a:endParaRPr>
          </a:p>
          <a:p>
            <a:pPr marL="452438" lvl="1" indent="-452438" eaLnBrk="0" hangingPunct="0">
              <a:spcBef>
                <a:spcPts val="0"/>
              </a:spcBef>
              <a:spcAft>
                <a:spcPts val="1200"/>
              </a:spcAft>
              <a:defRPr/>
            </a:pPr>
            <a:r>
              <a:rPr lang="en-ZA" sz="2800" b="1" kern="0" dirty="0">
                <a:solidFill>
                  <a:srgbClr val="C00000"/>
                </a:solidFill>
                <a:sym typeface="Wingdings 2"/>
              </a:rPr>
              <a:t>	</a:t>
            </a:r>
            <a:r>
              <a:rPr lang="en-ZA" sz="2800" b="1" kern="0" dirty="0" smtClean="0">
                <a:solidFill>
                  <a:srgbClr val="C00000"/>
                </a:solidFill>
                <a:sym typeface="Wingdings 2"/>
              </a:rPr>
              <a:t>Lowering the demand for </a:t>
            </a:r>
            <a:r>
              <a:rPr lang="en-ZA" sz="2800" b="1" kern="0" dirty="0" smtClean="0">
                <a:solidFill>
                  <a:srgbClr val="C00000"/>
                </a:solidFill>
                <a:latin typeface="+mn-lt"/>
              </a:rPr>
              <a:t>dilution releases; &amp;</a:t>
            </a:r>
          </a:p>
          <a:p>
            <a:pPr marL="452438" lvl="1" indent="-452438" eaLnBrk="0" hangingPunct="0">
              <a:spcBef>
                <a:spcPts val="0"/>
              </a:spcBef>
              <a:spcAft>
                <a:spcPts val="1200"/>
              </a:spcAft>
              <a:buFont typeface="Wingdings 2" pitchFamily="18" charset="2"/>
              <a:buChar char="E"/>
              <a:defRPr/>
            </a:pPr>
            <a:r>
              <a:rPr lang="en-ZA" sz="2800" b="1" kern="0" dirty="0" smtClean="0">
                <a:solidFill>
                  <a:srgbClr val="C00000"/>
                </a:solidFill>
                <a:latin typeface="+mn-lt"/>
              </a:rPr>
              <a:t>Delaying the implementation of costly future water supply augmentation options !!!</a:t>
            </a:r>
            <a:endParaRPr lang="en-ZA" sz="3200" b="1" kern="0" dirty="0">
              <a:solidFill>
                <a:srgbClr val="C00000"/>
              </a:solidFill>
              <a:latin typeface="+mn-lt"/>
            </a:endParaRPr>
          </a:p>
        </p:txBody>
      </p:sp>
    </p:spTree>
    <p:extLst>
      <p:ext uri="{BB962C8B-B14F-4D97-AF65-F5344CB8AC3E}">
        <p14:creationId xmlns:p14="http://schemas.microsoft.com/office/powerpoint/2010/main" val="158355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638513" y="148325"/>
            <a:ext cx="7851188"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RELATIVE SALT LOADS REPORTING TO THE VAAL BARRAGE</a:t>
            </a:r>
            <a:endParaRPr lang="en-US" sz="2000" b="1" dirty="0">
              <a:solidFill>
                <a:srgbClr val="FFFF00"/>
              </a:solidFill>
            </a:endParaRPr>
          </a:p>
        </p:txBody>
      </p:sp>
      <p:pic>
        <p:nvPicPr>
          <p:cNvPr id="3" name="Picture 2"/>
          <p:cNvPicPr>
            <a:picLocks noChangeAspect="1" noChangeArrowheads="1"/>
          </p:cNvPicPr>
          <p:nvPr/>
        </p:nvPicPr>
        <p:blipFill>
          <a:blip r:embed="rId2" cstate="print"/>
          <a:srcRect/>
          <a:stretch>
            <a:fillRect/>
          </a:stretch>
        </p:blipFill>
        <p:spPr bwMode="auto">
          <a:xfrm>
            <a:off x="0" y="2774358"/>
            <a:ext cx="9144000" cy="4081462"/>
          </a:xfrm>
          <a:prstGeom prst="rect">
            <a:avLst/>
          </a:prstGeom>
          <a:noFill/>
          <a:ln w="9525">
            <a:noFill/>
            <a:miter lim="800000"/>
            <a:headEnd/>
            <a:tailEnd/>
          </a:ln>
        </p:spPr>
      </p:pic>
      <p:grpSp>
        <p:nvGrpSpPr>
          <p:cNvPr id="4" name="Group 3"/>
          <p:cNvGrpSpPr/>
          <p:nvPr/>
        </p:nvGrpSpPr>
        <p:grpSpPr>
          <a:xfrm>
            <a:off x="2805190" y="821410"/>
            <a:ext cx="3533623" cy="2207412"/>
            <a:chOff x="2805190" y="821410"/>
            <a:chExt cx="3533623" cy="2207412"/>
          </a:xfrm>
        </p:grpSpPr>
        <p:pic>
          <p:nvPicPr>
            <p:cNvPr id="5" name="Picture 2"/>
            <p:cNvPicPr>
              <a:picLocks noChangeAspect="1" noChangeArrowheads="1"/>
            </p:cNvPicPr>
            <p:nvPr/>
          </p:nvPicPr>
          <p:blipFill>
            <a:blip r:embed="rId3" cstate="print"/>
            <a:srcRect/>
            <a:stretch>
              <a:fillRect/>
            </a:stretch>
          </p:blipFill>
          <p:spPr bwMode="auto">
            <a:xfrm>
              <a:off x="2805190" y="821410"/>
              <a:ext cx="3533623" cy="2207412"/>
            </a:xfrm>
            <a:prstGeom prst="rect">
              <a:avLst/>
            </a:prstGeom>
            <a:ln>
              <a:noFill/>
            </a:ln>
            <a:effectLst>
              <a:softEdge rad="112500"/>
            </a:effectLst>
          </p:spPr>
        </p:pic>
        <p:sp>
          <p:nvSpPr>
            <p:cNvPr id="6" name="Up Arrow 5"/>
            <p:cNvSpPr/>
            <p:nvPr/>
          </p:nvSpPr>
          <p:spPr>
            <a:xfrm>
              <a:off x="4569158" y="2215270"/>
              <a:ext cx="291876" cy="626788"/>
            </a:xfrm>
            <a:prstGeom prst="upArrow">
              <a:avLst/>
            </a:prstGeom>
            <a:solidFill>
              <a:schemeClr val="tx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Up Arrow 6"/>
            <p:cNvSpPr/>
            <p:nvPr/>
          </p:nvSpPr>
          <p:spPr>
            <a:xfrm rot="19964229">
              <a:off x="5619699" y="2097655"/>
              <a:ext cx="291876" cy="626788"/>
            </a:xfrm>
            <a:prstGeom prst="upArrow">
              <a:avLst/>
            </a:prstGeom>
            <a:solidFill>
              <a:schemeClr val="tx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Up Arrow 7"/>
            <p:cNvSpPr/>
            <p:nvPr/>
          </p:nvSpPr>
          <p:spPr>
            <a:xfrm rot="1635771" flipH="1">
              <a:off x="3518617" y="2097655"/>
              <a:ext cx="291876" cy="626788"/>
            </a:xfrm>
            <a:prstGeom prst="upArrow">
              <a:avLst/>
            </a:prstGeom>
            <a:solidFill>
              <a:schemeClr val="tx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Tree>
    <p:extLst>
      <p:ext uri="{BB962C8B-B14F-4D97-AF65-F5344CB8AC3E}">
        <p14:creationId xmlns:p14="http://schemas.microsoft.com/office/powerpoint/2010/main" val="404047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057460" y="148325"/>
            <a:ext cx="501329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MOST CONCENTRATED SALT STREAM</a:t>
            </a:r>
            <a:endParaRPr lang="en-US" sz="2000" b="1" dirty="0">
              <a:solidFill>
                <a:srgbClr val="FFFF00"/>
              </a:solidFill>
            </a:endParaRPr>
          </a:p>
        </p:txBody>
      </p:sp>
      <p:pic>
        <p:nvPicPr>
          <p:cNvPr id="3" name="Picture 2"/>
          <p:cNvPicPr>
            <a:picLocks noChangeAspect="1" noChangeArrowheads="1"/>
          </p:cNvPicPr>
          <p:nvPr/>
        </p:nvPicPr>
        <p:blipFill>
          <a:blip r:embed="rId2" cstate="print"/>
          <a:srcRect/>
          <a:stretch>
            <a:fillRect/>
          </a:stretch>
        </p:blipFill>
        <p:spPr bwMode="auto">
          <a:xfrm>
            <a:off x="635000" y="1100521"/>
            <a:ext cx="7861300" cy="5246179"/>
          </a:xfrm>
          <a:prstGeom prst="rect">
            <a:avLst/>
          </a:prstGeom>
          <a:noFill/>
          <a:ln w="9525">
            <a:noFill/>
            <a:miter lim="800000"/>
            <a:headEnd/>
            <a:tailEnd/>
          </a:ln>
        </p:spPr>
      </p:pic>
    </p:spTree>
    <p:extLst>
      <p:ext uri="{BB962C8B-B14F-4D97-AF65-F5344CB8AC3E}">
        <p14:creationId xmlns:p14="http://schemas.microsoft.com/office/powerpoint/2010/main" val="79997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3058734" y="148325"/>
            <a:ext cx="301074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“AMD BACKGROUND”</a:t>
            </a:r>
            <a:endParaRPr lang="en-US" sz="2000" b="1" dirty="0">
              <a:solidFill>
                <a:srgbClr val="FFFF00"/>
              </a:solidFill>
            </a:endParaRPr>
          </a:p>
        </p:txBody>
      </p:sp>
      <p:grpSp>
        <p:nvGrpSpPr>
          <p:cNvPr id="4" name="Group 3"/>
          <p:cNvGrpSpPr/>
          <p:nvPr/>
        </p:nvGrpSpPr>
        <p:grpSpPr>
          <a:xfrm>
            <a:off x="-37400" y="647851"/>
            <a:ext cx="9434940" cy="5950499"/>
            <a:chOff x="-37400" y="947651"/>
            <a:chExt cx="9434940" cy="5950499"/>
          </a:xfrm>
        </p:grpSpPr>
        <p:pic>
          <p:nvPicPr>
            <p:cNvPr id="5" name="Picture 3"/>
            <p:cNvPicPr>
              <a:picLocks noChangeAspect="1" noChangeArrowheads="1"/>
            </p:cNvPicPr>
            <p:nvPr/>
          </p:nvPicPr>
          <p:blipFill>
            <a:blip r:embed="rId2" cstate="print"/>
            <a:srcRect/>
            <a:stretch>
              <a:fillRect/>
            </a:stretch>
          </p:blipFill>
          <p:spPr bwMode="auto">
            <a:xfrm>
              <a:off x="-37400" y="947651"/>
              <a:ext cx="9198031" cy="5950499"/>
            </a:xfrm>
            <a:prstGeom prst="rect">
              <a:avLst/>
            </a:prstGeom>
            <a:ln>
              <a:noFill/>
            </a:ln>
            <a:effectLst>
              <a:softEdge rad="112500"/>
            </a:effectLst>
          </p:spPr>
        </p:pic>
        <p:grpSp>
          <p:nvGrpSpPr>
            <p:cNvPr id="6" name="Group 5"/>
            <p:cNvGrpSpPr/>
            <p:nvPr/>
          </p:nvGrpSpPr>
          <p:grpSpPr>
            <a:xfrm>
              <a:off x="7492540" y="4659270"/>
              <a:ext cx="1905000" cy="1664732"/>
              <a:chOff x="7492540" y="4659270"/>
              <a:chExt cx="1905000" cy="1664732"/>
            </a:xfrm>
          </p:grpSpPr>
          <p:sp>
            <p:nvSpPr>
              <p:cNvPr id="14" name="Down Arrow 13"/>
              <p:cNvSpPr/>
              <p:nvPr/>
            </p:nvSpPr>
            <p:spPr>
              <a:xfrm>
                <a:off x="8304417" y="4659270"/>
                <a:ext cx="381000" cy="1295400"/>
              </a:xfrm>
              <a:prstGeom prst="downArrow">
                <a:avLst/>
              </a:prstGeom>
              <a:solidFill>
                <a:srgbClr val="C00000"/>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492540" y="5954670"/>
                <a:ext cx="1905000" cy="369332"/>
              </a:xfrm>
              <a:prstGeom prst="rect">
                <a:avLst/>
              </a:prstGeom>
              <a:noFill/>
            </p:spPr>
            <p:txBody>
              <a:bodyPr wrap="square" rtlCol="0">
                <a:spAutoFit/>
              </a:bodyPr>
              <a:lstStyle/>
              <a:p>
                <a:r>
                  <a:rPr lang="en-US" b="1" dirty="0" smtClean="0"/>
                  <a:t>To Vaal Barrage</a:t>
                </a:r>
                <a:endParaRPr lang="en-US" b="1" dirty="0"/>
              </a:p>
            </p:txBody>
          </p:sp>
        </p:grpSp>
        <p:grpSp>
          <p:nvGrpSpPr>
            <p:cNvPr id="7" name="Group 6"/>
            <p:cNvGrpSpPr/>
            <p:nvPr/>
          </p:nvGrpSpPr>
          <p:grpSpPr>
            <a:xfrm>
              <a:off x="2762600" y="4567830"/>
              <a:ext cx="1905000" cy="1664732"/>
              <a:chOff x="2762600" y="4567830"/>
              <a:chExt cx="1905000" cy="1664732"/>
            </a:xfrm>
          </p:grpSpPr>
          <p:sp>
            <p:nvSpPr>
              <p:cNvPr id="12" name="TextBox 11"/>
              <p:cNvSpPr txBox="1"/>
              <p:nvPr/>
            </p:nvSpPr>
            <p:spPr>
              <a:xfrm>
                <a:off x="2762600" y="5863230"/>
                <a:ext cx="1905000" cy="369332"/>
              </a:xfrm>
              <a:prstGeom prst="rect">
                <a:avLst/>
              </a:prstGeom>
              <a:noFill/>
            </p:spPr>
            <p:txBody>
              <a:bodyPr wrap="square" rtlCol="0">
                <a:spAutoFit/>
              </a:bodyPr>
              <a:lstStyle/>
              <a:p>
                <a:r>
                  <a:rPr lang="en-US" b="1" dirty="0" smtClean="0"/>
                  <a:t>To Vaal Barrage</a:t>
                </a:r>
                <a:endParaRPr lang="en-US" b="1" dirty="0"/>
              </a:p>
            </p:txBody>
          </p:sp>
          <p:sp>
            <p:nvSpPr>
              <p:cNvPr id="13" name="Down Arrow 12"/>
              <p:cNvSpPr/>
              <p:nvPr/>
            </p:nvSpPr>
            <p:spPr>
              <a:xfrm>
                <a:off x="3574477" y="4567830"/>
                <a:ext cx="381000" cy="1295400"/>
              </a:xfrm>
              <a:prstGeom prst="downArrow">
                <a:avLst/>
              </a:prstGeom>
              <a:solidFill>
                <a:srgbClr val="C00000"/>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1661144" y="1004440"/>
              <a:ext cx="2432866" cy="995618"/>
              <a:chOff x="1661144" y="1004440"/>
              <a:chExt cx="2432866" cy="995618"/>
            </a:xfrm>
          </p:grpSpPr>
          <p:sp>
            <p:nvSpPr>
              <p:cNvPr id="10" name="Down Arrow 9"/>
              <p:cNvSpPr/>
              <p:nvPr/>
            </p:nvSpPr>
            <p:spPr>
              <a:xfrm rot="13644337">
                <a:off x="2093212" y="1136727"/>
                <a:ext cx="431263" cy="1295400"/>
              </a:xfrm>
              <a:prstGeom prst="downArrow">
                <a:avLst/>
              </a:prstGeom>
              <a:solidFill>
                <a:srgbClr val="FFC000"/>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808010" y="1004440"/>
                <a:ext cx="2286000" cy="369332"/>
              </a:xfrm>
              <a:prstGeom prst="rect">
                <a:avLst/>
              </a:prstGeom>
              <a:noFill/>
            </p:spPr>
            <p:txBody>
              <a:bodyPr wrap="square" rtlCol="0">
                <a:spAutoFit/>
              </a:bodyPr>
              <a:lstStyle/>
              <a:p>
                <a:r>
                  <a:rPr lang="en-US" b="1" dirty="0" smtClean="0"/>
                  <a:t>To Crocodile River</a:t>
                </a:r>
                <a:endParaRPr lang="en-US" b="1" dirty="0"/>
              </a:p>
            </p:txBody>
          </p:sp>
        </p:grpSp>
        <p:cxnSp>
          <p:nvCxnSpPr>
            <p:cNvPr id="9" name="Straight Connector 8"/>
            <p:cNvCxnSpPr/>
            <p:nvPr/>
          </p:nvCxnSpPr>
          <p:spPr>
            <a:xfrm rot="5400000">
              <a:off x="5724700" y="3699150"/>
              <a:ext cx="304800"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6" name="Table 15"/>
          <p:cNvGraphicFramePr>
            <a:graphicFrameLocks noGrp="1"/>
          </p:cNvGraphicFramePr>
          <p:nvPr>
            <p:extLst>
              <p:ext uri="{D42A27DB-BD31-4B8C-83A1-F6EECF244321}">
                <p14:modId xmlns:p14="http://schemas.microsoft.com/office/powerpoint/2010/main" val="3605232635"/>
              </p:ext>
            </p:extLst>
          </p:nvPr>
        </p:nvGraphicFramePr>
        <p:xfrm>
          <a:off x="251113" y="5100912"/>
          <a:ext cx="2473713" cy="1341120"/>
        </p:xfrm>
        <a:graphic>
          <a:graphicData uri="http://schemas.openxmlformats.org/drawingml/2006/table">
            <a:tbl>
              <a:tblPr firstRow="1" bandRow="1">
                <a:tableStyleId>{5C22544A-7EE6-4342-B048-85BDC9FD1C3A}</a:tableStyleId>
              </a:tblPr>
              <a:tblGrid>
                <a:gridCol w="984522"/>
                <a:gridCol w="1489191"/>
              </a:tblGrid>
              <a:tr h="331366">
                <a:tc>
                  <a:txBody>
                    <a:bodyPr/>
                    <a:lstStyle/>
                    <a:p>
                      <a:r>
                        <a:rPr lang="en-US" sz="1600" dirty="0" smtClean="0">
                          <a:solidFill>
                            <a:schemeClr val="tx1"/>
                          </a:solidFill>
                        </a:rPr>
                        <a:t>Basin</a:t>
                      </a:r>
                      <a:endParaRPr lang="en-US" sz="1600" dirty="0">
                        <a:solidFill>
                          <a:schemeClr val="tx1"/>
                        </a:solidFill>
                      </a:endParaRPr>
                    </a:p>
                  </a:txBody>
                  <a:tcPr/>
                </a:tc>
                <a:tc>
                  <a:txBody>
                    <a:bodyPr/>
                    <a:lstStyle/>
                    <a:p>
                      <a:r>
                        <a:rPr lang="en-US" sz="1600" dirty="0" smtClean="0">
                          <a:solidFill>
                            <a:schemeClr val="tx1"/>
                          </a:solidFill>
                        </a:rPr>
                        <a:t>Decant Level</a:t>
                      </a:r>
                      <a:endParaRPr lang="en-US" sz="1600" dirty="0">
                        <a:solidFill>
                          <a:schemeClr val="tx1"/>
                        </a:solidFill>
                      </a:endParaRPr>
                    </a:p>
                  </a:txBody>
                  <a:tcPr/>
                </a:tc>
              </a:tr>
              <a:tr h="331366">
                <a:tc>
                  <a:txBody>
                    <a:bodyPr/>
                    <a:lstStyle/>
                    <a:p>
                      <a:r>
                        <a:rPr lang="en-US" sz="1600" dirty="0" smtClean="0"/>
                        <a:t>Western</a:t>
                      </a:r>
                      <a:endParaRPr lang="en-US" sz="1600" dirty="0"/>
                    </a:p>
                  </a:txBody>
                  <a:tcPr/>
                </a:tc>
                <a:tc>
                  <a:txBody>
                    <a:bodyPr/>
                    <a:lstStyle/>
                    <a:p>
                      <a:r>
                        <a:rPr lang="en-US" sz="1600" dirty="0" smtClean="0"/>
                        <a:t>1670 mamsl</a:t>
                      </a:r>
                      <a:endParaRPr lang="en-US" sz="1600" dirty="0"/>
                    </a:p>
                  </a:txBody>
                  <a:tcPr/>
                </a:tc>
              </a:tr>
              <a:tr h="331366">
                <a:tc>
                  <a:txBody>
                    <a:bodyPr/>
                    <a:lstStyle/>
                    <a:p>
                      <a:r>
                        <a:rPr lang="en-US" sz="1600" dirty="0" smtClean="0"/>
                        <a:t>Central </a:t>
                      </a:r>
                      <a:endParaRPr lang="en-US" sz="1600" dirty="0"/>
                    </a:p>
                  </a:txBody>
                  <a:tcPr/>
                </a:tc>
                <a:tc>
                  <a:txBody>
                    <a:bodyPr/>
                    <a:lstStyle/>
                    <a:p>
                      <a:r>
                        <a:rPr lang="en-US" sz="1600" dirty="0" smtClean="0"/>
                        <a:t>1620 mamsl</a:t>
                      </a:r>
                      <a:endParaRPr lang="en-US" sz="1600" dirty="0"/>
                    </a:p>
                  </a:txBody>
                  <a:tcPr/>
                </a:tc>
              </a:tr>
              <a:tr h="331366">
                <a:tc>
                  <a:txBody>
                    <a:bodyPr/>
                    <a:lstStyle/>
                    <a:p>
                      <a:r>
                        <a:rPr lang="en-US" sz="1600" dirty="0" smtClean="0"/>
                        <a:t>Eastern</a:t>
                      </a:r>
                      <a:endParaRPr lang="en-US" sz="1600" dirty="0"/>
                    </a:p>
                  </a:txBody>
                  <a:tcPr/>
                </a:tc>
                <a:tc>
                  <a:txBody>
                    <a:bodyPr/>
                    <a:lstStyle/>
                    <a:p>
                      <a:r>
                        <a:rPr lang="en-US" sz="1600" dirty="0" smtClean="0"/>
                        <a:t>1550 mamsl</a:t>
                      </a:r>
                      <a:endParaRPr lang="en-US" sz="1600" dirty="0"/>
                    </a:p>
                  </a:txBody>
                  <a:tcPr/>
                </a:tc>
              </a:tr>
            </a:tbl>
          </a:graphicData>
        </a:graphic>
      </p:graphicFrame>
      <p:pic>
        <p:nvPicPr>
          <p:cNvPr id="18" name="Picture 10"/>
          <p:cNvPicPr>
            <a:picLocks noChangeAspect="1" noChangeArrowheads="1"/>
          </p:cNvPicPr>
          <p:nvPr/>
        </p:nvPicPr>
        <p:blipFill>
          <a:blip r:embed="rId3" cstate="print"/>
          <a:srcRect/>
          <a:stretch>
            <a:fillRect/>
          </a:stretch>
        </p:blipFill>
        <p:spPr bwMode="auto">
          <a:xfrm rot="-605751">
            <a:off x="630034" y="1521227"/>
            <a:ext cx="7907177" cy="4200995"/>
          </a:xfrm>
          <a:prstGeom prst="rect">
            <a:avLst/>
          </a:prstGeom>
          <a:noFill/>
          <a:ln w="38100">
            <a:solidFill>
              <a:schemeClr val="tx1"/>
            </a:solidFill>
            <a:miter lim="800000"/>
            <a:headEnd/>
            <a:tailEnd/>
          </a:ln>
        </p:spPr>
      </p:pic>
      <p:grpSp>
        <p:nvGrpSpPr>
          <p:cNvPr id="19" name="Group 18"/>
          <p:cNvGrpSpPr/>
          <p:nvPr/>
        </p:nvGrpSpPr>
        <p:grpSpPr>
          <a:xfrm>
            <a:off x="79704" y="501310"/>
            <a:ext cx="8954808" cy="6306210"/>
            <a:chOff x="189192" y="693685"/>
            <a:chExt cx="8954808" cy="6306210"/>
          </a:xfrm>
        </p:grpSpPr>
        <p:sp>
          <p:nvSpPr>
            <p:cNvPr id="20" name="Rounded Rectangle 19"/>
            <p:cNvSpPr/>
            <p:nvPr/>
          </p:nvSpPr>
          <p:spPr>
            <a:xfrm>
              <a:off x="189192" y="693685"/>
              <a:ext cx="8954808" cy="6306210"/>
            </a:xfrm>
            <a:prstGeom prst="roundRect">
              <a:avLst/>
            </a:prstGeom>
            <a:solidFill>
              <a:srgbClr val="FF9900"/>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21" name="Group 20"/>
            <p:cNvGrpSpPr/>
            <p:nvPr/>
          </p:nvGrpSpPr>
          <p:grpSpPr>
            <a:xfrm>
              <a:off x="937638" y="1527668"/>
              <a:ext cx="7179035" cy="4707102"/>
              <a:chOff x="937638" y="1527668"/>
              <a:chExt cx="7179035" cy="4707102"/>
            </a:xfrm>
          </p:grpSpPr>
          <p:pic>
            <p:nvPicPr>
              <p:cNvPr id="23" name="Picture 3"/>
              <p:cNvPicPr>
                <a:picLocks noChangeAspect="1" noChangeArrowheads="1"/>
              </p:cNvPicPr>
              <p:nvPr/>
            </p:nvPicPr>
            <p:blipFill>
              <a:blip r:embed="rId4" cstate="print"/>
              <a:srcRect/>
              <a:stretch>
                <a:fillRect/>
              </a:stretch>
            </p:blipFill>
            <p:spPr bwMode="auto">
              <a:xfrm>
                <a:off x="3645101" y="2730891"/>
                <a:ext cx="917576" cy="1111981"/>
              </a:xfrm>
              <a:prstGeom prst="rect">
                <a:avLst/>
              </a:prstGeom>
              <a:noFill/>
              <a:ln w="25400">
                <a:solidFill>
                  <a:schemeClr val="tx1"/>
                </a:solidFill>
                <a:miter lim="800000"/>
                <a:headEnd/>
                <a:tailEnd/>
              </a:ln>
            </p:spPr>
          </p:pic>
          <p:pic>
            <p:nvPicPr>
              <p:cNvPr id="24" name="Picture 5"/>
              <p:cNvPicPr>
                <a:picLocks noChangeAspect="1" noChangeArrowheads="1"/>
              </p:cNvPicPr>
              <p:nvPr/>
            </p:nvPicPr>
            <p:blipFill>
              <a:blip r:embed="rId5" cstate="print"/>
              <a:srcRect/>
              <a:stretch>
                <a:fillRect/>
              </a:stretch>
            </p:blipFill>
            <p:spPr bwMode="auto">
              <a:xfrm>
                <a:off x="3645414" y="1527668"/>
                <a:ext cx="917263" cy="1114402"/>
              </a:xfrm>
              <a:prstGeom prst="rect">
                <a:avLst/>
              </a:prstGeom>
              <a:noFill/>
              <a:ln w="25400">
                <a:solidFill>
                  <a:schemeClr val="tx1"/>
                </a:solidFill>
                <a:miter lim="800000"/>
                <a:headEnd/>
                <a:tailEnd/>
              </a:ln>
            </p:spPr>
          </p:pic>
          <p:pic>
            <p:nvPicPr>
              <p:cNvPr id="25" name="Picture 6"/>
              <p:cNvPicPr>
                <a:picLocks noChangeAspect="1" noChangeArrowheads="1"/>
              </p:cNvPicPr>
              <p:nvPr/>
            </p:nvPicPr>
            <p:blipFill>
              <a:blip r:embed="rId6" cstate="print"/>
              <a:srcRect/>
              <a:stretch>
                <a:fillRect/>
              </a:stretch>
            </p:blipFill>
            <p:spPr bwMode="auto">
              <a:xfrm>
                <a:off x="3643733" y="3931693"/>
                <a:ext cx="918944" cy="1111981"/>
              </a:xfrm>
              <a:prstGeom prst="rect">
                <a:avLst/>
              </a:prstGeom>
              <a:noFill/>
              <a:ln w="25400">
                <a:solidFill>
                  <a:schemeClr val="tx1"/>
                </a:solidFill>
                <a:miter lim="800000"/>
                <a:headEnd/>
                <a:tailEnd/>
              </a:ln>
            </p:spPr>
          </p:pic>
          <p:pic>
            <p:nvPicPr>
              <p:cNvPr id="26" name="Picture 8"/>
              <p:cNvPicPr>
                <a:picLocks noChangeAspect="1" noChangeArrowheads="1"/>
              </p:cNvPicPr>
              <p:nvPr/>
            </p:nvPicPr>
            <p:blipFill>
              <a:blip r:embed="rId7" cstate="print"/>
              <a:srcRect/>
              <a:stretch>
                <a:fillRect/>
              </a:stretch>
            </p:blipFill>
            <p:spPr bwMode="auto">
              <a:xfrm>
                <a:off x="3656774" y="5132496"/>
                <a:ext cx="905903" cy="1102274"/>
              </a:xfrm>
              <a:prstGeom prst="rect">
                <a:avLst/>
              </a:prstGeom>
              <a:noFill/>
              <a:ln w="25400">
                <a:solidFill>
                  <a:schemeClr val="tx1"/>
                </a:solidFill>
                <a:miter lim="800000"/>
                <a:headEnd/>
                <a:tailEnd/>
              </a:ln>
            </p:spPr>
          </p:pic>
          <p:sp>
            <p:nvSpPr>
              <p:cNvPr id="27" name="TextBox 26"/>
              <p:cNvSpPr txBox="1"/>
              <p:nvPr/>
            </p:nvSpPr>
            <p:spPr>
              <a:xfrm>
                <a:off x="4560434" y="1887468"/>
                <a:ext cx="3556239" cy="447443"/>
              </a:xfrm>
              <a:prstGeom prst="rect">
                <a:avLst/>
              </a:prstGeom>
              <a:noFill/>
            </p:spPr>
            <p:txBody>
              <a:bodyPr wrap="none" rtlCol="0">
                <a:spAutoFit/>
              </a:bodyPr>
              <a:lstStyle/>
              <a:p>
                <a:r>
                  <a:rPr lang="en-ZA" sz="1400" b="1" dirty="0" smtClean="0"/>
                  <a:t>Minister T. Manuel</a:t>
                </a:r>
              </a:p>
              <a:p>
                <a:r>
                  <a:rPr lang="en-ZA" sz="1400" b="1" dirty="0" smtClean="0"/>
                  <a:t>Presidency: National Planning Commission</a:t>
                </a:r>
                <a:endParaRPr lang="en-ZA" sz="1400" b="1" dirty="0"/>
              </a:p>
            </p:txBody>
          </p:sp>
          <p:sp>
            <p:nvSpPr>
              <p:cNvPr id="28" name="TextBox 27"/>
              <p:cNvSpPr txBox="1"/>
              <p:nvPr/>
            </p:nvSpPr>
            <p:spPr>
              <a:xfrm>
                <a:off x="4560434" y="3089480"/>
                <a:ext cx="2698703" cy="447443"/>
              </a:xfrm>
              <a:prstGeom prst="rect">
                <a:avLst/>
              </a:prstGeom>
              <a:noFill/>
            </p:spPr>
            <p:txBody>
              <a:bodyPr wrap="none" rtlCol="0">
                <a:spAutoFit/>
              </a:bodyPr>
              <a:lstStyle/>
              <a:p>
                <a:r>
                  <a:rPr lang="en-ZA" sz="1400" b="1" dirty="0" smtClean="0"/>
                  <a:t>Minister E. Molewa</a:t>
                </a:r>
              </a:p>
              <a:p>
                <a:r>
                  <a:rPr lang="en-ZA" sz="1400" b="1" dirty="0" smtClean="0"/>
                  <a:t>Water and Environmental Affairs</a:t>
                </a:r>
                <a:endParaRPr lang="en-ZA" sz="1400" b="1" dirty="0"/>
              </a:p>
            </p:txBody>
          </p:sp>
          <p:sp>
            <p:nvSpPr>
              <p:cNvPr id="29" name="TextBox 28"/>
              <p:cNvSpPr txBox="1"/>
              <p:nvPr/>
            </p:nvSpPr>
            <p:spPr>
              <a:xfrm>
                <a:off x="4560434" y="4290283"/>
                <a:ext cx="1834769" cy="447443"/>
              </a:xfrm>
              <a:prstGeom prst="rect">
                <a:avLst/>
              </a:prstGeom>
              <a:noFill/>
            </p:spPr>
            <p:txBody>
              <a:bodyPr wrap="none" rtlCol="0">
                <a:spAutoFit/>
              </a:bodyPr>
              <a:lstStyle/>
              <a:p>
                <a:r>
                  <a:rPr lang="en-ZA" sz="1400" b="1" dirty="0" smtClean="0"/>
                  <a:t>Minister S. Shabangu</a:t>
                </a:r>
              </a:p>
              <a:p>
                <a:r>
                  <a:rPr lang="en-ZA" sz="1400" b="1" dirty="0" smtClean="0"/>
                  <a:t>Mineral Resources</a:t>
                </a:r>
                <a:endParaRPr lang="en-ZA" sz="1400" b="1" dirty="0"/>
              </a:p>
            </p:txBody>
          </p:sp>
          <p:sp>
            <p:nvSpPr>
              <p:cNvPr id="30" name="TextBox 29"/>
              <p:cNvSpPr txBox="1"/>
              <p:nvPr/>
            </p:nvSpPr>
            <p:spPr>
              <a:xfrm>
                <a:off x="4560434" y="5486232"/>
                <a:ext cx="2074982" cy="447443"/>
              </a:xfrm>
              <a:prstGeom prst="rect">
                <a:avLst/>
              </a:prstGeom>
              <a:noFill/>
            </p:spPr>
            <p:txBody>
              <a:bodyPr wrap="none" rtlCol="0">
                <a:spAutoFit/>
              </a:bodyPr>
              <a:lstStyle/>
              <a:p>
                <a:r>
                  <a:rPr lang="en-ZA" sz="1400" b="1" dirty="0" smtClean="0"/>
                  <a:t>Minister N. Pandor</a:t>
                </a:r>
              </a:p>
              <a:p>
                <a:r>
                  <a:rPr lang="en-ZA" sz="1400" b="1" dirty="0" smtClean="0"/>
                  <a:t>Science and Technology</a:t>
                </a:r>
                <a:endParaRPr lang="en-ZA" sz="1400" b="1" dirty="0"/>
              </a:p>
            </p:txBody>
          </p:sp>
          <p:sp>
            <p:nvSpPr>
              <p:cNvPr id="31" name="TextBox 30"/>
              <p:cNvSpPr txBox="1"/>
              <p:nvPr/>
            </p:nvSpPr>
            <p:spPr>
              <a:xfrm>
                <a:off x="1084755" y="3453886"/>
                <a:ext cx="1632242" cy="447443"/>
              </a:xfrm>
              <a:prstGeom prst="rect">
                <a:avLst/>
              </a:prstGeom>
              <a:noFill/>
            </p:spPr>
            <p:txBody>
              <a:bodyPr wrap="none" rtlCol="0">
                <a:spAutoFit/>
              </a:bodyPr>
              <a:lstStyle/>
              <a:p>
                <a:pPr algn="ctr"/>
                <a:r>
                  <a:rPr lang="en-ZA" sz="2800" b="1" dirty="0" smtClean="0"/>
                  <a:t>IMC:AMD</a:t>
                </a:r>
                <a:endParaRPr lang="en-ZA" sz="2800" b="1" dirty="0"/>
              </a:p>
            </p:txBody>
          </p:sp>
          <p:cxnSp>
            <p:nvCxnSpPr>
              <p:cNvPr id="32" name="Straight Arrow Connector 31"/>
              <p:cNvCxnSpPr>
                <a:stCxn id="31" idx="3"/>
              </p:cNvCxnSpPr>
              <p:nvPr/>
            </p:nvCxnSpPr>
            <p:spPr>
              <a:xfrm flipV="1">
                <a:off x="2716997" y="2084869"/>
                <a:ext cx="844702" cy="1592739"/>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1" idx="3"/>
              </p:cNvCxnSpPr>
              <p:nvPr/>
            </p:nvCxnSpPr>
            <p:spPr>
              <a:xfrm flipV="1">
                <a:off x="2716997" y="3286882"/>
                <a:ext cx="844389" cy="390726"/>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1" idx="3"/>
              </p:cNvCxnSpPr>
              <p:nvPr/>
            </p:nvCxnSpPr>
            <p:spPr>
              <a:xfrm>
                <a:off x="2716997" y="3677608"/>
                <a:ext cx="843021" cy="810077"/>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1" idx="3"/>
              </p:cNvCxnSpPr>
              <p:nvPr/>
            </p:nvCxnSpPr>
            <p:spPr>
              <a:xfrm>
                <a:off x="2716997" y="3677608"/>
                <a:ext cx="856062" cy="2006025"/>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937638" y="3769220"/>
                <a:ext cx="1954381" cy="369332"/>
              </a:xfrm>
              <a:prstGeom prst="rect">
                <a:avLst/>
              </a:prstGeom>
              <a:noFill/>
            </p:spPr>
            <p:txBody>
              <a:bodyPr wrap="none" rtlCol="0">
                <a:spAutoFit/>
              </a:bodyPr>
              <a:lstStyle/>
              <a:p>
                <a:pPr algn="ctr"/>
                <a:r>
                  <a:rPr lang="en-ZA" b="1" dirty="0" smtClean="0">
                    <a:solidFill>
                      <a:srgbClr val="800000"/>
                    </a:solidFill>
                  </a:rPr>
                  <a:t>September 2010</a:t>
                </a:r>
                <a:endParaRPr lang="en-ZA" b="1" dirty="0">
                  <a:solidFill>
                    <a:srgbClr val="800000"/>
                  </a:solidFill>
                </a:endParaRPr>
              </a:p>
            </p:txBody>
          </p:sp>
        </p:grpSp>
      </p:grpSp>
      <p:grpSp>
        <p:nvGrpSpPr>
          <p:cNvPr id="37" name="Group 36"/>
          <p:cNvGrpSpPr/>
          <p:nvPr/>
        </p:nvGrpSpPr>
        <p:grpSpPr>
          <a:xfrm>
            <a:off x="1914690" y="994037"/>
            <a:ext cx="5289319" cy="5470612"/>
            <a:chOff x="1600199" y="457200"/>
            <a:chExt cx="6461760" cy="6278880"/>
          </a:xfrm>
        </p:grpSpPr>
        <p:sp>
          <p:nvSpPr>
            <p:cNvPr id="38" name="Rounded Rectangle 37"/>
            <p:cNvSpPr/>
            <p:nvPr/>
          </p:nvSpPr>
          <p:spPr>
            <a:xfrm>
              <a:off x="1600199" y="457200"/>
              <a:ext cx="6461760" cy="6278880"/>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39" name="Picture 2"/>
            <p:cNvPicPr>
              <a:picLocks noChangeAspect="1" noChangeArrowheads="1"/>
            </p:cNvPicPr>
            <p:nvPr/>
          </p:nvPicPr>
          <p:blipFill>
            <a:blip r:embed="rId8" cstate="print"/>
            <a:srcRect/>
            <a:stretch>
              <a:fillRect/>
            </a:stretch>
          </p:blipFill>
          <p:spPr bwMode="auto">
            <a:xfrm>
              <a:off x="2871776" y="1793906"/>
              <a:ext cx="3918609" cy="4695970"/>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3558911" y="1234440"/>
              <a:ext cx="2544338" cy="423900"/>
            </a:xfrm>
            <a:prstGeom prst="rect">
              <a:avLst/>
            </a:prstGeom>
            <a:noFill/>
          </p:spPr>
          <p:txBody>
            <a:bodyPr wrap="none" rtlCol="0">
              <a:spAutoFit/>
            </a:bodyPr>
            <a:lstStyle/>
            <a:p>
              <a:pPr algn="ctr"/>
              <a:r>
                <a:rPr lang="en-ZA" b="1" dirty="0" smtClean="0">
                  <a:solidFill>
                    <a:srgbClr val="800000"/>
                  </a:solidFill>
                </a:rPr>
                <a:t>(9 February 2011)</a:t>
              </a:r>
              <a:endParaRPr lang="en-ZA" b="1" dirty="0">
                <a:solidFill>
                  <a:srgbClr val="800000"/>
                </a:solidFill>
              </a:endParaRPr>
            </a:p>
          </p:txBody>
        </p:sp>
        <p:sp>
          <p:nvSpPr>
            <p:cNvPr id="41" name="TextBox 40"/>
            <p:cNvSpPr txBox="1"/>
            <p:nvPr/>
          </p:nvSpPr>
          <p:spPr>
            <a:xfrm>
              <a:off x="1681893" y="868680"/>
              <a:ext cx="6298375" cy="459225"/>
            </a:xfrm>
            <a:prstGeom prst="rect">
              <a:avLst/>
            </a:prstGeom>
            <a:noFill/>
          </p:spPr>
          <p:txBody>
            <a:bodyPr wrap="none" rtlCol="0">
              <a:spAutoFit/>
            </a:bodyPr>
            <a:lstStyle/>
            <a:p>
              <a:pPr algn="ctr"/>
              <a:r>
                <a:rPr lang="en-ZA" sz="2000" b="1" dirty="0" smtClean="0"/>
                <a:t>Cabinet instruction based on IMC Report</a:t>
              </a:r>
              <a:endParaRPr lang="en-ZA" sz="2000" b="1" dirty="0"/>
            </a:p>
          </p:txBody>
        </p:sp>
      </p:grpSp>
      <p:grpSp>
        <p:nvGrpSpPr>
          <p:cNvPr id="42" name="Group 41"/>
          <p:cNvGrpSpPr/>
          <p:nvPr/>
        </p:nvGrpSpPr>
        <p:grpSpPr>
          <a:xfrm>
            <a:off x="1414641" y="952707"/>
            <a:ext cx="6323037" cy="5517906"/>
            <a:chOff x="1402080" y="457200"/>
            <a:chExt cx="6324600" cy="5989320"/>
          </a:xfrm>
        </p:grpSpPr>
        <p:sp>
          <p:nvSpPr>
            <p:cNvPr id="43" name="Rounded Rectangle 42"/>
            <p:cNvSpPr/>
            <p:nvPr/>
          </p:nvSpPr>
          <p:spPr>
            <a:xfrm>
              <a:off x="1402080" y="457200"/>
              <a:ext cx="6324600" cy="5989320"/>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44" name="Picture 2"/>
            <p:cNvPicPr>
              <a:picLocks noChangeAspect="1" noChangeArrowheads="1"/>
            </p:cNvPicPr>
            <p:nvPr/>
          </p:nvPicPr>
          <p:blipFill>
            <a:blip r:embed="rId9" cstate="print"/>
            <a:srcRect/>
            <a:stretch>
              <a:fillRect/>
            </a:stretch>
          </p:blipFill>
          <p:spPr bwMode="auto">
            <a:xfrm>
              <a:off x="3018383" y="1608774"/>
              <a:ext cx="3108097" cy="4409160"/>
            </a:xfrm>
            <a:prstGeom prst="rect">
              <a:avLst/>
            </a:prstGeom>
            <a:noFill/>
            <a:ln w="12700">
              <a:solidFill>
                <a:schemeClr val="bg1">
                  <a:lumMod val="50000"/>
                </a:schemeClr>
              </a:solidFill>
              <a:miter lim="800000"/>
              <a:headEnd/>
              <a:tailEnd/>
            </a:ln>
          </p:spPr>
        </p:pic>
        <p:sp>
          <p:nvSpPr>
            <p:cNvPr id="45" name="TextBox 44"/>
            <p:cNvSpPr txBox="1"/>
            <p:nvPr/>
          </p:nvSpPr>
          <p:spPr>
            <a:xfrm>
              <a:off x="3767601" y="1066800"/>
              <a:ext cx="1612429" cy="369332"/>
            </a:xfrm>
            <a:prstGeom prst="rect">
              <a:avLst/>
            </a:prstGeom>
            <a:noFill/>
          </p:spPr>
          <p:txBody>
            <a:bodyPr wrap="none" rtlCol="0">
              <a:spAutoFit/>
            </a:bodyPr>
            <a:lstStyle/>
            <a:p>
              <a:pPr algn="ctr"/>
              <a:r>
                <a:rPr lang="en-ZA" b="1" dirty="0" smtClean="0">
                  <a:solidFill>
                    <a:srgbClr val="800000"/>
                  </a:solidFill>
                </a:rPr>
                <a:t>(6 April 2011)</a:t>
              </a:r>
              <a:endParaRPr lang="en-ZA" b="1" dirty="0">
                <a:solidFill>
                  <a:srgbClr val="800000"/>
                </a:solidFill>
              </a:endParaRPr>
            </a:p>
          </p:txBody>
        </p:sp>
        <p:sp>
          <p:nvSpPr>
            <p:cNvPr id="46" name="TextBox 45"/>
            <p:cNvSpPr txBox="1"/>
            <p:nvPr/>
          </p:nvSpPr>
          <p:spPr>
            <a:xfrm>
              <a:off x="2413078" y="533400"/>
              <a:ext cx="4321483" cy="634734"/>
            </a:xfrm>
            <a:prstGeom prst="rect">
              <a:avLst/>
            </a:prstGeom>
            <a:noFill/>
          </p:spPr>
          <p:txBody>
            <a:bodyPr wrap="none" rtlCol="0">
              <a:spAutoFit/>
            </a:bodyPr>
            <a:lstStyle/>
            <a:p>
              <a:pPr algn="ctr"/>
              <a:r>
                <a:rPr lang="en-ZA" sz="3200" b="1" dirty="0" smtClean="0"/>
                <a:t>Directive to the TCTA</a:t>
              </a:r>
              <a:endParaRPr lang="en-ZA" sz="3200" b="1" dirty="0"/>
            </a:p>
          </p:txBody>
        </p:sp>
        <p:sp>
          <p:nvSpPr>
            <p:cNvPr id="47" name="TextBox 46"/>
            <p:cNvSpPr txBox="1"/>
            <p:nvPr/>
          </p:nvSpPr>
          <p:spPr>
            <a:xfrm>
              <a:off x="2677866" y="5983665"/>
              <a:ext cx="3785112" cy="367478"/>
            </a:xfrm>
            <a:prstGeom prst="rect">
              <a:avLst/>
            </a:prstGeom>
            <a:noFill/>
          </p:spPr>
          <p:txBody>
            <a:bodyPr wrap="none" rtlCol="0">
              <a:spAutoFit/>
            </a:bodyPr>
            <a:lstStyle/>
            <a:p>
              <a:pPr algn="ctr"/>
              <a:r>
                <a:rPr lang="en-ZA" sz="1600" b="1" dirty="0" smtClean="0"/>
                <a:t>Short-Term Emergency Interventions</a:t>
              </a:r>
              <a:endParaRPr lang="en-ZA" sz="1600" b="1" dirty="0"/>
            </a:p>
          </p:txBody>
        </p:sp>
      </p:grpSp>
      <p:grpSp>
        <p:nvGrpSpPr>
          <p:cNvPr id="48" name="Group 47"/>
          <p:cNvGrpSpPr/>
          <p:nvPr/>
        </p:nvGrpSpPr>
        <p:grpSpPr>
          <a:xfrm>
            <a:off x="200496" y="814485"/>
            <a:ext cx="8766076" cy="5580990"/>
            <a:chOff x="47801" y="1198178"/>
            <a:chExt cx="9033142" cy="5580991"/>
          </a:xfrm>
        </p:grpSpPr>
        <p:sp>
          <p:nvSpPr>
            <p:cNvPr id="49" name="Rectangle 48"/>
            <p:cNvSpPr/>
            <p:nvPr/>
          </p:nvSpPr>
          <p:spPr>
            <a:xfrm>
              <a:off x="63064" y="1198178"/>
              <a:ext cx="9017879" cy="55809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50" name="Group 16"/>
            <p:cNvGrpSpPr/>
            <p:nvPr/>
          </p:nvGrpSpPr>
          <p:grpSpPr>
            <a:xfrm>
              <a:off x="47801" y="1968581"/>
              <a:ext cx="8972258" cy="4612522"/>
              <a:chOff x="38175" y="1606519"/>
              <a:chExt cx="8972258" cy="4612522"/>
            </a:xfrm>
          </p:grpSpPr>
          <p:grpSp>
            <p:nvGrpSpPr>
              <p:cNvPr id="52" name="Group 15"/>
              <p:cNvGrpSpPr/>
              <p:nvPr/>
            </p:nvGrpSpPr>
            <p:grpSpPr>
              <a:xfrm>
                <a:off x="38175" y="5280917"/>
                <a:ext cx="7492815" cy="938124"/>
                <a:chOff x="38175" y="5280917"/>
                <a:chExt cx="7492815" cy="938124"/>
              </a:xfrm>
            </p:grpSpPr>
            <p:sp>
              <p:nvSpPr>
                <p:cNvPr id="54" name="TextBox 5"/>
                <p:cNvSpPr txBox="1"/>
                <p:nvPr/>
              </p:nvSpPr>
              <p:spPr>
                <a:xfrm rot="2318823">
                  <a:off x="38175" y="5972820"/>
                  <a:ext cx="869199" cy="246221"/>
                </a:xfrm>
                <a:prstGeom prst="rect">
                  <a:avLst/>
                </a:prstGeom>
                <a:noFill/>
              </p:spPr>
              <p:txBody>
                <a:bodyPr wrap="none" rtlCol="0">
                  <a:spAutoFit/>
                </a:bodyPr>
                <a:lstStyle/>
                <a:p>
                  <a:r>
                    <a:rPr lang="en-ZA" sz="1000" b="1" dirty="0" smtClean="0">
                      <a:latin typeface="+mn-lt"/>
                    </a:rPr>
                    <a:t>30 Jan. 2012</a:t>
                  </a:r>
                  <a:endParaRPr lang="en-ZA" sz="1000" b="1" dirty="0">
                    <a:latin typeface="+mn-lt"/>
                  </a:endParaRPr>
                </a:p>
              </p:txBody>
            </p:sp>
            <p:sp>
              <p:nvSpPr>
                <p:cNvPr id="55" name="TextBox 54"/>
                <p:cNvSpPr txBox="1"/>
                <p:nvPr/>
              </p:nvSpPr>
              <p:spPr>
                <a:xfrm rot="2318823">
                  <a:off x="6693177" y="5960307"/>
                  <a:ext cx="837813" cy="246221"/>
                </a:xfrm>
                <a:prstGeom prst="rect">
                  <a:avLst/>
                </a:prstGeom>
                <a:noFill/>
              </p:spPr>
              <p:txBody>
                <a:bodyPr wrap="none" rtlCol="0">
                  <a:spAutoFit/>
                </a:bodyPr>
                <a:lstStyle/>
                <a:p>
                  <a:r>
                    <a:rPr lang="en-ZA" sz="1000" b="1" dirty="0" smtClean="0">
                      <a:latin typeface="+mn-lt"/>
                    </a:rPr>
                    <a:t>31 Jul. 2013</a:t>
                  </a:r>
                  <a:endParaRPr lang="en-ZA" sz="1000" b="1" dirty="0">
                    <a:latin typeface="+mn-lt"/>
                  </a:endParaRPr>
                </a:p>
              </p:txBody>
            </p:sp>
            <p:cxnSp>
              <p:nvCxnSpPr>
                <p:cNvPr id="56" name="Straight Arrow Connector 55"/>
                <p:cNvCxnSpPr/>
                <p:nvPr/>
              </p:nvCxnSpPr>
              <p:spPr>
                <a:xfrm flipH="1">
                  <a:off x="168400" y="5280917"/>
                  <a:ext cx="3050" cy="530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6810334" y="5280917"/>
                  <a:ext cx="3050" cy="530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53" name="Picture 2"/>
              <p:cNvPicPr>
                <a:picLocks noChangeAspect="1" noChangeArrowheads="1"/>
              </p:cNvPicPr>
              <p:nvPr/>
            </p:nvPicPr>
            <p:blipFill>
              <a:blip r:embed="rId10" cstate="print"/>
              <a:srcRect/>
              <a:stretch>
                <a:fillRect/>
              </a:stretch>
            </p:blipFill>
            <p:spPr bwMode="auto">
              <a:xfrm>
                <a:off x="133563" y="1606519"/>
                <a:ext cx="8876870" cy="3927505"/>
              </a:xfrm>
              <a:prstGeom prst="rect">
                <a:avLst/>
              </a:prstGeom>
              <a:noFill/>
              <a:ln w="9525">
                <a:noFill/>
                <a:miter lim="800000"/>
                <a:headEnd/>
                <a:tailEnd/>
              </a:ln>
            </p:spPr>
          </p:pic>
        </p:grpSp>
        <p:sp>
          <p:nvSpPr>
            <p:cNvPr id="51" name="TextBox 50"/>
            <p:cNvSpPr txBox="1"/>
            <p:nvPr/>
          </p:nvSpPr>
          <p:spPr>
            <a:xfrm>
              <a:off x="1898690" y="1418886"/>
              <a:ext cx="5333526" cy="369332"/>
            </a:xfrm>
            <a:prstGeom prst="rect">
              <a:avLst/>
            </a:prstGeom>
            <a:solidFill>
              <a:schemeClr val="tx1"/>
            </a:solidFill>
          </p:spPr>
          <p:txBody>
            <a:bodyPr wrap="none" rtlCol="0">
              <a:spAutoFit/>
            </a:bodyPr>
            <a:lstStyle/>
            <a:p>
              <a:pPr algn="ctr"/>
              <a:r>
                <a:rPr lang="en-ZA" sz="1800" b="1" dirty="0" smtClean="0">
                  <a:solidFill>
                    <a:srgbClr val="FFFF00"/>
                  </a:solidFill>
                  <a:latin typeface="+mn-lt"/>
                </a:rPr>
                <a:t>LTS to address the AMD associated with the 3 basins</a:t>
              </a:r>
              <a:endParaRPr lang="en-ZA" sz="1800" b="1" dirty="0">
                <a:solidFill>
                  <a:srgbClr val="FFFF00"/>
                </a:solidFill>
                <a:latin typeface="+mn-lt"/>
              </a:endParaRPr>
            </a:p>
          </p:txBody>
        </p:sp>
      </p:grpSp>
    </p:spTree>
    <p:extLst>
      <p:ext uri="{BB962C8B-B14F-4D97-AF65-F5344CB8AC3E}">
        <p14:creationId xmlns:p14="http://schemas.microsoft.com/office/powerpoint/2010/main" val="13411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style.rotation</p:attrName>
                                        </p:attrNameLst>
                                      </p:cBhvr>
                                      <p:tavLst>
                                        <p:tav tm="0">
                                          <p:val>
                                            <p:fltVal val="720"/>
                                          </p:val>
                                        </p:tav>
                                        <p:tav tm="100000">
                                          <p:val>
                                            <p:fltVal val="0"/>
                                          </p:val>
                                        </p:tav>
                                      </p:tavLst>
                                    </p:anim>
                                    <p:anim calcmode="lin" valueType="num">
                                      <p:cBhvr>
                                        <p:cTn id="9" dur="2000" fill="hold"/>
                                        <p:tgtEl>
                                          <p:spTgt spid="18"/>
                                        </p:tgtEl>
                                        <p:attrNameLst>
                                          <p:attrName>ppt_h</p:attrName>
                                        </p:attrNameLst>
                                      </p:cBhvr>
                                      <p:tavLst>
                                        <p:tav tm="0">
                                          <p:val>
                                            <p:fltVal val="0"/>
                                          </p:val>
                                        </p:tav>
                                        <p:tav tm="100000">
                                          <p:val>
                                            <p:strVal val="#ppt_h"/>
                                          </p:val>
                                        </p:tav>
                                      </p:tavLst>
                                    </p:anim>
                                    <p:anim calcmode="lin" valueType="num">
                                      <p:cBhvr>
                                        <p:cTn id="10" dur="2000" fill="hold"/>
                                        <p:tgtEl>
                                          <p:spTgt spid="18"/>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strVal val="#ppt_w*0.70"/>
                                          </p:val>
                                        </p:tav>
                                        <p:tav tm="100000">
                                          <p:val>
                                            <p:strVal val="#ppt_w"/>
                                          </p:val>
                                        </p:tav>
                                      </p:tavLst>
                                    </p:anim>
                                    <p:anim calcmode="lin" valueType="num">
                                      <p:cBhvr>
                                        <p:cTn id="16" dur="1000" fill="hold"/>
                                        <p:tgtEl>
                                          <p:spTgt spid="19"/>
                                        </p:tgtEl>
                                        <p:attrNameLst>
                                          <p:attrName>ppt_h</p:attrName>
                                        </p:attrNameLst>
                                      </p:cBhvr>
                                      <p:tavLst>
                                        <p:tav tm="0">
                                          <p:val>
                                            <p:strVal val="#ppt_h"/>
                                          </p:val>
                                        </p:tav>
                                        <p:tav tm="100000">
                                          <p:val>
                                            <p:strVal val="#ppt_h"/>
                                          </p:val>
                                        </p:tav>
                                      </p:tavLst>
                                    </p:anim>
                                    <p:animEffect transition="in" filter="fade">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1000" fill="hold"/>
                                        <p:tgtEl>
                                          <p:spTgt spid="37"/>
                                        </p:tgtEl>
                                        <p:attrNameLst>
                                          <p:attrName>ppt_w</p:attrName>
                                        </p:attrNameLst>
                                      </p:cBhvr>
                                      <p:tavLst>
                                        <p:tav tm="0">
                                          <p:val>
                                            <p:strVal val="#ppt_w*0.70"/>
                                          </p:val>
                                        </p:tav>
                                        <p:tav tm="100000">
                                          <p:val>
                                            <p:strVal val="#ppt_w"/>
                                          </p:val>
                                        </p:tav>
                                      </p:tavLst>
                                    </p:anim>
                                    <p:anim calcmode="lin" valueType="num">
                                      <p:cBhvr>
                                        <p:cTn id="23" dur="1000" fill="hold"/>
                                        <p:tgtEl>
                                          <p:spTgt spid="37"/>
                                        </p:tgtEl>
                                        <p:attrNameLst>
                                          <p:attrName>ppt_h</p:attrName>
                                        </p:attrNameLst>
                                      </p:cBhvr>
                                      <p:tavLst>
                                        <p:tav tm="0">
                                          <p:val>
                                            <p:strVal val="#ppt_h"/>
                                          </p:val>
                                        </p:tav>
                                        <p:tav tm="100000">
                                          <p:val>
                                            <p:strVal val="#ppt_h"/>
                                          </p:val>
                                        </p:tav>
                                      </p:tavLst>
                                    </p:anim>
                                    <p:animEffect transition="in" filter="fade">
                                      <p:cBhvr>
                                        <p:cTn id="24" dur="10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1000" fill="hold"/>
                                        <p:tgtEl>
                                          <p:spTgt spid="42"/>
                                        </p:tgtEl>
                                        <p:attrNameLst>
                                          <p:attrName>ppt_w</p:attrName>
                                        </p:attrNameLst>
                                      </p:cBhvr>
                                      <p:tavLst>
                                        <p:tav tm="0">
                                          <p:val>
                                            <p:strVal val="#ppt_w*0.70"/>
                                          </p:val>
                                        </p:tav>
                                        <p:tav tm="100000">
                                          <p:val>
                                            <p:strVal val="#ppt_w"/>
                                          </p:val>
                                        </p:tav>
                                      </p:tavLst>
                                    </p:anim>
                                    <p:anim calcmode="lin" valueType="num">
                                      <p:cBhvr>
                                        <p:cTn id="30" dur="1000" fill="hold"/>
                                        <p:tgtEl>
                                          <p:spTgt spid="42"/>
                                        </p:tgtEl>
                                        <p:attrNameLst>
                                          <p:attrName>ppt_h</p:attrName>
                                        </p:attrNameLst>
                                      </p:cBhvr>
                                      <p:tavLst>
                                        <p:tav tm="0">
                                          <p:val>
                                            <p:strVal val="#ppt_h"/>
                                          </p:val>
                                        </p:tav>
                                        <p:tav tm="100000">
                                          <p:val>
                                            <p:strVal val="#ppt_h"/>
                                          </p:val>
                                        </p:tav>
                                      </p:tavLst>
                                    </p:anim>
                                    <p:animEffect transition="in" filter="fade">
                                      <p:cBhvr>
                                        <p:cTn id="31" dur="10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1000"/>
                                        <p:tgtEl>
                                          <p:spTgt spid="48"/>
                                        </p:tgtEl>
                                      </p:cBhvr>
                                    </p:animEffect>
                                    <p:anim calcmode="lin" valueType="num">
                                      <p:cBhvr>
                                        <p:cTn id="37" dur="1000" fill="hold"/>
                                        <p:tgtEl>
                                          <p:spTgt spid="48"/>
                                        </p:tgtEl>
                                        <p:attrNameLst>
                                          <p:attrName>ppt_x</p:attrName>
                                        </p:attrNameLst>
                                      </p:cBhvr>
                                      <p:tavLst>
                                        <p:tav tm="0">
                                          <p:val>
                                            <p:strVal val="#ppt_x"/>
                                          </p:val>
                                        </p:tav>
                                        <p:tav tm="100000">
                                          <p:val>
                                            <p:strVal val="#ppt_x"/>
                                          </p:val>
                                        </p:tav>
                                      </p:tavLst>
                                    </p:anim>
                                    <p:anim calcmode="lin" valueType="num">
                                      <p:cBhvr>
                                        <p:cTn id="38" dur="900" decel="100000" fill="hold"/>
                                        <p:tgtEl>
                                          <p:spTgt spid="4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965670" y="148325"/>
            <a:ext cx="3196874"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INGRESS MECHANISMS</a:t>
            </a:r>
            <a:endParaRPr lang="en-US" sz="2000" b="1" dirty="0">
              <a:solidFill>
                <a:srgbClr val="FFFF00"/>
              </a:solidFill>
            </a:endParaRPr>
          </a:p>
        </p:txBody>
      </p:sp>
      <p:pic>
        <p:nvPicPr>
          <p:cNvPr id="3" name="Picture 2"/>
          <p:cNvPicPr>
            <a:picLocks noChangeAspect="1" noChangeArrowheads="1"/>
          </p:cNvPicPr>
          <p:nvPr/>
        </p:nvPicPr>
        <p:blipFill>
          <a:blip r:embed="rId3" cstate="print"/>
          <a:srcRect/>
          <a:stretch>
            <a:fillRect/>
          </a:stretch>
        </p:blipFill>
        <p:spPr bwMode="auto">
          <a:xfrm>
            <a:off x="0" y="857329"/>
            <a:ext cx="9118601" cy="5969908"/>
          </a:xfrm>
          <a:prstGeom prst="rect">
            <a:avLst/>
          </a:prstGeom>
          <a:noFill/>
          <a:ln w="25400">
            <a:solidFill>
              <a:schemeClr val="tx1"/>
            </a:solidFill>
            <a:miter lim="800000"/>
            <a:headEnd/>
            <a:tailEnd/>
          </a:ln>
          <a:effectLst/>
        </p:spPr>
      </p:pic>
    </p:spTree>
    <p:extLst>
      <p:ext uri="{BB962C8B-B14F-4D97-AF65-F5344CB8AC3E}">
        <p14:creationId xmlns:p14="http://schemas.microsoft.com/office/powerpoint/2010/main" val="369770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3881044" y="148325"/>
            <a:ext cx="1366126"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DRIVERS</a:t>
            </a:r>
            <a:endParaRPr lang="en-US" sz="2000" b="1" dirty="0">
              <a:solidFill>
                <a:srgbClr val="FFFF00"/>
              </a:solidFill>
            </a:endParaRPr>
          </a:p>
        </p:txBody>
      </p:sp>
      <p:pic>
        <p:nvPicPr>
          <p:cNvPr id="3" name="Picture 3"/>
          <p:cNvPicPr>
            <a:picLocks noChangeAspect="1" noChangeArrowheads="1"/>
          </p:cNvPicPr>
          <p:nvPr/>
        </p:nvPicPr>
        <p:blipFill>
          <a:blip r:embed="rId2" cstate="print"/>
          <a:srcRect/>
          <a:stretch>
            <a:fillRect/>
          </a:stretch>
        </p:blipFill>
        <p:spPr bwMode="auto">
          <a:xfrm>
            <a:off x="1200136" y="1272554"/>
            <a:ext cx="7572385" cy="4404348"/>
          </a:xfrm>
          <a:prstGeom prst="rect">
            <a:avLst/>
          </a:prstGeom>
          <a:ln>
            <a:noFill/>
          </a:ln>
          <a:effectLst>
            <a:softEdge rad="112500"/>
          </a:effectLst>
        </p:spPr>
      </p:pic>
      <p:sp>
        <p:nvSpPr>
          <p:cNvPr id="4" name="Rounded Rectangle 3"/>
          <p:cNvSpPr/>
          <p:nvPr/>
        </p:nvSpPr>
        <p:spPr>
          <a:xfrm>
            <a:off x="471504" y="1400174"/>
            <a:ext cx="1414464" cy="542925"/>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ZA" sz="1400" b="1" dirty="0" smtClean="0">
                <a:solidFill>
                  <a:srgbClr val="FFFF00"/>
                </a:solidFill>
              </a:rPr>
              <a:t>Water Control Levels</a:t>
            </a:r>
            <a:endParaRPr lang="en-ZA" sz="1400" b="1" dirty="0">
              <a:solidFill>
                <a:srgbClr val="FFFF00"/>
              </a:solidFill>
            </a:endParaRPr>
          </a:p>
        </p:txBody>
      </p:sp>
      <p:sp>
        <p:nvSpPr>
          <p:cNvPr id="5" name="Rounded Rectangle 4"/>
          <p:cNvSpPr/>
          <p:nvPr/>
        </p:nvSpPr>
        <p:spPr>
          <a:xfrm>
            <a:off x="471504" y="2660286"/>
            <a:ext cx="1414464" cy="799348"/>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spAutoFit/>
          </a:bodyPr>
          <a:lstStyle/>
          <a:p>
            <a:pPr algn="ctr">
              <a:lnSpc>
                <a:spcPts val="1500"/>
              </a:lnSpc>
            </a:pPr>
            <a:r>
              <a:rPr lang="en-ZA" sz="1400" b="1" dirty="0" smtClean="0">
                <a:solidFill>
                  <a:srgbClr val="FFFF00"/>
                </a:solidFill>
              </a:rPr>
              <a:t>Abstraction Location &amp; Method</a:t>
            </a:r>
            <a:endParaRPr lang="en-ZA" sz="1400" b="1" dirty="0">
              <a:solidFill>
                <a:srgbClr val="FFFF00"/>
              </a:solidFill>
            </a:endParaRPr>
          </a:p>
        </p:txBody>
      </p:sp>
      <p:sp>
        <p:nvSpPr>
          <p:cNvPr id="6" name="Rounded Rectangle 5"/>
          <p:cNvSpPr/>
          <p:nvPr/>
        </p:nvSpPr>
        <p:spPr>
          <a:xfrm>
            <a:off x="471504" y="4176821"/>
            <a:ext cx="1414464" cy="586523"/>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spAutoFit/>
          </a:bodyPr>
          <a:lstStyle/>
          <a:p>
            <a:pPr algn="ctr">
              <a:lnSpc>
                <a:spcPts val="1500"/>
              </a:lnSpc>
            </a:pPr>
            <a:r>
              <a:rPr lang="en-ZA" sz="1400" b="1" dirty="0" smtClean="0">
                <a:solidFill>
                  <a:srgbClr val="FFFF00"/>
                </a:solidFill>
              </a:rPr>
              <a:t>Application of “AMD”</a:t>
            </a:r>
            <a:endParaRPr lang="en-ZA" sz="1400" b="1" dirty="0">
              <a:solidFill>
                <a:srgbClr val="FFFF00"/>
              </a:solidFill>
            </a:endParaRPr>
          </a:p>
        </p:txBody>
      </p:sp>
      <p:sp>
        <p:nvSpPr>
          <p:cNvPr id="7" name="Rounded Rectangle 6"/>
          <p:cNvSpPr/>
          <p:nvPr/>
        </p:nvSpPr>
        <p:spPr>
          <a:xfrm>
            <a:off x="471504" y="5267707"/>
            <a:ext cx="1414464" cy="799348"/>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spAutoFit/>
          </a:bodyPr>
          <a:lstStyle/>
          <a:p>
            <a:pPr algn="ctr">
              <a:lnSpc>
                <a:spcPts val="1500"/>
              </a:lnSpc>
            </a:pPr>
            <a:r>
              <a:rPr lang="en-ZA" sz="1400" b="1" dirty="0" smtClean="0">
                <a:solidFill>
                  <a:srgbClr val="FFFF00"/>
                </a:solidFill>
              </a:rPr>
              <a:t>Technologies &amp; Alternative Solutions</a:t>
            </a:r>
            <a:endParaRPr lang="en-ZA" sz="1400" b="1" dirty="0">
              <a:solidFill>
                <a:srgbClr val="FFFF00"/>
              </a:solidFill>
            </a:endParaRPr>
          </a:p>
        </p:txBody>
      </p:sp>
      <p:sp>
        <p:nvSpPr>
          <p:cNvPr id="8" name="Rounded Rectangle 7"/>
          <p:cNvSpPr/>
          <p:nvPr/>
        </p:nvSpPr>
        <p:spPr>
          <a:xfrm>
            <a:off x="2677337" y="5267707"/>
            <a:ext cx="1414464" cy="799348"/>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spAutoFit/>
          </a:bodyPr>
          <a:lstStyle/>
          <a:p>
            <a:pPr algn="ctr">
              <a:lnSpc>
                <a:spcPts val="1500"/>
              </a:lnSpc>
            </a:pPr>
            <a:r>
              <a:rPr lang="en-ZA" sz="1400" b="1" dirty="0" smtClean="0">
                <a:solidFill>
                  <a:srgbClr val="FFFF00"/>
                </a:solidFill>
              </a:rPr>
              <a:t>Residues &amp; Waste Management</a:t>
            </a:r>
            <a:endParaRPr lang="en-ZA" sz="1400" b="1" dirty="0">
              <a:solidFill>
                <a:srgbClr val="FFFF00"/>
              </a:solidFill>
            </a:endParaRPr>
          </a:p>
        </p:txBody>
      </p:sp>
      <p:sp>
        <p:nvSpPr>
          <p:cNvPr id="9" name="Rounded Rectangle 8"/>
          <p:cNvSpPr/>
          <p:nvPr/>
        </p:nvSpPr>
        <p:spPr>
          <a:xfrm>
            <a:off x="4883170" y="5374118"/>
            <a:ext cx="1414464" cy="586523"/>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spAutoFit/>
          </a:bodyPr>
          <a:lstStyle/>
          <a:p>
            <a:pPr algn="ctr">
              <a:lnSpc>
                <a:spcPts val="1500"/>
              </a:lnSpc>
            </a:pPr>
            <a:r>
              <a:rPr lang="en-ZA" sz="1400" b="1" dirty="0" smtClean="0">
                <a:solidFill>
                  <a:srgbClr val="FFFF00"/>
                </a:solidFill>
              </a:rPr>
              <a:t>Cost Recovery</a:t>
            </a:r>
            <a:endParaRPr lang="en-ZA" sz="1400" b="1" dirty="0">
              <a:solidFill>
                <a:srgbClr val="FFFF00"/>
              </a:solidFill>
            </a:endParaRPr>
          </a:p>
        </p:txBody>
      </p:sp>
      <p:sp>
        <p:nvSpPr>
          <p:cNvPr id="10" name="Rounded Rectangle 9"/>
          <p:cNvSpPr/>
          <p:nvPr/>
        </p:nvSpPr>
        <p:spPr>
          <a:xfrm>
            <a:off x="7089002" y="5267707"/>
            <a:ext cx="1597798" cy="799348"/>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lgn="ctr">
              <a:lnSpc>
                <a:spcPts val="1500"/>
              </a:lnSpc>
            </a:pPr>
            <a:r>
              <a:rPr lang="en-ZA" sz="1400" b="1" dirty="0" smtClean="0">
                <a:solidFill>
                  <a:srgbClr val="FFFF00"/>
                </a:solidFill>
              </a:rPr>
              <a:t>Implementation Contract &amp; Funding</a:t>
            </a:r>
            <a:endParaRPr lang="en-ZA" sz="1400" b="1" dirty="0">
              <a:solidFill>
                <a:srgbClr val="FFFF00"/>
              </a:solidFill>
            </a:endParaRPr>
          </a:p>
        </p:txBody>
      </p:sp>
      <p:cxnSp>
        <p:nvCxnSpPr>
          <p:cNvPr id="11" name="Straight Arrow Connector 10"/>
          <p:cNvCxnSpPr>
            <a:stCxn id="4" idx="2"/>
            <a:endCxn id="5" idx="0"/>
          </p:cNvCxnSpPr>
          <p:nvPr/>
        </p:nvCxnSpPr>
        <p:spPr>
          <a:xfrm rot="5400000">
            <a:off x="820143" y="2301692"/>
            <a:ext cx="717187" cy="158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2"/>
            <a:endCxn id="6" idx="0"/>
          </p:cNvCxnSpPr>
          <p:nvPr/>
        </p:nvCxnSpPr>
        <p:spPr>
          <a:xfrm rot="5400000">
            <a:off x="820143" y="3818227"/>
            <a:ext cx="717187" cy="158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a:endCxn id="7" idx="0"/>
          </p:cNvCxnSpPr>
          <p:nvPr/>
        </p:nvCxnSpPr>
        <p:spPr>
          <a:xfrm>
            <a:off x="1178736" y="4763344"/>
            <a:ext cx="0" cy="50436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3"/>
            <a:endCxn id="8" idx="1"/>
          </p:cNvCxnSpPr>
          <p:nvPr/>
        </p:nvCxnSpPr>
        <p:spPr>
          <a:xfrm>
            <a:off x="1885968" y="5667381"/>
            <a:ext cx="79136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9" idx="1"/>
          </p:cNvCxnSpPr>
          <p:nvPr/>
        </p:nvCxnSpPr>
        <p:spPr>
          <a:xfrm flipV="1">
            <a:off x="4091801" y="5667380"/>
            <a:ext cx="791369"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3"/>
            <a:endCxn id="10" idx="1"/>
          </p:cNvCxnSpPr>
          <p:nvPr/>
        </p:nvCxnSpPr>
        <p:spPr>
          <a:xfrm>
            <a:off x="6297634" y="5667380"/>
            <a:ext cx="791368"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56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497402" y="148325"/>
            <a:ext cx="613341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EXPECTED CONSEQUENCES OF </a:t>
            </a:r>
            <a:r>
              <a:rPr lang="en-US" sz="2000" b="1" u="sng" dirty="0" smtClean="0">
                <a:solidFill>
                  <a:srgbClr val="FFFF00"/>
                </a:solidFill>
              </a:rPr>
              <a:t>NOT</a:t>
            </a:r>
            <a:r>
              <a:rPr lang="en-US" sz="2000" b="1" dirty="0" smtClean="0">
                <a:solidFill>
                  <a:srgbClr val="FFFF00"/>
                </a:solidFill>
              </a:rPr>
              <a:t> PUMPING</a:t>
            </a:r>
            <a:endParaRPr lang="en-US" sz="2000" b="1" dirty="0">
              <a:solidFill>
                <a:srgbClr val="FFFF00"/>
              </a:solidFill>
            </a:endParaRPr>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124038" y="1084438"/>
            <a:ext cx="8904157" cy="5272555"/>
          </a:xfrm>
          <a:prstGeom prst="rect">
            <a:avLst/>
          </a:prstGeom>
          <a:ln>
            <a:noFill/>
          </a:ln>
          <a:effectLst>
            <a:glow rad="228600">
              <a:schemeClr val="accent6">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233239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889337" y="148325"/>
            <a:ext cx="534954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EXPECTED CONSEQUENCE OF PUMPING</a:t>
            </a:r>
            <a:endParaRPr lang="en-US" sz="2000" b="1" dirty="0">
              <a:solidFill>
                <a:srgbClr val="FFFF00"/>
              </a:solidFill>
            </a:endParaRPr>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t="48981"/>
          <a:stretch/>
        </p:blipFill>
        <p:spPr bwMode="auto">
          <a:xfrm>
            <a:off x="110955" y="1057543"/>
            <a:ext cx="8934140" cy="5363772"/>
          </a:xfrm>
          <a:prstGeom prst="rect">
            <a:avLst/>
          </a:prstGeom>
          <a:ln>
            <a:noFill/>
          </a:ln>
          <a:effectLst>
            <a:glow rad="228600">
              <a:schemeClr val="accent6">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51321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7868" y="148324"/>
            <a:ext cx="9163984"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DIFFERENT WATER USERS REQUIRE DIFFERENT QUALITIES OF WATER</a:t>
            </a:r>
            <a:endParaRPr lang="en-US" sz="2000" b="1" dirty="0">
              <a:solidFill>
                <a:srgbClr val="FFFF00"/>
              </a:solidFill>
            </a:endParaRPr>
          </a:p>
        </p:txBody>
      </p:sp>
      <p:grpSp>
        <p:nvGrpSpPr>
          <p:cNvPr id="14" name="Group 13"/>
          <p:cNvGrpSpPr/>
          <p:nvPr/>
        </p:nvGrpSpPr>
        <p:grpSpPr>
          <a:xfrm>
            <a:off x="1" y="1118570"/>
            <a:ext cx="9146839" cy="4350058"/>
            <a:chOff x="1" y="1553592"/>
            <a:chExt cx="9146839" cy="4350058"/>
          </a:xfrm>
        </p:grpSpPr>
        <p:sp>
          <p:nvSpPr>
            <p:cNvPr id="11" name="Rounded Rectangle 10"/>
            <p:cNvSpPr/>
            <p:nvPr/>
          </p:nvSpPr>
          <p:spPr>
            <a:xfrm>
              <a:off x="1" y="1553592"/>
              <a:ext cx="9144000" cy="4350058"/>
            </a:xfrm>
            <a:prstGeom prst="roundRect">
              <a:avLst/>
            </a:prstGeom>
            <a:solidFill>
              <a:schemeClr val="bg1">
                <a:lumMod val="75000"/>
              </a:schemeClr>
            </a:solidFill>
            <a:ln>
              <a:noFill/>
            </a:ln>
            <a:effectLst>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5" name="Group 4"/>
            <p:cNvGrpSpPr/>
            <p:nvPr/>
          </p:nvGrpSpPr>
          <p:grpSpPr>
            <a:xfrm>
              <a:off x="622907" y="1802166"/>
              <a:ext cx="1965875" cy="3529430"/>
              <a:chOff x="622907" y="1802166"/>
              <a:chExt cx="1965875" cy="3529430"/>
            </a:xfrm>
          </p:grpSpPr>
          <p:pic>
            <p:nvPicPr>
              <p:cNvPr id="5124" name="Picture 4" descr="E:\My Data\Per Subject\(E)   Capacity Building\Fet Water\2018 (WQM)\Slides\Pic - Power Gereration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07" y="1802166"/>
                <a:ext cx="1965875" cy="2810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05352" y="4546766"/>
                <a:ext cx="1402948" cy="784830"/>
              </a:xfrm>
              <a:prstGeom prst="rect">
                <a:avLst/>
              </a:prstGeom>
              <a:noFill/>
            </p:spPr>
            <p:txBody>
              <a:bodyPr wrap="none" rtlCol="0">
                <a:spAutoFit/>
              </a:bodyPr>
              <a:lstStyle/>
              <a:p>
                <a:pPr algn="ctr">
                  <a:lnSpc>
                    <a:spcPts val="1800"/>
                  </a:lnSpc>
                </a:pPr>
                <a:r>
                  <a:rPr lang="en-ZA" sz="1800" b="1" dirty="0" smtClean="0">
                    <a:solidFill>
                      <a:srgbClr val="0000FF"/>
                    </a:solidFill>
                  </a:rPr>
                  <a:t>Water for</a:t>
                </a:r>
              </a:p>
              <a:p>
                <a:pPr algn="ctr">
                  <a:lnSpc>
                    <a:spcPts val="1800"/>
                  </a:lnSpc>
                </a:pPr>
                <a:r>
                  <a:rPr lang="en-ZA" sz="1800" b="1" dirty="0" smtClean="0">
                    <a:solidFill>
                      <a:srgbClr val="0000FF"/>
                    </a:solidFill>
                  </a:rPr>
                  <a:t>Power</a:t>
                </a:r>
              </a:p>
              <a:p>
                <a:pPr algn="ctr">
                  <a:lnSpc>
                    <a:spcPts val="1800"/>
                  </a:lnSpc>
                </a:pPr>
                <a:r>
                  <a:rPr lang="en-ZA" sz="1800" b="1" dirty="0" smtClean="0">
                    <a:solidFill>
                      <a:srgbClr val="0000FF"/>
                    </a:solidFill>
                  </a:rPr>
                  <a:t>Generation</a:t>
                </a:r>
                <a:endParaRPr lang="en-ZA" sz="1800" b="1" dirty="0">
                  <a:solidFill>
                    <a:srgbClr val="0000FF"/>
                  </a:solidFill>
                </a:endParaRPr>
              </a:p>
            </p:txBody>
          </p:sp>
        </p:grpSp>
        <p:grpSp>
          <p:nvGrpSpPr>
            <p:cNvPr id="6" name="Group 5"/>
            <p:cNvGrpSpPr/>
            <p:nvPr/>
          </p:nvGrpSpPr>
          <p:grpSpPr>
            <a:xfrm>
              <a:off x="6612282" y="2494634"/>
              <a:ext cx="2534558" cy="2836961"/>
              <a:chOff x="6612282" y="2494634"/>
              <a:chExt cx="2534558" cy="2836961"/>
            </a:xfrm>
          </p:grpSpPr>
          <p:pic>
            <p:nvPicPr>
              <p:cNvPr id="5125" name="Picture 5" descr="E:\My Data\Per Subject\(E)   Capacity Building\Fet Water\2018 (WQM)\Slides\Pic - Drinking Wa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282" y="2494634"/>
                <a:ext cx="2534558" cy="18643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62671" y="4546765"/>
                <a:ext cx="1633781" cy="784830"/>
              </a:xfrm>
              <a:prstGeom prst="rect">
                <a:avLst/>
              </a:prstGeom>
              <a:noFill/>
            </p:spPr>
            <p:txBody>
              <a:bodyPr wrap="none" rtlCol="0">
                <a:spAutoFit/>
              </a:bodyPr>
              <a:lstStyle/>
              <a:p>
                <a:pPr algn="ctr">
                  <a:lnSpc>
                    <a:spcPts val="1800"/>
                  </a:lnSpc>
                </a:pPr>
                <a:r>
                  <a:rPr lang="en-ZA" sz="1800" b="1" dirty="0" smtClean="0">
                    <a:solidFill>
                      <a:srgbClr val="0000FF"/>
                    </a:solidFill>
                  </a:rPr>
                  <a:t>Water for</a:t>
                </a:r>
              </a:p>
              <a:p>
                <a:pPr algn="ctr">
                  <a:lnSpc>
                    <a:spcPts val="1800"/>
                  </a:lnSpc>
                </a:pPr>
                <a:r>
                  <a:rPr lang="en-ZA" sz="1800" b="1" dirty="0" smtClean="0">
                    <a:solidFill>
                      <a:srgbClr val="0000FF"/>
                    </a:solidFill>
                  </a:rPr>
                  <a:t>Human</a:t>
                </a:r>
              </a:p>
              <a:p>
                <a:pPr algn="ctr">
                  <a:lnSpc>
                    <a:spcPts val="1800"/>
                  </a:lnSpc>
                </a:pPr>
                <a:r>
                  <a:rPr lang="en-ZA" sz="1800" b="1" dirty="0" smtClean="0">
                    <a:solidFill>
                      <a:srgbClr val="0000FF"/>
                    </a:solidFill>
                  </a:rPr>
                  <a:t>consumption</a:t>
                </a:r>
                <a:endParaRPr lang="en-ZA" sz="1800" b="1" dirty="0">
                  <a:solidFill>
                    <a:srgbClr val="0000FF"/>
                  </a:solidFill>
                </a:endParaRPr>
              </a:p>
            </p:txBody>
          </p:sp>
        </p:grpSp>
        <p:grpSp>
          <p:nvGrpSpPr>
            <p:cNvPr id="13" name="Group 12"/>
            <p:cNvGrpSpPr/>
            <p:nvPr/>
          </p:nvGrpSpPr>
          <p:grpSpPr>
            <a:xfrm>
              <a:off x="2588783" y="2280783"/>
              <a:ext cx="3945182" cy="1802959"/>
              <a:chOff x="2588783" y="1987809"/>
              <a:chExt cx="3945182" cy="1802959"/>
            </a:xfrm>
          </p:grpSpPr>
          <p:grpSp>
            <p:nvGrpSpPr>
              <p:cNvPr id="12" name="Group 11"/>
              <p:cNvGrpSpPr/>
              <p:nvPr/>
            </p:nvGrpSpPr>
            <p:grpSpPr>
              <a:xfrm>
                <a:off x="2588783" y="3062799"/>
                <a:ext cx="3945182" cy="727969"/>
                <a:chOff x="2588783" y="3062799"/>
                <a:chExt cx="3945182" cy="727969"/>
              </a:xfrm>
            </p:grpSpPr>
            <p:sp>
              <p:nvSpPr>
                <p:cNvPr id="2" name="Left-Right Arrow 1"/>
                <p:cNvSpPr/>
                <p:nvPr/>
              </p:nvSpPr>
              <p:spPr>
                <a:xfrm>
                  <a:off x="2588783" y="3062799"/>
                  <a:ext cx="3945182" cy="727969"/>
                </a:xfrm>
                <a:prstGeom prst="lef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TextBox 6"/>
                <p:cNvSpPr txBox="1"/>
                <p:nvPr/>
              </p:nvSpPr>
              <p:spPr>
                <a:xfrm>
                  <a:off x="2791418" y="3303673"/>
                  <a:ext cx="1253869" cy="246221"/>
                </a:xfrm>
                <a:prstGeom prst="rect">
                  <a:avLst/>
                </a:prstGeom>
                <a:noFill/>
              </p:spPr>
              <p:txBody>
                <a:bodyPr wrap="none" rtlCol="0">
                  <a:spAutoFit/>
                </a:bodyPr>
                <a:lstStyle/>
                <a:p>
                  <a:pPr algn="ctr"/>
                  <a:r>
                    <a:rPr lang="en-ZA" sz="1000" b="1" dirty="0" smtClean="0">
                      <a:solidFill>
                        <a:schemeClr val="bg1"/>
                      </a:solidFill>
                    </a:rPr>
                    <a:t>WATER QUALITY</a:t>
                  </a:r>
                  <a:endParaRPr lang="en-ZA" sz="1000" b="1" dirty="0">
                    <a:solidFill>
                      <a:schemeClr val="bg1"/>
                    </a:solidFill>
                  </a:endParaRPr>
                </a:p>
              </p:txBody>
            </p:sp>
            <p:sp>
              <p:nvSpPr>
                <p:cNvPr id="15" name="TextBox 14"/>
                <p:cNvSpPr txBox="1"/>
                <p:nvPr/>
              </p:nvSpPr>
              <p:spPr>
                <a:xfrm>
                  <a:off x="5074463" y="3303673"/>
                  <a:ext cx="1253869" cy="246221"/>
                </a:xfrm>
                <a:prstGeom prst="rect">
                  <a:avLst/>
                </a:prstGeom>
                <a:noFill/>
              </p:spPr>
              <p:txBody>
                <a:bodyPr wrap="none" rtlCol="0">
                  <a:spAutoFit/>
                </a:bodyPr>
                <a:lstStyle/>
                <a:p>
                  <a:pPr algn="ctr"/>
                  <a:r>
                    <a:rPr lang="en-ZA" sz="1000" b="1" dirty="0" smtClean="0">
                      <a:solidFill>
                        <a:schemeClr val="bg1"/>
                      </a:solidFill>
                    </a:rPr>
                    <a:t>WATER QUALITY</a:t>
                  </a:r>
                  <a:endParaRPr lang="en-ZA" sz="1000" b="1" dirty="0">
                    <a:solidFill>
                      <a:schemeClr val="bg1"/>
                    </a:solidFill>
                  </a:endParaRPr>
                </a:p>
              </p:txBody>
            </p:sp>
            <p:sp>
              <p:nvSpPr>
                <p:cNvPr id="8" name="TextBox 7"/>
                <p:cNvSpPr txBox="1"/>
                <p:nvPr/>
              </p:nvSpPr>
              <p:spPr>
                <a:xfrm>
                  <a:off x="4377774" y="3165173"/>
                  <a:ext cx="381836" cy="523220"/>
                </a:xfrm>
                <a:prstGeom prst="rect">
                  <a:avLst/>
                </a:prstGeom>
                <a:noFill/>
              </p:spPr>
              <p:txBody>
                <a:bodyPr wrap="none" rtlCol="0">
                  <a:spAutoFit/>
                </a:bodyPr>
                <a:lstStyle/>
                <a:p>
                  <a:r>
                    <a:rPr lang="en-ZA" sz="2800" b="1" dirty="0" smtClean="0">
                      <a:solidFill>
                        <a:schemeClr val="bg1"/>
                      </a:solidFill>
                    </a:rPr>
                    <a:t>≈</a:t>
                  </a:r>
                  <a:endParaRPr lang="en-ZA" sz="2800" b="1" dirty="0">
                    <a:solidFill>
                      <a:schemeClr val="bg1"/>
                    </a:solidFill>
                  </a:endParaRPr>
                </a:p>
              </p:txBody>
            </p:sp>
          </p:grpSp>
          <p:pic>
            <p:nvPicPr>
              <p:cNvPr id="5126" name="Picture 6" descr="E:\My Data\Per Subject\(E)   Capacity Building\Fet Water\2018 (WQM)\Slides\Pic - Glass Beak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3761" y="1987809"/>
                <a:ext cx="999877" cy="131452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105350" y="3834742"/>
              <a:ext cx="936475" cy="1569660"/>
            </a:xfrm>
            <a:prstGeom prst="rect">
              <a:avLst/>
            </a:prstGeom>
            <a:noFill/>
          </p:spPr>
          <p:txBody>
            <a:bodyPr wrap="none" rtlCol="0">
              <a:spAutoFit/>
            </a:bodyPr>
            <a:lstStyle/>
            <a:p>
              <a:pPr algn="ctr"/>
              <a:r>
                <a:rPr lang="en-ZA" sz="9600" b="1" dirty="0" smtClean="0"/>
                <a:t>?</a:t>
              </a:r>
              <a:endParaRPr lang="en-ZA" sz="9600" b="1" dirty="0"/>
            </a:p>
          </p:txBody>
        </p:sp>
      </p:grpSp>
      <p:sp>
        <p:nvSpPr>
          <p:cNvPr id="16" name="TextBox 15"/>
          <p:cNvSpPr txBox="1"/>
          <p:nvPr/>
        </p:nvSpPr>
        <p:spPr>
          <a:xfrm>
            <a:off x="692079" y="5521900"/>
            <a:ext cx="7744429" cy="523220"/>
          </a:xfrm>
          <a:prstGeom prst="rect">
            <a:avLst/>
          </a:prstGeom>
          <a:noFill/>
        </p:spPr>
        <p:txBody>
          <a:bodyPr wrap="none" rtlCol="0">
            <a:spAutoFit/>
          </a:bodyPr>
          <a:lstStyle/>
          <a:p>
            <a:pPr algn="ctr"/>
            <a:r>
              <a:rPr lang="en-ZA" sz="2800" b="1" dirty="0" smtClean="0">
                <a:solidFill>
                  <a:srgbClr val="C00000"/>
                </a:solidFill>
              </a:rPr>
              <a:t>How do we know when WQ is GOOD or BAD</a:t>
            </a:r>
            <a:endParaRPr lang="en-ZA" sz="2800" b="1" dirty="0">
              <a:solidFill>
                <a:srgbClr val="C00000"/>
              </a:solidFill>
            </a:endParaRPr>
          </a:p>
        </p:txBody>
      </p:sp>
    </p:spTree>
    <p:extLst>
      <p:ext uri="{BB962C8B-B14F-4D97-AF65-F5344CB8AC3E}">
        <p14:creationId xmlns:p14="http://schemas.microsoft.com/office/powerpoint/2010/main" val="423075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433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 Box 3"/>
          <p:cNvSpPr txBox="1">
            <a:spLocks noChangeArrowheads="1"/>
          </p:cNvSpPr>
          <p:nvPr/>
        </p:nvSpPr>
        <p:spPr bwMode="auto">
          <a:xfrm>
            <a:off x="6643702" y="0"/>
            <a:ext cx="2500298" cy="707886"/>
          </a:xfrm>
          <a:prstGeom prst="rect">
            <a:avLst/>
          </a:prstGeom>
          <a:noFill/>
          <a:ln w="9525">
            <a:noFill/>
            <a:miter lim="800000"/>
            <a:headEnd/>
            <a:tailEnd/>
          </a:ln>
        </p:spPr>
        <p:txBody>
          <a:bodyPr wrap="square">
            <a:spAutoFit/>
          </a:bodyPr>
          <a:lstStyle/>
          <a:p>
            <a:pPr algn="ctr" eaLnBrk="0" hangingPunct="0"/>
            <a:r>
              <a:rPr lang="en-US" sz="2000" b="1" dirty="0" smtClean="0">
                <a:solidFill>
                  <a:srgbClr val="FFFF00"/>
                </a:solidFill>
              </a:rPr>
              <a:t>WESTERN BASIN</a:t>
            </a:r>
          </a:p>
          <a:p>
            <a:pPr algn="ctr" eaLnBrk="0" hangingPunct="0"/>
            <a:r>
              <a:rPr lang="en-US" sz="2000" b="1" dirty="0" smtClean="0">
                <a:solidFill>
                  <a:srgbClr val="FFFF00"/>
                </a:solidFill>
              </a:rPr>
              <a:t>18 </a:t>
            </a:r>
            <a:r>
              <a:rPr lang="en-US" sz="2000" b="1" dirty="0">
                <a:solidFill>
                  <a:srgbClr val="FFFF00"/>
                </a:solidFill>
              </a:rPr>
              <a:t>Winze</a:t>
            </a:r>
          </a:p>
        </p:txBody>
      </p:sp>
      <p:sp>
        <p:nvSpPr>
          <p:cNvPr id="5" name="TextBox 3"/>
          <p:cNvSpPr txBox="1">
            <a:spLocks noChangeArrowheads="1"/>
          </p:cNvSpPr>
          <p:nvPr/>
        </p:nvSpPr>
        <p:spPr bwMode="auto">
          <a:xfrm>
            <a:off x="3000364" y="285728"/>
            <a:ext cx="3143250" cy="830997"/>
          </a:xfrm>
          <a:prstGeom prst="rect">
            <a:avLst/>
          </a:prstGeom>
          <a:noFill/>
          <a:ln w="9525">
            <a:noFill/>
            <a:miter lim="800000"/>
            <a:headEnd/>
            <a:tailEnd/>
          </a:ln>
        </p:spPr>
        <p:txBody>
          <a:bodyPr>
            <a:spAutoFit/>
          </a:bodyPr>
          <a:lstStyle/>
          <a:p>
            <a:pPr algn="ctr"/>
            <a:r>
              <a:rPr lang="en-ZA" sz="4800" b="1" dirty="0">
                <a:solidFill>
                  <a:srgbClr val="FF0000"/>
                </a:solidFill>
              </a:rPr>
              <a:t>Then</a:t>
            </a:r>
          </a:p>
        </p:txBody>
      </p:sp>
      <p:sp>
        <p:nvSpPr>
          <p:cNvPr id="6" name="TextBox 5"/>
          <p:cNvSpPr txBox="1"/>
          <p:nvPr/>
        </p:nvSpPr>
        <p:spPr>
          <a:xfrm>
            <a:off x="6455102" y="6018940"/>
            <a:ext cx="2030299" cy="400110"/>
          </a:xfrm>
          <a:prstGeom prst="rect">
            <a:avLst/>
          </a:prstGeom>
          <a:solidFill>
            <a:schemeClr val="tx1"/>
          </a:solidFill>
        </p:spPr>
        <p:txBody>
          <a:bodyPr wrap="none" rtlCol="0">
            <a:spAutoFit/>
          </a:bodyPr>
          <a:lstStyle/>
          <a:p>
            <a:r>
              <a:rPr lang="en-ZA" sz="2000" b="1" dirty="0" smtClean="0">
                <a:solidFill>
                  <a:srgbClr val="FFFF00"/>
                </a:solidFill>
                <a:latin typeface="+mn-lt"/>
              </a:rPr>
              <a:t>11 February 2010</a:t>
            </a:r>
            <a:endParaRPr lang="en-ZA" sz="2000" b="1" dirty="0">
              <a:solidFill>
                <a:srgbClr val="FFFF00"/>
              </a:solidFill>
              <a:latin typeface="+mn-lt"/>
            </a:endParaRPr>
          </a:p>
        </p:txBody>
      </p:sp>
    </p:spTree>
    <p:extLst>
      <p:ext uri="{BB962C8B-B14F-4D97-AF65-F5344CB8AC3E}">
        <p14:creationId xmlns:p14="http://schemas.microsoft.com/office/powerpoint/2010/main" val="200504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IMG_273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2"/>
          <p:cNvSpPr txBox="1">
            <a:spLocks noChangeArrowheads="1"/>
          </p:cNvSpPr>
          <p:nvPr/>
        </p:nvSpPr>
        <p:spPr bwMode="auto">
          <a:xfrm>
            <a:off x="3000364" y="416374"/>
            <a:ext cx="3143250" cy="646331"/>
          </a:xfrm>
          <a:prstGeom prst="rect">
            <a:avLst/>
          </a:prstGeom>
          <a:noFill/>
          <a:ln w="9525">
            <a:noFill/>
            <a:miter lim="800000"/>
            <a:headEnd/>
            <a:tailEnd/>
          </a:ln>
        </p:spPr>
        <p:txBody>
          <a:bodyPr>
            <a:spAutoFit/>
          </a:bodyPr>
          <a:lstStyle/>
          <a:p>
            <a:pPr algn="ctr"/>
            <a:r>
              <a:rPr lang="en-ZA" sz="3600" b="1" dirty="0" smtClean="0">
                <a:solidFill>
                  <a:srgbClr val="00FF00"/>
                </a:solidFill>
              </a:rPr>
              <a:t>and LATER…</a:t>
            </a:r>
            <a:endParaRPr lang="en-ZA" sz="3600" b="1" dirty="0">
              <a:solidFill>
                <a:srgbClr val="00FF00"/>
              </a:solidFill>
            </a:endParaRPr>
          </a:p>
        </p:txBody>
      </p:sp>
      <p:sp>
        <p:nvSpPr>
          <p:cNvPr id="5" name="Text Box 3"/>
          <p:cNvSpPr txBox="1">
            <a:spLocks noChangeArrowheads="1"/>
          </p:cNvSpPr>
          <p:nvPr/>
        </p:nvSpPr>
        <p:spPr bwMode="auto">
          <a:xfrm>
            <a:off x="6643702" y="0"/>
            <a:ext cx="2500298" cy="707886"/>
          </a:xfrm>
          <a:prstGeom prst="rect">
            <a:avLst/>
          </a:prstGeom>
          <a:noFill/>
          <a:ln w="9525">
            <a:noFill/>
            <a:miter lim="800000"/>
            <a:headEnd/>
            <a:tailEnd/>
          </a:ln>
        </p:spPr>
        <p:txBody>
          <a:bodyPr wrap="square">
            <a:spAutoFit/>
          </a:bodyPr>
          <a:lstStyle/>
          <a:p>
            <a:pPr algn="ctr" eaLnBrk="0" hangingPunct="0"/>
            <a:r>
              <a:rPr lang="en-US" sz="2000" b="1" dirty="0" smtClean="0"/>
              <a:t>WESTERN BASIN</a:t>
            </a:r>
          </a:p>
          <a:p>
            <a:pPr algn="ctr" eaLnBrk="0" hangingPunct="0"/>
            <a:r>
              <a:rPr lang="en-US" sz="2000" b="1" dirty="0" smtClean="0"/>
              <a:t>18 </a:t>
            </a:r>
            <a:r>
              <a:rPr lang="en-US" sz="2000" b="1" dirty="0"/>
              <a:t>Winze</a:t>
            </a:r>
          </a:p>
        </p:txBody>
      </p:sp>
      <p:sp>
        <p:nvSpPr>
          <p:cNvPr id="6" name="TextBox 5"/>
          <p:cNvSpPr txBox="1"/>
          <p:nvPr/>
        </p:nvSpPr>
        <p:spPr>
          <a:xfrm>
            <a:off x="6324478" y="5727548"/>
            <a:ext cx="2249975" cy="400110"/>
          </a:xfrm>
          <a:prstGeom prst="rect">
            <a:avLst/>
          </a:prstGeom>
          <a:solidFill>
            <a:schemeClr val="tx1"/>
          </a:solidFill>
        </p:spPr>
        <p:txBody>
          <a:bodyPr wrap="none" rtlCol="0">
            <a:spAutoFit/>
          </a:bodyPr>
          <a:lstStyle/>
          <a:p>
            <a:r>
              <a:rPr lang="en-ZA" sz="2000" b="1" dirty="0" smtClean="0">
                <a:solidFill>
                  <a:srgbClr val="FFFF00"/>
                </a:solidFill>
                <a:latin typeface="+mn-lt"/>
              </a:rPr>
              <a:t>19 September 2012</a:t>
            </a:r>
            <a:endParaRPr lang="en-ZA" sz="2000" b="1" dirty="0">
              <a:solidFill>
                <a:srgbClr val="FFFF00"/>
              </a:solidFill>
              <a:latin typeface="+mn-lt"/>
            </a:endParaRPr>
          </a:p>
        </p:txBody>
      </p:sp>
    </p:spTree>
    <p:extLst>
      <p:ext uri="{BB962C8B-B14F-4D97-AF65-F5344CB8AC3E}">
        <p14:creationId xmlns:p14="http://schemas.microsoft.com/office/powerpoint/2010/main" val="27494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797022" y="148325"/>
            <a:ext cx="353417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ZA" sz="2000" b="1" dirty="0" smtClean="0">
                <a:solidFill>
                  <a:srgbClr val="FFFF00"/>
                </a:solidFill>
              </a:rPr>
              <a:t>WATER CONTROL LEVELS</a:t>
            </a:r>
            <a:endParaRPr lang="en-US" sz="2000" b="1" dirty="0">
              <a:solidFill>
                <a:srgbClr val="FFFF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3385"/>
            <a:ext cx="9144000" cy="6144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33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874717" y="148325"/>
            <a:ext cx="537878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KEY RECOMMENDATIONS &amp; </a:t>
            </a:r>
            <a:r>
              <a:rPr lang="en-ZA" sz="2000" b="1" dirty="0" smtClean="0">
                <a:solidFill>
                  <a:srgbClr val="FFFF00"/>
                </a:solidFill>
              </a:rPr>
              <a:t>FINDINGS (1)</a:t>
            </a:r>
            <a:endParaRPr lang="en-US" sz="2000" b="1" dirty="0">
              <a:solidFill>
                <a:srgbClr val="FFFF00"/>
              </a:solidFill>
            </a:endParaRPr>
          </a:p>
        </p:txBody>
      </p:sp>
      <p:sp>
        <p:nvSpPr>
          <p:cNvPr id="3" name="TextBox 2"/>
          <p:cNvSpPr txBox="1"/>
          <p:nvPr/>
        </p:nvSpPr>
        <p:spPr>
          <a:xfrm>
            <a:off x="95965" y="1403214"/>
            <a:ext cx="8940459" cy="4939814"/>
          </a:xfrm>
          <a:prstGeom prst="rect">
            <a:avLst/>
          </a:prstGeom>
          <a:noFill/>
        </p:spPr>
        <p:txBody>
          <a:bodyPr wrap="square">
            <a:spAutoFit/>
          </a:bodyPr>
          <a:lstStyle/>
          <a:p>
            <a:pPr>
              <a:spcBef>
                <a:spcPts val="600"/>
              </a:spcBef>
              <a:spcAft>
                <a:spcPts val="600"/>
              </a:spcAft>
              <a:defRPr/>
            </a:pPr>
            <a:r>
              <a:rPr lang="en-US" sz="1800" dirty="0" smtClean="0">
                <a:latin typeface="Arial" charset="0"/>
                <a:ea typeface="ＭＳ Ｐゴシック" charset="0"/>
                <a:cs typeface="ＭＳ Ｐゴシック" charset="0"/>
              </a:rPr>
              <a:t>Static water level </a:t>
            </a:r>
            <a:r>
              <a:rPr lang="en-US" sz="1800" b="1" dirty="0" smtClean="0">
                <a:solidFill>
                  <a:srgbClr val="C00000"/>
                </a:solidFill>
                <a:latin typeface="Arial" charset="0"/>
                <a:ea typeface="ＭＳ Ｐゴシック" charset="0"/>
                <a:cs typeface="ＭＳ Ｐゴシック" charset="0"/>
              </a:rPr>
              <a:t>(target operating level)</a:t>
            </a:r>
            <a:r>
              <a:rPr lang="en-US" sz="1800" dirty="0" smtClean="0">
                <a:latin typeface="Arial" charset="0"/>
                <a:ea typeface="ＭＳ Ｐゴシック" charset="0"/>
                <a:cs typeface="ＭＳ Ｐゴシック" charset="0"/>
              </a:rPr>
              <a:t>: Level at abstraction point determined by freeboard required below ECL or SECL across basin:</a:t>
            </a:r>
            <a:endParaRPr lang="en-US" sz="1800" dirty="0">
              <a:latin typeface="Arial" charset="0"/>
              <a:ea typeface="ＭＳ Ｐゴシック" charset="0"/>
              <a:cs typeface="ＭＳ Ｐゴシック" charset="0"/>
            </a:endParaRPr>
          </a:p>
          <a:p>
            <a:pPr marL="354013" indent="-354013">
              <a:tabLst>
                <a:tab pos="5472113" algn="l"/>
              </a:tabLst>
              <a:defRPr/>
            </a:pPr>
            <a:r>
              <a:rPr lang="en-US" sz="1800" b="1" dirty="0" smtClean="0">
                <a:latin typeface="Arial" charset="0"/>
                <a:ea typeface="ＭＳ Ｐゴシック" charset="0"/>
                <a:cs typeface="ＭＳ Ｐゴシック" charset="0"/>
                <a:sym typeface="Wingdings 3"/>
              </a:rPr>
              <a:t>  </a:t>
            </a:r>
            <a:r>
              <a:rPr lang="en-US" sz="1800" b="1" dirty="0" smtClean="0">
                <a:latin typeface="Arial" charset="0"/>
                <a:ea typeface="ＭＳ Ｐゴシック" charset="0"/>
                <a:cs typeface="ＭＳ Ｐゴシック" charset="0"/>
              </a:rPr>
              <a:t>Western Basin</a:t>
            </a:r>
            <a:r>
              <a:rPr lang="en-US" sz="1800" dirty="0" smtClean="0">
                <a:latin typeface="Arial" charset="0"/>
                <a:ea typeface="ＭＳ Ｐゴシック" charset="0"/>
                <a:cs typeface="ＭＳ Ｐゴシック" charset="0"/>
              </a:rPr>
              <a:t>:</a:t>
            </a:r>
            <a:endParaRPr lang="en-US" sz="1800" dirty="0">
              <a:latin typeface="Arial" charset="0"/>
              <a:ea typeface="ＭＳ Ｐゴシック" charset="0"/>
              <a:cs typeface="ＭＳ Ｐゴシック" charset="0"/>
            </a:endParaRPr>
          </a:p>
          <a:p>
            <a:pPr marL="354013" lvl="2">
              <a:tabLst>
                <a:tab pos="5651500" algn="l"/>
              </a:tabLst>
              <a:defRPr/>
            </a:pPr>
            <a:r>
              <a:rPr lang="en-US" sz="1800" dirty="0" smtClean="0">
                <a:latin typeface="Arial" charset="0"/>
                <a:ea typeface="ＭＳ Ｐゴシック" charset="0"/>
                <a:cs typeface="ＭＳ Ｐゴシック" charset="0"/>
              </a:rPr>
              <a:t>Probable\ Initial TOL</a:t>
            </a:r>
            <a:r>
              <a:rPr lang="en-US" sz="1800" baseline="-25000" dirty="0" smtClean="0">
                <a:latin typeface="Arial" charset="0"/>
                <a:ea typeface="ＭＳ Ｐゴシック" charset="0"/>
                <a:cs typeface="ＭＳ Ｐゴシック" charset="0"/>
              </a:rPr>
              <a:t>ECL</a:t>
            </a:r>
            <a:r>
              <a:rPr lang="en-US" sz="1800" dirty="0" smtClean="0">
                <a:latin typeface="Arial" charset="0"/>
                <a:ea typeface="ＭＳ Ｐゴシック" charset="0"/>
                <a:cs typeface="ＭＳ Ｐゴシック" charset="0"/>
              </a:rPr>
              <a:t>:	1 </a:t>
            </a:r>
            <a:r>
              <a:rPr lang="en-US" sz="1800" dirty="0">
                <a:latin typeface="Arial" charset="0"/>
                <a:ea typeface="ＭＳ Ｐゴシック" charset="0"/>
                <a:cs typeface="ＭＳ Ｐゴシック" charset="0"/>
              </a:rPr>
              <a:t>585 m </a:t>
            </a:r>
            <a:r>
              <a:rPr lang="en-US" sz="1800" dirty="0" smtClean="0">
                <a:latin typeface="Arial" charset="0"/>
                <a:ea typeface="ＭＳ Ｐゴシック" charset="0"/>
                <a:cs typeface="ＭＳ Ｐゴシック" charset="0"/>
              </a:rPr>
              <a:t>amsl   (</a:t>
            </a:r>
            <a:r>
              <a:rPr lang="en-US" sz="1800" dirty="0" smtClean="0">
                <a:latin typeface="Arial" charset="0"/>
                <a:ea typeface="ＭＳ Ｐゴシック" charset="0"/>
                <a:cs typeface="ＭＳ Ｐゴシック" charset="0"/>
                <a:sym typeface="Wingdings 2"/>
              </a:rPr>
              <a:t>)</a:t>
            </a:r>
            <a:endParaRPr lang="en-US" sz="1800" dirty="0">
              <a:latin typeface="Arial" charset="0"/>
              <a:ea typeface="ＭＳ Ｐゴシック" charset="0"/>
              <a:cs typeface="ＭＳ Ｐゴシック" charset="0"/>
            </a:endParaRPr>
          </a:p>
          <a:p>
            <a:pPr marL="354013" lvl="2">
              <a:spcAft>
                <a:spcPts val="1200"/>
              </a:spcAft>
              <a:tabLst>
                <a:tab pos="5651500" algn="l"/>
              </a:tabLst>
              <a:defRPr/>
            </a:pPr>
            <a:r>
              <a:rPr lang="en-US" sz="1800" dirty="0" smtClean="0">
                <a:latin typeface="Arial" charset="0"/>
                <a:ea typeface="ＭＳ Ｐゴシック" charset="0"/>
                <a:cs typeface="ＭＳ Ｐゴシック" charset="0"/>
              </a:rPr>
              <a:t>(Possible conservative long-term TOL</a:t>
            </a:r>
            <a:r>
              <a:rPr lang="en-US" sz="1800" baseline="-25000" dirty="0" smtClean="0">
                <a:latin typeface="Arial" charset="0"/>
                <a:ea typeface="ＭＳ Ｐゴシック" charset="0"/>
                <a:cs typeface="ＭＳ Ｐゴシック" charset="0"/>
              </a:rPr>
              <a:t>ECL</a:t>
            </a:r>
            <a:r>
              <a:rPr lang="en-US" sz="1800" dirty="0" smtClean="0">
                <a:latin typeface="Arial" charset="0"/>
                <a:ea typeface="ＭＳ Ｐゴシック" charset="0"/>
                <a:cs typeface="ＭＳ Ｐゴシック" charset="0"/>
              </a:rPr>
              <a:t>):	1 550 </a:t>
            </a:r>
            <a:r>
              <a:rPr lang="en-US" sz="1800" dirty="0">
                <a:latin typeface="Arial" charset="0"/>
                <a:ea typeface="ＭＳ Ｐゴシック" charset="0"/>
                <a:cs typeface="ＭＳ Ｐゴシック" charset="0"/>
              </a:rPr>
              <a:t>m </a:t>
            </a:r>
            <a:r>
              <a:rPr lang="en-US" sz="1800" dirty="0" smtClean="0">
                <a:latin typeface="Arial" charset="0"/>
                <a:ea typeface="ＭＳ Ｐゴシック" charset="0"/>
                <a:cs typeface="ＭＳ Ｐゴシック" charset="0"/>
              </a:rPr>
              <a:t>amsl   (</a:t>
            </a:r>
            <a:r>
              <a:rPr lang="en-US" sz="1800" dirty="0" smtClean="0">
                <a:latin typeface="Arial" charset="0"/>
                <a:ea typeface="ＭＳ Ｐゴシック" charset="0"/>
                <a:cs typeface="ＭＳ Ｐゴシック" charset="0"/>
                <a:sym typeface="Wingdings 2"/>
              </a:rPr>
              <a:t></a:t>
            </a:r>
            <a:r>
              <a:rPr lang="en-US" sz="1800" dirty="0" smtClean="0">
                <a:latin typeface="Arial" charset="0"/>
                <a:ea typeface="ＭＳ Ｐゴシック" charset="0"/>
                <a:cs typeface="ＭＳ Ｐゴシック" charset="0"/>
                <a:sym typeface="Wingdings 3"/>
              </a:rPr>
              <a:t>)</a:t>
            </a:r>
            <a:endParaRPr lang="en-US" sz="1800" dirty="0">
              <a:latin typeface="Arial" charset="0"/>
              <a:ea typeface="ＭＳ Ｐゴシック" charset="0"/>
              <a:cs typeface="ＭＳ Ｐゴシック" charset="0"/>
            </a:endParaRPr>
          </a:p>
          <a:p>
            <a:pPr marL="354013" indent="-354013">
              <a:tabLst>
                <a:tab pos="5651500" algn="l"/>
              </a:tabLst>
              <a:defRPr/>
            </a:pPr>
            <a:r>
              <a:rPr lang="en-US" sz="1800" b="1" dirty="0" smtClean="0">
                <a:latin typeface="Arial" charset="0"/>
                <a:ea typeface="ＭＳ Ｐゴシック" charset="0"/>
                <a:cs typeface="ＭＳ Ｐゴシック" charset="0"/>
                <a:sym typeface="Wingdings 3"/>
              </a:rPr>
              <a:t>  </a:t>
            </a:r>
            <a:r>
              <a:rPr lang="en-US" sz="1800" b="1" dirty="0" smtClean="0">
                <a:latin typeface="Arial" charset="0"/>
                <a:ea typeface="ＭＳ Ｐゴシック" charset="0"/>
                <a:cs typeface="ＭＳ Ｐゴシック" charset="0"/>
              </a:rPr>
              <a:t>Central </a:t>
            </a:r>
            <a:r>
              <a:rPr lang="en-US" sz="1800" b="1" dirty="0">
                <a:latin typeface="Arial" charset="0"/>
                <a:ea typeface="ＭＳ Ｐゴシック" charset="0"/>
                <a:cs typeface="ＭＳ Ｐゴシック" charset="0"/>
              </a:rPr>
              <a:t>Basin</a:t>
            </a:r>
            <a:r>
              <a:rPr lang="en-US" sz="1800" dirty="0" smtClean="0">
                <a:latin typeface="Arial" charset="0"/>
                <a:ea typeface="ＭＳ Ｐゴシック" charset="0"/>
                <a:cs typeface="ＭＳ Ｐゴシック" charset="0"/>
              </a:rPr>
              <a:t>:</a:t>
            </a:r>
            <a:endParaRPr lang="en-US" sz="1800" dirty="0">
              <a:latin typeface="Arial" charset="0"/>
              <a:ea typeface="ＭＳ Ｐゴシック" charset="0"/>
              <a:cs typeface="ＭＳ Ｐゴシック" charset="0"/>
            </a:endParaRPr>
          </a:p>
          <a:p>
            <a:pPr marL="354013" lvl="2">
              <a:tabLst>
                <a:tab pos="5651500" algn="l"/>
              </a:tabLst>
              <a:defRPr/>
            </a:pPr>
            <a:r>
              <a:rPr lang="en-US" sz="1800" dirty="0" smtClean="0">
                <a:latin typeface="Arial" charset="0"/>
                <a:ea typeface="ＭＳ Ｐゴシック" charset="0"/>
                <a:cs typeface="ＭＳ Ｐゴシック" charset="0"/>
              </a:rPr>
              <a:t>TOL</a:t>
            </a:r>
            <a:r>
              <a:rPr lang="en-US" sz="1800" baseline="-25000" dirty="0" smtClean="0">
                <a:latin typeface="Arial" charset="0"/>
                <a:ea typeface="ＭＳ Ｐゴシック" charset="0"/>
                <a:cs typeface="ＭＳ Ｐゴシック" charset="0"/>
              </a:rPr>
              <a:t>ECL</a:t>
            </a:r>
            <a:r>
              <a:rPr lang="en-US" sz="1800" dirty="0" smtClean="0">
                <a:latin typeface="Arial" charset="0"/>
                <a:ea typeface="ＭＳ Ｐゴシック" charset="0"/>
                <a:cs typeface="ＭＳ Ｐゴシック" charset="0"/>
              </a:rPr>
              <a:t>:	1 </a:t>
            </a:r>
            <a:r>
              <a:rPr lang="en-US" sz="1800" dirty="0">
                <a:latin typeface="Arial" charset="0"/>
                <a:ea typeface="ＭＳ Ｐゴシック" charset="0"/>
                <a:cs typeface="ＭＳ Ｐゴシック" charset="0"/>
              </a:rPr>
              <a:t>500 m </a:t>
            </a:r>
            <a:r>
              <a:rPr lang="en-US" sz="1800" dirty="0" smtClean="0">
                <a:latin typeface="Arial" charset="0"/>
                <a:ea typeface="ＭＳ Ｐゴシック" charset="0"/>
                <a:cs typeface="ＭＳ Ｐゴシック" charset="0"/>
              </a:rPr>
              <a:t>amsl   (</a:t>
            </a:r>
            <a:r>
              <a:rPr lang="en-US" sz="1800" dirty="0" smtClean="0">
                <a:latin typeface="Arial" charset="0"/>
                <a:ea typeface="ＭＳ Ｐゴシック" charset="0"/>
                <a:cs typeface="ＭＳ Ｐゴシック" charset="0"/>
                <a:sym typeface="Wingdings 2"/>
              </a:rPr>
              <a:t>)</a:t>
            </a:r>
            <a:endParaRPr lang="en-US" sz="1800" dirty="0">
              <a:latin typeface="Arial" charset="0"/>
              <a:ea typeface="ＭＳ Ｐゴシック" charset="0"/>
              <a:cs typeface="ＭＳ Ｐゴシック" charset="0"/>
            </a:endParaRPr>
          </a:p>
          <a:p>
            <a:pPr marL="354013" lvl="2">
              <a:tabLst>
                <a:tab pos="5651500" algn="l"/>
              </a:tabLst>
              <a:defRPr/>
            </a:pPr>
            <a:r>
              <a:rPr lang="en-US" sz="1800" dirty="0" smtClean="0">
                <a:latin typeface="Arial" charset="0"/>
                <a:ea typeface="ＭＳ Ｐゴシック" charset="0"/>
                <a:cs typeface="ＭＳ Ｐゴシック" charset="0"/>
              </a:rPr>
              <a:t>TOL</a:t>
            </a:r>
            <a:r>
              <a:rPr lang="en-US" sz="1800" baseline="-25000" dirty="0" smtClean="0">
                <a:latin typeface="Arial" charset="0"/>
                <a:ea typeface="ＭＳ Ｐゴシック" charset="0"/>
                <a:cs typeface="ＭＳ Ｐゴシック" charset="0"/>
              </a:rPr>
              <a:t>SECL1</a:t>
            </a:r>
            <a:r>
              <a:rPr lang="en-US" sz="1800" dirty="0" smtClean="0">
                <a:latin typeface="Arial" charset="0"/>
                <a:ea typeface="ＭＳ Ｐゴシック" charset="0"/>
                <a:cs typeface="ＭＳ Ｐゴシック" charset="0"/>
              </a:rPr>
              <a:t> (Gold </a:t>
            </a:r>
            <a:r>
              <a:rPr lang="en-US" sz="1800" dirty="0">
                <a:latin typeface="Arial" charset="0"/>
                <a:ea typeface="ＭＳ Ｐゴシック" charset="0"/>
                <a:cs typeface="ＭＳ Ｐゴシック" charset="0"/>
              </a:rPr>
              <a:t>Reef </a:t>
            </a:r>
            <a:r>
              <a:rPr lang="en-US" sz="1800" dirty="0" smtClean="0">
                <a:latin typeface="Arial" charset="0"/>
                <a:ea typeface="ＭＳ Ｐゴシック" charset="0"/>
                <a:cs typeface="ＭＳ Ｐゴシック" charset="0"/>
              </a:rPr>
              <a:t>City 245m bs #14CM):	1 </a:t>
            </a:r>
            <a:r>
              <a:rPr lang="en-US" sz="1800" dirty="0">
                <a:latin typeface="Arial" charset="0"/>
                <a:ea typeface="ＭＳ Ｐゴシック" charset="0"/>
                <a:cs typeface="ＭＳ Ｐゴシック" charset="0"/>
              </a:rPr>
              <a:t>454 m </a:t>
            </a:r>
            <a:r>
              <a:rPr lang="en-US" sz="1800" dirty="0" smtClean="0">
                <a:latin typeface="Arial" charset="0"/>
                <a:ea typeface="ＭＳ Ｐゴシック" charset="0"/>
                <a:cs typeface="ＭＳ Ｐゴシック" charset="0"/>
              </a:rPr>
              <a:t>amsl   (</a:t>
            </a:r>
            <a:r>
              <a:rPr lang="en-US" sz="1800" dirty="0" smtClean="0">
                <a:latin typeface="Arial" charset="0"/>
                <a:ea typeface="ＭＳ Ｐゴシック" charset="0"/>
                <a:cs typeface="ＭＳ Ｐゴシック" charset="0"/>
                <a:sym typeface="Wingdings 2"/>
              </a:rPr>
              <a:t>)</a:t>
            </a:r>
            <a:endParaRPr lang="en-US" sz="1800" dirty="0">
              <a:latin typeface="Arial" charset="0"/>
              <a:ea typeface="ＭＳ Ｐゴシック" charset="0"/>
              <a:cs typeface="ＭＳ Ｐゴシック" charset="0"/>
            </a:endParaRPr>
          </a:p>
          <a:p>
            <a:pPr marL="354013" lvl="2">
              <a:tabLst>
                <a:tab pos="5651500" algn="l"/>
              </a:tabLst>
              <a:defRPr/>
            </a:pPr>
            <a:r>
              <a:rPr lang="en-US" sz="1800" dirty="0" smtClean="0">
                <a:latin typeface="Arial" charset="0"/>
                <a:ea typeface="ＭＳ Ｐゴシック" charset="0"/>
                <a:cs typeface="ＭＳ Ｐゴシック" charset="0"/>
              </a:rPr>
              <a:t>TOL</a:t>
            </a:r>
            <a:r>
              <a:rPr lang="en-US" sz="1800" baseline="-25000" dirty="0" smtClean="0">
                <a:latin typeface="Arial" charset="0"/>
                <a:ea typeface="ＭＳ Ｐゴシック" charset="0"/>
                <a:cs typeface="ＭＳ Ｐゴシック" charset="0"/>
              </a:rPr>
              <a:t>SECL2</a:t>
            </a:r>
            <a:r>
              <a:rPr lang="en-US" sz="1800" dirty="0" smtClean="0">
                <a:latin typeface="Arial" charset="0"/>
                <a:ea typeface="ＭＳ Ｐゴシック" charset="0"/>
                <a:cs typeface="ＭＳ Ｐゴシック" charset="0"/>
              </a:rPr>
              <a:t> (Mining – CRG 250m bs SWV):	1 396 </a:t>
            </a:r>
            <a:r>
              <a:rPr lang="en-US" sz="1800" dirty="0">
                <a:latin typeface="Arial" charset="0"/>
                <a:ea typeface="ＭＳ Ｐゴシック" charset="0"/>
                <a:cs typeface="ＭＳ Ｐゴシック" charset="0"/>
              </a:rPr>
              <a:t>m </a:t>
            </a:r>
            <a:r>
              <a:rPr lang="en-US" sz="1800" dirty="0" smtClean="0">
                <a:latin typeface="Arial" charset="0"/>
                <a:ea typeface="ＭＳ Ｐゴシック" charset="0"/>
                <a:cs typeface="ＭＳ Ｐゴシック" charset="0"/>
              </a:rPr>
              <a:t>amsl   (</a:t>
            </a:r>
            <a:r>
              <a:rPr lang="en-US" sz="1800" dirty="0" smtClean="0">
                <a:latin typeface="Arial" charset="0"/>
                <a:ea typeface="ＭＳ Ｐゴシック" charset="0"/>
                <a:cs typeface="ＭＳ Ｐゴシック" charset="0"/>
                <a:sym typeface="Wingdings 2"/>
              </a:rPr>
              <a:t>)</a:t>
            </a:r>
          </a:p>
          <a:p>
            <a:pPr marL="354013" lvl="2">
              <a:spcAft>
                <a:spcPts val="1200"/>
              </a:spcAft>
              <a:tabLst>
                <a:tab pos="5651500" algn="l"/>
              </a:tabLst>
              <a:defRPr/>
            </a:pPr>
            <a:r>
              <a:rPr lang="en-US" sz="1800" dirty="0" smtClean="0">
                <a:latin typeface="Arial" charset="0"/>
                <a:ea typeface="ＭＳ Ｐゴシック" charset="0"/>
                <a:cs typeface="ＭＳ Ｐゴシック" charset="0"/>
              </a:rPr>
              <a:t>TOL</a:t>
            </a:r>
            <a:r>
              <a:rPr lang="en-US" sz="1800" baseline="-25000" dirty="0" smtClean="0">
                <a:latin typeface="Arial" charset="0"/>
                <a:ea typeface="ＭＳ Ｐゴシック" charset="0"/>
                <a:cs typeface="ＭＳ Ｐゴシック" charset="0"/>
              </a:rPr>
              <a:t>SECL3</a:t>
            </a:r>
            <a:r>
              <a:rPr lang="en-US" sz="1800" dirty="0" smtClean="0">
                <a:latin typeface="Arial" charset="0"/>
                <a:ea typeface="ＭＳ Ｐゴシック" charset="0"/>
                <a:cs typeface="ＭＳ Ｐゴシック" charset="0"/>
              </a:rPr>
              <a:t> (Mining – CRG 400m bs SWV):	1 246 m amsl   (</a:t>
            </a:r>
            <a:r>
              <a:rPr lang="en-US" sz="1800" dirty="0" smtClean="0">
                <a:latin typeface="Arial" charset="0"/>
                <a:ea typeface="ＭＳ Ｐゴシック" charset="0"/>
                <a:cs typeface="ＭＳ Ｐゴシック" charset="0"/>
                <a:sym typeface="Wingdings 2"/>
              </a:rPr>
              <a:t>)</a:t>
            </a:r>
            <a:endParaRPr lang="en-US" sz="1800" dirty="0">
              <a:latin typeface="Arial" charset="0"/>
              <a:ea typeface="ＭＳ Ｐゴシック" charset="0"/>
              <a:cs typeface="ＭＳ Ｐゴシック" charset="0"/>
            </a:endParaRPr>
          </a:p>
          <a:p>
            <a:pPr marL="354013" indent="-354013">
              <a:buFont typeface="Wingdings 3"/>
              <a:buChar char="u"/>
              <a:tabLst>
                <a:tab pos="5651500" algn="l"/>
              </a:tabLst>
              <a:defRPr/>
            </a:pPr>
            <a:r>
              <a:rPr lang="en-US" sz="1800" b="1" dirty="0" smtClean="0">
                <a:latin typeface="Arial" charset="0"/>
                <a:ea typeface="ＭＳ Ｐゴシック" charset="0"/>
                <a:cs typeface="ＭＳ Ｐゴシック" charset="0"/>
              </a:rPr>
              <a:t>Eastern Basin</a:t>
            </a:r>
            <a:r>
              <a:rPr lang="en-US" sz="1800" dirty="0" smtClean="0">
                <a:latin typeface="Arial" charset="0"/>
                <a:ea typeface="ＭＳ Ｐゴシック" charset="0"/>
                <a:cs typeface="ＭＳ Ｐゴシック" charset="0"/>
              </a:rPr>
              <a:t>: </a:t>
            </a:r>
            <a:endParaRPr lang="en-US" sz="1800" dirty="0">
              <a:latin typeface="Arial" charset="0"/>
              <a:ea typeface="ＭＳ Ｐゴシック" charset="0"/>
              <a:cs typeface="ＭＳ Ｐゴシック" charset="0"/>
            </a:endParaRPr>
          </a:p>
          <a:p>
            <a:pPr marL="354013" lvl="2">
              <a:tabLst>
                <a:tab pos="5651500" algn="l"/>
              </a:tabLst>
              <a:defRPr/>
            </a:pPr>
            <a:r>
              <a:rPr lang="en-US" sz="1800" dirty="0" smtClean="0">
                <a:latin typeface="Arial" charset="0"/>
                <a:ea typeface="ＭＳ Ｐゴシック" charset="0"/>
                <a:cs typeface="ＭＳ Ｐゴシック" charset="0"/>
              </a:rPr>
              <a:t>Probable long-term TOL</a:t>
            </a:r>
            <a:r>
              <a:rPr lang="en-US" sz="1800" baseline="-25000" dirty="0" smtClean="0">
                <a:latin typeface="Arial" charset="0"/>
                <a:ea typeface="ＭＳ Ｐゴシック" charset="0"/>
                <a:cs typeface="ＭＳ Ｐゴシック" charset="0"/>
              </a:rPr>
              <a:t>ECL </a:t>
            </a:r>
            <a:r>
              <a:rPr lang="en-US" sz="1800" dirty="0" smtClean="0">
                <a:latin typeface="Arial" charset="0"/>
                <a:ea typeface="ＭＳ Ｐゴシック" charset="0"/>
                <a:cs typeface="ＭＳ Ｐゴシック" charset="0"/>
              </a:rPr>
              <a:t>:	1 </a:t>
            </a:r>
            <a:r>
              <a:rPr lang="en-US" sz="1800" dirty="0">
                <a:latin typeface="Arial" charset="0"/>
                <a:ea typeface="ＭＳ Ｐゴシック" charset="0"/>
                <a:cs typeface="ＭＳ Ｐゴシック" charset="0"/>
              </a:rPr>
              <a:t>450 m </a:t>
            </a:r>
            <a:r>
              <a:rPr lang="en-US" sz="1800" dirty="0" smtClean="0">
                <a:latin typeface="Arial" charset="0"/>
                <a:ea typeface="ＭＳ Ｐゴシック" charset="0"/>
                <a:cs typeface="ＭＳ Ｐゴシック" charset="0"/>
              </a:rPr>
              <a:t>amsl   (</a:t>
            </a:r>
            <a:r>
              <a:rPr lang="en-US" sz="1800" dirty="0" smtClean="0">
                <a:latin typeface="Arial" charset="0"/>
                <a:ea typeface="ＭＳ Ｐゴシック" charset="0"/>
                <a:cs typeface="ＭＳ Ｐゴシック" charset="0"/>
                <a:sym typeface="Wingdings 2"/>
              </a:rPr>
              <a:t>)</a:t>
            </a:r>
          </a:p>
          <a:p>
            <a:pPr marL="354013" lvl="2">
              <a:spcAft>
                <a:spcPts val="1200"/>
              </a:spcAft>
              <a:tabLst>
                <a:tab pos="5651500" algn="l"/>
              </a:tabLst>
              <a:defRPr/>
            </a:pPr>
            <a:r>
              <a:rPr lang="en-US" sz="1800" dirty="0" smtClean="0">
                <a:latin typeface="Arial" charset="0"/>
                <a:ea typeface="ＭＳ Ｐゴシック" charset="0"/>
                <a:cs typeface="ＭＳ Ｐゴシック" charset="0"/>
              </a:rPr>
              <a:t>(Possible conservative long-term TOL</a:t>
            </a:r>
            <a:r>
              <a:rPr lang="en-US" sz="1800" baseline="-25000" dirty="0" smtClean="0">
                <a:latin typeface="Arial" charset="0"/>
                <a:ea typeface="ＭＳ Ｐゴシック" charset="0"/>
                <a:cs typeface="ＭＳ Ｐゴシック" charset="0"/>
              </a:rPr>
              <a:t>ECL</a:t>
            </a:r>
            <a:r>
              <a:rPr lang="en-US" sz="1800" dirty="0" smtClean="0">
                <a:latin typeface="Arial" charset="0"/>
                <a:ea typeface="ＭＳ Ｐゴシック" charset="0"/>
                <a:cs typeface="ＭＳ Ｐゴシック" charset="0"/>
              </a:rPr>
              <a:t>):	1 280 m amsl   (</a:t>
            </a:r>
            <a:r>
              <a:rPr lang="en-US" sz="1800" dirty="0" smtClean="0">
                <a:latin typeface="Arial" charset="0"/>
                <a:ea typeface="ＭＳ Ｐゴシック" charset="0"/>
                <a:cs typeface="ＭＳ Ｐゴシック" charset="0"/>
                <a:sym typeface="Wingdings 2"/>
              </a:rPr>
              <a:t>)</a:t>
            </a:r>
            <a:endParaRPr lang="en-US" sz="1800" dirty="0">
              <a:latin typeface="Arial" charset="0"/>
              <a:ea typeface="ＭＳ Ｐゴシック" charset="0"/>
              <a:cs typeface="ＭＳ Ｐゴシック" charset="0"/>
            </a:endParaRPr>
          </a:p>
          <a:p>
            <a:pPr marL="342900" indent="-342900">
              <a:spcAft>
                <a:spcPts val="1200"/>
              </a:spcAft>
              <a:defRPr/>
            </a:pPr>
            <a:r>
              <a:rPr lang="en-US" sz="1800" dirty="0" smtClean="0">
                <a:latin typeface="Arial" charset="0"/>
                <a:ea typeface="ＭＳ Ｐゴシック" charset="0"/>
                <a:cs typeface="ＭＳ Ｐゴシック" charset="0"/>
                <a:sym typeface="Wingdings 3"/>
              </a:rPr>
              <a:t>  </a:t>
            </a:r>
            <a:r>
              <a:rPr lang="en-US" sz="1800" dirty="0" smtClean="0">
                <a:latin typeface="Arial" charset="0"/>
                <a:ea typeface="ＭＳ Ｐゴシック" charset="0"/>
                <a:cs typeface="ＭＳ Ｐゴシック" charset="0"/>
              </a:rPr>
              <a:t>Fluctuations of 15–20m</a:t>
            </a:r>
            <a:r>
              <a:rPr lang="en-ZA" sz="1800" dirty="0" smtClean="0">
                <a:latin typeface="Arial" charset="0"/>
                <a:ea typeface="ＭＳ Ｐゴシック" charset="0"/>
                <a:cs typeface="ＭＳ Ｐゴシック" charset="0"/>
              </a:rPr>
              <a:t> </a:t>
            </a:r>
            <a:r>
              <a:rPr lang="en-ZA" sz="1800" dirty="0">
                <a:latin typeface="Arial" charset="0"/>
                <a:ea typeface="ＭＳ Ｐゴシック" charset="0"/>
                <a:cs typeface="ＭＳ Ｐゴシック" charset="0"/>
              </a:rPr>
              <a:t>because </a:t>
            </a:r>
            <a:r>
              <a:rPr lang="en-ZA" sz="1800" dirty="0" smtClean="0">
                <a:latin typeface="Arial" charset="0"/>
                <a:ea typeface="ＭＳ Ｐゴシック" charset="0"/>
                <a:cs typeface="ＭＳ Ｐゴシック" charset="0"/>
              </a:rPr>
              <a:t>of safety margin.</a:t>
            </a:r>
          </a:p>
          <a:p>
            <a:pPr marL="342900" indent="-342900">
              <a:defRPr/>
            </a:pPr>
            <a:r>
              <a:rPr lang="en-US" sz="1800" b="1" dirty="0" smtClean="0">
                <a:solidFill>
                  <a:srgbClr val="C00000"/>
                </a:solidFill>
                <a:latin typeface="Arial" charset="0"/>
                <a:ea typeface="ＭＳ Ｐゴシック" charset="0"/>
                <a:cs typeface="ＭＳ Ｐゴシック" charset="0"/>
                <a:sym typeface="Wingdings 3"/>
              </a:rPr>
              <a:t>  </a:t>
            </a:r>
            <a:r>
              <a:rPr lang="en-US" sz="1800" b="1" dirty="0" smtClean="0">
                <a:solidFill>
                  <a:srgbClr val="C00000"/>
                </a:solidFill>
                <a:latin typeface="Arial" charset="0"/>
                <a:ea typeface="ＭＳ Ｐゴシック" charset="0"/>
                <a:cs typeface="ＭＳ Ｐゴシック" charset="0"/>
              </a:rPr>
              <a:t>Beneficiaries should pay for drawdown to any level below ECL/TOL</a:t>
            </a:r>
            <a:r>
              <a:rPr lang="en-US" sz="1800" b="1" baseline="-25000" dirty="0" smtClean="0">
                <a:solidFill>
                  <a:srgbClr val="C00000"/>
                </a:solidFill>
                <a:latin typeface="Arial" charset="0"/>
                <a:ea typeface="ＭＳ Ｐゴシック" charset="0"/>
                <a:cs typeface="ＭＳ Ｐゴシック" charset="0"/>
              </a:rPr>
              <a:t>ECL</a:t>
            </a:r>
            <a:endParaRPr lang="en-ZA" sz="1800" b="1" baseline="-25000" dirty="0">
              <a:solidFill>
                <a:srgbClr val="C00000"/>
              </a:solidFill>
              <a:latin typeface="Arial" charset="0"/>
              <a:ea typeface="ＭＳ Ｐゴシック" charset="0"/>
              <a:cs typeface="ＭＳ Ｐゴシック" charset="0"/>
            </a:endParaRPr>
          </a:p>
        </p:txBody>
      </p:sp>
      <p:sp>
        <p:nvSpPr>
          <p:cNvPr id="4" name="Rectangle 3"/>
          <p:cNvSpPr/>
          <p:nvPr/>
        </p:nvSpPr>
        <p:spPr>
          <a:xfrm>
            <a:off x="193735" y="991387"/>
            <a:ext cx="3456835" cy="380480"/>
          </a:xfrm>
          <a:prstGeom prst="rect">
            <a:avLst/>
          </a:prstGeom>
          <a:solidFill>
            <a:schemeClr val="tx1"/>
          </a:solidFill>
        </p:spPr>
        <p:txBody>
          <a:bodyPr wrap="none" lIns="36000" tIns="36000" rIns="36000" bIns="36000" anchor="ctr" anchorCtr="0">
            <a:spAutoFit/>
          </a:bodyPr>
          <a:lstStyle/>
          <a:p>
            <a:pPr>
              <a:defRPr/>
            </a:pPr>
            <a:r>
              <a:rPr lang="en-US" sz="2000" b="1" dirty="0" smtClean="0">
                <a:solidFill>
                  <a:srgbClr val="FFFF00"/>
                </a:solidFill>
                <a:latin typeface="+mn-lt"/>
                <a:ea typeface="ＭＳ Ｐゴシック" charset="0"/>
                <a:cs typeface="ＭＳ Ｐゴシック" charset="0"/>
              </a:rPr>
              <a:t>Applicable Water Control Levels</a:t>
            </a:r>
            <a:endParaRPr lang="en-US" sz="2000" b="1" dirty="0">
              <a:solidFill>
                <a:srgbClr val="FFFF00"/>
              </a:solidFill>
              <a:latin typeface="+mn-lt"/>
              <a:ea typeface="ＭＳ Ｐゴシック" charset="0"/>
              <a:cs typeface="ＭＳ Ｐゴシック" charset="0"/>
            </a:endParaRPr>
          </a:p>
        </p:txBody>
      </p:sp>
      <p:cxnSp>
        <p:nvCxnSpPr>
          <p:cNvPr id="5" name="Straight Arrow Connector 4"/>
          <p:cNvCxnSpPr/>
          <p:nvPr/>
        </p:nvCxnSpPr>
        <p:spPr>
          <a:xfrm rot="16200000" flipV="1">
            <a:off x="5428938" y="5229061"/>
            <a:ext cx="569626" cy="1588"/>
          </a:xfrm>
          <a:prstGeom prst="straightConnector1">
            <a:avLst/>
          </a:prstGeom>
          <a:ln w="508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6200000" flipV="1">
            <a:off x="5211582" y="3889942"/>
            <a:ext cx="1016038" cy="13287"/>
          </a:xfrm>
          <a:prstGeom prst="straightConnector1">
            <a:avLst/>
          </a:prstGeom>
          <a:ln w="508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5428938" y="2533333"/>
            <a:ext cx="569626" cy="1588"/>
          </a:xfrm>
          <a:prstGeom prst="straightConnector1">
            <a:avLst/>
          </a:prstGeom>
          <a:ln w="50800">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05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66132"/>
            <a:ext cx="9144000" cy="6791868"/>
          </a:xfrm>
          <a:prstGeom prst="rect">
            <a:avLst/>
          </a:prstGeom>
          <a:noFill/>
          <a:ln w="9525">
            <a:noFill/>
            <a:miter lim="800000"/>
            <a:headEnd/>
            <a:tailEnd/>
          </a:ln>
          <a:effectLst/>
        </p:spPr>
      </p:pic>
      <p:sp>
        <p:nvSpPr>
          <p:cNvPr id="22" name="AutoShape 2"/>
          <p:cNvSpPr>
            <a:spLocks noChangeArrowheads="1"/>
          </p:cNvSpPr>
          <p:nvPr/>
        </p:nvSpPr>
        <p:spPr bwMode="auto">
          <a:xfrm>
            <a:off x="1254355" y="148325"/>
            <a:ext cx="6619505"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   CONCEPTUAL MODEL OF THE WESTERN BASIN   </a:t>
            </a:r>
            <a:endParaRPr lang="en-US" sz="2000" b="1" dirty="0">
              <a:solidFill>
                <a:srgbClr val="FFFF00"/>
              </a:solidFill>
            </a:endParaRPr>
          </a:p>
        </p:txBody>
      </p:sp>
    </p:spTree>
    <p:extLst>
      <p:ext uri="{BB962C8B-B14F-4D97-AF65-F5344CB8AC3E}">
        <p14:creationId xmlns:p14="http://schemas.microsoft.com/office/powerpoint/2010/main" val="18944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55375" y="62752"/>
            <a:ext cx="9199375" cy="6795248"/>
          </a:xfrm>
          <a:prstGeom prst="rect">
            <a:avLst/>
          </a:prstGeom>
          <a:noFill/>
          <a:ln w="9525">
            <a:noFill/>
            <a:miter lim="800000"/>
            <a:headEnd/>
            <a:tailEnd/>
          </a:ln>
          <a:effectLst/>
        </p:spPr>
      </p:pic>
      <p:sp>
        <p:nvSpPr>
          <p:cNvPr id="22" name="AutoShape 2"/>
          <p:cNvSpPr>
            <a:spLocks noChangeArrowheads="1"/>
          </p:cNvSpPr>
          <p:nvPr/>
        </p:nvSpPr>
        <p:spPr bwMode="auto">
          <a:xfrm>
            <a:off x="1214186" y="148325"/>
            <a:ext cx="6699847"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    CONCEPTUAL MODEL OF THE CENTRAL BASIN    </a:t>
            </a:r>
            <a:endParaRPr lang="en-US" sz="2000" b="1" dirty="0">
              <a:solidFill>
                <a:srgbClr val="FFFF00"/>
              </a:solidFill>
            </a:endParaRPr>
          </a:p>
        </p:txBody>
      </p:sp>
    </p:spTree>
    <p:extLst>
      <p:ext uri="{BB962C8B-B14F-4D97-AF65-F5344CB8AC3E}">
        <p14:creationId xmlns:p14="http://schemas.microsoft.com/office/powerpoint/2010/main" val="90768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71718"/>
            <a:ext cx="9144000" cy="6786283"/>
          </a:xfrm>
          <a:prstGeom prst="rect">
            <a:avLst/>
          </a:prstGeom>
          <a:noFill/>
          <a:ln w="9525">
            <a:noFill/>
            <a:miter lim="800000"/>
            <a:headEnd/>
            <a:tailEnd/>
          </a:ln>
          <a:effectLst/>
        </p:spPr>
      </p:pic>
      <p:sp>
        <p:nvSpPr>
          <p:cNvPr id="22" name="AutoShape 2"/>
          <p:cNvSpPr>
            <a:spLocks noChangeArrowheads="1"/>
          </p:cNvSpPr>
          <p:nvPr/>
        </p:nvSpPr>
        <p:spPr bwMode="auto">
          <a:xfrm>
            <a:off x="1282407" y="148325"/>
            <a:ext cx="656340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   CONCEPTUAL MODEL OF THE EASTERN BASIN   </a:t>
            </a:r>
            <a:endParaRPr lang="en-US" sz="2000" b="1" dirty="0">
              <a:solidFill>
                <a:srgbClr val="FFFF00"/>
              </a:solidFill>
            </a:endParaRPr>
          </a:p>
        </p:txBody>
      </p:sp>
    </p:spTree>
    <p:extLst>
      <p:ext uri="{BB962C8B-B14F-4D97-AF65-F5344CB8AC3E}">
        <p14:creationId xmlns:p14="http://schemas.microsoft.com/office/powerpoint/2010/main" val="203900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874717" y="148325"/>
            <a:ext cx="537878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KEY RECOMMENDATIONS &amp; </a:t>
            </a:r>
            <a:r>
              <a:rPr lang="en-ZA" sz="2000" b="1" dirty="0" smtClean="0">
                <a:solidFill>
                  <a:srgbClr val="FFFF00"/>
                </a:solidFill>
              </a:rPr>
              <a:t>FINDINGS (2)</a:t>
            </a:r>
            <a:endParaRPr lang="en-US" sz="2000" b="1" dirty="0">
              <a:solidFill>
                <a:srgbClr val="FFFF00"/>
              </a:solidFill>
            </a:endParaRPr>
          </a:p>
        </p:txBody>
      </p:sp>
      <p:sp>
        <p:nvSpPr>
          <p:cNvPr id="3" name="TextBox 2"/>
          <p:cNvSpPr txBox="1"/>
          <p:nvPr/>
        </p:nvSpPr>
        <p:spPr>
          <a:xfrm>
            <a:off x="315658" y="1271999"/>
            <a:ext cx="8575124" cy="2913618"/>
          </a:xfrm>
          <a:prstGeom prst="rect">
            <a:avLst/>
          </a:prstGeom>
          <a:noFill/>
        </p:spPr>
        <p:txBody>
          <a:bodyPr wrap="square">
            <a:spAutoFit/>
          </a:bodyPr>
          <a:lstStyle/>
          <a:p>
            <a:pPr marL="450850" indent="-450850">
              <a:spcAft>
                <a:spcPts val="2000"/>
              </a:spcAft>
              <a:buFont typeface="Wingdings 3"/>
              <a:buChar char="u"/>
              <a:defRPr/>
            </a:pPr>
            <a:r>
              <a:rPr lang="en-US" sz="2000" b="1" dirty="0" smtClean="0">
                <a:latin typeface="Arial" charset="0"/>
                <a:ea typeface="ＭＳ Ｐゴシック" charset="0"/>
                <a:cs typeface="ＭＳ Ｐゴシック" charset="0"/>
              </a:rPr>
              <a:t>Western Basin</a:t>
            </a:r>
            <a:r>
              <a:rPr lang="en-US" sz="2000" dirty="0" smtClean="0">
                <a:latin typeface="Arial" charset="0"/>
                <a:ea typeface="ＭＳ Ｐゴシック" charset="0"/>
                <a:cs typeface="ＭＳ Ｐゴシック" charset="0"/>
              </a:rPr>
              <a:t>: </a:t>
            </a:r>
            <a:r>
              <a:rPr lang="en-US" sz="1800" dirty="0" smtClean="0">
                <a:latin typeface="Arial" charset="0"/>
                <a:ea typeface="ＭＳ Ｐゴシック" charset="0"/>
                <a:cs typeface="ＭＳ Ｐゴシック" charset="0"/>
              </a:rPr>
              <a:t>average 23 Mℓ/d at </a:t>
            </a:r>
            <a:r>
              <a:rPr lang="en-US" sz="1800" b="1" dirty="0" smtClean="0">
                <a:solidFill>
                  <a:srgbClr val="C00000"/>
                </a:solidFill>
                <a:latin typeface="Arial" charset="0"/>
                <a:ea typeface="ＭＳ Ｐゴシック" charset="0"/>
                <a:cs typeface="ＭＳ Ｐゴシック" charset="0"/>
              </a:rPr>
              <a:t>Rand Uranium Shaft #8, or Mintails Shaft #9 </a:t>
            </a:r>
            <a:r>
              <a:rPr lang="en-US" sz="1800" dirty="0" smtClean="0">
                <a:latin typeface="Arial" charset="0"/>
                <a:ea typeface="ＭＳ Ｐゴシック" charset="0"/>
                <a:cs typeface="ＭＳ Ｐゴシック" charset="0"/>
              </a:rPr>
              <a:t>for short to medium-term (as proposed by STI). Longer term (&gt; 15 years) possible abstraction through </a:t>
            </a:r>
            <a:r>
              <a:rPr lang="en-US" sz="1800" b="1" dirty="0" smtClean="0">
                <a:solidFill>
                  <a:srgbClr val="C00000"/>
                </a:solidFill>
                <a:latin typeface="Arial" charset="0"/>
                <a:ea typeface="ＭＳ Ｐゴシック" charset="0"/>
                <a:cs typeface="ＭＳ Ｐゴシック" charset="0"/>
              </a:rPr>
              <a:t>gravity tunnel</a:t>
            </a:r>
            <a:r>
              <a:rPr lang="en-US" sz="1800" dirty="0" smtClean="0">
                <a:latin typeface="Arial" charset="0"/>
                <a:ea typeface="ＭＳ Ｐゴシック" charset="0"/>
                <a:cs typeface="ＭＳ Ｐゴシック" charset="0"/>
              </a:rPr>
              <a:t>;</a:t>
            </a:r>
          </a:p>
          <a:p>
            <a:pPr marL="450850" indent="-450850">
              <a:spcAft>
                <a:spcPts val="2000"/>
              </a:spcAft>
              <a:buFont typeface="Wingdings 3"/>
              <a:buChar char="u"/>
              <a:defRPr/>
            </a:pPr>
            <a:r>
              <a:rPr lang="en-US" sz="2000" b="1" dirty="0" smtClean="0">
                <a:latin typeface="Arial" charset="0"/>
                <a:ea typeface="ＭＳ Ｐゴシック" charset="0"/>
                <a:cs typeface="ＭＳ Ｐゴシック" charset="0"/>
              </a:rPr>
              <a:t>Central Basin: </a:t>
            </a:r>
            <a:r>
              <a:rPr lang="en-US" sz="1800" dirty="0" smtClean="0">
                <a:latin typeface="Arial" charset="0"/>
                <a:ea typeface="ＭＳ Ｐゴシック" charset="0"/>
                <a:cs typeface="ＭＳ Ｐゴシック" charset="0"/>
              </a:rPr>
              <a:t>average 46 Mℓ/d</a:t>
            </a:r>
            <a:r>
              <a:rPr lang="en-US" sz="1800" dirty="0">
                <a:latin typeface="Arial" charset="0"/>
                <a:ea typeface="ＭＳ Ｐゴシック" charset="0"/>
                <a:cs typeface="ＭＳ Ｐゴシック" charset="0"/>
              </a:rPr>
              <a:t> </a:t>
            </a:r>
            <a:r>
              <a:rPr lang="en-US" sz="1800" dirty="0" smtClean="0">
                <a:latin typeface="Arial" charset="0"/>
                <a:ea typeface="ＭＳ Ｐゴシック" charset="0"/>
                <a:cs typeface="ＭＳ Ｐゴシック" charset="0"/>
              </a:rPr>
              <a:t>at </a:t>
            </a:r>
            <a:r>
              <a:rPr lang="en-US" sz="1800" b="1" dirty="0" smtClean="0">
                <a:solidFill>
                  <a:srgbClr val="C00000"/>
                </a:solidFill>
                <a:latin typeface="Arial" charset="0"/>
                <a:ea typeface="ＭＳ Ｐゴシック" charset="0"/>
                <a:cs typeface="ＭＳ Ｐゴシック" charset="0"/>
              </a:rPr>
              <a:t>South-West Vertical Shaft </a:t>
            </a:r>
            <a:r>
              <a:rPr lang="en-US" sz="1800" dirty="0" smtClean="0">
                <a:latin typeface="Arial" charset="0"/>
                <a:ea typeface="ＭＳ Ｐゴシック" charset="0"/>
                <a:cs typeface="ＭＳ Ｐゴシック" charset="0"/>
              </a:rPr>
              <a:t>for short to medium-term (STI).  Longer-term </a:t>
            </a:r>
            <a:r>
              <a:rPr lang="en-US" sz="1800" dirty="0">
                <a:latin typeface="Arial" charset="0"/>
                <a:ea typeface="ＭＳ Ｐゴシック" charset="0"/>
                <a:cs typeface="ＭＳ Ｐゴシック" charset="0"/>
              </a:rPr>
              <a:t>possible supplementary abstraction </a:t>
            </a:r>
            <a:r>
              <a:rPr lang="en-US" sz="1800" dirty="0" smtClean="0">
                <a:latin typeface="Arial" charset="0"/>
                <a:ea typeface="ＭＳ Ｐゴシック" charset="0"/>
                <a:cs typeface="ＭＳ Ｐゴシック" charset="0"/>
              </a:rPr>
              <a:t>at </a:t>
            </a:r>
            <a:r>
              <a:rPr lang="en-US" sz="1800" dirty="0">
                <a:latin typeface="Arial" charset="0"/>
                <a:ea typeface="ＭＳ Ｐゴシック" charset="0"/>
                <a:cs typeface="ＭＳ Ｐゴシック" charset="0"/>
              </a:rPr>
              <a:t>Crown Mines, or further east, or from boreholes </a:t>
            </a:r>
            <a:r>
              <a:rPr lang="en-US" sz="1800" dirty="0" smtClean="0">
                <a:latin typeface="Arial" charset="0"/>
                <a:ea typeface="ＭＳ Ｐゴシック" charset="0"/>
                <a:cs typeface="ＭＳ Ｐゴシック" charset="0"/>
              </a:rPr>
              <a:t>if </a:t>
            </a:r>
            <a:r>
              <a:rPr lang="en-US" sz="1800" b="1" dirty="0" smtClean="0">
                <a:solidFill>
                  <a:srgbClr val="C00000"/>
                </a:solidFill>
                <a:latin typeface="Arial" charset="0"/>
                <a:ea typeface="ＭＳ Ｐゴシック" charset="0"/>
                <a:cs typeface="ＭＳ Ｐゴシック" charset="0"/>
              </a:rPr>
              <a:t>connectivity</a:t>
            </a:r>
            <a:r>
              <a:rPr lang="en-US" sz="1800" dirty="0" smtClean="0">
                <a:latin typeface="Arial" charset="0"/>
                <a:ea typeface="ＭＳ Ｐゴシック" charset="0"/>
                <a:cs typeface="ＭＳ Ｐゴシック" charset="0"/>
              </a:rPr>
              <a:t> becomes problematic; and</a:t>
            </a:r>
          </a:p>
          <a:p>
            <a:pPr marL="450850" indent="-450850">
              <a:spcAft>
                <a:spcPts val="2000"/>
              </a:spcAft>
              <a:buFont typeface="Wingdings 3"/>
              <a:buChar char="u"/>
              <a:defRPr/>
            </a:pPr>
            <a:r>
              <a:rPr lang="en-US" sz="2000" b="1" dirty="0" smtClean="0">
                <a:latin typeface="Arial" charset="0"/>
                <a:ea typeface="ＭＳ Ｐゴシック" charset="0"/>
                <a:cs typeface="ＭＳ Ｐゴシック" charset="0"/>
              </a:rPr>
              <a:t>Eastern Basin</a:t>
            </a:r>
            <a:r>
              <a:rPr lang="en-US" sz="2000" dirty="0" smtClean="0">
                <a:latin typeface="Arial" charset="0"/>
                <a:ea typeface="ＭＳ Ｐゴシック" charset="0"/>
                <a:cs typeface="ＭＳ Ｐゴシック" charset="0"/>
              </a:rPr>
              <a:t>: </a:t>
            </a:r>
            <a:r>
              <a:rPr lang="en-US" sz="1800" dirty="0" smtClean="0">
                <a:latin typeface="Arial" charset="0"/>
                <a:ea typeface="ＭＳ Ｐゴシック" charset="0"/>
                <a:cs typeface="ＭＳ Ｐゴシック" charset="0"/>
              </a:rPr>
              <a:t>average 80 Mℓ/d at </a:t>
            </a:r>
            <a:r>
              <a:rPr lang="en-US" sz="1800" b="1" dirty="0" smtClean="0">
                <a:solidFill>
                  <a:srgbClr val="C00000"/>
                </a:solidFill>
                <a:latin typeface="Arial" charset="0"/>
                <a:ea typeface="ＭＳ Ｐゴシック" charset="0"/>
                <a:cs typeface="ＭＳ Ｐゴシック" charset="0"/>
              </a:rPr>
              <a:t>Grootvlei Shaft #3</a:t>
            </a:r>
            <a:r>
              <a:rPr lang="en-US" sz="1800" dirty="0" smtClean="0">
                <a:latin typeface="Arial" charset="0"/>
                <a:ea typeface="ＭＳ Ｐゴシック" charset="0"/>
                <a:cs typeface="ＭＳ Ｐゴシック" charset="0"/>
              </a:rPr>
              <a:t> (STI). </a:t>
            </a:r>
            <a:endParaRPr lang="en-US" sz="1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387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874717" y="148325"/>
            <a:ext cx="537878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KEY RECOMMENDATIONS &amp; </a:t>
            </a:r>
            <a:r>
              <a:rPr lang="en-ZA" sz="2000" b="1" dirty="0" smtClean="0">
                <a:solidFill>
                  <a:srgbClr val="FFFF00"/>
                </a:solidFill>
              </a:rPr>
              <a:t>FINDINGS (2)</a:t>
            </a:r>
            <a:endParaRPr lang="en-US" sz="2000" b="1" dirty="0">
              <a:solidFill>
                <a:srgbClr val="FFFF00"/>
              </a:solidFill>
            </a:endParaRPr>
          </a:p>
        </p:txBody>
      </p:sp>
      <p:pic>
        <p:nvPicPr>
          <p:cNvPr id="3" name="Picture 2"/>
          <p:cNvPicPr>
            <a:picLocks noChangeAspect="1" noChangeArrowheads="1"/>
          </p:cNvPicPr>
          <p:nvPr/>
        </p:nvPicPr>
        <p:blipFill>
          <a:blip r:embed="rId2" cstate="print">
            <a:lum bright="40000"/>
          </a:blip>
          <a:srcRect/>
          <a:stretch>
            <a:fillRect/>
          </a:stretch>
        </p:blipFill>
        <p:spPr bwMode="auto">
          <a:xfrm>
            <a:off x="-109330" y="3487460"/>
            <a:ext cx="9342781" cy="3190461"/>
          </a:xfrm>
          <a:prstGeom prst="rect">
            <a:avLst/>
          </a:prstGeom>
          <a:noFill/>
          <a:ln w="9525">
            <a:noFill/>
            <a:miter lim="800000"/>
            <a:headEnd/>
            <a:tailEnd/>
          </a:ln>
          <a:effectLst>
            <a:softEdge rad="317500"/>
          </a:effectLst>
        </p:spPr>
      </p:pic>
      <p:sp>
        <p:nvSpPr>
          <p:cNvPr id="4" name="Rectangle 3"/>
          <p:cNvSpPr/>
          <p:nvPr/>
        </p:nvSpPr>
        <p:spPr>
          <a:xfrm>
            <a:off x="175810" y="803128"/>
            <a:ext cx="6078322" cy="380480"/>
          </a:xfrm>
          <a:prstGeom prst="rect">
            <a:avLst/>
          </a:prstGeom>
          <a:solidFill>
            <a:schemeClr val="tx1"/>
          </a:solidFill>
        </p:spPr>
        <p:txBody>
          <a:bodyPr wrap="none" lIns="36000" tIns="36000" rIns="36000" bIns="36000" anchor="ctr" anchorCtr="0">
            <a:spAutoFit/>
          </a:bodyPr>
          <a:lstStyle/>
          <a:p>
            <a:pPr>
              <a:defRPr/>
            </a:pPr>
            <a:r>
              <a:rPr lang="en-US" sz="2000" b="1" dirty="0" smtClean="0">
                <a:solidFill>
                  <a:srgbClr val="FFFF00"/>
                </a:solidFill>
                <a:latin typeface="+mn-lt"/>
                <a:ea typeface="ＭＳ Ｐゴシック" charset="0"/>
                <a:cs typeface="ＭＳ Ｐゴシック" charset="0"/>
              </a:rPr>
              <a:t>Water Yield/ Summary of Abstraction Volumes per Basin</a:t>
            </a:r>
            <a:endParaRPr lang="en-US" sz="2000" b="1" dirty="0">
              <a:solidFill>
                <a:srgbClr val="FFFF00"/>
              </a:solidFill>
              <a:latin typeface="+mn-lt"/>
              <a:ea typeface="ＭＳ Ｐゴシック" charset="0"/>
              <a:cs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38433882"/>
              </p:ext>
            </p:extLst>
          </p:nvPr>
        </p:nvGraphicFramePr>
        <p:xfrm>
          <a:off x="199978" y="1307069"/>
          <a:ext cx="8745240" cy="2255520"/>
        </p:xfrm>
        <a:graphic>
          <a:graphicData uri="http://schemas.openxmlformats.org/drawingml/2006/table">
            <a:tbl>
              <a:tblPr firstRow="1" firstCol="1" bandRow="1">
                <a:tableStyleId>{5C22544A-7EE6-4342-B048-85BDC9FD1C3A}</a:tableStyleId>
              </a:tblPr>
              <a:tblGrid>
                <a:gridCol w="1966754"/>
                <a:gridCol w="2256183"/>
                <a:gridCol w="2246243"/>
                <a:gridCol w="2276060"/>
              </a:tblGrid>
              <a:tr h="252095">
                <a:tc rowSpan="2">
                  <a:txBody>
                    <a:bodyPr/>
                    <a:lstStyle/>
                    <a:p>
                      <a:pPr algn="ctr">
                        <a:spcAft>
                          <a:spcPts val="0"/>
                        </a:spcAft>
                      </a:pPr>
                      <a:r>
                        <a:rPr lang="en-ZA" sz="2000" b="1" dirty="0">
                          <a:effectLst/>
                        </a:rPr>
                        <a:t>Basin</a:t>
                      </a:r>
                      <a:endParaRPr lang="en-ZA" sz="1600" b="1"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1" dirty="0" smtClean="0">
                          <a:effectLst/>
                        </a:rPr>
                        <a:t>Average</a:t>
                      </a:r>
                      <a:r>
                        <a:rPr lang="en-ZA" sz="2000" b="1" dirty="0">
                          <a:effectLst/>
                        </a:rPr>
                        <a:t/>
                      </a:r>
                      <a:br>
                        <a:rPr lang="en-ZA" sz="2000" b="1" dirty="0">
                          <a:effectLst/>
                        </a:rPr>
                      </a:br>
                      <a:r>
                        <a:rPr lang="en-ZA" sz="2000" b="1" dirty="0">
                          <a:effectLst/>
                        </a:rPr>
                        <a:t>Pumping Volume</a:t>
                      </a:r>
                      <a:endParaRPr lang="en-ZA" sz="1600" b="1"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1" dirty="0" smtClean="0">
                          <a:effectLst/>
                        </a:rPr>
                        <a:t>Pumping </a:t>
                      </a:r>
                      <a:r>
                        <a:rPr lang="en-ZA" sz="2000" b="1" dirty="0">
                          <a:effectLst/>
                        </a:rPr>
                        <a:t>Range</a:t>
                      </a:r>
                      <a:endParaRPr lang="en-ZA" sz="1600" b="1"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1" dirty="0" smtClean="0">
                          <a:effectLst/>
                        </a:rPr>
                        <a:t>Annual Average</a:t>
                      </a:r>
                      <a:r>
                        <a:rPr lang="en-ZA" sz="2000" b="1" dirty="0">
                          <a:effectLst/>
                        </a:rPr>
                        <a:t/>
                      </a:r>
                      <a:br>
                        <a:rPr lang="en-ZA" sz="2000" b="1" dirty="0">
                          <a:effectLst/>
                        </a:rPr>
                      </a:br>
                      <a:r>
                        <a:rPr lang="en-ZA" sz="2000" b="1" dirty="0">
                          <a:effectLst/>
                        </a:rPr>
                        <a:t>Pumping Volume</a:t>
                      </a:r>
                      <a:endParaRPr lang="en-ZA" sz="1600" b="1"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52095">
                <a:tc vMerge="1">
                  <a:txBody>
                    <a:bodyPr/>
                    <a:lstStyle/>
                    <a:p>
                      <a:endParaRPr lang="en-ZA"/>
                    </a:p>
                  </a:txBody>
                  <a:tcPr/>
                </a:tc>
                <a:tc>
                  <a:txBody>
                    <a:bodyPr/>
                    <a:lstStyle/>
                    <a:p>
                      <a:pPr algn="ctr">
                        <a:spcAft>
                          <a:spcPts val="0"/>
                        </a:spcAft>
                      </a:pPr>
                      <a:r>
                        <a:rPr lang="en-ZA" sz="2000" b="1" dirty="0">
                          <a:effectLst/>
                        </a:rPr>
                        <a:t>Mℓ/d</a:t>
                      </a:r>
                      <a:endParaRPr lang="en-ZA" sz="1600" b="1"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1" dirty="0">
                          <a:effectLst/>
                        </a:rPr>
                        <a:t>Mℓ/d</a:t>
                      </a:r>
                      <a:endParaRPr lang="en-ZA" sz="1600" b="1"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1" dirty="0" smtClean="0">
                          <a:effectLst/>
                        </a:rPr>
                        <a:t>Mil m</a:t>
                      </a:r>
                      <a:r>
                        <a:rPr lang="en-ZA" sz="2000" b="1" baseline="30000" dirty="0" smtClean="0">
                          <a:effectLst/>
                        </a:rPr>
                        <a:t>3</a:t>
                      </a:r>
                      <a:r>
                        <a:rPr lang="en-ZA" sz="2000" b="1" dirty="0" smtClean="0">
                          <a:effectLst/>
                        </a:rPr>
                        <a:t>/a</a:t>
                      </a:r>
                      <a:endParaRPr lang="en-ZA" sz="1600" b="1"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52095">
                <a:tc>
                  <a:txBody>
                    <a:bodyPr/>
                    <a:lstStyle/>
                    <a:p>
                      <a:pPr algn="ctr">
                        <a:spcAft>
                          <a:spcPts val="0"/>
                        </a:spcAft>
                      </a:pPr>
                      <a:r>
                        <a:rPr lang="en-ZA" sz="2000" b="1" dirty="0">
                          <a:effectLst/>
                        </a:rPr>
                        <a:t>Western</a:t>
                      </a:r>
                      <a:endParaRPr lang="en-ZA" sz="1600" b="1"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0" dirty="0" smtClean="0">
                          <a:effectLst/>
                        </a:rPr>
                        <a:t>23</a:t>
                      </a:r>
                      <a:endParaRPr lang="en-ZA" sz="1600" b="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0" dirty="0" smtClean="0">
                          <a:effectLst/>
                        </a:rPr>
                        <a:t>19-27</a:t>
                      </a:r>
                      <a:endParaRPr lang="en-ZA" sz="1600" b="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0" kern="1200" dirty="0" smtClean="0">
                          <a:solidFill>
                            <a:schemeClr val="dk1"/>
                          </a:solidFill>
                          <a:effectLst/>
                          <a:latin typeface="+mn-lt"/>
                          <a:ea typeface="+mn-ea"/>
                          <a:cs typeface="+mn-cs"/>
                        </a:rPr>
                        <a:t>8</a:t>
                      </a:r>
                      <a:endParaRPr lang="en-ZA" sz="20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52095">
                <a:tc>
                  <a:txBody>
                    <a:bodyPr/>
                    <a:lstStyle/>
                    <a:p>
                      <a:pPr algn="ctr">
                        <a:spcAft>
                          <a:spcPts val="0"/>
                        </a:spcAft>
                      </a:pPr>
                      <a:r>
                        <a:rPr lang="en-ZA" sz="2000" b="1" dirty="0">
                          <a:effectLst/>
                        </a:rPr>
                        <a:t>Central</a:t>
                      </a:r>
                      <a:endParaRPr lang="en-ZA" sz="1600" b="1"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0" dirty="0" smtClean="0">
                          <a:effectLst/>
                        </a:rPr>
                        <a:t>46</a:t>
                      </a:r>
                      <a:endParaRPr lang="en-ZA" sz="1600" b="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0" dirty="0" smtClean="0">
                          <a:effectLst/>
                        </a:rPr>
                        <a:t>30-90</a:t>
                      </a:r>
                      <a:endParaRPr lang="en-ZA" sz="1600" b="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0" kern="1200" dirty="0" smtClean="0">
                          <a:solidFill>
                            <a:schemeClr val="dk1"/>
                          </a:solidFill>
                          <a:effectLst/>
                          <a:latin typeface="+mn-lt"/>
                          <a:ea typeface="+mn-ea"/>
                          <a:cs typeface="+mn-cs"/>
                        </a:rPr>
                        <a:t>17</a:t>
                      </a:r>
                      <a:endParaRPr lang="en-ZA" sz="20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52095">
                <a:tc>
                  <a:txBody>
                    <a:bodyPr/>
                    <a:lstStyle/>
                    <a:p>
                      <a:pPr algn="ctr">
                        <a:spcAft>
                          <a:spcPts val="0"/>
                        </a:spcAft>
                      </a:pPr>
                      <a:r>
                        <a:rPr lang="en-ZA" sz="2000" b="1" dirty="0">
                          <a:effectLst/>
                        </a:rPr>
                        <a:t>Eastern</a:t>
                      </a:r>
                      <a:endParaRPr lang="en-ZA" sz="1600" b="1"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en-ZA" sz="2000" b="0" kern="1200" dirty="0" smtClean="0">
                          <a:solidFill>
                            <a:schemeClr val="dk1"/>
                          </a:solidFill>
                          <a:effectLst/>
                          <a:latin typeface="+mn-lt"/>
                          <a:ea typeface="+mn-ea"/>
                          <a:cs typeface="+mn-cs"/>
                        </a:rPr>
                        <a:t>80</a:t>
                      </a:r>
                      <a:endParaRPr lang="en-ZA" sz="20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0" dirty="0" smtClean="0">
                          <a:effectLst/>
                        </a:rPr>
                        <a:t>70-100</a:t>
                      </a:r>
                      <a:endParaRPr lang="en-ZA" sz="1600" b="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2000" b="0" kern="1200" dirty="0" smtClean="0">
                          <a:solidFill>
                            <a:schemeClr val="dk1"/>
                          </a:solidFill>
                          <a:effectLst/>
                          <a:latin typeface="+mn-lt"/>
                          <a:ea typeface="+mn-ea"/>
                          <a:cs typeface="+mn-cs"/>
                        </a:rPr>
                        <a:t>29</a:t>
                      </a:r>
                      <a:endParaRPr lang="en-ZA" sz="20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52095">
                <a:tc>
                  <a:txBody>
                    <a:bodyPr/>
                    <a:lstStyle/>
                    <a:p>
                      <a:pPr marL="0" algn="ctr" defTabSz="457200" rtl="0" eaLnBrk="1" latinLnBrk="0" hangingPunct="1">
                        <a:spcAft>
                          <a:spcPts val="0"/>
                        </a:spcAft>
                      </a:pPr>
                      <a:r>
                        <a:rPr lang="en-ZA" sz="2800" b="1" kern="1200" dirty="0" smtClean="0">
                          <a:solidFill>
                            <a:schemeClr val="bg1"/>
                          </a:solidFill>
                          <a:effectLst/>
                          <a:latin typeface="+mn-lt"/>
                          <a:ea typeface="+mn-ea"/>
                          <a:cs typeface="+mn-cs"/>
                        </a:rPr>
                        <a:t>TOTAL</a:t>
                      </a:r>
                      <a:endParaRPr lang="en-ZA" sz="2800" b="1" kern="1200" dirty="0">
                        <a:solidFill>
                          <a:schemeClr val="bg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en-ZA" sz="2800" b="1" kern="1200" dirty="0" smtClean="0">
                          <a:solidFill>
                            <a:srgbClr val="C00000"/>
                          </a:solidFill>
                          <a:effectLst/>
                          <a:latin typeface="+mn-lt"/>
                          <a:ea typeface="+mn-ea"/>
                          <a:cs typeface="+mn-cs"/>
                        </a:rPr>
                        <a:t>149</a:t>
                      </a:r>
                      <a:endParaRPr lang="en-ZA" sz="2800" b="1" kern="1200" dirty="0">
                        <a:solidFill>
                          <a:srgbClr val="C00000"/>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endParaRPr lang="en-ZA" sz="2000" b="1" dirty="0">
                        <a:solidFill>
                          <a:srgbClr val="C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p>
                      <a:pPr algn="ctr">
                        <a:spcAft>
                          <a:spcPts val="0"/>
                        </a:spcAft>
                      </a:pPr>
                      <a:r>
                        <a:rPr lang="en-ZA" sz="2800" b="1" kern="1200" dirty="0" smtClean="0">
                          <a:solidFill>
                            <a:srgbClr val="C00000"/>
                          </a:solidFill>
                          <a:effectLst/>
                          <a:latin typeface="+mn-lt"/>
                          <a:ea typeface="+mn-ea"/>
                          <a:cs typeface="+mn-cs"/>
                        </a:rPr>
                        <a:t>54</a:t>
                      </a:r>
                      <a:endParaRPr lang="en-ZA" sz="2800" b="1" kern="1200" dirty="0">
                        <a:solidFill>
                          <a:srgbClr val="C00000"/>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31662" y="3762503"/>
            <a:ext cx="9077499" cy="2693045"/>
          </a:xfrm>
          <a:prstGeom prst="rect">
            <a:avLst/>
          </a:prstGeom>
          <a:noFill/>
        </p:spPr>
        <p:txBody>
          <a:bodyPr wrap="square">
            <a:spAutoFit/>
          </a:bodyPr>
          <a:lstStyle/>
          <a:p>
            <a:pPr marL="441325" indent="-441325">
              <a:spcAft>
                <a:spcPts val="600"/>
              </a:spcAft>
              <a:buFont typeface="Wingdings 3"/>
              <a:buChar char="u"/>
              <a:defRPr/>
            </a:pPr>
            <a:r>
              <a:rPr lang="en-US" sz="1600" b="1" dirty="0" smtClean="0">
                <a:latin typeface="Arial" charset="0"/>
                <a:ea typeface="ＭＳ Ｐゴシック" charset="0"/>
                <a:cs typeface="ＭＳ Ｐゴシック" charset="0"/>
              </a:rPr>
              <a:t>Rand Water currently supplies ±4.1 million m</a:t>
            </a:r>
            <a:r>
              <a:rPr lang="en-US" sz="1600" b="1" baseline="30000" dirty="0" smtClean="0">
                <a:latin typeface="Arial" charset="0"/>
                <a:ea typeface="ＭＳ Ｐゴシック" charset="0"/>
                <a:cs typeface="ＭＳ Ｐゴシック" charset="0"/>
              </a:rPr>
              <a:t>3</a:t>
            </a:r>
            <a:r>
              <a:rPr lang="en-US" sz="1600" b="1" dirty="0" smtClean="0">
                <a:latin typeface="Arial" charset="0"/>
                <a:ea typeface="ＭＳ Ｐゴシック" charset="0"/>
                <a:cs typeface="ＭＳ Ｐゴシック" charset="0"/>
              </a:rPr>
              <a:t>/d  </a:t>
            </a:r>
            <a:r>
              <a:rPr lang="en-US" sz="1600" b="1" dirty="0" smtClean="0">
                <a:solidFill>
                  <a:srgbClr val="800000"/>
                </a:solidFill>
                <a:latin typeface="Arial" charset="0"/>
                <a:ea typeface="ＭＳ Ｐゴシック" charset="0"/>
                <a:cs typeface="ＭＳ Ｐゴシック" charset="0"/>
              </a:rPr>
              <a:t>(4 100 Mℓ/d) </a:t>
            </a:r>
            <a:r>
              <a:rPr lang="en-US" sz="1600" b="1" dirty="0" smtClean="0">
                <a:latin typeface="Arial" charset="0"/>
                <a:ea typeface="ＭＳ Ｐゴシック" charset="0"/>
                <a:cs typeface="ＭＳ Ｐゴシック" charset="0"/>
              </a:rPr>
              <a:t>;</a:t>
            </a:r>
          </a:p>
          <a:p>
            <a:pPr marL="441325" indent="-441325">
              <a:spcAft>
                <a:spcPts val="600"/>
              </a:spcAft>
              <a:buFont typeface="Wingdings 3"/>
              <a:buChar char="u"/>
              <a:defRPr/>
            </a:pPr>
            <a:r>
              <a:rPr lang="en-US" sz="1600" b="1" dirty="0" smtClean="0">
                <a:latin typeface="Arial" charset="0"/>
                <a:ea typeface="ＭＳ Ｐゴシック" charset="0"/>
                <a:cs typeface="ＭＳ Ｐゴシック" charset="0"/>
                <a:sym typeface="Wingdings 3"/>
              </a:rPr>
              <a:t>Rand Water supplies water to approximately </a:t>
            </a:r>
            <a:r>
              <a:rPr lang="en-US" sz="1600" b="1" dirty="0" smtClean="0">
                <a:solidFill>
                  <a:srgbClr val="800000"/>
                </a:solidFill>
                <a:latin typeface="Arial" charset="0"/>
                <a:ea typeface="ＭＳ Ｐゴシック" charset="0"/>
                <a:cs typeface="ＭＳ Ｐゴシック" charset="0"/>
                <a:sym typeface="Wingdings 3"/>
              </a:rPr>
              <a:t>12 million people/ d</a:t>
            </a:r>
            <a:r>
              <a:rPr lang="en-US" sz="1600" b="1" dirty="0" smtClean="0">
                <a:latin typeface="Arial" charset="0"/>
                <a:ea typeface="ＭＳ Ｐゴシック" charset="0"/>
                <a:cs typeface="ＭＳ Ｐゴシック" charset="0"/>
                <a:sym typeface="Wingdings 3"/>
              </a:rPr>
              <a:t>;</a:t>
            </a:r>
          </a:p>
          <a:p>
            <a:pPr marL="441325" indent="-441325">
              <a:spcAft>
                <a:spcPts val="600"/>
              </a:spcAft>
              <a:buFont typeface="Wingdings 3"/>
              <a:buChar char="u"/>
              <a:defRPr/>
            </a:pPr>
            <a:r>
              <a:rPr lang="en-US" sz="1600" b="1" dirty="0" smtClean="0">
                <a:latin typeface="Arial" charset="0"/>
                <a:ea typeface="ＭＳ Ｐゴシック" charset="0"/>
                <a:cs typeface="ＭＳ Ｐゴシック" charset="0"/>
              </a:rPr>
              <a:t>Rand Water’s water demand projection is to </a:t>
            </a:r>
            <a:r>
              <a:rPr lang="en-US" sz="1600" b="1" dirty="0" smtClean="0">
                <a:solidFill>
                  <a:srgbClr val="800000"/>
                </a:solidFill>
                <a:latin typeface="Arial" charset="0"/>
                <a:ea typeface="ＭＳ Ｐゴシック" charset="0"/>
                <a:cs typeface="ＭＳ Ｐゴシック" charset="0"/>
              </a:rPr>
              <a:t>increase by ±2.14% over the next 15 years</a:t>
            </a:r>
            <a:r>
              <a:rPr lang="en-US" sz="1600" b="1" dirty="0" smtClean="0">
                <a:latin typeface="Arial" charset="0"/>
                <a:ea typeface="ＭＳ Ｐゴシック" charset="0"/>
                <a:cs typeface="ＭＳ Ｐゴシック" charset="0"/>
              </a:rPr>
              <a:t>;</a:t>
            </a:r>
          </a:p>
          <a:p>
            <a:pPr marL="441325" indent="-441325">
              <a:buFont typeface="Wingdings 3"/>
              <a:buChar char="u"/>
              <a:defRPr/>
            </a:pPr>
            <a:r>
              <a:rPr lang="en-US" sz="1600" b="1" dirty="0" smtClean="0">
                <a:latin typeface="Arial" charset="0"/>
                <a:ea typeface="ＭＳ Ｐゴシック" charset="0"/>
                <a:cs typeface="ＭＳ Ｐゴシック" charset="0"/>
              </a:rPr>
              <a:t>The current allocation will be</a:t>
            </a:r>
            <a:r>
              <a:rPr lang="en-US" sz="1600" b="1" dirty="0" smtClean="0">
                <a:solidFill>
                  <a:srgbClr val="800000"/>
                </a:solidFill>
                <a:latin typeface="Arial" charset="0"/>
                <a:ea typeface="ＭＳ Ｐゴシック" charset="0"/>
                <a:cs typeface="ＭＳ Ｐゴシック" charset="0"/>
              </a:rPr>
              <a:t> insufficient to supply the projected growth </a:t>
            </a:r>
            <a:r>
              <a:rPr lang="en-US" sz="1600" b="1" dirty="0" smtClean="0">
                <a:latin typeface="Arial" charset="0"/>
                <a:ea typeface="ＭＳ Ｐゴシック" charset="0"/>
                <a:cs typeface="ＭＳ Ｐゴシック" charset="0"/>
              </a:rPr>
              <a:t>- intervention necessary;</a:t>
            </a:r>
          </a:p>
          <a:p>
            <a:pPr marL="441325">
              <a:spcAft>
                <a:spcPts val="600"/>
              </a:spcAft>
              <a:defRPr/>
            </a:pPr>
            <a:r>
              <a:rPr lang="en-US" sz="1600" b="1" dirty="0" smtClean="0">
                <a:latin typeface="Arial" charset="0"/>
                <a:ea typeface="ＭＳ Ｐゴシック" charset="0"/>
                <a:cs typeface="ＭＳ Ｐゴシック" charset="0"/>
              </a:rPr>
              <a:t>__________________________________________________________________________</a:t>
            </a:r>
          </a:p>
          <a:p>
            <a:pPr marL="441325" indent="-441325">
              <a:spcAft>
                <a:spcPts val="600"/>
              </a:spcAft>
              <a:buFont typeface="Wingdings 3"/>
              <a:buChar char="u"/>
              <a:defRPr/>
            </a:pPr>
            <a:r>
              <a:rPr lang="en-US" sz="1600" b="1" dirty="0" smtClean="0">
                <a:latin typeface="Arial" charset="0"/>
                <a:ea typeface="ＭＳ Ｐゴシック" charset="0"/>
                <a:cs typeface="ＭＳ Ｐゴシック" charset="0"/>
              </a:rPr>
              <a:t>Yield from all three basins </a:t>
            </a:r>
            <a:r>
              <a:rPr lang="en-US" sz="1600" b="1" dirty="0" smtClean="0">
                <a:solidFill>
                  <a:srgbClr val="800000"/>
                </a:solidFill>
                <a:latin typeface="Arial" charset="0"/>
                <a:ea typeface="ＭＳ Ｐゴシック" charset="0"/>
                <a:cs typeface="ＭＳ Ｐゴシック" charset="0"/>
              </a:rPr>
              <a:t>&lt; 5%</a:t>
            </a:r>
            <a:r>
              <a:rPr lang="en-US" sz="1600" b="1" dirty="0" smtClean="0">
                <a:latin typeface="Arial" charset="0"/>
                <a:ea typeface="ＭＳ Ｐゴシック" charset="0"/>
                <a:cs typeface="ＭＳ Ｐゴシック" charset="0"/>
              </a:rPr>
              <a:t> of the total Rand Water requirement;</a:t>
            </a:r>
          </a:p>
          <a:p>
            <a:pPr marL="441325" indent="-441325">
              <a:spcAft>
                <a:spcPts val="600"/>
              </a:spcAft>
              <a:buFont typeface="Wingdings 3"/>
              <a:buChar char="u"/>
              <a:defRPr/>
            </a:pPr>
            <a:r>
              <a:rPr lang="en-US" sz="1600" b="1" dirty="0" smtClean="0">
                <a:latin typeface="Arial" charset="0"/>
                <a:ea typeface="ＭＳ Ｐゴシック" charset="0"/>
                <a:cs typeface="ＭＳ Ｐゴシック" charset="0"/>
              </a:rPr>
              <a:t>Savings in respect of </a:t>
            </a:r>
            <a:r>
              <a:rPr lang="en-US" sz="1600" b="1" dirty="0" smtClean="0">
                <a:solidFill>
                  <a:srgbClr val="800000"/>
                </a:solidFill>
                <a:latin typeface="Arial" charset="0"/>
                <a:ea typeface="ＭＳ Ｐゴシック" charset="0"/>
                <a:cs typeface="ＭＳ Ｐゴシック" charset="0"/>
              </a:rPr>
              <a:t>dilution releases of </a:t>
            </a:r>
            <a:r>
              <a:rPr lang="en-US" sz="1600" b="1" dirty="0" smtClean="0">
                <a:latin typeface="Arial" charset="0"/>
                <a:ea typeface="ＭＳ Ｐゴシック" charset="0"/>
                <a:cs typeface="ＭＳ Ｐゴシック" charset="0"/>
              </a:rPr>
              <a:t>±220 Mil m</a:t>
            </a:r>
            <a:r>
              <a:rPr lang="en-US" sz="1600" b="1" baseline="30000" dirty="0" smtClean="0">
                <a:latin typeface="Arial" charset="0"/>
                <a:ea typeface="ＭＳ Ｐゴシック" charset="0"/>
                <a:cs typeface="ＭＳ Ｐゴシック" charset="0"/>
              </a:rPr>
              <a:t>3</a:t>
            </a:r>
            <a:r>
              <a:rPr lang="en-US" sz="1600" b="1" dirty="0" smtClean="0">
                <a:latin typeface="Arial" charset="0"/>
                <a:ea typeface="ＭＳ Ｐゴシック" charset="0"/>
                <a:cs typeface="ＭＳ Ｐゴシック" charset="0"/>
              </a:rPr>
              <a:t>/a </a:t>
            </a:r>
            <a:r>
              <a:rPr lang="en-US" sz="1600" b="1" dirty="0" smtClean="0">
                <a:solidFill>
                  <a:srgbClr val="800000"/>
                </a:solidFill>
                <a:latin typeface="Arial" charset="0"/>
                <a:ea typeface="ＭＳ Ｐゴシック" charset="0"/>
                <a:cs typeface="ＭＳ Ｐゴシック" charset="0"/>
              </a:rPr>
              <a:t>(±602 Mℓ/d) </a:t>
            </a:r>
            <a:r>
              <a:rPr lang="en-US" sz="1600" b="1" dirty="0" smtClean="0">
                <a:latin typeface="Arial" charset="0"/>
                <a:ea typeface="ＭＳ Ｐゴシック" charset="0"/>
                <a:cs typeface="ＭＳ Ｐゴシック" charset="0"/>
              </a:rPr>
              <a:t>are substantial.</a:t>
            </a:r>
          </a:p>
        </p:txBody>
      </p:sp>
    </p:spTree>
    <p:extLst>
      <p:ext uri="{BB962C8B-B14F-4D97-AF65-F5344CB8AC3E}">
        <p14:creationId xmlns:p14="http://schemas.microsoft.com/office/powerpoint/2010/main" val="330329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162077" y="148325"/>
            <a:ext cx="485947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INGRESS OF “EXTRANEOUS” WATER</a:t>
            </a:r>
            <a:endParaRPr lang="en-US" sz="2000" b="1" dirty="0">
              <a:solidFill>
                <a:srgbClr val="FFFF00"/>
              </a:solidFill>
            </a:endParaRPr>
          </a:p>
        </p:txBody>
      </p:sp>
      <p:pic>
        <p:nvPicPr>
          <p:cNvPr id="3" name="Picture 2"/>
          <p:cNvPicPr>
            <a:picLocks noChangeAspect="1" noChangeArrowheads="1"/>
          </p:cNvPicPr>
          <p:nvPr/>
        </p:nvPicPr>
        <p:blipFill>
          <a:blip r:embed="rId2" cstate="print"/>
          <a:srcRect/>
          <a:stretch>
            <a:fillRect/>
          </a:stretch>
        </p:blipFill>
        <p:spPr bwMode="auto">
          <a:xfrm>
            <a:off x="11875" y="773288"/>
            <a:ext cx="4579938" cy="2875922"/>
          </a:xfrm>
          <a:prstGeom prst="rect">
            <a:avLst/>
          </a:prstGeom>
          <a:noFill/>
          <a:ln w="25400">
            <a:solidFill>
              <a:schemeClr val="tx1"/>
            </a:solid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4579938" y="3197056"/>
            <a:ext cx="4564062" cy="3284419"/>
          </a:xfrm>
          <a:prstGeom prst="rect">
            <a:avLst/>
          </a:prstGeom>
          <a:noFill/>
          <a:ln w="25400">
            <a:solidFill>
              <a:schemeClr val="tx1"/>
            </a:solid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4594825" y="773288"/>
            <a:ext cx="4549175" cy="2852171"/>
          </a:xfrm>
          <a:prstGeom prst="rect">
            <a:avLst/>
          </a:prstGeom>
          <a:noFill/>
          <a:ln w="25400">
            <a:solidFill>
              <a:schemeClr val="tx1"/>
            </a:solid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0" y="3664318"/>
            <a:ext cx="4556188" cy="2817157"/>
          </a:xfrm>
          <a:prstGeom prst="rect">
            <a:avLst/>
          </a:prstGeom>
          <a:noFill/>
          <a:ln w="25400">
            <a:solidFill>
              <a:schemeClr val="tx1"/>
            </a:solidFill>
            <a:miter lim="800000"/>
            <a:headEnd/>
            <a:tailEnd/>
          </a:ln>
        </p:spPr>
      </p:pic>
      <p:sp>
        <p:nvSpPr>
          <p:cNvPr id="7" name="TextBox 6"/>
          <p:cNvSpPr txBox="1"/>
          <p:nvPr/>
        </p:nvSpPr>
        <p:spPr>
          <a:xfrm>
            <a:off x="2701950" y="6220097"/>
            <a:ext cx="3740318" cy="276999"/>
          </a:xfrm>
          <a:prstGeom prst="rect">
            <a:avLst/>
          </a:prstGeom>
          <a:solidFill>
            <a:schemeClr val="tx1"/>
          </a:solidFill>
        </p:spPr>
        <p:txBody>
          <a:bodyPr wrap="none" rtlCol="0">
            <a:spAutoFit/>
          </a:bodyPr>
          <a:lstStyle/>
          <a:p>
            <a:pPr algn="ctr"/>
            <a:r>
              <a:rPr lang="en-ZA" sz="1200" b="1" dirty="0" smtClean="0">
                <a:solidFill>
                  <a:srgbClr val="FFFF00"/>
                </a:solidFill>
                <a:latin typeface="+mn-lt"/>
              </a:rPr>
              <a:t>Photos: East Rand – Blesbokspruit, Pieter Viljoen (1996)</a:t>
            </a:r>
            <a:endParaRPr lang="en-ZA" sz="1200" b="1" dirty="0">
              <a:solidFill>
                <a:srgbClr val="FFFF00"/>
              </a:solidFill>
              <a:latin typeface="+mn-lt"/>
            </a:endParaRPr>
          </a:p>
        </p:txBody>
      </p:sp>
    </p:spTree>
    <p:extLst>
      <p:ext uri="{BB962C8B-B14F-4D97-AF65-F5344CB8AC3E}">
        <p14:creationId xmlns:p14="http://schemas.microsoft.com/office/powerpoint/2010/main" val="289486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940866" y="148324"/>
            <a:ext cx="7246536"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EVOLUTION OF WATER QUALITY MANAGEMENT POLICY</a:t>
            </a:r>
            <a:endParaRPr lang="en-US" sz="2000" b="1" dirty="0">
              <a:solidFill>
                <a:srgbClr val="FFFF00"/>
              </a:solidFill>
            </a:endParaRPr>
          </a:p>
        </p:txBody>
      </p:sp>
      <p:sp>
        <p:nvSpPr>
          <p:cNvPr id="25" name="Text Box 17"/>
          <p:cNvSpPr txBox="1">
            <a:spLocks noChangeArrowheads="1"/>
          </p:cNvSpPr>
          <p:nvPr/>
        </p:nvSpPr>
        <p:spPr bwMode="auto">
          <a:xfrm>
            <a:off x="684511" y="5564188"/>
            <a:ext cx="1039067" cy="461665"/>
          </a:xfrm>
          <a:prstGeom prst="rect">
            <a:avLst/>
          </a:prstGeom>
          <a:solidFill>
            <a:srgbClr val="660066"/>
          </a:solidFill>
          <a:ln w="38100">
            <a:solidFill>
              <a:schemeClr val="bg1"/>
            </a:solidFill>
            <a:prstDash val="sysDot"/>
            <a:miter lim="800000"/>
            <a:headEnd/>
            <a:tailEnd/>
          </a:ln>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en-US" sz="1200" b="1" i="1" dirty="0">
                <a:solidFill>
                  <a:srgbClr val="FFFF00"/>
                </a:solidFill>
                <a:latin typeface="Arial" panose="020B0604020202020204" pitchFamily="34" charset="0"/>
              </a:rPr>
              <a:t>SOURCE</a:t>
            </a:r>
          </a:p>
          <a:p>
            <a:pPr algn="ctr"/>
            <a:r>
              <a:rPr lang="en-GB" altLang="en-US" sz="1200" b="1" i="1" dirty="0">
                <a:solidFill>
                  <a:srgbClr val="FFFF00"/>
                </a:solidFill>
                <a:latin typeface="Arial" panose="020B0604020202020204" pitchFamily="34" charset="0"/>
              </a:rPr>
              <a:t>FOCUSSED</a:t>
            </a:r>
          </a:p>
        </p:txBody>
      </p:sp>
      <p:sp>
        <p:nvSpPr>
          <p:cNvPr id="26" name="Text Box 18"/>
          <p:cNvSpPr txBox="1">
            <a:spLocks noChangeArrowheads="1"/>
          </p:cNvSpPr>
          <p:nvPr/>
        </p:nvSpPr>
        <p:spPr bwMode="auto">
          <a:xfrm>
            <a:off x="6525640" y="5472113"/>
            <a:ext cx="1055097" cy="646331"/>
          </a:xfrm>
          <a:prstGeom prst="rect">
            <a:avLst/>
          </a:prstGeom>
          <a:solidFill>
            <a:srgbClr val="660066"/>
          </a:solidFill>
          <a:ln w="38100">
            <a:solidFill>
              <a:schemeClr val="bg1"/>
            </a:solidFill>
            <a:prstDash val="sysDot"/>
            <a:miter lim="800000"/>
            <a:headEnd/>
            <a:tailEnd/>
          </a:ln>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en-US" sz="1200" b="1" i="1">
                <a:solidFill>
                  <a:srgbClr val="FFFF00"/>
                </a:solidFill>
                <a:latin typeface="Arial" panose="020B0604020202020204" pitchFamily="34" charset="0"/>
              </a:rPr>
              <a:t>MORE</a:t>
            </a:r>
          </a:p>
          <a:p>
            <a:pPr algn="ctr"/>
            <a:r>
              <a:rPr lang="en-GB" altLang="en-US" sz="1200" b="1" i="1">
                <a:solidFill>
                  <a:srgbClr val="FFFF00"/>
                </a:solidFill>
                <a:latin typeface="Arial" panose="020B0604020202020204" pitchFamily="34" charset="0"/>
              </a:rPr>
              <a:t>RESOURCE</a:t>
            </a:r>
          </a:p>
          <a:p>
            <a:pPr algn="ctr"/>
            <a:r>
              <a:rPr lang="en-GB" altLang="en-US" sz="1200" b="1" i="1">
                <a:solidFill>
                  <a:srgbClr val="FFFF00"/>
                </a:solidFill>
                <a:latin typeface="Arial" panose="020B0604020202020204" pitchFamily="34" charset="0"/>
              </a:rPr>
              <a:t>FOCUSSED</a:t>
            </a:r>
          </a:p>
        </p:txBody>
      </p:sp>
      <p:grpSp>
        <p:nvGrpSpPr>
          <p:cNvPr id="71" name="Group 70"/>
          <p:cNvGrpSpPr/>
          <p:nvPr/>
        </p:nvGrpSpPr>
        <p:grpSpPr>
          <a:xfrm>
            <a:off x="825493" y="2640878"/>
            <a:ext cx="7574405" cy="1047176"/>
            <a:chOff x="825493" y="2640878"/>
            <a:chExt cx="7574405" cy="1047176"/>
          </a:xfrm>
        </p:grpSpPr>
        <p:sp>
          <p:nvSpPr>
            <p:cNvPr id="24" name="Text Box 16"/>
            <p:cNvSpPr txBox="1">
              <a:spLocks noChangeArrowheads="1"/>
            </p:cNvSpPr>
            <p:nvPr/>
          </p:nvSpPr>
          <p:spPr bwMode="auto">
            <a:xfrm rot="19322355">
              <a:off x="3976686" y="2935579"/>
              <a:ext cx="2259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80000"/>
                </a:lnSpc>
              </a:pPr>
              <a:r>
                <a:rPr lang="en-GB" altLang="en-US" sz="2000" b="1" dirty="0" err="1">
                  <a:solidFill>
                    <a:srgbClr val="000099"/>
                  </a:solidFill>
                  <a:latin typeface="Arial" panose="020B0604020202020204" pitchFamily="34" charset="0"/>
                </a:rPr>
                <a:t>RWQO</a:t>
              </a:r>
              <a:r>
                <a:rPr lang="en-GB" altLang="en-US" sz="2000" b="1" dirty="0">
                  <a:solidFill>
                    <a:srgbClr val="000099"/>
                  </a:solidFill>
                  <a:latin typeface="Arial" panose="020B0604020202020204" pitchFamily="34" charset="0"/>
                </a:rPr>
                <a:t> Approach</a:t>
              </a:r>
            </a:p>
          </p:txBody>
        </p:sp>
        <p:sp>
          <p:nvSpPr>
            <p:cNvPr id="33" name="Text Box 27"/>
            <p:cNvSpPr txBox="1">
              <a:spLocks noChangeArrowheads="1"/>
            </p:cNvSpPr>
            <p:nvPr/>
          </p:nvSpPr>
          <p:spPr bwMode="auto">
            <a:xfrm rot="19319176">
              <a:off x="7031615" y="3351504"/>
              <a:ext cx="903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80000"/>
                </a:lnSpc>
              </a:pPr>
              <a:r>
                <a:rPr lang="en-GB" altLang="en-US" sz="2000" b="1">
                  <a:solidFill>
                    <a:srgbClr val="000099"/>
                  </a:solidFill>
                  <a:latin typeface="Arial" panose="020B0604020202020204" pitchFamily="34" charset="0"/>
                </a:rPr>
                <a:t>RQOs</a:t>
              </a:r>
            </a:p>
          </p:txBody>
        </p:sp>
        <p:sp>
          <p:nvSpPr>
            <p:cNvPr id="34" name="Text Box 28"/>
            <p:cNvSpPr txBox="1">
              <a:spLocks noChangeArrowheads="1"/>
            </p:cNvSpPr>
            <p:nvPr/>
          </p:nvSpPr>
          <p:spPr bwMode="auto">
            <a:xfrm rot="19321856">
              <a:off x="5459848" y="2640878"/>
              <a:ext cx="294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70000"/>
                </a:lnSpc>
              </a:pPr>
              <a:r>
                <a:rPr lang="en-GB" altLang="en-US" sz="2000" b="1" dirty="0" err="1">
                  <a:solidFill>
                    <a:srgbClr val="000099"/>
                  </a:solidFill>
                  <a:latin typeface="Arial" panose="020B0604020202020204" pitchFamily="34" charset="0"/>
                </a:rPr>
                <a:t>WQ</a:t>
              </a:r>
              <a:r>
                <a:rPr lang="en-GB" altLang="en-US" sz="2000" b="1" dirty="0">
                  <a:solidFill>
                    <a:srgbClr val="000099"/>
                  </a:solidFill>
                  <a:latin typeface="Arial" panose="020B0604020202020204" pitchFamily="34" charset="0"/>
                </a:rPr>
                <a:t> criteria for aquatic</a:t>
              </a:r>
            </a:p>
            <a:p>
              <a:pPr algn="l">
                <a:lnSpc>
                  <a:spcPct val="70000"/>
                </a:lnSpc>
              </a:pPr>
              <a:r>
                <a:rPr lang="en-GB" altLang="en-US" sz="2000" b="1" dirty="0">
                  <a:solidFill>
                    <a:srgbClr val="000099"/>
                  </a:solidFill>
                  <a:latin typeface="Arial" panose="020B0604020202020204" pitchFamily="34" charset="0"/>
                </a:rPr>
                <a:t>ecosystems</a:t>
              </a:r>
            </a:p>
          </p:txBody>
        </p:sp>
        <p:sp>
          <p:nvSpPr>
            <p:cNvPr id="35" name="Text Box 29"/>
            <p:cNvSpPr txBox="1">
              <a:spLocks noChangeArrowheads="1"/>
            </p:cNvSpPr>
            <p:nvPr/>
          </p:nvSpPr>
          <p:spPr bwMode="auto">
            <a:xfrm rot="19322447">
              <a:off x="4836675" y="3226092"/>
              <a:ext cx="1312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80000"/>
                </a:lnSpc>
              </a:pPr>
              <a:r>
                <a:rPr lang="en-GB" altLang="en-US" sz="2000" b="1" dirty="0" err="1">
                  <a:solidFill>
                    <a:srgbClr val="000099"/>
                  </a:solidFill>
                  <a:latin typeface="Arial" panose="020B0604020202020204" pitchFamily="34" charset="0"/>
                </a:rPr>
                <a:t>SAWQGs</a:t>
              </a:r>
              <a:endParaRPr lang="en-GB" altLang="en-US" sz="2000" b="1" dirty="0">
                <a:solidFill>
                  <a:srgbClr val="000099"/>
                </a:solidFill>
                <a:latin typeface="Arial" panose="020B0604020202020204" pitchFamily="34" charset="0"/>
              </a:endParaRPr>
            </a:p>
          </p:txBody>
        </p:sp>
        <p:sp>
          <p:nvSpPr>
            <p:cNvPr id="36" name="Text Box 30"/>
            <p:cNvSpPr txBox="1">
              <a:spLocks noChangeArrowheads="1"/>
            </p:cNvSpPr>
            <p:nvPr/>
          </p:nvSpPr>
          <p:spPr bwMode="auto">
            <a:xfrm rot="19319268">
              <a:off x="3115398" y="2686342"/>
              <a:ext cx="306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80000"/>
                </a:lnSpc>
              </a:pPr>
              <a:r>
                <a:rPr lang="en-GB" altLang="en-US" sz="2000" b="1" dirty="0">
                  <a:solidFill>
                    <a:srgbClr val="000099"/>
                  </a:solidFill>
                  <a:latin typeface="Arial" panose="020B0604020202020204" pitchFamily="34" charset="0"/>
                </a:rPr>
                <a:t>Gen. &amp; Spec. Standards</a:t>
              </a:r>
            </a:p>
          </p:txBody>
        </p:sp>
        <p:sp>
          <p:nvSpPr>
            <p:cNvPr id="37" name="Text Box 31"/>
            <p:cNvSpPr txBox="1">
              <a:spLocks noChangeArrowheads="1"/>
            </p:cNvSpPr>
            <p:nvPr/>
          </p:nvSpPr>
          <p:spPr bwMode="auto">
            <a:xfrm rot="19322138">
              <a:off x="2495834" y="3134017"/>
              <a:ext cx="1611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80000"/>
                </a:lnSpc>
              </a:pPr>
              <a:r>
                <a:rPr lang="en-GB" altLang="en-US" sz="2000" b="1" dirty="0">
                  <a:solidFill>
                    <a:srgbClr val="000099"/>
                  </a:solidFill>
                  <a:latin typeface="Arial" panose="020B0604020202020204" pitchFamily="34" charset="0"/>
                </a:rPr>
                <a:t>WA 54:1956</a:t>
              </a:r>
            </a:p>
          </p:txBody>
        </p:sp>
        <p:sp>
          <p:nvSpPr>
            <p:cNvPr id="38" name="Text Box 32"/>
            <p:cNvSpPr txBox="1">
              <a:spLocks noChangeArrowheads="1"/>
            </p:cNvSpPr>
            <p:nvPr/>
          </p:nvSpPr>
          <p:spPr bwMode="auto">
            <a:xfrm rot="19322094">
              <a:off x="1781048" y="2948071"/>
              <a:ext cx="2057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80000"/>
                </a:lnSpc>
              </a:pPr>
              <a:r>
                <a:rPr lang="en-GB" altLang="en-US" sz="2000" b="1" dirty="0" err="1" smtClean="0">
                  <a:solidFill>
                    <a:srgbClr val="000099"/>
                  </a:solidFill>
                  <a:latin typeface="Arial" panose="020B0604020202020204" pitchFamily="34" charset="0"/>
                </a:rPr>
                <a:t>I&amp;CoWA</a:t>
              </a:r>
              <a:r>
                <a:rPr lang="en-GB" altLang="en-US" sz="2000" b="1" dirty="0" smtClean="0">
                  <a:solidFill>
                    <a:srgbClr val="000099"/>
                  </a:solidFill>
                  <a:latin typeface="Arial" panose="020B0604020202020204" pitchFamily="34" charset="0"/>
                </a:rPr>
                <a:t> 8:1912</a:t>
              </a:r>
              <a:endParaRPr lang="en-GB" altLang="en-US" sz="2000" b="1" dirty="0">
                <a:solidFill>
                  <a:srgbClr val="000099"/>
                </a:solidFill>
                <a:latin typeface="Arial" panose="020B0604020202020204" pitchFamily="34" charset="0"/>
              </a:endParaRPr>
            </a:p>
          </p:txBody>
        </p:sp>
        <p:sp>
          <p:nvSpPr>
            <p:cNvPr id="39" name="Text Box 33"/>
            <p:cNvSpPr txBox="1">
              <a:spLocks noChangeArrowheads="1"/>
            </p:cNvSpPr>
            <p:nvPr/>
          </p:nvSpPr>
          <p:spPr bwMode="auto">
            <a:xfrm rot="19319184">
              <a:off x="825493" y="2695580"/>
              <a:ext cx="2593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80000"/>
                </a:lnSpc>
              </a:pPr>
              <a:r>
                <a:rPr lang="en-GB" altLang="en-US" sz="2000" b="1" dirty="0">
                  <a:solidFill>
                    <a:srgbClr val="000099"/>
                  </a:solidFill>
                  <a:latin typeface="Arial" panose="020B0604020202020204" pitchFamily="34" charset="0"/>
                </a:rPr>
                <a:t>Irrigation orientated</a:t>
              </a:r>
            </a:p>
            <a:p>
              <a:pPr algn="l">
                <a:lnSpc>
                  <a:spcPct val="80000"/>
                </a:lnSpc>
              </a:pPr>
              <a:r>
                <a:rPr lang="en-GB" altLang="en-US" sz="2000" b="1" dirty="0">
                  <a:solidFill>
                    <a:srgbClr val="000099"/>
                  </a:solidFill>
                  <a:latin typeface="Arial" panose="020B0604020202020204" pitchFamily="34" charset="0"/>
                </a:rPr>
                <a:t>(quantity allocation)</a:t>
              </a:r>
            </a:p>
          </p:txBody>
        </p:sp>
        <p:sp>
          <p:nvSpPr>
            <p:cNvPr id="40" name="Text Box 34"/>
            <p:cNvSpPr txBox="1">
              <a:spLocks noChangeArrowheads="1"/>
            </p:cNvSpPr>
            <p:nvPr/>
          </p:nvSpPr>
          <p:spPr bwMode="auto">
            <a:xfrm rot="19320357">
              <a:off x="6345666" y="3022892"/>
              <a:ext cx="179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GB" altLang="en-US" sz="2000" b="1" dirty="0">
                  <a:solidFill>
                    <a:srgbClr val="000099"/>
                  </a:solidFill>
                  <a:latin typeface="Arial" panose="020B0604020202020204" pitchFamily="34" charset="0"/>
                </a:rPr>
                <a:t>NWA 36:1998</a:t>
              </a:r>
            </a:p>
          </p:txBody>
        </p:sp>
      </p:grpSp>
      <p:grpSp>
        <p:nvGrpSpPr>
          <p:cNvPr id="56" name="Group 55"/>
          <p:cNvGrpSpPr/>
          <p:nvPr/>
        </p:nvGrpSpPr>
        <p:grpSpPr>
          <a:xfrm>
            <a:off x="1810643" y="3862825"/>
            <a:ext cx="184666" cy="1420884"/>
            <a:chOff x="1848570" y="3862825"/>
            <a:chExt cx="184666" cy="1420884"/>
          </a:xfrm>
        </p:grpSpPr>
        <p:sp>
          <p:nvSpPr>
            <p:cNvPr id="44" name="Line 8"/>
            <p:cNvSpPr>
              <a:spLocks noChangeShapeType="1"/>
            </p:cNvSpPr>
            <p:nvPr/>
          </p:nvSpPr>
          <p:spPr bwMode="auto">
            <a:xfrm rot="16200000">
              <a:off x="1435151" y="4368577"/>
              <a:ext cx="10115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ZA" i="1"/>
            </a:p>
          </p:txBody>
        </p:sp>
        <p:sp>
          <p:nvSpPr>
            <p:cNvPr id="4" name="TextBox 3"/>
            <p:cNvSpPr txBox="1"/>
            <p:nvPr/>
          </p:nvSpPr>
          <p:spPr>
            <a:xfrm rot="16200000">
              <a:off x="1734633" y="4985106"/>
              <a:ext cx="412540" cy="184666"/>
            </a:xfrm>
            <a:prstGeom prst="rect">
              <a:avLst/>
            </a:prstGeom>
            <a:noFill/>
            <a:ln>
              <a:noFill/>
            </a:ln>
          </p:spPr>
          <p:txBody>
            <a:bodyPr wrap="none" lIns="36000" tIns="0" rIns="36000" bIns="0" rtlCol="0">
              <a:spAutoFit/>
            </a:bodyPr>
            <a:lstStyle/>
            <a:p>
              <a:pPr algn="ctr"/>
              <a:r>
                <a:rPr lang="en-ZA" sz="1200" b="1" i="1" dirty="0" smtClean="0"/>
                <a:t>1912</a:t>
              </a:r>
              <a:endParaRPr lang="en-ZA" sz="1200" b="1" i="1" dirty="0"/>
            </a:p>
          </p:txBody>
        </p:sp>
      </p:grpSp>
      <p:grpSp>
        <p:nvGrpSpPr>
          <p:cNvPr id="55" name="Group 54"/>
          <p:cNvGrpSpPr/>
          <p:nvPr/>
        </p:nvGrpSpPr>
        <p:grpSpPr>
          <a:xfrm>
            <a:off x="2581270" y="3862825"/>
            <a:ext cx="184666" cy="1420884"/>
            <a:chOff x="2553069" y="3862825"/>
            <a:chExt cx="184666" cy="1420884"/>
          </a:xfrm>
        </p:grpSpPr>
        <p:sp>
          <p:nvSpPr>
            <p:cNvPr id="45" name="Line 9"/>
            <p:cNvSpPr>
              <a:spLocks noChangeShapeType="1"/>
            </p:cNvSpPr>
            <p:nvPr/>
          </p:nvSpPr>
          <p:spPr bwMode="auto">
            <a:xfrm rot="16200000">
              <a:off x="2139650" y="4368577"/>
              <a:ext cx="10115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ZA" i="1"/>
            </a:p>
          </p:txBody>
        </p:sp>
        <p:sp>
          <p:nvSpPr>
            <p:cNvPr id="58" name="TextBox 57"/>
            <p:cNvSpPr txBox="1"/>
            <p:nvPr/>
          </p:nvSpPr>
          <p:spPr>
            <a:xfrm rot="16200000">
              <a:off x="2439132" y="4985106"/>
              <a:ext cx="412540" cy="184666"/>
            </a:xfrm>
            <a:prstGeom prst="rect">
              <a:avLst/>
            </a:prstGeom>
            <a:noFill/>
            <a:ln>
              <a:noFill/>
            </a:ln>
          </p:spPr>
          <p:txBody>
            <a:bodyPr wrap="none" lIns="36000" tIns="0" rIns="36000" bIns="0" rtlCol="0">
              <a:spAutoFit/>
            </a:bodyPr>
            <a:lstStyle/>
            <a:p>
              <a:pPr algn="ctr"/>
              <a:r>
                <a:rPr lang="en-ZA" sz="1200" b="1" i="1" dirty="0" smtClean="0"/>
                <a:t>1956</a:t>
              </a:r>
              <a:endParaRPr lang="en-ZA" sz="1200" b="1" i="1" dirty="0"/>
            </a:p>
          </p:txBody>
        </p:sp>
      </p:grpSp>
      <p:grpSp>
        <p:nvGrpSpPr>
          <p:cNvPr id="57" name="Group 56"/>
          <p:cNvGrpSpPr/>
          <p:nvPr/>
        </p:nvGrpSpPr>
        <p:grpSpPr>
          <a:xfrm>
            <a:off x="3351897" y="3862825"/>
            <a:ext cx="184666" cy="1837282"/>
            <a:chOff x="3258627" y="3862825"/>
            <a:chExt cx="184666" cy="1837282"/>
          </a:xfrm>
        </p:grpSpPr>
        <p:sp>
          <p:nvSpPr>
            <p:cNvPr id="48" name="Line 12"/>
            <p:cNvSpPr>
              <a:spLocks noChangeShapeType="1"/>
            </p:cNvSpPr>
            <p:nvPr/>
          </p:nvSpPr>
          <p:spPr bwMode="auto">
            <a:xfrm rot="16200000">
              <a:off x="2845205" y="4368577"/>
              <a:ext cx="10115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ZA" i="1"/>
            </a:p>
          </p:txBody>
        </p:sp>
        <p:sp>
          <p:nvSpPr>
            <p:cNvPr id="59" name="TextBox 58"/>
            <p:cNvSpPr txBox="1"/>
            <p:nvPr/>
          </p:nvSpPr>
          <p:spPr>
            <a:xfrm rot="16200000">
              <a:off x="2931490" y="5188305"/>
              <a:ext cx="838939" cy="184666"/>
            </a:xfrm>
            <a:prstGeom prst="rect">
              <a:avLst/>
            </a:prstGeom>
            <a:noFill/>
            <a:ln>
              <a:noFill/>
            </a:ln>
          </p:spPr>
          <p:txBody>
            <a:bodyPr wrap="none" lIns="36000" tIns="0" rIns="36000" bIns="0" rtlCol="0">
              <a:spAutoFit/>
            </a:bodyPr>
            <a:lstStyle/>
            <a:p>
              <a:pPr algn="ctr"/>
              <a:r>
                <a:rPr lang="en-ZA" sz="1200" b="1" i="1" dirty="0" smtClean="0"/>
                <a:t>1961/ 1984</a:t>
              </a:r>
              <a:endParaRPr lang="en-ZA" sz="1200" b="1" i="1" dirty="0"/>
            </a:p>
          </p:txBody>
        </p:sp>
      </p:grpSp>
      <p:grpSp>
        <p:nvGrpSpPr>
          <p:cNvPr id="66" name="Group 65"/>
          <p:cNvGrpSpPr/>
          <p:nvPr/>
        </p:nvGrpSpPr>
        <p:grpSpPr>
          <a:xfrm>
            <a:off x="4122524" y="3862825"/>
            <a:ext cx="184666" cy="1420885"/>
            <a:chOff x="3956979" y="3862825"/>
            <a:chExt cx="184666" cy="1420885"/>
          </a:xfrm>
        </p:grpSpPr>
        <p:sp>
          <p:nvSpPr>
            <p:cNvPr id="49" name="Line 13"/>
            <p:cNvSpPr>
              <a:spLocks noChangeShapeType="1"/>
            </p:cNvSpPr>
            <p:nvPr/>
          </p:nvSpPr>
          <p:spPr bwMode="auto">
            <a:xfrm rot="16200000">
              <a:off x="3543560" y="4368577"/>
              <a:ext cx="10115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ZA" i="1"/>
            </a:p>
          </p:txBody>
        </p:sp>
        <p:sp>
          <p:nvSpPr>
            <p:cNvPr id="60" name="TextBox 59"/>
            <p:cNvSpPr txBox="1"/>
            <p:nvPr/>
          </p:nvSpPr>
          <p:spPr>
            <a:xfrm rot="16200000">
              <a:off x="3843042" y="4985107"/>
              <a:ext cx="412540" cy="184666"/>
            </a:xfrm>
            <a:prstGeom prst="rect">
              <a:avLst/>
            </a:prstGeom>
            <a:noFill/>
            <a:ln>
              <a:noFill/>
            </a:ln>
          </p:spPr>
          <p:txBody>
            <a:bodyPr wrap="none" lIns="36000" tIns="0" rIns="36000" bIns="0" rtlCol="0">
              <a:spAutoFit/>
            </a:bodyPr>
            <a:lstStyle/>
            <a:p>
              <a:r>
                <a:rPr lang="en-ZA" sz="1200" b="1" i="1" dirty="0" smtClean="0"/>
                <a:t>1991</a:t>
              </a:r>
              <a:endParaRPr lang="en-ZA" sz="1200" b="1" i="1" dirty="0"/>
            </a:p>
          </p:txBody>
        </p:sp>
      </p:grpSp>
      <p:grpSp>
        <p:nvGrpSpPr>
          <p:cNvPr id="67" name="Group 66"/>
          <p:cNvGrpSpPr/>
          <p:nvPr/>
        </p:nvGrpSpPr>
        <p:grpSpPr>
          <a:xfrm>
            <a:off x="4893151" y="3862825"/>
            <a:ext cx="184666" cy="1420885"/>
            <a:chOff x="4679519" y="3862825"/>
            <a:chExt cx="184666" cy="1420885"/>
          </a:xfrm>
        </p:grpSpPr>
        <p:sp>
          <p:nvSpPr>
            <p:cNvPr id="50" name="Line 14"/>
            <p:cNvSpPr>
              <a:spLocks noChangeShapeType="1"/>
            </p:cNvSpPr>
            <p:nvPr/>
          </p:nvSpPr>
          <p:spPr bwMode="auto">
            <a:xfrm rot="16200000">
              <a:off x="4266100" y="4368577"/>
              <a:ext cx="10115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ZA" i="1"/>
            </a:p>
          </p:txBody>
        </p:sp>
        <p:sp>
          <p:nvSpPr>
            <p:cNvPr id="61" name="TextBox 60"/>
            <p:cNvSpPr txBox="1"/>
            <p:nvPr/>
          </p:nvSpPr>
          <p:spPr>
            <a:xfrm rot="16200000">
              <a:off x="4565582" y="4985107"/>
              <a:ext cx="412540" cy="184666"/>
            </a:xfrm>
            <a:prstGeom prst="rect">
              <a:avLst/>
            </a:prstGeom>
            <a:noFill/>
            <a:ln>
              <a:noFill/>
            </a:ln>
          </p:spPr>
          <p:txBody>
            <a:bodyPr wrap="none" lIns="36000" tIns="0" rIns="36000" bIns="0" rtlCol="0">
              <a:spAutoFit/>
            </a:bodyPr>
            <a:lstStyle/>
            <a:p>
              <a:r>
                <a:rPr lang="en-ZA" sz="1200" b="1" i="1" dirty="0" smtClean="0"/>
                <a:t>1996</a:t>
              </a:r>
              <a:endParaRPr lang="en-ZA" sz="1200" b="1" i="1" dirty="0"/>
            </a:p>
          </p:txBody>
        </p:sp>
      </p:grpSp>
      <p:grpSp>
        <p:nvGrpSpPr>
          <p:cNvPr id="68" name="Group 67"/>
          <p:cNvGrpSpPr/>
          <p:nvPr/>
        </p:nvGrpSpPr>
        <p:grpSpPr>
          <a:xfrm>
            <a:off x="5663778" y="3862825"/>
            <a:ext cx="184666" cy="1420885"/>
            <a:chOff x="5360888" y="3862825"/>
            <a:chExt cx="184666" cy="1420885"/>
          </a:xfrm>
        </p:grpSpPr>
        <p:sp>
          <p:nvSpPr>
            <p:cNvPr id="46" name="Line 10"/>
            <p:cNvSpPr>
              <a:spLocks noChangeShapeType="1"/>
            </p:cNvSpPr>
            <p:nvPr/>
          </p:nvSpPr>
          <p:spPr bwMode="auto">
            <a:xfrm rot="16200000">
              <a:off x="4947469" y="4368577"/>
              <a:ext cx="10115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ZA" i="1"/>
            </a:p>
          </p:txBody>
        </p:sp>
        <p:sp>
          <p:nvSpPr>
            <p:cNvPr id="62" name="TextBox 61"/>
            <p:cNvSpPr txBox="1"/>
            <p:nvPr/>
          </p:nvSpPr>
          <p:spPr>
            <a:xfrm rot="16200000">
              <a:off x="5246951" y="4985107"/>
              <a:ext cx="412540" cy="184666"/>
            </a:xfrm>
            <a:prstGeom prst="rect">
              <a:avLst/>
            </a:prstGeom>
            <a:noFill/>
            <a:ln>
              <a:noFill/>
            </a:ln>
          </p:spPr>
          <p:txBody>
            <a:bodyPr wrap="none" lIns="36000" tIns="0" rIns="36000" bIns="0" rtlCol="0">
              <a:spAutoFit/>
            </a:bodyPr>
            <a:lstStyle/>
            <a:p>
              <a:r>
                <a:rPr lang="en-ZA" sz="1200" b="1" i="1" dirty="0" smtClean="0"/>
                <a:t>1996</a:t>
              </a:r>
              <a:endParaRPr lang="en-ZA" sz="1200" b="1" i="1" dirty="0"/>
            </a:p>
          </p:txBody>
        </p:sp>
      </p:grpSp>
      <p:sp>
        <p:nvSpPr>
          <p:cNvPr id="43" name="Line 7"/>
          <p:cNvSpPr>
            <a:spLocks noChangeShapeType="1"/>
          </p:cNvSpPr>
          <p:nvPr/>
        </p:nvSpPr>
        <p:spPr bwMode="auto">
          <a:xfrm rot="16200000">
            <a:off x="1135782" y="3951725"/>
            <a:ext cx="177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ZA"/>
          </a:p>
        </p:txBody>
      </p:sp>
      <p:grpSp>
        <p:nvGrpSpPr>
          <p:cNvPr id="69" name="Group 68"/>
          <p:cNvGrpSpPr/>
          <p:nvPr/>
        </p:nvGrpSpPr>
        <p:grpSpPr>
          <a:xfrm>
            <a:off x="6434404" y="3862825"/>
            <a:ext cx="184666" cy="1420885"/>
            <a:chOff x="6083428" y="3862825"/>
            <a:chExt cx="184666" cy="1420885"/>
          </a:xfrm>
        </p:grpSpPr>
        <p:sp>
          <p:nvSpPr>
            <p:cNvPr id="51" name="Line 15"/>
            <p:cNvSpPr>
              <a:spLocks noChangeShapeType="1"/>
            </p:cNvSpPr>
            <p:nvPr/>
          </p:nvSpPr>
          <p:spPr bwMode="auto">
            <a:xfrm rot="16200000">
              <a:off x="5670009" y="4368577"/>
              <a:ext cx="10115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ZA" i="1"/>
            </a:p>
          </p:txBody>
        </p:sp>
        <p:sp>
          <p:nvSpPr>
            <p:cNvPr id="63" name="TextBox 62"/>
            <p:cNvSpPr txBox="1"/>
            <p:nvPr/>
          </p:nvSpPr>
          <p:spPr>
            <a:xfrm rot="16200000">
              <a:off x="5969491" y="4985107"/>
              <a:ext cx="412540" cy="184666"/>
            </a:xfrm>
            <a:prstGeom prst="rect">
              <a:avLst/>
            </a:prstGeom>
            <a:noFill/>
            <a:ln>
              <a:noFill/>
            </a:ln>
          </p:spPr>
          <p:txBody>
            <a:bodyPr wrap="none" lIns="36000" tIns="0" rIns="36000" bIns="0" rtlCol="0">
              <a:spAutoFit/>
            </a:bodyPr>
            <a:lstStyle/>
            <a:p>
              <a:r>
                <a:rPr lang="en-ZA" sz="1200" b="1" i="1" dirty="0" smtClean="0"/>
                <a:t>1998</a:t>
              </a:r>
              <a:endParaRPr lang="en-ZA" sz="1200" b="1" i="1" dirty="0"/>
            </a:p>
          </p:txBody>
        </p:sp>
      </p:grpSp>
      <p:sp>
        <p:nvSpPr>
          <p:cNvPr id="27" name="AutoShape 19"/>
          <p:cNvSpPr>
            <a:spLocks noChangeArrowheads="1"/>
          </p:cNvSpPr>
          <p:nvPr/>
        </p:nvSpPr>
        <p:spPr bwMode="auto">
          <a:xfrm rot="16200000">
            <a:off x="7565157" y="4104125"/>
            <a:ext cx="1293813" cy="533400"/>
          </a:xfrm>
          <a:prstGeom prst="downArrow">
            <a:avLst>
              <a:gd name="adj1" fmla="val 34583"/>
              <a:gd name="adj2" fmla="val 100000"/>
            </a:avLst>
          </a:prstGeom>
          <a:solidFill>
            <a:schemeClr val="tx1"/>
          </a:solidFill>
          <a:ln w="25400">
            <a:solidFill>
              <a:schemeClr val="tx1"/>
            </a:solidFill>
            <a:miter lim="800000"/>
            <a:headEnd/>
            <a:tailEnd/>
          </a:ln>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28" name="Group 20"/>
          <p:cNvGrpSpPr>
            <a:grpSpLocks/>
          </p:cNvGrpSpPr>
          <p:nvPr/>
        </p:nvGrpSpPr>
        <p:grpSpPr bwMode="auto">
          <a:xfrm>
            <a:off x="732867" y="4018400"/>
            <a:ext cx="6843403" cy="682625"/>
            <a:chOff x="219" y="3007"/>
            <a:chExt cx="4793" cy="430"/>
          </a:xfrm>
        </p:grpSpPr>
        <p:sp>
          <p:nvSpPr>
            <p:cNvPr id="41" name="Text Box 21"/>
            <p:cNvSpPr txBox="1">
              <a:spLocks noChangeArrowheads="1"/>
            </p:cNvSpPr>
            <p:nvPr/>
          </p:nvSpPr>
          <p:spPr bwMode="auto">
            <a:xfrm rot="16200000">
              <a:off x="144" y="3082"/>
              <a:ext cx="430" cy="280"/>
            </a:xfrm>
            <a:prstGeom prst="rect">
              <a:avLst/>
            </a:prstGeom>
            <a:solidFill>
              <a:schemeClr val="tx1"/>
            </a:solidFill>
            <a:ln w="25400">
              <a:solidFill>
                <a:schemeClr val="tx1"/>
              </a:solidFill>
              <a:miter lim="800000"/>
              <a:headEnd/>
              <a:tailEnd/>
            </a:ln>
          </p:spPr>
          <p:txBody>
            <a:bodyPr lIns="18000" rIns="1800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en-US" sz="2000" b="1" dirty="0">
                  <a:solidFill>
                    <a:srgbClr val="FFFF00"/>
                  </a:solidFill>
                  <a:latin typeface="Arial" panose="020B0604020202020204" pitchFamily="34" charset="0"/>
                </a:rPr>
                <a:t>1652</a:t>
              </a:r>
            </a:p>
          </p:txBody>
        </p:sp>
        <p:sp>
          <p:nvSpPr>
            <p:cNvPr id="42" name="Rectangle 22"/>
            <p:cNvSpPr>
              <a:spLocks noChangeArrowheads="1"/>
            </p:cNvSpPr>
            <p:nvPr/>
          </p:nvSpPr>
          <p:spPr bwMode="auto">
            <a:xfrm rot="-5400000">
              <a:off x="2530" y="950"/>
              <a:ext cx="422" cy="4543"/>
            </a:xfrm>
            <a:prstGeom prst="rect">
              <a:avLst/>
            </a:prstGeom>
            <a:solidFill>
              <a:srgbClr val="FF0000"/>
            </a:solidFill>
            <a:ln w="38100">
              <a:solidFill>
                <a:schemeClr val="tx1"/>
              </a:solidFill>
              <a:miter lim="800000"/>
              <a:headEnd/>
              <a:tailEnd/>
            </a:ln>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29" name="AutoShape 23"/>
          <p:cNvSpPr>
            <a:spLocks noChangeArrowheads="1"/>
          </p:cNvSpPr>
          <p:nvPr/>
        </p:nvSpPr>
        <p:spPr bwMode="auto">
          <a:xfrm rot="16200000">
            <a:off x="4150444" y="1279962"/>
            <a:ext cx="365125" cy="6484938"/>
          </a:xfrm>
          <a:prstGeom prst="rtTriangle">
            <a:avLst/>
          </a:prstGeom>
          <a:solidFill>
            <a:srgbClr val="33CC33"/>
          </a:solidFill>
          <a:ln w="38100">
            <a:solidFill>
              <a:schemeClr val="tx1"/>
            </a:solidFill>
            <a:miter lim="800000"/>
            <a:headEnd/>
            <a:tailEnd/>
          </a:ln>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30" name="Text Box 24"/>
          <p:cNvSpPr txBox="1">
            <a:spLocks noChangeArrowheads="1"/>
          </p:cNvSpPr>
          <p:nvPr/>
        </p:nvSpPr>
        <p:spPr bwMode="auto">
          <a:xfrm rot="16200000">
            <a:off x="7430219" y="4159687"/>
            <a:ext cx="690563" cy="400050"/>
          </a:xfrm>
          <a:prstGeom prst="rect">
            <a:avLst/>
          </a:prstGeom>
          <a:solidFill>
            <a:schemeClr val="tx1"/>
          </a:solidFill>
          <a:ln w="25400">
            <a:solidFill>
              <a:schemeClr val="tx1"/>
            </a:solidFill>
            <a:miter lim="800000"/>
            <a:headEnd/>
            <a:tailEnd/>
          </a:ln>
        </p:spPr>
        <p:txBody>
          <a:bodyPr wrap="square" lIns="18000" rIns="1800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en-US" sz="1000" b="1" dirty="0">
                <a:solidFill>
                  <a:srgbClr val="FFFF00"/>
                </a:solidFill>
                <a:latin typeface="Arial" panose="020B0604020202020204" pitchFamily="34" charset="0"/>
              </a:rPr>
              <a:t>Balanced</a:t>
            </a:r>
          </a:p>
          <a:p>
            <a:pPr algn="ctr"/>
            <a:r>
              <a:rPr lang="en-GB" altLang="en-US" sz="1000" b="1" dirty="0">
                <a:solidFill>
                  <a:srgbClr val="FFFF00"/>
                </a:solidFill>
                <a:latin typeface="Arial" panose="020B0604020202020204" pitchFamily="34" charset="0"/>
              </a:rPr>
              <a:t>Approach</a:t>
            </a:r>
          </a:p>
        </p:txBody>
      </p:sp>
      <p:sp>
        <p:nvSpPr>
          <p:cNvPr id="31" name="Line 25"/>
          <p:cNvSpPr>
            <a:spLocks noChangeShapeType="1"/>
          </p:cNvSpPr>
          <p:nvPr/>
        </p:nvSpPr>
        <p:spPr bwMode="auto">
          <a:xfrm rot="5400000" flipH="1">
            <a:off x="7212732" y="4178737"/>
            <a:ext cx="317500" cy="0"/>
          </a:xfrm>
          <a:prstGeom prst="line">
            <a:avLst/>
          </a:prstGeom>
          <a:noFill/>
          <a:ln w="50800">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nchor="ctr">
            <a:spAutoFit/>
          </a:bodyPr>
          <a:lstStyle/>
          <a:p>
            <a:endParaRPr lang="en-ZA"/>
          </a:p>
        </p:txBody>
      </p:sp>
      <p:sp>
        <p:nvSpPr>
          <p:cNvPr id="32" name="Line 26"/>
          <p:cNvSpPr>
            <a:spLocks noChangeShapeType="1"/>
          </p:cNvSpPr>
          <p:nvPr/>
        </p:nvSpPr>
        <p:spPr bwMode="auto">
          <a:xfrm rot="5400000" flipH="1">
            <a:off x="7212732" y="4540687"/>
            <a:ext cx="317500" cy="0"/>
          </a:xfrm>
          <a:prstGeom prst="line">
            <a:avLst/>
          </a:prstGeom>
          <a:noFill/>
          <a:ln w="50800">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nchor="ctr">
            <a:spAutoFit/>
          </a:bodyPr>
          <a:lstStyle/>
          <a:p>
            <a:endParaRPr lang="en-ZA"/>
          </a:p>
        </p:txBody>
      </p:sp>
    </p:spTree>
    <p:extLst>
      <p:ext uri="{BB962C8B-B14F-4D97-AF65-F5344CB8AC3E}">
        <p14:creationId xmlns:p14="http://schemas.microsoft.com/office/powerpoint/2010/main" val="97258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007396" y="148325"/>
            <a:ext cx="711342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ESTIMATING AND REDUCING PUMPING VOL’S &amp; COSTS</a:t>
            </a:r>
            <a:endParaRPr lang="en-US" sz="2000" b="1" dirty="0">
              <a:solidFill>
                <a:srgbClr val="FFFF00"/>
              </a:solidFill>
            </a:endParaRPr>
          </a:p>
        </p:txBody>
      </p:sp>
      <p:sp>
        <p:nvSpPr>
          <p:cNvPr id="3" name="Content Placeholder 2"/>
          <p:cNvSpPr txBox="1">
            <a:spLocks/>
          </p:cNvSpPr>
          <p:nvPr/>
        </p:nvSpPr>
        <p:spPr>
          <a:xfrm>
            <a:off x="91440" y="1151318"/>
            <a:ext cx="8930640" cy="2110047"/>
          </a:xfrm>
          <a:prstGeom prst="rect">
            <a:avLst/>
          </a:prstGeom>
        </p:spPr>
        <p:txBody>
          <a:bodyPr/>
          <a:lstStyle/>
          <a:p>
            <a:pPr marL="342900" marR="0" lvl="0" indent="-342900" algn="ctr" defTabSz="914400" rtl="0" eaLnBrk="0" fontAlgn="base" latinLnBrk="0" hangingPunct="0">
              <a:lnSpc>
                <a:spcPct val="100000"/>
              </a:lnSpc>
              <a:spcAft>
                <a:spcPts val="1200"/>
              </a:spcAft>
              <a:buClrTx/>
              <a:buSzTx/>
              <a:buFont typeface="Wingdings 3"/>
              <a:buChar char="u"/>
              <a:tabLst/>
              <a:defRPr/>
            </a:pPr>
            <a:r>
              <a:rPr kumimoji="0" lang="en-ZA" sz="2400" b="1" i="0" u="none" strike="noStrike" kern="0" cap="none" spc="0" normalizeH="0" baseline="0" noProof="0" dirty="0" smtClean="0">
                <a:ln>
                  <a:noFill/>
                </a:ln>
                <a:solidFill>
                  <a:schemeClr val="tx1"/>
                </a:solidFill>
                <a:effectLst/>
                <a:uLnTx/>
                <a:uFillTx/>
                <a:latin typeface="+mn-lt"/>
                <a:ea typeface="+mn-ea"/>
              </a:rPr>
              <a:t>Volume of Ingress = Volume to be Pumped;</a:t>
            </a:r>
          </a:p>
          <a:p>
            <a:pPr marL="342900" marR="0" lvl="0" indent="-342900" algn="ctr" defTabSz="914400" rtl="0" eaLnBrk="0" fontAlgn="base" latinLnBrk="0" hangingPunct="0">
              <a:lnSpc>
                <a:spcPct val="100000"/>
              </a:lnSpc>
              <a:spcAft>
                <a:spcPts val="1200"/>
              </a:spcAft>
              <a:buClrTx/>
              <a:buSzTx/>
              <a:buFont typeface="Wingdings 3"/>
              <a:buChar char="u"/>
              <a:tabLst/>
              <a:defRPr/>
            </a:pPr>
            <a:r>
              <a:rPr kumimoji="0" lang="en-ZA" sz="2400" b="1" i="0" u="none" strike="noStrike" kern="0" cap="none" spc="0" normalizeH="0" baseline="0" noProof="0" dirty="0" smtClean="0">
                <a:ln>
                  <a:noFill/>
                </a:ln>
                <a:solidFill>
                  <a:schemeClr val="tx1"/>
                </a:solidFill>
                <a:effectLst/>
                <a:uLnTx/>
                <a:uFillTx/>
                <a:latin typeface="+mn-lt"/>
                <a:ea typeface="+mn-ea"/>
              </a:rPr>
              <a:t>Reduced Ingress = Reduced Volumes to be Pumped; and</a:t>
            </a:r>
          </a:p>
          <a:p>
            <a:pPr marL="342900" lvl="0" indent="-342900" algn="ctr" eaLnBrk="0" fontAlgn="base" hangingPunct="0">
              <a:buFont typeface="Wingdings 3"/>
              <a:buChar char="u"/>
            </a:pPr>
            <a:r>
              <a:rPr lang="en-ZA" sz="2400" b="1" kern="0" dirty="0" smtClean="0">
                <a:latin typeface="+mn-lt"/>
              </a:rPr>
              <a:t>Reduced Pumping Volumes = Reduced OPEX</a:t>
            </a:r>
          </a:p>
          <a:p>
            <a:pPr marL="342900" lvl="0" indent="-342900" algn="ctr" eaLnBrk="0" fontAlgn="base" hangingPunct="0">
              <a:spcAft>
                <a:spcPts val="1200"/>
              </a:spcAft>
            </a:pPr>
            <a:r>
              <a:rPr lang="en-ZA" sz="2400" b="1" kern="0" dirty="0" smtClean="0">
                <a:latin typeface="+mn-lt"/>
              </a:rPr>
              <a:t>(</a:t>
            </a:r>
            <a:r>
              <a:rPr lang="en-ZA" sz="2400" b="1" i="1" kern="0" dirty="0" smtClean="0">
                <a:latin typeface="+mn-lt"/>
              </a:rPr>
              <a:t>i.e.</a:t>
            </a:r>
            <a:r>
              <a:rPr lang="en-ZA" sz="2400" b="1" kern="0" dirty="0" smtClean="0">
                <a:latin typeface="+mn-lt"/>
              </a:rPr>
              <a:t> due to reduced Pumping, Treatment &amp; Waste Volumes).</a:t>
            </a:r>
            <a:endParaRPr kumimoji="0" lang="en-ZA" sz="2400" b="1" i="0" u="none" strike="noStrike" kern="0" cap="none" spc="0" normalizeH="0" baseline="0" noProof="0" dirty="0" smtClean="0">
              <a:ln>
                <a:noFill/>
              </a:ln>
              <a:solidFill>
                <a:schemeClr val="tx1"/>
              </a:solidFill>
              <a:effectLst/>
              <a:uLnTx/>
              <a:uFillTx/>
              <a:latin typeface="+mn-lt"/>
              <a:ea typeface="+mn-ea"/>
            </a:endParaRPr>
          </a:p>
        </p:txBody>
      </p:sp>
      <p:graphicFrame>
        <p:nvGraphicFramePr>
          <p:cNvPr id="4" name="Content Placeholder 4"/>
          <p:cNvGraphicFramePr>
            <a:graphicFrameLocks/>
          </p:cNvGraphicFramePr>
          <p:nvPr>
            <p:extLst>
              <p:ext uri="{D42A27DB-BD31-4B8C-83A1-F6EECF244321}">
                <p14:modId xmlns:p14="http://schemas.microsoft.com/office/powerpoint/2010/main" val="2006709892"/>
              </p:ext>
            </p:extLst>
          </p:nvPr>
        </p:nvGraphicFramePr>
        <p:xfrm>
          <a:off x="1184047" y="3389586"/>
          <a:ext cx="6697679" cy="2438400"/>
        </p:xfrm>
        <a:graphic>
          <a:graphicData uri="http://schemas.openxmlformats.org/drawingml/2006/table">
            <a:tbl>
              <a:tblPr firstRow="1" bandRow="1">
                <a:tableStyleId>{5C22544A-7EE6-4342-B048-85BDC9FD1C3A}</a:tableStyleId>
              </a:tblPr>
              <a:tblGrid>
                <a:gridCol w="1976592"/>
                <a:gridCol w="2415209"/>
                <a:gridCol w="2305878"/>
              </a:tblGrid>
              <a:tr h="370840">
                <a:tc gridSpan="3">
                  <a:txBody>
                    <a:bodyPr/>
                    <a:lstStyle/>
                    <a:p>
                      <a:pPr algn="ctr"/>
                      <a:r>
                        <a:rPr lang="en-ZA" sz="2400" b="1" dirty="0" smtClean="0">
                          <a:solidFill>
                            <a:schemeClr val="tx1"/>
                          </a:solidFill>
                        </a:rPr>
                        <a:t>Possible savings with improved ingress control:</a:t>
                      </a:r>
                      <a:endParaRPr lang="en-ZA" sz="2400" b="1"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pPr algn="ctr"/>
                      <a:endParaRPr lang="en-ZA" sz="2400" b="1" dirty="0">
                        <a:solidFill>
                          <a:schemeClr val="tx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370840">
                <a:tc>
                  <a:txBody>
                    <a:bodyPr/>
                    <a:lstStyle/>
                    <a:p>
                      <a:pPr algn="l"/>
                      <a:r>
                        <a:rPr lang="en-ZA" sz="2000" b="1" dirty="0" smtClean="0"/>
                        <a:t>Basin</a:t>
                      </a:r>
                      <a:endParaRPr lang="en-ZA" sz="20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ZA" sz="2000" b="1" dirty="0" smtClean="0"/>
                        <a:t>Predicted saving</a:t>
                      </a:r>
                      <a:endParaRPr lang="en-ZA" sz="20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ZA" sz="2000" b="1" dirty="0" smtClean="0"/>
                        <a:t>Total</a:t>
                      </a:r>
                      <a:r>
                        <a:rPr lang="en-ZA" sz="2000" b="1" baseline="0" dirty="0" smtClean="0"/>
                        <a:t> Saving</a:t>
                      </a:r>
                      <a:endParaRPr lang="en-ZA" sz="20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70840">
                <a:tc>
                  <a:txBody>
                    <a:bodyPr/>
                    <a:lstStyle/>
                    <a:p>
                      <a:pPr algn="l"/>
                      <a:r>
                        <a:rPr lang="en-US" sz="2000" b="1" dirty="0" smtClean="0"/>
                        <a:t>Western</a:t>
                      </a:r>
                      <a:endParaRPr lang="en-ZA" sz="20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b="0" dirty="0" smtClean="0"/>
                        <a:t>5 Mℓ/ day</a:t>
                      </a:r>
                      <a:endParaRPr lang="en-ZA" sz="2000" b="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2000" b="0" dirty="0" smtClean="0"/>
                        <a:t>R 30.5 mil/a</a:t>
                      </a:r>
                      <a:endParaRPr lang="en-ZA" sz="2000" b="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70840">
                <a:tc>
                  <a:txBody>
                    <a:bodyPr/>
                    <a:lstStyle/>
                    <a:p>
                      <a:pPr algn="l"/>
                      <a:r>
                        <a:rPr lang="en-US" sz="2000" b="1" dirty="0" smtClean="0"/>
                        <a:t>Central</a:t>
                      </a:r>
                      <a:endParaRPr lang="en-ZA" sz="20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b="0" dirty="0" smtClean="0"/>
                        <a:t>10 Mℓ/ day</a:t>
                      </a:r>
                      <a:endParaRPr lang="en-ZA" sz="2000" b="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2000" b="0" dirty="0" smtClean="0"/>
                        <a:t>R 60.0 mil/a</a:t>
                      </a:r>
                      <a:endParaRPr lang="en-ZA" sz="2000" b="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70840">
                <a:tc>
                  <a:txBody>
                    <a:bodyPr/>
                    <a:lstStyle/>
                    <a:p>
                      <a:pPr algn="l"/>
                      <a:r>
                        <a:rPr lang="en-US" sz="2000" b="1" dirty="0" smtClean="0"/>
                        <a:t>Eastern</a:t>
                      </a:r>
                      <a:endParaRPr lang="en-ZA" sz="20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b="0" dirty="0" smtClean="0"/>
                        <a:t>21 Mℓ/ day</a:t>
                      </a:r>
                      <a:endParaRPr lang="en-ZA" sz="2000" b="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2000" b="0" dirty="0" smtClean="0"/>
                        <a:t>R 75.6 mil/a</a:t>
                      </a:r>
                      <a:endParaRPr lang="en-ZA" sz="2000" b="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70840">
                <a:tc gridSpan="2">
                  <a:txBody>
                    <a:bodyPr/>
                    <a:lstStyle/>
                    <a:p>
                      <a:pPr algn="l"/>
                      <a:r>
                        <a:rPr lang="en-ZA" sz="2000" b="1" dirty="0" smtClean="0"/>
                        <a:t>Total</a:t>
                      </a:r>
                      <a:endParaRPr lang="en-ZA" sz="20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l"/>
                      <a:endParaRPr lang="en-ZA" sz="2000" b="1"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a:r>
                        <a:rPr lang="en-ZA" sz="2000" b="1" dirty="0" smtClean="0"/>
                        <a:t>R</a:t>
                      </a:r>
                      <a:r>
                        <a:rPr lang="en-ZA" sz="2000" b="1" baseline="0" dirty="0" smtClean="0"/>
                        <a:t> 166.1 mil/ a</a:t>
                      </a:r>
                      <a:endParaRPr lang="en-ZA" sz="20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083078" y="5850386"/>
            <a:ext cx="1577676" cy="276999"/>
          </a:xfrm>
          <a:prstGeom prst="rect">
            <a:avLst/>
          </a:prstGeom>
          <a:noFill/>
        </p:spPr>
        <p:txBody>
          <a:bodyPr wrap="none" rtlCol="0">
            <a:spAutoFit/>
          </a:bodyPr>
          <a:lstStyle/>
          <a:p>
            <a:pPr lvl="0">
              <a:spcBef>
                <a:spcPts val="200"/>
              </a:spcBef>
              <a:spcAft>
                <a:spcPts val="400"/>
              </a:spcAft>
            </a:pPr>
            <a:r>
              <a:rPr lang="en-GB" sz="1200" b="1" i="1" dirty="0">
                <a:solidFill>
                  <a:srgbClr val="000000"/>
                </a:solidFill>
                <a:latin typeface="Arial Narrow"/>
                <a:ea typeface="Calibri"/>
                <a:cs typeface="Arial"/>
              </a:rPr>
              <a:t>Base Date:</a:t>
            </a:r>
            <a:r>
              <a:rPr lang="en-GB" sz="1200" i="1" dirty="0">
                <a:solidFill>
                  <a:srgbClr val="000000"/>
                </a:solidFill>
                <a:latin typeface="Arial Narrow"/>
                <a:ea typeface="Calibri"/>
                <a:cs typeface="Arial"/>
              </a:rPr>
              <a:t>  March </a:t>
            </a:r>
            <a:r>
              <a:rPr lang="en-GB" sz="1200" i="1" dirty="0" smtClean="0">
                <a:solidFill>
                  <a:srgbClr val="000000"/>
                </a:solidFill>
                <a:latin typeface="Arial Narrow"/>
                <a:ea typeface="Calibri"/>
                <a:cs typeface="Arial"/>
              </a:rPr>
              <a:t>2012</a:t>
            </a:r>
            <a:endParaRPr lang="en-ZA" sz="2000" dirty="0">
              <a:solidFill>
                <a:prstClr val="black"/>
              </a:solidFill>
              <a:latin typeface="Arial"/>
              <a:ea typeface="Calibri"/>
              <a:cs typeface="Times New Roman"/>
            </a:endParaRPr>
          </a:p>
        </p:txBody>
      </p:sp>
    </p:spTree>
    <p:extLst>
      <p:ext uri="{BB962C8B-B14F-4D97-AF65-F5344CB8AC3E}">
        <p14:creationId xmlns:p14="http://schemas.microsoft.com/office/powerpoint/2010/main" val="337752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212341" y="148325"/>
            <a:ext cx="470353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COMMENTS ON INGRESS CONTROL</a:t>
            </a:r>
            <a:endParaRPr lang="en-US" sz="2000" b="1" dirty="0">
              <a:solidFill>
                <a:srgbClr val="FFFF00"/>
              </a:solidFill>
            </a:endParaRPr>
          </a:p>
        </p:txBody>
      </p:sp>
      <p:sp>
        <p:nvSpPr>
          <p:cNvPr id="3" name="Content Placeholder 2"/>
          <p:cNvSpPr txBox="1">
            <a:spLocks/>
          </p:cNvSpPr>
          <p:nvPr/>
        </p:nvSpPr>
        <p:spPr>
          <a:xfrm>
            <a:off x="89940" y="983673"/>
            <a:ext cx="8934138" cy="4053022"/>
          </a:xfrm>
          <a:prstGeom prst="rect">
            <a:avLst/>
          </a:prstGeom>
        </p:spPr>
        <p:txBody>
          <a:bodyPr/>
          <a:lstStyle/>
          <a:p>
            <a:pPr marL="342900" marR="0" lvl="0" indent="-342900" algn="l" defTabSz="914400" rtl="0" eaLnBrk="0" fontAlgn="base" latinLnBrk="0" hangingPunct="0">
              <a:lnSpc>
                <a:spcPct val="100000"/>
              </a:lnSpc>
              <a:spcAft>
                <a:spcPts val="1200"/>
              </a:spcAft>
              <a:buClrTx/>
              <a:buSzTx/>
              <a:buFont typeface="Wingdings 3"/>
              <a:buChar char="u"/>
              <a:tabLst/>
              <a:defRPr/>
            </a:pPr>
            <a:r>
              <a:rPr lang="en-ZA" sz="2400" b="1" kern="0" dirty="0" smtClean="0"/>
              <a:t>The </a:t>
            </a:r>
            <a:r>
              <a:rPr lang="en-ZA" sz="2400" b="1" kern="0" dirty="0" smtClean="0">
                <a:solidFill>
                  <a:srgbClr val="C00000"/>
                </a:solidFill>
              </a:rPr>
              <a:t>DMR (and the CGS) </a:t>
            </a:r>
            <a:r>
              <a:rPr lang="en-ZA" sz="2400" b="1" kern="0" dirty="0" smtClean="0"/>
              <a:t>is investigating ingress control;</a:t>
            </a:r>
          </a:p>
          <a:p>
            <a:pPr marL="342900" marR="0" lvl="0" indent="-342900" algn="l" defTabSz="914400" rtl="0" eaLnBrk="0" fontAlgn="base" latinLnBrk="0" hangingPunct="0">
              <a:lnSpc>
                <a:spcPct val="100000"/>
              </a:lnSpc>
              <a:spcAft>
                <a:spcPts val="1200"/>
              </a:spcAft>
              <a:buClrTx/>
              <a:buSzTx/>
              <a:buFont typeface="Wingdings 3"/>
              <a:buChar char="u"/>
              <a:tabLst/>
              <a:defRPr/>
            </a:pPr>
            <a:r>
              <a:rPr lang="en-ZA" sz="2400" b="1" kern="0" dirty="0" smtClean="0"/>
              <a:t>DWA (and the relevant Metropolitan Municipalities) are addressing water use efficiency (leaking pipes and water distribution systems), as part of </a:t>
            </a:r>
            <a:r>
              <a:rPr lang="en-ZA" sz="2400" b="1" i="1" kern="0" dirty="0" smtClean="0">
                <a:solidFill>
                  <a:srgbClr val="C00000"/>
                </a:solidFill>
              </a:rPr>
              <a:t>“Project 15%”</a:t>
            </a:r>
            <a:r>
              <a:rPr lang="en-ZA" sz="2400" b="1" kern="0" dirty="0" smtClean="0"/>
              <a:t>;</a:t>
            </a:r>
          </a:p>
          <a:p>
            <a:pPr marL="342900" indent="-342900" eaLnBrk="0" fontAlgn="base" hangingPunct="0">
              <a:spcAft>
                <a:spcPts val="1200"/>
              </a:spcAft>
              <a:buFont typeface="Wingdings 3"/>
              <a:buChar char="u"/>
            </a:pPr>
            <a:r>
              <a:rPr lang="en-ZA" sz="2400" b="1" kern="0" dirty="0" smtClean="0"/>
              <a:t>Although important, it is clear that ingress control </a:t>
            </a:r>
            <a:r>
              <a:rPr lang="en-ZA" sz="2400" b="1" kern="0" dirty="0" smtClean="0">
                <a:solidFill>
                  <a:srgbClr val="C00000"/>
                </a:solidFill>
              </a:rPr>
              <a:t>will not “totally” terminate the re-watering </a:t>
            </a:r>
            <a:r>
              <a:rPr lang="en-ZA" sz="2400" b="1" kern="0" dirty="0" smtClean="0"/>
              <a:t>of the mine void;</a:t>
            </a:r>
          </a:p>
          <a:p>
            <a:pPr marL="342900" indent="-342900" eaLnBrk="0" fontAlgn="base" hangingPunct="0">
              <a:spcAft>
                <a:spcPts val="1200"/>
              </a:spcAft>
              <a:buFont typeface="Wingdings 3"/>
              <a:buChar char="u"/>
            </a:pPr>
            <a:r>
              <a:rPr lang="en-ZA" sz="2400" b="1" kern="0" dirty="0" smtClean="0"/>
              <a:t>The </a:t>
            </a:r>
            <a:r>
              <a:rPr lang="en-ZA" sz="2400" b="1" kern="0" dirty="0" smtClean="0">
                <a:solidFill>
                  <a:srgbClr val="C00000"/>
                </a:solidFill>
              </a:rPr>
              <a:t>only means to protect the ECLs</a:t>
            </a:r>
            <a:r>
              <a:rPr lang="en-ZA" sz="2400" b="1" kern="0" dirty="0" smtClean="0">
                <a:solidFill>
                  <a:srgbClr val="800000"/>
                </a:solidFill>
              </a:rPr>
              <a:t> </a:t>
            </a:r>
            <a:r>
              <a:rPr lang="en-ZA" sz="2400" b="1" kern="0" dirty="0" smtClean="0"/>
              <a:t>and/ or SECLs in the short-term, and possibly in the longer term, is through continuous pumping.</a:t>
            </a:r>
          </a:p>
          <a:p>
            <a:pPr marL="342900" marR="0" lvl="0" indent="-342900" algn="l" defTabSz="914400" rtl="0" eaLnBrk="0" fontAlgn="base" latinLnBrk="0" hangingPunct="0">
              <a:lnSpc>
                <a:spcPct val="100000"/>
              </a:lnSpc>
              <a:spcAft>
                <a:spcPts val="600"/>
              </a:spcAft>
              <a:buClrTx/>
              <a:buSzTx/>
              <a:buFont typeface="Wingdings 3"/>
              <a:buChar char="u"/>
              <a:tabLst/>
              <a:defRPr/>
            </a:pPr>
            <a:endParaRPr lang="en-ZA" sz="2400" b="1" kern="0" dirty="0" smtClean="0"/>
          </a:p>
          <a:p>
            <a:pPr marL="342900" marR="0" lvl="0" indent="-342900" algn="l" defTabSz="914400" rtl="0" eaLnBrk="0" fontAlgn="base" latinLnBrk="0" hangingPunct="0">
              <a:lnSpc>
                <a:spcPct val="100000"/>
              </a:lnSpc>
              <a:spcAft>
                <a:spcPts val="600"/>
              </a:spcAft>
              <a:buClrTx/>
              <a:buSzTx/>
              <a:buFont typeface="Wingdings 3"/>
              <a:buChar char="u"/>
              <a:tabLst/>
              <a:defRPr/>
            </a:pPr>
            <a:endParaRPr lang="en-ZA" sz="2400" b="1" kern="0" dirty="0" smtClean="0"/>
          </a:p>
        </p:txBody>
      </p:sp>
    </p:spTree>
    <p:extLst>
      <p:ext uri="{BB962C8B-B14F-4D97-AF65-F5344CB8AC3E}">
        <p14:creationId xmlns:p14="http://schemas.microsoft.com/office/powerpoint/2010/main" val="378513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877891" y="148325"/>
            <a:ext cx="5372433"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ZA" sz="2000" b="1" dirty="0" smtClean="0">
                <a:solidFill>
                  <a:srgbClr val="FFFF00"/>
                </a:solidFill>
              </a:rPr>
              <a:t>UNDERGROUND MINE WATER QUALITIES</a:t>
            </a:r>
            <a:endParaRPr lang="en-US" sz="2000" b="1"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99918990"/>
              </p:ext>
            </p:extLst>
          </p:nvPr>
        </p:nvGraphicFramePr>
        <p:xfrm>
          <a:off x="38782" y="662149"/>
          <a:ext cx="9069229" cy="5821680"/>
        </p:xfrm>
        <a:graphic>
          <a:graphicData uri="http://schemas.openxmlformats.org/drawingml/2006/table">
            <a:tbl>
              <a:tblPr firstRow="1" firstCol="1" bandRow="1">
                <a:tableStyleId>{5C22544A-7EE6-4342-B048-85BDC9FD1C3A}</a:tableStyleId>
              </a:tblPr>
              <a:tblGrid>
                <a:gridCol w="1800000"/>
                <a:gridCol w="1653229"/>
                <a:gridCol w="1404000"/>
                <a:gridCol w="1404000"/>
                <a:gridCol w="1404000"/>
                <a:gridCol w="1404000"/>
              </a:tblGrid>
              <a:tr h="0">
                <a:tc rowSpan="3">
                  <a:txBody>
                    <a:bodyPr/>
                    <a:lstStyle/>
                    <a:p>
                      <a:pPr algn="ctr">
                        <a:spcAft>
                          <a:spcPts val="0"/>
                        </a:spcAft>
                      </a:pPr>
                      <a:r>
                        <a:rPr lang="en-ZA" sz="1800" dirty="0">
                          <a:effectLst/>
                        </a:rPr>
                        <a:t>Parameter</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3">
                  <a:txBody>
                    <a:bodyPr/>
                    <a:lstStyle/>
                    <a:p>
                      <a:pPr algn="ctr">
                        <a:spcAft>
                          <a:spcPts val="0"/>
                        </a:spcAft>
                      </a:pPr>
                      <a:r>
                        <a:rPr lang="en-ZA" sz="1800" dirty="0">
                          <a:effectLst/>
                        </a:rPr>
                        <a:t>Unit</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4">
                  <a:txBody>
                    <a:bodyPr/>
                    <a:lstStyle/>
                    <a:p>
                      <a:pPr algn="ctr">
                        <a:spcAft>
                          <a:spcPts val="0"/>
                        </a:spcAft>
                      </a:pPr>
                      <a:r>
                        <a:rPr lang="en-ZA" sz="1800" dirty="0">
                          <a:effectLst/>
                        </a:rPr>
                        <a:t>Basin 95</a:t>
                      </a:r>
                      <a:r>
                        <a:rPr lang="en-ZA" sz="1800" baseline="30000" dirty="0">
                          <a:effectLst/>
                        </a:rPr>
                        <a:t>th</a:t>
                      </a:r>
                      <a:r>
                        <a:rPr lang="en-ZA" sz="1800" dirty="0">
                          <a:effectLst/>
                        </a:rPr>
                        <a:t> </a:t>
                      </a:r>
                      <a:r>
                        <a:rPr lang="en-ZA" sz="1800" dirty="0" smtClean="0">
                          <a:effectLst/>
                        </a:rPr>
                        <a:t>Percentile</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pPr algn="ctr">
                        <a:spcAft>
                          <a:spcPts val="0"/>
                        </a:spcAft>
                      </a:pP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0">
                <a:tc vMerge="1">
                  <a:txBody>
                    <a:bodyPr/>
                    <a:lstStyle/>
                    <a:p>
                      <a:endParaRPr lang="en-ZA"/>
                    </a:p>
                  </a:txBody>
                  <a:tcPr/>
                </a:tc>
                <a:tc vMerge="1">
                  <a:txBody>
                    <a:bodyPr/>
                    <a:lstStyle/>
                    <a:p>
                      <a:endParaRPr lang="en-ZA"/>
                    </a:p>
                  </a:txBody>
                  <a:tcPr/>
                </a:tc>
                <a:tc gridSpan="3">
                  <a:txBody>
                    <a:bodyPr/>
                    <a:lstStyle/>
                    <a:p>
                      <a:pPr algn="ctr">
                        <a:spcAft>
                          <a:spcPts val="0"/>
                        </a:spcAft>
                      </a:pPr>
                      <a:r>
                        <a:rPr lang="en-ZA" sz="1800" kern="1200" dirty="0" smtClean="0">
                          <a:solidFill>
                            <a:schemeClr val="dk1"/>
                          </a:solidFill>
                          <a:effectLst/>
                          <a:latin typeface="+mn-lt"/>
                          <a:ea typeface="+mn-ea"/>
                          <a:cs typeface="+mn-cs"/>
                        </a:rPr>
                        <a:t>Basin: Return-Flow WQ</a:t>
                      </a:r>
                      <a:endParaRPr lang="en-ZA" sz="180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spcAft>
                          <a:spcPts val="0"/>
                        </a:spcAft>
                      </a:pP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spcAft>
                          <a:spcPts val="0"/>
                        </a:spcAft>
                      </a:pP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en-ZA" sz="1800" kern="1200" dirty="0" smtClean="0">
                          <a:solidFill>
                            <a:schemeClr val="dk1"/>
                          </a:solidFill>
                          <a:effectLst/>
                          <a:latin typeface="+mn-lt"/>
                          <a:ea typeface="+mn-ea"/>
                          <a:cs typeface="+mn-cs"/>
                        </a:rPr>
                        <a:t>Resource WQ</a:t>
                      </a:r>
                      <a:endParaRPr lang="en-ZA" sz="180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r>
              <a:tr h="0">
                <a:tc vMerge="1">
                  <a:txBody>
                    <a:bodyPr/>
                    <a:lstStyle/>
                    <a:p>
                      <a:endParaRPr lang="en-ZA"/>
                    </a:p>
                  </a:txBody>
                  <a:tcPr/>
                </a:tc>
                <a:tc vMerge="1">
                  <a:txBody>
                    <a:bodyPr/>
                    <a:lstStyle/>
                    <a:p>
                      <a:endParaRPr lang="en-ZA"/>
                    </a:p>
                  </a:txBody>
                  <a:tcPr/>
                </a:tc>
                <a:tc>
                  <a:txBody>
                    <a:bodyPr/>
                    <a:lstStyle/>
                    <a:p>
                      <a:pPr algn="ctr">
                        <a:spcAft>
                          <a:spcPts val="0"/>
                        </a:spcAft>
                      </a:pPr>
                      <a:r>
                        <a:rPr lang="en-ZA" sz="1800" dirty="0">
                          <a:effectLst/>
                        </a:rPr>
                        <a:t>Western</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1800" dirty="0">
                          <a:effectLst/>
                        </a:rPr>
                        <a:t>Central</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ZA" sz="1800" dirty="0">
                          <a:effectLst/>
                        </a:rPr>
                        <a:t>Eastern</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en-ZA" sz="1800" b="0" kern="1200" dirty="0" smtClean="0">
                          <a:solidFill>
                            <a:schemeClr val="dk1"/>
                          </a:solidFill>
                          <a:effectLst/>
                          <a:latin typeface="+mn-lt"/>
                          <a:ea typeface="+mn-ea"/>
                          <a:cs typeface="+mn-cs"/>
                        </a:rPr>
                        <a:t>Vaal Barrage</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0">
                <a:tc>
                  <a:txBody>
                    <a:bodyPr/>
                    <a:lstStyle/>
                    <a:p>
                      <a:pPr algn="ctr">
                        <a:spcBef>
                          <a:spcPts val="0"/>
                        </a:spcBef>
                        <a:spcAft>
                          <a:spcPts val="0"/>
                        </a:spcAft>
                      </a:pPr>
                      <a:r>
                        <a:rPr lang="en-ZA" sz="1800" dirty="0" smtClean="0">
                          <a:effectLst/>
                        </a:rPr>
                        <a:t>pH</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a:solidFill>
                            <a:srgbClr val="800000"/>
                          </a:solidFill>
                          <a:effectLst/>
                        </a:rPr>
                        <a:t>@ 25˚C</a:t>
                      </a:r>
                      <a:endParaRPr lang="en-ZA" sz="14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2.7</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2.4</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5.9</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7</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r>
              <a:tr h="0">
                <a:tc>
                  <a:txBody>
                    <a:bodyPr/>
                    <a:lstStyle/>
                    <a:p>
                      <a:pPr algn="ctr">
                        <a:spcBef>
                          <a:spcPts val="0"/>
                        </a:spcBef>
                        <a:spcAft>
                          <a:spcPts val="0"/>
                        </a:spcAft>
                      </a:pPr>
                      <a:r>
                        <a:rPr lang="en-ZA" sz="1800" dirty="0">
                          <a:effectLst/>
                        </a:rPr>
                        <a:t>TDS</a:t>
                      </a:r>
                      <a:r>
                        <a:rPr lang="en-ZA" sz="1800" baseline="30000" dirty="0">
                          <a:effectLst/>
                        </a:rPr>
                        <a:t>^</a:t>
                      </a:r>
                      <a:endParaRPr lang="en-ZA" sz="1400" baseline="300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a:solidFill>
                            <a:srgbClr val="800000"/>
                          </a:solidFill>
                          <a:effectLst/>
                        </a:rPr>
                        <a:t>mg/ℓ</a:t>
                      </a:r>
                      <a:endParaRPr lang="en-ZA" sz="14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5 </a:t>
                      </a:r>
                      <a:r>
                        <a:rPr lang="en-ZA" sz="1800" b="0" kern="1200" dirty="0" smtClean="0">
                          <a:solidFill>
                            <a:schemeClr val="dk1"/>
                          </a:solidFill>
                          <a:effectLst/>
                          <a:latin typeface="+mn-lt"/>
                          <a:ea typeface="+mn-ea"/>
                          <a:cs typeface="+mn-cs"/>
                        </a:rPr>
                        <a:t>388</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5</a:t>
                      </a:r>
                      <a:r>
                        <a:rPr lang="en-ZA" sz="1800" b="0" kern="1200" dirty="0">
                          <a:solidFill>
                            <a:schemeClr val="dk1"/>
                          </a:solidFill>
                          <a:effectLst/>
                          <a:latin typeface="+mn-lt"/>
                          <a:ea typeface="+mn-ea"/>
                          <a:cs typeface="+mn-cs"/>
                        </a:rPr>
                        <a:t> </a:t>
                      </a:r>
                      <a:r>
                        <a:rPr lang="en-ZA" sz="1800" b="0" kern="1200" dirty="0" smtClean="0">
                          <a:solidFill>
                            <a:schemeClr val="dk1"/>
                          </a:solidFill>
                          <a:effectLst/>
                          <a:latin typeface="+mn-lt"/>
                          <a:ea typeface="+mn-ea"/>
                          <a:cs typeface="+mn-cs"/>
                        </a:rPr>
                        <a:t>118</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3 358</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488</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0">
                <a:tc>
                  <a:txBody>
                    <a:bodyPr/>
                    <a:lstStyle/>
                    <a:p>
                      <a:pPr algn="ctr">
                        <a:spcBef>
                          <a:spcPts val="0"/>
                        </a:spcBef>
                        <a:spcAft>
                          <a:spcPts val="0"/>
                        </a:spcAft>
                      </a:pPr>
                      <a:r>
                        <a:rPr lang="en-ZA" sz="1800" dirty="0">
                          <a:effectLst/>
                        </a:rPr>
                        <a:t>Conductivity</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a:solidFill>
                            <a:srgbClr val="800000"/>
                          </a:solidFill>
                          <a:effectLst/>
                        </a:rPr>
                        <a:t>mS/m @ 25˚C</a:t>
                      </a:r>
                      <a:endParaRPr lang="en-ZA" sz="14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426</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465</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363</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71</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r>
              <a:tr h="0">
                <a:tc>
                  <a:txBody>
                    <a:bodyPr/>
                    <a:lstStyle/>
                    <a:p>
                      <a:pPr algn="ctr">
                        <a:spcBef>
                          <a:spcPts val="0"/>
                        </a:spcBef>
                        <a:spcAft>
                          <a:spcPts val="0"/>
                        </a:spcAft>
                      </a:pPr>
                      <a:r>
                        <a:rPr lang="en-ZA" sz="1800" dirty="0">
                          <a:effectLst/>
                        </a:rPr>
                        <a:t>Ca</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a:solidFill>
                            <a:srgbClr val="800000"/>
                          </a:solidFill>
                          <a:effectLst/>
                        </a:rPr>
                        <a:t>mg/ℓ</a:t>
                      </a:r>
                      <a:endParaRPr lang="en-ZA" sz="14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823</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563</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421</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54</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0">
                <a:tc>
                  <a:txBody>
                    <a:bodyPr/>
                    <a:lstStyle/>
                    <a:p>
                      <a:pPr algn="ctr">
                        <a:spcBef>
                          <a:spcPts val="0"/>
                        </a:spcBef>
                        <a:spcAft>
                          <a:spcPts val="0"/>
                        </a:spcAft>
                      </a:pPr>
                      <a:r>
                        <a:rPr lang="en-ZA" sz="1800" dirty="0">
                          <a:effectLst/>
                        </a:rPr>
                        <a:t>Mg</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a:solidFill>
                            <a:srgbClr val="800000"/>
                          </a:solidFill>
                          <a:effectLst/>
                        </a:rPr>
                        <a:t>mg/ℓ</a:t>
                      </a:r>
                      <a:endParaRPr lang="en-ZA" sz="14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258</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166</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21</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r>
              <a:tr h="0">
                <a:tc>
                  <a:txBody>
                    <a:bodyPr/>
                    <a:lstStyle/>
                    <a:p>
                      <a:pPr algn="ctr">
                        <a:spcBef>
                          <a:spcPts val="0"/>
                        </a:spcBef>
                        <a:spcAft>
                          <a:spcPts val="0"/>
                        </a:spcAft>
                      </a:pPr>
                      <a:r>
                        <a:rPr lang="en-ZA" sz="1800" dirty="0">
                          <a:effectLst/>
                        </a:rPr>
                        <a:t>Na</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a:solidFill>
                            <a:srgbClr val="800000"/>
                          </a:solidFill>
                          <a:effectLst/>
                        </a:rPr>
                        <a:t>mg/ℓ</a:t>
                      </a:r>
                      <a:endParaRPr lang="en-ZA" sz="14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243</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171</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264</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68</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0">
                <a:tc>
                  <a:txBody>
                    <a:bodyPr/>
                    <a:lstStyle/>
                    <a:p>
                      <a:pPr algn="ctr">
                        <a:spcBef>
                          <a:spcPts val="0"/>
                        </a:spcBef>
                        <a:spcAft>
                          <a:spcPts val="0"/>
                        </a:spcAft>
                      </a:pPr>
                      <a:r>
                        <a:rPr lang="en-ZA" sz="1800" dirty="0">
                          <a:effectLst/>
                        </a:rPr>
                        <a:t>SO</a:t>
                      </a:r>
                      <a:r>
                        <a:rPr lang="en-ZA" sz="1800" baseline="-25000" dirty="0">
                          <a:effectLst/>
                        </a:rPr>
                        <a:t>4</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a:solidFill>
                            <a:srgbClr val="800000"/>
                          </a:solidFill>
                          <a:effectLst/>
                        </a:rPr>
                        <a:t>mg/ℓ</a:t>
                      </a:r>
                      <a:endParaRPr lang="en-ZA" sz="14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3 </a:t>
                      </a:r>
                      <a:r>
                        <a:rPr lang="en-ZA" sz="1800" b="0" kern="1200" dirty="0" smtClean="0">
                          <a:solidFill>
                            <a:schemeClr val="dk1"/>
                          </a:solidFill>
                          <a:effectLst/>
                          <a:latin typeface="+mn-lt"/>
                          <a:ea typeface="+mn-ea"/>
                          <a:cs typeface="+mn-cs"/>
                        </a:rPr>
                        <a:t>410</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3 062</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2 289</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137</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r>
              <a:tr h="0">
                <a:tc>
                  <a:txBody>
                    <a:bodyPr/>
                    <a:lstStyle/>
                    <a:p>
                      <a:pPr algn="ctr">
                        <a:spcBef>
                          <a:spcPts val="0"/>
                        </a:spcBef>
                        <a:spcAft>
                          <a:spcPts val="0"/>
                        </a:spcAft>
                      </a:pPr>
                      <a:r>
                        <a:rPr lang="en-ZA" sz="1800" dirty="0">
                          <a:effectLst/>
                        </a:rPr>
                        <a:t>Cl</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a:solidFill>
                            <a:srgbClr val="800000"/>
                          </a:solidFill>
                          <a:effectLst/>
                        </a:rPr>
                        <a:t>mg/ℓ</a:t>
                      </a:r>
                      <a:endParaRPr lang="en-ZA" sz="14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146</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254</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65</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0">
                <a:tc>
                  <a:txBody>
                    <a:bodyPr/>
                    <a:lstStyle/>
                    <a:p>
                      <a:pPr algn="ctr">
                        <a:spcBef>
                          <a:spcPts val="0"/>
                        </a:spcBef>
                        <a:spcAft>
                          <a:spcPts val="0"/>
                        </a:spcAft>
                      </a:pPr>
                      <a:r>
                        <a:rPr lang="en-ZA" sz="1800" dirty="0" smtClean="0">
                          <a:effectLst/>
                        </a:rPr>
                        <a:t>Total Alkalinity</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smtClean="0">
                          <a:solidFill>
                            <a:srgbClr val="800000"/>
                          </a:solidFill>
                          <a:effectLst/>
                        </a:rPr>
                        <a:t>mg/ℓ CaCO</a:t>
                      </a:r>
                      <a:r>
                        <a:rPr lang="en-ZA" sz="1800" baseline="-25000" dirty="0" smtClean="0">
                          <a:solidFill>
                            <a:srgbClr val="800000"/>
                          </a:solidFill>
                          <a:effectLst/>
                        </a:rPr>
                        <a:t>3</a:t>
                      </a:r>
                      <a:endParaRPr lang="en-ZA" sz="1400" baseline="-250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1 </a:t>
                      </a:r>
                      <a:r>
                        <a:rPr lang="en-ZA" sz="1800" b="0" kern="1200" dirty="0" smtClean="0">
                          <a:solidFill>
                            <a:schemeClr val="dk1"/>
                          </a:solidFill>
                          <a:effectLst/>
                          <a:latin typeface="+mn-lt"/>
                          <a:ea typeface="+mn-ea"/>
                          <a:cs typeface="+mn-cs"/>
                        </a:rPr>
                        <a:t>255</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34</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560</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156</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r>
              <a:tr h="0">
                <a:tc>
                  <a:txBody>
                    <a:bodyPr/>
                    <a:lstStyle/>
                    <a:p>
                      <a:pPr algn="ctr">
                        <a:spcBef>
                          <a:spcPts val="0"/>
                        </a:spcBef>
                        <a:spcAft>
                          <a:spcPts val="0"/>
                        </a:spcAft>
                      </a:pPr>
                      <a:r>
                        <a:rPr lang="en-ZA" sz="1800" dirty="0">
                          <a:effectLst/>
                        </a:rPr>
                        <a:t>Fe</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a:solidFill>
                            <a:srgbClr val="800000"/>
                          </a:solidFill>
                          <a:effectLst/>
                        </a:rPr>
                        <a:t>mg/ℓ</a:t>
                      </a:r>
                      <a:endParaRPr lang="en-ZA" sz="14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799</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108</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227</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0.6</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0">
                <a:tc>
                  <a:txBody>
                    <a:bodyPr/>
                    <a:lstStyle/>
                    <a:p>
                      <a:pPr algn="ctr">
                        <a:spcBef>
                          <a:spcPts val="0"/>
                        </a:spcBef>
                        <a:spcAft>
                          <a:spcPts val="0"/>
                        </a:spcAft>
                      </a:pPr>
                      <a:r>
                        <a:rPr lang="en-ZA" sz="1800" dirty="0">
                          <a:effectLst/>
                        </a:rPr>
                        <a:t>Al</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a:solidFill>
                            <a:srgbClr val="800000"/>
                          </a:solidFill>
                          <a:effectLst/>
                        </a:rPr>
                        <a:t>mg/ℓ</a:t>
                      </a:r>
                      <a:endParaRPr lang="en-ZA" sz="14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193</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2</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0.5</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r>
              <a:tr h="0">
                <a:tc>
                  <a:txBody>
                    <a:bodyPr/>
                    <a:lstStyle/>
                    <a:p>
                      <a:pPr algn="ctr">
                        <a:spcBef>
                          <a:spcPts val="0"/>
                        </a:spcBef>
                        <a:spcAft>
                          <a:spcPts val="0"/>
                        </a:spcAft>
                      </a:pPr>
                      <a:r>
                        <a:rPr lang="en-ZA" sz="1800" dirty="0">
                          <a:effectLst/>
                        </a:rPr>
                        <a:t>Mn</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ZA" sz="1800" dirty="0">
                          <a:solidFill>
                            <a:srgbClr val="800000"/>
                          </a:solidFill>
                          <a:effectLst/>
                        </a:rPr>
                        <a:t>mg/ℓ</a:t>
                      </a:r>
                      <a:endParaRPr lang="en-ZA" sz="1400" dirty="0">
                        <a:solidFill>
                          <a:srgbClr val="800000"/>
                        </a:solidFill>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114</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a:solidFill>
                            <a:schemeClr val="dk1"/>
                          </a:solidFill>
                          <a:effectLst/>
                          <a:latin typeface="+mn-lt"/>
                          <a:ea typeface="+mn-ea"/>
                          <a:cs typeface="+mn-cs"/>
                        </a:rPr>
                        <a:t>50</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6</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smtClean="0"/>
                        <a:t>0.2</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0">
                <a:tc>
                  <a:txBody>
                    <a:bodyPr/>
                    <a:lstStyle/>
                    <a:p>
                      <a:pPr marL="0" algn="ctr" defTabSz="457200" rtl="0" eaLnBrk="1" latinLnBrk="0" hangingPunct="1">
                        <a:spcBef>
                          <a:spcPts val="0"/>
                        </a:spcBef>
                        <a:spcAft>
                          <a:spcPts val="0"/>
                        </a:spcAft>
                      </a:pPr>
                      <a:r>
                        <a:rPr lang="en-ZA" sz="1800" kern="1200" dirty="0" smtClean="0">
                          <a:solidFill>
                            <a:schemeClr val="bg1"/>
                          </a:solidFill>
                          <a:latin typeface="+mn-lt"/>
                          <a:ea typeface="+mn-ea"/>
                          <a:cs typeface="+mn-cs"/>
                        </a:rPr>
                        <a:t>U</a:t>
                      </a:r>
                      <a:endParaRPr lang="en-ZA" sz="1800" kern="1200" dirty="0">
                        <a:solidFill>
                          <a:schemeClr val="bg1"/>
                        </a:solidFill>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1800" kern="1200" dirty="0" smtClean="0">
                          <a:solidFill>
                            <a:srgbClr val="800000"/>
                          </a:solidFill>
                          <a:latin typeface="+mn-lt"/>
                          <a:ea typeface="+mn-ea"/>
                          <a:cs typeface="+mn-cs"/>
                        </a:rPr>
                        <a:t>µg/ℓ</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100</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695</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spcBef>
                          <a:spcPts val="0"/>
                        </a:spcBef>
                        <a:spcAft>
                          <a:spcPts val="0"/>
                        </a:spcAft>
                      </a:pPr>
                      <a:r>
                        <a:rPr lang="en-ZA" sz="1800" b="0" kern="1200" dirty="0" smtClean="0">
                          <a:solidFill>
                            <a:schemeClr val="dk1"/>
                          </a:solidFill>
                          <a:effectLst/>
                          <a:latin typeface="+mn-lt"/>
                          <a:ea typeface="+mn-ea"/>
                          <a:cs typeface="+mn-cs"/>
                        </a:rPr>
                        <a:t>470</a:t>
                      </a:r>
                      <a:endParaRPr lang="en-ZA" sz="1800" b="0" kern="1200" dirty="0">
                        <a:solidFill>
                          <a:schemeClr val="dk1"/>
                        </a:solidFill>
                        <a:effectLst/>
                        <a:latin typeface="+mn-lt"/>
                        <a:ea typeface="+mn-ea"/>
                        <a:cs typeface="+mn-cs"/>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457200" rtl="0" eaLnBrk="1" latinLnBrk="0" hangingPunct="1"/>
                      <a:r>
                        <a:rPr lang="en-US" sz="1800" kern="1200" dirty="0" smtClean="0">
                          <a:solidFill>
                            <a:schemeClr val="dk1"/>
                          </a:solidFill>
                          <a:latin typeface="+mn-lt"/>
                          <a:ea typeface="+mn-ea"/>
                          <a:cs typeface="+mn-cs"/>
                        </a:rPr>
                        <a:t>-</a:t>
                      </a:r>
                      <a:endParaRPr lang="en-US" sz="1800" kern="1200" dirty="0">
                        <a:solidFill>
                          <a:schemeClr val="dk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r>
              <a:tr h="190500">
                <a:tc gridSpan="6">
                  <a:txBody>
                    <a:bodyPr/>
                    <a:lstStyle/>
                    <a:p>
                      <a:pPr>
                        <a:spcAft>
                          <a:spcPts val="0"/>
                        </a:spcAft>
                      </a:pPr>
                      <a:r>
                        <a:rPr lang="en-ZA" sz="1600" dirty="0">
                          <a:effectLst/>
                        </a:rPr>
                        <a:t>^Estimated </a:t>
                      </a: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pPr>
                        <a:spcAft>
                          <a:spcPts val="0"/>
                        </a:spcAft>
                      </a:pPr>
                      <a:endParaRPr lang="en-ZA" sz="1400" dirty="0">
                        <a:effectLst/>
                        <a:latin typeface="Arial"/>
                        <a:ea typeface="Calibri"/>
                        <a:cs typeface="Times New Roman"/>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161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874717" y="148325"/>
            <a:ext cx="537878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KEY RECOMMENDATIONS &amp; </a:t>
            </a:r>
            <a:r>
              <a:rPr lang="en-ZA" sz="2000" b="1" dirty="0" smtClean="0">
                <a:solidFill>
                  <a:srgbClr val="FFFF00"/>
                </a:solidFill>
              </a:rPr>
              <a:t>FINDINGS (3)</a:t>
            </a:r>
            <a:endParaRPr lang="en-US" sz="2000" b="1" dirty="0">
              <a:solidFill>
                <a:srgbClr val="FFFF00"/>
              </a:solidFill>
            </a:endParaRPr>
          </a:p>
        </p:txBody>
      </p:sp>
      <p:sp>
        <p:nvSpPr>
          <p:cNvPr id="3" name="Rectangle 2"/>
          <p:cNvSpPr/>
          <p:nvPr/>
        </p:nvSpPr>
        <p:spPr>
          <a:xfrm>
            <a:off x="319245" y="1212963"/>
            <a:ext cx="2755361" cy="349702"/>
          </a:xfrm>
          <a:prstGeom prst="rect">
            <a:avLst/>
          </a:prstGeom>
          <a:solidFill>
            <a:schemeClr val="tx1"/>
          </a:solidFill>
        </p:spPr>
        <p:txBody>
          <a:bodyPr wrap="none" lIns="36000" tIns="36000" rIns="36000" bIns="36000" anchor="ctr" anchorCtr="0">
            <a:spAutoFit/>
          </a:bodyPr>
          <a:lstStyle/>
          <a:p>
            <a:pPr>
              <a:defRPr/>
            </a:pPr>
            <a:r>
              <a:rPr lang="en-US" sz="1800" b="1" dirty="0" smtClean="0">
                <a:solidFill>
                  <a:srgbClr val="FFFF00"/>
                </a:solidFill>
                <a:latin typeface="+mn-lt"/>
                <a:ea typeface="ＭＳ Ｐゴシック" charset="0"/>
                <a:cs typeface="ＭＳ Ｐゴシック" charset="0"/>
              </a:rPr>
              <a:t>Possible application of AMD</a:t>
            </a:r>
            <a:endParaRPr lang="en-US" sz="1800" b="1" dirty="0">
              <a:solidFill>
                <a:srgbClr val="FFFF00"/>
              </a:solidFill>
              <a:latin typeface="+mn-lt"/>
              <a:ea typeface="ＭＳ Ｐゴシック" charset="0"/>
              <a:cs typeface="ＭＳ Ｐゴシック"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1" y="1735211"/>
            <a:ext cx="8929688" cy="4344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39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874717" y="148325"/>
            <a:ext cx="537878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KEY RECOMMENDATIONS &amp; </a:t>
            </a:r>
            <a:r>
              <a:rPr lang="en-ZA" sz="2000" b="1" dirty="0" smtClean="0">
                <a:solidFill>
                  <a:srgbClr val="FFFF00"/>
                </a:solidFill>
              </a:rPr>
              <a:t>FINDINGS (4)</a:t>
            </a:r>
            <a:endParaRPr lang="en-US" sz="2000" b="1" dirty="0">
              <a:solidFill>
                <a:srgbClr val="FFFF00"/>
              </a:solidFill>
            </a:endParaRPr>
          </a:p>
        </p:txBody>
      </p:sp>
      <p:sp>
        <p:nvSpPr>
          <p:cNvPr id="3" name="TextBox 2"/>
          <p:cNvSpPr txBox="1"/>
          <p:nvPr/>
        </p:nvSpPr>
        <p:spPr>
          <a:xfrm>
            <a:off x="160676" y="1261951"/>
            <a:ext cx="8828343" cy="5196294"/>
          </a:xfrm>
          <a:prstGeom prst="rect">
            <a:avLst/>
          </a:prstGeom>
          <a:noFill/>
        </p:spPr>
        <p:txBody>
          <a:bodyPr wrap="square">
            <a:spAutoFit/>
          </a:bodyPr>
          <a:lstStyle/>
          <a:p>
            <a:pPr marL="450850" indent="-450850">
              <a:spcAft>
                <a:spcPts val="2000"/>
              </a:spcAft>
              <a:buFont typeface="Wingdings 3"/>
              <a:buChar char="u"/>
              <a:defRPr/>
            </a:pPr>
            <a:r>
              <a:rPr lang="en-US" sz="2000" dirty="0" smtClean="0">
                <a:latin typeface="Arial" charset="0"/>
                <a:ea typeface="ＭＳ Ｐゴシック" charset="0"/>
                <a:cs typeface="ＭＳ Ｐゴシック" charset="0"/>
              </a:rPr>
              <a:t>Options </a:t>
            </a:r>
            <a:r>
              <a:rPr lang="en-US" sz="2000" dirty="0">
                <a:latin typeface="Arial" charset="0"/>
                <a:ea typeface="ＭＳ Ｐゴシック" charset="0"/>
                <a:cs typeface="ＭＳ Ｐゴシック" charset="0"/>
              </a:rPr>
              <a:t>were </a:t>
            </a:r>
            <a:r>
              <a:rPr lang="en-US" sz="2000" dirty="0" smtClean="0">
                <a:latin typeface="Arial" charset="0"/>
                <a:ea typeface="ＭＳ Ｐゴシック" charset="0"/>
                <a:cs typeface="ＭＳ Ｐゴシック" charset="0"/>
              </a:rPr>
              <a:t>assessed for </a:t>
            </a:r>
            <a:r>
              <a:rPr lang="en-US" sz="2000" b="1" dirty="0">
                <a:solidFill>
                  <a:srgbClr val="C00000"/>
                </a:solidFill>
                <a:latin typeface="Arial" charset="0"/>
                <a:ea typeface="ＭＳ Ｐゴシック" charset="0"/>
                <a:cs typeface="ＭＳ Ｐゴシック" charset="0"/>
              </a:rPr>
              <a:t>passive</a:t>
            </a:r>
            <a:r>
              <a:rPr lang="en-US" sz="2000" dirty="0">
                <a:latin typeface="Arial" charset="0"/>
                <a:ea typeface="ＭＳ Ｐゴシック" charset="0"/>
                <a:cs typeface="ＭＳ Ｐゴシック" charset="0"/>
              </a:rPr>
              <a:t>, </a:t>
            </a:r>
            <a:r>
              <a:rPr lang="en-US" sz="2000" b="1" dirty="0">
                <a:solidFill>
                  <a:srgbClr val="C00000"/>
                </a:solidFill>
                <a:latin typeface="Arial" charset="0"/>
                <a:ea typeface="ＭＳ Ｐゴシック" charset="0"/>
                <a:cs typeface="ＭＳ Ｐゴシック" charset="0"/>
              </a:rPr>
              <a:t>biological</a:t>
            </a:r>
            <a:r>
              <a:rPr lang="en-US" sz="2000" dirty="0">
                <a:latin typeface="Arial" charset="0"/>
                <a:ea typeface="ＭＳ Ｐゴシック" charset="0"/>
                <a:cs typeface="ＭＳ Ｐゴシック" charset="0"/>
              </a:rPr>
              <a:t>, </a:t>
            </a:r>
            <a:r>
              <a:rPr lang="en-US" sz="2000" b="1" dirty="0">
                <a:solidFill>
                  <a:srgbClr val="C00000"/>
                </a:solidFill>
                <a:latin typeface="Arial" charset="0"/>
                <a:ea typeface="ＭＳ Ｐゴシック" charset="0"/>
                <a:cs typeface="ＭＳ Ｐゴシック" charset="0"/>
              </a:rPr>
              <a:t>chemical</a:t>
            </a:r>
            <a:r>
              <a:rPr lang="en-US" sz="2000" dirty="0">
                <a:latin typeface="Arial" charset="0"/>
                <a:ea typeface="ＭＳ Ｐゴシック" charset="0"/>
                <a:cs typeface="ＭＳ Ｐゴシック" charset="0"/>
              </a:rPr>
              <a:t> and </a:t>
            </a:r>
            <a:r>
              <a:rPr lang="en-US" sz="2000" b="1" dirty="0">
                <a:solidFill>
                  <a:srgbClr val="C00000"/>
                </a:solidFill>
                <a:latin typeface="Arial" charset="0"/>
                <a:ea typeface="ＭＳ Ｐゴシック" charset="0"/>
                <a:cs typeface="ＭＳ Ｐゴシック" charset="0"/>
              </a:rPr>
              <a:t>physical </a:t>
            </a:r>
            <a:r>
              <a:rPr lang="en-US" sz="2000" dirty="0" smtClean="0">
                <a:latin typeface="Arial" charset="0"/>
                <a:ea typeface="ＭＳ Ｐゴシック" charset="0"/>
                <a:cs typeface="ＭＳ Ｐゴシック" charset="0"/>
              </a:rPr>
              <a:t>treatment (RfI published in Dec. 2012);</a:t>
            </a:r>
          </a:p>
          <a:p>
            <a:pPr marL="450850" indent="-450850">
              <a:spcAft>
                <a:spcPts val="2000"/>
              </a:spcAft>
              <a:buFont typeface="Wingdings 3"/>
              <a:buChar char="u"/>
              <a:defRPr/>
            </a:pPr>
            <a:r>
              <a:rPr lang="en-US" sz="2000" b="1" dirty="0" smtClean="0">
                <a:latin typeface="Arial" charset="0"/>
                <a:ea typeface="ＭＳ Ｐゴシック" charset="0"/>
                <a:cs typeface="ＭＳ Ｐゴシック" charset="0"/>
              </a:rPr>
              <a:t>Only proven technologies </a:t>
            </a:r>
            <a:r>
              <a:rPr lang="en-US" sz="2000" dirty="0" smtClean="0">
                <a:latin typeface="Arial" charset="0"/>
                <a:ea typeface="ＭＳ Ｐゴシック" charset="0"/>
                <a:cs typeface="ＭＳ Ｐゴシック" charset="0"/>
              </a:rPr>
              <a:t>costed for the Reference Projects (that can be recommended</a:t>
            </a:r>
            <a:r>
              <a:rPr lang="en-US" sz="2000" b="1" dirty="0" smtClean="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if government provides funding):</a:t>
            </a:r>
          </a:p>
          <a:p>
            <a:pPr lvl="2">
              <a:spcAft>
                <a:spcPts val="1500"/>
              </a:spcAft>
              <a:defRPr/>
            </a:pPr>
            <a:r>
              <a:rPr lang="en-US" sz="2000" b="1" dirty="0" smtClean="0">
                <a:solidFill>
                  <a:srgbClr val="C00000"/>
                </a:solidFill>
                <a:latin typeface="Arial" charset="0"/>
                <a:ea typeface="ＭＳ Ｐゴシック" charset="0"/>
                <a:cs typeface="ＭＳ Ｐゴシック" charset="0"/>
              </a:rPr>
              <a:t>Ion Exchange to </a:t>
            </a:r>
            <a:r>
              <a:rPr lang="en-US" sz="2000" dirty="0" smtClean="0">
                <a:latin typeface="Arial" charset="0"/>
                <a:ea typeface="ＭＳ Ｐゴシック" charset="0"/>
                <a:cs typeface="ＭＳ Ｐゴシック" charset="0"/>
              </a:rPr>
              <a:t>remove Uranium</a:t>
            </a:r>
            <a:r>
              <a:rPr lang="en-US" sz="2000" i="1" dirty="0" smtClean="0">
                <a:latin typeface="Arial" charset="0"/>
                <a:ea typeface="ＭＳ Ｐゴシック" charset="0"/>
                <a:cs typeface="ＭＳ Ｐゴシック" charset="0"/>
              </a:rPr>
              <a:t> (physical process);</a:t>
            </a:r>
            <a:endParaRPr lang="en-US" sz="2000" dirty="0" smtClean="0">
              <a:latin typeface="Arial" charset="0"/>
              <a:ea typeface="ＭＳ Ｐゴシック" charset="0"/>
              <a:cs typeface="ＭＳ Ｐゴシック" charset="0"/>
            </a:endParaRPr>
          </a:p>
          <a:p>
            <a:pPr lvl="2">
              <a:spcAft>
                <a:spcPts val="1500"/>
              </a:spcAft>
              <a:defRPr/>
            </a:pPr>
            <a:r>
              <a:rPr lang="en-US" sz="2000" b="1" dirty="0" smtClean="0">
                <a:solidFill>
                  <a:srgbClr val="C00000"/>
                </a:solidFill>
                <a:latin typeface="Arial" charset="0"/>
                <a:ea typeface="ＭＳ Ｐゴシック" charset="0"/>
                <a:cs typeface="ＭＳ Ｐゴシック" charset="0"/>
              </a:rPr>
              <a:t>High density sludge </a:t>
            </a:r>
            <a:r>
              <a:rPr lang="en-US" sz="2000" dirty="0" smtClean="0">
                <a:latin typeface="Arial" charset="0"/>
                <a:ea typeface="ＭＳ Ｐゴシック" charset="0"/>
                <a:cs typeface="ＭＳ Ｐゴシック" charset="0"/>
              </a:rPr>
              <a:t>(HDS) for neutralisation </a:t>
            </a:r>
            <a:r>
              <a:rPr lang="en-US" sz="2000" i="1" dirty="0" smtClean="0">
                <a:latin typeface="Arial" charset="0"/>
                <a:ea typeface="ＭＳ Ｐゴシック" charset="0"/>
                <a:cs typeface="ＭＳ Ｐゴシック" charset="0"/>
              </a:rPr>
              <a:t>(chemical process); &amp;</a:t>
            </a:r>
          </a:p>
          <a:p>
            <a:pPr lvl="2">
              <a:spcAft>
                <a:spcPts val="2000"/>
              </a:spcAft>
              <a:defRPr/>
            </a:pPr>
            <a:r>
              <a:rPr lang="en-US" sz="2000" b="1" dirty="0" smtClean="0">
                <a:solidFill>
                  <a:srgbClr val="C00000"/>
                </a:solidFill>
                <a:latin typeface="Arial" charset="0"/>
                <a:ea typeface="ＭＳ Ｐゴシック" charset="0"/>
                <a:cs typeface="ＭＳ Ｐゴシック" charset="0"/>
              </a:rPr>
              <a:t>Reverse Osmosis</a:t>
            </a:r>
            <a:r>
              <a:rPr lang="en-US" sz="2000" dirty="0" smtClean="0">
                <a:solidFill>
                  <a:srgbClr val="FF0000"/>
                </a:solidFill>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for desalination </a:t>
            </a:r>
            <a:r>
              <a:rPr lang="en-US" sz="2000" i="1" dirty="0" smtClean="0">
                <a:latin typeface="Arial" charset="0"/>
                <a:ea typeface="ＭＳ Ｐゴシック" charset="0"/>
                <a:cs typeface="ＭＳ Ｐゴシック" charset="0"/>
              </a:rPr>
              <a:t>(physical process).</a:t>
            </a:r>
            <a:endParaRPr lang="en-US" sz="2000" i="1" dirty="0" smtClean="0">
              <a:solidFill>
                <a:srgbClr val="92D050"/>
              </a:solidFill>
              <a:latin typeface="Arial" charset="0"/>
              <a:ea typeface="ＭＳ Ｐゴシック" charset="0"/>
              <a:cs typeface="ＭＳ Ｐゴシック" charset="0"/>
            </a:endParaRPr>
          </a:p>
          <a:p>
            <a:pPr marL="450850" indent="-450850">
              <a:spcAft>
                <a:spcPts val="2000"/>
              </a:spcAft>
              <a:buFont typeface="Wingdings 3"/>
              <a:buChar char="u"/>
              <a:defRPr/>
            </a:pPr>
            <a:r>
              <a:rPr lang="en-US" sz="2000" dirty="0" smtClean="0">
                <a:latin typeface="Arial" charset="0"/>
                <a:ea typeface="ＭＳ Ｐゴシック" charset="0"/>
                <a:cs typeface="ＭＳ Ｐゴシック" charset="0"/>
              </a:rPr>
              <a:t>Possible alternative: </a:t>
            </a:r>
            <a:r>
              <a:rPr lang="en-US" sz="2000" b="1" dirty="0" smtClean="0">
                <a:latin typeface="Arial" charset="0"/>
                <a:ea typeface="ＭＳ Ｐゴシック" charset="0"/>
                <a:cs typeface="ＭＳ Ｐゴシック" charset="0"/>
              </a:rPr>
              <a:t>government partners </a:t>
            </a:r>
            <a:r>
              <a:rPr lang="en-US" sz="2000" dirty="0" smtClean="0">
                <a:latin typeface="Arial" charset="0"/>
                <a:ea typeface="ＭＳ Ｐゴシック" charset="0"/>
                <a:cs typeface="ＭＳ Ｐゴシック" charset="0"/>
              </a:rPr>
              <a:t>with Mogale Gold/ Mintails for </a:t>
            </a:r>
            <a:r>
              <a:rPr lang="en-US" sz="2000" b="1" dirty="0" smtClean="0">
                <a:solidFill>
                  <a:srgbClr val="C00000"/>
                </a:solidFill>
                <a:latin typeface="Arial" charset="0"/>
                <a:ea typeface="ＭＳ Ｐゴシック" charset="0"/>
                <a:cs typeface="ＭＳ Ｐゴシック" charset="0"/>
              </a:rPr>
              <a:t>combined gold extraction and neutralisation process </a:t>
            </a:r>
            <a:r>
              <a:rPr lang="en-US" sz="2000" b="1" dirty="0" smtClean="0">
                <a:latin typeface="Arial" charset="0"/>
                <a:ea typeface="ＭＳ Ｐゴシック" charset="0"/>
                <a:cs typeface="ＭＳ Ｐゴシック" charset="0"/>
              </a:rPr>
              <a:t>and shares risks;</a:t>
            </a:r>
          </a:p>
          <a:p>
            <a:pPr marL="450850" indent="-450850">
              <a:spcAft>
                <a:spcPts val="2000"/>
              </a:spcAft>
              <a:buFont typeface="Wingdings 3"/>
              <a:buChar char="u"/>
              <a:defRPr/>
            </a:pPr>
            <a:r>
              <a:rPr lang="en-US" sz="2000" dirty="0" smtClean="0">
                <a:latin typeface="Arial" charset="0"/>
                <a:ea typeface="ＭＳ Ｐゴシック" charset="0"/>
                <a:cs typeface="ＭＳ Ｐゴシック" charset="0"/>
              </a:rPr>
              <a:t>Opting for a suitable </a:t>
            </a:r>
            <a:r>
              <a:rPr lang="en-US" sz="2000" b="1" dirty="0" smtClean="0">
                <a:solidFill>
                  <a:srgbClr val="C00000"/>
                </a:solidFill>
                <a:latin typeface="Arial" charset="0"/>
                <a:ea typeface="ＭＳ Ｐゴシック" charset="0"/>
                <a:cs typeface="ＭＳ Ｐゴシック" charset="0"/>
              </a:rPr>
              <a:t>t</a:t>
            </a:r>
            <a:r>
              <a:rPr lang="en-US" sz="2000" b="1" dirty="0" smtClean="0">
                <a:solidFill>
                  <a:srgbClr val="A50021"/>
                </a:solidFill>
                <a:latin typeface="Arial" charset="0"/>
                <a:ea typeface="ＭＳ Ｐゴシック" charset="0"/>
                <a:cs typeface="ＭＳ Ｐゴシック" charset="0"/>
              </a:rPr>
              <a:t>urnkey </a:t>
            </a:r>
            <a:r>
              <a:rPr lang="en-US" sz="2000" dirty="0" smtClean="0">
                <a:latin typeface="Arial" charset="0"/>
                <a:ea typeface="ＭＳ Ｐゴシック" charset="0"/>
                <a:cs typeface="ＭＳ Ｐゴシック" charset="0"/>
              </a:rPr>
              <a:t>solution</a:t>
            </a:r>
            <a:r>
              <a:rPr lang="en-US" sz="2000" b="1" dirty="0" smtClean="0">
                <a:solidFill>
                  <a:srgbClr val="C00000"/>
                </a:solidFill>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may </a:t>
            </a:r>
            <a:r>
              <a:rPr lang="en-US" sz="2000" dirty="0">
                <a:latin typeface="Arial" charset="0"/>
                <a:ea typeface="ＭＳ Ｐゴシック" charset="0"/>
                <a:cs typeface="ＭＳ Ｐゴシック" charset="0"/>
              </a:rPr>
              <a:t>allow </a:t>
            </a:r>
            <a:r>
              <a:rPr lang="en-US" sz="2000" b="1" dirty="0">
                <a:solidFill>
                  <a:srgbClr val="A50021"/>
                </a:solidFill>
                <a:latin typeface="Arial" charset="0"/>
                <a:ea typeface="ＭＳ Ｐゴシック" charset="0"/>
                <a:cs typeface="ＭＳ Ｐゴシック" charset="0"/>
              </a:rPr>
              <a:t>alternatives to </a:t>
            </a:r>
            <a:r>
              <a:rPr lang="en-US" sz="2000" b="1" dirty="0" smtClean="0">
                <a:solidFill>
                  <a:srgbClr val="A50021"/>
                </a:solidFill>
                <a:latin typeface="Arial" charset="0"/>
                <a:ea typeface="ＭＳ Ｐゴシック" charset="0"/>
                <a:cs typeface="ＭＳ Ｐゴシック" charset="0"/>
              </a:rPr>
              <a:t>RO </a:t>
            </a:r>
            <a:r>
              <a:rPr lang="en-US" sz="2000" dirty="0">
                <a:latin typeface="Arial" charset="0"/>
                <a:ea typeface="ＭＳ Ｐゴシック" charset="0"/>
                <a:cs typeface="ＭＳ Ｐゴシック" charset="0"/>
              </a:rPr>
              <a:t>to be </a:t>
            </a:r>
            <a:r>
              <a:rPr lang="en-US" sz="2000" dirty="0" smtClean="0">
                <a:latin typeface="Arial" charset="0"/>
                <a:ea typeface="ＭＳ Ｐゴシック" charset="0"/>
                <a:cs typeface="ＭＳ Ｐゴシック" charset="0"/>
              </a:rPr>
              <a:t>implemented.</a:t>
            </a:r>
            <a:endParaRPr lang="en-US" sz="2000" dirty="0">
              <a:latin typeface="Arial" charset="0"/>
              <a:ea typeface="ＭＳ Ｐゴシック" charset="0"/>
              <a:cs typeface="ＭＳ Ｐゴシック" charset="0"/>
            </a:endParaRPr>
          </a:p>
        </p:txBody>
      </p:sp>
      <p:sp>
        <p:nvSpPr>
          <p:cNvPr id="4" name="Rectangle 3"/>
          <p:cNvSpPr/>
          <p:nvPr/>
        </p:nvSpPr>
        <p:spPr>
          <a:xfrm>
            <a:off x="319245" y="803128"/>
            <a:ext cx="1178840" cy="380480"/>
          </a:xfrm>
          <a:prstGeom prst="rect">
            <a:avLst/>
          </a:prstGeom>
          <a:solidFill>
            <a:schemeClr val="tx1"/>
          </a:solidFill>
        </p:spPr>
        <p:txBody>
          <a:bodyPr wrap="none" lIns="36000" tIns="36000" rIns="36000" bIns="36000" anchor="ctr" anchorCtr="0">
            <a:spAutoFit/>
          </a:bodyPr>
          <a:lstStyle/>
          <a:p>
            <a:pPr>
              <a:defRPr/>
            </a:pPr>
            <a:r>
              <a:rPr lang="en-US" sz="2000" b="1" dirty="0" smtClean="0">
                <a:solidFill>
                  <a:srgbClr val="FFFF00"/>
                </a:solidFill>
                <a:latin typeface="+mn-lt"/>
                <a:ea typeface="ＭＳ Ｐゴシック" charset="0"/>
                <a:cs typeface="ＭＳ Ｐゴシック" charset="0"/>
              </a:rPr>
              <a:t>Treatment</a:t>
            </a:r>
            <a:endParaRPr lang="en-US" sz="2000" b="1" dirty="0">
              <a:solidFill>
                <a:srgbClr val="FFFF00"/>
              </a:solidFill>
              <a:latin typeface="+mn-lt"/>
              <a:ea typeface="ＭＳ Ｐゴシック" charset="0"/>
              <a:cs typeface="ＭＳ Ｐゴシック" charset="0"/>
            </a:endParaRPr>
          </a:p>
        </p:txBody>
      </p:sp>
    </p:spTree>
    <p:extLst>
      <p:ext uri="{BB962C8B-B14F-4D97-AF65-F5344CB8AC3E}">
        <p14:creationId xmlns:p14="http://schemas.microsoft.com/office/powerpoint/2010/main" val="423659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926911" y="148325"/>
            <a:ext cx="5274394"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ZA" sz="2000" b="1" dirty="0" smtClean="0">
                <a:solidFill>
                  <a:srgbClr val="FFFF00"/>
                </a:solidFill>
              </a:rPr>
              <a:t>REFERENCE PROJECT CONFIGURATION</a:t>
            </a:r>
            <a:endParaRPr lang="en-US" sz="2000" b="1" dirty="0">
              <a:solidFill>
                <a:srgbClr val="FFFF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0" y="1028442"/>
            <a:ext cx="9093720" cy="520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60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874717" y="148325"/>
            <a:ext cx="537878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KEY RECOMMENDATIONS &amp; </a:t>
            </a:r>
            <a:r>
              <a:rPr lang="en-ZA" sz="2000" b="1" dirty="0" smtClean="0">
                <a:solidFill>
                  <a:srgbClr val="FFFF00"/>
                </a:solidFill>
              </a:rPr>
              <a:t>FINDINGS (5)</a:t>
            </a:r>
            <a:endParaRPr lang="en-US" sz="2000" b="1" dirty="0">
              <a:solidFill>
                <a:srgbClr val="FFFF00"/>
              </a:solidFill>
            </a:endParaRPr>
          </a:p>
        </p:txBody>
      </p:sp>
      <p:sp>
        <p:nvSpPr>
          <p:cNvPr id="3" name="TextBox 2"/>
          <p:cNvSpPr txBox="1"/>
          <p:nvPr/>
        </p:nvSpPr>
        <p:spPr>
          <a:xfrm>
            <a:off x="75817" y="1602610"/>
            <a:ext cx="8978243" cy="4339650"/>
          </a:xfrm>
          <a:prstGeom prst="rect">
            <a:avLst/>
          </a:prstGeom>
          <a:noFill/>
        </p:spPr>
        <p:txBody>
          <a:bodyPr wrap="square">
            <a:spAutoFit/>
          </a:bodyPr>
          <a:lstStyle/>
          <a:p>
            <a:pPr marL="455613" indent="-455613">
              <a:spcAft>
                <a:spcPts val="2400"/>
              </a:spcAft>
              <a:buFont typeface="Wingdings 3"/>
              <a:buChar char="u"/>
              <a:defRPr/>
            </a:pPr>
            <a:r>
              <a:rPr lang="en-US" sz="2000" b="1" dirty="0" smtClean="0">
                <a:latin typeface="Arial" charset="0"/>
                <a:ea typeface="ＭＳ Ｐゴシック" charset="0"/>
                <a:cs typeface="ＭＳ Ｐゴシック" charset="0"/>
              </a:rPr>
              <a:t>HDS process:  </a:t>
            </a:r>
            <a:r>
              <a:rPr lang="en-US" sz="3200" dirty="0" smtClean="0">
                <a:solidFill>
                  <a:prstClr val="black"/>
                </a:solidFill>
                <a:latin typeface="Arial" charset="0"/>
                <a:ea typeface="ＭＳ Ｐゴシック" charset="0"/>
                <a:cs typeface="ＭＳ Ｐゴシック" charset="0"/>
              </a:rPr>
              <a:t>→ </a:t>
            </a:r>
            <a:r>
              <a:rPr lang="en-US" sz="1800" b="1" dirty="0" smtClean="0">
                <a:solidFill>
                  <a:srgbClr val="C00000"/>
                </a:solidFill>
                <a:latin typeface="Arial" charset="0"/>
                <a:ea typeface="ＭＳ Ｐゴシック" charset="0"/>
                <a:cs typeface="ＭＳ Ｐゴシック" charset="0"/>
              </a:rPr>
              <a:t>Gelatinous </a:t>
            </a:r>
            <a:r>
              <a:rPr lang="en-US" sz="1800" b="1" dirty="0">
                <a:solidFill>
                  <a:srgbClr val="C00000"/>
                </a:solidFill>
                <a:latin typeface="Arial" charset="0"/>
                <a:ea typeface="ＭＳ Ｐゴシック" charset="0"/>
                <a:cs typeface="ＭＳ Ｐゴシック" charset="0"/>
              </a:rPr>
              <a:t>sludge</a:t>
            </a:r>
            <a:r>
              <a:rPr lang="en-US" sz="1800" dirty="0">
                <a:latin typeface="Arial" charset="0"/>
                <a:ea typeface="ＭＳ Ｐゴシック" charset="0"/>
                <a:cs typeface="ＭＳ Ｐゴシック" charset="0"/>
              </a:rPr>
              <a:t> with </a:t>
            </a:r>
            <a:r>
              <a:rPr lang="en-US" sz="1800" dirty="0" smtClean="0">
                <a:latin typeface="Arial" charset="0"/>
                <a:ea typeface="ＭＳ Ｐゴシック" charset="0"/>
                <a:cs typeface="ＭＳ Ｐゴシック" charset="0"/>
              </a:rPr>
              <a:t>range </a:t>
            </a:r>
            <a:r>
              <a:rPr lang="en-US" sz="1800" dirty="0">
                <a:latin typeface="Arial" charset="0"/>
                <a:ea typeface="ＭＳ Ｐゴシック" charset="0"/>
                <a:cs typeface="ＭＳ Ｐゴシック" charset="0"/>
              </a:rPr>
              <a:t>of chemical </a:t>
            </a:r>
            <a:r>
              <a:rPr lang="en-US" sz="1800" dirty="0" smtClean="0">
                <a:latin typeface="Arial" charset="0"/>
                <a:ea typeface="ＭＳ Ｐゴシック" charset="0"/>
                <a:cs typeface="ＭＳ Ｐゴシック" charset="0"/>
              </a:rPr>
              <a:t>components, unsuitable </a:t>
            </a:r>
            <a:r>
              <a:rPr lang="en-US" sz="1800" dirty="0">
                <a:latin typeface="Arial" charset="0"/>
                <a:ea typeface="ＭＳ Ｐゴシック" charset="0"/>
                <a:cs typeface="ＭＳ Ｐゴシック" charset="0"/>
              </a:rPr>
              <a:t>for use and difficult to </a:t>
            </a:r>
            <a:r>
              <a:rPr lang="en-US" sz="1800" dirty="0" smtClean="0">
                <a:latin typeface="Arial" charset="0"/>
                <a:ea typeface="ＭＳ Ｐゴシック" charset="0"/>
                <a:cs typeface="ＭＳ Ｐゴシック" charset="0"/>
              </a:rPr>
              <a:t>manage;</a:t>
            </a:r>
          </a:p>
          <a:p>
            <a:pPr marL="455613" indent="-455613">
              <a:spcAft>
                <a:spcPts val="2400"/>
              </a:spcAft>
              <a:buFont typeface="Wingdings 3"/>
              <a:buChar char="u"/>
              <a:defRPr/>
            </a:pPr>
            <a:r>
              <a:rPr lang="en-US" sz="2000" b="1" dirty="0" smtClean="0">
                <a:latin typeface="Arial" charset="0"/>
                <a:ea typeface="ＭＳ Ｐゴシック" charset="0"/>
                <a:cs typeface="ＭＳ Ｐゴシック" charset="0"/>
              </a:rPr>
              <a:t>Co-disposal of </a:t>
            </a:r>
            <a:r>
              <a:rPr lang="en-US" sz="2000" b="1" dirty="0">
                <a:latin typeface="Arial" charset="0"/>
                <a:ea typeface="ＭＳ Ｐゴシック" charset="0"/>
                <a:cs typeface="ＭＳ Ｐゴシック" charset="0"/>
              </a:rPr>
              <a:t>sludge with </a:t>
            </a:r>
            <a:r>
              <a:rPr lang="en-US" sz="2000" b="1" dirty="0" smtClean="0">
                <a:latin typeface="Arial" charset="0"/>
                <a:ea typeface="ＭＳ Ｐゴシック" charset="0"/>
                <a:cs typeface="ＭＳ Ｐゴシック" charset="0"/>
              </a:rPr>
              <a:t>tailings:  </a:t>
            </a:r>
            <a:r>
              <a:rPr lang="en-US" sz="1800" dirty="0" smtClean="0">
                <a:latin typeface="Arial" charset="0"/>
                <a:ea typeface="ＭＳ Ｐゴシック" charset="0"/>
                <a:cs typeface="ＭＳ Ｐゴシック" charset="0"/>
              </a:rPr>
              <a:t>(short and medium- term) – depends on continuous </a:t>
            </a:r>
            <a:r>
              <a:rPr lang="en-US" sz="1800" dirty="0">
                <a:latin typeface="Arial" charset="0"/>
                <a:ea typeface="ＭＳ Ｐゴシック" charset="0"/>
                <a:cs typeface="ＭＳ Ｐゴシック" charset="0"/>
              </a:rPr>
              <a:t>production of </a:t>
            </a:r>
            <a:r>
              <a:rPr lang="en-US" sz="1800" dirty="0" smtClean="0">
                <a:latin typeface="Arial" charset="0"/>
                <a:ea typeface="ＭＳ Ｐゴシック" charset="0"/>
                <a:cs typeface="ＭＳ Ｐゴシック" charset="0"/>
              </a:rPr>
              <a:t>tailings, </a:t>
            </a:r>
            <a:r>
              <a:rPr lang="en-US" sz="1800" b="1" dirty="0" smtClean="0">
                <a:solidFill>
                  <a:srgbClr val="C00000"/>
                </a:solidFill>
                <a:latin typeface="Arial" charset="0"/>
                <a:ea typeface="ＭＳ Ｐゴシック" charset="0"/>
                <a:cs typeface="ＭＳ Ｐゴシック" charset="0"/>
              </a:rPr>
              <a:t>possibly for 30 years</a:t>
            </a:r>
            <a:r>
              <a:rPr lang="en-US" sz="1800" dirty="0" smtClean="0">
                <a:latin typeface="Arial" charset="0"/>
                <a:ea typeface="ＭＳ Ｐゴシック" charset="0"/>
                <a:cs typeface="ＭＳ Ｐゴシック" charset="0"/>
              </a:rPr>
              <a:t>;</a:t>
            </a:r>
          </a:p>
          <a:p>
            <a:pPr marL="455613" indent="-455613">
              <a:spcAft>
                <a:spcPts val="2400"/>
              </a:spcAft>
              <a:buFont typeface="Wingdings 3"/>
              <a:buChar char="u"/>
              <a:defRPr/>
            </a:pPr>
            <a:r>
              <a:rPr lang="en-US" sz="1800" b="1" dirty="0" smtClean="0">
                <a:latin typeface="Arial" charset="0"/>
                <a:ea typeface="ＭＳ Ｐゴシック" charset="0"/>
                <a:cs typeface="ＭＳ Ｐゴシック" charset="0"/>
              </a:rPr>
              <a:t>Neutralisation</a:t>
            </a:r>
            <a:r>
              <a:rPr lang="en-US" sz="1800" b="1" dirty="0">
                <a:latin typeface="Arial" charset="0"/>
                <a:ea typeface="ＭＳ Ｐゴシック" charset="0"/>
                <a:cs typeface="ＭＳ Ｐゴシック" charset="0"/>
              </a:rPr>
              <a:t>:  </a:t>
            </a:r>
            <a:r>
              <a:rPr lang="en-US" sz="3200" dirty="0">
                <a:latin typeface="Arial" charset="0"/>
                <a:ea typeface="ＭＳ Ｐゴシック" charset="0"/>
                <a:cs typeface="ＭＳ Ｐゴシック" charset="0"/>
              </a:rPr>
              <a:t>→ </a:t>
            </a:r>
            <a:r>
              <a:rPr lang="en-US" sz="1800" b="1" dirty="0">
                <a:solidFill>
                  <a:srgbClr val="C00000"/>
                </a:solidFill>
                <a:latin typeface="Arial" charset="0"/>
                <a:ea typeface="ＭＳ Ｐゴシック" charset="0"/>
                <a:cs typeface="ＭＳ Ｐゴシック" charset="0"/>
              </a:rPr>
              <a:t>Stable product</a:t>
            </a:r>
            <a:r>
              <a:rPr lang="en-US" sz="1800" dirty="0">
                <a:latin typeface="Arial" charset="0"/>
                <a:ea typeface="ＭＳ Ｐゴシック" charset="0"/>
                <a:cs typeface="ＭＳ Ｐゴシック" charset="0"/>
              </a:rPr>
              <a:t> in conjunction with gold extraction process, suitable for disposal on tailings dam</a:t>
            </a:r>
            <a:r>
              <a:rPr lang="en-US" sz="1800" dirty="0" smtClean="0">
                <a:latin typeface="Arial" charset="0"/>
                <a:ea typeface="ＭＳ Ｐゴシック" charset="0"/>
                <a:cs typeface="ＭＳ Ｐゴシック" charset="0"/>
              </a:rPr>
              <a:t>?;</a:t>
            </a:r>
          </a:p>
          <a:p>
            <a:pPr marL="455613" indent="-455613">
              <a:spcAft>
                <a:spcPts val="2400"/>
              </a:spcAft>
              <a:buFont typeface="Wingdings 3"/>
              <a:buChar char="u"/>
              <a:defRPr/>
            </a:pPr>
            <a:r>
              <a:rPr lang="en-US" sz="2000" b="1" dirty="0" smtClean="0">
                <a:latin typeface="Arial" charset="0"/>
                <a:ea typeface="ＭＳ Ｐゴシック" charset="0"/>
                <a:cs typeface="ＭＳ Ｐゴシック" charset="0"/>
              </a:rPr>
              <a:t>Only </a:t>
            </a:r>
            <a:r>
              <a:rPr lang="en-US" sz="2000" b="1" dirty="0">
                <a:latin typeface="Arial" charset="0"/>
                <a:ea typeface="ＭＳ Ｐゴシック" charset="0"/>
                <a:cs typeface="ＭＳ Ｐゴシック" charset="0"/>
              </a:rPr>
              <a:t>proven long-term </a:t>
            </a:r>
            <a:r>
              <a:rPr lang="en-US" sz="2000" b="1" dirty="0" smtClean="0">
                <a:latin typeface="Arial" charset="0"/>
                <a:ea typeface="ＭＳ Ｐゴシック" charset="0"/>
                <a:cs typeface="ＭＳ Ｐゴシック" charset="0"/>
              </a:rPr>
              <a:t>option: </a:t>
            </a:r>
            <a:r>
              <a:rPr lang="en-US" sz="1800" dirty="0" smtClean="0">
                <a:latin typeface="Arial" charset="0"/>
                <a:ea typeface="ＭＳ Ｐゴシック" charset="0"/>
                <a:cs typeface="ＭＳ Ｐゴシック" charset="0"/>
              </a:rPr>
              <a:t> </a:t>
            </a:r>
            <a:r>
              <a:rPr lang="en-US" sz="1800" b="1" dirty="0" smtClean="0">
                <a:solidFill>
                  <a:srgbClr val="C00000"/>
                </a:solidFill>
                <a:latin typeface="Arial" charset="0"/>
                <a:ea typeface="ＭＳ Ｐゴシック" charset="0"/>
                <a:cs typeface="ＭＳ Ｐゴシック" charset="0"/>
              </a:rPr>
              <a:t>Sludge storage </a:t>
            </a:r>
            <a:r>
              <a:rPr lang="en-US" sz="1800" b="1" dirty="0">
                <a:solidFill>
                  <a:srgbClr val="C00000"/>
                </a:solidFill>
                <a:latin typeface="Arial" charset="0"/>
                <a:ea typeface="ＭＳ Ｐゴシック" charset="0"/>
                <a:cs typeface="ＭＳ Ｐゴシック" charset="0"/>
              </a:rPr>
              <a:t>on </a:t>
            </a:r>
            <a:r>
              <a:rPr lang="en-US" sz="1800" b="1" dirty="0" smtClean="0">
                <a:solidFill>
                  <a:srgbClr val="C00000"/>
                </a:solidFill>
                <a:latin typeface="Arial" charset="0"/>
                <a:ea typeface="ＭＳ Ｐゴシック" charset="0"/>
                <a:cs typeface="ＭＳ Ｐゴシック" charset="0"/>
              </a:rPr>
              <a:t>purpose-designed SSFs &amp; Brine disposal in purpose-designed brine evaporation facilities</a:t>
            </a:r>
            <a:r>
              <a:rPr lang="en-US" sz="1800" dirty="0">
                <a:latin typeface="Arial" charset="0"/>
                <a:ea typeface="ＭＳ Ｐゴシック" charset="0"/>
                <a:cs typeface="ＭＳ Ｐゴシック" charset="0"/>
              </a:rPr>
              <a:t>; and</a:t>
            </a:r>
          </a:p>
          <a:p>
            <a:pPr marL="455613" indent="-455613">
              <a:spcAft>
                <a:spcPts val="2400"/>
              </a:spcAft>
              <a:buFont typeface="Wingdings 3"/>
              <a:buChar char="u"/>
              <a:defRPr/>
            </a:pPr>
            <a:r>
              <a:rPr lang="en-US" sz="2000" b="1" dirty="0" smtClean="0">
                <a:latin typeface="Arial" charset="0"/>
                <a:ea typeface="ＭＳ Ｐゴシック" charset="0"/>
                <a:cs typeface="ＭＳ Ｐゴシック" charset="0"/>
              </a:rPr>
              <a:t>Underground disposal:</a:t>
            </a:r>
            <a:r>
              <a:rPr lang="en-US" sz="2000" dirty="0" smtClean="0">
                <a:latin typeface="Arial" charset="0"/>
                <a:ea typeface="ＭＳ Ｐゴシック" charset="0"/>
                <a:cs typeface="ＭＳ Ｐゴシック" charset="0"/>
              </a:rPr>
              <a:t>  Currently being</a:t>
            </a:r>
            <a:r>
              <a:rPr lang="en-US" sz="1800" dirty="0" smtClean="0">
                <a:latin typeface="Arial" charset="0"/>
                <a:ea typeface="ＭＳ Ｐゴシック" charset="0"/>
                <a:cs typeface="ＭＳ Ｐゴシック" charset="0"/>
              </a:rPr>
              <a:t> </a:t>
            </a:r>
            <a:r>
              <a:rPr lang="en-US" sz="1800" b="1" dirty="0" smtClean="0">
                <a:solidFill>
                  <a:srgbClr val="C00000"/>
                </a:solidFill>
                <a:latin typeface="Arial" charset="0"/>
                <a:ea typeface="ＭＳ Ｐゴシック" charset="0"/>
                <a:cs typeface="ＭＳ Ｐゴシック" charset="0"/>
              </a:rPr>
              <a:t>investigated</a:t>
            </a:r>
            <a:r>
              <a:rPr lang="en-US" sz="1800" dirty="0">
                <a:latin typeface="Arial" charset="0"/>
                <a:ea typeface="ＭＳ Ｐゴシック" charset="0"/>
                <a:cs typeface="ＭＳ Ｐゴシック" charset="0"/>
              </a:rPr>
              <a:t> </a:t>
            </a:r>
            <a:r>
              <a:rPr lang="en-US" sz="1800" dirty="0" smtClean="0">
                <a:latin typeface="Arial" charset="0"/>
                <a:ea typeface="ＭＳ Ｐゴシック" charset="0"/>
                <a:cs typeface="ＭＳ Ｐゴシック" charset="0"/>
              </a:rPr>
              <a:t>by the STI Team</a:t>
            </a:r>
            <a:r>
              <a:rPr lang="en-US" sz="1800" dirty="0">
                <a:latin typeface="Arial" charset="0"/>
                <a:ea typeface="ＭＳ Ｐゴシック" charset="0"/>
                <a:cs typeface="ＭＳ Ｐゴシック" charset="0"/>
              </a:rPr>
              <a:t>.</a:t>
            </a:r>
            <a:endParaRPr lang="en-US" sz="1800" dirty="0" smtClean="0">
              <a:latin typeface="Arial" charset="0"/>
              <a:ea typeface="ＭＳ Ｐゴシック" charset="0"/>
              <a:cs typeface="ＭＳ Ｐゴシック" charset="0"/>
            </a:endParaRPr>
          </a:p>
        </p:txBody>
      </p:sp>
      <p:sp>
        <p:nvSpPr>
          <p:cNvPr id="4" name="Rectangle 3"/>
          <p:cNvSpPr/>
          <p:nvPr/>
        </p:nvSpPr>
        <p:spPr>
          <a:xfrm>
            <a:off x="319245" y="1054137"/>
            <a:ext cx="3461259" cy="380480"/>
          </a:xfrm>
          <a:prstGeom prst="rect">
            <a:avLst/>
          </a:prstGeom>
          <a:solidFill>
            <a:schemeClr val="tx1"/>
          </a:solidFill>
        </p:spPr>
        <p:txBody>
          <a:bodyPr wrap="none" lIns="36000" tIns="36000" rIns="36000" bIns="36000" anchor="ctr" anchorCtr="0">
            <a:spAutoFit/>
          </a:bodyPr>
          <a:lstStyle/>
          <a:p>
            <a:pPr>
              <a:defRPr/>
            </a:pPr>
            <a:r>
              <a:rPr lang="en-US" sz="2000" b="1" dirty="0" smtClean="0">
                <a:solidFill>
                  <a:srgbClr val="FFFF00"/>
                </a:solidFill>
                <a:latin typeface="+mn-lt"/>
                <a:ea typeface="ＭＳ Ｐゴシック" charset="0"/>
                <a:cs typeface="ＭＳ Ｐゴシック" charset="0"/>
              </a:rPr>
              <a:t>Residues &amp; Waste Management</a:t>
            </a:r>
            <a:endParaRPr lang="en-US" sz="2000" b="1" dirty="0">
              <a:solidFill>
                <a:srgbClr val="FFFF00"/>
              </a:solidFill>
              <a:latin typeface="+mn-lt"/>
              <a:ea typeface="ＭＳ Ｐゴシック" charset="0"/>
              <a:cs typeface="ＭＳ Ｐゴシック" charset="0"/>
            </a:endParaRPr>
          </a:p>
        </p:txBody>
      </p:sp>
    </p:spTree>
    <p:extLst>
      <p:ext uri="{BB962C8B-B14F-4D97-AF65-F5344CB8AC3E}">
        <p14:creationId xmlns:p14="http://schemas.microsoft.com/office/powerpoint/2010/main" val="169556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183391" y="148325"/>
            <a:ext cx="4761433"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ZA" sz="2000" b="1" dirty="0" smtClean="0">
                <a:solidFill>
                  <a:srgbClr val="FFFF00"/>
                </a:solidFill>
              </a:rPr>
              <a:t>TYPICAL PURPOSE DESIGNED SSFS</a:t>
            </a:r>
            <a:endParaRPr lang="en-US" sz="2000" b="1" dirty="0">
              <a:solidFill>
                <a:srgbClr val="FFFF00"/>
              </a:solidFill>
            </a:endParaRPr>
          </a:p>
        </p:txBody>
      </p:sp>
      <p:cxnSp>
        <p:nvCxnSpPr>
          <p:cNvPr id="3" name="Straight Connector 2"/>
          <p:cNvCxnSpPr/>
          <p:nvPr/>
        </p:nvCxnSpPr>
        <p:spPr>
          <a:xfrm rot="5400000" flipH="1" flipV="1">
            <a:off x="2115763" y="4966711"/>
            <a:ext cx="285752" cy="2143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2365796" y="4930992"/>
            <a:ext cx="214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16200000" flipH="1">
            <a:off x="2508672" y="5002430"/>
            <a:ext cx="285752" cy="1428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008474" y="5216744"/>
            <a:ext cx="75724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flipH="1" flipV="1">
            <a:off x="6259167" y="4966711"/>
            <a:ext cx="285752" cy="2143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509200" y="4930992"/>
            <a:ext cx="214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6652076" y="5002430"/>
            <a:ext cx="285752" cy="1428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1732378" y="4716678"/>
            <a:ext cx="561980" cy="438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32444" y="4654764"/>
            <a:ext cx="214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365796" y="4716678"/>
            <a:ext cx="295276"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1298988" y="4426164"/>
            <a:ext cx="857256" cy="7239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89568" y="4359488"/>
            <a:ext cx="214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2222920" y="4421402"/>
            <a:ext cx="295276"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6473481" y="4680959"/>
            <a:ext cx="285752" cy="2143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723514" y="4645240"/>
            <a:ext cx="214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794952" y="4788116"/>
            <a:ext cx="571504"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687795" y="4395207"/>
            <a:ext cx="285752" cy="2143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937828" y="4359488"/>
            <a:ext cx="214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6973547" y="4538083"/>
            <a:ext cx="857256" cy="5000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651548" y="5002430"/>
            <a:ext cx="37862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08672" y="4716678"/>
            <a:ext cx="41434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65796" y="4430926"/>
            <a:ext cx="45005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794424" y="5431058"/>
            <a:ext cx="3500462" cy="1588"/>
          </a:xfrm>
          <a:prstGeom prst="straightConnector1">
            <a:avLst/>
          </a:prstGeom>
          <a:ln>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655252" y="4783354"/>
            <a:ext cx="848526" cy="794"/>
          </a:xfrm>
          <a:prstGeom prst="straightConnector1">
            <a:avLst/>
          </a:prstGeom>
          <a:ln>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4160" y="4645240"/>
            <a:ext cx="285752" cy="276999"/>
          </a:xfrm>
          <a:prstGeom prst="rect">
            <a:avLst/>
          </a:prstGeom>
          <a:noFill/>
        </p:spPr>
        <p:txBody>
          <a:bodyPr wrap="square" rtlCol="0">
            <a:spAutoFit/>
          </a:bodyPr>
          <a:lstStyle/>
          <a:p>
            <a:r>
              <a:rPr lang="en-ZA" sz="1200" b="1" dirty="0" smtClean="0">
                <a:solidFill>
                  <a:srgbClr val="FF0000"/>
                </a:solidFill>
              </a:rPr>
              <a:t>H</a:t>
            </a:r>
            <a:endParaRPr lang="en-ZA" sz="1200" b="1" dirty="0">
              <a:solidFill>
                <a:srgbClr val="FF0000"/>
              </a:solidFill>
            </a:endParaRPr>
          </a:p>
        </p:txBody>
      </p:sp>
      <p:sp>
        <p:nvSpPr>
          <p:cNvPr id="29" name="TextBox 28"/>
          <p:cNvSpPr txBox="1"/>
          <p:nvPr/>
        </p:nvSpPr>
        <p:spPr>
          <a:xfrm>
            <a:off x="4151746" y="5431058"/>
            <a:ext cx="857256" cy="276999"/>
          </a:xfrm>
          <a:prstGeom prst="rect">
            <a:avLst/>
          </a:prstGeom>
          <a:noFill/>
        </p:spPr>
        <p:txBody>
          <a:bodyPr wrap="square" rtlCol="0">
            <a:spAutoFit/>
          </a:bodyPr>
          <a:lstStyle/>
          <a:p>
            <a:r>
              <a:rPr lang="en-ZA" sz="1200" b="1" dirty="0" smtClean="0">
                <a:solidFill>
                  <a:srgbClr val="FF0000"/>
                </a:solidFill>
              </a:rPr>
              <a:t>L</a:t>
            </a:r>
            <a:r>
              <a:rPr lang="en-ZA" sz="1200" b="1" baseline="-25000" dirty="0" smtClean="0">
                <a:solidFill>
                  <a:srgbClr val="FF0000"/>
                </a:solidFill>
              </a:rPr>
              <a:t>1</a:t>
            </a:r>
            <a:r>
              <a:rPr lang="en-ZA" sz="1200" b="1" dirty="0" smtClean="0">
                <a:solidFill>
                  <a:srgbClr val="FF0000"/>
                </a:solidFill>
              </a:rPr>
              <a:t> x B</a:t>
            </a:r>
            <a:r>
              <a:rPr lang="en-ZA" sz="1200" b="1" baseline="-25000" dirty="0" smtClean="0">
                <a:solidFill>
                  <a:srgbClr val="FF0000"/>
                </a:solidFill>
              </a:rPr>
              <a:t>1</a:t>
            </a:r>
            <a:endParaRPr lang="en-ZA" sz="1200" b="1" baseline="-25000" dirty="0">
              <a:solidFill>
                <a:srgbClr val="FF0000"/>
              </a:solidFill>
            </a:endParaRPr>
          </a:p>
        </p:txBody>
      </p:sp>
      <p:cxnSp>
        <p:nvCxnSpPr>
          <p:cNvPr id="30" name="Straight Arrow Connector 29"/>
          <p:cNvCxnSpPr/>
          <p:nvPr/>
        </p:nvCxnSpPr>
        <p:spPr>
          <a:xfrm>
            <a:off x="1365664" y="5431058"/>
            <a:ext cx="1428760" cy="1588"/>
          </a:xfrm>
          <a:prstGeom prst="straightConnector1">
            <a:avLst/>
          </a:prstGeom>
          <a:ln>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94292" y="5431058"/>
            <a:ext cx="500066" cy="276999"/>
          </a:xfrm>
          <a:prstGeom prst="rect">
            <a:avLst/>
          </a:prstGeom>
          <a:noFill/>
        </p:spPr>
        <p:txBody>
          <a:bodyPr wrap="square" rtlCol="0">
            <a:spAutoFit/>
          </a:bodyPr>
          <a:lstStyle/>
          <a:p>
            <a:r>
              <a:rPr lang="en-ZA" sz="1200" b="1" dirty="0">
                <a:solidFill>
                  <a:srgbClr val="FF0000"/>
                </a:solidFill>
              </a:rPr>
              <a:t>7</a:t>
            </a:r>
            <a:r>
              <a:rPr lang="en-ZA" sz="1200" b="1" dirty="0" smtClean="0">
                <a:solidFill>
                  <a:srgbClr val="FF0000"/>
                </a:solidFill>
              </a:rPr>
              <a:t>H</a:t>
            </a:r>
            <a:endParaRPr lang="en-ZA" sz="1200" b="1" dirty="0">
              <a:solidFill>
                <a:srgbClr val="FF0000"/>
              </a:solidFill>
            </a:endParaRPr>
          </a:p>
        </p:txBody>
      </p:sp>
      <p:cxnSp>
        <p:nvCxnSpPr>
          <p:cNvPr id="32" name="Straight Arrow Connector 31"/>
          <p:cNvCxnSpPr/>
          <p:nvPr/>
        </p:nvCxnSpPr>
        <p:spPr>
          <a:xfrm>
            <a:off x="1365664" y="5859686"/>
            <a:ext cx="6286544" cy="1588"/>
          </a:xfrm>
          <a:prstGeom prst="straightConnector1">
            <a:avLst/>
          </a:prstGeom>
          <a:ln>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151746" y="5859686"/>
            <a:ext cx="857256" cy="276999"/>
          </a:xfrm>
          <a:prstGeom prst="rect">
            <a:avLst/>
          </a:prstGeom>
          <a:noFill/>
        </p:spPr>
        <p:txBody>
          <a:bodyPr wrap="square" rtlCol="0">
            <a:spAutoFit/>
          </a:bodyPr>
          <a:lstStyle/>
          <a:p>
            <a:r>
              <a:rPr lang="en-ZA" sz="1200" b="1" dirty="0" smtClean="0">
                <a:solidFill>
                  <a:srgbClr val="FF0000"/>
                </a:solidFill>
              </a:rPr>
              <a:t>L</a:t>
            </a:r>
            <a:r>
              <a:rPr lang="en-ZA" sz="1200" b="1" baseline="-25000" dirty="0" smtClean="0">
                <a:solidFill>
                  <a:srgbClr val="FF0000"/>
                </a:solidFill>
              </a:rPr>
              <a:t>2</a:t>
            </a:r>
            <a:r>
              <a:rPr lang="en-ZA" sz="1200" b="1" dirty="0" smtClean="0">
                <a:solidFill>
                  <a:srgbClr val="FF0000"/>
                </a:solidFill>
              </a:rPr>
              <a:t> x B</a:t>
            </a:r>
            <a:r>
              <a:rPr lang="en-ZA" sz="1200" b="1" baseline="-25000" dirty="0" smtClean="0">
                <a:solidFill>
                  <a:srgbClr val="FF0000"/>
                </a:solidFill>
              </a:rPr>
              <a:t>2</a:t>
            </a:r>
            <a:endParaRPr lang="en-ZA" sz="1200" b="1" baseline="-25000" dirty="0">
              <a:solidFill>
                <a:srgbClr val="FF0000"/>
              </a:solidFill>
            </a:endParaRPr>
          </a:p>
        </p:txBody>
      </p:sp>
      <p:graphicFrame>
        <p:nvGraphicFramePr>
          <p:cNvPr id="34" name="Table 33"/>
          <p:cNvGraphicFramePr>
            <a:graphicFrameLocks noGrp="1"/>
          </p:cNvGraphicFramePr>
          <p:nvPr>
            <p:extLst>
              <p:ext uri="{D42A27DB-BD31-4B8C-83A1-F6EECF244321}">
                <p14:modId xmlns:p14="http://schemas.microsoft.com/office/powerpoint/2010/main" val="269697528"/>
              </p:ext>
            </p:extLst>
          </p:nvPr>
        </p:nvGraphicFramePr>
        <p:xfrm>
          <a:off x="2642188" y="1724062"/>
          <a:ext cx="3811940" cy="1676400"/>
        </p:xfrm>
        <a:graphic>
          <a:graphicData uri="http://schemas.openxmlformats.org/drawingml/2006/table">
            <a:tbl>
              <a:tblPr firstRow="1" bandRow="1">
                <a:tableStyleId>{5C22544A-7EE6-4342-B048-85BDC9FD1C3A}</a:tableStyleId>
              </a:tblPr>
              <a:tblGrid>
                <a:gridCol w="1166921"/>
                <a:gridCol w="700152"/>
                <a:gridCol w="544563"/>
                <a:gridCol w="700152"/>
                <a:gridCol w="700152"/>
              </a:tblGrid>
              <a:tr h="286388">
                <a:tc>
                  <a:txBody>
                    <a:bodyPr/>
                    <a:lstStyle/>
                    <a:p>
                      <a:pPr algn="ctr"/>
                      <a:r>
                        <a:rPr lang="en-ZA" dirty="0" smtClean="0">
                          <a:solidFill>
                            <a:schemeClr val="tx1"/>
                          </a:solidFill>
                        </a:rPr>
                        <a:t>Basin</a:t>
                      </a:r>
                      <a:endParaRPr lang="en-ZA" dirty="0">
                        <a:solidFill>
                          <a:schemeClr val="tx1"/>
                        </a:solidFill>
                      </a:endParaRPr>
                    </a:p>
                  </a:txBody>
                  <a:tcPr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ZA" sz="1400" b="1" dirty="0" smtClean="0">
                          <a:solidFill>
                            <a:schemeClr val="tx1"/>
                          </a:solidFill>
                        </a:rPr>
                        <a:t>AMD  </a:t>
                      </a:r>
                      <a:r>
                        <a:rPr lang="en-ZA" sz="1400" b="0" dirty="0" smtClean="0">
                          <a:solidFill>
                            <a:schemeClr val="tx1"/>
                          </a:solidFill>
                        </a:rPr>
                        <a:t>(Ml/d)</a:t>
                      </a:r>
                      <a:endParaRPr lang="en-ZA"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ZA" dirty="0" smtClean="0">
                          <a:solidFill>
                            <a:schemeClr val="tx1"/>
                          </a:solidFill>
                        </a:rPr>
                        <a:t>H </a:t>
                      </a:r>
                      <a:r>
                        <a:rPr lang="en-ZA" sz="1400" b="0" dirty="0" smtClean="0">
                          <a:solidFill>
                            <a:schemeClr val="tx1"/>
                          </a:solidFill>
                        </a:rPr>
                        <a:t>(m)</a:t>
                      </a:r>
                      <a:endParaRPr lang="en-ZA"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ZA" dirty="0" smtClean="0">
                          <a:solidFill>
                            <a:schemeClr val="tx1"/>
                          </a:solidFill>
                        </a:rPr>
                        <a:t>L</a:t>
                      </a:r>
                      <a:r>
                        <a:rPr lang="en-ZA" baseline="-25000" dirty="0" smtClean="0">
                          <a:solidFill>
                            <a:schemeClr val="tx1"/>
                          </a:solidFill>
                        </a:rPr>
                        <a:t>2 </a:t>
                      </a:r>
                    </a:p>
                    <a:p>
                      <a:pPr algn="ctr"/>
                      <a:r>
                        <a:rPr lang="en-ZA" sz="1400" b="0" baseline="0" dirty="0" smtClean="0">
                          <a:solidFill>
                            <a:schemeClr val="tx1"/>
                          </a:solidFill>
                        </a:rPr>
                        <a:t>(m)</a:t>
                      </a:r>
                      <a:endParaRPr lang="en-ZA" sz="1400" b="0" baseline="-2500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ZA" sz="1800" dirty="0" smtClean="0">
                          <a:solidFill>
                            <a:schemeClr val="tx1"/>
                          </a:solidFill>
                        </a:rPr>
                        <a:t>B</a:t>
                      </a:r>
                      <a:r>
                        <a:rPr lang="en-ZA" sz="1800" baseline="-25000" dirty="0" smtClean="0">
                          <a:solidFill>
                            <a:schemeClr val="tx1"/>
                          </a:solidFill>
                        </a:rPr>
                        <a:t>2 </a:t>
                      </a:r>
                      <a:r>
                        <a:rPr lang="en-ZA" sz="1800" baseline="0" dirty="0" smtClean="0">
                          <a:solidFill>
                            <a:schemeClr val="tx1"/>
                          </a:solidFill>
                        </a:rPr>
                        <a:t> </a:t>
                      </a:r>
                      <a:r>
                        <a:rPr lang="en-ZA" sz="1400" b="0" baseline="0" dirty="0" smtClean="0">
                          <a:solidFill>
                            <a:schemeClr val="tx1"/>
                          </a:solidFill>
                        </a:rPr>
                        <a:t>(m)</a:t>
                      </a:r>
                      <a:endParaRPr lang="en-ZA" sz="1400" b="0" baseline="-25000" dirty="0">
                        <a:solidFill>
                          <a:schemeClr val="tx1"/>
                        </a:solidFill>
                      </a:endParaRP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6388">
                <a:tc>
                  <a:txBody>
                    <a:bodyPr/>
                    <a:lstStyle/>
                    <a:p>
                      <a:r>
                        <a:rPr lang="en-ZA" dirty="0" smtClean="0"/>
                        <a:t>Western</a:t>
                      </a:r>
                      <a:endParaRPr lang="en-ZA" dirty="0"/>
                    </a:p>
                  </a:txBody>
                  <a:tcPr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r>
                        <a:rPr lang="en-ZA" sz="1600" b="1" dirty="0" smtClean="0">
                          <a:solidFill>
                            <a:srgbClr val="006600"/>
                          </a:solidFill>
                        </a:rPr>
                        <a:t>23</a:t>
                      </a:r>
                      <a:endParaRPr lang="en-ZA" sz="1600" b="1" dirty="0">
                        <a:solidFill>
                          <a:srgbClr val="006600"/>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r>
                        <a:rPr lang="en-ZA" sz="1600" b="1" dirty="0" smtClean="0">
                          <a:solidFill>
                            <a:srgbClr val="800000"/>
                          </a:solidFill>
                        </a:rPr>
                        <a:t>22</a:t>
                      </a:r>
                      <a:endParaRPr lang="en-ZA" sz="1600" b="1" dirty="0">
                        <a:solidFill>
                          <a:srgbClr val="800000"/>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r>
                        <a:rPr lang="en-ZA" sz="1600" b="1" dirty="0" smtClean="0">
                          <a:solidFill>
                            <a:srgbClr val="800000"/>
                          </a:solidFill>
                        </a:rPr>
                        <a:t>735</a:t>
                      </a:r>
                      <a:endParaRPr lang="en-ZA" sz="1600" b="1" dirty="0">
                        <a:solidFill>
                          <a:srgbClr val="800000"/>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r>
                        <a:rPr lang="en-ZA" sz="1600" b="1" dirty="0" smtClean="0">
                          <a:solidFill>
                            <a:srgbClr val="800000"/>
                          </a:solidFill>
                        </a:rPr>
                        <a:t>590</a:t>
                      </a:r>
                      <a:endParaRPr lang="en-ZA" sz="1600" b="1" dirty="0">
                        <a:solidFill>
                          <a:srgbClr val="800000"/>
                        </a:solidFill>
                      </a:endParaRP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6388">
                <a:tc>
                  <a:txBody>
                    <a:bodyPr/>
                    <a:lstStyle/>
                    <a:p>
                      <a:r>
                        <a:rPr lang="en-ZA" dirty="0" smtClean="0"/>
                        <a:t>Central </a:t>
                      </a:r>
                      <a:endParaRPr lang="en-ZA" dirty="0"/>
                    </a:p>
                  </a:txBody>
                  <a:tcPr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r>
                        <a:rPr lang="en-ZA" sz="1600" b="1" dirty="0" smtClean="0">
                          <a:solidFill>
                            <a:srgbClr val="006600"/>
                          </a:solidFill>
                        </a:rPr>
                        <a:t>46</a:t>
                      </a:r>
                      <a:endParaRPr lang="en-ZA" sz="1600" b="1" dirty="0">
                        <a:solidFill>
                          <a:srgbClr val="006600"/>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r>
                        <a:rPr lang="en-ZA" sz="1600" b="1" dirty="0" smtClean="0">
                          <a:solidFill>
                            <a:srgbClr val="800000"/>
                          </a:solidFill>
                        </a:rPr>
                        <a:t>38</a:t>
                      </a:r>
                      <a:endParaRPr lang="en-ZA" sz="1600" b="1" dirty="0">
                        <a:solidFill>
                          <a:srgbClr val="800000"/>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r>
                        <a:rPr lang="en-ZA" sz="1600" b="1" dirty="0" smtClean="0">
                          <a:solidFill>
                            <a:srgbClr val="800000"/>
                          </a:solidFill>
                        </a:rPr>
                        <a:t>1030</a:t>
                      </a:r>
                      <a:endParaRPr lang="en-ZA" sz="1600" b="1" dirty="0">
                        <a:solidFill>
                          <a:srgbClr val="800000"/>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r>
                        <a:rPr lang="en-ZA" sz="1600" b="1" dirty="0" smtClean="0">
                          <a:solidFill>
                            <a:srgbClr val="800000"/>
                          </a:solidFill>
                        </a:rPr>
                        <a:t>630</a:t>
                      </a:r>
                      <a:endParaRPr lang="en-ZA" sz="1600" b="1" dirty="0">
                        <a:solidFill>
                          <a:srgbClr val="800000"/>
                        </a:solidFill>
                      </a:endParaRP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6388">
                <a:tc>
                  <a:txBody>
                    <a:bodyPr/>
                    <a:lstStyle/>
                    <a:p>
                      <a:r>
                        <a:rPr lang="en-ZA" dirty="0" smtClean="0"/>
                        <a:t>Eastern</a:t>
                      </a:r>
                      <a:endParaRPr lang="en-ZA" dirty="0"/>
                    </a:p>
                  </a:txBody>
                  <a:tcPr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ZA" sz="1600" b="1" dirty="0" smtClean="0">
                          <a:solidFill>
                            <a:srgbClr val="006600"/>
                          </a:solidFill>
                        </a:rPr>
                        <a:t>80</a:t>
                      </a:r>
                      <a:endParaRPr lang="en-ZA" sz="1600" b="1" dirty="0">
                        <a:solidFill>
                          <a:srgbClr val="006600"/>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ZA" sz="1600" b="1" dirty="0" smtClean="0">
                          <a:solidFill>
                            <a:srgbClr val="800000"/>
                          </a:solidFill>
                        </a:rPr>
                        <a:t>32</a:t>
                      </a:r>
                      <a:endParaRPr lang="en-ZA" sz="1600" b="1" dirty="0">
                        <a:solidFill>
                          <a:srgbClr val="800000"/>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ZA" sz="1600" b="1" dirty="0" smtClean="0">
                          <a:solidFill>
                            <a:srgbClr val="800000"/>
                          </a:solidFill>
                        </a:rPr>
                        <a:t>1200</a:t>
                      </a:r>
                      <a:endParaRPr lang="en-ZA" sz="1600" b="1" dirty="0">
                        <a:solidFill>
                          <a:srgbClr val="800000"/>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ZA" sz="1600" b="1" dirty="0" smtClean="0">
                          <a:solidFill>
                            <a:srgbClr val="800000"/>
                          </a:solidFill>
                        </a:rPr>
                        <a:t>800</a:t>
                      </a:r>
                      <a:endParaRPr lang="en-ZA" sz="1600" b="1" dirty="0">
                        <a:solidFill>
                          <a:srgbClr val="800000"/>
                        </a:solidFill>
                      </a:endParaRP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5" name="Freeform 34"/>
          <p:cNvSpPr/>
          <p:nvPr/>
        </p:nvSpPr>
        <p:spPr>
          <a:xfrm>
            <a:off x="2162778" y="4930992"/>
            <a:ext cx="577516" cy="291004"/>
          </a:xfrm>
          <a:custGeom>
            <a:avLst/>
            <a:gdLst>
              <a:gd name="connsiteX0" fmla="*/ 0 w 577516"/>
              <a:gd name="connsiteY0" fmla="*/ 276726 h 276726"/>
              <a:gd name="connsiteX1" fmla="*/ 180474 w 577516"/>
              <a:gd name="connsiteY1" fmla="*/ 12032 h 276726"/>
              <a:gd name="connsiteX2" fmla="*/ 409074 w 577516"/>
              <a:gd name="connsiteY2" fmla="*/ 0 h 276726"/>
              <a:gd name="connsiteX3" fmla="*/ 577516 w 577516"/>
              <a:gd name="connsiteY3" fmla="*/ 276726 h 276726"/>
              <a:gd name="connsiteX4" fmla="*/ 0 w 577516"/>
              <a:gd name="connsiteY4" fmla="*/ 276726 h 276726"/>
              <a:gd name="connsiteX0" fmla="*/ 0 w 577516"/>
              <a:gd name="connsiteY0" fmla="*/ 291004 h 291004"/>
              <a:gd name="connsiteX1" fmla="*/ 203018 w 577516"/>
              <a:gd name="connsiteY1" fmla="*/ 0 h 291004"/>
              <a:gd name="connsiteX2" fmla="*/ 409074 w 577516"/>
              <a:gd name="connsiteY2" fmla="*/ 14278 h 291004"/>
              <a:gd name="connsiteX3" fmla="*/ 577516 w 577516"/>
              <a:gd name="connsiteY3" fmla="*/ 291004 h 291004"/>
              <a:gd name="connsiteX4" fmla="*/ 0 w 577516"/>
              <a:gd name="connsiteY4" fmla="*/ 291004 h 291004"/>
              <a:gd name="connsiteX0" fmla="*/ 0 w 577516"/>
              <a:gd name="connsiteY0" fmla="*/ 291004 h 291004"/>
              <a:gd name="connsiteX1" fmla="*/ 203018 w 577516"/>
              <a:gd name="connsiteY1" fmla="*/ 0 h 291004"/>
              <a:gd name="connsiteX2" fmla="*/ 417332 w 577516"/>
              <a:gd name="connsiteY2" fmla="*/ 0 h 291004"/>
              <a:gd name="connsiteX3" fmla="*/ 577516 w 577516"/>
              <a:gd name="connsiteY3" fmla="*/ 291004 h 291004"/>
              <a:gd name="connsiteX4" fmla="*/ 0 w 577516"/>
              <a:gd name="connsiteY4" fmla="*/ 291004 h 291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516" h="291004">
                <a:moveTo>
                  <a:pt x="0" y="291004"/>
                </a:moveTo>
                <a:lnTo>
                  <a:pt x="203018" y="0"/>
                </a:lnTo>
                <a:lnTo>
                  <a:pt x="417332" y="0"/>
                </a:lnTo>
                <a:lnTo>
                  <a:pt x="577516" y="291004"/>
                </a:lnTo>
                <a:lnTo>
                  <a:pt x="0" y="29100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36" name="Freeform 35"/>
          <p:cNvSpPr/>
          <p:nvPr/>
        </p:nvSpPr>
        <p:spPr>
          <a:xfrm>
            <a:off x="6301641" y="4933238"/>
            <a:ext cx="564749" cy="283506"/>
          </a:xfrm>
          <a:custGeom>
            <a:avLst/>
            <a:gdLst>
              <a:gd name="connsiteX0" fmla="*/ 0 w 553453"/>
              <a:gd name="connsiteY0" fmla="*/ 276727 h 288758"/>
              <a:gd name="connsiteX1" fmla="*/ 204537 w 553453"/>
              <a:gd name="connsiteY1" fmla="*/ 0 h 288758"/>
              <a:gd name="connsiteX2" fmla="*/ 421106 w 553453"/>
              <a:gd name="connsiteY2" fmla="*/ 0 h 288758"/>
              <a:gd name="connsiteX3" fmla="*/ 553453 w 553453"/>
              <a:gd name="connsiteY3" fmla="*/ 288758 h 288758"/>
              <a:gd name="connsiteX4" fmla="*/ 0 w 553453"/>
              <a:gd name="connsiteY4" fmla="*/ 276727 h 288758"/>
              <a:gd name="connsiteX0" fmla="*/ 0 w 564749"/>
              <a:gd name="connsiteY0" fmla="*/ 276727 h 283506"/>
              <a:gd name="connsiteX1" fmla="*/ 204537 w 564749"/>
              <a:gd name="connsiteY1" fmla="*/ 0 h 283506"/>
              <a:gd name="connsiteX2" fmla="*/ 421106 w 564749"/>
              <a:gd name="connsiteY2" fmla="*/ 0 h 283506"/>
              <a:gd name="connsiteX3" fmla="*/ 564749 w 564749"/>
              <a:gd name="connsiteY3" fmla="*/ 283506 h 283506"/>
              <a:gd name="connsiteX4" fmla="*/ 0 w 564749"/>
              <a:gd name="connsiteY4" fmla="*/ 276727 h 283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749" h="283506">
                <a:moveTo>
                  <a:pt x="0" y="276727"/>
                </a:moveTo>
                <a:lnTo>
                  <a:pt x="204537" y="0"/>
                </a:lnTo>
                <a:lnTo>
                  <a:pt x="421106" y="0"/>
                </a:lnTo>
                <a:lnTo>
                  <a:pt x="564749" y="283506"/>
                </a:lnTo>
                <a:lnTo>
                  <a:pt x="0" y="276727"/>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lumMod val="50000"/>
                </a:srgbClr>
              </a:solidFill>
            </a:endParaRPr>
          </a:p>
        </p:txBody>
      </p:sp>
      <p:sp>
        <p:nvSpPr>
          <p:cNvPr id="37" name="Freeform 36"/>
          <p:cNvSpPr/>
          <p:nvPr/>
        </p:nvSpPr>
        <p:spPr>
          <a:xfrm>
            <a:off x="2630931" y="5007802"/>
            <a:ext cx="3809316" cy="209123"/>
          </a:xfrm>
          <a:custGeom>
            <a:avLst/>
            <a:gdLst>
              <a:gd name="connsiteX0" fmla="*/ 0 w 3809316"/>
              <a:gd name="connsiteY0" fmla="*/ 0 h 209123"/>
              <a:gd name="connsiteX1" fmla="*/ 106611 w 3809316"/>
              <a:gd name="connsiteY1" fmla="*/ 205022 h 209123"/>
              <a:gd name="connsiteX2" fmla="*/ 3653499 w 3809316"/>
              <a:gd name="connsiteY2" fmla="*/ 209123 h 209123"/>
              <a:gd name="connsiteX3" fmla="*/ 3809316 w 3809316"/>
              <a:gd name="connsiteY3" fmla="*/ 8201 h 209123"/>
              <a:gd name="connsiteX4" fmla="*/ 0 w 3809316"/>
              <a:gd name="connsiteY4" fmla="*/ 0 h 20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316" h="209123">
                <a:moveTo>
                  <a:pt x="0" y="0"/>
                </a:moveTo>
                <a:lnTo>
                  <a:pt x="106611" y="205022"/>
                </a:lnTo>
                <a:lnTo>
                  <a:pt x="3653499" y="209123"/>
                </a:lnTo>
                <a:lnTo>
                  <a:pt x="3809316" y="8201"/>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Tree>
    <p:extLst>
      <p:ext uri="{BB962C8B-B14F-4D97-AF65-F5344CB8AC3E}">
        <p14:creationId xmlns:p14="http://schemas.microsoft.com/office/powerpoint/2010/main" val="28952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2730081" y="148325"/>
            <a:ext cx="3668052"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ZA" sz="2000" b="1" dirty="0" smtClean="0">
                <a:solidFill>
                  <a:srgbClr val="FFFF00"/>
                </a:solidFill>
              </a:rPr>
              <a:t>CAPEX &amp; OPEX ESTIMATES</a:t>
            </a:r>
            <a:endParaRPr lang="en-US" sz="2000" b="1"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22726577"/>
              </p:ext>
            </p:extLst>
          </p:nvPr>
        </p:nvGraphicFramePr>
        <p:xfrm>
          <a:off x="319243" y="2898142"/>
          <a:ext cx="8513257" cy="1950720"/>
        </p:xfrm>
        <a:graphic>
          <a:graphicData uri="http://schemas.openxmlformats.org/drawingml/2006/table">
            <a:tbl>
              <a:tblPr/>
              <a:tblGrid>
                <a:gridCol w="5398269"/>
                <a:gridCol w="1023033"/>
                <a:gridCol w="1046505"/>
                <a:gridCol w="1045450"/>
              </a:tblGrid>
              <a:tr h="0">
                <a:tc rowSpan="3">
                  <a:txBody>
                    <a:bodyPr/>
                    <a:lstStyle/>
                    <a:p>
                      <a:pPr algn="ctr" fontAlgn="b">
                        <a:spcAft>
                          <a:spcPts val="0"/>
                        </a:spcAft>
                      </a:pPr>
                      <a:r>
                        <a:rPr lang="en-GB" sz="1600" b="1" i="1" kern="1200" dirty="0">
                          <a:solidFill>
                            <a:srgbClr val="000000"/>
                          </a:solidFill>
                          <a:effectLst/>
                          <a:latin typeface="Arial Narrow"/>
                          <a:ea typeface="Times New Roman"/>
                          <a:cs typeface="Arial"/>
                        </a:rPr>
                        <a:t>Description</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D69B"/>
                    </a:solidFill>
                  </a:tcPr>
                </a:tc>
                <a:tc gridSpan="3">
                  <a:txBody>
                    <a:bodyPr/>
                    <a:lstStyle/>
                    <a:p>
                      <a:pPr algn="ctr" fontAlgn="ctr">
                        <a:spcAft>
                          <a:spcPts val="0"/>
                        </a:spcAft>
                      </a:pPr>
                      <a:r>
                        <a:rPr lang="en-GB" sz="1600" b="1" i="1" kern="1200" dirty="0">
                          <a:solidFill>
                            <a:srgbClr val="000000"/>
                          </a:solidFill>
                          <a:effectLst/>
                          <a:latin typeface="Arial Narrow"/>
                          <a:ea typeface="Times New Roman"/>
                          <a:cs typeface="Arial"/>
                        </a:rPr>
                        <a:t>Basin</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3BC"/>
                    </a:solidFill>
                  </a:tcPr>
                </a:tc>
                <a:tc hMerge="1">
                  <a:txBody>
                    <a:bodyPr/>
                    <a:lstStyle/>
                    <a:p>
                      <a:endParaRPr lang="en-ZA"/>
                    </a:p>
                  </a:txBody>
                  <a:tcPr/>
                </a:tc>
                <a:tc hMerge="1">
                  <a:txBody>
                    <a:bodyPr/>
                    <a:lstStyle/>
                    <a:p>
                      <a:endParaRPr lang="en-ZA"/>
                    </a:p>
                  </a:txBody>
                  <a:tcPr/>
                </a:tc>
              </a:tr>
              <a:tr h="0">
                <a:tc vMerge="1">
                  <a:txBody>
                    <a:bodyPr/>
                    <a:lstStyle/>
                    <a:p>
                      <a:endParaRPr lang="en-ZA"/>
                    </a:p>
                  </a:txBody>
                  <a:tcPr/>
                </a:tc>
                <a:tc>
                  <a:txBody>
                    <a:bodyPr/>
                    <a:lstStyle/>
                    <a:p>
                      <a:pPr algn="ctr" fontAlgn="ctr">
                        <a:spcAft>
                          <a:spcPts val="0"/>
                        </a:spcAft>
                      </a:pPr>
                      <a:r>
                        <a:rPr lang="en-GB" sz="1600" b="1" i="1" kern="1200" dirty="0">
                          <a:solidFill>
                            <a:srgbClr val="000000"/>
                          </a:solidFill>
                          <a:effectLst/>
                          <a:latin typeface="Arial Narrow"/>
                          <a:ea typeface="Times New Roman"/>
                          <a:cs typeface="Arial"/>
                        </a:rPr>
                        <a:t>Western</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3BC"/>
                    </a:solidFill>
                  </a:tcPr>
                </a:tc>
                <a:tc>
                  <a:txBody>
                    <a:bodyPr/>
                    <a:lstStyle/>
                    <a:p>
                      <a:pPr algn="ctr" fontAlgn="ctr">
                        <a:spcAft>
                          <a:spcPts val="0"/>
                        </a:spcAft>
                      </a:pPr>
                      <a:r>
                        <a:rPr lang="en-GB" sz="1600" b="1" i="1" kern="1200" dirty="0">
                          <a:solidFill>
                            <a:srgbClr val="000000"/>
                          </a:solidFill>
                          <a:effectLst/>
                          <a:latin typeface="Arial Narrow"/>
                          <a:ea typeface="Times New Roman"/>
                          <a:cs typeface="Arial"/>
                        </a:rPr>
                        <a:t>Central</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3BC"/>
                    </a:solidFill>
                  </a:tcPr>
                </a:tc>
                <a:tc>
                  <a:txBody>
                    <a:bodyPr/>
                    <a:lstStyle/>
                    <a:p>
                      <a:pPr algn="ctr" fontAlgn="ctr">
                        <a:spcAft>
                          <a:spcPts val="0"/>
                        </a:spcAft>
                        <a:tabLst>
                          <a:tab pos="2865755" algn="ctr"/>
                          <a:tab pos="5731510" algn="r"/>
                        </a:tabLst>
                      </a:pPr>
                      <a:r>
                        <a:rPr lang="en-GB" sz="1600" b="1" i="1" kern="1200" dirty="0">
                          <a:solidFill>
                            <a:srgbClr val="000000"/>
                          </a:solidFill>
                          <a:effectLst/>
                          <a:latin typeface="Arial Narrow"/>
                          <a:ea typeface="Times New Roman"/>
                          <a:cs typeface="Arial"/>
                        </a:rPr>
                        <a:t>Eastern</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6E3BC"/>
                    </a:solidFill>
                  </a:tcPr>
                </a:tc>
              </a:tr>
              <a:tr h="0">
                <a:tc vMerge="1">
                  <a:txBody>
                    <a:bodyPr/>
                    <a:lstStyle/>
                    <a:p>
                      <a:endParaRPr lang="en-ZA"/>
                    </a:p>
                  </a:txBody>
                  <a:tcPr/>
                </a:tc>
                <a:tc gridSpan="3">
                  <a:txBody>
                    <a:bodyPr/>
                    <a:lstStyle/>
                    <a:p>
                      <a:pPr algn="ctr" fontAlgn="ctr">
                        <a:spcAft>
                          <a:spcPts val="0"/>
                        </a:spcAft>
                      </a:pPr>
                      <a:r>
                        <a:rPr lang="en-GB" sz="1600" b="1" i="1" kern="1200" dirty="0">
                          <a:solidFill>
                            <a:srgbClr val="000000"/>
                          </a:solidFill>
                          <a:effectLst/>
                          <a:latin typeface="Arial Narrow"/>
                          <a:ea typeface="Times New Roman"/>
                          <a:cs typeface="Arial"/>
                        </a:rPr>
                        <a:t>R million</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3BC"/>
                    </a:solidFill>
                  </a:tcPr>
                </a:tc>
                <a:tc hMerge="1">
                  <a:txBody>
                    <a:bodyPr/>
                    <a:lstStyle/>
                    <a:p>
                      <a:endParaRPr lang="en-ZA"/>
                    </a:p>
                  </a:txBody>
                  <a:tcPr/>
                </a:tc>
                <a:tc hMerge="1">
                  <a:txBody>
                    <a:bodyPr/>
                    <a:lstStyle/>
                    <a:p>
                      <a:endParaRPr lang="en-ZA"/>
                    </a:p>
                  </a:txBody>
                  <a:tcPr/>
                </a:tc>
              </a:tr>
              <a:tr h="179705">
                <a:tc>
                  <a:txBody>
                    <a:bodyPr/>
                    <a:lstStyle/>
                    <a:p>
                      <a:pPr algn="just" fontAlgn="b">
                        <a:spcAft>
                          <a:spcPts val="0"/>
                        </a:spcAft>
                      </a:pPr>
                      <a:r>
                        <a:rPr lang="en-GB" sz="1600" b="1" i="1" kern="1200" dirty="0">
                          <a:solidFill>
                            <a:srgbClr val="000000"/>
                          </a:solidFill>
                          <a:effectLst/>
                          <a:latin typeface="Arial Narrow"/>
                          <a:ea typeface="Times New Roman"/>
                          <a:cs typeface="Arial"/>
                        </a:rPr>
                        <a:t>CAPITAL COSTS (CAPEX) – LTS</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Aft>
                          <a:spcPts val="0"/>
                        </a:spcAft>
                      </a:pPr>
                      <a:r>
                        <a:rPr lang="en-GB" sz="1600" i="1" kern="1200" dirty="0">
                          <a:solidFill>
                            <a:srgbClr val="000000"/>
                          </a:solidFill>
                          <a:effectLst/>
                          <a:latin typeface="Arial Narrow"/>
                          <a:ea typeface="Times New Roman"/>
                          <a:cs typeface="Arial"/>
                        </a:rPr>
                        <a:t>1 410</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Aft>
                          <a:spcPts val="0"/>
                        </a:spcAft>
                      </a:pPr>
                      <a:r>
                        <a:rPr lang="en-GB" sz="1600" i="1" kern="1200" dirty="0">
                          <a:solidFill>
                            <a:srgbClr val="000000"/>
                          </a:solidFill>
                          <a:effectLst/>
                          <a:latin typeface="Arial Narrow"/>
                          <a:ea typeface="Times New Roman"/>
                          <a:cs typeface="Arial"/>
                        </a:rPr>
                        <a:t>2 280</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Aft>
                          <a:spcPts val="0"/>
                        </a:spcAft>
                      </a:pPr>
                      <a:r>
                        <a:rPr lang="en-GB" sz="1600" i="1" kern="1200" dirty="0">
                          <a:solidFill>
                            <a:srgbClr val="000000"/>
                          </a:solidFill>
                          <a:effectLst/>
                          <a:latin typeface="Arial Narrow"/>
                          <a:ea typeface="Times New Roman"/>
                          <a:cs typeface="Arial"/>
                        </a:rPr>
                        <a:t>2 970</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9705">
                <a:tc>
                  <a:txBody>
                    <a:bodyPr/>
                    <a:lstStyle/>
                    <a:p>
                      <a:pPr algn="just" fontAlgn="b">
                        <a:spcAft>
                          <a:spcPts val="0"/>
                        </a:spcAft>
                      </a:pPr>
                      <a:r>
                        <a:rPr lang="en-GB" sz="1600" b="1" i="1" kern="1200" dirty="0">
                          <a:solidFill>
                            <a:srgbClr val="000000"/>
                          </a:solidFill>
                          <a:effectLst/>
                          <a:latin typeface="Arial Narrow"/>
                          <a:ea typeface="Times New Roman"/>
                          <a:cs typeface="Arial"/>
                        </a:rPr>
                        <a:t>Grand Total for CAPEX</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spcAft>
                          <a:spcPts val="0"/>
                        </a:spcAft>
                      </a:pPr>
                      <a:r>
                        <a:rPr lang="en-GB" sz="1600" b="1" i="1" kern="1200" dirty="0">
                          <a:solidFill>
                            <a:srgbClr val="000000"/>
                          </a:solidFill>
                          <a:effectLst/>
                          <a:latin typeface="Arial Narrow"/>
                          <a:ea typeface="Times New Roman"/>
                          <a:cs typeface="Arial"/>
                        </a:rPr>
                        <a:t>6 660</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ZA"/>
                    </a:p>
                  </a:txBody>
                  <a:tcPr/>
                </a:tc>
                <a:tc hMerge="1">
                  <a:txBody>
                    <a:bodyPr/>
                    <a:lstStyle/>
                    <a:p>
                      <a:endParaRPr lang="en-ZA"/>
                    </a:p>
                  </a:txBody>
                  <a:tcPr/>
                </a:tc>
              </a:tr>
              <a:tr h="67945">
                <a:tc gridSpan="4">
                  <a:txBody>
                    <a:bodyPr/>
                    <a:lstStyle/>
                    <a:p>
                      <a:pPr algn="just" fontAlgn="b">
                        <a:spcAft>
                          <a:spcPts val="0"/>
                        </a:spcAft>
                      </a:pPr>
                      <a:r>
                        <a:rPr lang="en-GB" sz="1600" i="1" kern="1200" dirty="0">
                          <a:solidFill>
                            <a:srgbClr val="000000"/>
                          </a:solidFill>
                          <a:effectLst/>
                          <a:latin typeface="Arial Narrow"/>
                          <a:ea typeface="Times New Roman"/>
                          <a:cs typeface="Arial"/>
                        </a:rPr>
                        <a:t> </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ZA"/>
                    </a:p>
                  </a:txBody>
                  <a:tcPr/>
                </a:tc>
                <a:tc hMerge="1">
                  <a:txBody>
                    <a:bodyPr/>
                    <a:lstStyle/>
                    <a:p>
                      <a:endParaRPr lang="en-ZA"/>
                    </a:p>
                  </a:txBody>
                  <a:tcPr/>
                </a:tc>
                <a:tc hMerge="1">
                  <a:txBody>
                    <a:bodyPr/>
                    <a:lstStyle/>
                    <a:p>
                      <a:endParaRPr lang="en-ZA"/>
                    </a:p>
                  </a:txBody>
                  <a:tcPr/>
                </a:tc>
              </a:tr>
              <a:tr h="179705">
                <a:tc>
                  <a:txBody>
                    <a:bodyPr/>
                    <a:lstStyle/>
                    <a:p>
                      <a:pPr algn="just" fontAlgn="b">
                        <a:spcAft>
                          <a:spcPts val="0"/>
                        </a:spcAft>
                      </a:pPr>
                      <a:r>
                        <a:rPr lang="en-GB" sz="1600" b="1" i="1" kern="1200" dirty="0">
                          <a:solidFill>
                            <a:srgbClr val="000000"/>
                          </a:solidFill>
                          <a:effectLst/>
                          <a:latin typeface="Arial Narrow"/>
                          <a:ea typeface="Times New Roman"/>
                          <a:cs typeface="Arial"/>
                        </a:rPr>
                        <a:t>Average Annual O&amp;M and Lifecycle Costs (OPEX) – STI and LTS </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Aft>
                          <a:spcPts val="0"/>
                        </a:spcAft>
                      </a:pPr>
                      <a:r>
                        <a:rPr lang="en-GB" sz="1600" i="1" kern="1200" dirty="0">
                          <a:solidFill>
                            <a:srgbClr val="000000"/>
                          </a:solidFill>
                          <a:effectLst/>
                          <a:latin typeface="Arial Narrow"/>
                          <a:ea typeface="Times New Roman"/>
                          <a:cs typeface="Arial"/>
                        </a:rPr>
                        <a:t>230</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Aft>
                          <a:spcPts val="0"/>
                        </a:spcAft>
                      </a:pPr>
                      <a:r>
                        <a:rPr lang="en-GB" sz="1600" i="1" kern="1200" dirty="0">
                          <a:solidFill>
                            <a:srgbClr val="000000"/>
                          </a:solidFill>
                          <a:effectLst/>
                          <a:latin typeface="Arial Narrow"/>
                          <a:ea typeface="Times New Roman"/>
                          <a:cs typeface="Arial"/>
                        </a:rPr>
                        <a:t>330</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Aft>
                          <a:spcPts val="0"/>
                        </a:spcAft>
                      </a:pPr>
                      <a:r>
                        <a:rPr lang="en-GB" sz="1600" i="1" kern="1200" dirty="0">
                          <a:solidFill>
                            <a:srgbClr val="000000"/>
                          </a:solidFill>
                          <a:effectLst/>
                          <a:latin typeface="Arial Narrow"/>
                          <a:ea typeface="Times New Roman"/>
                          <a:cs typeface="Arial"/>
                        </a:rPr>
                        <a:t>430</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9705">
                <a:tc>
                  <a:txBody>
                    <a:bodyPr/>
                    <a:lstStyle/>
                    <a:p>
                      <a:pPr algn="just" fontAlgn="b">
                        <a:spcAft>
                          <a:spcPts val="0"/>
                        </a:spcAft>
                      </a:pPr>
                      <a:r>
                        <a:rPr lang="en-GB" sz="1600" b="1" i="1" kern="1200" dirty="0">
                          <a:solidFill>
                            <a:srgbClr val="000000"/>
                          </a:solidFill>
                          <a:effectLst/>
                          <a:latin typeface="Arial Narrow"/>
                          <a:ea typeface="Times New Roman"/>
                          <a:cs typeface="Arial"/>
                        </a:rPr>
                        <a:t>Grand Total for OPEX per annum</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spcAft>
                          <a:spcPts val="0"/>
                        </a:spcAft>
                      </a:pPr>
                      <a:r>
                        <a:rPr lang="en-GB" sz="1600" b="1" i="1" kern="1200" dirty="0">
                          <a:solidFill>
                            <a:srgbClr val="000000"/>
                          </a:solidFill>
                          <a:effectLst/>
                          <a:latin typeface="Arial Narrow"/>
                          <a:ea typeface="Times New Roman"/>
                          <a:cs typeface="Arial"/>
                        </a:rPr>
                        <a:t>990</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ZA"/>
                    </a:p>
                  </a:txBody>
                  <a:tcPr/>
                </a:tc>
                <a:tc hMerge="1">
                  <a:txBody>
                    <a:bodyPr/>
                    <a:lstStyle/>
                    <a:p>
                      <a:endParaRPr lang="en-ZA"/>
                    </a:p>
                  </a:txBody>
                  <a:tcPr/>
                </a:tc>
              </a:tr>
            </a:tbl>
          </a:graphicData>
        </a:graphic>
      </p:graphicFrame>
      <p:sp>
        <p:nvSpPr>
          <p:cNvPr id="4" name="TextBox 3"/>
          <p:cNvSpPr txBox="1"/>
          <p:nvPr/>
        </p:nvSpPr>
        <p:spPr>
          <a:xfrm>
            <a:off x="231966" y="4913940"/>
            <a:ext cx="2680542" cy="1282402"/>
          </a:xfrm>
          <a:prstGeom prst="rect">
            <a:avLst/>
          </a:prstGeom>
          <a:noFill/>
        </p:spPr>
        <p:txBody>
          <a:bodyPr wrap="none" rtlCol="0">
            <a:spAutoFit/>
          </a:bodyPr>
          <a:lstStyle/>
          <a:p>
            <a:pPr>
              <a:spcBef>
                <a:spcPts val="200"/>
              </a:spcBef>
              <a:spcAft>
                <a:spcPts val="400"/>
              </a:spcAft>
            </a:pPr>
            <a:r>
              <a:rPr lang="en-GB" sz="1200" b="1" i="1" dirty="0">
                <a:solidFill>
                  <a:srgbClr val="000000"/>
                </a:solidFill>
                <a:latin typeface="Arial Narrow"/>
                <a:ea typeface="Calibri"/>
                <a:cs typeface="Arial"/>
              </a:rPr>
              <a:t>Base Date:</a:t>
            </a:r>
            <a:r>
              <a:rPr lang="en-GB" sz="1200" i="1" dirty="0">
                <a:solidFill>
                  <a:srgbClr val="000000"/>
                </a:solidFill>
                <a:latin typeface="Arial Narrow"/>
                <a:ea typeface="Calibri"/>
                <a:cs typeface="Arial"/>
              </a:rPr>
              <a:t>  March 2012</a:t>
            </a:r>
            <a:endParaRPr lang="en-ZA" sz="2000" dirty="0">
              <a:latin typeface="Arial"/>
              <a:ea typeface="Calibri"/>
              <a:cs typeface="Times New Roman"/>
            </a:endParaRPr>
          </a:p>
          <a:p>
            <a:pPr>
              <a:spcAft>
                <a:spcPts val="0"/>
              </a:spcAft>
            </a:pPr>
            <a:r>
              <a:rPr lang="en-GB" sz="1200" b="1" i="1" dirty="0">
                <a:solidFill>
                  <a:srgbClr val="000000"/>
                </a:solidFill>
                <a:latin typeface="Arial Narrow"/>
                <a:ea typeface="Calibri"/>
                <a:cs typeface="Arial"/>
              </a:rPr>
              <a:t>Excluded:</a:t>
            </a:r>
            <a:endParaRPr lang="en-ZA" sz="2000" dirty="0">
              <a:latin typeface="Arial"/>
              <a:ea typeface="Calibri"/>
              <a:cs typeface="Times New Roman"/>
            </a:endParaRPr>
          </a:p>
          <a:p>
            <a:pPr>
              <a:spcAft>
                <a:spcPts val="0"/>
              </a:spcAft>
            </a:pPr>
            <a:r>
              <a:rPr lang="en-GB" sz="1200" i="1" dirty="0">
                <a:solidFill>
                  <a:srgbClr val="000000"/>
                </a:solidFill>
                <a:latin typeface="Arial Narrow"/>
                <a:ea typeface="Calibri"/>
                <a:cs typeface="Arial"/>
              </a:rPr>
              <a:t>Pipelines to possible remote industrial users;</a:t>
            </a:r>
            <a:endParaRPr lang="en-ZA" sz="2000" dirty="0">
              <a:latin typeface="Arial"/>
              <a:ea typeface="Calibri"/>
              <a:cs typeface="Times New Roman"/>
            </a:endParaRPr>
          </a:p>
          <a:p>
            <a:pPr>
              <a:spcAft>
                <a:spcPts val="0"/>
              </a:spcAft>
            </a:pPr>
            <a:r>
              <a:rPr lang="en-GB" sz="1200" i="1" dirty="0">
                <a:solidFill>
                  <a:srgbClr val="000000"/>
                </a:solidFill>
                <a:latin typeface="Arial Narrow"/>
                <a:ea typeface="Calibri"/>
                <a:cs typeface="Arial"/>
              </a:rPr>
              <a:t>Acquisition of servitudes;</a:t>
            </a:r>
            <a:endParaRPr lang="en-ZA" sz="2000" dirty="0">
              <a:latin typeface="Arial"/>
              <a:ea typeface="Calibri"/>
              <a:cs typeface="Times New Roman"/>
            </a:endParaRPr>
          </a:p>
          <a:p>
            <a:pPr>
              <a:spcAft>
                <a:spcPts val="0"/>
              </a:spcAft>
            </a:pPr>
            <a:r>
              <a:rPr lang="en-GB" sz="1200" i="1" dirty="0">
                <a:solidFill>
                  <a:srgbClr val="000000"/>
                </a:solidFill>
                <a:latin typeface="Arial Narrow"/>
                <a:ea typeface="Calibri"/>
                <a:cs typeface="Arial"/>
              </a:rPr>
              <a:t>Movable furniture and equipment; and</a:t>
            </a:r>
            <a:endParaRPr lang="en-ZA" sz="2000" dirty="0">
              <a:latin typeface="Arial"/>
              <a:ea typeface="Calibri"/>
              <a:cs typeface="Times New Roman"/>
            </a:endParaRPr>
          </a:p>
          <a:p>
            <a:r>
              <a:rPr lang="en-GB" sz="1200" i="1" dirty="0">
                <a:solidFill>
                  <a:srgbClr val="000000"/>
                </a:solidFill>
                <a:latin typeface="Arial Narrow"/>
                <a:ea typeface="Calibri"/>
                <a:cs typeface="Arial"/>
              </a:rPr>
              <a:t>Professional Fees.</a:t>
            </a:r>
            <a:endParaRPr lang="en-ZA" sz="1200" dirty="0"/>
          </a:p>
        </p:txBody>
      </p:sp>
      <p:graphicFrame>
        <p:nvGraphicFramePr>
          <p:cNvPr id="5" name="Table 4"/>
          <p:cNvGraphicFramePr>
            <a:graphicFrameLocks noGrp="1"/>
          </p:cNvGraphicFramePr>
          <p:nvPr>
            <p:extLst>
              <p:ext uri="{D42A27DB-BD31-4B8C-83A1-F6EECF244321}">
                <p14:modId xmlns:p14="http://schemas.microsoft.com/office/powerpoint/2010/main" val="2731919561"/>
              </p:ext>
            </p:extLst>
          </p:nvPr>
        </p:nvGraphicFramePr>
        <p:xfrm>
          <a:off x="292254" y="1171488"/>
          <a:ext cx="8513257" cy="1219200"/>
        </p:xfrm>
        <a:graphic>
          <a:graphicData uri="http://schemas.openxmlformats.org/drawingml/2006/table">
            <a:tbl>
              <a:tblPr/>
              <a:tblGrid>
                <a:gridCol w="5398269"/>
                <a:gridCol w="1023033"/>
                <a:gridCol w="1046505"/>
                <a:gridCol w="1045450"/>
              </a:tblGrid>
              <a:tr h="0">
                <a:tc rowSpan="3">
                  <a:txBody>
                    <a:bodyPr/>
                    <a:lstStyle/>
                    <a:p>
                      <a:pPr algn="ctr" fontAlgn="b">
                        <a:spcAft>
                          <a:spcPts val="0"/>
                        </a:spcAft>
                      </a:pPr>
                      <a:r>
                        <a:rPr lang="en-GB" sz="1600" b="1" i="1" kern="1200" dirty="0">
                          <a:solidFill>
                            <a:srgbClr val="000000"/>
                          </a:solidFill>
                          <a:effectLst/>
                          <a:latin typeface="Arial Narrow"/>
                          <a:ea typeface="Times New Roman"/>
                          <a:cs typeface="Arial"/>
                        </a:rPr>
                        <a:t>Description</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D69B"/>
                    </a:solidFill>
                  </a:tcPr>
                </a:tc>
                <a:tc gridSpan="3">
                  <a:txBody>
                    <a:bodyPr/>
                    <a:lstStyle/>
                    <a:p>
                      <a:pPr algn="ctr" fontAlgn="ctr">
                        <a:spcAft>
                          <a:spcPts val="0"/>
                        </a:spcAft>
                      </a:pPr>
                      <a:r>
                        <a:rPr lang="en-GB" sz="1600" b="1" i="1" kern="1200" dirty="0">
                          <a:solidFill>
                            <a:srgbClr val="000000"/>
                          </a:solidFill>
                          <a:effectLst/>
                          <a:latin typeface="Arial Narrow"/>
                          <a:ea typeface="Times New Roman"/>
                          <a:cs typeface="Arial"/>
                        </a:rPr>
                        <a:t>Basin</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3BC"/>
                    </a:solidFill>
                  </a:tcPr>
                </a:tc>
                <a:tc hMerge="1">
                  <a:txBody>
                    <a:bodyPr/>
                    <a:lstStyle/>
                    <a:p>
                      <a:endParaRPr lang="en-ZA"/>
                    </a:p>
                  </a:txBody>
                  <a:tcPr/>
                </a:tc>
                <a:tc hMerge="1">
                  <a:txBody>
                    <a:bodyPr/>
                    <a:lstStyle/>
                    <a:p>
                      <a:endParaRPr lang="en-ZA"/>
                    </a:p>
                  </a:txBody>
                  <a:tcPr/>
                </a:tc>
              </a:tr>
              <a:tr h="0">
                <a:tc vMerge="1">
                  <a:txBody>
                    <a:bodyPr/>
                    <a:lstStyle/>
                    <a:p>
                      <a:endParaRPr lang="en-ZA"/>
                    </a:p>
                  </a:txBody>
                  <a:tcPr/>
                </a:tc>
                <a:tc>
                  <a:txBody>
                    <a:bodyPr/>
                    <a:lstStyle/>
                    <a:p>
                      <a:pPr algn="ctr" fontAlgn="ctr">
                        <a:spcAft>
                          <a:spcPts val="0"/>
                        </a:spcAft>
                      </a:pPr>
                      <a:r>
                        <a:rPr lang="en-GB" sz="1600" b="1" i="1" kern="1200" dirty="0">
                          <a:solidFill>
                            <a:srgbClr val="000000"/>
                          </a:solidFill>
                          <a:effectLst/>
                          <a:latin typeface="Arial Narrow"/>
                          <a:ea typeface="Times New Roman"/>
                          <a:cs typeface="Arial"/>
                        </a:rPr>
                        <a:t>Western</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3BC"/>
                    </a:solidFill>
                  </a:tcPr>
                </a:tc>
                <a:tc>
                  <a:txBody>
                    <a:bodyPr/>
                    <a:lstStyle/>
                    <a:p>
                      <a:pPr algn="ctr" fontAlgn="ctr">
                        <a:spcAft>
                          <a:spcPts val="0"/>
                        </a:spcAft>
                      </a:pPr>
                      <a:r>
                        <a:rPr lang="en-GB" sz="1600" b="1" i="1" kern="1200" dirty="0">
                          <a:solidFill>
                            <a:srgbClr val="000000"/>
                          </a:solidFill>
                          <a:effectLst/>
                          <a:latin typeface="Arial Narrow"/>
                          <a:ea typeface="Times New Roman"/>
                          <a:cs typeface="Arial"/>
                        </a:rPr>
                        <a:t>Central</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3BC"/>
                    </a:solidFill>
                  </a:tcPr>
                </a:tc>
                <a:tc>
                  <a:txBody>
                    <a:bodyPr/>
                    <a:lstStyle/>
                    <a:p>
                      <a:pPr algn="ctr" fontAlgn="ctr">
                        <a:spcAft>
                          <a:spcPts val="0"/>
                        </a:spcAft>
                        <a:tabLst>
                          <a:tab pos="2865755" algn="ctr"/>
                          <a:tab pos="5731510" algn="r"/>
                        </a:tabLst>
                      </a:pPr>
                      <a:r>
                        <a:rPr lang="en-GB" sz="1600" b="1" i="1" kern="1200" dirty="0">
                          <a:solidFill>
                            <a:srgbClr val="000000"/>
                          </a:solidFill>
                          <a:effectLst/>
                          <a:latin typeface="Arial Narrow"/>
                          <a:ea typeface="Times New Roman"/>
                          <a:cs typeface="Arial"/>
                        </a:rPr>
                        <a:t>Eastern</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6E3BC"/>
                    </a:solidFill>
                  </a:tcPr>
                </a:tc>
              </a:tr>
              <a:tr h="0">
                <a:tc vMerge="1">
                  <a:txBody>
                    <a:bodyPr/>
                    <a:lstStyle/>
                    <a:p>
                      <a:endParaRPr lang="en-ZA"/>
                    </a:p>
                  </a:txBody>
                  <a:tcPr/>
                </a:tc>
                <a:tc gridSpan="3">
                  <a:txBody>
                    <a:bodyPr/>
                    <a:lstStyle/>
                    <a:p>
                      <a:pPr algn="ctr" fontAlgn="ctr">
                        <a:spcAft>
                          <a:spcPts val="0"/>
                        </a:spcAft>
                      </a:pPr>
                      <a:r>
                        <a:rPr lang="en-GB" sz="1600" b="1" i="1" kern="1200" dirty="0">
                          <a:solidFill>
                            <a:srgbClr val="000000"/>
                          </a:solidFill>
                          <a:effectLst/>
                          <a:latin typeface="Arial Narrow"/>
                          <a:ea typeface="Times New Roman"/>
                          <a:cs typeface="Arial"/>
                        </a:rPr>
                        <a:t>R million</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3BC"/>
                    </a:solidFill>
                  </a:tcPr>
                </a:tc>
                <a:tc hMerge="1">
                  <a:txBody>
                    <a:bodyPr/>
                    <a:lstStyle/>
                    <a:p>
                      <a:endParaRPr lang="en-ZA"/>
                    </a:p>
                  </a:txBody>
                  <a:tcPr/>
                </a:tc>
                <a:tc hMerge="1">
                  <a:txBody>
                    <a:bodyPr/>
                    <a:lstStyle/>
                    <a:p>
                      <a:endParaRPr lang="en-ZA"/>
                    </a:p>
                  </a:txBody>
                  <a:tcPr/>
                </a:tc>
              </a:tr>
              <a:tr h="179705">
                <a:tc>
                  <a:txBody>
                    <a:bodyPr/>
                    <a:lstStyle/>
                    <a:p>
                      <a:pPr algn="just" fontAlgn="b">
                        <a:spcAft>
                          <a:spcPts val="0"/>
                        </a:spcAft>
                      </a:pPr>
                      <a:r>
                        <a:rPr lang="en-GB" sz="1600" b="1" i="1" kern="1200" dirty="0">
                          <a:solidFill>
                            <a:srgbClr val="000000"/>
                          </a:solidFill>
                          <a:effectLst/>
                          <a:latin typeface="Arial Narrow"/>
                          <a:ea typeface="Times New Roman"/>
                          <a:cs typeface="Arial"/>
                        </a:rPr>
                        <a:t>CAPITAL COSTS (CAPEX) – </a:t>
                      </a:r>
                      <a:r>
                        <a:rPr lang="en-GB" sz="1600" b="1" i="1" kern="1200" dirty="0" smtClean="0">
                          <a:solidFill>
                            <a:srgbClr val="000000"/>
                          </a:solidFill>
                          <a:effectLst/>
                          <a:latin typeface="Arial Narrow"/>
                          <a:ea typeface="Times New Roman"/>
                          <a:cs typeface="Arial"/>
                        </a:rPr>
                        <a:t>STI</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Aft>
                          <a:spcPts val="0"/>
                        </a:spcAft>
                      </a:pPr>
                      <a:r>
                        <a:rPr lang="en-GB" sz="1600" i="1" kern="1200" dirty="0" smtClean="0">
                          <a:solidFill>
                            <a:srgbClr val="000000"/>
                          </a:solidFill>
                          <a:effectLst/>
                          <a:latin typeface="Arial Narrow"/>
                          <a:ea typeface="Times New Roman"/>
                          <a:cs typeface="Arial"/>
                        </a:rPr>
                        <a:t>553</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Aft>
                          <a:spcPts val="0"/>
                        </a:spcAft>
                      </a:pPr>
                      <a:r>
                        <a:rPr lang="en-GB" sz="1600" i="1" kern="1200" dirty="0" smtClean="0">
                          <a:solidFill>
                            <a:srgbClr val="000000"/>
                          </a:solidFill>
                          <a:effectLst/>
                          <a:latin typeface="Arial Narrow"/>
                          <a:ea typeface="Times New Roman"/>
                          <a:cs typeface="Arial"/>
                        </a:rPr>
                        <a:t>436</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Aft>
                          <a:spcPts val="0"/>
                        </a:spcAft>
                      </a:pPr>
                      <a:r>
                        <a:rPr lang="en-GB" sz="1600" i="1" kern="1200" dirty="0" smtClean="0">
                          <a:solidFill>
                            <a:srgbClr val="000000"/>
                          </a:solidFill>
                          <a:effectLst/>
                          <a:latin typeface="Arial Narrow"/>
                          <a:ea typeface="Times New Roman"/>
                          <a:cs typeface="Arial"/>
                        </a:rPr>
                        <a:t>721</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9705">
                <a:tc>
                  <a:txBody>
                    <a:bodyPr/>
                    <a:lstStyle/>
                    <a:p>
                      <a:pPr algn="just" fontAlgn="b">
                        <a:spcAft>
                          <a:spcPts val="0"/>
                        </a:spcAft>
                      </a:pPr>
                      <a:r>
                        <a:rPr lang="en-GB" sz="1600" b="1" i="1" kern="1200" dirty="0">
                          <a:solidFill>
                            <a:srgbClr val="000000"/>
                          </a:solidFill>
                          <a:effectLst/>
                          <a:latin typeface="Arial Narrow"/>
                          <a:ea typeface="Times New Roman"/>
                          <a:cs typeface="Arial"/>
                        </a:rPr>
                        <a:t>Grand Total for CAPEX</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spcAft>
                          <a:spcPts val="0"/>
                        </a:spcAft>
                      </a:pPr>
                      <a:r>
                        <a:rPr lang="en-GB" sz="1600" b="1" i="1" kern="1200" dirty="0" smtClean="0">
                          <a:solidFill>
                            <a:srgbClr val="000000"/>
                          </a:solidFill>
                          <a:effectLst/>
                          <a:latin typeface="Arial Narrow"/>
                          <a:ea typeface="Times New Roman"/>
                          <a:cs typeface="Arial"/>
                        </a:rPr>
                        <a:t>1 710</a:t>
                      </a:r>
                      <a:endParaRPr lang="en-ZA" sz="2400" dirty="0">
                        <a:effectLst/>
                        <a:latin typeface="Arial"/>
                        <a:ea typeface="Calibri"/>
                        <a:cs typeface="Times New Roman"/>
                      </a:endParaRPr>
                    </a:p>
                  </a:txBody>
                  <a:tcPr marL="9525" marR="952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ZA"/>
                    </a:p>
                  </a:txBody>
                  <a:tcPr/>
                </a:tc>
                <a:tc hMerge="1">
                  <a:txBody>
                    <a:bodyPr/>
                    <a:lstStyle/>
                    <a:p>
                      <a:endParaRPr lang="en-ZA"/>
                    </a:p>
                  </a:txBody>
                  <a:tcPr/>
                </a:tc>
              </a:tr>
            </a:tbl>
          </a:graphicData>
        </a:graphic>
      </p:graphicFrame>
    </p:spTree>
    <p:extLst>
      <p:ext uri="{BB962C8B-B14F-4D97-AF65-F5344CB8AC3E}">
        <p14:creationId xmlns:p14="http://schemas.microsoft.com/office/powerpoint/2010/main" val="210648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874717" y="148325"/>
            <a:ext cx="5378780" cy="445088"/>
          </a:xfrm>
          <a:prstGeom prst="roundRect">
            <a:avLst>
              <a:gd name="adj" fmla="val 16667"/>
            </a:avLst>
          </a:prstGeom>
          <a:solidFill>
            <a:srgbClr val="000099"/>
          </a:solidFill>
          <a:ln w="38100" cmpd="dbl" algn="ctr">
            <a:solidFill>
              <a:srgbClr val="006600"/>
            </a:solidFill>
            <a:round/>
            <a:headEnd/>
            <a:tailEnd/>
          </a:ln>
        </p:spPr>
        <p:txBody>
          <a:bodyPr wrap="none" tIns="46800" bIns="46800" anchor="ctr">
            <a:spAutoFit/>
          </a:bodyPr>
          <a:lstStyle/>
          <a:p>
            <a:pPr algn="ctr"/>
            <a:r>
              <a:rPr lang="en-US" sz="2000" b="1" dirty="0" smtClean="0">
                <a:solidFill>
                  <a:srgbClr val="FFFF00"/>
                </a:solidFill>
              </a:rPr>
              <a:t>KEY RECOMMENDATIONS &amp; </a:t>
            </a:r>
            <a:r>
              <a:rPr lang="en-ZA" sz="2000" b="1" dirty="0" smtClean="0">
                <a:solidFill>
                  <a:srgbClr val="FFFF00"/>
                </a:solidFill>
              </a:rPr>
              <a:t>FINDINGS (6)</a:t>
            </a:r>
            <a:endParaRPr lang="en-US" sz="2000" b="1" dirty="0">
              <a:solidFill>
                <a:srgbClr val="FFFF00"/>
              </a:solidFill>
            </a:endParaRPr>
          </a:p>
        </p:txBody>
      </p:sp>
      <p:cxnSp>
        <p:nvCxnSpPr>
          <p:cNvPr id="3" name="Straight Connector 2"/>
          <p:cNvCxnSpPr/>
          <p:nvPr/>
        </p:nvCxnSpPr>
        <p:spPr>
          <a:xfrm flipV="1">
            <a:off x="5269775" y="2979174"/>
            <a:ext cx="1455490" cy="861509"/>
          </a:xfrm>
          <a:prstGeom prst="line">
            <a:avLst/>
          </a:prstGeom>
          <a:ln w="508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2467896" y="2607921"/>
            <a:ext cx="1266497" cy="1686"/>
          </a:xfrm>
          <a:prstGeom prst="line">
            <a:avLst/>
          </a:prstGeom>
          <a:ln w="508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45931" y="5105400"/>
            <a:ext cx="1492469" cy="1143000"/>
          </a:xfrm>
          <a:prstGeom prst="rect">
            <a:avLst/>
          </a:prstGeom>
          <a:solidFill>
            <a:srgbClr val="FF8D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smtClean="0">
                <a:solidFill>
                  <a:schemeClr val="tx1"/>
                </a:solidFill>
              </a:rPr>
              <a:t>STI</a:t>
            </a:r>
            <a:endParaRPr lang="en-ZA" b="1" dirty="0">
              <a:solidFill>
                <a:schemeClr val="tx1"/>
              </a:solidFill>
            </a:endParaRPr>
          </a:p>
        </p:txBody>
      </p:sp>
      <p:sp>
        <p:nvSpPr>
          <p:cNvPr id="6" name="Rectangle 5"/>
          <p:cNvSpPr/>
          <p:nvPr/>
        </p:nvSpPr>
        <p:spPr>
          <a:xfrm>
            <a:off x="945931" y="1567408"/>
            <a:ext cx="1492469" cy="610344"/>
          </a:xfrm>
          <a:prstGeom prst="rect">
            <a:avLst/>
          </a:prstGeom>
          <a:solidFill>
            <a:srgbClr val="FF8D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dirty="0" smtClean="0">
                <a:solidFill>
                  <a:schemeClr val="tx1"/>
                </a:solidFill>
              </a:rPr>
              <a:t>COST</a:t>
            </a:r>
            <a:endParaRPr lang="en-ZA" sz="1600" b="1" dirty="0">
              <a:solidFill>
                <a:schemeClr val="tx1"/>
              </a:solidFill>
            </a:endParaRPr>
          </a:p>
        </p:txBody>
      </p:sp>
      <p:sp>
        <p:nvSpPr>
          <p:cNvPr id="7" name="Rectangle 6"/>
          <p:cNvSpPr/>
          <p:nvPr/>
        </p:nvSpPr>
        <p:spPr>
          <a:xfrm>
            <a:off x="945931" y="2591544"/>
            <a:ext cx="1492469" cy="2513856"/>
          </a:xfrm>
          <a:prstGeom prst="rect">
            <a:avLst/>
          </a:prstGeom>
          <a:solidFill>
            <a:srgbClr val="FF8D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smtClean="0">
                <a:solidFill>
                  <a:schemeClr val="tx1"/>
                </a:solidFill>
              </a:rPr>
              <a:t>LTS</a:t>
            </a:r>
            <a:endParaRPr lang="en-ZA" b="1" dirty="0">
              <a:solidFill>
                <a:schemeClr val="tx1"/>
              </a:solidFill>
            </a:endParaRPr>
          </a:p>
        </p:txBody>
      </p:sp>
      <p:sp>
        <p:nvSpPr>
          <p:cNvPr id="8" name="Rectangle 7"/>
          <p:cNvSpPr/>
          <p:nvPr/>
        </p:nvSpPr>
        <p:spPr>
          <a:xfrm>
            <a:off x="3817889" y="5029199"/>
            <a:ext cx="1492469" cy="1228531"/>
          </a:xfrm>
          <a:prstGeom prst="rect">
            <a:avLst/>
          </a:prstGeom>
          <a:solidFill>
            <a:srgbClr val="82C8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dirty="0" smtClean="0">
                <a:solidFill>
                  <a:schemeClr val="tx1"/>
                </a:solidFill>
              </a:rPr>
              <a:t>PPP Loans</a:t>
            </a:r>
            <a:endParaRPr lang="en-ZA" sz="1600" b="1" dirty="0">
              <a:solidFill>
                <a:schemeClr val="tx1"/>
              </a:solidFill>
            </a:endParaRPr>
          </a:p>
        </p:txBody>
      </p:sp>
      <p:sp>
        <p:nvSpPr>
          <p:cNvPr id="9" name="Rectangle 8"/>
          <p:cNvSpPr/>
          <p:nvPr/>
        </p:nvSpPr>
        <p:spPr>
          <a:xfrm>
            <a:off x="3817889" y="1567408"/>
            <a:ext cx="1492469" cy="610344"/>
          </a:xfrm>
          <a:prstGeom prst="rect">
            <a:avLst/>
          </a:prstGeom>
          <a:solidFill>
            <a:srgbClr val="82C8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dirty="0" smtClean="0">
                <a:solidFill>
                  <a:schemeClr val="tx1"/>
                </a:solidFill>
              </a:rPr>
              <a:t>FUNDING</a:t>
            </a:r>
            <a:endParaRPr lang="en-ZA" sz="1600" b="1" dirty="0">
              <a:solidFill>
                <a:schemeClr val="tx1"/>
              </a:solidFill>
            </a:endParaRPr>
          </a:p>
        </p:txBody>
      </p:sp>
      <p:sp>
        <p:nvSpPr>
          <p:cNvPr id="10" name="Rectangle 9"/>
          <p:cNvSpPr/>
          <p:nvPr/>
        </p:nvSpPr>
        <p:spPr>
          <a:xfrm>
            <a:off x="3817889" y="2591544"/>
            <a:ext cx="1492469" cy="1218456"/>
          </a:xfrm>
          <a:prstGeom prst="rect">
            <a:avLst/>
          </a:prstGeom>
          <a:solidFill>
            <a:srgbClr val="82C8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dirty="0" smtClean="0">
                <a:solidFill>
                  <a:schemeClr val="tx1"/>
                </a:solidFill>
              </a:rPr>
              <a:t>Mines</a:t>
            </a:r>
            <a:endParaRPr lang="en-ZA" sz="1600" b="1" dirty="0">
              <a:solidFill>
                <a:schemeClr val="tx1"/>
              </a:solidFill>
            </a:endParaRPr>
          </a:p>
        </p:txBody>
      </p:sp>
      <p:sp>
        <p:nvSpPr>
          <p:cNvPr id="11" name="Rectangle 10"/>
          <p:cNvSpPr/>
          <p:nvPr/>
        </p:nvSpPr>
        <p:spPr>
          <a:xfrm>
            <a:off x="3817889" y="3810000"/>
            <a:ext cx="1492469" cy="1219200"/>
          </a:xfrm>
          <a:prstGeom prst="rect">
            <a:avLst/>
          </a:prstGeom>
          <a:solidFill>
            <a:srgbClr val="82C8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dirty="0" smtClean="0">
                <a:solidFill>
                  <a:schemeClr val="tx1"/>
                </a:solidFill>
              </a:rPr>
              <a:t>Government (Fiscus &amp; Loans)</a:t>
            </a:r>
            <a:endParaRPr lang="en-ZA" sz="1600" b="1" dirty="0">
              <a:solidFill>
                <a:schemeClr val="tx1"/>
              </a:solidFill>
            </a:endParaRPr>
          </a:p>
        </p:txBody>
      </p:sp>
      <p:sp>
        <p:nvSpPr>
          <p:cNvPr id="12" name="Rectangle 11"/>
          <p:cNvSpPr/>
          <p:nvPr/>
        </p:nvSpPr>
        <p:spPr>
          <a:xfrm>
            <a:off x="6719050" y="5791200"/>
            <a:ext cx="1495657" cy="456108"/>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b="1" dirty="0" smtClean="0">
                <a:solidFill>
                  <a:schemeClr val="tx1"/>
                </a:solidFill>
              </a:rPr>
              <a:t>Tax Payer</a:t>
            </a:r>
            <a:endParaRPr lang="en-ZA" sz="1200" b="1" dirty="0">
              <a:solidFill>
                <a:schemeClr val="tx1"/>
              </a:solidFill>
            </a:endParaRPr>
          </a:p>
        </p:txBody>
      </p:sp>
      <p:sp>
        <p:nvSpPr>
          <p:cNvPr id="13" name="Rectangle 12"/>
          <p:cNvSpPr/>
          <p:nvPr/>
        </p:nvSpPr>
        <p:spPr>
          <a:xfrm>
            <a:off x="6719050" y="1567408"/>
            <a:ext cx="1495657" cy="61034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dirty="0" smtClean="0">
                <a:solidFill>
                  <a:schemeClr val="tx1"/>
                </a:solidFill>
              </a:rPr>
              <a:t>COST RECOVERY</a:t>
            </a:r>
            <a:endParaRPr lang="en-ZA" sz="1600" b="1" dirty="0">
              <a:solidFill>
                <a:schemeClr val="tx1"/>
              </a:solidFill>
            </a:endParaRPr>
          </a:p>
        </p:txBody>
      </p:sp>
      <p:sp>
        <p:nvSpPr>
          <p:cNvPr id="14" name="Rectangle 13"/>
          <p:cNvSpPr/>
          <p:nvPr/>
        </p:nvSpPr>
        <p:spPr>
          <a:xfrm>
            <a:off x="6719050" y="4575949"/>
            <a:ext cx="1492028" cy="612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b="1" dirty="0" smtClean="0">
                <a:solidFill>
                  <a:schemeClr val="tx1"/>
                </a:solidFill>
              </a:rPr>
              <a:t>WDCS</a:t>
            </a:r>
            <a:endParaRPr lang="en-ZA" sz="1200" b="1" dirty="0">
              <a:solidFill>
                <a:schemeClr val="tx1"/>
              </a:solidFill>
            </a:endParaRPr>
          </a:p>
        </p:txBody>
      </p:sp>
      <p:sp>
        <p:nvSpPr>
          <p:cNvPr id="15" name="Rectangle 14"/>
          <p:cNvSpPr/>
          <p:nvPr/>
        </p:nvSpPr>
        <p:spPr>
          <a:xfrm>
            <a:off x="6719050" y="5187949"/>
            <a:ext cx="1492028" cy="612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ZA" sz="1200" b="1" dirty="0" smtClean="0">
                <a:solidFill>
                  <a:schemeClr val="tx1"/>
                </a:solidFill>
              </a:rPr>
              <a:t>Others</a:t>
            </a:r>
            <a:endParaRPr lang="en-ZA" sz="1200" b="1" dirty="0">
              <a:solidFill>
                <a:schemeClr val="tx1"/>
              </a:solidFill>
            </a:endParaRPr>
          </a:p>
        </p:txBody>
      </p:sp>
      <p:sp>
        <p:nvSpPr>
          <p:cNvPr id="16" name="Rectangle 15"/>
          <p:cNvSpPr/>
          <p:nvPr/>
        </p:nvSpPr>
        <p:spPr>
          <a:xfrm>
            <a:off x="6719050" y="3967550"/>
            <a:ext cx="1495657" cy="612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b="1" dirty="0" smtClean="0">
                <a:solidFill>
                  <a:schemeClr val="tx1"/>
                </a:solidFill>
              </a:rPr>
              <a:t>Vaal River Tariff</a:t>
            </a:r>
            <a:endParaRPr lang="en-ZA" sz="1200" b="1" dirty="0">
              <a:solidFill>
                <a:schemeClr val="tx1"/>
              </a:solidFill>
            </a:endParaRPr>
          </a:p>
        </p:txBody>
      </p:sp>
      <p:sp>
        <p:nvSpPr>
          <p:cNvPr id="17" name="Rectangle 16"/>
          <p:cNvSpPr/>
          <p:nvPr/>
        </p:nvSpPr>
        <p:spPr>
          <a:xfrm>
            <a:off x="6718609" y="3419250"/>
            <a:ext cx="1492469" cy="612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ts val="1100"/>
              </a:lnSpc>
            </a:pPr>
            <a:r>
              <a:rPr lang="en-US" sz="1200" b="1" dirty="0" smtClean="0">
                <a:solidFill>
                  <a:schemeClr val="tx1"/>
                </a:solidFill>
              </a:rPr>
              <a:t>Products</a:t>
            </a:r>
          </a:p>
          <a:p>
            <a:pPr algn="ctr">
              <a:lnSpc>
                <a:spcPts val="1100"/>
              </a:lnSpc>
            </a:pPr>
            <a:r>
              <a:rPr lang="en-US" sz="1200" b="1" dirty="0" smtClean="0">
                <a:solidFill>
                  <a:schemeClr val="tx1"/>
                </a:solidFill>
              </a:rPr>
              <a:t>(water &amp; waste)</a:t>
            </a:r>
            <a:endParaRPr lang="en-ZA" sz="1200" b="1" dirty="0">
              <a:solidFill>
                <a:schemeClr val="tx1"/>
              </a:solidFill>
            </a:endParaRPr>
          </a:p>
        </p:txBody>
      </p:sp>
      <p:cxnSp>
        <p:nvCxnSpPr>
          <p:cNvPr id="18" name="Straight Arrow Connector 17"/>
          <p:cNvCxnSpPr/>
          <p:nvPr/>
        </p:nvCxnSpPr>
        <p:spPr>
          <a:xfrm rot="5400000" flipH="1" flipV="1">
            <a:off x="4014958" y="3733800"/>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4014958" y="4952999"/>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6911687" y="3961400"/>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6911687" y="4515625"/>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6911687" y="5111749"/>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6911687" y="5719664"/>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4014958" y="3886200"/>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4014958" y="5105399"/>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6911687" y="4107450"/>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6911687" y="4652149"/>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6911687" y="5257798"/>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6912163" y="5867400"/>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1143000" y="5029200"/>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1143000" y="5181600"/>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719050" y="2969478"/>
            <a:ext cx="1492028" cy="461665"/>
          </a:xfrm>
          <a:prstGeom prst="rect">
            <a:avLst/>
          </a:prstGeom>
          <a:solidFill>
            <a:srgbClr val="00B0F0"/>
          </a:solidFill>
          <a:ln w="25400">
            <a:solidFill>
              <a:schemeClr val="tx1"/>
            </a:solidFill>
          </a:ln>
        </p:spPr>
        <p:txBody>
          <a:bodyPr wrap="square" anchor="ctr" anchorCtr="0">
            <a:spAutoFit/>
          </a:bodyPr>
          <a:lstStyle/>
          <a:p>
            <a:pPr algn="ctr"/>
            <a:r>
              <a:rPr lang="en-US" sz="1600" b="1" dirty="0" smtClean="0"/>
              <a:t>Mines</a:t>
            </a:r>
            <a:r>
              <a:rPr lang="en-US" sz="2400" b="1" dirty="0" smtClean="0"/>
              <a:t> </a:t>
            </a:r>
            <a:endParaRPr lang="en-GB" sz="2400" b="1" dirty="0"/>
          </a:p>
        </p:txBody>
      </p:sp>
      <p:cxnSp>
        <p:nvCxnSpPr>
          <p:cNvPr id="34" name="Straight Arrow Connector 33"/>
          <p:cNvCxnSpPr/>
          <p:nvPr/>
        </p:nvCxnSpPr>
        <p:spPr>
          <a:xfrm rot="5400000" flipH="1" flipV="1">
            <a:off x="6911211" y="3349400"/>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911211" y="3495450"/>
            <a:ext cx="1524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342669" y="6220066"/>
            <a:ext cx="1371600" cy="14749"/>
          </a:xfrm>
          <a:prstGeom prst="line">
            <a:avLst/>
          </a:prstGeom>
          <a:ln w="508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459941" y="6226193"/>
            <a:ext cx="1266497" cy="1686"/>
          </a:xfrm>
          <a:prstGeom prst="line">
            <a:avLst/>
          </a:prstGeom>
          <a:ln w="508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19245" y="803128"/>
            <a:ext cx="4427741" cy="380480"/>
          </a:xfrm>
          <a:prstGeom prst="rect">
            <a:avLst/>
          </a:prstGeom>
          <a:solidFill>
            <a:schemeClr val="tx1"/>
          </a:solidFill>
        </p:spPr>
        <p:txBody>
          <a:bodyPr wrap="none" lIns="36000" tIns="36000" rIns="36000" bIns="36000" anchor="ctr" anchorCtr="0">
            <a:spAutoFit/>
          </a:bodyPr>
          <a:lstStyle/>
          <a:p>
            <a:pPr>
              <a:defRPr/>
            </a:pPr>
            <a:r>
              <a:rPr lang="en-US" sz="2000" b="1" dirty="0" smtClean="0">
                <a:solidFill>
                  <a:srgbClr val="FFFF00"/>
                </a:solidFill>
                <a:latin typeface="+mn-lt"/>
                <a:ea typeface="ＭＳ Ｐゴシック" charset="0"/>
                <a:cs typeface="ＭＳ Ｐゴシック" charset="0"/>
              </a:rPr>
              <a:t>Separation of Funding and Cost Recovery</a:t>
            </a:r>
            <a:endParaRPr lang="en-US" sz="2000" b="1" dirty="0">
              <a:solidFill>
                <a:srgbClr val="FFFF00"/>
              </a:solidFill>
              <a:latin typeface="+mn-lt"/>
              <a:ea typeface="ＭＳ Ｐゴシック" charset="0"/>
              <a:cs typeface="ＭＳ Ｐゴシック" charset="0"/>
            </a:endParaRPr>
          </a:p>
        </p:txBody>
      </p:sp>
    </p:spTree>
    <p:extLst>
      <p:ext uri="{BB962C8B-B14F-4D97-AF65-F5344CB8AC3E}">
        <p14:creationId xmlns:p14="http://schemas.microsoft.com/office/powerpoint/2010/main" val="107011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WA">
    <a:dk1>
      <a:sysClr val="windowText" lastClr="000000"/>
    </a:dk1>
    <a:lt1>
      <a:sysClr val="window" lastClr="FFFFFF"/>
    </a:lt1>
    <a:dk2>
      <a:srgbClr val="006192"/>
    </a:dk2>
    <a:lt2>
      <a:srgbClr val="EEECE1"/>
    </a:lt2>
    <a:accent1>
      <a:srgbClr val="44A9C4"/>
    </a:accent1>
    <a:accent2>
      <a:srgbClr val="C0504D"/>
    </a:accent2>
    <a:accent3>
      <a:srgbClr val="A5DB63"/>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WA">
    <a:dk1>
      <a:sysClr val="windowText" lastClr="000000"/>
    </a:dk1>
    <a:lt1>
      <a:sysClr val="window" lastClr="FFFFFF"/>
    </a:lt1>
    <a:dk2>
      <a:srgbClr val="006192"/>
    </a:dk2>
    <a:lt2>
      <a:srgbClr val="EEECE1"/>
    </a:lt2>
    <a:accent1>
      <a:srgbClr val="44A9C4"/>
    </a:accent1>
    <a:accent2>
      <a:srgbClr val="C0504D"/>
    </a:accent2>
    <a:accent3>
      <a:srgbClr val="A5DB63"/>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35812</TotalTime>
  <Words>6097</Words>
  <Application>Microsoft Office PowerPoint</Application>
  <PresentationFormat>On-screen Show (4:3)</PresentationFormat>
  <Paragraphs>1432</Paragraphs>
  <Slides>103</Slides>
  <Notes>9</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103</vt:i4>
      </vt:variant>
    </vt:vector>
  </HeadingPairs>
  <TitlesOfParts>
    <vt:vector size="119" baseType="lpstr">
      <vt:lpstr>ＭＳ Ｐゴシック</vt:lpstr>
      <vt:lpstr>ＭＳ Ｐゴシック</vt:lpstr>
      <vt:lpstr>Arial</vt:lpstr>
      <vt:lpstr>Arial Narrow</vt:lpstr>
      <vt:lpstr>Calibri</vt:lpstr>
      <vt:lpstr>Cambria Math</vt:lpstr>
      <vt:lpstr>Gill Sans</vt:lpstr>
      <vt:lpstr>Gill Sans Light</vt:lpstr>
      <vt:lpstr>Tahoma</vt:lpstr>
      <vt:lpstr>Times New Roman</vt:lpstr>
      <vt:lpstr>Wingdings</vt:lpstr>
      <vt:lpstr>Wingdings 2</vt:lpstr>
      <vt:lpstr>Wingdings 3</vt:lpstr>
      <vt:lpstr>Office Theme</vt:lpstr>
      <vt:lpstr>1_Office Theme</vt:lpstr>
      <vt:lpstr>CorelPhotoPaint.Image.11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Jurgo van Wyk</dc:creator>
  <cp:lastModifiedBy>Jurgo van Wyk</cp:lastModifiedBy>
  <cp:revision>1369</cp:revision>
  <cp:lastPrinted>2017-06-13T07:49:41Z</cp:lastPrinted>
  <dcterms:created xsi:type="dcterms:W3CDTF">2012-08-01T10:33:21Z</dcterms:created>
  <dcterms:modified xsi:type="dcterms:W3CDTF">2018-11-06T07:47:26Z</dcterms:modified>
</cp:coreProperties>
</file>