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05" r:id="rId1"/>
  </p:sldMasterIdLst>
  <p:notesMasterIdLst>
    <p:notesMasterId r:id="rId31"/>
  </p:notesMasterIdLst>
  <p:handoutMasterIdLst>
    <p:handoutMasterId r:id="rId32"/>
  </p:handoutMasterIdLst>
  <p:sldIdLst>
    <p:sldId id="426" r:id="rId2"/>
    <p:sldId id="427" r:id="rId3"/>
    <p:sldId id="412" r:id="rId4"/>
    <p:sldId id="413" r:id="rId5"/>
    <p:sldId id="428" r:id="rId6"/>
    <p:sldId id="414" r:id="rId7"/>
    <p:sldId id="415" r:id="rId8"/>
    <p:sldId id="418" r:id="rId9"/>
    <p:sldId id="360" r:id="rId10"/>
    <p:sldId id="419" r:id="rId11"/>
    <p:sldId id="392" r:id="rId12"/>
    <p:sldId id="391" r:id="rId13"/>
    <p:sldId id="429" r:id="rId14"/>
    <p:sldId id="397" r:id="rId15"/>
    <p:sldId id="430" r:id="rId16"/>
    <p:sldId id="431" r:id="rId17"/>
    <p:sldId id="433" r:id="rId18"/>
    <p:sldId id="434" r:id="rId19"/>
    <p:sldId id="435" r:id="rId20"/>
    <p:sldId id="436" r:id="rId21"/>
    <p:sldId id="437" r:id="rId22"/>
    <p:sldId id="432" r:id="rId23"/>
    <p:sldId id="438" r:id="rId24"/>
    <p:sldId id="439" r:id="rId25"/>
    <p:sldId id="441" r:id="rId26"/>
    <p:sldId id="440" r:id="rId27"/>
    <p:sldId id="442" r:id="rId28"/>
    <p:sldId id="386" r:id="rId29"/>
    <p:sldId id="383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FF33"/>
    <a:srgbClr val="0000CC"/>
    <a:srgbClr val="0033CC"/>
    <a:srgbClr val="FF9900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2540" autoAdjust="0"/>
  </p:normalViewPr>
  <p:slideViewPr>
    <p:cSldViewPr>
      <p:cViewPr varScale="1">
        <p:scale>
          <a:sx n="69" d="100"/>
          <a:sy n="69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84E03-D8F6-41AD-8F9B-C58A203BC22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7CB7A6F-3452-417A-B1E6-8A6BA986AAAB}">
      <dgm:prSet phldrT="[Text]" custT="1"/>
      <dgm:spPr/>
      <dgm:t>
        <a:bodyPr/>
        <a:lstStyle/>
        <a:p>
          <a:r>
            <a:rPr lang="en-ZA" sz="2000" dirty="0"/>
            <a:t>DWA: NWRP -  National </a:t>
          </a:r>
          <a:r>
            <a:rPr lang="en-ZA" sz="2000" dirty="0" smtClean="0"/>
            <a:t>Office</a:t>
          </a:r>
          <a:endParaRPr lang="en-ZA" sz="2000" dirty="0"/>
        </a:p>
      </dgm:t>
    </dgm:pt>
    <dgm:pt modelId="{124F3F1D-354C-4DCB-A29B-B79E230265CB}" type="parTrans" cxnId="{9889FBE2-C747-40A6-8279-94DA67CE987A}">
      <dgm:prSet/>
      <dgm:spPr/>
      <dgm:t>
        <a:bodyPr/>
        <a:lstStyle/>
        <a:p>
          <a:endParaRPr lang="en-ZA" sz="2000"/>
        </a:p>
      </dgm:t>
    </dgm:pt>
    <dgm:pt modelId="{02C618E5-CF0A-4755-B8B7-6F75E66F4EAE}" type="sibTrans" cxnId="{9889FBE2-C747-40A6-8279-94DA67CE987A}">
      <dgm:prSet/>
      <dgm:spPr/>
      <dgm:t>
        <a:bodyPr/>
        <a:lstStyle/>
        <a:p>
          <a:endParaRPr lang="en-ZA" sz="2000"/>
        </a:p>
      </dgm:t>
    </dgm:pt>
    <dgm:pt modelId="{84B5F2E4-0352-4EED-9312-D0E5F83649F1}">
      <dgm:prSet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ZA" sz="2000" dirty="0" smtClean="0"/>
            <a:t>Eastern Planning Region</a:t>
          </a:r>
          <a:endParaRPr lang="en-ZA" sz="2000" dirty="0"/>
        </a:p>
      </dgm:t>
    </dgm:pt>
    <dgm:pt modelId="{A6055284-6B92-4348-B3D4-AAC9E76D18BA}" type="parTrans" cxnId="{57B57706-9A36-4298-B65C-B793C989033A}">
      <dgm:prSet/>
      <dgm:spPr/>
      <dgm:t>
        <a:bodyPr/>
        <a:lstStyle/>
        <a:p>
          <a:endParaRPr lang="en-ZA" sz="2000"/>
        </a:p>
      </dgm:t>
    </dgm:pt>
    <dgm:pt modelId="{6D62A7C5-6ACA-45B8-84B4-27AC85CC7A92}" type="sibTrans" cxnId="{57B57706-9A36-4298-B65C-B793C989033A}">
      <dgm:prSet/>
      <dgm:spPr/>
      <dgm:t>
        <a:bodyPr/>
        <a:lstStyle/>
        <a:p>
          <a:endParaRPr lang="en-ZA" sz="2000"/>
        </a:p>
      </dgm:t>
    </dgm:pt>
    <dgm:pt modelId="{05258921-D686-4C4D-A5F7-050643207B82}">
      <dgm:prSet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ZA" sz="2000" dirty="0" smtClean="0"/>
            <a:t>PSP, SSC</a:t>
          </a:r>
          <a:endParaRPr lang="en-ZA" sz="2000" dirty="0"/>
        </a:p>
      </dgm:t>
    </dgm:pt>
    <dgm:pt modelId="{C64F1BCB-65FF-4357-84C6-05B6880D1B86}" type="parTrans" cxnId="{565D75C1-E54A-40F3-B803-DEA644D4F8A9}">
      <dgm:prSet/>
      <dgm:spPr/>
      <dgm:t>
        <a:bodyPr/>
        <a:lstStyle/>
        <a:p>
          <a:endParaRPr lang="en-ZA" sz="2000"/>
        </a:p>
      </dgm:t>
    </dgm:pt>
    <dgm:pt modelId="{807A3655-E4A2-463C-98F8-62D6CB016725}" type="sibTrans" cxnId="{565D75C1-E54A-40F3-B803-DEA644D4F8A9}">
      <dgm:prSet/>
      <dgm:spPr/>
      <dgm:t>
        <a:bodyPr/>
        <a:lstStyle/>
        <a:p>
          <a:endParaRPr lang="en-ZA" sz="2000"/>
        </a:p>
      </dgm:t>
    </dgm:pt>
    <dgm:pt modelId="{7FAE5B7C-1D03-4CC5-8572-7EE64C69EFB9}">
      <dgm:prSet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ZA" sz="2000" dirty="0" smtClean="0"/>
            <a:t>PSP, SSC</a:t>
          </a:r>
          <a:endParaRPr lang="en-ZA" sz="2000" dirty="0"/>
        </a:p>
      </dgm:t>
    </dgm:pt>
    <dgm:pt modelId="{57F1C453-5FD7-4614-960C-F5B76C9F815E}" type="parTrans" cxnId="{5F593B69-9C30-4410-8BBD-D503E9BB3E23}">
      <dgm:prSet/>
      <dgm:spPr/>
      <dgm:t>
        <a:bodyPr/>
        <a:lstStyle/>
        <a:p>
          <a:endParaRPr lang="en-ZA" sz="2000"/>
        </a:p>
      </dgm:t>
    </dgm:pt>
    <dgm:pt modelId="{BE41C1FC-DE3E-4522-8BEB-A906962EBC3F}" type="sibTrans" cxnId="{5F593B69-9C30-4410-8BBD-D503E9BB3E23}">
      <dgm:prSet/>
      <dgm:spPr/>
      <dgm:t>
        <a:bodyPr/>
        <a:lstStyle/>
        <a:p>
          <a:endParaRPr lang="en-ZA" sz="2000"/>
        </a:p>
      </dgm:t>
    </dgm:pt>
    <dgm:pt modelId="{7C674903-FBE5-47BB-8DA0-16DAD77B43F2}">
      <dgm:prSet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ZA" sz="2000" dirty="0" smtClean="0"/>
            <a:t>Southern Planning Region</a:t>
          </a:r>
          <a:endParaRPr lang="en-ZA" sz="2000" dirty="0"/>
        </a:p>
      </dgm:t>
    </dgm:pt>
    <dgm:pt modelId="{719CBE66-9F5E-4770-A5C2-39FB358C030E}" type="parTrans" cxnId="{E0D2AE1C-1771-498C-9278-A17419EE7BCF}">
      <dgm:prSet/>
      <dgm:spPr/>
      <dgm:t>
        <a:bodyPr/>
        <a:lstStyle/>
        <a:p>
          <a:endParaRPr lang="en-ZA" sz="2000"/>
        </a:p>
      </dgm:t>
    </dgm:pt>
    <dgm:pt modelId="{8307E58C-3837-4C63-90CC-E3CCD14099A2}" type="sibTrans" cxnId="{E0D2AE1C-1771-498C-9278-A17419EE7BCF}">
      <dgm:prSet/>
      <dgm:spPr/>
      <dgm:t>
        <a:bodyPr/>
        <a:lstStyle/>
        <a:p>
          <a:endParaRPr lang="en-ZA" sz="2000"/>
        </a:p>
      </dgm:t>
    </dgm:pt>
    <dgm:pt modelId="{B9A1BC2E-DF3B-49C0-A90D-0F159CDCC95F}">
      <dgm:prSet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ZA" sz="2000" dirty="0" smtClean="0"/>
            <a:t>PSP, SSC</a:t>
          </a:r>
          <a:endParaRPr lang="en-ZA" sz="2000" dirty="0"/>
        </a:p>
      </dgm:t>
    </dgm:pt>
    <dgm:pt modelId="{9E4DAA94-CC53-473C-8894-14037307080E}" type="parTrans" cxnId="{24AA207B-4EE1-4038-B2FF-FD65B08E5E67}">
      <dgm:prSet/>
      <dgm:spPr/>
      <dgm:t>
        <a:bodyPr/>
        <a:lstStyle/>
        <a:p>
          <a:endParaRPr lang="en-ZA" sz="2000"/>
        </a:p>
      </dgm:t>
    </dgm:pt>
    <dgm:pt modelId="{8B3852A6-DAA7-4EFF-A83B-4AC8010555A2}" type="sibTrans" cxnId="{24AA207B-4EE1-4038-B2FF-FD65B08E5E67}">
      <dgm:prSet/>
      <dgm:spPr/>
      <dgm:t>
        <a:bodyPr/>
        <a:lstStyle/>
        <a:p>
          <a:endParaRPr lang="en-ZA" sz="2000"/>
        </a:p>
      </dgm:t>
    </dgm:pt>
    <dgm:pt modelId="{AFFA074A-36E6-41BF-820A-18C1539CE504}">
      <dgm:prSet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ZA" sz="2000" dirty="0" smtClean="0"/>
            <a:t>Central Planning Region</a:t>
          </a:r>
          <a:endParaRPr lang="en-ZA" sz="2000" dirty="0"/>
        </a:p>
      </dgm:t>
    </dgm:pt>
    <dgm:pt modelId="{7A8C069F-F9E0-437C-931A-E80F76D5BC88}" type="parTrans" cxnId="{7A30FD55-D8A6-477E-BBE9-075AD4B3C53D}">
      <dgm:prSet/>
      <dgm:spPr/>
      <dgm:t>
        <a:bodyPr/>
        <a:lstStyle/>
        <a:p>
          <a:endParaRPr lang="en-ZA" sz="2000"/>
        </a:p>
      </dgm:t>
    </dgm:pt>
    <dgm:pt modelId="{A7688D41-62A9-44F2-ADDB-2D90AB2713FC}" type="sibTrans" cxnId="{7A30FD55-D8A6-477E-BBE9-075AD4B3C53D}">
      <dgm:prSet/>
      <dgm:spPr/>
      <dgm:t>
        <a:bodyPr/>
        <a:lstStyle/>
        <a:p>
          <a:endParaRPr lang="en-ZA" sz="2000"/>
        </a:p>
      </dgm:t>
    </dgm:pt>
    <dgm:pt modelId="{7CD7D507-F540-412E-8B5A-ABB7105A28E2}">
      <dgm:prSet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ZA" sz="2000" dirty="0" smtClean="0"/>
            <a:t>PSP, SSC</a:t>
          </a:r>
          <a:endParaRPr lang="en-ZA" sz="2000" dirty="0"/>
        </a:p>
      </dgm:t>
    </dgm:pt>
    <dgm:pt modelId="{629A80E1-F208-4C84-8B05-34D7F4338545}" type="parTrans" cxnId="{1147DD93-386B-4C5A-B20C-8930940DA0E1}">
      <dgm:prSet/>
      <dgm:spPr/>
      <dgm:t>
        <a:bodyPr/>
        <a:lstStyle/>
        <a:p>
          <a:endParaRPr lang="en-ZA" sz="2000"/>
        </a:p>
      </dgm:t>
    </dgm:pt>
    <dgm:pt modelId="{4E165A9F-DF1F-4DFD-B0E9-918F8238A293}" type="sibTrans" cxnId="{1147DD93-386B-4C5A-B20C-8930940DA0E1}">
      <dgm:prSet/>
      <dgm:spPr/>
      <dgm:t>
        <a:bodyPr/>
        <a:lstStyle/>
        <a:p>
          <a:endParaRPr lang="en-ZA" sz="2000"/>
        </a:p>
      </dgm:t>
    </dgm:pt>
    <dgm:pt modelId="{85DA9C3C-EA46-4B06-BB23-DEDC32223F7F}">
      <dgm:prSet phldrT="[Text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ZA" sz="2000" dirty="0" smtClean="0"/>
            <a:t>Northern Planning Region</a:t>
          </a:r>
          <a:endParaRPr lang="en-ZA" sz="2000" dirty="0"/>
        </a:p>
      </dgm:t>
    </dgm:pt>
    <dgm:pt modelId="{7BCD2303-98CD-46DC-BD46-8F698FF69A5D}" type="parTrans" cxnId="{3F0B1F80-DD11-4951-9DFE-522548BEFA1C}">
      <dgm:prSet/>
      <dgm:spPr/>
      <dgm:t>
        <a:bodyPr/>
        <a:lstStyle/>
        <a:p>
          <a:endParaRPr lang="en-ZA" sz="2000"/>
        </a:p>
      </dgm:t>
    </dgm:pt>
    <dgm:pt modelId="{FA8945E2-0A66-424E-B635-ED7CC0EDD89B}" type="sibTrans" cxnId="{3F0B1F80-DD11-4951-9DFE-522548BEFA1C}">
      <dgm:prSet/>
      <dgm:spPr/>
      <dgm:t>
        <a:bodyPr/>
        <a:lstStyle/>
        <a:p>
          <a:endParaRPr lang="en-ZA" sz="2000"/>
        </a:p>
      </dgm:t>
    </dgm:pt>
    <dgm:pt modelId="{C4F70A21-41E7-4EFC-9A02-C8212F4AD796}" type="pres">
      <dgm:prSet presAssocID="{E6A84E03-D8F6-41AD-8F9B-C58A203BC2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49CF45D-1FC3-41EA-994F-A6D165CB0038}" type="pres">
      <dgm:prSet presAssocID="{97CB7A6F-3452-417A-B1E6-8A6BA986AAAB}" presName="centerShape" presStyleLbl="node0" presStyleIdx="0" presStyleCnt="1"/>
      <dgm:spPr/>
      <dgm:t>
        <a:bodyPr/>
        <a:lstStyle/>
        <a:p>
          <a:endParaRPr lang="en-ZA"/>
        </a:p>
      </dgm:t>
    </dgm:pt>
    <dgm:pt modelId="{D212EFC8-34DF-4629-934D-242909A80F05}" type="pres">
      <dgm:prSet presAssocID="{85DA9C3C-EA46-4B06-BB23-DEDC32223F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DA181C8-CE82-42BE-9088-448EFE3EFA2C}" type="pres">
      <dgm:prSet presAssocID="{85DA9C3C-EA46-4B06-BB23-DEDC32223F7F}" presName="dummy" presStyleCnt="0"/>
      <dgm:spPr/>
    </dgm:pt>
    <dgm:pt modelId="{C79F5B5E-B580-475E-8D0F-CE6E0073BD97}" type="pres">
      <dgm:prSet presAssocID="{FA8945E2-0A66-424E-B635-ED7CC0EDD89B}" presName="sibTrans" presStyleLbl="sibTrans2D1" presStyleIdx="0" presStyleCnt="4"/>
      <dgm:spPr/>
      <dgm:t>
        <a:bodyPr/>
        <a:lstStyle/>
        <a:p>
          <a:endParaRPr lang="en-ZA"/>
        </a:p>
      </dgm:t>
    </dgm:pt>
    <dgm:pt modelId="{480BB9CF-0DB3-447C-A0E6-9F8ADD64B7D7}" type="pres">
      <dgm:prSet presAssocID="{84B5F2E4-0352-4EED-9312-D0E5F83649F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D30C4CE-5F00-4DD5-AF58-ADEA1E91C804}" type="pres">
      <dgm:prSet presAssocID="{84B5F2E4-0352-4EED-9312-D0E5F83649F1}" presName="dummy" presStyleCnt="0"/>
      <dgm:spPr/>
    </dgm:pt>
    <dgm:pt modelId="{153CB848-9144-4003-B1C4-82F0528A0E8B}" type="pres">
      <dgm:prSet presAssocID="{6D62A7C5-6ACA-45B8-84B4-27AC85CC7A92}" presName="sibTrans" presStyleLbl="sibTrans2D1" presStyleIdx="1" presStyleCnt="4"/>
      <dgm:spPr/>
      <dgm:t>
        <a:bodyPr/>
        <a:lstStyle/>
        <a:p>
          <a:endParaRPr lang="en-ZA"/>
        </a:p>
      </dgm:t>
    </dgm:pt>
    <dgm:pt modelId="{FCD1B4F6-F1F4-4598-A370-0D2EC0CB034F}" type="pres">
      <dgm:prSet presAssocID="{7C674903-FBE5-47BB-8DA0-16DAD77B43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D2061CC-0772-4711-BCAB-900C918FA3F8}" type="pres">
      <dgm:prSet presAssocID="{7C674903-FBE5-47BB-8DA0-16DAD77B43F2}" presName="dummy" presStyleCnt="0"/>
      <dgm:spPr/>
    </dgm:pt>
    <dgm:pt modelId="{280ED7A1-3A3D-4E76-B684-DD1F5B31C85F}" type="pres">
      <dgm:prSet presAssocID="{8307E58C-3837-4C63-90CC-E3CCD14099A2}" presName="sibTrans" presStyleLbl="sibTrans2D1" presStyleIdx="2" presStyleCnt="4"/>
      <dgm:spPr/>
      <dgm:t>
        <a:bodyPr/>
        <a:lstStyle/>
        <a:p>
          <a:endParaRPr lang="en-ZA"/>
        </a:p>
      </dgm:t>
    </dgm:pt>
    <dgm:pt modelId="{071D4E08-81EA-4179-ACF0-432B00A61343}" type="pres">
      <dgm:prSet presAssocID="{AFFA074A-36E6-41BF-820A-18C1539CE5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B592BDA-E2E6-4594-BDE9-84403FE74356}" type="pres">
      <dgm:prSet presAssocID="{AFFA074A-36E6-41BF-820A-18C1539CE504}" presName="dummy" presStyleCnt="0"/>
      <dgm:spPr/>
    </dgm:pt>
    <dgm:pt modelId="{3E0C6E7C-BA54-49E9-9311-241D572B745A}" type="pres">
      <dgm:prSet presAssocID="{A7688D41-62A9-44F2-ADDB-2D90AB2713FC}" presName="sibTrans" presStyleLbl="sibTrans2D1" presStyleIdx="3" presStyleCnt="4"/>
      <dgm:spPr/>
      <dgm:t>
        <a:bodyPr/>
        <a:lstStyle/>
        <a:p>
          <a:endParaRPr lang="en-ZA"/>
        </a:p>
      </dgm:t>
    </dgm:pt>
  </dgm:ptLst>
  <dgm:cxnLst>
    <dgm:cxn modelId="{534AFBB8-C020-4799-B4EE-C0FB801868B9}" type="presOf" srcId="{7CD7D507-F540-412E-8B5A-ABB7105A28E2}" destId="{071D4E08-81EA-4179-ACF0-432B00A61343}" srcOrd="0" destOrd="1" presId="urn:microsoft.com/office/officeart/2005/8/layout/radial6"/>
    <dgm:cxn modelId="{28BCD9DB-697B-443A-9B37-AC6EF6F4B3D3}" type="presOf" srcId="{AFFA074A-36E6-41BF-820A-18C1539CE504}" destId="{071D4E08-81EA-4179-ACF0-432B00A61343}" srcOrd="0" destOrd="0" presId="urn:microsoft.com/office/officeart/2005/8/layout/radial6"/>
    <dgm:cxn modelId="{9889FBE2-C747-40A6-8279-94DA67CE987A}" srcId="{E6A84E03-D8F6-41AD-8F9B-C58A203BC223}" destId="{97CB7A6F-3452-417A-B1E6-8A6BA986AAAB}" srcOrd="0" destOrd="0" parTransId="{124F3F1D-354C-4DCB-A29B-B79E230265CB}" sibTransId="{02C618E5-CF0A-4755-B8B7-6F75E66F4EAE}"/>
    <dgm:cxn modelId="{EE01FE59-AAAD-4071-BEEC-919470C2EC01}" type="presOf" srcId="{97CB7A6F-3452-417A-B1E6-8A6BA986AAAB}" destId="{649CF45D-1FC3-41EA-994F-A6D165CB0038}" srcOrd="0" destOrd="0" presId="urn:microsoft.com/office/officeart/2005/8/layout/radial6"/>
    <dgm:cxn modelId="{F0823E42-551B-4C07-A198-02F67FC88002}" type="presOf" srcId="{E6A84E03-D8F6-41AD-8F9B-C58A203BC223}" destId="{C4F70A21-41E7-4EFC-9A02-C8212F4AD796}" srcOrd="0" destOrd="0" presId="urn:microsoft.com/office/officeart/2005/8/layout/radial6"/>
    <dgm:cxn modelId="{1B4FF7B7-D856-41B7-93C0-ED1EE6AFB93B}" type="presOf" srcId="{05258921-D686-4C4D-A5F7-050643207B82}" destId="{D212EFC8-34DF-4629-934D-242909A80F05}" srcOrd="0" destOrd="1" presId="urn:microsoft.com/office/officeart/2005/8/layout/radial6"/>
    <dgm:cxn modelId="{FB2A20BD-5C82-4908-9FC5-A3C1B9EF94C7}" type="presOf" srcId="{85DA9C3C-EA46-4B06-BB23-DEDC32223F7F}" destId="{D212EFC8-34DF-4629-934D-242909A80F05}" srcOrd="0" destOrd="0" presId="urn:microsoft.com/office/officeart/2005/8/layout/radial6"/>
    <dgm:cxn modelId="{57B57706-9A36-4298-B65C-B793C989033A}" srcId="{97CB7A6F-3452-417A-B1E6-8A6BA986AAAB}" destId="{84B5F2E4-0352-4EED-9312-D0E5F83649F1}" srcOrd="1" destOrd="0" parTransId="{A6055284-6B92-4348-B3D4-AAC9E76D18BA}" sibTransId="{6D62A7C5-6ACA-45B8-84B4-27AC85CC7A92}"/>
    <dgm:cxn modelId="{5F593B69-9C30-4410-8BBD-D503E9BB3E23}" srcId="{84B5F2E4-0352-4EED-9312-D0E5F83649F1}" destId="{7FAE5B7C-1D03-4CC5-8572-7EE64C69EFB9}" srcOrd="0" destOrd="0" parTransId="{57F1C453-5FD7-4614-960C-F5B76C9F815E}" sibTransId="{BE41C1FC-DE3E-4522-8BEB-A906962EBC3F}"/>
    <dgm:cxn modelId="{E0D2AE1C-1771-498C-9278-A17419EE7BCF}" srcId="{97CB7A6F-3452-417A-B1E6-8A6BA986AAAB}" destId="{7C674903-FBE5-47BB-8DA0-16DAD77B43F2}" srcOrd="2" destOrd="0" parTransId="{719CBE66-9F5E-4770-A5C2-39FB358C030E}" sibTransId="{8307E58C-3837-4C63-90CC-E3CCD14099A2}"/>
    <dgm:cxn modelId="{A027F1F9-1736-480A-82D0-BADCCA98E751}" type="presOf" srcId="{6D62A7C5-6ACA-45B8-84B4-27AC85CC7A92}" destId="{153CB848-9144-4003-B1C4-82F0528A0E8B}" srcOrd="0" destOrd="0" presId="urn:microsoft.com/office/officeart/2005/8/layout/radial6"/>
    <dgm:cxn modelId="{24AA207B-4EE1-4038-B2FF-FD65B08E5E67}" srcId="{7C674903-FBE5-47BB-8DA0-16DAD77B43F2}" destId="{B9A1BC2E-DF3B-49C0-A90D-0F159CDCC95F}" srcOrd="0" destOrd="0" parTransId="{9E4DAA94-CC53-473C-8894-14037307080E}" sibTransId="{8B3852A6-DAA7-4EFF-A83B-4AC8010555A2}"/>
    <dgm:cxn modelId="{E9E62203-2927-4684-8CEA-A321D5D97F2D}" type="presOf" srcId="{B9A1BC2E-DF3B-49C0-A90D-0F159CDCC95F}" destId="{FCD1B4F6-F1F4-4598-A370-0D2EC0CB034F}" srcOrd="0" destOrd="1" presId="urn:microsoft.com/office/officeart/2005/8/layout/radial6"/>
    <dgm:cxn modelId="{CF5815A5-9E9C-4AC7-9901-3E4092280ADD}" type="presOf" srcId="{84B5F2E4-0352-4EED-9312-D0E5F83649F1}" destId="{480BB9CF-0DB3-447C-A0E6-9F8ADD64B7D7}" srcOrd="0" destOrd="0" presId="urn:microsoft.com/office/officeart/2005/8/layout/radial6"/>
    <dgm:cxn modelId="{1147DD93-386B-4C5A-B20C-8930940DA0E1}" srcId="{AFFA074A-36E6-41BF-820A-18C1539CE504}" destId="{7CD7D507-F540-412E-8B5A-ABB7105A28E2}" srcOrd="0" destOrd="0" parTransId="{629A80E1-F208-4C84-8B05-34D7F4338545}" sibTransId="{4E165A9F-DF1F-4DFD-B0E9-918F8238A293}"/>
    <dgm:cxn modelId="{B8D70837-96FC-411D-B0A6-9FF31653A63E}" type="presOf" srcId="{7C674903-FBE5-47BB-8DA0-16DAD77B43F2}" destId="{FCD1B4F6-F1F4-4598-A370-0D2EC0CB034F}" srcOrd="0" destOrd="0" presId="urn:microsoft.com/office/officeart/2005/8/layout/radial6"/>
    <dgm:cxn modelId="{565D75C1-E54A-40F3-B803-DEA644D4F8A9}" srcId="{85DA9C3C-EA46-4B06-BB23-DEDC32223F7F}" destId="{05258921-D686-4C4D-A5F7-050643207B82}" srcOrd="0" destOrd="0" parTransId="{C64F1BCB-65FF-4357-84C6-05B6880D1B86}" sibTransId="{807A3655-E4A2-463C-98F8-62D6CB016725}"/>
    <dgm:cxn modelId="{D81B719E-699E-43CB-BC22-D175D144FBDD}" type="presOf" srcId="{FA8945E2-0A66-424E-B635-ED7CC0EDD89B}" destId="{C79F5B5E-B580-475E-8D0F-CE6E0073BD97}" srcOrd="0" destOrd="0" presId="urn:microsoft.com/office/officeart/2005/8/layout/radial6"/>
    <dgm:cxn modelId="{414701B8-1CE2-476F-956C-6FA8715E0E89}" type="presOf" srcId="{A7688D41-62A9-44F2-ADDB-2D90AB2713FC}" destId="{3E0C6E7C-BA54-49E9-9311-241D572B745A}" srcOrd="0" destOrd="0" presId="urn:microsoft.com/office/officeart/2005/8/layout/radial6"/>
    <dgm:cxn modelId="{CCCD7F98-2F1B-430B-BA2E-3638873B533D}" type="presOf" srcId="{8307E58C-3837-4C63-90CC-E3CCD14099A2}" destId="{280ED7A1-3A3D-4E76-B684-DD1F5B31C85F}" srcOrd="0" destOrd="0" presId="urn:microsoft.com/office/officeart/2005/8/layout/radial6"/>
    <dgm:cxn modelId="{3F0B1F80-DD11-4951-9DFE-522548BEFA1C}" srcId="{97CB7A6F-3452-417A-B1E6-8A6BA986AAAB}" destId="{85DA9C3C-EA46-4B06-BB23-DEDC32223F7F}" srcOrd="0" destOrd="0" parTransId="{7BCD2303-98CD-46DC-BD46-8F698FF69A5D}" sibTransId="{FA8945E2-0A66-424E-B635-ED7CC0EDD89B}"/>
    <dgm:cxn modelId="{8D23B8E8-EAB5-4338-9D48-721A38CD063E}" type="presOf" srcId="{7FAE5B7C-1D03-4CC5-8572-7EE64C69EFB9}" destId="{480BB9CF-0DB3-447C-A0E6-9F8ADD64B7D7}" srcOrd="0" destOrd="1" presId="urn:microsoft.com/office/officeart/2005/8/layout/radial6"/>
    <dgm:cxn modelId="{7A30FD55-D8A6-477E-BBE9-075AD4B3C53D}" srcId="{97CB7A6F-3452-417A-B1E6-8A6BA986AAAB}" destId="{AFFA074A-36E6-41BF-820A-18C1539CE504}" srcOrd="3" destOrd="0" parTransId="{7A8C069F-F9E0-437C-931A-E80F76D5BC88}" sibTransId="{A7688D41-62A9-44F2-ADDB-2D90AB2713FC}"/>
    <dgm:cxn modelId="{5D3CD231-9AD8-4B89-A8F0-8ED071EBB399}" type="presParOf" srcId="{C4F70A21-41E7-4EFC-9A02-C8212F4AD796}" destId="{649CF45D-1FC3-41EA-994F-A6D165CB0038}" srcOrd="0" destOrd="0" presId="urn:microsoft.com/office/officeart/2005/8/layout/radial6"/>
    <dgm:cxn modelId="{AD0F532E-088D-4414-B0C9-F65239D1C702}" type="presParOf" srcId="{C4F70A21-41E7-4EFC-9A02-C8212F4AD796}" destId="{D212EFC8-34DF-4629-934D-242909A80F05}" srcOrd="1" destOrd="0" presId="urn:microsoft.com/office/officeart/2005/8/layout/radial6"/>
    <dgm:cxn modelId="{85864D15-B517-4627-9974-94081402C9CF}" type="presParOf" srcId="{C4F70A21-41E7-4EFC-9A02-C8212F4AD796}" destId="{0DA181C8-CE82-42BE-9088-448EFE3EFA2C}" srcOrd="2" destOrd="0" presId="urn:microsoft.com/office/officeart/2005/8/layout/radial6"/>
    <dgm:cxn modelId="{C1B7701F-6164-4161-9659-93E2897D18EB}" type="presParOf" srcId="{C4F70A21-41E7-4EFC-9A02-C8212F4AD796}" destId="{C79F5B5E-B580-475E-8D0F-CE6E0073BD97}" srcOrd="3" destOrd="0" presId="urn:microsoft.com/office/officeart/2005/8/layout/radial6"/>
    <dgm:cxn modelId="{E0371E3E-A058-4C6C-9A56-E2F4C96B2FF3}" type="presParOf" srcId="{C4F70A21-41E7-4EFC-9A02-C8212F4AD796}" destId="{480BB9CF-0DB3-447C-A0E6-9F8ADD64B7D7}" srcOrd="4" destOrd="0" presId="urn:microsoft.com/office/officeart/2005/8/layout/radial6"/>
    <dgm:cxn modelId="{E9E03C06-07B6-4224-8693-534B5F51317D}" type="presParOf" srcId="{C4F70A21-41E7-4EFC-9A02-C8212F4AD796}" destId="{7D30C4CE-5F00-4DD5-AF58-ADEA1E91C804}" srcOrd="5" destOrd="0" presId="urn:microsoft.com/office/officeart/2005/8/layout/radial6"/>
    <dgm:cxn modelId="{CCDE83CE-F594-41E0-BB8B-2055CB872178}" type="presParOf" srcId="{C4F70A21-41E7-4EFC-9A02-C8212F4AD796}" destId="{153CB848-9144-4003-B1C4-82F0528A0E8B}" srcOrd="6" destOrd="0" presId="urn:microsoft.com/office/officeart/2005/8/layout/radial6"/>
    <dgm:cxn modelId="{49F49EB4-5312-4B9C-8C88-5123D3DEB3DE}" type="presParOf" srcId="{C4F70A21-41E7-4EFC-9A02-C8212F4AD796}" destId="{FCD1B4F6-F1F4-4598-A370-0D2EC0CB034F}" srcOrd="7" destOrd="0" presId="urn:microsoft.com/office/officeart/2005/8/layout/radial6"/>
    <dgm:cxn modelId="{44D321FE-0B0A-4522-9797-972563BB8D28}" type="presParOf" srcId="{C4F70A21-41E7-4EFC-9A02-C8212F4AD796}" destId="{ED2061CC-0772-4711-BCAB-900C918FA3F8}" srcOrd="8" destOrd="0" presId="urn:microsoft.com/office/officeart/2005/8/layout/radial6"/>
    <dgm:cxn modelId="{3D84F5F7-4BC1-4574-AD5A-26E9A0CE84E6}" type="presParOf" srcId="{C4F70A21-41E7-4EFC-9A02-C8212F4AD796}" destId="{280ED7A1-3A3D-4E76-B684-DD1F5B31C85F}" srcOrd="9" destOrd="0" presId="urn:microsoft.com/office/officeart/2005/8/layout/radial6"/>
    <dgm:cxn modelId="{BA5F06C1-4965-4C18-81AB-3F92C6241E7B}" type="presParOf" srcId="{C4F70A21-41E7-4EFC-9A02-C8212F4AD796}" destId="{071D4E08-81EA-4179-ACF0-432B00A61343}" srcOrd="10" destOrd="0" presId="urn:microsoft.com/office/officeart/2005/8/layout/radial6"/>
    <dgm:cxn modelId="{838D8944-7947-47CF-A1CA-62A86AD39651}" type="presParOf" srcId="{C4F70A21-41E7-4EFC-9A02-C8212F4AD796}" destId="{AB592BDA-E2E6-4594-BDE9-84403FE74356}" srcOrd="11" destOrd="0" presId="urn:microsoft.com/office/officeart/2005/8/layout/radial6"/>
    <dgm:cxn modelId="{CBE2DA99-2C24-44C1-9CD6-F9DFB1874CCB}" type="presParOf" srcId="{C4F70A21-41E7-4EFC-9A02-C8212F4AD796}" destId="{3E0C6E7C-BA54-49E9-9311-241D572B745A}" srcOrd="12" destOrd="0" presId="urn:microsoft.com/office/officeart/2005/8/layout/radial6"/>
  </dgm:cxnLst>
  <dgm:bg>
    <a:solidFill>
      <a:schemeClr val="bg1">
        <a:alpha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C6E7C-BA54-49E9-9311-241D572B745A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ED7A1-3A3D-4E76-B684-DD1F5B31C85F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CB848-9144-4003-B1C4-82F0528A0E8B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F5B5E-B580-475E-8D0F-CE6E0073BD97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CF45D-1FC3-41EA-994F-A6D165CB0038}">
      <dsp:nvSpPr>
        <dsp:cNvPr id="0" name=""/>
        <dsp:cNvSpPr/>
      </dsp:nvSpPr>
      <dsp:spPr>
        <a:xfrm>
          <a:off x="3397746" y="2140446"/>
          <a:ext cx="2348507" cy="234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/>
            <a:t>DWA: NWRP -  National </a:t>
          </a:r>
          <a:r>
            <a:rPr lang="en-ZA" sz="2000" kern="1200" dirty="0" smtClean="0"/>
            <a:t>Office</a:t>
          </a:r>
          <a:endParaRPr lang="en-ZA" sz="2000" kern="1200" dirty="0"/>
        </a:p>
      </dsp:txBody>
      <dsp:txXfrm>
        <a:off x="3741677" y="2484377"/>
        <a:ext cx="1660645" cy="1660645"/>
      </dsp:txXfrm>
    </dsp:sp>
    <dsp:sp modelId="{D212EFC8-34DF-4629-934D-242909A80F05}">
      <dsp:nvSpPr>
        <dsp:cNvPr id="0" name=""/>
        <dsp:cNvSpPr/>
      </dsp:nvSpPr>
      <dsp:spPr>
        <a:xfrm>
          <a:off x="3750022" y="384"/>
          <a:ext cx="1643955" cy="1643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Northern Planning Region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/>
            <a:t>PSP, SSC</a:t>
          </a:r>
          <a:endParaRPr lang="en-ZA" sz="2000" kern="1200" dirty="0"/>
        </a:p>
      </dsp:txBody>
      <dsp:txXfrm>
        <a:off x="3990774" y="241136"/>
        <a:ext cx="1162451" cy="1162451"/>
      </dsp:txXfrm>
    </dsp:sp>
    <dsp:sp modelId="{480BB9CF-0DB3-447C-A0E6-9F8ADD64B7D7}">
      <dsp:nvSpPr>
        <dsp:cNvPr id="0" name=""/>
        <dsp:cNvSpPr/>
      </dsp:nvSpPr>
      <dsp:spPr>
        <a:xfrm>
          <a:off x="6242359" y="2492722"/>
          <a:ext cx="1643955" cy="1643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Eastern Planning Region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/>
            <a:t>PSP, SSC</a:t>
          </a:r>
          <a:endParaRPr lang="en-ZA" sz="2000" kern="1200" dirty="0"/>
        </a:p>
      </dsp:txBody>
      <dsp:txXfrm>
        <a:off x="6483111" y="2733474"/>
        <a:ext cx="1162451" cy="1162451"/>
      </dsp:txXfrm>
    </dsp:sp>
    <dsp:sp modelId="{FCD1B4F6-F1F4-4598-A370-0D2EC0CB034F}">
      <dsp:nvSpPr>
        <dsp:cNvPr id="0" name=""/>
        <dsp:cNvSpPr/>
      </dsp:nvSpPr>
      <dsp:spPr>
        <a:xfrm>
          <a:off x="3750022" y="4985059"/>
          <a:ext cx="1643955" cy="1643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Southern Planning Region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/>
            <a:t>PSP, SSC</a:t>
          </a:r>
          <a:endParaRPr lang="en-ZA" sz="2000" kern="1200" dirty="0"/>
        </a:p>
      </dsp:txBody>
      <dsp:txXfrm>
        <a:off x="3990774" y="5225811"/>
        <a:ext cx="1162451" cy="1162451"/>
      </dsp:txXfrm>
    </dsp:sp>
    <dsp:sp modelId="{071D4E08-81EA-4179-ACF0-432B00A61343}">
      <dsp:nvSpPr>
        <dsp:cNvPr id="0" name=""/>
        <dsp:cNvSpPr/>
      </dsp:nvSpPr>
      <dsp:spPr>
        <a:xfrm>
          <a:off x="1257684" y="2492722"/>
          <a:ext cx="1643955" cy="1643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Central Planning Region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/>
            <a:t>PSP, SSC</a:t>
          </a:r>
          <a:endParaRPr lang="en-ZA" sz="2000" kern="1200" dirty="0"/>
        </a:p>
      </dsp:txBody>
      <dsp:txXfrm>
        <a:off x="1498436" y="2733474"/>
        <a:ext cx="1162451" cy="1162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65341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4" y="1"/>
            <a:ext cx="2972547" cy="465341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6E952BAD-4A9D-46D0-836F-8C7238E0DE65}" type="datetimeFigureOut">
              <a:rPr lang="en-US"/>
              <a:pPr>
                <a:defRPr/>
              </a:pPr>
              <a:t>11/2/2018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574"/>
            <a:ext cx="2972547" cy="465340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4" y="8829574"/>
            <a:ext cx="2972547" cy="465340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4403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65341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4" y="1"/>
            <a:ext cx="2972547" cy="465341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6EF4BECF-5AB3-4401-81E1-29855F821001}" type="datetimeFigureOut">
              <a:rPr lang="en-US"/>
              <a:pPr>
                <a:defRPr/>
              </a:pPr>
              <a:t>11/2/2018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4" tIns="44157" rIns="88314" bIns="44157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1" y="4415530"/>
            <a:ext cx="5487040" cy="4183603"/>
          </a:xfrm>
          <a:prstGeom prst="rect">
            <a:avLst/>
          </a:prstGeom>
        </p:spPr>
        <p:txBody>
          <a:bodyPr vert="horz" lIns="88314" tIns="44157" rIns="88314" bIns="441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574"/>
            <a:ext cx="2972547" cy="465340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4" y="8829574"/>
            <a:ext cx="2972547" cy="465340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D76D3503-188E-430D-9AED-2FB53450982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45969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80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77319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525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99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6676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989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710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17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AC60F45-EC67-4EEA-8769-CA44200B5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0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BD0599BE-9C9F-4B14-9FB0-33C10DD13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1512376E-FCE6-42DD-BCD1-8884A4671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3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068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651AA308-1EB4-4EAE-904B-8799792DA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BF392682-F9AB-44E0-92DE-238D403C9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2C96AB7-F5BD-4DC0-A742-AAFC7C98B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8EFC7E4A-2E01-4B0C-9FF1-B9FB8AC73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1C50F45-4A66-4AF3-8EB9-2F31F2D4B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1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DB75376-4629-4115-A1C4-EB04B39DD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0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C72D8C0-49D2-48C8-9FB7-EA9AE30ED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F213E80E-7877-4D95-828D-253FE6F89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381000" y="2410361"/>
            <a:ext cx="85343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Gill Sans Light" charset="0"/>
              </a:rPr>
              <a:t>Water Reconciliation Strategies and Intervention Measures</a:t>
            </a:r>
            <a:endParaRPr lang="en-US" sz="4000" b="1" dirty="0">
              <a:solidFill>
                <a:schemeClr val="bg1"/>
              </a:solidFill>
              <a:latin typeface="Gill Sans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762000"/>
            <a:ext cx="3352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838200" y="1094601"/>
            <a:ext cx="74453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b="1" dirty="0" smtClean="0"/>
              <a:t>Pilot Training Week 2: 5 November 2018</a:t>
            </a:r>
            <a:endParaRPr lang="en-ZA" sz="3000" b="1" dirty="0"/>
          </a:p>
        </p:txBody>
      </p:sp>
    </p:spTree>
    <p:extLst>
      <p:ext uri="{BB962C8B-B14F-4D97-AF65-F5344CB8AC3E}">
        <p14:creationId xmlns:p14="http://schemas.microsoft.com/office/powerpoint/2010/main" val="8004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8638"/>
            <a:ext cx="9144000" cy="1143000"/>
          </a:xfrm>
        </p:spPr>
        <p:txBody>
          <a:bodyPr/>
          <a:lstStyle/>
          <a:p>
            <a:r>
              <a:rPr lang="en-ZA" dirty="0"/>
              <a:t>Background to </a:t>
            </a:r>
            <a:r>
              <a:rPr lang="en-ZA" dirty="0" smtClean="0"/>
              <a:t>All Towns </a:t>
            </a:r>
            <a:r>
              <a:rPr lang="en-ZA" dirty="0"/>
              <a:t>cont.</a:t>
            </a:r>
            <a:endParaRPr lang="en-ZA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162838" y="1333500"/>
            <a:ext cx="8981162" cy="5105400"/>
          </a:xfrm>
        </p:spPr>
        <p:txBody>
          <a:bodyPr/>
          <a:lstStyle/>
          <a:p>
            <a:r>
              <a:rPr lang="en-ZA" sz="2800" dirty="0"/>
              <a:t>Key general messages from All Town Studies (</a:t>
            </a:r>
            <a:r>
              <a:rPr lang="en-ZA" sz="2800" dirty="0" smtClean="0"/>
              <a:t>2008-2011) cont.</a:t>
            </a:r>
            <a:endParaRPr lang="en-ZA" sz="2800" dirty="0"/>
          </a:p>
          <a:p>
            <a:pPr lvl="1"/>
            <a:r>
              <a:rPr lang="en-ZA" sz="2600" dirty="0" smtClean="0"/>
              <a:t>Infrastructure </a:t>
            </a:r>
            <a:r>
              <a:rPr lang="en-ZA" sz="2600" dirty="0"/>
              <a:t>constraints rather than water resource availability </a:t>
            </a:r>
            <a:r>
              <a:rPr lang="en-ZA" sz="2600" dirty="0" smtClean="0"/>
              <a:t>limitations</a:t>
            </a:r>
          </a:p>
          <a:p>
            <a:pPr lvl="1"/>
            <a:r>
              <a:rPr lang="en-ZA" sz="2600" dirty="0"/>
              <a:t>Rudimentary strategies for all towns – improvement </a:t>
            </a:r>
            <a:r>
              <a:rPr lang="en-ZA" sz="2600" dirty="0" smtClean="0"/>
              <a:t>required</a:t>
            </a:r>
            <a:endParaRPr lang="en-ZA" sz="2800" dirty="0" smtClean="0"/>
          </a:p>
          <a:p>
            <a:r>
              <a:rPr lang="en-ZA" sz="2800" dirty="0" smtClean="0"/>
              <a:t>2012</a:t>
            </a:r>
            <a:r>
              <a:rPr lang="en-ZA" sz="2800" dirty="0"/>
              <a:t>: Continuation of the DWA Planning Regions’ All Town Reconciliation Strategies: Phase 1 </a:t>
            </a:r>
          </a:p>
          <a:p>
            <a:pPr lvl="1"/>
            <a:r>
              <a:rPr lang="en-ZA" sz="2800" dirty="0"/>
              <a:t>Update and review priority strategies - three year appointment (till 2015)</a:t>
            </a:r>
          </a:p>
          <a:p>
            <a:endParaRPr lang="en-ZA" sz="2600" dirty="0" smtClean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422630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ZA" dirty="0" smtClean="0"/>
              <a:t>Overview of DWA Planning Regions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5552361"/>
              </p:ext>
            </p:extLst>
          </p:nvPr>
        </p:nvGraphicFramePr>
        <p:xfrm>
          <a:off x="0" y="2286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177800" y="111125"/>
            <a:ext cx="8813800" cy="67468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7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dirty="0"/>
              <a:t>What </a:t>
            </a:r>
            <a:r>
              <a:rPr lang="en-ZA" dirty="0" smtClean="0"/>
              <a:t>is a Reconciliation Strategy?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1651000"/>
            <a:ext cx="8981162" cy="5562600"/>
          </a:xfrm>
        </p:spPr>
        <p:txBody>
          <a:bodyPr/>
          <a:lstStyle/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/>
              <a:t>Plans </a:t>
            </a:r>
            <a:r>
              <a:rPr lang="en-ZA" sz="2600" dirty="0"/>
              <a:t>of action or policy designed to ensure </a:t>
            </a:r>
            <a:r>
              <a:rPr lang="en-ZA" sz="2600" dirty="0" smtClean="0"/>
              <a:t>sufficient water </a:t>
            </a:r>
            <a:r>
              <a:rPr lang="en-ZA" sz="2600" dirty="0"/>
              <a:t>is made available </a:t>
            </a:r>
            <a:r>
              <a:rPr lang="en-ZA" sz="2600" dirty="0" smtClean="0"/>
              <a:t>to towns/wider area </a:t>
            </a:r>
            <a:r>
              <a:rPr lang="en-ZA" sz="2600" dirty="0"/>
              <a:t>over the next </a:t>
            </a:r>
            <a:r>
              <a:rPr lang="en-ZA" sz="2600" dirty="0" smtClean="0"/>
              <a:t>20-25 years</a:t>
            </a: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/>
              <a:t>Uses information collected (building blocks) on:</a:t>
            </a:r>
          </a:p>
          <a:p>
            <a:pPr marL="741363" lvl="2" indent="-342900">
              <a:spcBef>
                <a:spcPts val="1200"/>
              </a:spcBef>
              <a:buFont typeface="Calibri" pitchFamily="34" charset="0"/>
              <a:buChar char="−"/>
              <a:defRPr/>
            </a:pPr>
            <a:r>
              <a:rPr lang="en-ZA" sz="2400" dirty="0" smtClean="0"/>
              <a:t>Water requirements</a:t>
            </a:r>
          </a:p>
          <a:p>
            <a:pPr marL="741363" lvl="2" indent="-342900">
              <a:spcBef>
                <a:spcPts val="1200"/>
              </a:spcBef>
              <a:buFont typeface="Calibri" pitchFamily="34" charset="0"/>
              <a:buChar char="−"/>
              <a:defRPr/>
            </a:pPr>
            <a:r>
              <a:rPr lang="en-ZA" sz="2400" dirty="0" smtClean="0"/>
              <a:t>Water use and infrastructure</a:t>
            </a:r>
          </a:p>
          <a:p>
            <a:pPr marL="741363" lvl="2" indent="-342900">
              <a:spcBef>
                <a:spcPts val="1200"/>
              </a:spcBef>
              <a:buFont typeface="Calibri" pitchFamily="34" charset="0"/>
              <a:buChar char="−"/>
              <a:defRPr/>
            </a:pPr>
            <a:r>
              <a:rPr lang="en-ZA" sz="2400" dirty="0" smtClean="0"/>
              <a:t>Water resources</a:t>
            </a:r>
          </a:p>
          <a:p>
            <a:pPr marL="741363" lvl="2" indent="-342900">
              <a:spcBef>
                <a:spcPts val="1200"/>
              </a:spcBef>
              <a:buFont typeface="Calibri" pitchFamily="34" charset="0"/>
              <a:buChar char="−"/>
              <a:defRPr/>
            </a:pPr>
            <a:r>
              <a:rPr lang="en-ZA" sz="2400" dirty="0" smtClean="0"/>
              <a:t>WC/WDM</a:t>
            </a:r>
          </a:p>
          <a:p>
            <a:pPr marL="341313" lvl="1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600" dirty="0" smtClean="0"/>
              <a:t>Develop scenarios to meet water requirements for current and future use, including optimisation of local resources, improved water services and water resource management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dirty="0"/>
              <a:t>What is a Reconciliation Strategy?</a:t>
            </a:r>
            <a:r>
              <a:rPr lang="en-ZA" sz="4000" dirty="0" smtClean="0"/>
              <a:t> Cont.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It aims to answer these questions:</a:t>
            </a:r>
          </a:p>
          <a:p>
            <a:pPr lvl="1"/>
            <a:r>
              <a:rPr lang="en-GB" sz="2600" dirty="0" smtClean="0"/>
              <a:t>How must water is needed? - now and in the future</a:t>
            </a:r>
          </a:p>
          <a:p>
            <a:pPr lvl="1"/>
            <a:r>
              <a:rPr lang="en-GB" sz="2600" dirty="0" smtClean="0"/>
              <a:t>What water resources are available or can be made available?</a:t>
            </a:r>
          </a:p>
          <a:p>
            <a:pPr lvl="1"/>
            <a:r>
              <a:rPr lang="en-GB" sz="2600" dirty="0" smtClean="0"/>
              <a:t>Which interventions can be considered to achieve a balance between water needs and supply?</a:t>
            </a:r>
            <a:endParaRPr lang="en-ZA" sz="2600" dirty="0" smtClean="0"/>
          </a:p>
          <a:p>
            <a:r>
              <a:rPr lang="en-ZA" dirty="0" smtClean="0"/>
              <a:t>Focuses on the projected annual water balance (high and low growth scenarios)</a:t>
            </a:r>
          </a:p>
          <a:p>
            <a:r>
              <a:rPr lang="en-ZA" dirty="0" smtClean="0"/>
              <a:t>Also consider the accuracy of all components that make up the water balance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8899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dirty="0" smtClean="0"/>
              <a:t>Purpose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Becomes the “policy” of all water related work in a specific area</a:t>
            </a:r>
          </a:p>
          <a:p>
            <a:r>
              <a:rPr lang="en-ZA" dirty="0" smtClean="0"/>
              <a:t>After Recon done, ongoing efforts of “maintenance” or “implementation” to continuously update Strategy and keep it alive</a:t>
            </a:r>
          </a:p>
          <a:p>
            <a:r>
              <a:rPr lang="en-ZA" dirty="0" smtClean="0"/>
              <a:t>DWS still custodian, implementers need to take ownership</a:t>
            </a:r>
          </a:p>
        </p:txBody>
      </p:sp>
    </p:spTree>
    <p:extLst>
      <p:ext uri="{BB962C8B-B14F-4D97-AF65-F5344CB8AC3E}">
        <p14:creationId xmlns:p14="http://schemas.microsoft.com/office/powerpoint/2010/main" val="3264061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813">
              <a:defRPr/>
            </a:pPr>
            <a:r>
              <a:rPr lang="en-ZA" dirty="0"/>
              <a:t>3</a:t>
            </a:r>
            <a:r>
              <a:rPr dirty="0" smtClean="0"/>
              <a:t>: </a:t>
            </a:r>
            <a:r>
              <a:rPr lang="en-ZA" dirty="0" smtClean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181279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1338"/>
            <a:ext cx="8610600" cy="1143000"/>
          </a:xfrm>
        </p:spPr>
        <p:txBody>
          <a:bodyPr/>
          <a:lstStyle/>
          <a:p>
            <a:r>
              <a:rPr lang="en-ZA" sz="4000" dirty="0"/>
              <a:t>Reconciliation </a:t>
            </a:r>
            <a:r>
              <a:rPr lang="en-ZA" sz="4000" dirty="0" smtClean="0"/>
              <a:t>Strategies: Components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638800"/>
          </a:xfrm>
        </p:spPr>
        <p:txBody>
          <a:bodyPr/>
          <a:lstStyle/>
          <a:p>
            <a:pPr marL="0" indent="0" defTabSz="914400">
              <a:buFont typeface="Arial" charset="0"/>
              <a:buNone/>
            </a:pPr>
            <a:r>
              <a:rPr lang="en-ZA" sz="3000" dirty="0" smtClean="0">
                <a:ea typeface="ＭＳ Ｐゴシック" pitchFamily="34" charset="-128"/>
              </a:rPr>
              <a:t>1 Introduction</a:t>
            </a:r>
            <a:endParaRPr lang="en-ZA" sz="3000" dirty="0">
              <a:ea typeface="ＭＳ Ｐゴシック" pitchFamily="34" charset="-128"/>
            </a:endParaRPr>
          </a:p>
          <a:p>
            <a:pPr marL="0" indent="0" defTabSz="914400">
              <a:buFont typeface="Arial" charset="0"/>
              <a:buNone/>
            </a:pPr>
            <a:r>
              <a:rPr lang="en-ZA" sz="3000" dirty="0" smtClean="0">
                <a:ea typeface="ＭＳ Ｐゴシック" pitchFamily="34" charset="-128"/>
              </a:rPr>
              <a:t>2 Demographics</a:t>
            </a:r>
            <a:endParaRPr lang="en-ZA" sz="3000" dirty="0">
              <a:ea typeface="ＭＳ Ｐゴシック" pitchFamily="34" charset="-128"/>
            </a:endParaRPr>
          </a:p>
          <a:p>
            <a:pPr marL="0" indent="0" defTabSz="914400">
              <a:buFont typeface="Arial" charset="0"/>
              <a:buNone/>
            </a:pPr>
            <a:r>
              <a:rPr lang="en-ZA" sz="3000" dirty="0" smtClean="0">
                <a:ea typeface="ＭＳ Ｐゴシック" pitchFamily="34" charset="-128"/>
              </a:rPr>
              <a:t>3 Water Requirements</a:t>
            </a:r>
            <a:endParaRPr lang="en-ZA" sz="3000" dirty="0">
              <a:ea typeface="ＭＳ Ｐゴシック" pitchFamily="34" charset="-128"/>
            </a:endParaRPr>
          </a:p>
          <a:p>
            <a:pPr marL="0" indent="0" defTabSz="914400">
              <a:buFont typeface="Arial" charset="0"/>
              <a:buNone/>
            </a:pPr>
            <a:r>
              <a:rPr lang="en-ZA" sz="3000" dirty="0" smtClean="0">
                <a:ea typeface="ＭＳ Ｐゴシック" pitchFamily="34" charset="-128"/>
              </a:rPr>
              <a:t>4 Water Supply Infrastructure</a:t>
            </a:r>
            <a:endParaRPr lang="en-ZA" sz="3000" dirty="0">
              <a:ea typeface="ＭＳ Ｐゴシック" pitchFamily="34" charset="-128"/>
            </a:endParaRPr>
          </a:p>
          <a:p>
            <a:pPr marL="0" indent="0" defTabSz="914400">
              <a:buFont typeface="Arial" charset="0"/>
              <a:buNone/>
            </a:pPr>
            <a:r>
              <a:rPr lang="en-ZA" sz="3000" dirty="0" smtClean="0">
                <a:ea typeface="ＭＳ Ｐゴシック" pitchFamily="34" charset="-128"/>
              </a:rPr>
              <a:t>5 Water Conservation &amp; Water Demand Management</a:t>
            </a:r>
            <a:r>
              <a:rPr lang="en-ZA" sz="3000" dirty="0">
                <a:ea typeface="ＭＳ Ｐゴシック" pitchFamily="34" charset="-128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1" y="1219200"/>
            <a:ext cx="4953000" cy="5105400"/>
          </a:xfrm>
        </p:spPr>
        <p:txBody>
          <a:bodyPr/>
          <a:lstStyle/>
          <a:p>
            <a:pPr marL="0" indent="0" defTabSz="914400">
              <a:buFont typeface="Arial" charset="0"/>
              <a:buNone/>
            </a:pPr>
            <a:r>
              <a:rPr lang="en-ZA" sz="3000" dirty="0" smtClean="0">
                <a:ea typeface="ＭＳ Ｐゴシック" pitchFamily="34" charset="-128"/>
              </a:rPr>
              <a:t>6 Water Resources</a:t>
            </a:r>
            <a:endParaRPr lang="en-ZA" sz="3000" dirty="0">
              <a:ea typeface="ＭＳ Ｐゴシック" pitchFamily="34" charset="-128"/>
            </a:endParaRPr>
          </a:p>
          <a:p>
            <a:pPr marL="0" indent="0" defTabSz="914400">
              <a:buFont typeface="Arial" charset="0"/>
              <a:buNone/>
            </a:pPr>
            <a:r>
              <a:rPr lang="en-ZA" sz="3000" dirty="0" smtClean="0">
                <a:ea typeface="ＭＳ Ｐゴシック" pitchFamily="34" charset="-128"/>
              </a:rPr>
              <a:t>7 Water Balance</a:t>
            </a:r>
            <a:endParaRPr lang="en-ZA" sz="3000" dirty="0">
              <a:ea typeface="ＭＳ Ｐゴシック" pitchFamily="34" charset="-128"/>
            </a:endParaRPr>
          </a:p>
          <a:p>
            <a:pPr marL="0" indent="0" defTabSz="914400">
              <a:buFont typeface="Arial" charset="0"/>
              <a:buNone/>
            </a:pPr>
            <a:r>
              <a:rPr lang="en-ZA" sz="3000" dirty="0" smtClean="0">
                <a:ea typeface="ＭＳ Ｐゴシック" pitchFamily="34" charset="-128"/>
              </a:rPr>
              <a:t>8 Reconciliation Options to Meet Shortages</a:t>
            </a:r>
            <a:endParaRPr lang="en-ZA" sz="3000" dirty="0">
              <a:ea typeface="ＭＳ Ｐゴシック" pitchFamily="34" charset="-128"/>
            </a:endParaRPr>
          </a:p>
          <a:p>
            <a:pPr marL="0" indent="0" defTabSz="914400">
              <a:buFont typeface="Arial" charset="0"/>
              <a:buNone/>
            </a:pPr>
            <a:r>
              <a:rPr lang="en-ZA" sz="3000" dirty="0" smtClean="0">
                <a:ea typeface="ＭＳ Ｐゴシック" pitchFamily="34" charset="-128"/>
              </a:rPr>
              <a:t>9 Institutional Issues</a:t>
            </a:r>
            <a:endParaRPr lang="en-ZA" sz="3000" dirty="0">
              <a:ea typeface="ＭＳ Ｐゴシック" pitchFamily="34" charset="-128"/>
            </a:endParaRPr>
          </a:p>
          <a:p>
            <a:pPr marL="0" indent="0" defTabSz="914400">
              <a:buFont typeface="Arial" charset="0"/>
              <a:buNone/>
            </a:pPr>
            <a:r>
              <a:rPr lang="en-ZA" sz="3000" dirty="0" smtClean="0">
                <a:ea typeface="ＭＳ Ｐゴシック" pitchFamily="34" charset="-128"/>
              </a:rPr>
              <a:t>10 Conclusions &amp; Strategy Recommendations</a:t>
            </a:r>
            <a:endParaRPr lang="en-ZA" sz="3000" dirty="0">
              <a:ea typeface="ＭＳ Ｐゴシック" pitchFamily="34" charset="-128"/>
            </a:endParaRPr>
          </a:p>
          <a:p>
            <a:endParaRPr lang="en-ZA" sz="3000" dirty="0"/>
          </a:p>
        </p:txBody>
      </p:sp>
      <p:sp>
        <p:nvSpPr>
          <p:cNvPr id="5" name="Down Arrow 4"/>
          <p:cNvSpPr/>
          <p:nvPr/>
        </p:nvSpPr>
        <p:spPr>
          <a:xfrm>
            <a:off x="3591791" y="5106318"/>
            <a:ext cx="990601" cy="609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215629" y="5798403"/>
            <a:ext cx="8598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400" dirty="0" smtClean="0"/>
              <a:t>Supporting Reports, Full Recon Strategy, Executive Summary</a:t>
            </a:r>
          </a:p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629153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General Layout of the Study Area</a:t>
            </a:r>
          </a:p>
          <a:p>
            <a:r>
              <a:rPr lang="en-ZA" dirty="0" smtClean="0"/>
              <a:t>Objectives</a:t>
            </a:r>
          </a:p>
          <a:p>
            <a:r>
              <a:rPr lang="en-ZA" dirty="0" smtClean="0"/>
              <a:t>Background</a:t>
            </a:r>
          </a:p>
          <a:p>
            <a:pPr lvl="1"/>
            <a:r>
              <a:rPr lang="en-ZA" dirty="0" smtClean="0"/>
              <a:t>First Strategy</a:t>
            </a:r>
          </a:p>
          <a:p>
            <a:pPr lvl="1"/>
            <a:r>
              <a:rPr lang="en-ZA" dirty="0" smtClean="0"/>
              <a:t>Maintenance: outcomes of first Strategy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8275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ZA" dirty="0" smtClean="0"/>
              <a:t>Demographics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Existing population assessment and update</a:t>
            </a:r>
          </a:p>
          <a:p>
            <a:r>
              <a:rPr lang="en-ZA" dirty="0" smtClean="0"/>
              <a:t>Future population projections</a:t>
            </a:r>
          </a:p>
          <a:p>
            <a:pPr lvl="1"/>
            <a:r>
              <a:rPr lang="en-ZA" dirty="0" smtClean="0"/>
              <a:t>Natural growth</a:t>
            </a:r>
          </a:p>
          <a:p>
            <a:pPr lvl="1"/>
            <a:r>
              <a:rPr lang="en-ZA" dirty="0" smtClean="0"/>
              <a:t>Migration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974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ZA" dirty="0" smtClean="0"/>
              <a:t>Water Requirements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Various Sectors</a:t>
            </a:r>
          </a:p>
          <a:p>
            <a:r>
              <a:rPr lang="en-ZA" dirty="0" smtClean="0"/>
              <a:t>Urban: linked to population, level of service</a:t>
            </a:r>
          </a:p>
          <a:p>
            <a:r>
              <a:rPr lang="en-ZA" dirty="0" smtClean="0"/>
              <a:t>Irrigation</a:t>
            </a:r>
          </a:p>
          <a:p>
            <a:r>
              <a:rPr lang="en-ZA" dirty="0" smtClean="0"/>
              <a:t>Bulk Industrial</a:t>
            </a:r>
          </a:p>
          <a:p>
            <a:r>
              <a:rPr lang="en-ZA" dirty="0" smtClean="0"/>
              <a:t>EWR, latest available</a:t>
            </a:r>
          </a:p>
          <a:p>
            <a:r>
              <a:rPr lang="en-ZA" dirty="0" smtClean="0"/>
              <a:t>Allocations vs actual use</a:t>
            </a:r>
          </a:p>
          <a:p>
            <a:r>
              <a:rPr lang="en-ZA" dirty="0" smtClean="0"/>
              <a:t>Future growth</a:t>
            </a:r>
          </a:p>
        </p:txBody>
      </p:sp>
    </p:spTree>
    <p:extLst>
      <p:ext uri="{BB962C8B-B14F-4D97-AF65-F5344CB8AC3E}">
        <p14:creationId xmlns:p14="http://schemas.microsoft.com/office/powerpoint/2010/main" val="76710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" y="5229225"/>
            <a:ext cx="9107488" cy="162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Overview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Background</a:t>
            </a:r>
          </a:p>
          <a:p>
            <a:r>
              <a:rPr lang="en-ZA" dirty="0" smtClean="0"/>
              <a:t>Purpose</a:t>
            </a:r>
          </a:p>
          <a:p>
            <a:r>
              <a:rPr lang="en-ZA" dirty="0" smtClean="0"/>
              <a:t>Approach</a:t>
            </a:r>
          </a:p>
          <a:p>
            <a:r>
              <a:rPr lang="en-ZA" dirty="0" smtClean="0"/>
              <a:t>Interventions</a:t>
            </a:r>
          </a:p>
          <a:p>
            <a:r>
              <a:rPr lang="en-ZA" dirty="0" smtClean="0"/>
              <a:t>Implementation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59837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ZA" dirty="0" smtClean="0"/>
              <a:t>Water Infrastructure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Existing </a:t>
            </a:r>
            <a:r>
              <a:rPr lang="en-ZA" dirty="0" smtClean="0"/>
              <a:t>infrastructure</a:t>
            </a:r>
          </a:p>
          <a:p>
            <a:pPr lvl="1"/>
            <a:r>
              <a:rPr lang="en-ZA" dirty="0" smtClean="0"/>
              <a:t>Water Treatment </a:t>
            </a:r>
            <a:r>
              <a:rPr lang="en-ZA" dirty="0"/>
              <a:t>W</a:t>
            </a:r>
            <a:r>
              <a:rPr lang="en-ZA" dirty="0" smtClean="0"/>
              <a:t>orks</a:t>
            </a:r>
          </a:p>
          <a:p>
            <a:pPr lvl="1"/>
            <a:r>
              <a:rPr lang="en-ZA" dirty="0" smtClean="0"/>
              <a:t>Waste Water Treatment Works</a:t>
            </a:r>
          </a:p>
          <a:p>
            <a:pPr lvl="1"/>
            <a:r>
              <a:rPr lang="en-ZA" dirty="0" smtClean="0"/>
              <a:t>Abstraction points</a:t>
            </a:r>
          </a:p>
          <a:p>
            <a:pPr lvl="1"/>
            <a:r>
              <a:rPr lang="en-ZA" dirty="0" smtClean="0"/>
              <a:t>Pipe network</a:t>
            </a:r>
          </a:p>
          <a:p>
            <a:r>
              <a:rPr lang="en-ZA" dirty="0" smtClean="0"/>
              <a:t>Status quo, bottlenecks, future requirements</a:t>
            </a:r>
          </a:p>
          <a:p>
            <a:pPr lvl="1"/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295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ZA" dirty="0" smtClean="0"/>
              <a:t>WCWDM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Assessment of status of water losses in study area</a:t>
            </a:r>
          </a:p>
          <a:p>
            <a:r>
              <a:rPr lang="en-ZA" dirty="0" smtClean="0"/>
              <a:t>Linking with demographics, water requirements </a:t>
            </a:r>
          </a:p>
          <a:p>
            <a:r>
              <a:rPr lang="en-ZA" dirty="0" smtClean="0"/>
              <a:t>Determination of potential savings that can be made</a:t>
            </a:r>
          </a:p>
          <a:p>
            <a:r>
              <a:rPr lang="en-ZA" dirty="0" smtClean="0"/>
              <a:t>Adjusted future requirement projection relating to WCWDM initiatives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5258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ZA" dirty="0" smtClean="0"/>
              <a:t>Water Resources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Hydrology</a:t>
            </a:r>
          </a:p>
          <a:p>
            <a:r>
              <a:rPr lang="en-ZA" dirty="0" smtClean="0"/>
              <a:t>Groundwater</a:t>
            </a:r>
          </a:p>
          <a:p>
            <a:r>
              <a:rPr lang="en-ZA" dirty="0" smtClean="0"/>
              <a:t>Water availability assessment</a:t>
            </a:r>
          </a:p>
          <a:p>
            <a:r>
              <a:rPr lang="en-ZA" dirty="0" smtClean="0"/>
              <a:t>Yield Analyses</a:t>
            </a:r>
          </a:p>
          <a:p>
            <a:r>
              <a:rPr lang="en-ZA" dirty="0" smtClean="0"/>
              <a:t>Planning analyses</a:t>
            </a:r>
          </a:p>
          <a:p>
            <a:r>
              <a:rPr lang="en-ZA" dirty="0" smtClean="0"/>
              <a:t>Water Quality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707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ZA" dirty="0"/>
              <a:t>Water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Scenarios of water requirements and water availability</a:t>
            </a:r>
          </a:p>
          <a:p>
            <a:r>
              <a:rPr lang="en-ZA" dirty="0" smtClean="0"/>
              <a:t>Determination of date when deficits will occur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498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ZA" dirty="0">
                <a:ea typeface="ＭＳ Ｐゴシック" pitchFamily="34" charset="-128"/>
              </a:rPr>
              <a:t>Reconciliation Options to Meet Shortages</a:t>
            </a:r>
            <a:br>
              <a:rPr lang="en-ZA" dirty="0">
                <a:ea typeface="ＭＳ Ｐゴシック" pitchFamily="34" charset="-128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ZA" dirty="0" smtClean="0"/>
              <a:t>Assessment of intervention options to meet deficit</a:t>
            </a:r>
          </a:p>
          <a:p>
            <a:r>
              <a:rPr lang="en-ZA" dirty="0" smtClean="0"/>
              <a:t>Infrastructure</a:t>
            </a:r>
          </a:p>
          <a:p>
            <a:r>
              <a:rPr lang="en-ZA" dirty="0" smtClean="0"/>
              <a:t>Savings</a:t>
            </a:r>
          </a:p>
          <a:p>
            <a:r>
              <a:rPr lang="en-ZA" dirty="0" smtClean="0"/>
              <a:t>Groundwater</a:t>
            </a:r>
          </a:p>
          <a:p>
            <a:r>
              <a:rPr lang="en-ZA" dirty="0" smtClean="0"/>
              <a:t>Costing and ranking of options</a:t>
            </a:r>
          </a:p>
          <a:p>
            <a:r>
              <a:rPr lang="en-ZA" dirty="0" smtClean="0"/>
              <a:t>Timeline of when augmentation should occur to maintain a balance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1858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ZA" dirty="0">
                <a:ea typeface="ＭＳ Ｐゴシック" pitchFamily="34" charset="-128"/>
              </a:rPr>
              <a:t>Institutional Issues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Water Services Authorities</a:t>
            </a:r>
          </a:p>
          <a:p>
            <a:r>
              <a:rPr lang="en-ZA" dirty="0" smtClean="0"/>
              <a:t>Water Services Providers</a:t>
            </a:r>
          </a:p>
          <a:p>
            <a:r>
              <a:rPr lang="en-ZA" dirty="0" smtClean="0"/>
              <a:t>Other Institutions</a:t>
            </a:r>
          </a:p>
          <a:p>
            <a:r>
              <a:rPr lang="en-ZA" dirty="0" smtClean="0"/>
              <a:t>Capacity constraints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3914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ZA" dirty="0" smtClean="0">
                <a:ea typeface="ＭＳ Ｐゴシック" pitchFamily="34" charset="-128"/>
              </a:rPr>
              <a:t>Conclusions &amp; Recommendations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Action Plan</a:t>
            </a:r>
          </a:p>
          <a:p>
            <a:r>
              <a:rPr lang="en-ZA" dirty="0" smtClean="0"/>
              <a:t>Assigning Responsibilities and targets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4341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818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813">
              <a:defRPr/>
            </a:pPr>
            <a:r>
              <a:rPr dirty="0" smtClean="0"/>
              <a:t>5: </a:t>
            </a:r>
            <a:r>
              <a:rPr lang="en-ZA" dirty="0" smtClean="0"/>
              <a:t>Implementation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6096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Role of Strategies Steering Committee (SSC)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22400"/>
            <a:ext cx="8686800" cy="5486400"/>
          </a:xfrm>
        </p:spPr>
        <p:txBody>
          <a:bodyPr/>
          <a:lstStyle/>
          <a:p>
            <a:r>
              <a:rPr lang="en-ZA" sz="2800" dirty="0" smtClean="0"/>
              <a:t>To provide executive guidance to the direction and outcomes of the study</a:t>
            </a:r>
          </a:p>
          <a:p>
            <a:r>
              <a:rPr lang="en-ZA" sz="2800" dirty="0" smtClean="0"/>
              <a:t>To provide supplementary information and input from a local and regional perspective</a:t>
            </a:r>
          </a:p>
          <a:p>
            <a:r>
              <a:rPr lang="en-ZA" sz="2800" dirty="0" smtClean="0"/>
              <a:t>To facilitate strategic linkages with other initiatives</a:t>
            </a:r>
          </a:p>
          <a:p>
            <a:r>
              <a:rPr lang="en-ZA" sz="2800" dirty="0" smtClean="0"/>
              <a:t>To disseminate information from study into the relevant organizations </a:t>
            </a:r>
          </a:p>
          <a:p>
            <a:r>
              <a:rPr lang="en-ZA" sz="2800" dirty="0" smtClean="0"/>
              <a:t>Incorporate strategies’ recommendations into development plans such as WSDPs, IDPs etc.</a:t>
            </a:r>
          </a:p>
          <a:p>
            <a:r>
              <a:rPr lang="en-ZA" sz="2800" dirty="0" smtClean="0"/>
              <a:t>To facilitate the acceptance and sign-off of the updated Reconciliation Strategies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ZA" dirty="0" smtClean="0"/>
              <a:t>Background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2004: National Water Resource Strategy (NWRS), First Edition</a:t>
            </a:r>
          </a:p>
          <a:p>
            <a:pPr lvl="1"/>
            <a:r>
              <a:rPr lang="en-ZA" dirty="0">
                <a:ea typeface="ＭＳ Ｐゴシック" pitchFamily="1" charset="-128"/>
              </a:rPr>
              <a:t>Chapter 2 and Appendix D summarised </a:t>
            </a:r>
            <a:r>
              <a:rPr lang="en-ZA" dirty="0" smtClean="0">
                <a:ea typeface="ＭＳ Ｐゴシック" pitchFamily="1" charset="-128"/>
              </a:rPr>
              <a:t>the water </a:t>
            </a:r>
            <a:r>
              <a:rPr lang="en-ZA" dirty="0">
                <a:ea typeface="ＭＳ Ｐゴシック" pitchFamily="1" charset="-128"/>
              </a:rPr>
              <a:t>resource </a:t>
            </a:r>
            <a:r>
              <a:rPr lang="en-ZA" dirty="0" smtClean="0">
                <a:ea typeface="ＭＳ Ｐゴシック" pitchFamily="1" charset="-128"/>
              </a:rPr>
              <a:t>situation</a:t>
            </a:r>
          </a:p>
          <a:p>
            <a:pPr lvl="1"/>
            <a:r>
              <a:rPr lang="en-ZA" dirty="0" smtClean="0">
                <a:ea typeface="ＭＳ Ｐゴシック" pitchFamily="1" charset="-128"/>
              </a:rPr>
              <a:t>Addressed the scarcity of water in South Africa</a:t>
            </a:r>
          </a:p>
          <a:p>
            <a:pPr lvl="1"/>
            <a:r>
              <a:rPr lang="en-ZA" dirty="0" smtClean="0">
                <a:ea typeface="ＭＳ Ｐゴシック" pitchFamily="1" charset="-128"/>
              </a:rPr>
              <a:t>Fresh water is limited and unevenly distributed</a:t>
            </a:r>
          </a:p>
          <a:p>
            <a:pPr lvl="1"/>
            <a:r>
              <a:rPr lang="en-ZA" dirty="0" smtClean="0">
                <a:ea typeface="ＭＳ Ｐゴシック" pitchFamily="1" charset="-128"/>
              </a:rPr>
              <a:t>Situation varied from area to area</a:t>
            </a:r>
            <a:endParaRPr lang="en-ZA" dirty="0">
              <a:ea typeface="ＭＳ Ｐゴシック" pitchFamily="1" charset="-128"/>
            </a:endParaRPr>
          </a:p>
          <a:p>
            <a:pPr lvl="1"/>
            <a:endParaRPr lang="en-ZA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82" y="4610100"/>
            <a:ext cx="1366131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497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ZA" dirty="0" smtClean="0"/>
              <a:t>Background cont.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NWRS information on </a:t>
            </a:r>
            <a:r>
              <a:rPr lang="en-ZA" dirty="0" smtClean="0"/>
              <a:t>a broad </a:t>
            </a:r>
            <a:r>
              <a:rPr lang="en-ZA" dirty="0"/>
              <a:t>overview level</a:t>
            </a:r>
          </a:p>
          <a:p>
            <a:r>
              <a:rPr lang="en-ZA" dirty="0"/>
              <a:t>Can for instance not be used to build infrastructure</a:t>
            </a:r>
          </a:p>
          <a:p>
            <a:r>
              <a:rPr lang="en-ZA" dirty="0"/>
              <a:t>More detail required</a:t>
            </a:r>
          </a:p>
          <a:p>
            <a:r>
              <a:rPr lang="en-ZA" dirty="0" smtClean="0"/>
              <a:t>Internal Strategic Perspectives (ISPs) </a:t>
            </a:r>
            <a:r>
              <a:rPr lang="en-ZA" dirty="0"/>
              <a:t>– </a:t>
            </a:r>
            <a:r>
              <a:rPr lang="en-ZA" dirty="0" smtClean="0"/>
              <a:t>Catchment Management Area </a:t>
            </a:r>
            <a:r>
              <a:rPr lang="en-ZA" dirty="0"/>
              <a:t>level, but still not detailed enough</a:t>
            </a:r>
          </a:p>
          <a:p>
            <a:r>
              <a:rPr lang="en-ZA" dirty="0"/>
              <a:t>Reconciliation </a:t>
            </a:r>
            <a:r>
              <a:rPr lang="en-ZA" dirty="0" smtClean="0"/>
              <a:t>Strategies for:</a:t>
            </a:r>
            <a:endParaRPr lang="en-ZA" dirty="0"/>
          </a:p>
          <a:p>
            <a:pPr lvl="1"/>
            <a:r>
              <a:rPr lang="en-ZA" dirty="0"/>
              <a:t>Large systems supplying areas of large economic </a:t>
            </a:r>
            <a:r>
              <a:rPr lang="en-ZA" dirty="0" smtClean="0"/>
              <a:t>importance</a:t>
            </a:r>
          </a:p>
          <a:p>
            <a:pPr lvl="1"/>
            <a:r>
              <a:rPr lang="en-ZA" dirty="0" smtClean="0"/>
              <a:t>Rest </a:t>
            </a:r>
            <a:r>
              <a:rPr lang="en-ZA" dirty="0"/>
              <a:t>of towns covered in “All Town Strategies</a:t>
            </a:r>
            <a:r>
              <a:rPr lang="en-ZA" dirty="0" smtClean="0"/>
              <a:t>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7662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43000" y="1428750"/>
            <a:ext cx="6858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pic>
        <p:nvPicPr>
          <p:cNvPr id="9220" name="Picture 2" descr="Image result for sc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53" y="3020617"/>
            <a:ext cx="3390900" cy="262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7774782" y="3918358"/>
            <a:ext cx="1491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Blip>
                <a:blip r:embed="rId3"/>
              </a:buBlip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 Unicode MS" panose="020B0604020202020204" pitchFamily="34" charset="-128"/>
              <a:buChar char="-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Arial Unicode MS" panose="020B0604020202020204" pitchFamily="34" charset="-128"/>
              <a:buChar char="-"/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ZA" altLang="en-US" sz="2000" dirty="0">
                <a:solidFill>
                  <a:srgbClr val="0070C0"/>
                </a:solidFill>
              </a:rPr>
              <a:t>Water resources</a:t>
            </a:r>
          </a:p>
        </p:txBody>
      </p:sp>
      <p:pic>
        <p:nvPicPr>
          <p:cNvPr id="9222" name="Picture 4" descr="Image result for dam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81" y="3028950"/>
            <a:ext cx="1218010" cy="9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Image result for river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82" y="4245769"/>
            <a:ext cx="120372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Image result for simple groundwater diagr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53" y="5236370"/>
            <a:ext cx="1695450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" descr="Image result for sasol secun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54" y="4564857"/>
            <a:ext cx="186809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" descr="Image result for joburg skyl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283744"/>
            <a:ext cx="1272779" cy="6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Image result for irrig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53" y="2626520"/>
            <a:ext cx="1456134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0" descr="Image result for trout in wa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58" y="3749278"/>
            <a:ext cx="1048940" cy="71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2" descr="Image result for olifants ri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0200"/>
            <a:ext cx="154543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" descr="Image result for rain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28" y="2308623"/>
            <a:ext cx="1123950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Box 19"/>
          <p:cNvSpPr txBox="1">
            <a:spLocks noChangeArrowheads="1"/>
          </p:cNvSpPr>
          <p:nvPr/>
        </p:nvSpPr>
        <p:spPr bwMode="auto">
          <a:xfrm>
            <a:off x="153591" y="1383508"/>
            <a:ext cx="89904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Blip>
                <a:blip r:embed="rId3"/>
              </a:buBlip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 Unicode MS" panose="020B0604020202020204" pitchFamily="34" charset="-128"/>
              <a:buChar char="-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Arial Unicode MS" panose="020B0604020202020204" pitchFamily="34" charset="-128"/>
              <a:buChar char="-"/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ZA" altLang="en-US" sz="2000" dirty="0">
                <a:solidFill>
                  <a:srgbClr val="0070C0"/>
                </a:solidFill>
              </a:rPr>
              <a:t>Determine if system is in balance</a:t>
            </a:r>
            <a:r>
              <a:rPr lang="en-ZA" altLang="en-US" sz="2000" dirty="0" smtClean="0">
                <a:solidFill>
                  <a:srgbClr val="0070C0"/>
                </a:solidFill>
              </a:rPr>
              <a:t>, now and into the future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ZA" altLang="en-US" sz="2000" dirty="0" smtClean="0">
                <a:solidFill>
                  <a:srgbClr val="0070C0"/>
                </a:solidFill>
              </a:rPr>
              <a:t>If </a:t>
            </a:r>
            <a:r>
              <a:rPr lang="en-ZA" altLang="en-US" sz="2000" dirty="0">
                <a:solidFill>
                  <a:srgbClr val="0070C0"/>
                </a:solidFill>
              </a:rPr>
              <a:t>not determine appropriate interventions to avoid deficits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ZA" altLang="en-US" sz="2000" dirty="0">
                <a:solidFill>
                  <a:srgbClr val="0070C0"/>
                </a:solidFill>
              </a:rPr>
              <a:t>Significant Communication with Stakeholders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/>
          <a:lstStyle/>
          <a:p>
            <a:r>
              <a:rPr lang="en-ZA" b="1" dirty="0" smtClean="0"/>
              <a:t>Water Reconciliation Strategies</a:t>
            </a:r>
            <a:endParaRPr lang="en-ZA" b="1" dirty="0"/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119296" y="3048000"/>
            <a:ext cx="2082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Blip>
                <a:blip r:embed="rId3"/>
              </a:buBlip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 Unicode MS" panose="020B0604020202020204" pitchFamily="34" charset="-128"/>
              <a:buChar char="-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Arial Unicode MS" panose="020B0604020202020204" pitchFamily="34" charset="-128"/>
              <a:buChar char="-"/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ZA" altLang="en-US" sz="2000" dirty="0">
                <a:solidFill>
                  <a:srgbClr val="0070C0"/>
                </a:solidFill>
              </a:rPr>
              <a:t>Water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5312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ZA" dirty="0" smtClean="0"/>
              <a:t>Background cont.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What is reconciliation:</a:t>
            </a:r>
          </a:p>
          <a:p>
            <a:pPr lvl="1" defTabSz="914400">
              <a:lnSpc>
                <a:spcPct val="80000"/>
              </a:lnSpc>
            </a:pPr>
            <a:r>
              <a:rPr lang="en-ZA" dirty="0">
                <a:ea typeface="ＭＳ Ｐゴシック" pitchFamily="1" charset="-128"/>
              </a:rPr>
              <a:t>Develop future water requirement scenarios in consultation with users</a:t>
            </a:r>
          </a:p>
          <a:p>
            <a:pPr lvl="1" defTabSz="914400">
              <a:lnSpc>
                <a:spcPct val="80000"/>
              </a:lnSpc>
            </a:pPr>
            <a:r>
              <a:rPr lang="en-ZA" dirty="0">
                <a:ea typeface="ＭＳ Ｐゴシック" pitchFamily="1" charset="-128"/>
              </a:rPr>
              <a:t>Investigate all possible water resources and other interventions</a:t>
            </a:r>
          </a:p>
          <a:p>
            <a:pPr lvl="1" defTabSz="914400">
              <a:lnSpc>
                <a:spcPct val="80000"/>
              </a:lnSpc>
            </a:pPr>
            <a:r>
              <a:rPr lang="en-ZA" dirty="0">
                <a:ea typeface="ＭＳ Ｐゴシック" pitchFamily="1" charset="-128"/>
              </a:rPr>
              <a:t>Investigate all possible methods for reconciling the </a:t>
            </a:r>
            <a:r>
              <a:rPr lang="en-ZA" dirty="0" smtClean="0">
                <a:ea typeface="ＭＳ Ｐゴシック" pitchFamily="1" charset="-128"/>
              </a:rPr>
              <a:t>water requirements </a:t>
            </a:r>
            <a:r>
              <a:rPr lang="en-ZA" dirty="0">
                <a:ea typeface="ＭＳ Ｐゴシック" pitchFamily="1" charset="-128"/>
              </a:rPr>
              <a:t>with the available resources</a:t>
            </a:r>
          </a:p>
          <a:p>
            <a:pPr lvl="1" defTabSz="914400">
              <a:lnSpc>
                <a:spcPct val="80000"/>
              </a:lnSpc>
            </a:pPr>
            <a:r>
              <a:rPr lang="en-ZA" dirty="0">
                <a:ea typeface="ＭＳ Ｐゴシック" pitchFamily="1" charset="-128"/>
              </a:rPr>
              <a:t>Make recommendations for development and implementation of </a:t>
            </a:r>
            <a:r>
              <a:rPr lang="en-ZA" dirty="0" smtClean="0">
                <a:ea typeface="ＭＳ Ｐゴシック" pitchFamily="1" charset="-128"/>
              </a:rPr>
              <a:t>interventions</a:t>
            </a:r>
            <a:endParaRPr lang="en-ZA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714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ZA" sz="3600" dirty="0" smtClean="0">
                <a:effectLst/>
                <a:latin typeface="Calibri" pitchFamily="34" charset="0"/>
                <a:ea typeface="ＭＳ Ｐゴシック" pitchFamily="1" charset="-128"/>
              </a:rPr>
              <a:t>NSDP: Key demand centres</a:t>
            </a:r>
          </a:p>
        </p:txBody>
      </p:sp>
      <p:pic>
        <p:nvPicPr>
          <p:cNvPr id="12291" name="Picture 3" descr="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65175"/>
            <a:ext cx="8256588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ZA" dirty="0" smtClean="0"/>
              <a:t>Background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2838" y="1456531"/>
            <a:ext cx="8828762" cy="5109369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ZA" sz="2800" dirty="0" smtClean="0"/>
              <a:t>2012 National </a:t>
            </a:r>
            <a:r>
              <a:rPr lang="en-ZA" sz="2800" dirty="0"/>
              <a:t>Water Resource Strategy (NWRS 2, </a:t>
            </a:r>
            <a:r>
              <a:rPr lang="en-ZA" sz="2800" dirty="0" smtClean="0"/>
              <a:t>draft)</a:t>
            </a:r>
            <a:endParaRPr lang="en-ZA" sz="2800" dirty="0"/>
          </a:p>
          <a:p>
            <a:pPr lvl="2">
              <a:buFont typeface="Calibri" pitchFamily="34" charset="0"/>
              <a:buChar char="−"/>
            </a:pPr>
            <a:r>
              <a:rPr lang="en-ZA" sz="2600" dirty="0"/>
              <a:t>NWRS 2 is building on NWRS 1, not replacing it</a:t>
            </a:r>
          </a:p>
          <a:p>
            <a:pPr lvl="2">
              <a:buFont typeface="Calibri" pitchFamily="34" charset="0"/>
              <a:buChar char="−"/>
            </a:pPr>
            <a:r>
              <a:rPr lang="en-ZA" sz="2600" dirty="0"/>
              <a:t>Putting water at the centre of integrated development planning and decision making</a:t>
            </a:r>
          </a:p>
          <a:p>
            <a:pPr lvl="2">
              <a:buFont typeface="Calibri" pitchFamily="34" charset="0"/>
              <a:buChar char="−"/>
            </a:pPr>
            <a:r>
              <a:rPr lang="en-ZA" sz="2600" dirty="0"/>
              <a:t>Ensuring water for equitable growth and development</a:t>
            </a:r>
          </a:p>
          <a:p>
            <a:pPr lvl="2">
              <a:buFont typeface="Calibri" pitchFamily="34" charset="0"/>
              <a:buChar char="−"/>
            </a:pPr>
            <a:r>
              <a:rPr lang="en-ZA" sz="2600" dirty="0"/>
              <a:t>Protecting water ecosystems</a:t>
            </a:r>
          </a:p>
          <a:p>
            <a:pPr lvl="2">
              <a:buFont typeface="Calibri" pitchFamily="34" charset="0"/>
              <a:buChar char="−"/>
            </a:pPr>
            <a:r>
              <a:rPr lang="en-ZA" sz="2600" dirty="0"/>
              <a:t>Implementing water use efficiency and WC/WDM </a:t>
            </a:r>
          </a:p>
          <a:p>
            <a:pPr lvl="2">
              <a:buFont typeface="Calibri" pitchFamily="34" charset="0"/>
              <a:buChar char="−"/>
            </a:pPr>
            <a:r>
              <a:rPr lang="en-ZA" sz="2600" dirty="0"/>
              <a:t>Optimising water resources</a:t>
            </a:r>
          </a:p>
          <a:p>
            <a:pPr lvl="2">
              <a:buFont typeface="Calibri" pitchFamily="34" charset="0"/>
              <a:buChar char="−"/>
            </a:pPr>
            <a:r>
              <a:rPr lang="en-ZA" sz="2600" dirty="0"/>
              <a:t>Achieving effective water governance and Developmental Water Management</a:t>
            </a:r>
          </a:p>
        </p:txBody>
      </p:sp>
      <p:pic>
        <p:nvPicPr>
          <p:cNvPr id="26630" name="Picture 8" descr="NWRS 2 Draft cover comprehensive july 2012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15178"/>
            <a:ext cx="1284986" cy="180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5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9438"/>
            <a:ext cx="8229600" cy="944562"/>
          </a:xfrm>
        </p:spPr>
        <p:txBody>
          <a:bodyPr/>
          <a:lstStyle/>
          <a:p>
            <a:r>
              <a:rPr lang="en-ZA" dirty="0" smtClean="0"/>
              <a:t>Background to All Towns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162838" y="1371600"/>
            <a:ext cx="8981162" cy="5410200"/>
          </a:xfrm>
        </p:spPr>
        <p:txBody>
          <a:bodyPr>
            <a:normAutofit fontScale="92500"/>
          </a:bodyPr>
          <a:lstStyle/>
          <a:p>
            <a:r>
              <a:rPr lang="en-ZA" sz="2800" dirty="0"/>
              <a:t>2008: Development of Reconciliation Strategies for All </a:t>
            </a:r>
            <a:r>
              <a:rPr lang="en-ZA" sz="2800" dirty="0" smtClean="0"/>
              <a:t>Towns</a:t>
            </a:r>
          </a:p>
          <a:p>
            <a:r>
              <a:rPr lang="en-ZA" sz="2800" dirty="0" smtClean="0"/>
              <a:t>Intention to support Municipalities and encourage improved planning and management of water resources</a:t>
            </a:r>
          </a:p>
          <a:p>
            <a:r>
              <a:rPr lang="en-ZA" sz="2800" dirty="0"/>
              <a:t>Key general messages from All Town Studies </a:t>
            </a:r>
            <a:r>
              <a:rPr lang="en-ZA" sz="2800" dirty="0" smtClean="0"/>
              <a:t>(2008-2011)</a:t>
            </a:r>
            <a:endParaRPr lang="en-ZA" sz="2800" dirty="0"/>
          </a:p>
          <a:p>
            <a:pPr lvl="1"/>
            <a:r>
              <a:rPr lang="en-ZA" sz="2600" dirty="0"/>
              <a:t>Improved management will solve largest portion of immediate problems</a:t>
            </a:r>
          </a:p>
          <a:p>
            <a:pPr lvl="1"/>
            <a:r>
              <a:rPr lang="en-ZA" sz="2600" dirty="0" smtClean="0"/>
              <a:t>Identified priority Towns where </a:t>
            </a:r>
            <a:r>
              <a:rPr lang="en-ZA" sz="2600" dirty="0"/>
              <a:t>water </a:t>
            </a:r>
            <a:r>
              <a:rPr lang="en-ZA" sz="2600" dirty="0" smtClean="0"/>
              <a:t>requirements </a:t>
            </a:r>
            <a:r>
              <a:rPr lang="en-ZA" sz="2600" dirty="0"/>
              <a:t>exceed water resources availability</a:t>
            </a:r>
          </a:p>
          <a:p>
            <a:pPr lvl="1"/>
            <a:r>
              <a:rPr lang="en-ZA" sz="2600" dirty="0"/>
              <a:t>Minimal metering</a:t>
            </a:r>
          </a:p>
          <a:p>
            <a:pPr lvl="1"/>
            <a:r>
              <a:rPr lang="en-ZA" sz="2600" dirty="0"/>
              <a:t>High per capita use  in many towns pointing to WC/WDM </a:t>
            </a:r>
            <a:r>
              <a:rPr lang="en-ZA" sz="2600" dirty="0" smtClean="0"/>
              <a:t>potential</a:t>
            </a:r>
          </a:p>
          <a:p>
            <a:pPr lvl="1"/>
            <a:r>
              <a:rPr lang="en-ZA" sz="2600" dirty="0"/>
              <a:t>Groundwater remains a feasible source of water for many towns</a:t>
            </a:r>
          </a:p>
          <a:p>
            <a:pPr lvl="1"/>
            <a:endParaRPr lang="en-ZA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6991</TotalTime>
  <Words>960</Words>
  <Application>Microsoft Office PowerPoint</Application>
  <PresentationFormat>On-screen Show (4:3)</PresentationFormat>
  <Paragraphs>165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Gill Sans Light</vt:lpstr>
      <vt:lpstr>Office Theme</vt:lpstr>
      <vt:lpstr>PowerPoint Presentation</vt:lpstr>
      <vt:lpstr>Overview</vt:lpstr>
      <vt:lpstr>Background</vt:lpstr>
      <vt:lpstr>Background cont.</vt:lpstr>
      <vt:lpstr>Water Reconciliation Strategies</vt:lpstr>
      <vt:lpstr>Background cont.</vt:lpstr>
      <vt:lpstr>NSDP: Key demand centres</vt:lpstr>
      <vt:lpstr>Background cont.</vt:lpstr>
      <vt:lpstr>Background to All Towns</vt:lpstr>
      <vt:lpstr>Background to All Towns cont.</vt:lpstr>
      <vt:lpstr>Overview of DWA Planning Regions</vt:lpstr>
      <vt:lpstr>What is a Reconciliation Strategy? </vt:lpstr>
      <vt:lpstr>What is a Reconciliation Strategy? Cont.</vt:lpstr>
      <vt:lpstr>Purpose</vt:lpstr>
      <vt:lpstr>3: Approach</vt:lpstr>
      <vt:lpstr>Reconciliation Strategies: Components</vt:lpstr>
      <vt:lpstr>Introduction</vt:lpstr>
      <vt:lpstr>Demographics</vt:lpstr>
      <vt:lpstr>Water Requirements</vt:lpstr>
      <vt:lpstr>Water Infrastructure</vt:lpstr>
      <vt:lpstr>WCWDM</vt:lpstr>
      <vt:lpstr>Water Resources</vt:lpstr>
      <vt:lpstr>Water Balance</vt:lpstr>
      <vt:lpstr>Reconciliation Options to Meet Shortages </vt:lpstr>
      <vt:lpstr>Institutional Issues</vt:lpstr>
      <vt:lpstr>Conclusions &amp; Recommendations</vt:lpstr>
      <vt:lpstr>PowerPoint Presentation</vt:lpstr>
      <vt:lpstr>5: Implementation</vt:lpstr>
      <vt:lpstr>Role of Strategies Steering Committee (SSC)</vt:lpstr>
    </vt:vector>
  </TitlesOfParts>
  <Company>dwaf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Manyakanyaka Babalwa</dc:creator>
  <cp:lastModifiedBy>Caryn Seago</cp:lastModifiedBy>
  <cp:revision>466</cp:revision>
  <cp:lastPrinted>2013-07-16T12:30:21Z</cp:lastPrinted>
  <dcterms:created xsi:type="dcterms:W3CDTF">2010-08-17T14:49:46Z</dcterms:created>
  <dcterms:modified xsi:type="dcterms:W3CDTF">2018-11-02T10:04:55Z</dcterms:modified>
</cp:coreProperties>
</file>