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60" r:id="rId2"/>
    <p:sldId id="257" r:id="rId3"/>
    <p:sldId id="308" r:id="rId4"/>
    <p:sldId id="264" r:id="rId5"/>
    <p:sldId id="276" r:id="rId6"/>
    <p:sldId id="265" r:id="rId7"/>
    <p:sldId id="268" r:id="rId8"/>
    <p:sldId id="269" r:id="rId9"/>
    <p:sldId id="271" r:id="rId10"/>
    <p:sldId id="270" r:id="rId11"/>
    <p:sldId id="272" r:id="rId12"/>
    <p:sldId id="266" r:id="rId13"/>
    <p:sldId id="309" r:id="rId14"/>
    <p:sldId id="261" r:id="rId15"/>
    <p:sldId id="273" r:id="rId16"/>
    <p:sldId id="274" r:id="rId17"/>
    <p:sldId id="321" r:id="rId18"/>
    <p:sldId id="275" r:id="rId19"/>
    <p:sldId id="310" r:id="rId20"/>
    <p:sldId id="262" r:id="rId21"/>
    <p:sldId id="322" r:id="rId22"/>
    <p:sldId id="311" r:id="rId23"/>
    <p:sldId id="277" r:id="rId24"/>
    <p:sldId id="278" r:id="rId25"/>
    <p:sldId id="304" r:id="rId26"/>
    <p:sldId id="279" r:id="rId27"/>
    <p:sldId id="281" r:id="rId28"/>
    <p:sldId id="312" r:id="rId29"/>
    <p:sldId id="280" r:id="rId30"/>
    <p:sldId id="287" r:id="rId31"/>
    <p:sldId id="288" r:id="rId32"/>
    <p:sldId id="289" r:id="rId33"/>
    <p:sldId id="290" r:id="rId34"/>
    <p:sldId id="315" r:id="rId35"/>
    <p:sldId id="282" r:id="rId36"/>
    <p:sldId id="283" r:id="rId37"/>
    <p:sldId id="284" r:id="rId38"/>
    <p:sldId id="285" r:id="rId39"/>
    <p:sldId id="286" r:id="rId40"/>
    <p:sldId id="291" r:id="rId41"/>
    <p:sldId id="306" r:id="rId42"/>
    <p:sldId id="292" r:id="rId43"/>
    <p:sldId id="307" r:id="rId44"/>
    <p:sldId id="293" r:id="rId45"/>
    <p:sldId id="294" r:id="rId46"/>
    <p:sldId id="298" r:id="rId47"/>
    <p:sldId id="299" r:id="rId48"/>
    <p:sldId id="319" r:id="rId49"/>
    <p:sldId id="313" r:id="rId50"/>
    <p:sldId id="296" r:id="rId51"/>
    <p:sldId id="297" r:id="rId52"/>
    <p:sldId id="300" r:id="rId53"/>
    <p:sldId id="303" r:id="rId54"/>
    <p:sldId id="301" r:id="rId55"/>
    <p:sldId id="314" r:id="rId56"/>
    <p:sldId id="302" r:id="rId57"/>
    <p:sldId id="259" r:id="rId58"/>
  </p:sldIdLst>
  <p:sldSz cx="9144000" cy="6858000" type="screen4x3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E2C3D6-3EA6-432C-A48A-093CA311EBAD}">
          <p14:sldIdLst>
            <p14:sldId id="260"/>
            <p14:sldId id="257"/>
            <p14:sldId id="308"/>
            <p14:sldId id="264"/>
            <p14:sldId id="276"/>
            <p14:sldId id="265"/>
            <p14:sldId id="268"/>
            <p14:sldId id="269"/>
            <p14:sldId id="271"/>
            <p14:sldId id="270"/>
            <p14:sldId id="272"/>
            <p14:sldId id="266"/>
            <p14:sldId id="309"/>
            <p14:sldId id="261"/>
            <p14:sldId id="273"/>
            <p14:sldId id="274"/>
            <p14:sldId id="321"/>
            <p14:sldId id="275"/>
            <p14:sldId id="310"/>
            <p14:sldId id="262"/>
            <p14:sldId id="322"/>
            <p14:sldId id="311"/>
            <p14:sldId id="277"/>
            <p14:sldId id="278"/>
            <p14:sldId id="304"/>
            <p14:sldId id="279"/>
            <p14:sldId id="281"/>
            <p14:sldId id="312"/>
            <p14:sldId id="280"/>
            <p14:sldId id="287"/>
            <p14:sldId id="288"/>
            <p14:sldId id="289"/>
            <p14:sldId id="290"/>
            <p14:sldId id="315"/>
            <p14:sldId id="282"/>
            <p14:sldId id="283"/>
            <p14:sldId id="284"/>
            <p14:sldId id="285"/>
            <p14:sldId id="286"/>
            <p14:sldId id="291"/>
            <p14:sldId id="306"/>
            <p14:sldId id="292"/>
            <p14:sldId id="307"/>
            <p14:sldId id="293"/>
            <p14:sldId id="294"/>
            <p14:sldId id="298"/>
            <p14:sldId id="299"/>
            <p14:sldId id="319"/>
            <p14:sldId id="313"/>
            <p14:sldId id="296"/>
            <p14:sldId id="297"/>
            <p14:sldId id="300"/>
            <p14:sldId id="303"/>
            <p14:sldId id="301"/>
            <p14:sldId id="314"/>
            <p14:sldId id="302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5087" autoAdjust="0"/>
  </p:normalViewPr>
  <p:slideViewPr>
    <p:cSldViewPr snapToGrid="0">
      <p:cViewPr varScale="1">
        <p:scale>
          <a:sx n="105" d="100"/>
          <a:sy n="105" d="100"/>
        </p:scale>
        <p:origin x="16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WR2012</c:v>
          </c:tx>
          <c:spPr>
            <a:ln>
              <a:solidFill>
                <a:srgbClr val="70AD47"/>
              </a:solidFill>
            </a:ln>
          </c:spPr>
          <c:marker>
            <c:symbol val="none"/>
          </c:marker>
          <c:xVal>
            <c:numRef>
              <c:f>[ALLWMA.xlsx]ALLWMA!$A$1:$A$90</c:f>
              <c:numCache>
                <c:formatCode>General</c:formatCode>
                <c:ptCount val="90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</c:numCache>
            </c:numRef>
          </c:xVal>
          <c:yVal>
            <c:numRef>
              <c:f>[ALLWMA.xlsx]ALLWMA!$C$1:$C$90</c:f>
              <c:numCache>
                <c:formatCode>General</c:formatCode>
                <c:ptCount val="90"/>
                <c:pt idx="0">
                  <c:v>1135</c:v>
                </c:pt>
                <c:pt idx="1">
                  <c:v>1148</c:v>
                </c:pt>
                <c:pt idx="2">
                  <c:v>1203</c:v>
                </c:pt>
                <c:pt idx="3">
                  <c:v>1297</c:v>
                </c:pt>
                <c:pt idx="4">
                  <c:v>1370</c:v>
                </c:pt>
                <c:pt idx="5">
                  <c:v>1437</c:v>
                </c:pt>
                <c:pt idx="6">
                  <c:v>1499</c:v>
                </c:pt>
                <c:pt idx="7">
                  <c:v>1561</c:v>
                </c:pt>
                <c:pt idx="8">
                  <c:v>1613</c:v>
                </c:pt>
                <c:pt idx="9">
                  <c:v>1670</c:v>
                </c:pt>
                <c:pt idx="10">
                  <c:v>1716</c:v>
                </c:pt>
                <c:pt idx="11">
                  <c:v>1754</c:v>
                </c:pt>
                <c:pt idx="12">
                  <c:v>1821</c:v>
                </c:pt>
                <c:pt idx="13">
                  <c:v>1869</c:v>
                </c:pt>
                <c:pt idx="14">
                  <c:v>1896</c:v>
                </c:pt>
                <c:pt idx="15">
                  <c:v>1918</c:v>
                </c:pt>
                <c:pt idx="16">
                  <c:v>1936</c:v>
                </c:pt>
                <c:pt idx="17">
                  <c:v>1949</c:v>
                </c:pt>
                <c:pt idx="18">
                  <c:v>1968</c:v>
                </c:pt>
                <c:pt idx="19">
                  <c:v>1973</c:v>
                </c:pt>
                <c:pt idx="20">
                  <c:v>1969</c:v>
                </c:pt>
                <c:pt idx="21">
                  <c:v>1981</c:v>
                </c:pt>
                <c:pt idx="22">
                  <c:v>1989</c:v>
                </c:pt>
                <c:pt idx="23">
                  <c:v>1998</c:v>
                </c:pt>
                <c:pt idx="24">
                  <c:v>1996</c:v>
                </c:pt>
                <c:pt idx="25">
                  <c:v>1999</c:v>
                </c:pt>
                <c:pt idx="26">
                  <c:v>1992</c:v>
                </c:pt>
                <c:pt idx="27">
                  <c:v>1982</c:v>
                </c:pt>
                <c:pt idx="28">
                  <c:v>2013</c:v>
                </c:pt>
                <c:pt idx="29">
                  <c:v>2035</c:v>
                </c:pt>
                <c:pt idx="30">
                  <c:v>2065</c:v>
                </c:pt>
                <c:pt idx="31">
                  <c:v>2072</c:v>
                </c:pt>
                <c:pt idx="32">
                  <c:v>2055</c:v>
                </c:pt>
                <c:pt idx="33">
                  <c:v>2011</c:v>
                </c:pt>
                <c:pt idx="34">
                  <c:v>2025</c:v>
                </c:pt>
                <c:pt idx="35">
                  <c:v>2028</c:v>
                </c:pt>
                <c:pt idx="36">
                  <c:v>2037</c:v>
                </c:pt>
                <c:pt idx="37">
                  <c:v>2044</c:v>
                </c:pt>
                <c:pt idx="38">
                  <c:v>2054</c:v>
                </c:pt>
                <c:pt idx="39">
                  <c:v>2074</c:v>
                </c:pt>
                <c:pt idx="40">
                  <c:v>2100</c:v>
                </c:pt>
                <c:pt idx="41">
                  <c:v>2096</c:v>
                </c:pt>
                <c:pt idx="42">
                  <c:v>2106</c:v>
                </c:pt>
                <c:pt idx="43">
                  <c:v>2110</c:v>
                </c:pt>
                <c:pt idx="44">
                  <c:v>2100</c:v>
                </c:pt>
                <c:pt idx="45">
                  <c:v>2112</c:v>
                </c:pt>
                <c:pt idx="46">
                  <c:v>2125</c:v>
                </c:pt>
                <c:pt idx="47">
                  <c:v>2152</c:v>
                </c:pt>
                <c:pt idx="48">
                  <c:v>2159</c:v>
                </c:pt>
                <c:pt idx="49">
                  <c:v>2155</c:v>
                </c:pt>
                <c:pt idx="50">
                  <c:v>2143</c:v>
                </c:pt>
                <c:pt idx="51">
                  <c:v>2146</c:v>
                </c:pt>
                <c:pt idx="52">
                  <c:v>2153</c:v>
                </c:pt>
                <c:pt idx="53">
                  <c:v>2138</c:v>
                </c:pt>
                <c:pt idx="54">
                  <c:v>2129</c:v>
                </c:pt>
                <c:pt idx="55">
                  <c:v>2105</c:v>
                </c:pt>
                <c:pt idx="56">
                  <c:v>2095</c:v>
                </c:pt>
                <c:pt idx="57">
                  <c:v>2030</c:v>
                </c:pt>
                <c:pt idx="58">
                  <c:v>2001</c:v>
                </c:pt>
                <c:pt idx="59">
                  <c:v>1959</c:v>
                </c:pt>
                <c:pt idx="60">
                  <c:v>1956</c:v>
                </c:pt>
                <c:pt idx="61">
                  <c:v>1931</c:v>
                </c:pt>
                <c:pt idx="62">
                  <c:v>1916</c:v>
                </c:pt>
                <c:pt idx="63">
                  <c:v>1904</c:v>
                </c:pt>
                <c:pt idx="64">
                  <c:v>1908</c:v>
                </c:pt>
                <c:pt idx="65">
                  <c:v>1879</c:v>
                </c:pt>
                <c:pt idx="66">
                  <c:v>1850</c:v>
                </c:pt>
                <c:pt idx="67">
                  <c:v>1798</c:v>
                </c:pt>
                <c:pt idx="68">
                  <c:v>1778</c:v>
                </c:pt>
                <c:pt idx="69">
                  <c:v>1752</c:v>
                </c:pt>
                <c:pt idx="70">
                  <c:v>1391</c:v>
                </c:pt>
                <c:pt idx="71">
                  <c:v>1381</c:v>
                </c:pt>
                <c:pt idx="72">
                  <c:v>1372</c:v>
                </c:pt>
                <c:pt idx="73">
                  <c:v>1366</c:v>
                </c:pt>
                <c:pt idx="74">
                  <c:v>1355</c:v>
                </c:pt>
                <c:pt idx="75">
                  <c:v>1337</c:v>
                </c:pt>
                <c:pt idx="76">
                  <c:v>1321</c:v>
                </c:pt>
                <c:pt idx="77">
                  <c:v>1311</c:v>
                </c:pt>
                <c:pt idx="78">
                  <c:v>1299</c:v>
                </c:pt>
                <c:pt idx="79">
                  <c:v>1281</c:v>
                </c:pt>
                <c:pt idx="80">
                  <c:v>1268</c:v>
                </c:pt>
                <c:pt idx="81">
                  <c:v>1233</c:v>
                </c:pt>
                <c:pt idx="82">
                  <c:v>1209</c:v>
                </c:pt>
                <c:pt idx="83">
                  <c:v>1174</c:v>
                </c:pt>
                <c:pt idx="84">
                  <c:v>1053</c:v>
                </c:pt>
                <c:pt idx="85">
                  <c:v>930</c:v>
                </c:pt>
                <c:pt idx="86">
                  <c:v>893</c:v>
                </c:pt>
                <c:pt idx="87">
                  <c:v>869</c:v>
                </c:pt>
                <c:pt idx="88">
                  <c:v>848</c:v>
                </c:pt>
                <c:pt idx="89">
                  <c:v>814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69D-4351-8497-ED994A403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234880"/>
        <c:axId val="158228480"/>
      </c:scatterChart>
      <c:valAx>
        <c:axId val="158234880"/>
        <c:scaling>
          <c:orientation val="minMax"/>
          <c:max val="2010"/>
          <c:min val="1920"/>
        </c:scaling>
        <c:delete val="0"/>
        <c:axPos val="b"/>
        <c:minorGridlines/>
        <c:numFmt formatCode="General" sourceLinked="1"/>
        <c:majorTickMark val="cross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58228480"/>
        <c:crosses val="autoZero"/>
        <c:crossBetween val="midCat"/>
      </c:valAx>
      <c:valAx>
        <c:axId val="158228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useful rainfall stations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58234880"/>
        <c:crosses val="autoZero"/>
        <c:crossBetween val="midCat"/>
      </c:valAx>
      <c:spPr>
        <a:ln>
          <a:solidFill>
            <a:srgbClr val="BBE0E3">
              <a:shade val="95000"/>
              <a:satMod val="105000"/>
            </a:srgbClr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64221229661257"/>
          <c:y val="2.0611136645883373E-2"/>
          <c:w val="0.84352140836668832"/>
          <c:h val="0.81175586241113373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[New_record_periods.xls]All!$G$2:$CR$2</c:f>
              <c:numCache>
                <c:formatCode>General</c:formatCode>
                <c:ptCount val="90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</c:numCache>
            </c:numRef>
          </c:cat>
          <c:val>
            <c:numRef>
              <c:f>[New_record_periods.xls]All!$G$625:$CR$625</c:f>
              <c:numCache>
                <c:formatCode>General</c:formatCode>
                <c:ptCount val="90"/>
                <c:pt idx="0">
                  <c:v>9</c:v>
                </c:pt>
                <c:pt idx="1">
                  <c:v>9</c:v>
                </c:pt>
                <c:pt idx="2">
                  <c:v>14</c:v>
                </c:pt>
                <c:pt idx="3">
                  <c:v>17</c:v>
                </c:pt>
                <c:pt idx="4">
                  <c:v>21</c:v>
                </c:pt>
                <c:pt idx="5">
                  <c:v>21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27</c:v>
                </c:pt>
                <c:pt idx="11">
                  <c:v>29</c:v>
                </c:pt>
                <c:pt idx="12">
                  <c:v>30</c:v>
                </c:pt>
                <c:pt idx="13">
                  <c:v>35</c:v>
                </c:pt>
                <c:pt idx="14">
                  <c:v>38</c:v>
                </c:pt>
                <c:pt idx="15">
                  <c:v>43</c:v>
                </c:pt>
                <c:pt idx="16">
                  <c:v>45</c:v>
                </c:pt>
                <c:pt idx="17">
                  <c:v>48</c:v>
                </c:pt>
                <c:pt idx="18">
                  <c:v>52</c:v>
                </c:pt>
                <c:pt idx="19">
                  <c:v>55</c:v>
                </c:pt>
                <c:pt idx="20">
                  <c:v>56</c:v>
                </c:pt>
                <c:pt idx="21">
                  <c:v>57</c:v>
                </c:pt>
                <c:pt idx="22">
                  <c:v>59</c:v>
                </c:pt>
                <c:pt idx="23">
                  <c:v>60</c:v>
                </c:pt>
                <c:pt idx="24">
                  <c:v>61</c:v>
                </c:pt>
                <c:pt idx="25">
                  <c:v>61</c:v>
                </c:pt>
                <c:pt idx="26">
                  <c:v>61</c:v>
                </c:pt>
                <c:pt idx="27">
                  <c:v>68</c:v>
                </c:pt>
                <c:pt idx="28">
                  <c:v>84</c:v>
                </c:pt>
                <c:pt idx="29">
                  <c:v>89</c:v>
                </c:pt>
                <c:pt idx="30">
                  <c:v>97</c:v>
                </c:pt>
                <c:pt idx="31">
                  <c:v>102</c:v>
                </c:pt>
                <c:pt idx="32">
                  <c:v>108</c:v>
                </c:pt>
                <c:pt idx="33">
                  <c:v>116</c:v>
                </c:pt>
                <c:pt idx="34">
                  <c:v>122</c:v>
                </c:pt>
                <c:pt idx="35">
                  <c:v>129</c:v>
                </c:pt>
                <c:pt idx="36">
                  <c:v>140</c:v>
                </c:pt>
                <c:pt idx="37">
                  <c:v>147</c:v>
                </c:pt>
                <c:pt idx="38">
                  <c:v>157</c:v>
                </c:pt>
                <c:pt idx="39">
                  <c:v>166</c:v>
                </c:pt>
                <c:pt idx="40">
                  <c:v>200</c:v>
                </c:pt>
                <c:pt idx="41">
                  <c:v>211</c:v>
                </c:pt>
                <c:pt idx="42">
                  <c:v>225</c:v>
                </c:pt>
                <c:pt idx="43">
                  <c:v>241</c:v>
                </c:pt>
                <c:pt idx="44">
                  <c:v>272</c:v>
                </c:pt>
                <c:pt idx="45">
                  <c:v>287</c:v>
                </c:pt>
                <c:pt idx="46">
                  <c:v>301</c:v>
                </c:pt>
                <c:pt idx="47">
                  <c:v>310</c:v>
                </c:pt>
                <c:pt idx="48">
                  <c:v>326</c:v>
                </c:pt>
                <c:pt idx="49">
                  <c:v>339</c:v>
                </c:pt>
                <c:pt idx="50">
                  <c:v>357</c:v>
                </c:pt>
                <c:pt idx="51">
                  <c:v>373</c:v>
                </c:pt>
                <c:pt idx="52">
                  <c:v>391</c:v>
                </c:pt>
                <c:pt idx="53">
                  <c:v>396</c:v>
                </c:pt>
                <c:pt idx="54">
                  <c:v>400</c:v>
                </c:pt>
                <c:pt idx="55">
                  <c:v>403</c:v>
                </c:pt>
                <c:pt idx="56">
                  <c:v>410</c:v>
                </c:pt>
                <c:pt idx="57">
                  <c:v>430</c:v>
                </c:pt>
                <c:pt idx="58">
                  <c:v>439</c:v>
                </c:pt>
                <c:pt idx="59">
                  <c:v>450</c:v>
                </c:pt>
                <c:pt idx="60">
                  <c:v>458</c:v>
                </c:pt>
                <c:pt idx="61">
                  <c:v>471</c:v>
                </c:pt>
                <c:pt idx="62">
                  <c:v>479</c:v>
                </c:pt>
                <c:pt idx="63">
                  <c:v>480</c:v>
                </c:pt>
                <c:pt idx="64">
                  <c:v>491</c:v>
                </c:pt>
                <c:pt idx="65">
                  <c:v>498</c:v>
                </c:pt>
                <c:pt idx="66">
                  <c:v>505</c:v>
                </c:pt>
                <c:pt idx="67">
                  <c:v>511</c:v>
                </c:pt>
                <c:pt idx="68">
                  <c:v>507</c:v>
                </c:pt>
                <c:pt idx="69">
                  <c:v>514</c:v>
                </c:pt>
                <c:pt idx="70">
                  <c:v>518</c:v>
                </c:pt>
                <c:pt idx="71">
                  <c:v>514</c:v>
                </c:pt>
                <c:pt idx="72">
                  <c:v>507</c:v>
                </c:pt>
                <c:pt idx="73">
                  <c:v>507</c:v>
                </c:pt>
                <c:pt idx="74">
                  <c:v>508</c:v>
                </c:pt>
                <c:pt idx="75">
                  <c:v>502</c:v>
                </c:pt>
                <c:pt idx="76">
                  <c:v>497</c:v>
                </c:pt>
                <c:pt idx="77">
                  <c:v>495</c:v>
                </c:pt>
                <c:pt idx="78">
                  <c:v>491</c:v>
                </c:pt>
                <c:pt idx="79">
                  <c:v>476</c:v>
                </c:pt>
                <c:pt idx="80">
                  <c:v>476</c:v>
                </c:pt>
                <c:pt idx="81">
                  <c:v>475</c:v>
                </c:pt>
                <c:pt idx="82">
                  <c:v>476</c:v>
                </c:pt>
                <c:pt idx="83">
                  <c:v>470</c:v>
                </c:pt>
                <c:pt idx="84">
                  <c:v>466</c:v>
                </c:pt>
                <c:pt idx="85">
                  <c:v>453</c:v>
                </c:pt>
                <c:pt idx="86">
                  <c:v>450</c:v>
                </c:pt>
                <c:pt idx="87">
                  <c:v>446</c:v>
                </c:pt>
                <c:pt idx="88">
                  <c:v>439</c:v>
                </c:pt>
                <c:pt idx="89">
                  <c:v>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5C-4E86-805D-A35267201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585216"/>
        <c:axId val="158586752"/>
      </c:lineChart>
      <c:catAx>
        <c:axId val="158585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8586752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1585867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Gauging Station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858521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582E7A8-E77A-4917-B790-96E189762B1F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6FA3470-99C7-47A3-955A-5C1520899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WRC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3470-99C7-47A3-955A-5C1520899C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8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3470-99C7-47A3-955A-5C1520899C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8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3470-99C7-47A3-955A-5C1520899CE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9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ZA" dirty="0">
                <a:sym typeface="Wingdings" panose="05000000000000000000" pitchFamily="2" charset="2"/>
              </a:rPr>
              <a:t>Irrigation influences simulated low flows  adjust irrigation module and seasonality of water require.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3470-99C7-47A3-955A-5C1520899CE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2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Simulate as dam in WRYM with high penalty downstream channel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3470-99C7-47A3-955A-5C1520899CE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2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8881"/>
            <a:ext cx="5865471" cy="1901082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563" y="5937437"/>
            <a:ext cx="5184559" cy="738024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41" y="5985301"/>
            <a:ext cx="865701" cy="6422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2DA5D7-7787-409B-9A7C-395B081C3F6B}"/>
              </a:ext>
            </a:extLst>
          </p:cNvPr>
          <p:cNvSpPr/>
          <p:nvPr userDrawn="1"/>
        </p:nvSpPr>
        <p:spPr>
          <a:xfrm>
            <a:off x="7895018" y="5869046"/>
            <a:ext cx="973546" cy="75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5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1286"/>
            <a:ext cx="2949178" cy="1600200"/>
          </a:xfrm>
        </p:spPr>
        <p:txBody>
          <a:bodyPr anchor="b"/>
          <a:lstStyle>
            <a:lvl1pPr>
              <a:defRPr sz="3200" baseline="0">
                <a:solidFill>
                  <a:srgbClr val="5F5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1271512"/>
            <a:ext cx="4629150" cy="4873625"/>
          </a:xfrm>
        </p:spPr>
        <p:txBody>
          <a:bodyPr anchor="t"/>
          <a:lstStyle>
            <a:lvl1pPr marL="0" indent="0">
              <a:buNone/>
              <a:defRPr sz="3200" baseline="0">
                <a:solidFill>
                  <a:srgbClr val="5F5F5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341486"/>
            <a:ext cx="2949178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5F5F5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FE8-61D1-454D-9343-CDEC36C837EC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32" y="270827"/>
            <a:ext cx="828145" cy="6144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A44C0F-914D-4CC0-9014-25D93D84C1AB}"/>
              </a:ext>
            </a:extLst>
          </p:cNvPr>
          <p:cNvSpPr/>
          <p:nvPr userDrawn="1"/>
        </p:nvSpPr>
        <p:spPr>
          <a:xfrm>
            <a:off x="7862131" y="126708"/>
            <a:ext cx="973546" cy="75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3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606555"/>
            <a:ext cx="7886700" cy="4351338"/>
          </a:xfrm>
        </p:spPr>
        <p:txBody>
          <a:bodyPr vert="eaVert"/>
          <a:lstStyle>
            <a:lvl1pPr>
              <a:defRPr baseline="0">
                <a:solidFill>
                  <a:srgbClr val="5F5F5F"/>
                </a:solidFill>
              </a:defRPr>
            </a:lvl1pPr>
            <a:lvl2pPr>
              <a:defRPr baseline="0">
                <a:solidFill>
                  <a:srgbClr val="5F5F5F"/>
                </a:solidFill>
              </a:defRPr>
            </a:lvl2pPr>
            <a:lvl3pPr>
              <a:defRPr baseline="0">
                <a:solidFill>
                  <a:srgbClr val="5F5F5F"/>
                </a:solidFill>
              </a:defRPr>
            </a:lvl3pPr>
            <a:lvl4pPr>
              <a:defRPr baseline="0">
                <a:solidFill>
                  <a:srgbClr val="5F5F5F"/>
                </a:solidFill>
              </a:defRPr>
            </a:lvl4pPr>
            <a:lvl5pPr>
              <a:defRPr baseline="0"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C324-AC6F-4917-94B8-BCA49B0F89A7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13740" y="126708"/>
            <a:ext cx="5150718" cy="903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32" y="270827"/>
            <a:ext cx="828145" cy="6144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7BAE56-DDF7-49A5-BCB8-23A7DB606E13}"/>
              </a:ext>
            </a:extLst>
          </p:cNvPr>
          <p:cNvSpPr/>
          <p:nvPr userDrawn="1"/>
        </p:nvSpPr>
        <p:spPr>
          <a:xfrm>
            <a:off x="7862131" y="126708"/>
            <a:ext cx="973546" cy="75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2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3068" y="116550"/>
            <a:ext cx="923277" cy="4402184"/>
          </a:xfrm>
        </p:spPr>
        <p:txBody>
          <a:bodyPr vert="eaVert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9752" y="225173"/>
            <a:ext cx="5800725" cy="5811838"/>
          </a:xfrm>
        </p:spPr>
        <p:txBody>
          <a:bodyPr vert="eaVert"/>
          <a:lstStyle>
            <a:lvl1pPr>
              <a:defRPr baseline="0">
                <a:solidFill>
                  <a:srgbClr val="5F5F5F"/>
                </a:solidFill>
              </a:defRPr>
            </a:lvl1pPr>
            <a:lvl2pPr>
              <a:defRPr baseline="0">
                <a:solidFill>
                  <a:srgbClr val="5F5F5F"/>
                </a:solidFill>
              </a:defRPr>
            </a:lvl2pPr>
            <a:lvl3pPr>
              <a:defRPr baseline="0">
                <a:solidFill>
                  <a:srgbClr val="5F5F5F"/>
                </a:solidFill>
              </a:defRPr>
            </a:lvl3pPr>
            <a:lvl4pPr>
              <a:defRPr baseline="0">
                <a:solidFill>
                  <a:srgbClr val="5F5F5F"/>
                </a:solidFill>
              </a:defRPr>
            </a:lvl4pPr>
            <a:lvl5pPr>
              <a:defRPr baseline="0"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5E96-F58D-4857-8C8B-9FE954CD498E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7733" y="5969968"/>
            <a:ext cx="695278" cy="5158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D45099-C687-47FC-ADFB-2D28F1668FC2}"/>
              </a:ext>
            </a:extLst>
          </p:cNvPr>
          <p:cNvSpPr/>
          <p:nvPr userDrawn="1"/>
        </p:nvSpPr>
        <p:spPr>
          <a:xfrm>
            <a:off x="8202551" y="5743731"/>
            <a:ext cx="843794" cy="831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5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3537" r="196" b="35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75" y="1325563"/>
            <a:ext cx="7886700" cy="4852500"/>
          </a:xfrm>
        </p:spPr>
        <p:txBody>
          <a:bodyPr>
            <a:normAutofit/>
          </a:bodyPr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 b="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000" b="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 b="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 b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C2C6-C753-4E75-BB1B-8DA0291E07B6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340D4D0C-CC2E-4E33-B322-7C7BCA016139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32" y="270827"/>
            <a:ext cx="828145" cy="6144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A1C8FB-C55F-4427-AF1D-C29C98957642}"/>
              </a:ext>
            </a:extLst>
          </p:cNvPr>
          <p:cNvSpPr/>
          <p:nvPr userDrawn="1"/>
        </p:nvSpPr>
        <p:spPr>
          <a:xfrm>
            <a:off x="7862131" y="126708"/>
            <a:ext cx="973546" cy="75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2" y="0"/>
            <a:ext cx="9144000" cy="1071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75" y="1325563"/>
            <a:ext cx="7886700" cy="4852500"/>
          </a:xfrm>
        </p:spPr>
        <p:txBody>
          <a:bodyPr/>
          <a:lstStyle>
            <a:lvl1pPr>
              <a:defRPr sz="2400" baseline="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>
              <a:defRPr sz="1800" baseline="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>
              <a:defRPr sz="1800" baseline="0">
                <a:solidFill>
                  <a:srgbClr val="5F5F5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4EA-6DDD-4B57-AE57-D17278628062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32" y="270827"/>
            <a:ext cx="828145" cy="6144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F97D05-A4BC-408C-95B9-E2103C2C3B21}"/>
              </a:ext>
            </a:extLst>
          </p:cNvPr>
          <p:cNvSpPr/>
          <p:nvPr userDrawn="1"/>
        </p:nvSpPr>
        <p:spPr>
          <a:xfrm>
            <a:off x="7934831" y="198767"/>
            <a:ext cx="973546" cy="75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6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D3AC-5A21-4AAC-B952-5464C07FAEF6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5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0814"/>
            <a:ext cx="3886200" cy="4351338"/>
          </a:xfrm>
        </p:spPr>
        <p:txBody>
          <a:bodyPr/>
          <a:lstStyle>
            <a:lvl1pPr>
              <a:defRPr baseline="0">
                <a:solidFill>
                  <a:srgbClr val="5F5F5F"/>
                </a:solidFill>
              </a:defRPr>
            </a:lvl1pPr>
            <a:lvl2pPr>
              <a:defRPr baseline="0">
                <a:solidFill>
                  <a:srgbClr val="5F5F5F"/>
                </a:solidFill>
              </a:defRPr>
            </a:lvl2pPr>
            <a:lvl3pPr>
              <a:defRPr baseline="0">
                <a:solidFill>
                  <a:srgbClr val="5F5F5F"/>
                </a:solidFill>
              </a:defRPr>
            </a:lvl3pPr>
            <a:lvl4pPr>
              <a:defRPr baseline="0">
                <a:solidFill>
                  <a:srgbClr val="5F5F5F"/>
                </a:solidFill>
              </a:defRPr>
            </a:lvl4pPr>
            <a:lvl5pPr>
              <a:defRPr baseline="0"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0814"/>
            <a:ext cx="3886200" cy="4351338"/>
          </a:xfrm>
        </p:spPr>
        <p:txBody>
          <a:bodyPr/>
          <a:lstStyle>
            <a:lvl1pPr>
              <a:defRPr baseline="0">
                <a:solidFill>
                  <a:srgbClr val="5F5F5F"/>
                </a:solidFill>
              </a:defRPr>
            </a:lvl1pPr>
            <a:lvl2pPr>
              <a:defRPr baseline="0">
                <a:solidFill>
                  <a:srgbClr val="5F5F5F"/>
                </a:solidFill>
              </a:defRPr>
            </a:lvl2pPr>
            <a:lvl3pPr>
              <a:defRPr baseline="0">
                <a:solidFill>
                  <a:srgbClr val="5F5F5F"/>
                </a:solidFill>
              </a:defRPr>
            </a:lvl3pPr>
            <a:lvl4pPr>
              <a:defRPr baseline="0">
                <a:solidFill>
                  <a:srgbClr val="5F5F5F"/>
                </a:solidFill>
              </a:defRPr>
            </a:lvl4pPr>
            <a:lvl5pPr>
              <a:defRPr baseline="0"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9C3D-234B-4E38-98B1-92FF5400D401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32" y="270827"/>
            <a:ext cx="828145" cy="6144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627ACD-E750-4044-AE0A-92DD6565ED86}"/>
              </a:ext>
            </a:extLst>
          </p:cNvPr>
          <p:cNvSpPr/>
          <p:nvPr userDrawn="1"/>
        </p:nvSpPr>
        <p:spPr>
          <a:xfrm>
            <a:off x="7862131" y="126708"/>
            <a:ext cx="973546" cy="75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1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559" y="1438830"/>
            <a:ext cx="3868340" cy="823912"/>
          </a:xfrm>
        </p:spPr>
        <p:txBody>
          <a:bodyPr anchor="b"/>
          <a:lstStyle>
            <a:lvl1pPr marL="0" indent="0">
              <a:buNone/>
              <a:defRPr sz="2400" b="1" i="0" baseline="0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559" y="2262742"/>
            <a:ext cx="3868340" cy="3684588"/>
          </a:xfrm>
        </p:spPr>
        <p:txBody>
          <a:bodyPr/>
          <a:lstStyle>
            <a:lvl1pPr>
              <a:defRPr baseline="0">
                <a:solidFill>
                  <a:srgbClr val="5F5F5F"/>
                </a:solidFill>
              </a:defRPr>
            </a:lvl1pPr>
            <a:lvl2pPr>
              <a:defRPr baseline="0">
                <a:solidFill>
                  <a:srgbClr val="5F5F5F"/>
                </a:solidFill>
              </a:defRPr>
            </a:lvl2pPr>
            <a:lvl3pPr>
              <a:defRPr baseline="0">
                <a:solidFill>
                  <a:srgbClr val="5F5F5F"/>
                </a:solidFill>
              </a:defRPr>
            </a:lvl3pPr>
            <a:lvl4pPr>
              <a:defRPr baseline="0">
                <a:solidFill>
                  <a:srgbClr val="5F5F5F"/>
                </a:solidFill>
              </a:defRPr>
            </a:lvl4pPr>
            <a:lvl5pPr>
              <a:defRPr baseline="0"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867" y="1438830"/>
            <a:ext cx="3887391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1867" y="2262742"/>
            <a:ext cx="3887391" cy="3684588"/>
          </a:xfrm>
        </p:spPr>
        <p:txBody>
          <a:bodyPr/>
          <a:lstStyle>
            <a:lvl1pPr>
              <a:defRPr baseline="0">
                <a:solidFill>
                  <a:srgbClr val="5F5F5F"/>
                </a:solidFill>
              </a:defRPr>
            </a:lvl1pPr>
            <a:lvl2pPr>
              <a:defRPr baseline="0">
                <a:solidFill>
                  <a:srgbClr val="5F5F5F"/>
                </a:solidFill>
              </a:defRPr>
            </a:lvl2pPr>
            <a:lvl3pPr>
              <a:defRPr baseline="0">
                <a:solidFill>
                  <a:srgbClr val="5F5F5F"/>
                </a:solidFill>
              </a:defRPr>
            </a:lvl3pPr>
            <a:lvl4pPr>
              <a:defRPr baseline="0">
                <a:solidFill>
                  <a:srgbClr val="5F5F5F"/>
                </a:solidFill>
              </a:defRPr>
            </a:lvl4pPr>
            <a:lvl5pPr>
              <a:defRPr baseline="0">
                <a:solidFill>
                  <a:srgbClr val="5F5F5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EBE-DD89-4DE1-A0AF-BF71710A9C23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32" y="270827"/>
            <a:ext cx="828145" cy="6144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264DD2-451A-4384-838B-4E07A5657FBB}"/>
              </a:ext>
            </a:extLst>
          </p:cNvPr>
          <p:cNvSpPr/>
          <p:nvPr userDrawn="1"/>
        </p:nvSpPr>
        <p:spPr>
          <a:xfrm>
            <a:off x="7892507" y="198767"/>
            <a:ext cx="973546" cy="75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8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F45E-A29E-4767-AFAF-65096465D933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13740" y="126708"/>
            <a:ext cx="5150718" cy="903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32" y="270827"/>
            <a:ext cx="828145" cy="6144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2D55ED-E5A8-4DB6-B817-5E1F2B7408D7}"/>
              </a:ext>
            </a:extLst>
          </p:cNvPr>
          <p:cNvSpPr/>
          <p:nvPr userDrawn="1"/>
        </p:nvSpPr>
        <p:spPr>
          <a:xfrm>
            <a:off x="7862131" y="126708"/>
            <a:ext cx="973546" cy="75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D62D-2229-4B40-96E5-1D1BC39CF17B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32" y="270827"/>
            <a:ext cx="828145" cy="6144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C37E74-934E-412E-8935-405BA45CB9B6}"/>
              </a:ext>
            </a:extLst>
          </p:cNvPr>
          <p:cNvSpPr/>
          <p:nvPr userDrawn="1"/>
        </p:nvSpPr>
        <p:spPr>
          <a:xfrm>
            <a:off x="7862131" y="126708"/>
            <a:ext cx="973546" cy="75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5569"/>
            <a:ext cx="2949178" cy="1600200"/>
          </a:xfrm>
        </p:spPr>
        <p:txBody>
          <a:bodyPr anchor="b"/>
          <a:lstStyle>
            <a:lvl1pPr>
              <a:defRPr sz="3200" baseline="0">
                <a:solidFill>
                  <a:srgbClr val="5F5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95795"/>
            <a:ext cx="4629150" cy="4873625"/>
          </a:xfrm>
        </p:spPr>
        <p:txBody>
          <a:bodyPr/>
          <a:lstStyle>
            <a:lvl1pPr>
              <a:defRPr sz="3200" baseline="0">
                <a:solidFill>
                  <a:srgbClr val="5F5F5F"/>
                </a:solidFill>
              </a:defRPr>
            </a:lvl1pPr>
            <a:lvl2pPr>
              <a:defRPr sz="2800" baseline="0">
                <a:solidFill>
                  <a:srgbClr val="5F5F5F"/>
                </a:solidFill>
              </a:defRPr>
            </a:lvl2pPr>
            <a:lvl3pPr>
              <a:defRPr sz="2400" baseline="0">
                <a:solidFill>
                  <a:srgbClr val="5F5F5F"/>
                </a:solidFill>
              </a:defRPr>
            </a:lvl3pPr>
            <a:lvl4pPr>
              <a:defRPr sz="2000" baseline="0">
                <a:solidFill>
                  <a:srgbClr val="5F5F5F"/>
                </a:solidFill>
              </a:defRPr>
            </a:lvl4pPr>
            <a:lvl5pPr>
              <a:defRPr sz="2000" baseline="0">
                <a:solidFill>
                  <a:srgbClr val="5F5F5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65769"/>
            <a:ext cx="2949178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5F5F5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FC52D56-02AD-4A1C-AF7F-B07C1E921BF3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40D4D0C-CC2E-4E33-B322-7C7BCA016139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32" y="270827"/>
            <a:ext cx="828145" cy="6144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05B539-3A9C-4F18-AFF1-66A4C4510806}"/>
              </a:ext>
            </a:extLst>
          </p:cNvPr>
          <p:cNvSpPr/>
          <p:nvPr userDrawn="1"/>
        </p:nvSpPr>
        <p:spPr>
          <a:xfrm>
            <a:off x="7862131" y="126708"/>
            <a:ext cx="973546" cy="75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8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DE772-3FBE-4667-B2F1-A188AB509E7F}" type="datetime1">
              <a:rPr lang="en-ZA" smtClean="0"/>
              <a:t>2018/08/23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4D0C-CC2E-4E33-B322-7C7BCA01613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683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aterresourceswr2012.co.za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8880"/>
            <a:ext cx="7174149" cy="2681017"/>
          </a:xfrm>
        </p:spPr>
        <p:txBody>
          <a:bodyPr>
            <a:normAutofit/>
          </a:bodyPr>
          <a:lstStyle/>
          <a:p>
            <a:r>
              <a:rPr lang="en-US" dirty="0"/>
              <a:t>Hydrology Rainfall-Runoff modelling: Pitman/WRMS 2000	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563" y="5937437"/>
            <a:ext cx="5184559" cy="738024"/>
          </a:xfrm>
        </p:spPr>
        <p:txBody>
          <a:bodyPr/>
          <a:lstStyle/>
          <a:p>
            <a:r>
              <a:rPr lang="en-ZA" dirty="0"/>
              <a:t>Presented By: Sebastian Jahnke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0D1A4-51BE-414A-945F-FF3064C0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36" y="5590475"/>
            <a:ext cx="1266825" cy="1133475"/>
          </a:xfrm>
          <a:prstGeom prst="rect">
            <a:avLst/>
          </a:prstGeom>
        </p:spPr>
      </p:pic>
      <p:sp>
        <p:nvSpPr>
          <p:cNvPr id="6" name="AutoShape 4" descr="Image result for water research commission">
            <a:extLst>
              <a:ext uri="{FF2B5EF4-FFF2-40B4-BE49-F238E27FC236}">
                <a16:creationId xmlns:a16="http://schemas.microsoft.com/office/drawing/2014/main" id="{4E697332-7602-42CD-A5E2-6162C5D326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65975" y="4900198"/>
            <a:ext cx="1069849" cy="20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764D8-F3D2-4576-9862-919437543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06" y="5590475"/>
            <a:ext cx="2160621" cy="108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7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Introduction and Overview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D03281-5476-427B-898E-7BAEE757E43A}"/>
              </a:ext>
            </a:extLst>
          </p:cNvPr>
          <p:cNvSpPr txBox="1">
            <a:spLocks/>
          </p:cNvSpPr>
          <p:nvPr/>
        </p:nvSpPr>
        <p:spPr>
          <a:xfrm>
            <a:off x="532475" y="1477963"/>
            <a:ext cx="78867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Major changes in Land Use and Water Requirements experienced over past decades</a:t>
            </a:r>
          </a:p>
          <a:p>
            <a:pPr lvl="1"/>
            <a:r>
              <a:rPr lang="en-ZA" dirty="0"/>
              <a:t>Water use in South Africa grew from (estimated):</a:t>
            </a:r>
          </a:p>
          <a:p>
            <a:pPr lvl="2"/>
            <a:r>
              <a:rPr lang="en-ZA" dirty="0"/>
              <a:t>3 500 million m</a:t>
            </a:r>
            <a:r>
              <a:rPr lang="en-ZA" baseline="30000" dirty="0"/>
              <a:t>3</a:t>
            </a:r>
            <a:r>
              <a:rPr lang="en-ZA" dirty="0"/>
              <a:t>/a in 1953</a:t>
            </a:r>
          </a:p>
          <a:p>
            <a:pPr lvl="2"/>
            <a:r>
              <a:rPr lang="en-ZA" dirty="0"/>
              <a:t>16 000 million m</a:t>
            </a:r>
            <a:r>
              <a:rPr lang="en-ZA" baseline="30000" dirty="0"/>
              <a:t>3</a:t>
            </a:r>
            <a:r>
              <a:rPr lang="en-ZA" dirty="0"/>
              <a:t>/a in 2016</a:t>
            </a:r>
          </a:p>
          <a:p>
            <a:r>
              <a:rPr lang="en-ZA" dirty="0"/>
              <a:t>Reservoir Balances used as important planning instrument </a:t>
            </a:r>
          </a:p>
          <a:p>
            <a:pPr lvl="1"/>
            <a:r>
              <a:rPr lang="en-ZA" dirty="0"/>
              <a:t>Records are deteriorating</a:t>
            </a:r>
          </a:p>
          <a:p>
            <a:pPr lvl="1"/>
            <a:r>
              <a:rPr lang="en-ZA" dirty="0"/>
              <a:t>Many dams without records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7CC45-6429-4A3A-ACEF-9D7B085C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785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935A-F234-4BFF-B357-7D6C53C8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and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5" y="1143729"/>
            <a:ext cx="7886700" cy="4852500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Number of Reservoirs vs. Reservoir Records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A0F0C-5452-4770-873A-FADABC5C2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5" t="6894"/>
          <a:stretch/>
        </p:blipFill>
        <p:spPr>
          <a:xfrm>
            <a:off x="380075" y="1591055"/>
            <a:ext cx="6570400" cy="485249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F71F07-2FA1-4A50-8F23-B63A0C90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239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935A-F234-4BFF-B357-7D6C53C8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and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4" y="1325563"/>
            <a:ext cx="8270149" cy="4852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Model consists of following modules:</a:t>
            </a:r>
          </a:p>
          <a:p>
            <a:pPr lvl="1"/>
            <a:r>
              <a:rPr lang="en-ZA" dirty="0"/>
              <a:t>S</a:t>
            </a:r>
            <a:r>
              <a:rPr lang="en-US" dirty="0"/>
              <a:t>urface- and Groundwater interaction (Runoff mod.)</a:t>
            </a:r>
          </a:p>
          <a:p>
            <a:pPr lvl="1"/>
            <a:r>
              <a:rPr lang="en-ZA" dirty="0"/>
              <a:t>A</a:t>
            </a:r>
            <a:r>
              <a:rPr lang="en-US" dirty="0"/>
              <a:t>fforestation (Commercial Forestry)</a:t>
            </a:r>
          </a:p>
          <a:p>
            <a:pPr lvl="1"/>
            <a:r>
              <a:rPr lang="en-ZA" dirty="0"/>
              <a:t>A</a:t>
            </a:r>
            <a:r>
              <a:rPr lang="en-US" dirty="0"/>
              <a:t>lien Vegetation (IAPs)</a:t>
            </a:r>
          </a:p>
          <a:p>
            <a:pPr lvl="1"/>
            <a:r>
              <a:rPr lang="en-ZA" dirty="0"/>
              <a:t>D</a:t>
            </a:r>
            <a:r>
              <a:rPr lang="en-US" dirty="0"/>
              <a:t>ryland crops</a:t>
            </a:r>
          </a:p>
          <a:p>
            <a:pPr lvl="1"/>
            <a:r>
              <a:rPr lang="en-ZA" dirty="0"/>
              <a:t>O</a:t>
            </a:r>
            <a:r>
              <a:rPr lang="en-US" dirty="0"/>
              <a:t>ff Channel Wetlands</a:t>
            </a:r>
          </a:p>
          <a:p>
            <a:pPr lvl="1"/>
            <a:r>
              <a:rPr lang="en-ZA" dirty="0"/>
              <a:t>M</a:t>
            </a:r>
            <a:r>
              <a:rPr lang="en-US" dirty="0"/>
              <a:t>ining</a:t>
            </a:r>
          </a:p>
          <a:p>
            <a:pPr lvl="1"/>
            <a:r>
              <a:rPr lang="en-US" dirty="0"/>
              <a:t>Irrigation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ACBF1-C74B-4CD1-B8C6-ACF9E43D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962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7557"/>
            <a:ext cx="8166370" cy="9224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ZA" dirty="0"/>
              <a:t>WRMS 2012 Resources</a:t>
            </a:r>
          </a:p>
        </p:txBody>
      </p:sp>
    </p:spTree>
    <p:extLst>
      <p:ext uri="{BB962C8B-B14F-4D97-AF65-F5344CB8AC3E}">
        <p14:creationId xmlns:p14="http://schemas.microsoft.com/office/powerpoint/2010/main" val="87793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Pitman model used for country wide assessment</a:t>
            </a:r>
          </a:p>
          <a:p>
            <a:r>
              <a:rPr lang="en-ZA" dirty="0">
                <a:solidFill>
                  <a:schemeClr val="tx1"/>
                </a:solidFill>
              </a:rPr>
              <a:t>Website </a:t>
            </a:r>
            <a:r>
              <a:rPr lang="en-ZA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http://waterresourceswr2012.co.za/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971C95-B762-4A53-9CB6-C8033A1E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7000"/>
            <a:ext cx="5472684" cy="903288"/>
          </a:xfrm>
        </p:spPr>
        <p:txBody>
          <a:bodyPr/>
          <a:lstStyle/>
          <a:p>
            <a:r>
              <a:rPr lang="en-ZA" dirty="0"/>
              <a:t>WRMS 2012 Resources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97F5-F187-4E21-B636-60448F37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8" y="2227248"/>
            <a:ext cx="7799832" cy="42006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5EAC17-DCBA-42EA-B384-39FE5E35B427}"/>
              </a:ext>
            </a:extLst>
          </p:cNvPr>
          <p:cNvSpPr/>
          <p:nvPr/>
        </p:nvSpPr>
        <p:spPr>
          <a:xfrm>
            <a:off x="3802217" y="4220216"/>
            <a:ext cx="521208" cy="305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7E162-7735-4FB2-A766-FFD206FF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483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71C95-B762-4A53-9CB6-C8033A1E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7000"/>
            <a:ext cx="5472684" cy="903288"/>
          </a:xfrm>
        </p:spPr>
        <p:txBody>
          <a:bodyPr/>
          <a:lstStyle/>
          <a:p>
            <a:r>
              <a:rPr lang="en-ZA" dirty="0"/>
              <a:t>WRMS 2012 Resources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DCF4B3-999B-4B4A-BD7E-E611DBBD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41918"/>
            <a:ext cx="5385816" cy="4200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2D102-C847-437B-A0EF-7A4A77DB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15</a:t>
            </a:fld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C0D29-D2EA-47DB-A5CC-4E19936CAAD4}"/>
              </a:ext>
            </a:extLst>
          </p:cNvPr>
          <p:cNvSpPr/>
          <p:nvPr/>
        </p:nvSpPr>
        <p:spPr>
          <a:xfrm>
            <a:off x="310896" y="1228368"/>
            <a:ext cx="722376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ZA" sz="2800" dirty="0">
                <a:solidFill>
                  <a:prstClr val="black"/>
                </a:solidFill>
                <a:latin typeface="Arial" panose="020B0604020202020204" pitchFamily="34" charset="0"/>
              </a:rPr>
              <a:t>Resources menu available on website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F3250DB-C9E6-44F5-9F27-E7E9C7FB661F}"/>
              </a:ext>
            </a:extLst>
          </p:cNvPr>
          <p:cNvSpPr/>
          <p:nvPr/>
        </p:nvSpPr>
        <p:spPr>
          <a:xfrm>
            <a:off x="2850642" y="1708499"/>
            <a:ext cx="283464" cy="480131"/>
          </a:xfrm>
          <a:prstGeom prst="downArrow">
            <a:avLst>
              <a:gd name="adj1" fmla="val 30645"/>
              <a:gd name="adj2" fmla="val 43548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71C95-B762-4A53-9CB6-C8033A1E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7000"/>
            <a:ext cx="5472684" cy="903288"/>
          </a:xfrm>
        </p:spPr>
        <p:txBody>
          <a:bodyPr/>
          <a:lstStyle/>
          <a:p>
            <a:r>
              <a:rPr lang="en-ZA" dirty="0"/>
              <a:t>WRMS 2012 Resources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2B475A-8340-423F-855C-3B486B585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4" y="1325563"/>
            <a:ext cx="8224429" cy="4852500"/>
          </a:xfrm>
        </p:spPr>
        <p:txBody>
          <a:bodyPr>
            <a:normAutofit/>
          </a:bodyPr>
          <a:lstStyle/>
          <a:p>
            <a:r>
              <a:rPr lang="en-ZA" sz="2800" dirty="0">
                <a:solidFill>
                  <a:schemeClr val="tx1"/>
                </a:solidFill>
              </a:rPr>
              <a:t>Download relevant material from the website </a:t>
            </a:r>
            <a:r>
              <a:rPr lang="en-ZA" sz="1800" dirty="0">
                <a:solidFill>
                  <a:schemeClr val="tx1"/>
                </a:solidFill>
              </a:rPr>
              <a:t>(9GB) </a:t>
            </a:r>
            <a:r>
              <a:rPr lang="en-ZA" sz="2800" dirty="0">
                <a:solidFill>
                  <a:schemeClr val="tx1"/>
                </a:solidFill>
              </a:rPr>
              <a:t>such as: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Maps (download ArcViewer - freeware) 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Model Datasets 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Rainfall/ Gauging/ Water Quality Stations Data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Land Use Data 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Reservoir Datasets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Etc.</a:t>
            </a:r>
          </a:p>
          <a:p>
            <a:pPr lvl="1"/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4341DF-B88D-4861-8CD5-FE910B7A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327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71C95-B762-4A53-9CB6-C8033A1E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7000"/>
            <a:ext cx="5472684" cy="903288"/>
          </a:xfrm>
        </p:spPr>
        <p:txBody>
          <a:bodyPr/>
          <a:lstStyle/>
          <a:p>
            <a:r>
              <a:rPr lang="en-ZA" dirty="0"/>
              <a:t>WRMS 2012 Resources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2B475A-8340-423F-855C-3B486B585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4" y="1325563"/>
            <a:ext cx="8224429" cy="4852500"/>
          </a:xfrm>
        </p:spPr>
        <p:txBody>
          <a:bodyPr>
            <a:normAutofit fontScale="92500" lnSpcReduction="10000"/>
          </a:bodyPr>
          <a:lstStyle/>
          <a:p>
            <a:r>
              <a:rPr lang="en-ZA" sz="2800" dirty="0">
                <a:solidFill>
                  <a:schemeClr val="tx1"/>
                </a:solidFill>
              </a:rPr>
              <a:t>Download relevant material from the website </a:t>
            </a:r>
            <a:r>
              <a:rPr lang="en-ZA" sz="1800" dirty="0">
                <a:solidFill>
                  <a:schemeClr val="tx1"/>
                </a:solidFill>
              </a:rPr>
              <a:t>(9GB) </a:t>
            </a:r>
            <a:r>
              <a:rPr lang="en-ZA" sz="2800" dirty="0">
                <a:solidFill>
                  <a:schemeClr val="tx1"/>
                </a:solidFill>
              </a:rPr>
              <a:t>such as: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Maps (download ArcViewer - freeware) 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Model Datasets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Rainfall/ Gauging/ Water Quality Stations Data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Land Use Data 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Reservoir Datasets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Etc.</a:t>
            </a:r>
          </a:p>
          <a:p>
            <a:pPr lvl="1"/>
            <a:endParaRPr lang="en-ZA" sz="2400" dirty="0">
              <a:solidFill>
                <a:schemeClr val="tx1"/>
              </a:solidFill>
            </a:endParaRPr>
          </a:p>
          <a:p>
            <a:r>
              <a:rPr lang="en-ZA" sz="2800" dirty="0">
                <a:solidFill>
                  <a:srgbClr val="FF0000"/>
                </a:solidFill>
              </a:rPr>
              <a:t>Keep in mind that it was a high level country wide assessment – should be used by decision makers as overview instrument</a:t>
            </a:r>
          </a:p>
          <a:p>
            <a:r>
              <a:rPr lang="en-ZA" sz="2800" u="sng" dirty="0">
                <a:solidFill>
                  <a:srgbClr val="FF0000"/>
                </a:solidFill>
              </a:rPr>
              <a:t>Refine inputs for detailed studies</a:t>
            </a:r>
            <a:endParaRPr lang="en-ZA" u="sng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4341DF-B88D-4861-8CD5-FE910B7A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602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71C95-B762-4A53-9CB6-C8033A1E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7000"/>
            <a:ext cx="5472684" cy="903288"/>
          </a:xfrm>
        </p:spPr>
        <p:txBody>
          <a:bodyPr/>
          <a:lstStyle/>
          <a:p>
            <a:r>
              <a:rPr lang="en-ZA" dirty="0"/>
              <a:t>WRMS 2012 Resources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2B475A-8340-423F-855C-3B486B585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5" y="1325563"/>
            <a:ext cx="7886700" cy="4852500"/>
          </a:xfrm>
        </p:spPr>
        <p:txBody>
          <a:bodyPr>
            <a:normAutofit/>
          </a:bodyPr>
          <a:lstStyle/>
          <a:p>
            <a:r>
              <a:rPr lang="en-ZA" sz="2800" dirty="0">
                <a:solidFill>
                  <a:schemeClr val="tx1"/>
                </a:solidFill>
              </a:rPr>
              <a:t>Reference documents: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WRSM2000 Theory Manual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WRSM2000 Programmers Code Manual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WRSM2012 User Manual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WR2012 SALMOD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WR2012 Groundwater Report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WR2012 Executive Summary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WR2012 Calibration Accuracy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WR2012 Book of Maps</a:t>
            </a:r>
          </a:p>
          <a:p>
            <a:pPr lvl="1"/>
            <a:r>
              <a:rPr lang="en-ZA" sz="2400" dirty="0">
                <a:solidFill>
                  <a:schemeClr val="tx1"/>
                </a:solidFill>
              </a:rPr>
              <a:t>Many more….</a:t>
            </a:r>
          </a:p>
          <a:p>
            <a:pPr lvl="1"/>
            <a:endParaRPr lang="en-ZA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ZA" sz="2400" dirty="0">
                <a:solidFill>
                  <a:schemeClr val="tx1"/>
                </a:solidFill>
              </a:rPr>
              <a:t>(All included in the training material)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1FEE8-8641-441F-B87C-06191A74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099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7557"/>
            <a:ext cx="7417340" cy="9224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Data Collection and Collation as Data Inputs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702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Contents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ZA" dirty="0"/>
              <a:t>Introduction and Overview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ZA" dirty="0"/>
              <a:t>WRMS 2012 Resources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ZA" dirty="0"/>
              <a:t>Collection and Collation of Input Data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ZA" dirty="0"/>
              <a:t>Rainfall/Runoff Model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ZA" dirty="0"/>
              <a:t>Calibration and Naturalisation of Flows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ZA" dirty="0"/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AF766D-0DD7-4D2F-B7D0-C6366151DA90}"/>
              </a:ext>
            </a:extLst>
          </p:cNvPr>
          <p:cNvSpPr/>
          <p:nvPr/>
        </p:nvSpPr>
        <p:spPr>
          <a:xfrm>
            <a:off x="7452360" y="0"/>
            <a:ext cx="1577900" cy="903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7FB6C-B0A8-4872-B0B0-B6548036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40D4D0C-CC2E-4E33-B322-7C7BCA016139}" type="slidenum">
              <a:rPr lang="en-ZA" b="1" smtClean="0">
                <a:solidFill>
                  <a:schemeClr val="tx1"/>
                </a:solidFill>
              </a:rPr>
              <a:t>2</a:t>
            </a:fld>
            <a:endParaRPr lang="en-Z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98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78D7-8D86-4A48-A93F-B0039A0A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96" y="46577"/>
            <a:ext cx="5198924" cy="903102"/>
          </a:xfrm>
        </p:spPr>
        <p:txBody>
          <a:bodyPr/>
          <a:lstStyle/>
          <a:p>
            <a:r>
              <a:rPr lang="en-US" dirty="0"/>
              <a:t>Data Collection and Collation</a:t>
            </a:r>
            <a:br>
              <a:rPr lang="en-US" dirty="0"/>
            </a:br>
            <a:r>
              <a:rPr lang="en-US" dirty="0"/>
              <a:t>(Inputs)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874BD-9B0D-4489-AC42-593F8B032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97" y="1087818"/>
            <a:ext cx="8261005" cy="5559869"/>
          </a:xfrm>
        </p:spPr>
        <p:txBody>
          <a:bodyPr>
            <a:normAutofit/>
          </a:bodyPr>
          <a:lstStyle/>
          <a:p>
            <a:pPr marL="0" indent="-3429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50000"/>
              <a:buNone/>
            </a:pPr>
            <a:r>
              <a:rPr lang="en-ZA" sz="3200" dirty="0"/>
              <a:t>Data requirements: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None/>
            </a:pPr>
            <a:r>
              <a:rPr lang="en-ZA" dirty="0"/>
              <a:t>•	Rainfall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None/>
            </a:pPr>
            <a:r>
              <a:rPr lang="en-ZA" dirty="0"/>
              <a:t>•	Evaporation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None/>
            </a:pPr>
            <a:r>
              <a:rPr lang="en-ZA" dirty="0"/>
              <a:t>•	Streamflow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None/>
            </a:pPr>
            <a:r>
              <a:rPr lang="en-ZA" dirty="0"/>
              <a:t>•	Groundwater use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None/>
            </a:pPr>
            <a:r>
              <a:rPr lang="en-ZA" dirty="0"/>
              <a:t>•	Irrigation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None/>
            </a:pPr>
            <a:r>
              <a:rPr lang="en-ZA" dirty="0"/>
              <a:t>•  Mines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None/>
            </a:pPr>
            <a:r>
              <a:rPr lang="en-ZA" dirty="0">
                <a:solidFill>
                  <a:srgbClr val="FF0000"/>
                </a:solidFill>
              </a:rPr>
              <a:t>Extensive detailed inputs are required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52DCE-E0E8-4D79-81EC-44F5A0851A68}"/>
              </a:ext>
            </a:extLst>
          </p:cNvPr>
          <p:cNvSpPr/>
          <p:nvPr/>
        </p:nvSpPr>
        <p:spPr>
          <a:xfrm>
            <a:off x="4453509" y="1714642"/>
            <a:ext cx="4248993" cy="357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•	Major/Minor reservoirs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•	Alien invasive plants 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None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•	Forestry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•  Geology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•  Land Use Data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9545A-F39F-4061-B3EC-A30E5283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3158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78D7-8D86-4A48-A93F-B0039A0A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96" y="46577"/>
            <a:ext cx="5198924" cy="903102"/>
          </a:xfrm>
        </p:spPr>
        <p:txBody>
          <a:bodyPr/>
          <a:lstStyle/>
          <a:p>
            <a:r>
              <a:rPr lang="en-US" dirty="0"/>
              <a:t>Data Collection and Collation</a:t>
            </a:r>
            <a:br>
              <a:rPr lang="en-US" dirty="0"/>
            </a:br>
            <a:r>
              <a:rPr lang="en-US" dirty="0"/>
              <a:t>(Inputs)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874BD-9B0D-4489-AC42-593F8B032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97" y="1087818"/>
            <a:ext cx="8261005" cy="5559869"/>
          </a:xfrm>
        </p:spPr>
        <p:txBody>
          <a:bodyPr>
            <a:normAutofit/>
          </a:bodyPr>
          <a:lstStyle/>
          <a:p>
            <a:pPr marL="0" indent="-3429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50000"/>
              <a:buNone/>
            </a:pPr>
            <a:r>
              <a:rPr lang="en-ZA" sz="3200" dirty="0"/>
              <a:t>Data requirements (cont.):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ZA" dirty="0"/>
              <a:t>Important to maintain monitoring sites/equipment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ZA" dirty="0"/>
              <a:t>Expand and improve measuring networks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ZA" sz="2800" b="1" dirty="0"/>
              <a:t>To measure is to know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ZA" dirty="0"/>
              <a:t>Engage with stakeholders to obtain best possible water use data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endParaRPr lang="en-ZA" sz="3200" b="1" dirty="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000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9545A-F39F-4061-B3EC-A30E5283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3123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7557"/>
            <a:ext cx="7417340" cy="9224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ZA" dirty="0"/>
              <a:t>Rainfall/Runoff Model</a:t>
            </a:r>
          </a:p>
        </p:txBody>
      </p:sp>
    </p:spTree>
    <p:extLst>
      <p:ext uri="{BB962C8B-B14F-4D97-AF65-F5344CB8AC3E}">
        <p14:creationId xmlns:p14="http://schemas.microsoft.com/office/powerpoint/2010/main" val="261323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532475" y="1477963"/>
            <a:ext cx="78867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Why:</a:t>
            </a:r>
          </a:p>
          <a:p>
            <a:r>
              <a:rPr lang="en-ZA" dirty="0"/>
              <a:t>Risk analysis (extreme drought)</a:t>
            </a:r>
          </a:p>
          <a:p>
            <a:r>
              <a:rPr lang="en-ZA" dirty="0"/>
              <a:t>Used if flow gauging network insufficient</a:t>
            </a:r>
          </a:p>
          <a:p>
            <a:r>
              <a:rPr lang="en-ZA" dirty="0"/>
              <a:t>Too short record periods and major changes in land use </a:t>
            </a:r>
          </a:p>
          <a:p>
            <a:r>
              <a:rPr lang="en-ZA" dirty="0"/>
              <a:t>To naturalise flow records (remove land-use effects)</a:t>
            </a:r>
          </a:p>
          <a:p>
            <a:r>
              <a:rPr lang="en-ZA" dirty="0"/>
              <a:t>Extend natural flow records (from rainfall)</a:t>
            </a:r>
          </a:p>
          <a:p>
            <a:r>
              <a:rPr lang="en-ZA" dirty="0"/>
              <a:t>Estimating flow in ungauged catchments (from neighbouring catchments)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42BA2-D958-49EE-9417-BEAD294E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3442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532475" y="1477963"/>
            <a:ext cx="78867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Why:</a:t>
            </a:r>
          </a:p>
          <a:p>
            <a:r>
              <a:rPr lang="en-ZA" dirty="0"/>
              <a:t>Reservoir yield analysis</a:t>
            </a:r>
          </a:p>
          <a:p>
            <a:r>
              <a:rPr lang="en-ZA" dirty="0"/>
              <a:t>Conduct regional high level assessments of water resources, i.e. WR2012 study</a:t>
            </a:r>
          </a:p>
          <a:p>
            <a:r>
              <a:rPr lang="en-ZA" dirty="0"/>
              <a:t>Reserve Assessment and Determination </a:t>
            </a:r>
          </a:p>
          <a:p>
            <a:r>
              <a:rPr lang="en-ZA" dirty="0"/>
              <a:t>Input to WRYM, WRPM, WSAM and Water Quality 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6B996-0A06-4C81-B284-99C10FE6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2343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449B66-F37F-4C09-9B3A-8AE4ABE7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25</a:t>
            </a:fld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233C7-1859-4827-906F-CAD243BDD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1" y="768317"/>
            <a:ext cx="8092440" cy="60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1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532475" y="1477963"/>
            <a:ext cx="823145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How (Process):</a:t>
            </a:r>
          </a:p>
          <a:p>
            <a:r>
              <a:rPr lang="en-ZA" dirty="0"/>
              <a:t>“Simplify” natural system by creating an equivalent network diagram (Step 1)</a:t>
            </a:r>
          </a:p>
          <a:p>
            <a:pPr lvl="1"/>
            <a:r>
              <a:rPr lang="en-ZA" dirty="0"/>
              <a:t>Tertiary/Quaternary Catchment Resolution</a:t>
            </a:r>
          </a:p>
          <a:p>
            <a:pPr lvl="1"/>
            <a:r>
              <a:rPr lang="en-ZA" dirty="0"/>
              <a:t>Describing the catchment linkages and water/land use</a:t>
            </a:r>
          </a:p>
          <a:p>
            <a:pPr lvl="1"/>
            <a:r>
              <a:rPr lang="en-ZA" dirty="0"/>
              <a:t>Indicate where streamflow is measured (for calibration)</a:t>
            </a:r>
          </a:p>
          <a:p>
            <a:pPr lvl="1"/>
            <a:r>
              <a:rPr lang="en-ZA" dirty="0"/>
              <a:t>5 different modules form network</a:t>
            </a:r>
          </a:p>
          <a:p>
            <a:pPr lvl="1"/>
            <a:r>
              <a:rPr lang="en-ZA" dirty="0"/>
              <a:t>Routes joining the modules</a:t>
            </a:r>
          </a:p>
          <a:p>
            <a:pPr lvl="2"/>
            <a:r>
              <a:rPr lang="en-ZA" dirty="0"/>
              <a:t>Loss free river reaches, canals or pipelines</a:t>
            </a:r>
          </a:p>
          <a:p>
            <a:pPr lvl="2"/>
            <a:r>
              <a:rPr lang="en-ZA" dirty="0"/>
              <a:t>Each route has two modules – Source and Sink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796B37-7821-417E-9BFE-798C6F3F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4772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532475" y="1477963"/>
            <a:ext cx="823145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Modules:</a:t>
            </a:r>
          </a:p>
          <a:p>
            <a:r>
              <a:rPr lang="en-ZA" dirty="0"/>
              <a:t>Runoff</a:t>
            </a:r>
          </a:p>
          <a:p>
            <a:r>
              <a:rPr lang="en-ZA" dirty="0"/>
              <a:t>Reservoir</a:t>
            </a:r>
          </a:p>
          <a:p>
            <a:r>
              <a:rPr lang="en-ZA" dirty="0"/>
              <a:t>Irrigation</a:t>
            </a:r>
          </a:p>
          <a:p>
            <a:r>
              <a:rPr lang="en-ZA" dirty="0"/>
              <a:t>Channel</a:t>
            </a:r>
          </a:p>
          <a:p>
            <a:r>
              <a:rPr lang="en-ZA" dirty="0"/>
              <a:t>Mining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C30CE-8684-44ED-B4FF-58D90D2B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7467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41898-4353-4B6D-8108-C5C0CFF6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948102"/>
            <a:ext cx="4203754" cy="5859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44A25-0A27-4F0D-B914-344810297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7" t="26099" r="9881" b="33496"/>
          <a:stretch/>
        </p:blipFill>
        <p:spPr>
          <a:xfrm>
            <a:off x="4221386" y="1851204"/>
            <a:ext cx="4922614" cy="4257823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844B52-E700-42A6-BAC6-D2A6A612C05F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172968" y="2474748"/>
            <a:ext cx="1769318" cy="408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EF3FBB-3D75-4FB8-8A5E-4CC555891111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3121317" y="4855464"/>
            <a:ext cx="1820969" cy="6300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DF283EE-F07A-4800-B447-1EE38E63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7511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Runoff Module</a:t>
            </a:r>
          </a:p>
          <a:p>
            <a:r>
              <a:rPr lang="en-ZA" dirty="0">
                <a:cs typeface="Arial" panose="020B0604020202020204" pitchFamily="34" charset="0"/>
              </a:rPr>
              <a:t>Main element of model</a:t>
            </a:r>
          </a:p>
          <a:p>
            <a:r>
              <a:rPr lang="en-ZA" dirty="0">
                <a:cs typeface="Arial" panose="020B0604020202020204" pitchFamily="34" charset="0"/>
              </a:rPr>
              <a:t>Provides streamflow to the system</a:t>
            </a:r>
          </a:p>
          <a:p>
            <a:pPr lvl="1"/>
            <a:r>
              <a:rPr lang="en-ZA" dirty="0">
                <a:cs typeface="Arial" panose="020B0604020202020204" pitchFamily="34" charset="0"/>
              </a:rPr>
              <a:t>Catchment area,</a:t>
            </a:r>
          </a:p>
          <a:p>
            <a:pPr lvl="1"/>
            <a:r>
              <a:rPr lang="en-ZA" dirty="0">
                <a:cs typeface="Arial" panose="020B0604020202020204" pitchFamily="34" charset="0"/>
              </a:rPr>
              <a:t>Rainfall,</a:t>
            </a:r>
          </a:p>
          <a:p>
            <a:pPr lvl="1"/>
            <a:r>
              <a:rPr lang="en-ZA" dirty="0">
                <a:cs typeface="Arial" panose="020B0604020202020204" pitchFamily="34" charset="0"/>
              </a:rPr>
              <a:t>Evaporation, </a:t>
            </a:r>
          </a:p>
          <a:p>
            <a:pPr lvl="1"/>
            <a:r>
              <a:rPr lang="en-ZA" dirty="0">
                <a:cs typeface="Arial" panose="020B0604020202020204" pitchFamily="34" charset="0"/>
              </a:rPr>
              <a:t>Calibration parameters, used to derive streamflow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1C22F-BA72-4444-B1D8-38618326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5634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7557"/>
            <a:ext cx="7407613" cy="9224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ZA" dirty="0"/>
              <a:t>Introduction and Overview</a:t>
            </a:r>
          </a:p>
        </p:txBody>
      </p:sp>
    </p:spTree>
    <p:extLst>
      <p:ext uri="{BB962C8B-B14F-4D97-AF65-F5344CB8AC3E}">
        <p14:creationId xmlns:p14="http://schemas.microsoft.com/office/powerpoint/2010/main" val="337163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Runoff Module (cont.)</a:t>
            </a:r>
          </a:p>
          <a:p>
            <a:r>
              <a:rPr lang="en-ZA" dirty="0"/>
              <a:t>Parent and Child (afforestation and alien vegetation)</a:t>
            </a:r>
          </a:p>
          <a:p>
            <a:r>
              <a:rPr lang="en-ZA" dirty="0"/>
              <a:t>Streamflow reduction area </a:t>
            </a:r>
          </a:p>
          <a:p>
            <a:endParaRPr lang="en-US" dirty="0"/>
          </a:p>
        </p:txBody>
      </p:sp>
      <p:grpSp>
        <p:nvGrpSpPr>
          <p:cNvPr id="5" name="Content Placeholder 3">
            <a:extLst>
              <a:ext uri="{FF2B5EF4-FFF2-40B4-BE49-F238E27FC236}">
                <a16:creationId xmlns:a16="http://schemas.microsoft.com/office/drawing/2014/main" id="{94E7FE0F-7D4E-44DF-BB0C-473FAEE0642D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755010" y="2968759"/>
            <a:ext cx="6468063" cy="2797531"/>
            <a:chOff x="272423" y="1012825"/>
            <a:chExt cx="9098318" cy="6497874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158E2A3-CF6D-4B46-9FDA-ED82F582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000" y="1012825"/>
              <a:ext cx="5343525" cy="5299075"/>
            </a:xfrm>
            <a:custGeom>
              <a:avLst/>
              <a:gdLst>
                <a:gd name="T0" fmla="*/ 2147483647 w 3366"/>
                <a:gd name="T1" fmla="*/ 2147483647 h 3338"/>
                <a:gd name="T2" fmla="*/ 2147483647 w 3366"/>
                <a:gd name="T3" fmla="*/ 2147483647 h 3338"/>
                <a:gd name="T4" fmla="*/ 2147483647 w 3366"/>
                <a:gd name="T5" fmla="*/ 2147483647 h 3338"/>
                <a:gd name="T6" fmla="*/ 2147483647 w 3366"/>
                <a:gd name="T7" fmla="*/ 2147483647 h 3338"/>
                <a:gd name="T8" fmla="*/ 2147483647 w 3366"/>
                <a:gd name="T9" fmla="*/ 2147483647 h 3338"/>
                <a:gd name="T10" fmla="*/ 2147483647 w 3366"/>
                <a:gd name="T11" fmla="*/ 2147483647 h 3338"/>
                <a:gd name="T12" fmla="*/ 2147483647 w 3366"/>
                <a:gd name="T13" fmla="*/ 2147483647 h 3338"/>
                <a:gd name="T14" fmla="*/ 2147483647 w 3366"/>
                <a:gd name="T15" fmla="*/ 2147483647 h 3338"/>
                <a:gd name="T16" fmla="*/ 2147483647 w 3366"/>
                <a:gd name="T17" fmla="*/ 2147483647 h 3338"/>
                <a:gd name="T18" fmla="*/ 2147483647 w 3366"/>
                <a:gd name="T19" fmla="*/ 2147483647 h 3338"/>
                <a:gd name="T20" fmla="*/ 2147483647 w 3366"/>
                <a:gd name="T21" fmla="*/ 2147483647 h 3338"/>
                <a:gd name="T22" fmla="*/ 2147483647 w 3366"/>
                <a:gd name="T23" fmla="*/ 2147483647 h 3338"/>
                <a:gd name="T24" fmla="*/ 2147483647 w 3366"/>
                <a:gd name="T25" fmla="*/ 2147483647 h 3338"/>
                <a:gd name="T26" fmla="*/ 2147483647 w 3366"/>
                <a:gd name="T27" fmla="*/ 2147483647 h 3338"/>
                <a:gd name="T28" fmla="*/ 2147483647 w 3366"/>
                <a:gd name="T29" fmla="*/ 2147483647 h 3338"/>
                <a:gd name="T30" fmla="*/ 2147483647 w 3366"/>
                <a:gd name="T31" fmla="*/ 2147483647 h 3338"/>
                <a:gd name="T32" fmla="*/ 2147483647 w 3366"/>
                <a:gd name="T33" fmla="*/ 2147483647 h 3338"/>
                <a:gd name="T34" fmla="*/ 2147483647 w 3366"/>
                <a:gd name="T35" fmla="*/ 2147483647 h 3338"/>
                <a:gd name="T36" fmla="*/ 2147483647 w 3366"/>
                <a:gd name="T37" fmla="*/ 2147483647 h 3338"/>
                <a:gd name="T38" fmla="*/ 2147483647 w 3366"/>
                <a:gd name="T39" fmla="*/ 2147483647 h 3338"/>
                <a:gd name="T40" fmla="*/ 2147483647 w 3366"/>
                <a:gd name="T41" fmla="*/ 2147483647 h 3338"/>
                <a:gd name="T42" fmla="*/ 2147483647 w 3366"/>
                <a:gd name="T43" fmla="*/ 2147483647 h 3338"/>
                <a:gd name="T44" fmla="*/ 2147483647 w 3366"/>
                <a:gd name="T45" fmla="*/ 2147483647 h 3338"/>
                <a:gd name="T46" fmla="*/ 2147483647 w 3366"/>
                <a:gd name="T47" fmla="*/ 2147483647 h 3338"/>
                <a:gd name="T48" fmla="*/ 2147483647 w 3366"/>
                <a:gd name="T49" fmla="*/ 2147483647 h 3338"/>
                <a:gd name="T50" fmla="*/ 2147483647 w 3366"/>
                <a:gd name="T51" fmla="*/ 2147483647 h 3338"/>
                <a:gd name="T52" fmla="*/ 2147483647 w 3366"/>
                <a:gd name="T53" fmla="*/ 2147483647 h 3338"/>
                <a:gd name="T54" fmla="*/ 2147483647 w 3366"/>
                <a:gd name="T55" fmla="*/ 2147483647 h 3338"/>
                <a:gd name="T56" fmla="*/ 2147483647 w 3366"/>
                <a:gd name="T57" fmla="*/ 2147483647 h 3338"/>
                <a:gd name="T58" fmla="*/ 2147483647 w 3366"/>
                <a:gd name="T59" fmla="*/ 2147483647 h 3338"/>
                <a:gd name="T60" fmla="*/ 2147483647 w 3366"/>
                <a:gd name="T61" fmla="*/ 2147483647 h 3338"/>
                <a:gd name="T62" fmla="*/ 2147483647 w 3366"/>
                <a:gd name="T63" fmla="*/ 2147483647 h 3338"/>
                <a:gd name="T64" fmla="*/ 2147483647 w 3366"/>
                <a:gd name="T65" fmla="*/ 2147483647 h 3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66"/>
                <a:gd name="T100" fmla="*/ 0 h 3338"/>
                <a:gd name="T101" fmla="*/ 3366 w 3366"/>
                <a:gd name="T102" fmla="*/ 3338 h 3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66" h="3338">
                  <a:moveTo>
                    <a:pt x="480" y="288"/>
                  </a:moveTo>
                  <a:cubicBezTo>
                    <a:pt x="445" y="291"/>
                    <a:pt x="410" y="290"/>
                    <a:pt x="376" y="296"/>
                  </a:cubicBezTo>
                  <a:cubicBezTo>
                    <a:pt x="340" y="303"/>
                    <a:pt x="280" y="363"/>
                    <a:pt x="248" y="384"/>
                  </a:cubicBezTo>
                  <a:cubicBezTo>
                    <a:pt x="236" y="402"/>
                    <a:pt x="228" y="423"/>
                    <a:pt x="216" y="440"/>
                  </a:cubicBezTo>
                  <a:cubicBezTo>
                    <a:pt x="185" y="483"/>
                    <a:pt x="187" y="445"/>
                    <a:pt x="160" y="512"/>
                  </a:cubicBezTo>
                  <a:cubicBezTo>
                    <a:pt x="147" y="544"/>
                    <a:pt x="135" y="570"/>
                    <a:pt x="120" y="600"/>
                  </a:cubicBezTo>
                  <a:cubicBezTo>
                    <a:pt x="102" y="637"/>
                    <a:pt x="103" y="677"/>
                    <a:pt x="80" y="712"/>
                  </a:cubicBezTo>
                  <a:cubicBezTo>
                    <a:pt x="53" y="818"/>
                    <a:pt x="34" y="924"/>
                    <a:pt x="16" y="1032"/>
                  </a:cubicBezTo>
                  <a:cubicBezTo>
                    <a:pt x="19" y="1096"/>
                    <a:pt x="0" y="1168"/>
                    <a:pt x="32" y="1224"/>
                  </a:cubicBezTo>
                  <a:cubicBezTo>
                    <a:pt x="48" y="1252"/>
                    <a:pt x="80" y="1273"/>
                    <a:pt x="96" y="1304"/>
                  </a:cubicBezTo>
                  <a:cubicBezTo>
                    <a:pt x="112" y="1336"/>
                    <a:pt x="112" y="1355"/>
                    <a:pt x="144" y="1376"/>
                  </a:cubicBezTo>
                  <a:cubicBezTo>
                    <a:pt x="154" y="1406"/>
                    <a:pt x="173" y="1427"/>
                    <a:pt x="184" y="1456"/>
                  </a:cubicBezTo>
                  <a:cubicBezTo>
                    <a:pt x="208" y="1520"/>
                    <a:pt x="242" y="1575"/>
                    <a:pt x="280" y="1632"/>
                  </a:cubicBezTo>
                  <a:cubicBezTo>
                    <a:pt x="316" y="1686"/>
                    <a:pt x="337" y="1737"/>
                    <a:pt x="384" y="1784"/>
                  </a:cubicBezTo>
                  <a:cubicBezTo>
                    <a:pt x="399" y="1830"/>
                    <a:pt x="381" y="1787"/>
                    <a:pt x="416" y="1832"/>
                  </a:cubicBezTo>
                  <a:cubicBezTo>
                    <a:pt x="443" y="1867"/>
                    <a:pt x="457" y="1905"/>
                    <a:pt x="488" y="1936"/>
                  </a:cubicBezTo>
                  <a:cubicBezTo>
                    <a:pt x="503" y="1981"/>
                    <a:pt x="546" y="2025"/>
                    <a:pt x="592" y="2040"/>
                  </a:cubicBezTo>
                  <a:cubicBezTo>
                    <a:pt x="623" y="2086"/>
                    <a:pt x="628" y="2146"/>
                    <a:pt x="640" y="2200"/>
                  </a:cubicBezTo>
                  <a:cubicBezTo>
                    <a:pt x="646" y="2226"/>
                    <a:pt x="653" y="2230"/>
                    <a:pt x="664" y="2256"/>
                  </a:cubicBezTo>
                  <a:cubicBezTo>
                    <a:pt x="698" y="2334"/>
                    <a:pt x="698" y="2382"/>
                    <a:pt x="768" y="2440"/>
                  </a:cubicBezTo>
                  <a:cubicBezTo>
                    <a:pt x="796" y="2463"/>
                    <a:pt x="813" y="2484"/>
                    <a:pt x="848" y="2496"/>
                  </a:cubicBezTo>
                  <a:cubicBezTo>
                    <a:pt x="901" y="2538"/>
                    <a:pt x="973" y="2579"/>
                    <a:pt x="1040" y="2592"/>
                  </a:cubicBezTo>
                  <a:cubicBezTo>
                    <a:pt x="1076" y="2616"/>
                    <a:pt x="1126" y="2634"/>
                    <a:pt x="1168" y="2648"/>
                  </a:cubicBezTo>
                  <a:cubicBezTo>
                    <a:pt x="1229" y="2693"/>
                    <a:pt x="1297" y="2734"/>
                    <a:pt x="1360" y="2776"/>
                  </a:cubicBezTo>
                  <a:cubicBezTo>
                    <a:pt x="1387" y="2794"/>
                    <a:pt x="1412" y="2821"/>
                    <a:pt x="1440" y="2840"/>
                  </a:cubicBezTo>
                  <a:cubicBezTo>
                    <a:pt x="1463" y="2855"/>
                    <a:pt x="1490" y="2864"/>
                    <a:pt x="1512" y="2880"/>
                  </a:cubicBezTo>
                  <a:cubicBezTo>
                    <a:pt x="1564" y="2917"/>
                    <a:pt x="1509" y="2895"/>
                    <a:pt x="1560" y="2912"/>
                  </a:cubicBezTo>
                  <a:cubicBezTo>
                    <a:pt x="1598" y="2950"/>
                    <a:pt x="1662" y="2999"/>
                    <a:pt x="1712" y="3024"/>
                  </a:cubicBezTo>
                  <a:cubicBezTo>
                    <a:pt x="1748" y="3042"/>
                    <a:pt x="1726" y="3019"/>
                    <a:pt x="1760" y="3048"/>
                  </a:cubicBezTo>
                  <a:cubicBezTo>
                    <a:pt x="1848" y="3121"/>
                    <a:pt x="1958" y="3204"/>
                    <a:pt x="2072" y="3232"/>
                  </a:cubicBezTo>
                  <a:cubicBezTo>
                    <a:pt x="2109" y="3257"/>
                    <a:pt x="2130" y="3257"/>
                    <a:pt x="2176" y="3264"/>
                  </a:cubicBezTo>
                  <a:cubicBezTo>
                    <a:pt x="2238" y="3285"/>
                    <a:pt x="2287" y="3304"/>
                    <a:pt x="2352" y="3312"/>
                  </a:cubicBezTo>
                  <a:cubicBezTo>
                    <a:pt x="2418" y="3338"/>
                    <a:pt x="2444" y="3335"/>
                    <a:pt x="2520" y="3328"/>
                  </a:cubicBezTo>
                  <a:cubicBezTo>
                    <a:pt x="2581" y="3308"/>
                    <a:pt x="2644" y="3295"/>
                    <a:pt x="2704" y="3272"/>
                  </a:cubicBezTo>
                  <a:cubicBezTo>
                    <a:pt x="2779" y="3244"/>
                    <a:pt x="2856" y="3219"/>
                    <a:pt x="2936" y="3208"/>
                  </a:cubicBezTo>
                  <a:cubicBezTo>
                    <a:pt x="2975" y="3195"/>
                    <a:pt x="3009" y="3173"/>
                    <a:pt x="3048" y="3160"/>
                  </a:cubicBezTo>
                  <a:cubicBezTo>
                    <a:pt x="3068" y="3130"/>
                    <a:pt x="3088" y="3132"/>
                    <a:pt x="3112" y="3104"/>
                  </a:cubicBezTo>
                  <a:cubicBezTo>
                    <a:pt x="3145" y="3064"/>
                    <a:pt x="3185" y="3025"/>
                    <a:pt x="3216" y="2984"/>
                  </a:cubicBezTo>
                  <a:cubicBezTo>
                    <a:pt x="3236" y="2957"/>
                    <a:pt x="3255" y="2917"/>
                    <a:pt x="3272" y="2888"/>
                  </a:cubicBezTo>
                  <a:cubicBezTo>
                    <a:pt x="3288" y="2824"/>
                    <a:pt x="3268" y="2887"/>
                    <a:pt x="3304" y="2824"/>
                  </a:cubicBezTo>
                  <a:cubicBezTo>
                    <a:pt x="3326" y="2786"/>
                    <a:pt x="3327" y="2742"/>
                    <a:pt x="3352" y="2704"/>
                  </a:cubicBezTo>
                  <a:cubicBezTo>
                    <a:pt x="3348" y="2597"/>
                    <a:pt x="3366" y="2501"/>
                    <a:pt x="3320" y="2408"/>
                  </a:cubicBezTo>
                  <a:cubicBezTo>
                    <a:pt x="3305" y="2318"/>
                    <a:pt x="3288" y="2226"/>
                    <a:pt x="3272" y="2136"/>
                  </a:cubicBezTo>
                  <a:cubicBezTo>
                    <a:pt x="3264" y="2094"/>
                    <a:pt x="3263" y="2109"/>
                    <a:pt x="3248" y="2064"/>
                  </a:cubicBezTo>
                  <a:cubicBezTo>
                    <a:pt x="3228" y="2005"/>
                    <a:pt x="3220" y="1933"/>
                    <a:pt x="3208" y="1872"/>
                  </a:cubicBezTo>
                  <a:cubicBezTo>
                    <a:pt x="3196" y="1810"/>
                    <a:pt x="3170" y="1750"/>
                    <a:pt x="3160" y="1688"/>
                  </a:cubicBezTo>
                  <a:cubicBezTo>
                    <a:pt x="3133" y="1524"/>
                    <a:pt x="3094" y="1360"/>
                    <a:pt x="3048" y="1200"/>
                  </a:cubicBezTo>
                  <a:cubicBezTo>
                    <a:pt x="3030" y="1137"/>
                    <a:pt x="3008" y="1058"/>
                    <a:pt x="2976" y="1000"/>
                  </a:cubicBezTo>
                  <a:cubicBezTo>
                    <a:pt x="2949" y="951"/>
                    <a:pt x="2926" y="919"/>
                    <a:pt x="2912" y="864"/>
                  </a:cubicBezTo>
                  <a:cubicBezTo>
                    <a:pt x="2875" y="718"/>
                    <a:pt x="2819" y="581"/>
                    <a:pt x="2736" y="456"/>
                  </a:cubicBezTo>
                  <a:cubicBezTo>
                    <a:pt x="2720" y="432"/>
                    <a:pt x="2678" y="361"/>
                    <a:pt x="2664" y="352"/>
                  </a:cubicBezTo>
                  <a:cubicBezTo>
                    <a:pt x="2640" y="336"/>
                    <a:pt x="2616" y="320"/>
                    <a:pt x="2592" y="304"/>
                  </a:cubicBezTo>
                  <a:cubicBezTo>
                    <a:pt x="2558" y="282"/>
                    <a:pt x="2535" y="253"/>
                    <a:pt x="2496" y="240"/>
                  </a:cubicBezTo>
                  <a:cubicBezTo>
                    <a:pt x="2467" y="218"/>
                    <a:pt x="2442" y="203"/>
                    <a:pt x="2408" y="192"/>
                  </a:cubicBezTo>
                  <a:cubicBezTo>
                    <a:pt x="2367" y="151"/>
                    <a:pt x="2324" y="130"/>
                    <a:pt x="2272" y="104"/>
                  </a:cubicBezTo>
                  <a:cubicBezTo>
                    <a:pt x="2257" y="96"/>
                    <a:pt x="2224" y="88"/>
                    <a:pt x="2224" y="88"/>
                  </a:cubicBezTo>
                  <a:cubicBezTo>
                    <a:pt x="2216" y="80"/>
                    <a:pt x="2210" y="69"/>
                    <a:pt x="2200" y="64"/>
                  </a:cubicBezTo>
                  <a:cubicBezTo>
                    <a:pt x="2185" y="57"/>
                    <a:pt x="2168" y="61"/>
                    <a:pt x="2152" y="56"/>
                  </a:cubicBezTo>
                  <a:cubicBezTo>
                    <a:pt x="2123" y="47"/>
                    <a:pt x="2094" y="32"/>
                    <a:pt x="2064" y="24"/>
                  </a:cubicBezTo>
                  <a:cubicBezTo>
                    <a:pt x="2043" y="18"/>
                    <a:pt x="2021" y="13"/>
                    <a:pt x="2000" y="8"/>
                  </a:cubicBezTo>
                  <a:cubicBezTo>
                    <a:pt x="1989" y="5"/>
                    <a:pt x="1968" y="0"/>
                    <a:pt x="1968" y="0"/>
                  </a:cubicBezTo>
                  <a:cubicBezTo>
                    <a:pt x="1720" y="5"/>
                    <a:pt x="1478" y="10"/>
                    <a:pt x="1232" y="32"/>
                  </a:cubicBezTo>
                  <a:cubicBezTo>
                    <a:pt x="1162" y="46"/>
                    <a:pt x="1102" y="82"/>
                    <a:pt x="1032" y="96"/>
                  </a:cubicBezTo>
                  <a:cubicBezTo>
                    <a:pt x="899" y="184"/>
                    <a:pt x="829" y="177"/>
                    <a:pt x="656" y="184"/>
                  </a:cubicBezTo>
                  <a:cubicBezTo>
                    <a:pt x="619" y="196"/>
                    <a:pt x="581" y="204"/>
                    <a:pt x="544" y="216"/>
                  </a:cubicBezTo>
                  <a:cubicBezTo>
                    <a:pt x="529" y="231"/>
                    <a:pt x="519" y="249"/>
                    <a:pt x="504" y="264"/>
                  </a:cubicBezTo>
                  <a:cubicBezTo>
                    <a:pt x="478" y="290"/>
                    <a:pt x="480" y="268"/>
                    <a:pt x="480" y="288"/>
                  </a:cubicBezTo>
                  <a:close/>
                </a:path>
              </a:pathLst>
            </a:custGeom>
            <a:solidFill>
              <a:srgbClr val="00FF00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8" name="Freeform 4" descr="Light downward diagonal">
              <a:extLst>
                <a:ext uri="{FF2B5EF4-FFF2-40B4-BE49-F238E27FC236}">
                  <a16:creationId xmlns:a16="http://schemas.microsoft.com/office/drawing/2014/main" id="{0C902B22-67A2-4806-93F7-037F7B606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0" y="4521200"/>
              <a:ext cx="1498600" cy="1778000"/>
            </a:xfrm>
            <a:custGeom>
              <a:avLst/>
              <a:gdLst>
                <a:gd name="T0" fmla="*/ 0 w 944"/>
                <a:gd name="T1" fmla="*/ 2147483647 h 1120"/>
                <a:gd name="T2" fmla="*/ 2147483647 w 944"/>
                <a:gd name="T3" fmla="*/ 2147483647 h 1120"/>
                <a:gd name="T4" fmla="*/ 2147483647 w 944"/>
                <a:gd name="T5" fmla="*/ 2147483647 h 1120"/>
                <a:gd name="T6" fmla="*/ 2147483647 w 944"/>
                <a:gd name="T7" fmla="*/ 2147483647 h 1120"/>
                <a:gd name="T8" fmla="*/ 2147483647 w 944"/>
                <a:gd name="T9" fmla="*/ 2147483647 h 1120"/>
                <a:gd name="T10" fmla="*/ 2147483647 w 944"/>
                <a:gd name="T11" fmla="*/ 2147483647 h 1120"/>
                <a:gd name="T12" fmla="*/ 2147483647 w 944"/>
                <a:gd name="T13" fmla="*/ 2147483647 h 1120"/>
                <a:gd name="T14" fmla="*/ 2147483647 w 944"/>
                <a:gd name="T15" fmla="*/ 2147483647 h 1120"/>
                <a:gd name="T16" fmla="*/ 2147483647 w 944"/>
                <a:gd name="T17" fmla="*/ 2147483647 h 1120"/>
                <a:gd name="T18" fmla="*/ 2147483647 w 944"/>
                <a:gd name="T19" fmla="*/ 0 h 1120"/>
                <a:gd name="T20" fmla="*/ 2147483647 w 944"/>
                <a:gd name="T21" fmla="*/ 2147483647 h 1120"/>
                <a:gd name="T22" fmla="*/ 2147483647 w 944"/>
                <a:gd name="T23" fmla="*/ 2147483647 h 1120"/>
                <a:gd name="T24" fmla="*/ 2147483647 w 944"/>
                <a:gd name="T25" fmla="*/ 2147483647 h 1120"/>
                <a:gd name="T26" fmla="*/ 2147483647 w 944"/>
                <a:gd name="T27" fmla="*/ 2147483647 h 1120"/>
                <a:gd name="T28" fmla="*/ 2147483647 w 944"/>
                <a:gd name="T29" fmla="*/ 2147483647 h 1120"/>
                <a:gd name="T30" fmla="*/ 2147483647 w 944"/>
                <a:gd name="T31" fmla="*/ 2147483647 h 1120"/>
                <a:gd name="T32" fmla="*/ 2147483647 w 944"/>
                <a:gd name="T33" fmla="*/ 2147483647 h 1120"/>
                <a:gd name="T34" fmla="*/ 2147483647 w 944"/>
                <a:gd name="T35" fmla="*/ 2147483647 h 1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44"/>
                <a:gd name="T55" fmla="*/ 0 h 1120"/>
                <a:gd name="T56" fmla="*/ 944 w 944"/>
                <a:gd name="T57" fmla="*/ 1120 h 11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44" h="1120">
                  <a:moveTo>
                    <a:pt x="0" y="634"/>
                  </a:moveTo>
                  <a:cubicBezTo>
                    <a:pt x="16" y="623"/>
                    <a:pt x="36" y="618"/>
                    <a:pt x="47" y="603"/>
                  </a:cubicBezTo>
                  <a:cubicBezTo>
                    <a:pt x="52" y="595"/>
                    <a:pt x="56" y="586"/>
                    <a:pt x="63" y="579"/>
                  </a:cubicBezTo>
                  <a:cubicBezTo>
                    <a:pt x="97" y="545"/>
                    <a:pt x="78" y="585"/>
                    <a:pt x="110" y="540"/>
                  </a:cubicBezTo>
                  <a:cubicBezTo>
                    <a:pt x="138" y="502"/>
                    <a:pt x="140" y="454"/>
                    <a:pt x="165" y="415"/>
                  </a:cubicBezTo>
                  <a:cubicBezTo>
                    <a:pt x="158" y="323"/>
                    <a:pt x="154" y="306"/>
                    <a:pt x="126" y="235"/>
                  </a:cubicBezTo>
                  <a:cubicBezTo>
                    <a:pt x="120" y="219"/>
                    <a:pt x="115" y="203"/>
                    <a:pt x="110" y="188"/>
                  </a:cubicBezTo>
                  <a:cubicBezTo>
                    <a:pt x="107" y="180"/>
                    <a:pt x="102" y="164"/>
                    <a:pt x="102" y="164"/>
                  </a:cubicBezTo>
                  <a:cubicBezTo>
                    <a:pt x="105" y="133"/>
                    <a:pt x="104" y="101"/>
                    <a:pt x="110" y="70"/>
                  </a:cubicBezTo>
                  <a:cubicBezTo>
                    <a:pt x="119" y="24"/>
                    <a:pt x="191" y="10"/>
                    <a:pt x="228" y="0"/>
                  </a:cubicBezTo>
                  <a:cubicBezTo>
                    <a:pt x="300" y="12"/>
                    <a:pt x="353" y="61"/>
                    <a:pt x="425" y="78"/>
                  </a:cubicBezTo>
                  <a:cubicBezTo>
                    <a:pt x="455" y="96"/>
                    <a:pt x="483" y="107"/>
                    <a:pt x="512" y="125"/>
                  </a:cubicBezTo>
                  <a:cubicBezTo>
                    <a:pt x="518" y="147"/>
                    <a:pt x="535" y="188"/>
                    <a:pt x="551" y="203"/>
                  </a:cubicBezTo>
                  <a:cubicBezTo>
                    <a:pt x="568" y="220"/>
                    <a:pt x="634" y="232"/>
                    <a:pt x="645" y="235"/>
                  </a:cubicBezTo>
                  <a:cubicBezTo>
                    <a:pt x="728" y="255"/>
                    <a:pt x="804" y="267"/>
                    <a:pt x="889" y="274"/>
                  </a:cubicBezTo>
                  <a:cubicBezTo>
                    <a:pt x="912" y="364"/>
                    <a:pt x="903" y="461"/>
                    <a:pt x="874" y="548"/>
                  </a:cubicBezTo>
                  <a:cubicBezTo>
                    <a:pt x="860" y="641"/>
                    <a:pt x="944" y="1120"/>
                    <a:pt x="592" y="1040"/>
                  </a:cubicBezTo>
                  <a:cubicBezTo>
                    <a:pt x="593" y="1069"/>
                    <a:pt x="342" y="874"/>
                    <a:pt x="200" y="816"/>
                  </a:cubicBezTo>
                </a:path>
              </a:pathLst>
            </a:cu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0" name="Freeform 5" descr="Light upward diagonal">
              <a:extLst>
                <a:ext uri="{FF2B5EF4-FFF2-40B4-BE49-F238E27FC236}">
                  <a16:creationId xmlns:a16="http://schemas.microsoft.com/office/drawing/2014/main" id="{4FCEDDF5-8CCD-4362-A15C-CD7B0860F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2301875"/>
              <a:ext cx="1433513" cy="2143125"/>
            </a:xfrm>
            <a:custGeom>
              <a:avLst/>
              <a:gdLst>
                <a:gd name="T0" fmla="*/ 2147483647 w 903"/>
                <a:gd name="T1" fmla="*/ 2147483647 h 1350"/>
                <a:gd name="T2" fmla="*/ 2147483647 w 903"/>
                <a:gd name="T3" fmla="*/ 2147483647 h 1350"/>
                <a:gd name="T4" fmla="*/ 2147483647 w 903"/>
                <a:gd name="T5" fmla="*/ 2147483647 h 1350"/>
                <a:gd name="T6" fmla="*/ 2147483647 w 903"/>
                <a:gd name="T7" fmla="*/ 2147483647 h 1350"/>
                <a:gd name="T8" fmla="*/ 2147483647 w 903"/>
                <a:gd name="T9" fmla="*/ 2147483647 h 1350"/>
                <a:gd name="T10" fmla="*/ 2147483647 w 903"/>
                <a:gd name="T11" fmla="*/ 2147483647 h 1350"/>
                <a:gd name="T12" fmla="*/ 2147483647 w 903"/>
                <a:gd name="T13" fmla="*/ 2147483647 h 1350"/>
                <a:gd name="T14" fmla="*/ 2147483647 w 903"/>
                <a:gd name="T15" fmla="*/ 2147483647 h 1350"/>
                <a:gd name="T16" fmla="*/ 2147483647 w 903"/>
                <a:gd name="T17" fmla="*/ 2147483647 h 1350"/>
                <a:gd name="T18" fmla="*/ 0 w 903"/>
                <a:gd name="T19" fmla="*/ 2147483647 h 1350"/>
                <a:gd name="T20" fmla="*/ 2147483647 w 903"/>
                <a:gd name="T21" fmla="*/ 2147483647 h 1350"/>
                <a:gd name="T22" fmla="*/ 2147483647 w 903"/>
                <a:gd name="T23" fmla="*/ 2147483647 h 1350"/>
                <a:gd name="T24" fmla="*/ 2147483647 w 903"/>
                <a:gd name="T25" fmla="*/ 2147483647 h 1350"/>
                <a:gd name="T26" fmla="*/ 2147483647 w 903"/>
                <a:gd name="T27" fmla="*/ 2147483647 h 1350"/>
                <a:gd name="T28" fmla="*/ 2147483647 w 903"/>
                <a:gd name="T29" fmla="*/ 2147483647 h 1350"/>
                <a:gd name="T30" fmla="*/ 2147483647 w 903"/>
                <a:gd name="T31" fmla="*/ 2147483647 h 1350"/>
                <a:gd name="T32" fmla="*/ 2147483647 w 903"/>
                <a:gd name="T33" fmla="*/ 2147483647 h 1350"/>
                <a:gd name="T34" fmla="*/ 2147483647 w 903"/>
                <a:gd name="T35" fmla="*/ 2147483647 h 1350"/>
                <a:gd name="T36" fmla="*/ 2147483647 w 903"/>
                <a:gd name="T37" fmla="*/ 2147483647 h 1350"/>
                <a:gd name="T38" fmla="*/ 2147483647 w 903"/>
                <a:gd name="T39" fmla="*/ 2147483647 h 1350"/>
                <a:gd name="T40" fmla="*/ 2147483647 w 903"/>
                <a:gd name="T41" fmla="*/ 2147483647 h 1350"/>
                <a:gd name="T42" fmla="*/ 2147483647 w 903"/>
                <a:gd name="T43" fmla="*/ 2147483647 h 1350"/>
                <a:gd name="T44" fmla="*/ 2147483647 w 903"/>
                <a:gd name="T45" fmla="*/ 2147483647 h 1350"/>
                <a:gd name="T46" fmla="*/ 2147483647 w 903"/>
                <a:gd name="T47" fmla="*/ 2147483647 h 13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3"/>
                <a:gd name="T73" fmla="*/ 0 h 1350"/>
                <a:gd name="T74" fmla="*/ 903 w 903"/>
                <a:gd name="T75" fmla="*/ 1350 h 13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3" h="1350">
                  <a:moveTo>
                    <a:pt x="712" y="462"/>
                  </a:moveTo>
                  <a:cubicBezTo>
                    <a:pt x="676" y="487"/>
                    <a:pt x="545" y="0"/>
                    <a:pt x="504" y="14"/>
                  </a:cubicBezTo>
                  <a:cubicBezTo>
                    <a:pt x="489" y="30"/>
                    <a:pt x="422" y="103"/>
                    <a:pt x="405" y="118"/>
                  </a:cubicBezTo>
                  <a:cubicBezTo>
                    <a:pt x="390" y="132"/>
                    <a:pt x="354" y="152"/>
                    <a:pt x="354" y="152"/>
                  </a:cubicBezTo>
                  <a:cubicBezTo>
                    <a:pt x="323" y="202"/>
                    <a:pt x="279" y="243"/>
                    <a:pt x="245" y="290"/>
                  </a:cubicBezTo>
                  <a:cubicBezTo>
                    <a:pt x="189" y="370"/>
                    <a:pt x="268" y="284"/>
                    <a:pt x="203" y="351"/>
                  </a:cubicBezTo>
                  <a:cubicBezTo>
                    <a:pt x="185" y="406"/>
                    <a:pt x="208" y="346"/>
                    <a:pt x="169" y="402"/>
                  </a:cubicBezTo>
                  <a:cubicBezTo>
                    <a:pt x="143" y="439"/>
                    <a:pt x="127" y="486"/>
                    <a:pt x="101" y="523"/>
                  </a:cubicBezTo>
                  <a:cubicBezTo>
                    <a:pt x="81" y="552"/>
                    <a:pt x="55" y="580"/>
                    <a:pt x="34" y="609"/>
                  </a:cubicBezTo>
                  <a:cubicBezTo>
                    <a:pt x="21" y="647"/>
                    <a:pt x="9" y="682"/>
                    <a:pt x="0" y="721"/>
                  </a:cubicBezTo>
                  <a:cubicBezTo>
                    <a:pt x="2" y="745"/>
                    <a:pt x="12" y="854"/>
                    <a:pt x="34" y="876"/>
                  </a:cubicBezTo>
                  <a:cubicBezTo>
                    <a:pt x="60" y="903"/>
                    <a:pt x="76" y="936"/>
                    <a:pt x="101" y="962"/>
                  </a:cubicBezTo>
                  <a:cubicBezTo>
                    <a:pt x="123" y="985"/>
                    <a:pt x="154" y="985"/>
                    <a:pt x="177" y="1005"/>
                  </a:cubicBezTo>
                  <a:cubicBezTo>
                    <a:pt x="261" y="1076"/>
                    <a:pt x="153" y="989"/>
                    <a:pt x="219" y="1057"/>
                  </a:cubicBezTo>
                  <a:cubicBezTo>
                    <a:pt x="227" y="1065"/>
                    <a:pt x="237" y="1068"/>
                    <a:pt x="245" y="1074"/>
                  </a:cubicBezTo>
                  <a:cubicBezTo>
                    <a:pt x="289" y="1114"/>
                    <a:pt x="313" y="1154"/>
                    <a:pt x="346" y="1204"/>
                  </a:cubicBezTo>
                  <a:cubicBezTo>
                    <a:pt x="382" y="1258"/>
                    <a:pt x="406" y="1262"/>
                    <a:pt x="456" y="1290"/>
                  </a:cubicBezTo>
                  <a:cubicBezTo>
                    <a:pt x="474" y="1299"/>
                    <a:pt x="487" y="1318"/>
                    <a:pt x="506" y="1324"/>
                  </a:cubicBezTo>
                  <a:cubicBezTo>
                    <a:pt x="523" y="1330"/>
                    <a:pt x="540" y="1336"/>
                    <a:pt x="557" y="1341"/>
                  </a:cubicBezTo>
                  <a:cubicBezTo>
                    <a:pt x="566" y="1345"/>
                    <a:pt x="582" y="1350"/>
                    <a:pt x="582" y="1350"/>
                  </a:cubicBezTo>
                  <a:cubicBezTo>
                    <a:pt x="658" y="1347"/>
                    <a:pt x="734" y="1347"/>
                    <a:pt x="810" y="1341"/>
                  </a:cubicBezTo>
                  <a:cubicBezTo>
                    <a:pt x="847" y="1339"/>
                    <a:pt x="863" y="1320"/>
                    <a:pt x="895" y="1298"/>
                  </a:cubicBezTo>
                  <a:cubicBezTo>
                    <a:pt x="903" y="1293"/>
                    <a:pt x="696" y="526"/>
                    <a:pt x="696" y="526"/>
                  </a:cubicBezTo>
                  <a:cubicBezTo>
                    <a:pt x="688" y="523"/>
                    <a:pt x="895" y="1272"/>
                    <a:pt x="895" y="1272"/>
                  </a:cubicBezTo>
                </a:path>
              </a:pathLst>
            </a:cu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59F344B-8D5F-4C2F-BE56-55B936945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113" y="1295400"/>
              <a:ext cx="3519487" cy="4546600"/>
            </a:xfrm>
            <a:custGeom>
              <a:avLst/>
              <a:gdLst>
                <a:gd name="T0" fmla="*/ 2147483647 w 2217"/>
                <a:gd name="T1" fmla="*/ 0 h 2864"/>
                <a:gd name="T2" fmla="*/ 2147483647 w 2217"/>
                <a:gd name="T3" fmla="*/ 2147483647 h 2864"/>
                <a:gd name="T4" fmla="*/ 2147483647 w 2217"/>
                <a:gd name="T5" fmla="*/ 2147483647 h 2864"/>
                <a:gd name="T6" fmla="*/ 2147483647 w 2217"/>
                <a:gd name="T7" fmla="*/ 2147483647 h 2864"/>
                <a:gd name="T8" fmla="*/ 2147483647 w 2217"/>
                <a:gd name="T9" fmla="*/ 2147483647 h 2864"/>
                <a:gd name="T10" fmla="*/ 2147483647 w 2217"/>
                <a:gd name="T11" fmla="*/ 2147483647 h 2864"/>
                <a:gd name="T12" fmla="*/ 2147483647 w 2217"/>
                <a:gd name="T13" fmla="*/ 2147483647 h 2864"/>
                <a:gd name="T14" fmla="*/ 2147483647 w 2217"/>
                <a:gd name="T15" fmla="*/ 2147483647 h 2864"/>
                <a:gd name="T16" fmla="*/ 2147483647 w 2217"/>
                <a:gd name="T17" fmla="*/ 2147483647 h 2864"/>
                <a:gd name="T18" fmla="*/ 2147483647 w 2217"/>
                <a:gd name="T19" fmla="*/ 2147483647 h 2864"/>
                <a:gd name="T20" fmla="*/ 2147483647 w 2217"/>
                <a:gd name="T21" fmla="*/ 2147483647 h 2864"/>
                <a:gd name="T22" fmla="*/ 2147483647 w 2217"/>
                <a:gd name="T23" fmla="*/ 2147483647 h 2864"/>
                <a:gd name="T24" fmla="*/ 2147483647 w 2217"/>
                <a:gd name="T25" fmla="*/ 2147483647 h 2864"/>
                <a:gd name="T26" fmla="*/ 2147483647 w 2217"/>
                <a:gd name="T27" fmla="*/ 2147483647 h 2864"/>
                <a:gd name="T28" fmla="*/ 2147483647 w 2217"/>
                <a:gd name="T29" fmla="*/ 2147483647 h 2864"/>
                <a:gd name="T30" fmla="*/ 2147483647 w 2217"/>
                <a:gd name="T31" fmla="*/ 2147483647 h 2864"/>
                <a:gd name="T32" fmla="*/ 2147483647 w 2217"/>
                <a:gd name="T33" fmla="*/ 2147483647 h 2864"/>
                <a:gd name="T34" fmla="*/ 2147483647 w 2217"/>
                <a:gd name="T35" fmla="*/ 2147483647 h 2864"/>
                <a:gd name="T36" fmla="*/ 2147483647 w 2217"/>
                <a:gd name="T37" fmla="*/ 2147483647 h 2864"/>
                <a:gd name="T38" fmla="*/ 2147483647 w 2217"/>
                <a:gd name="T39" fmla="*/ 2147483647 h 2864"/>
                <a:gd name="T40" fmla="*/ 2147483647 w 2217"/>
                <a:gd name="T41" fmla="*/ 2147483647 h 2864"/>
                <a:gd name="T42" fmla="*/ 2147483647 w 2217"/>
                <a:gd name="T43" fmla="*/ 2147483647 h 2864"/>
                <a:gd name="T44" fmla="*/ 2147483647 w 2217"/>
                <a:gd name="T45" fmla="*/ 2147483647 h 2864"/>
                <a:gd name="T46" fmla="*/ 2147483647 w 2217"/>
                <a:gd name="T47" fmla="*/ 2147483647 h 2864"/>
                <a:gd name="T48" fmla="*/ 2147483647 w 2217"/>
                <a:gd name="T49" fmla="*/ 2147483647 h 2864"/>
                <a:gd name="T50" fmla="*/ 2147483647 w 2217"/>
                <a:gd name="T51" fmla="*/ 2147483647 h 2864"/>
                <a:gd name="T52" fmla="*/ 2147483647 w 2217"/>
                <a:gd name="T53" fmla="*/ 2147483647 h 2864"/>
                <a:gd name="T54" fmla="*/ 2147483647 w 2217"/>
                <a:gd name="T55" fmla="*/ 2147483647 h 2864"/>
                <a:gd name="T56" fmla="*/ 2147483647 w 2217"/>
                <a:gd name="T57" fmla="*/ 2147483647 h 2864"/>
                <a:gd name="T58" fmla="*/ 2147483647 w 2217"/>
                <a:gd name="T59" fmla="*/ 2147483647 h 2864"/>
                <a:gd name="T60" fmla="*/ 2147483647 w 2217"/>
                <a:gd name="T61" fmla="*/ 2147483647 h 2864"/>
                <a:gd name="T62" fmla="*/ 2147483647 w 2217"/>
                <a:gd name="T63" fmla="*/ 2147483647 h 2864"/>
                <a:gd name="T64" fmla="*/ 2147483647 w 2217"/>
                <a:gd name="T65" fmla="*/ 2147483647 h 2864"/>
                <a:gd name="T66" fmla="*/ 2147483647 w 2217"/>
                <a:gd name="T67" fmla="*/ 2147483647 h 28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17"/>
                <a:gd name="T103" fmla="*/ 0 h 2864"/>
                <a:gd name="T104" fmla="*/ 2217 w 2217"/>
                <a:gd name="T105" fmla="*/ 2864 h 28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17" h="2864">
                  <a:moveTo>
                    <a:pt x="9" y="0"/>
                  </a:moveTo>
                  <a:cubicBezTo>
                    <a:pt x="12" y="91"/>
                    <a:pt x="0" y="212"/>
                    <a:pt x="25" y="312"/>
                  </a:cubicBezTo>
                  <a:cubicBezTo>
                    <a:pt x="49" y="408"/>
                    <a:pt x="125" y="477"/>
                    <a:pt x="201" y="536"/>
                  </a:cubicBezTo>
                  <a:cubicBezTo>
                    <a:pt x="237" y="564"/>
                    <a:pt x="289" y="584"/>
                    <a:pt x="321" y="616"/>
                  </a:cubicBezTo>
                  <a:cubicBezTo>
                    <a:pt x="376" y="671"/>
                    <a:pt x="350" y="651"/>
                    <a:pt x="393" y="680"/>
                  </a:cubicBezTo>
                  <a:cubicBezTo>
                    <a:pt x="424" y="727"/>
                    <a:pt x="435" y="786"/>
                    <a:pt x="449" y="840"/>
                  </a:cubicBezTo>
                  <a:cubicBezTo>
                    <a:pt x="452" y="851"/>
                    <a:pt x="454" y="861"/>
                    <a:pt x="457" y="872"/>
                  </a:cubicBezTo>
                  <a:cubicBezTo>
                    <a:pt x="460" y="883"/>
                    <a:pt x="465" y="904"/>
                    <a:pt x="465" y="904"/>
                  </a:cubicBezTo>
                  <a:cubicBezTo>
                    <a:pt x="471" y="969"/>
                    <a:pt x="473" y="1040"/>
                    <a:pt x="489" y="1104"/>
                  </a:cubicBezTo>
                  <a:cubicBezTo>
                    <a:pt x="499" y="1143"/>
                    <a:pt x="516" y="1178"/>
                    <a:pt x="529" y="1216"/>
                  </a:cubicBezTo>
                  <a:cubicBezTo>
                    <a:pt x="542" y="1255"/>
                    <a:pt x="558" y="1303"/>
                    <a:pt x="585" y="1336"/>
                  </a:cubicBezTo>
                  <a:cubicBezTo>
                    <a:pt x="606" y="1362"/>
                    <a:pt x="643" y="1380"/>
                    <a:pt x="673" y="1392"/>
                  </a:cubicBezTo>
                  <a:cubicBezTo>
                    <a:pt x="765" y="1484"/>
                    <a:pt x="624" y="1348"/>
                    <a:pt x="729" y="1432"/>
                  </a:cubicBezTo>
                  <a:cubicBezTo>
                    <a:pt x="747" y="1446"/>
                    <a:pt x="761" y="1464"/>
                    <a:pt x="777" y="1480"/>
                  </a:cubicBezTo>
                  <a:cubicBezTo>
                    <a:pt x="792" y="1495"/>
                    <a:pt x="816" y="1500"/>
                    <a:pt x="833" y="1512"/>
                  </a:cubicBezTo>
                  <a:cubicBezTo>
                    <a:pt x="862" y="1533"/>
                    <a:pt x="876" y="1557"/>
                    <a:pt x="905" y="1576"/>
                  </a:cubicBezTo>
                  <a:cubicBezTo>
                    <a:pt x="920" y="1606"/>
                    <a:pt x="939" y="1633"/>
                    <a:pt x="953" y="1664"/>
                  </a:cubicBezTo>
                  <a:cubicBezTo>
                    <a:pt x="991" y="1750"/>
                    <a:pt x="949" y="1682"/>
                    <a:pt x="985" y="1736"/>
                  </a:cubicBezTo>
                  <a:cubicBezTo>
                    <a:pt x="990" y="1756"/>
                    <a:pt x="1022" y="1838"/>
                    <a:pt x="1025" y="1840"/>
                  </a:cubicBezTo>
                  <a:cubicBezTo>
                    <a:pt x="1054" y="1859"/>
                    <a:pt x="1076" y="1884"/>
                    <a:pt x="1105" y="1904"/>
                  </a:cubicBezTo>
                  <a:cubicBezTo>
                    <a:pt x="1172" y="1951"/>
                    <a:pt x="1249" y="1988"/>
                    <a:pt x="1329" y="2008"/>
                  </a:cubicBezTo>
                  <a:cubicBezTo>
                    <a:pt x="1375" y="2039"/>
                    <a:pt x="1390" y="2054"/>
                    <a:pt x="1441" y="2064"/>
                  </a:cubicBezTo>
                  <a:cubicBezTo>
                    <a:pt x="1460" y="2077"/>
                    <a:pt x="1477" y="2093"/>
                    <a:pt x="1497" y="2104"/>
                  </a:cubicBezTo>
                  <a:cubicBezTo>
                    <a:pt x="1543" y="2130"/>
                    <a:pt x="1499" y="2090"/>
                    <a:pt x="1545" y="2128"/>
                  </a:cubicBezTo>
                  <a:cubicBezTo>
                    <a:pt x="1579" y="2156"/>
                    <a:pt x="1604" y="2198"/>
                    <a:pt x="1633" y="2232"/>
                  </a:cubicBezTo>
                  <a:cubicBezTo>
                    <a:pt x="1654" y="2257"/>
                    <a:pt x="1659" y="2252"/>
                    <a:pt x="1673" y="2280"/>
                  </a:cubicBezTo>
                  <a:cubicBezTo>
                    <a:pt x="1693" y="2319"/>
                    <a:pt x="1710" y="2356"/>
                    <a:pt x="1737" y="2392"/>
                  </a:cubicBezTo>
                  <a:cubicBezTo>
                    <a:pt x="1757" y="2453"/>
                    <a:pt x="1765" y="2535"/>
                    <a:pt x="1809" y="2584"/>
                  </a:cubicBezTo>
                  <a:cubicBezTo>
                    <a:pt x="1846" y="2626"/>
                    <a:pt x="1883" y="2649"/>
                    <a:pt x="1929" y="2680"/>
                  </a:cubicBezTo>
                  <a:cubicBezTo>
                    <a:pt x="1989" y="2720"/>
                    <a:pt x="1920" y="2693"/>
                    <a:pt x="1977" y="2712"/>
                  </a:cubicBezTo>
                  <a:cubicBezTo>
                    <a:pt x="2012" y="2764"/>
                    <a:pt x="1969" y="2712"/>
                    <a:pt x="2025" y="2744"/>
                  </a:cubicBezTo>
                  <a:cubicBezTo>
                    <a:pt x="2035" y="2750"/>
                    <a:pt x="2040" y="2761"/>
                    <a:pt x="2049" y="2768"/>
                  </a:cubicBezTo>
                  <a:cubicBezTo>
                    <a:pt x="2087" y="2798"/>
                    <a:pt x="2131" y="2817"/>
                    <a:pt x="2177" y="2832"/>
                  </a:cubicBezTo>
                  <a:cubicBezTo>
                    <a:pt x="2205" y="2860"/>
                    <a:pt x="2191" y="2851"/>
                    <a:pt x="2217" y="2864"/>
                  </a:cubicBezTo>
                </a:path>
              </a:pathLst>
            </a:custGeom>
            <a:noFill/>
            <a:ln w="38100" cap="sq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00365CF-2C04-40A8-AF7A-138A3F80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1638300"/>
              <a:ext cx="295275" cy="1905000"/>
            </a:xfrm>
            <a:custGeom>
              <a:avLst/>
              <a:gdLst>
                <a:gd name="T0" fmla="*/ 2147483647 w 186"/>
                <a:gd name="T1" fmla="*/ 0 h 1200"/>
                <a:gd name="T2" fmla="*/ 2147483647 w 186"/>
                <a:gd name="T3" fmla="*/ 2147483647 h 1200"/>
                <a:gd name="T4" fmla="*/ 2147483647 w 186"/>
                <a:gd name="T5" fmla="*/ 2147483647 h 1200"/>
                <a:gd name="T6" fmla="*/ 2147483647 w 186"/>
                <a:gd name="T7" fmla="*/ 2147483647 h 1200"/>
                <a:gd name="T8" fmla="*/ 2147483647 w 186"/>
                <a:gd name="T9" fmla="*/ 2147483647 h 1200"/>
                <a:gd name="T10" fmla="*/ 2147483647 w 186"/>
                <a:gd name="T11" fmla="*/ 2147483647 h 1200"/>
                <a:gd name="T12" fmla="*/ 2147483647 w 186"/>
                <a:gd name="T13" fmla="*/ 2147483647 h 1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200"/>
                <a:gd name="T23" fmla="*/ 186 w 186"/>
                <a:gd name="T24" fmla="*/ 1200 h 1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200">
                  <a:moveTo>
                    <a:pt x="186" y="0"/>
                  </a:moveTo>
                  <a:cubicBezTo>
                    <a:pt x="175" y="34"/>
                    <a:pt x="172" y="51"/>
                    <a:pt x="154" y="80"/>
                  </a:cubicBezTo>
                  <a:cubicBezTo>
                    <a:pt x="144" y="96"/>
                    <a:pt x="122" y="128"/>
                    <a:pt x="122" y="128"/>
                  </a:cubicBezTo>
                  <a:cubicBezTo>
                    <a:pt x="110" y="174"/>
                    <a:pt x="90" y="207"/>
                    <a:pt x="82" y="256"/>
                  </a:cubicBezTo>
                  <a:cubicBezTo>
                    <a:pt x="79" y="459"/>
                    <a:pt x="79" y="661"/>
                    <a:pt x="74" y="864"/>
                  </a:cubicBezTo>
                  <a:cubicBezTo>
                    <a:pt x="73" y="917"/>
                    <a:pt x="63" y="972"/>
                    <a:pt x="34" y="1016"/>
                  </a:cubicBezTo>
                  <a:cubicBezTo>
                    <a:pt x="42" y="1196"/>
                    <a:pt x="0" y="1150"/>
                    <a:pt x="50" y="1200"/>
                  </a:cubicBezTo>
                </a:path>
              </a:pathLst>
            </a:custGeom>
            <a:noFill/>
            <a:ln w="28575" cap="sq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B0CCEED-D7E9-41DE-B89E-6AEFC88CB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3217863"/>
              <a:ext cx="2598737" cy="915987"/>
            </a:xfrm>
            <a:custGeom>
              <a:avLst/>
              <a:gdLst>
                <a:gd name="T0" fmla="*/ 2147483647 w 1637"/>
                <a:gd name="T1" fmla="*/ 2147483647 h 577"/>
                <a:gd name="T2" fmla="*/ 2147483647 w 1637"/>
                <a:gd name="T3" fmla="*/ 2147483647 h 577"/>
                <a:gd name="T4" fmla="*/ 2147483647 w 1637"/>
                <a:gd name="T5" fmla="*/ 2147483647 h 577"/>
                <a:gd name="T6" fmla="*/ 2147483647 w 1637"/>
                <a:gd name="T7" fmla="*/ 2147483647 h 577"/>
                <a:gd name="T8" fmla="*/ 2147483647 w 1637"/>
                <a:gd name="T9" fmla="*/ 2147483647 h 577"/>
                <a:gd name="T10" fmla="*/ 2147483647 w 1637"/>
                <a:gd name="T11" fmla="*/ 2147483647 h 577"/>
                <a:gd name="T12" fmla="*/ 2147483647 w 1637"/>
                <a:gd name="T13" fmla="*/ 2147483647 h 577"/>
                <a:gd name="T14" fmla="*/ 2147483647 w 1637"/>
                <a:gd name="T15" fmla="*/ 2147483647 h 577"/>
                <a:gd name="T16" fmla="*/ 2147483647 w 1637"/>
                <a:gd name="T17" fmla="*/ 2147483647 h 577"/>
                <a:gd name="T18" fmla="*/ 2147483647 w 1637"/>
                <a:gd name="T19" fmla="*/ 2147483647 h 577"/>
                <a:gd name="T20" fmla="*/ 2147483647 w 1637"/>
                <a:gd name="T21" fmla="*/ 2147483647 h 577"/>
                <a:gd name="T22" fmla="*/ 2147483647 w 1637"/>
                <a:gd name="T23" fmla="*/ 2147483647 h 577"/>
                <a:gd name="T24" fmla="*/ 2147483647 w 1637"/>
                <a:gd name="T25" fmla="*/ 2147483647 h 577"/>
                <a:gd name="T26" fmla="*/ 2147483647 w 1637"/>
                <a:gd name="T27" fmla="*/ 2147483647 h 577"/>
                <a:gd name="T28" fmla="*/ 2147483647 w 1637"/>
                <a:gd name="T29" fmla="*/ 2147483647 h 577"/>
                <a:gd name="T30" fmla="*/ 2147483647 w 1637"/>
                <a:gd name="T31" fmla="*/ 2147483647 h 5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7"/>
                <a:gd name="T49" fmla="*/ 0 h 577"/>
                <a:gd name="T50" fmla="*/ 1637 w 1637"/>
                <a:gd name="T51" fmla="*/ 577 h 5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7" h="577">
                  <a:moveTo>
                    <a:pt x="13" y="13"/>
                  </a:moveTo>
                  <a:cubicBezTo>
                    <a:pt x="56" y="77"/>
                    <a:pt x="0" y="0"/>
                    <a:pt x="53" y="53"/>
                  </a:cubicBezTo>
                  <a:cubicBezTo>
                    <a:pt x="72" y="72"/>
                    <a:pt x="96" y="108"/>
                    <a:pt x="117" y="125"/>
                  </a:cubicBezTo>
                  <a:cubicBezTo>
                    <a:pt x="124" y="130"/>
                    <a:pt x="134" y="129"/>
                    <a:pt x="141" y="133"/>
                  </a:cubicBezTo>
                  <a:cubicBezTo>
                    <a:pt x="174" y="151"/>
                    <a:pt x="216" y="183"/>
                    <a:pt x="253" y="197"/>
                  </a:cubicBezTo>
                  <a:cubicBezTo>
                    <a:pt x="291" y="211"/>
                    <a:pt x="334" y="216"/>
                    <a:pt x="373" y="229"/>
                  </a:cubicBezTo>
                  <a:cubicBezTo>
                    <a:pt x="398" y="237"/>
                    <a:pt x="420" y="253"/>
                    <a:pt x="445" y="261"/>
                  </a:cubicBezTo>
                  <a:cubicBezTo>
                    <a:pt x="492" y="277"/>
                    <a:pt x="549" y="280"/>
                    <a:pt x="597" y="285"/>
                  </a:cubicBezTo>
                  <a:cubicBezTo>
                    <a:pt x="605" y="288"/>
                    <a:pt x="613" y="291"/>
                    <a:pt x="621" y="293"/>
                  </a:cubicBezTo>
                  <a:cubicBezTo>
                    <a:pt x="637" y="297"/>
                    <a:pt x="653" y="297"/>
                    <a:pt x="669" y="301"/>
                  </a:cubicBezTo>
                  <a:cubicBezTo>
                    <a:pt x="723" y="316"/>
                    <a:pt x="764" y="333"/>
                    <a:pt x="821" y="341"/>
                  </a:cubicBezTo>
                  <a:cubicBezTo>
                    <a:pt x="903" y="396"/>
                    <a:pt x="1007" y="392"/>
                    <a:pt x="1101" y="397"/>
                  </a:cubicBezTo>
                  <a:cubicBezTo>
                    <a:pt x="1212" y="416"/>
                    <a:pt x="1240" y="456"/>
                    <a:pt x="1333" y="509"/>
                  </a:cubicBezTo>
                  <a:cubicBezTo>
                    <a:pt x="1351" y="519"/>
                    <a:pt x="1361" y="542"/>
                    <a:pt x="1381" y="549"/>
                  </a:cubicBezTo>
                  <a:cubicBezTo>
                    <a:pt x="1404" y="557"/>
                    <a:pt x="1429" y="554"/>
                    <a:pt x="1453" y="557"/>
                  </a:cubicBezTo>
                  <a:cubicBezTo>
                    <a:pt x="1534" y="577"/>
                    <a:pt x="1474" y="565"/>
                    <a:pt x="1637" y="565"/>
                  </a:cubicBezTo>
                </a:path>
              </a:pathLst>
            </a:custGeom>
            <a:noFill/>
            <a:ln w="28575" cap="sq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C3594F1-19A6-4586-9F3B-696CB2538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0" y="3403600"/>
              <a:ext cx="254000" cy="1460500"/>
            </a:xfrm>
            <a:custGeom>
              <a:avLst/>
              <a:gdLst>
                <a:gd name="T0" fmla="*/ 2147483647 w 160"/>
                <a:gd name="T1" fmla="*/ 0 h 920"/>
                <a:gd name="T2" fmla="*/ 2147483647 w 160"/>
                <a:gd name="T3" fmla="*/ 2147483647 h 920"/>
                <a:gd name="T4" fmla="*/ 2147483647 w 160"/>
                <a:gd name="T5" fmla="*/ 2147483647 h 920"/>
                <a:gd name="T6" fmla="*/ 2147483647 w 160"/>
                <a:gd name="T7" fmla="*/ 2147483647 h 920"/>
                <a:gd name="T8" fmla="*/ 2147483647 w 160"/>
                <a:gd name="T9" fmla="*/ 2147483647 h 920"/>
                <a:gd name="T10" fmla="*/ 0 w 160"/>
                <a:gd name="T11" fmla="*/ 2147483647 h 9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920"/>
                <a:gd name="T20" fmla="*/ 160 w 160"/>
                <a:gd name="T21" fmla="*/ 920 h 9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920">
                  <a:moveTo>
                    <a:pt x="160" y="0"/>
                  </a:moveTo>
                  <a:cubicBezTo>
                    <a:pt x="145" y="20"/>
                    <a:pt x="126" y="36"/>
                    <a:pt x="112" y="56"/>
                  </a:cubicBezTo>
                  <a:cubicBezTo>
                    <a:pt x="101" y="73"/>
                    <a:pt x="98" y="95"/>
                    <a:pt x="88" y="112"/>
                  </a:cubicBezTo>
                  <a:cubicBezTo>
                    <a:pt x="73" y="137"/>
                    <a:pt x="49" y="157"/>
                    <a:pt x="40" y="184"/>
                  </a:cubicBezTo>
                  <a:cubicBezTo>
                    <a:pt x="28" y="221"/>
                    <a:pt x="17" y="258"/>
                    <a:pt x="8" y="296"/>
                  </a:cubicBezTo>
                  <a:cubicBezTo>
                    <a:pt x="0" y="883"/>
                    <a:pt x="0" y="675"/>
                    <a:pt x="0" y="920"/>
                  </a:cubicBezTo>
                </a:path>
              </a:pathLst>
            </a:custGeom>
            <a:noFill/>
            <a:ln w="28575" cap="sq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B45BC9BC-1AE7-462F-877F-39880DD4F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" y="2540000"/>
              <a:ext cx="12192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E2438EC2-B114-446F-B8CE-1A4348137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5740400"/>
              <a:ext cx="12192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5B74BDD4-5124-47AE-BA4E-6DD3A38940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55240">
              <a:off x="6324600" y="3835400"/>
              <a:ext cx="1219200" cy="15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7A2586ED-144E-469B-A214-5EEC8D2F7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23" y="1254494"/>
              <a:ext cx="1676399" cy="12152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dirty="0"/>
                <a:t>Parent catchment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02F3F175-0572-409E-B412-4838D4322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599" y="6045199"/>
              <a:ext cx="2388970" cy="14655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dirty="0"/>
                <a:t>Child catchment e.g.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400" dirty="0"/>
                <a:t>afforestation</a:t>
              </a: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B3057338-30AF-4AAA-81AF-3DC4155A0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3835400"/>
              <a:ext cx="1828800" cy="5175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dirty="0"/>
                <a:t>Child catchment e.g alien vegetation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494BE68-0CE3-4BB1-A97B-B1F9A029A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3263900"/>
              <a:ext cx="333375" cy="673100"/>
            </a:xfrm>
            <a:custGeom>
              <a:avLst/>
              <a:gdLst>
                <a:gd name="T0" fmla="*/ 2147483647 w 210"/>
                <a:gd name="T1" fmla="*/ 2147483647 h 424"/>
                <a:gd name="T2" fmla="*/ 2147483647 w 210"/>
                <a:gd name="T3" fmla="*/ 2147483647 h 424"/>
                <a:gd name="T4" fmla="*/ 2147483647 w 210"/>
                <a:gd name="T5" fmla="*/ 2147483647 h 424"/>
                <a:gd name="T6" fmla="*/ 2147483647 w 210"/>
                <a:gd name="T7" fmla="*/ 2147483647 h 424"/>
                <a:gd name="T8" fmla="*/ 2147483647 w 210"/>
                <a:gd name="T9" fmla="*/ 0 h 424"/>
                <a:gd name="T10" fmla="*/ 2147483647 w 210"/>
                <a:gd name="T11" fmla="*/ 2147483647 h 424"/>
                <a:gd name="T12" fmla="*/ 2147483647 w 210"/>
                <a:gd name="T13" fmla="*/ 2147483647 h 424"/>
                <a:gd name="T14" fmla="*/ 2147483647 w 210"/>
                <a:gd name="T15" fmla="*/ 2147483647 h 424"/>
                <a:gd name="T16" fmla="*/ 2147483647 w 210"/>
                <a:gd name="T17" fmla="*/ 2147483647 h 424"/>
                <a:gd name="T18" fmla="*/ 2147483647 w 210"/>
                <a:gd name="T19" fmla="*/ 2147483647 h 4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0"/>
                <a:gd name="T31" fmla="*/ 0 h 424"/>
                <a:gd name="T32" fmla="*/ 210 w 210"/>
                <a:gd name="T33" fmla="*/ 424 h 4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0" h="424">
                  <a:moveTo>
                    <a:pt x="26" y="424"/>
                  </a:moveTo>
                  <a:cubicBezTo>
                    <a:pt x="20" y="407"/>
                    <a:pt x="3" y="394"/>
                    <a:pt x="2" y="376"/>
                  </a:cubicBezTo>
                  <a:cubicBezTo>
                    <a:pt x="0" y="299"/>
                    <a:pt x="5" y="221"/>
                    <a:pt x="10" y="144"/>
                  </a:cubicBezTo>
                  <a:cubicBezTo>
                    <a:pt x="13" y="97"/>
                    <a:pt x="57" y="84"/>
                    <a:pt x="90" y="64"/>
                  </a:cubicBezTo>
                  <a:cubicBezTo>
                    <a:pt x="130" y="40"/>
                    <a:pt x="172" y="25"/>
                    <a:pt x="210" y="0"/>
                  </a:cubicBezTo>
                  <a:cubicBezTo>
                    <a:pt x="197" y="39"/>
                    <a:pt x="179" y="66"/>
                    <a:pt x="146" y="88"/>
                  </a:cubicBezTo>
                  <a:cubicBezTo>
                    <a:pt x="130" y="112"/>
                    <a:pt x="107" y="133"/>
                    <a:pt x="98" y="160"/>
                  </a:cubicBezTo>
                  <a:cubicBezTo>
                    <a:pt x="90" y="184"/>
                    <a:pt x="88" y="211"/>
                    <a:pt x="74" y="232"/>
                  </a:cubicBezTo>
                  <a:cubicBezTo>
                    <a:pt x="58" y="256"/>
                    <a:pt x="26" y="295"/>
                    <a:pt x="26" y="328"/>
                  </a:cubicBezTo>
                  <a:cubicBezTo>
                    <a:pt x="26" y="360"/>
                    <a:pt x="26" y="392"/>
                    <a:pt x="26" y="424"/>
                  </a:cubicBezTo>
                  <a:close/>
                </a:path>
              </a:pathLst>
            </a:custGeom>
            <a:solidFill>
              <a:schemeClr val="accent1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5DB70621-8A04-468D-96F4-1B4DB2F6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5" y="3403600"/>
              <a:ext cx="468313" cy="546100"/>
            </a:xfrm>
            <a:custGeom>
              <a:avLst/>
              <a:gdLst>
                <a:gd name="T0" fmla="*/ 2147483647 w 295"/>
                <a:gd name="T1" fmla="*/ 2147483647 h 344"/>
                <a:gd name="T2" fmla="*/ 2147483647 w 295"/>
                <a:gd name="T3" fmla="*/ 2147483647 h 344"/>
                <a:gd name="T4" fmla="*/ 2147483647 w 295"/>
                <a:gd name="T5" fmla="*/ 2147483647 h 344"/>
                <a:gd name="T6" fmla="*/ 2147483647 w 295"/>
                <a:gd name="T7" fmla="*/ 2147483647 h 344"/>
                <a:gd name="T8" fmla="*/ 2147483647 w 295"/>
                <a:gd name="T9" fmla="*/ 2147483647 h 344"/>
                <a:gd name="T10" fmla="*/ 2147483647 w 295"/>
                <a:gd name="T11" fmla="*/ 2147483647 h 344"/>
                <a:gd name="T12" fmla="*/ 2147483647 w 295"/>
                <a:gd name="T13" fmla="*/ 2147483647 h 344"/>
                <a:gd name="T14" fmla="*/ 2147483647 w 295"/>
                <a:gd name="T15" fmla="*/ 0 h 344"/>
                <a:gd name="T16" fmla="*/ 2147483647 w 295"/>
                <a:gd name="T17" fmla="*/ 2147483647 h 344"/>
                <a:gd name="T18" fmla="*/ 2147483647 w 295"/>
                <a:gd name="T19" fmla="*/ 2147483647 h 344"/>
                <a:gd name="T20" fmla="*/ 2147483647 w 295"/>
                <a:gd name="T21" fmla="*/ 2147483647 h 3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5"/>
                <a:gd name="T34" fmla="*/ 0 h 344"/>
                <a:gd name="T35" fmla="*/ 295 w 295"/>
                <a:gd name="T36" fmla="*/ 344 h 3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5" h="344">
                  <a:moveTo>
                    <a:pt x="10" y="344"/>
                  </a:moveTo>
                  <a:cubicBezTo>
                    <a:pt x="18" y="339"/>
                    <a:pt x="27" y="335"/>
                    <a:pt x="34" y="328"/>
                  </a:cubicBezTo>
                  <a:cubicBezTo>
                    <a:pt x="41" y="321"/>
                    <a:pt x="43" y="310"/>
                    <a:pt x="50" y="304"/>
                  </a:cubicBezTo>
                  <a:cubicBezTo>
                    <a:pt x="64" y="291"/>
                    <a:pt x="98" y="272"/>
                    <a:pt x="98" y="272"/>
                  </a:cubicBezTo>
                  <a:cubicBezTo>
                    <a:pt x="131" y="222"/>
                    <a:pt x="128" y="159"/>
                    <a:pt x="178" y="120"/>
                  </a:cubicBezTo>
                  <a:cubicBezTo>
                    <a:pt x="201" y="102"/>
                    <a:pt x="226" y="88"/>
                    <a:pt x="250" y="72"/>
                  </a:cubicBezTo>
                  <a:cubicBezTo>
                    <a:pt x="258" y="67"/>
                    <a:pt x="274" y="56"/>
                    <a:pt x="274" y="56"/>
                  </a:cubicBezTo>
                  <a:cubicBezTo>
                    <a:pt x="295" y="25"/>
                    <a:pt x="295" y="12"/>
                    <a:pt x="258" y="0"/>
                  </a:cubicBezTo>
                  <a:cubicBezTo>
                    <a:pt x="199" y="20"/>
                    <a:pt x="200" y="62"/>
                    <a:pt x="146" y="80"/>
                  </a:cubicBezTo>
                  <a:cubicBezTo>
                    <a:pt x="107" y="139"/>
                    <a:pt x="58" y="189"/>
                    <a:pt x="18" y="248"/>
                  </a:cubicBezTo>
                  <a:cubicBezTo>
                    <a:pt x="0" y="275"/>
                    <a:pt x="13" y="312"/>
                    <a:pt x="10" y="344"/>
                  </a:cubicBezTo>
                  <a:close/>
                </a:path>
              </a:pathLst>
            </a:custGeom>
            <a:solidFill>
              <a:schemeClr val="accent1"/>
            </a:solidFill>
            <a:ln w="127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5F2F353E-D963-48C9-9068-14D6285749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755240">
              <a:off x="6172200" y="3454400"/>
              <a:ext cx="1219200" cy="15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11D8D0B5-754E-404E-A9A1-24EB3C7FC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3755" y="3015607"/>
              <a:ext cx="1826986" cy="7148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dirty="0"/>
                <a:t>Riparian zone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12BF9D-1A98-4E58-9ACA-2B14555F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2733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Runoff Module (cont.)</a:t>
            </a:r>
          </a:p>
          <a:p>
            <a:r>
              <a:rPr lang="en-ZA" dirty="0"/>
              <a:t>Three different Runoff models available</a:t>
            </a:r>
          </a:p>
          <a:p>
            <a:pPr lvl="1">
              <a:tabLst>
                <a:tab pos="1974850" algn="l"/>
              </a:tabLst>
            </a:pPr>
            <a:r>
              <a:rPr lang="en-US" dirty="0"/>
              <a:t>Pitman 	– as in original WRSM/Pitman – no 	surface/groundwater interaction </a:t>
            </a:r>
          </a:p>
          <a:p>
            <a:pPr lvl="1">
              <a:tabLst>
                <a:tab pos="1974850" algn="l"/>
              </a:tabLst>
            </a:pPr>
            <a:r>
              <a:rPr lang="en-US" dirty="0"/>
              <a:t>Hughes 	– with surface/groundwater interaction, hence use 	Child module if appropriate</a:t>
            </a:r>
          </a:p>
          <a:p>
            <a:pPr lvl="1">
              <a:tabLst>
                <a:tab pos="1974850" algn="l"/>
              </a:tabLst>
            </a:pPr>
            <a:r>
              <a:rPr lang="en-US" dirty="0"/>
              <a:t>Sami 	– same as for Hughes</a:t>
            </a:r>
          </a:p>
          <a:p>
            <a:pPr marL="457200" lvl="1" indent="0">
              <a:buNone/>
            </a:pPr>
            <a:endParaRPr lang="en-ZA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83CB72-0347-4094-9092-3A2BA124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3027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Runoff Module (cont.)</a:t>
            </a:r>
          </a:p>
          <a:p>
            <a:r>
              <a:rPr lang="en-ZA" dirty="0"/>
              <a:t>Four different Afforestation models available</a:t>
            </a:r>
          </a:p>
          <a:p>
            <a:pPr lvl="1"/>
            <a:r>
              <a:rPr lang="en-US" dirty="0"/>
              <a:t>Gush/ Pitman (ACRU) preferred</a:t>
            </a:r>
          </a:p>
          <a:p>
            <a:pPr lvl="1"/>
            <a:r>
              <a:rPr lang="en-US" dirty="0"/>
              <a:t>Breakdown into three tree types </a:t>
            </a:r>
          </a:p>
          <a:p>
            <a:pPr lvl="2"/>
            <a:r>
              <a:rPr lang="en-US" dirty="0"/>
              <a:t>Pine, Eucalyptus and Wattle</a:t>
            </a:r>
          </a:p>
          <a:p>
            <a:pPr marL="457200" lvl="1" indent="0">
              <a:buNone/>
            </a:pPr>
            <a:endParaRPr lang="en-ZA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7475E0-1CEB-44EA-B221-F31D7FDC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32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83366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Runoff Module (cont.)</a:t>
            </a:r>
          </a:p>
          <a:p>
            <a:r>
              <a:rPr lang="en-ZA" dirty="0"/>
              <a:t>Alien vegetation</a:t>
            </a:r>
          </a:p>
          <a:p>
            <a:pPr lvl="1"/>
            <a:r>
              <a:rPr lang="en-US" dirty="0"/>
              <a:t>Only CSIR option available</a:t>
            </a:r>
          </a:p>
          <a:p>
            <a:pPr lvl="1"/>
            <a:r>
              <a:rPr lang="en-US" dirty="0"/>
              <a:t>Requires breakdown into 3 vegetation types </a:t>
            </a:r>
          </a:p>
          <a:p>
            <a:pPr marL="457200" lvl="1" indent="0">
              <a:buNone/>
            </a:pPr>
            <a:r>
              <a:rPr lang="en-US" dirty="0"/>
              <a:t>   (tall trees, medium trees and tall shrubs)</a:t>
            </a:r>
          </a:p>
          <a:p>
            <a:pPr lvl="1"/>
            <a:r>
              <a:rPr lang="en-US" dirty="0"/>
              <a:t>Upland/riparian split to account for higher water loss in riparian area</a:t>
            </a:r>
          </a:p>
          <a:p>
            <a:pPr marL="457200" lvl="1" indent="0">
              <a:buNone/>
            </a:pPr>
            <a:endParaRPr lang="en-ZA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17A92-08EF-43F3-8141-B31A1BB0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33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9465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Runoff Module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1C22F-BA72-4444-B1D8-38618326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34</a:t>
            </a:fld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50BE3B-78B7-4CFE-9B6E-45674AAC3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678" y="1119707"/>
            <a:ext cx="5584338" cy="52397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9829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Reservoir Module</a:t>
            </a:r>
          </a:p>
          <a:p>
            <a:pPr>
              <a:tabLst>
                <a:tab pos="265113" algn="l"/>
              </a:tabLst>
            </a:pPr>
            <a:r>
              <a:rPr lang="en-ZA" dirty="0"/>
              <a:t>Can be large dam or collections of smaller dams</a:t>
            </a:r>
          </a:p>
          <a:p>
            <a:pPr>
              <a:tabLst>
                <a:tab pos="265113" algn="l"/>
              </a:tabLst>
            </a:pPr>
            <a:r>
              <a:rPr lang="en-ZA" dirty="0"/>
              <a:t>Storage area relationship used as input 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en-ZA" dirty="0"/>
              <a:t>	(varies over time)</a:t>
            </a:r>
          </a:p>
          <a:p>
            <a:pPr>
              <a:tabLst>
                <a:tab pos="265113" algn="l"/>
              </a:tabLst>
            </a:pPr>
            <a:r>
              <a:rPr lang="en-ZA" dirty="0"/>
              <a:t>Is affected by:</a:t>
            </a:r>
          </a:p>
          <a:p>
            <a:pPr lvl="1">
              <a:tabLst>
                <a:tab pos="265113" algn="l"/>
              </a:tabLst>
            </a:pPr>
            <a:r>
              <a:rPr lang="en-ZA" dirty="0"/>
              <a:t>Inflows</a:t>
            </a:r>
          </a:p>
          <a:p>
            <a:pPr lvl="1">
              <a:tabLst>
                <a:tab pos="265113" algn="l"/>
              </a:tabLst>
            </a:pPr>
            <a:r>
              <a:rPr lang="en-ZA" dirty="0"/>
              <a:t>Abstractions </a:t>
            </a:r>
          </a:p>
          <a:p>
            <a:pPr lvl="1">
              <a:tabLst>
                <a:tab pos="265113" algn="l"/>
              </a:tabLst>
            </a:pPr>
            <a:r>
              <a:rPr lang="en-ZA" dirty="0"/>
              <a:t>Releases</a:t>
            </a:r>
          </a:p>
          <a:p>
            <a:pPr lvl="1">
              <a:tabLst>
                <a:tab pos="265113" algn="l"/>
              </a:tabLst>
            </a:pPr>
            <a:r>
              <a:rPr lang="en-ZA" dirty="0"/>
              <a:t>Spillages</a:t>
            </a:r>
          </a:p>
          <a:p>
            <a:pPr lvl="1">
              <a:tabLst>
                <a:tab pos="265113" algn="l"/>
              </a:tabLst>
            </a:pPr>
            <a:r>
              <a:rPr lang="en-ZA" dirty="0"/>
              <a:t>Rainfall and evaporation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2981B-5371-4323-9343-276A5C1B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35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1803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Reservoir Module (cont.)</a:t>
            </a:r>
          </a:p>
          <a:p>
            <a:r>
              <a:rPr lang="en-ZA" dirty="0"/>
              <a:t>Reservoir records used to determine water balance</a:t>
            </a:r>
          </a:p>
          <a:p>
            <a:r>
              <a:rPr lang="en-ZA" dirty="0"/>
              <a:t>For large dams simulated inflows calibrated against inflow records</a:t>
            </a:r>
          </a:p>
          <a:p>
            <a:r>
              <a:rPr lang="en-ZA" dirty="0"/>
              <a:t>Compare observed and simulated storage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858F9A-2A0F-47DE-8840-39FDEF88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36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6123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Irrigation Modules</a:t>
            </a:r>
          </a:p>
          <a:p>
            <a:r>
              <a:rPr lang="en-ZA" dirty="0"/>
              <a:t>Irrigation schemes of any size</a:t>
            </a:r>
          </a:p>
          <a:p>
            <a:r>
              <a:rPr lang="en-ZA" dirty="0"/>
              <a:t>Major water user in South Africa </a:t>
            </a:r>
            <a:r>
              <a:rPr lang="en-ZA" dirty="0">
                <a:sym typeface="Wingdings" panose="05000000000000000000" pitchFamily="2" charset="2"/>
              </a:rPr>
              <a:t> significant impact on available yield</a:t>
            </a:r>
          </a:p>
          <a:p>
            <a:r>
              <a:rPr lang="en-ZA" dirty="0">
                <a:sym typeface="Wingdings" panose="05000000000000000000" pitchFamily="2" charset="2"/>
              </a:rPr>
              <a:t>Complex data requirements:</a:t>
            </a:r>
          </a:p>
          <a:p>
            <a:pPr lvl="1"/>
            <a:r>
              <a:rPr lang="en-ZA" dirty="0">
                <a:sym typeface="Wingdings" panose="05000000000000000000" pitchFamily="2" charset="2"/>
              </a:rPr>
              <a:t>Irrigation area, crop types, irrigation method, … etc.</a:t>
            </a:r>
          </a:p>
          <a:p>
            <a:r>
              <a:rPr lang="en-ZA" dirty="0">
                <a:sym typeface="Wingdings" panose="05000000000000000000" pitchFamily="2" charset="2"/>
              </a:rPr>
              <a:t>Four different methods to analyse irrigation </a:t>
            </a:r>
          </a:p>
          <a:p>
            <a:r>
              <a:rPr lang="en-ZA" dirty="0">
                <a:sym typeface="Wingdings" panose="05000000000000000000" pitchFamily="2" charset="2"/>
              </a:rPr>
              <a:t>Irrigation influences simulated low flows – used as calibration tool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929D3-0570-4407-97CD-F5BE7CEA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37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2064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217007" y="1325563"/>
            <a:ext cx="8049768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Channel Modules</a:t>
            </a:r>
          </a:p>
          <a:p>
            <a:r>
              <a:rPr lang="en-ZA" dirty="0"/>
              <a:t>Used to connect:</a:t>
            </a:r>
          </a:p>
          <a:p>
            <a:pPr lvl="1"/>
            <a:r>
              <a:rPr lang="en-ZA" dirty="0"/>
              <a:t>Abstraction and return flow modules</a:t>
            </a:r>
          </a:p>
          <a:p>
            <a:pPr lvl="1"/>
            <a:r>
              <a:rPr lang="en-ZA" dirty="0"/>
              <a:t>Wetland modules </a:t>
            </a:r>
          </a:p>
          <a:p>
            <a:r>
              <a:rPr lang="en-ZA" dirty="0"/>
              <a:t>Hub for modules</a:t>
            </a:r>
          </a:p>
          <a:p>
            <a:pPr lvl="1"/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4B499A-5341-47E1-A605-7C9101C3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38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39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Mining Module</a:t>
            </a:r>
          </a:p>
          <a:p>
            <a:r>
              <a:rPr lang="en-ZA" dirty="0"/>
              <a:t>Data inputs are extensive/ difficult to obtain</a:t>
            </a:r>
          </a:p>
          <a:p>
            <a:pPr lvl="1"/>
            <a:r>
              <a:rPr lang="en-ZA" dirty="0"/>
              <a:t>Only used for large mines (major impact on water resources)</a:t>
            </a:r>
          </a:p>
          <a:p>
            <a:r>
              <a:rPr lang="en-ZA" dirty="0"/>
              <a:t>Three different types of mines can be modelled</a:t>
            </a:r>
          </a:p>
          <a:p>
            <a:pPr lvl="1"/>
            <a:r>
              <a:rPr lang="en-ZA" dirty="0"/>
              <a:t>Underground</a:t>
            </a:r>
          </a:p>
          <a:p>
            <a:pPr lvl="1"/>
            <a:r>
              <a:rPr lang="en-ZA" dirty="0"/>
              <a:t>Open Cast</a:t>
            </a:r>
          </a:p>
          <a:p>
            <a:pPr lvl="1"/>
            <a:r>
              <a:rPr lang="en-ZA" dirty="0"/>
              <a:t>Slurry dumps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9212CB-387D-490F-BE5C-0AE34414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39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508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Originally developed in 1973 by Pitman (periodically updated)</a:t>
            </a:r>
          </a:p>
          <a:p>
            <a:pPr>
              <a:spcBef>
                <a:spcPts val="1800"/>
              </a:spcBef>
            </a:pPr>
            <a:r>
              <a:rPr lang="en-US" b="1" dirty="0"/>
              <a:t>Purpose:</a:t>
            </a:r>
            <a:r>
              <a:rPr lang="en-US" dirty="0"/>
              <a:t> Simulate runoff from gauged/ ungauged catchments in South Africa/ Africa</a:t>
            </a:r>
          </a:p>
          <a:p>
            <a:pPr>
              <a:spcBef>
                <a:spcPts val="1800"/>
              </a:spcBef>
            </a:pPr>
            <a:r>
              <a:rPr lang="en-ZA" dirty="0">
                <a:cs typeface="Arial" panose="020B0604020202020204" pitchFamily="34" charset="0"/>
              </a:rPr>
              <a:t>U</a:t>
            </a:r>
            <a:r>
              <a:rPr lang="en-US" dirty="0">
                <a:cs typeface="Arial" panose="020B0604020202020204" pitchFamily="34" charset="0"/>
              </a:rPr>
              <a:t>sed for small and large catchments (developed and undeveloped </a:t>
            </a:r>
            <a:r>
              <a:rPr lang="en-US">
                <a:cs typeface="Arial" panose="020B0604020202020204" pitchFamily="34" charset="0"/>
              </a:rPr>
              <a:t>scenarios)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5A603F-C786-4634-AFF1-31F197B8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499120" cy="903102"/>
          </a:xfrm>
        </p:spPr>
        <p:txBody>
          <a:bodyPr/>
          <a:lstStyle/>
          <a:p>
            <a:r>
              <a:rPr lang="en-ZA" dirty="0"/>
              <a:t>Introduction and Overview</a:t>
            </a:r>
            <a:endParaRPr lang="en-US" sz="1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2B3D1-B24C-47C5-9FAF-08405E50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0828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186928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SAMI Groundwater Model</a:t>
            </a:r>
          </a:p>
          <a:p>
            <a:pPr marL="0" indent="0">
              <a:buNone/>
            </a:pPr>
            <a:r>
              <a:rPr lang="en-US" dirty="0"/>
              <a:t>Procedure: </a:t>
            </a:r>
          </a:p>
          <a:p>
            <a:r>
              <a:rPr lang="en-US" dirty="0"/>
              <a:t>Run Pitman model first </a:t>
            </a:r>
          </a:p>
          <a:p>
            <a:r>
              <a:rPr lang="en-US" dirty="0"/>
              <a:t>Obtain best estimates of parameters shared between models</a:t>
            </a:r>
          </a:p>
          <a:p>
            <a:r>
              <a:rPr lang="en-US" dirty="0">
                <a:cs typeface="Arial" panose="020B0604020202020204" pitchFamily="34" charset="0"/>
              </a:rPr>
              <a:t>Enter required groundwater parameters in the “Sami GW” window</a:t>
            </a:r>
          </a:p>
          <a:p>
            <a:r>
              <a:rPr lang="en-US" dirty="0">
                <a:cs typeface="Arial" panose="020B0604020202020204" pitchFamily="34" charset="0"/>
              </a:rPr>
              <a:t>HGSL, GPOW and HGGW parameters should be entered in the “Calibration” screen </a:t>
            </a:r>
          </a:p>
          <a:p>
            <a:endParaRPr lang="en-ZA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7A035-2D11-4ED7-8031-6CC9A39A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40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811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117613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SAMI Groundwater Model (cont.)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D19A8-E5C9-4BBE-BFD1-542C71C82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" y="1533513"/>
            <a:ext cx="6369983" cy="4852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18C17-7B6F-43D1-BAF8-C674394A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41</a:t>
            </a:fld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060CDF-7E92-44E8-A97B-7B074FFBB178}"/>
              </a:ext>
            </a:extLst>
          </p:cNvPr>
          <p:cNvSpPr txBox="1">
            <a:spLocks/>
          </p:cNvSpPr>
          <p:nvPr/>
        </p:nvSpPr>
        <p:spPr>
          <a:xfrm>
            <a:off x="6677243" y="3429000"/>
            <a:ext cx="2593848" cy="1313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400" dirty="0"/>
              <a:t>Refer to User Groundwater Manual for more details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7469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SAMI Groundwater Model (cont.)</a:t>
            </a:r>
          </a:p>
          <a:p>
            <a:r>
              <a:rPr lang="en-US" dirty="0">
                <a:cs typeface="Arial" panose="020B0604020202020204" pitchFamily="34" charset="0"/>
              </a:rPr>
              <a:t>Different colours have been chosen for the data input window to assist users in select appropriate data: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1146175" lvl="1" indent="-427038">
              <a:lnSpc>
                <a:spcPct val="80000"/>
              </a:lnSpc>
              <a:buClr>
                <a:srgbClr val="F81016"/>
              </a:buClr>
              <a:buFont typeface="Arial" pitchFamily="34" charset="0"/>
              <a:buChar char="■"/>
              <a:tabLst>
                <a:tab pos="2066925" algn="l"/>
                <a:tab pos="2239963" algn="l"/>
              </a:tabLst>
              <a:defRPr/>
            </a:pPr>
            <a:r>
              <a:rPr lang="en-US" dirty="0">
                <a:cs typeface="Arial" panose="020B0604020202020204" pitchFamily="34" charset="0"/>
              </a:rPr>
              <a:t>Red	: Data should not be changed unless there is a 		very good reason</a:t>
            </a:r>
          </a:p>
          <a:p>
            <a:pPr marL="1146175" lvl="1" indent="-427038">
              <a:lnSpc>
                <a:spcPct val="80000"/>
              </a:lnSpc>
              <a:buClr>
                <a:srgbClr val="0033CC"/>
              </a:buClr>
              <a:buFont typeface="Arial" pitchFamily="34" charset="0"/>
              <a:buChar char="■"/>
              <a:tabLst>
                <a:tab pos="2066925" algn="l"/>
                <a:tab pos="2239963" algn="l"/>
              </a:tabLst>
              <a:defRPr/>
            </a:pPr>
            <a:r>
              <a:rPr lang="en-US" dirty="0">
                <a:cs typeface="Arial" panose="020B0604020202020204" pitchFamily="34" charset="0"/>
              </a:rPr>
              <a:t>Blue	: Data could be changed if better 	    			information is available</a:t>
            </a:r>
          </a:p>
          <a:p>
            <a:pPr marL="1546225" lvl="2" indent="-463550">
              <a:buFont typeface="Arial" charset="0"/>
              <a:buNone/>
              <a:tabLst>
                <a:tab pos="2066925" algn="l"/>
                <a:tab pos="2239963" algn="l"/>
              </a:tabLst>
              <a:defRPr/>
            </a:pPr>
            <a:r>
              <a:rPr lang="en-US" sz="2400" dirty="0">
                <a:cs typeface="Arial" panose="020B0604020202020204" pitchFamily="34" charset="0"/>
              </a:rPr>
              <a:t> White 	: Default should always be  changed unless there 		is no information whatsoever</a:t>
            </a:r>
          </a:p>
          <a:p>
            <a:pPr marL="457200" lvl="1" indent="0">
              <a:buNone/>
            </a:pPr>
            <a:endParaRPr lang="en-ZA" dirty="0"/>
          </a:p>
          <a:p>
            <a:pPr marL="457200" lvl="1" indent="0">
              <a:buNone/>
            </a:pPr>
            <a:r>
              <a:rPr lang="en-ZA" sz="1800" dirty="0"/>
              <a:t>(This will be covered in the tutorial)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B5F34-E990-46FB-9F1A-D9000593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42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8991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97521" y="1029810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/>
              <a:t>SAMI Groundwater Model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4187BE-2713-41F9-8C47-F752F7CD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1435438"/>
            <a:ext cx="4607242" cy="50383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55BED-9014-4A2C-A4FF-7C7C801B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43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9584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049768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charset="0"/>
                <a:cs typeface="Arial" charset="0"/>
              </a:rPr>
              <a:t>Comprehensive Wetland Model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cs typeface="Arial" panose="020B0604020202020204" pitchFamily="34" charset="0"/>
              </a:rPr>
              <a:t>Water body linked to the main river channel 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cs typeface="Arial" panose="020B0604020202020204" pitchFamily="34" charset="0"/>
              </a:rPr>
              <a:t>Inflow from channel to wetland starts above a prescribed discharge (level) in channel</a:t>
            </a:r>
          </a:p>
          <a:p>
            <a:pPr lvl="0" fontAlgn="base"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Evaporation losses and abstractions occur (same as reservoir)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cs typeface="Arial" panose="020B0604020202020204" pitchFamily="34" charset="0"/>
              </a:rPr>
              <a:t>Comprehensive inputs required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6C231-8D74-4EDE-A965-10BEC132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44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2040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5" y="1929383"/>
            <a:ext cx="6779677" cy="424867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08444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charset="0"/>
                <a:cs typeface="Arial" charset="0"/>
              </a:rPr>
              <a:t>Comprehensive Wetland Model (cont.)</a:t>
            </a:r>
          </a:p>
          <a:p>
            <a:pPr>
              <a:spcBef>
                <a:spcPts val="600"/>
              </a:spcBef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5" name="Group 61">
            <a:extLst>
              <a:ext uri="{FF2B5EF4-FFF2-40B4-BE49-F238E27FC236}">
                <a16:creationId xmlns:a16="http://schemas.microsoft.com/office/drawing/2014/main" id="{025EFCAB-498C-4371-9AAC-E4749506DF6C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468929" y="1788179"/>
            <a:ext cx="6601968" cy="4479028"/>
            <a:chOff x="457200" y="1371600"/>
            <a:chExt cx="6477000" cy="4420364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73C03375-53BB-456A-B5C6-853644C40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692" y="1371600"/>
              <a:ext cx="5308208" cy="3405398"/>
              <a:chOff x="1123" y="1225"/>
              <a:chExt cx="8302" cy="5630"/>
            </a:xfrm>
          </p:grpSpPr>
          <p:sp>
            <p:nvSpPr>
              <p:cNvPr id="47" name="Freeform 4">
                <a:extLst>
                  <a:ext uri="{FF2B5EF4-FFF2-40B4-BE49-F238E27FC236}">
                    <a16:creationId xmlns:a16="http://schemas.microsoft.com/office/drawing/2014/main" id="{6FEB043B-7A73-4B56-9609-C827C4864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2513"/>
                <a:ext cx="5929" cy="4057"/>
              </a:xfrm>
              <a:custGeom>
                <a:avLst/>
                <a:gdLst>
                  <a:gd name="T0" fmla="*/ 0 w 5929"/>
                  <a:gd name="T1" fmla="*/ 3525 h 4057"/>
                  <a:gd name="T2" fmla="*/ 399 w 5929"/>
                  <a:gd name="T3" fmla="*/ 3987 h 4057"/>
                  <a:gd name="T4" fmla="*/ 1199 w 5929"/>
                  <a:gd name="T5" fmla="*/ 3947 h 4057"/>
                  <a:gd name="T6" fmla="*/ 2802 w 5929"/>
                  <a:gd name="T7" fmla="*/ 3676 h 4057"/>
                  <a:gd name="T8" fmla="*/ 5304 w 5929"/>
                  <a:gd name="T9" fmla="*/ 2905 h 4057"/>
                  <a:gd name="T10" fmla="*/ 5874 w 5929"/>
                  <a:gd name="T11" fmla="*/ 1634 h 4057"/>
                  <a:gd name="T12" fmla="*/ 4971 w 5929"/>
                  <a:gd name="T13" fmla="*/ 1165 h 4057"/>
                  <a:gd name="T14" fmla="*/ 4512 w 5929"/>
                  <a:gd name="T15" fmla="*/ 378 h 4057"/>
                  <a:gd name="T16" fmla="*/ 4544 w 5929"/>
                  <a:gd name="T17" fmla="*/ 0 h 40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29"/>
                  <a:gd name="T28" fmla="*/ 0 h 4057"/>
                  <a:gd name="T29" fmla="*/ 5929 w 5929"/>
                  <a:gd name="T30" fmla="*/ 4057 h 40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29" h="4057">
                    <a:moveTo>
                      <a:pt x="0" y="3525"/>
                    </a:moveTo>
                    <a:cubicBezTo>
                      <a:pt x="66" y="3602"/>
                      <a:pt x="199" y="3917"/>
                      <a:pt x="399" y="3987"/>
                    </a:cubicBezTo>
                    <a:cubicBezTo>
                      <a:pt x="599" y="4057"/>
                      <a:pt x="799" y="3999"/>
                      <a:pt x="1199" y="3947"/>
                    </a:cubicBezTo>
                    <a:cubicBezTo>
                      <a:pt x="1599" y="3895"/>
                      <a:pt x="2118" y="3850"/>
                      <a:pt x="2802" y="3676"/>
                    </a:cubicBezTo>
                    <a:cubicBezTo>
                      <a:pt x="3486" y="3502"/>
                      <a:pt x="4791" y="3245"/>
                      <a:pt x="5304" y="2905"/>
                    </a:cubicBezTo>
                    <a:cubicBezTo>
                      <a:pt x="5816" y="2564"/>
                      <a:pt x="5929" y="1924"/>
                      <a:pt x="5874" y="1634"/>
                    </a:cubicBezTo>
                    <a:cubicBezTo>
                      <a:pt x="5818" y="1344"/>
                      <a:pt x="5198" y="1374"/>
                      <a:pt x="4971" y="1165"/>
                    </a:cubicBezTo>
                    <a:cubicBezTo>
                      <a:pt x="4744" y="955"/>
                      <a:pt x="4583" y="573"/>
                      <a:pt x="4512" y="378"/>
                    </a:cubicBezTo>
                    <a:cubicBezTo>
                      <a:pt x="4441" y="184"/>
                      <a:pt x="4537" y="79"/>
                      <a:pt x="4544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AE0E57AB-F232-4D03-AEE3-4FE005565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2498"/>
                <a:ext cx="4443" cy="3298"/>
              </a:xfrm>
              <a:custGeom>
                <a:avLst/>
                <a:gdLst>
                  <a:gd name="T0" fmla="*/ 0 w 5613"/>
                  <a:gd name="T1" fmla="*/ 23 h 4360"/>
                  <a:gd name="T2" fmla="*/ 16 w 5613"/>
                  <a:gd name="T3" fmla="*/ 13 h 4360"/>
                  <a:gd name="T4" fmla="*/ 31 w 5613"/>
                  <a:gd name="T5" fmla="*/ 11 h 4360"/>
                  <a:gd name="T6" fmla="*/ 29 w 5613"/>
                  <a:gd name="T7" fmla="*/ 4 h 4360"/>
                  <a:gd name="T8" fmla="*/ 61 w 5613"/>
                  <a:gd name="T9" fmla="*/ 2 h 4360"/>
                  <a:gd name="T10" fmla="*/ 65 w 5613"/>
                  <a:gd name="T11" fmla="*/ 0 h 43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13"/>
                  <a:gd name="T19" fmla="*/ 0 h 4360"/>
                  <a:gd name="T20" fmla="*/ 5613 w 5613"/>
                  <a:gd name="T21" fmla="*/ 4360 h 43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13" h="4360">
                    <a:moveTo>
                      <a:pt x="0" y="4360"/>
                    </a:moveTo>
                    <a:cubicBezTo>
                      <a:pt x="223" y="4077"/>
                      <a:pt x="883" y="3030"/>
                      <a:pt x="1320" y="2700"/>
                    </a:cubicBezTo>
                    <a:cubicBezTo>
                      <a:pt x="1757" y="2370"/>
                      <a:pt x="2420" y="2723"/>
                      <a:pt x="2620" y="2380"/>
                    </a:cubicBezTo>
                    <a:cubicBezTo>
                      <a:pt x="2820" y="2037"/>
                      <a:pt x="2103" y="993"/>
                      <a:pt x="2520" y="640"/>
                    </a:cubicBezTo>
                    <a:cubicBezTo>
                      <a:pt x="2937" y="287"/>
                      <a:pt x="4627" y="367"/>
                      <a:pt x="5120" y="260"/>
                    </a:cubicBezTo>
                    <a:cubicBezTo>
                      <a:pt x="5613" y="153"/>
                      <a:pt x="5405" y="54"/>
                      <a:pt x="5480" y="0"/>
                    </a:cubicBezTo>
                  </a:path>
                </a:pathLst>
              </a:custGeom>
              <a:noFill/>
              <a:ln w="19050" cmpd="sng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98E25DFE-32B4-42A0-B540-C1F996439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425"/>
                <a:ext cx="4444" cy="3341"/>
              </a:xfrm>
              <a:custGeom>
                <a:avLst/>
                <a:gdLst>
                  <a:gd name="T0" fmla="*/ 2 w 5613"/>
                  <a:gd name="T1" fmla="*/ 22 h 4417"/>
                  <a:gd name="T2" fmla="*/ 4 w 5613"/>
                  <a:gd name="T3" fmla="*/ 13 h 4417"/>
                  <a:gd name="T4" fmla="*/ 22 w 5613"/>
                  <a:gd name="T5" fmla="*/ 8 h 4417"/>
                  <a:gd name="T6" fmla="*/ 32 w 5613"/>
                  <a:gd name="T7" fmla="*/ 2 h 4417"/>
                  <a:gd name="T8" fmla="*/ 67 w 5613"/>
                  <a:gd name="T9" fmla="*/ 2 h 4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13"/>
                  <a:gd name="T16" fmla="*/ 0 h 4417"/>
                  <a:gd name="T17" fmla="*/ 5613 w 5613"/>
                  <a:gd name="T18" fmla="*/ 4417 h 4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13" h="4417">
                    <a:moveTo>
                      <a:pt x="113" y="4417"/>
                    </a:moveTo>
                    <a:cubicBezTo>
                      <a:pt x="136" y="4090"/>
                      <a:pt x="0" y="2964"/>
                      <a:pt x="293" y="2517"/>
                    </a:cubicBezTo>
                    <a:cubicBezTo>
                      <a:pt x="586" y="2070"/>
                      <a:pt x="1463" y="2110"/>
                      <a:pt x="1873" y="1737"/>
                    </a:cubicBezTo>
                    <a:cubicBezTo>
                      <a:pt x="2283" y="1364"/>
                      <a:pt x="2130" y="554"/>
                      <a:pt x="2753" y="277"/>
                    </a:cubicBezTo>
                    <a:cubicBezTo>
                      <a:pt x="3376" y="0"/>
                      <a:pt x="5017" y="119"/>
                      <a:pt x="5613" y="77"/>
                    </a:cubicBezTo>
                  </a:path>
                </a:pathLst>
              </a:custGeom>
              <a:noFill/>
              <a:ln w="19050" cmpd="sng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7DF3F66F-D85A-4B6B-8F7B-5E52E8EE6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" y="6023"/>
                <a:ext cx="776" cy="817"/>
              </a:xfrm>
              <a:custGeom>
                <a:avLst/>
                <a:gdLst>
                  <a:gd name="T0" fmla="*/ 11 w 980"/>
                  <a:gd name="T1" fmla="*/ 0 h 1080"/>
                  <a:gd name="T2" fmla="*/ 7 w 980"/>
                  <a:gd name="T3" fmla="*/ 4 h 1080"/>
                  <a:gd name="T4" fmla="*/ 0 w 980"/>
                  <a:gd name="T5" fmla="*/ 6 h 1080"/>
                  <a:gd name="T6" fmla="*/ 0 60000 65536"/>
                  <a:gd name="T7" fmla="*/ 0 60000 65536"/>
                  <a:gd name="T8" fmla="*/ 0 60000 65536"/>
                  <a:gd name="T9" fmla="*/ 0 w 980"/>
                  <a:gd name="T10" fmla="*/ 0 h 1080"/>
                  <a:gd name="T11" fmla="*/ 980 w 980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80" h="1080">
                    <a:moveTo>
                      <a:pt x="980" y="0"/>
                    </a:moveTo>
                    <a:cubicBezTo>
                      <a:pt x="917" y="120"/>
                      <a:pt x="763" y="540"/>
                      <a:pt x="600" y="720"/>
                    </a:cubicBezTo>
                    <a:cubicBezTo>
                      <a:pt x="437" y="900"/>
                      <a:pt x="125" y="1005"/>
                      <a:pt x="0" y="1080"/>
                    </a:cubicBezTo>
                  </a:path>
                </a:pathLst>
              </a:custGeom>
              <a:noFill/>
              <a:ln w="19050" cmpd="sng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" name="Freeform 8">
                <a:extLst>
                  <a:ext uri="{FF2B5EF4-FFF2-40B4-BE49-F238E27FC236}">
                    <a16:creationId xmlns:a16="http://schemas.microsoft.com/office/drawing/2014/main" id="{1C542CEC-56F9-467E-8064-299D5E09B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817"/>
                <a:ext cx="6017" cy="4796"/>
              </a:xfrm>
              <a:custGeom>
                <a:avLst/>
                <a:gdLst>
                  <a:gd name="T0" fmla="*/ 89 w 7600"/>
                  <a:gd name="T1" fmla="*/ 0 h 6340"/>
                  <a:gd name="T2" fmla="*/ 89 w 7600"/>
                  <a:gd name="T3" fmla="*/ 2 h 6340"/>
                  <a:gd name="T4" fmla="*/ 87 w 7600"/>
                  <a:gd name="T5" fmla="*/ 3 h 6340"/>
                  <a:gd name="T6" fmla="*/ 44 w 7600"/>
                  <a:gd name="T7" fmla="*/ 4 h 6340"/>
                  <a:gd name="T8" fmla="*/ 30 w 7600"/>
                  <a:gd name="T9" fmla="*/ 11 h 6340"/>
                  <a:gd name="T10" fmla="*/ 10 w 7600"/>
                  <a:gd name="T11" fmla="*/ 17 h 6340"/>
                  <a:gd name="T12" fmla="*/ 9 w 7600"/>
                  <a:gd name="T13" fmla="*/ 30 h 6340"/>
                  <a:gd name="T14" fmla="*/ 0 w 7600"/>
                  <a:gd name="T15" fmla="*/ 32 h 63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00"/>
                  <a:gd name="T25" fmla="*/ 0 h 6340"/>
                  <a:gd name="T26" fmla="*/ 7600 w 7600"/>
                  <a:gd name="T27" fmla="*/ 6340 h 63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00" h="6340">
                    <a:moveTo>
                      <a:pt x="7580" y="0"/>
                    </a:moveTo>
                    <a:cubicBezTo>
                      <a:pt x="7577" y="43"/>
                      <a:pt x="7600" y="173"/>
                      <a:pt x="7560" y="260"/>
                    </a:cubicBezTo>
                    <a:lnTo>
                      <a:pt x="7340" y="520"/>
                    </a:lnTo>
                    <a:cubicBezTo>
                      <a:pt x="6710" y="580"/>
                      <a:pt x="4577" y="337"/>
                      <a:pt x="3780" y="620"/>
                    </a:cubicBezTo>
                    <a:cubicBezTo>
                      <a:pt x="2983" y="903"/>
                      <a:pt x="3043" y="1777"/>
                      <a:pt x="2560" y="2220"/>
                    </a:cubicBezTo>
                    <a:cubicBezTo>
                      <a:pt x="2077" y="2663"/>
                      <a:pt x="1177" y="2693"/>
                      <a:pt x="880" y="3280"/>
                    </a:cubicBezTo>
                    <a:cubicBezTo>
                      <a:pt x="583" y="3867"/>
                      <a:pt x="927" y="5230"/>
                      <a:pt x="780" y="5740"/>
                    </a:cubicBezTo>
                    <a:cubicBezTo>
                      <a:pt x="633" y="6250"/>
                      <a:pt x="162" y="6215"/>
                      <a:pt x="0" y="6340"/>
                    </a:cubicBezTo>
                  </a:path>
                </a:pathLst>
              </a:custGeom>
              <a:noFill/>
              <a:ln w="19050" cmpd="sng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F68CD3E2-40CC-4E29-89A8-2AF20E15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5" y="1757"/>
                <a:ext cx="775" cy="794"/>
              </a:xfrm>
              <a:custGeom>
                <a:avLst/>
                <a:gdLst>
                  <a:gd name="T0" fmla="*/ 0 w 960"/>
                  <a:gd name="T1" fmla="*/ 5 h 1050"/>
                  <a:gd name="T2" fmla="*/ 8 w 960"/>
                  <a:gd name="T3" fmla="*/ 5 h 1050"/>
                  <a:gd name="T4" fmla="*/ 15 w 960"/>
                  <a:gd name="T5" fmla="*/ 4 h 1050"/>
                  <a:gd name="T6" fmla="*/ 16 w 960"/>
                  <a:gd name="T7" fmla="*/ 0 h 10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0"/>
                  <a:gd name="T13" fmla="*/ 0 h 1050"/>
                  <a:gd name="T14" fmla="*/ 960 w 960"/>
                  <a:gd name="T15" fmla="*/ 1050 h 10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0" h="1050">
                    <a:moveTo>
                      <a:pt x="0" y="989"/>
                    </a:moveTo>
                    <a:cubicBezTo>
                      <a:pt x="196" y="947"/>
                      <a:pt x="353" y="1050"/>
                      <a:pt x="500" y="989"/>
                    </a:cubicBezTo>
                    <a:cubicBezTo>
                      <a:pt x="647" y="928"/>
                      <a:pt x="803" y="785"/>
                      <a:pt x="880" y="620"/>
                    </a:cubicBezTo>
                    <a:cubicBezTo>
                      <a:pt x="957" y="455"/>
                      <a:pt x="943" y="129"/>
                      <a:pt x="960" y="0"/>
                    </a:cubicBezTo>
                  </a:path>
                </a:pathLst>
              </a:custGeom>
              <a:noFill/>
              <a:ln w="19050" cmpd="sng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A519BA42-456C-40D6-B51B-9A0D947E0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" y="6174"/>
                <a:ext cx="780" cy="681"/>
              </a:xfrm>
              <a:custGeom>
                <a:avLst/>
                <a:gdLst>
                  <a:gd name="T0" fmla="*/ 17 w 780"/>
                  <a:gd name="T1" fmla="*/ 681 h 681"/>
                  <a:gd name="T2" fmla="*/ 77 w 780"/>
                  <a:gd name="T3" fmla="*/ 606 h 681"/>
                  <a:gd name="T4" fmla="*/ 479 w 780"/>
                  <a:gd name="T5" fmla="*/ 379 h 681"/>
                  <a:gd name="T6" fmla="*/ 653 w 780"/>
                  <a:gd name="T7" fmla="*/ 227 h 681"/>
                  <a:gd name="T8" fmla="*/ 780 w 780"/>
                  <a:gd name="T9" fmla="*/ 0 h 6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0"/>
                  <a:gd name="T16" fmla="*/ 0 h 681"/>
                  <a:gd name="T17" fmla="*/ 780 w 780"/>
                  <a:gd name="T18" fmla="*/ 681 h 6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0" h="681">
                    <a:moveTo>
                      <a:pt x="17" y="681"/>
                    </a:moveTo>
                    <a:cubicBezTo>
                      <a:pt x="27" y="666"/>
                      <a:pt x="0" y="656"/>
                      <a:pt x="77" y="606"/>
                    </a:cubicBezTo>
                    <a:cubicBezTo>
                      <a:pt x="154" y="556"/>
                      <a:pt x="383" y="442"/>
                      <a:pt x="479" y="379"/>
                    </a:cubicBezTo>
                    <a:cubicBezTo>
                      <a:pt x="590" y="304"/>
                      <a:pt x="604" y="290"/>
                      <a:pt x="653" y="227"/>
                    </a:cubicBezTo>
                    <a:cubicBezTo>
                      <a:pt x="703" y="164"/>
                      <a:pt x="754" y="47"/>
                      <a:pt x="780" y="0"/>
                    </a:cubicBezTo>
                  </a:path>
                </a:pathLst>
              </a:custGeom>
              <a:noFill/>
              <a:ln w="19050" cmpd="sng">
                <a:solidFill>
                  <a:srgbClr val="3366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" name="Line 11">
                <a:extLst>
                  <a:ext uri="{FF2B5EF4-FFF2-40B4-BE49-F238E27FC236}">
                    <a16:creationId xmlns:a16="http://schemas.microsoft.com/office/drawing/2014/main" id="{921BC122-A2C3-459A-8C5C-BBB85C09B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70" y="1560"/>
                <a:ext cx="64" cy="499"/>
              </a:xfrm>
              <a:prstGeom prst="line">
                <a:avLst/>
              </a:prstGeom>
              <a:noFill/>
              <a:ln w="19050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" name="Freeform 12">
                <a:extLst>
                  <a:ext uri="{FF2B5EF4-FFF2-40B4-BE49-F238E27FC236}">
                    <a16:creationId xmlns:a16="http://schemas.microsoft.com/office/drawing/2014/main" id="{F551A752-3546-4A76-A7A2-380BE7CF6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6" y="2271"/>
                <a:ext cx="1076" cy="726"/>
              </a:xfrm>
              <a:custGeom>
                <a:avLst/>
                <a:gdLst>
                  <a:gd name="T0" fmla="*/ 0 w 1360"/>
                  <a:gd name="T1" fmla="*/ 5 h 960"/>
                  <a:gd name="T2" fmla="*/ 6 w 1360"/>
                  <a:gd name="T3" fmla="*/ 4 h 960"/>
                  <a:gd name="T4" fmla="*/ 8 w 1360"/>
                  <a:gd name="T5" fmla="*/ 2 h 960"/>
                  <a:gd name="T6" fmla="*/ 16 w 1360"/>
                  <a:gd name="T7" fmla="*/ 0 h 9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0"/>
                  <a:gd name="T13" fmla="*/ 0 h 960"/>
                  <a:gd name="T14" fmla="*/ 1360 w 1360"/>
                  <a:gd name="T15" fmla="*/ 960 h 9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0" h="960">
                    <a:moveTo>
                      <a:pt x="0" y="960"/>
                    </a:moveTo>
                    <a:cubicBezTo>
                      <a:pt x="87" y="927"/>
                      <a:pt x="400" y="890"/>
                      <a:pt x="520" y="760"/>
                    </a:cubicBezTo>
                    <a:cubicBezTo>
                      <a:pt x="640" y="630"/>
                      <a:pt x="580" y="307"/>
                      <a:pt x="720" y="180"/>
                    </a:cubicBezTo>
                    <a:cubicBezTo>
                      <a:pt x="860" y="53"/>
                      <a:pt x="1227" y="37"/>
                      <a:pt x="1360" y="0"/>
                    </a:cubicBezTo>
                  </a:path>
                </a:pathLst>
              </a:custGeom>
              <a:noFill/>
              <a:ln w="19050" cmpd="sng">
                <a:solidFill>
                  <a:srgbClr val="3366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" name="Freeform 13">
                <a:extLst>
                  <a:ext uri="{FF2B5EF4-FFF2-40B4-BE49-F238E27FC236}">
                    <a16:creationId xmlns:a16="http://schemas.microsoft.com/office/drawing/2014/main" id="{1432DC71-6EB8-4C07-A2AE-86A6BAA0D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5796"/>
                <a:ext cx="760" cy="257"/>
              </a:xfrm>
              <a:custGeom>
                <a:avLst/>
                <a:gdLst>
                  <a:gd name="T0" fmla="*/ 0 w 960"/>
                  <a:gd name="T1" fmla="*/ 2 h 340"/>
                  <a:gd name="T2" fmla="*/ 2 w 960"/>
                  <a:gd name="T3" fmla="*/ 2 h 340"/>
                  <a:gd name="T4" fmla="*/ 6 w 960"/>
                  <a:gd name="T5" fmla="*/ 2 h 340"/>
                  <a:gd name="T6" fmla="*/ 11 w 960"/>
                  <a:gd name="T7" fmla="*/ 0 h 3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0"/>
                  <a:gd name="T13" fmla="*/ 0 h 340"/>
                  <a:gd name="T14" fmla="*/ 960 w 960"/>
                  <a:gd name="T15" fmla="*/ 340 h 3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0" h="340">
                    <a:moveTo>
                      <a:pt x="0" y="340"/>
                    </a:moveTo>
                    <a:cubicBezTo>
                      <a:pt x="30" y="303"/>
                      <a:pt x="100" y="173"/>
                      <a:pt x="180" y="120"/>
                    </a:cubicBezTo>
                    <a:cubicBezTo>
                      <a:pt x="263" y="80"/>
                      <a:pt x="363" y="40"/>
                      <a:pt x="480" y="20"/>
                    </a:cubicBezTo>
                    <a:cubicBezTo>
                      <a:pt x="720" y="10"/>
                      <a:pt x="960" y="0"/>
                      <a:pt x="960" y="0"/>
                    </a:cubicBezTo>
                  </a:path>
                </a:pathLst>
              </a:custGeom>
              <a:noFill/>
              <a:ln w="19050" cmpd="sng">
                <a:solidFill>
                  <a:srgbClr val="3366FF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" name="Line 14">
                <a:extLst>
                  <a:ext uri="{FF2B5EF4-FFF2-40B4-BE49-F238E27FC236}">
                    <a16:creationId xmlns:a16="http://schemas.microsoft.com/office/drawing/2014/main" id="{2811F9EB-0CBF-4C63-97CE-5982189EE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60" y="4240"/>
                <a:ext cx="19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" name="Line 15">
                <a:extLst>
                  <a:ext uri="{FF2B5EF4-FFF2-40B4-BE49-F238E27FC236}">
                    <a16:creationId xmlns:a16="http://schemas.microsoft.com/office/drawing/2014/main" id="{25B55461-BF88-45F5-B895-A1A3A5ACB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80" y="5020"/>
                <a:ext cx="19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" name="Text Box 16">
                <a:extLst>
                  <a:ext uri="{FF2B5EF4-FFF2-40B4-BE49-F238E27FC236}">
                    <a16:creationId xmlns:a16="http://schemas.microsoft.com/office/drawing/2014/main" id="{B2EB1605-1C21-45AF-A30C-5F93E17BC4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0" y="5860"/>
                <a:ext cx="700" cy="46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dirty="0">
                    <a:latin typeface="Times New Roman" pitchFamily="18" charset="0"/>
                  </a:rPr>
                  <a:t>Q</a:t>
                </a:r>
                <a:r>
                  <a:rPr lang="en-US" sz="1200" baseline="-25000" dirty="0">
                    <a:latin typeface="Times New Roman" pitchFamily="18" charset="0"/>
                  </a:rPr>
                  <a:t>in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60" name="Text Box 17">
                <a:extLst>
                  <a:ext uri="{FF2B5EF4-FFF2-40B4-BE49-F238E27FC236}">
                    <a16:creationId xmlns:a16="http://schemas.microsoft.com/office/drawing/2014/main" id="{EBF5851B-239E-4E43-B58B-4AD5FA652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0" y="3040"/>
                <a:ext cx="710" cy="4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dirty="0">
                    <a:latin typeface="Times New Roman" pitchFamily="18" charset="0"/>
                  </a:rPr>
                  <a:t>Q</a:t>
                </a:r>
                <a:r>
                  <a:rPr lang="en-US" sz="1200" baseline="-25000" dirty="0">
                    <a:latin typeface="Times New Roman" pitchFamily="18" charset="0"/>
                  </a:rPr>
                  <a:t>out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61" name="Text Box 18">
                <a:extLst>
                  <a:ext uri="{FF2B5EF4-FFF2-40B4-BE49-F238E27FC236}">
                    <a16:creationId xmlns:a16="http://schemas.microsoft.com/office/drawing/2014/main" id="{2C7339F6-1607-4538-A86D-09E12CEF6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5" y="1225"/>
                <a:ext cx="710" cy="4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dirty="0">
                    <a:latin typeface="Times New Roman" pitchFamily="18" charset="0"/>
                  </a:rPr>
                  <a:t>Q</a:t>
                </a:r>
                <a:r>
                  <a:rPr lang="en-US" sz="1200" baseline="-25000" dirty="0">
                    <a:latin typeface="Times New Roman" pitchFamily="18" charset="0"/>
                  </a:rPr>
                  <a:t>ds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62" name="Text Box 19">
                <a:extLst>
                  <a:ext uri="{FF2B5EF4-FFF2-40B4-BE49-F238E27FC236}">
                    <a16:creationId xmlns:a16="http://schemas.microsoft.com/office/drawing/2014/main" id="{8FC14A61-8615-450D-8038-B7C2A1051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5" y="4060"/>
                <a:ext cx="710" cy="4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dirty="0">
                    <a:latin typeface="Times New Roman" pitchFamily="18" charset="0"/>
                  </a:rPr>
                  <a:t>Q</a:t>
                </a:r>
                <a:r>
                  <a:rPr lang="en-US" sz="1200" baseline="-25000" dirty="0">
                    <a:latin typeface="Times New Roman" pitchFamily="18" charset="0"/>
                  </a:rPr>
                  <a:t>loc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63" name="Text Box 20">
                <a:extLst>
                  <a:ext uri="{FF2B5EF4-FFF2-40B4-BE49-F238E27FC236}">
                    <a16:creationId xmlns:a16="http://schemas.microsoft.com/office/drawing/2014/main" id="{3BCDED06-82C6-4A53-8EB6-A0708EED93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5" y="4765"/>
                <a:ext cx="755" cy="4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1200" dirty="0">
                    <a:latin typeface="Times New Roman" pitchFamily="18" charset="0"/>
                  </a:rPr>
                  <a:t>Q</a:t>
                </a:r>
                <a:r>
                  <a:rPr lang="en-US" sz="1200" baseline="-25000" dirty="0">
                    <a:latin typeface="Times New Roman" pitchFamily="18" charset="0"/>
                  </a:rPr>
                  <a:t>abss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id="{C695F414-8531-4B19-BCA8-1C26FA505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" y="3780"/>
                <a:ext cx="7035" cy="315"/>
              </a:xfrm>
              <a:custGeom>
                <a:avLst/>
                <a:gdLst>
                  <a:gd name="T0" fmla="*/ 0 w 7035"/>
                  <a:gd name="T1" fmla="*/ 15 h 315"/>
                  <a:gd name="T2" fmla="*/ 0 w 7035"/>
                  <a:gd name="T3" fmla="*/ 315 h 315"/>
                  <a:gd name="T4" fmla="*/ 7035 w 7035"/>
                  <a:gd name="T5" fmla="*/ 315 h 315"/>
                  <a:gd name="T6" fmla="*/ 7035 w 7035"/>
                  <a:gd name="T7" fmla="*/ 0 h 3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35"/>
                  <a:gd name="T13" fmla="*/ 0 h 315"/>
                  <a:gd name="T14" fmla="*/ 7035 w 7035"/>
                  <a:gd name="T15" fmla="*/ 315 h 3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35" h="315">
                    <a:moveTo>
                      <a:pt x="0" y="15"/>
                    </a:moveTo>
                    <a:lnTo>
                      <a:pt x="0" y="315"/>
                    </a:lnTo>
                    <a:lnTo>
                      <a:pt x="7035" y="315"/>
                    </a:lnTo>
                    <a:lnTo>
                      <a:pt x="703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8" name="Text Box 22">
              <a:extLst>
                <a:ext uri="{FF2B5EF4-FFF2-40B4-BE49-F238E27FC236}">
                  <a16:creationId xmlns:a16="http://schemas.microsoft.com/office/drawing/2014/main" id="{575D6947-6AC6-44FF-9305-94B229F76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850088"/>
              <a:ext cx="5029200" cy="9418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en-US" sz="1000" b="1" dirty="0"/>
                <a:t>Qloc 	=	Local inflow directly into wetland</a:t>
              </a:r>
            </a:p>
            <a:p>
              <a:pPr algn="just" eaLnBrk="0" hangingPunct="0"/>
              <a:r>
                <a:rPr lang="en-US" sz="1000" b="1" dirty="0"/>
                <a:t>Qus      	=         	Flow in river channel upstream of wetland</a:t>
              </a:r>
            </a:p>
            <a:p>
              <a:pPr algn="just" eaLnBrk="0" hangingPunct="0"/>
              <a:r>
                <a:rPr lang="en-US" sz="1000" b="1" dirty="0"/>
                <a:t>Qds    	=        	Flow in river channel downstream of wetland</a:t>
              </a:r>
            </a:p>
            <a:p>
              <a:pPr algn="just" eaLnBrk="0" hangingPunct="0"/>
              <a:r>
                <a:rPr lang="en-US" sz="1000" b="1" dirty="0"/>
                <a:t>Qin      	=          	Flow into wetland from river channel</a:t>
              </a:r>
            </a:p>
            <a:p>
              <a:pPr algn="just" eaLnBrk="0" hangingPunct="0"/>
              <a:r>
                <a:rPr lang="en-US" sz="1000" b="1" dirty="0"/>
                <a:t>Qout   	=          	Flow into river channel from wetland</a:t>
              </a:r>
            </a:p>
            <a:p>
              <a:pPr algn="just" eaLnBrk="0" hangingPunct="0"/>
              <a:r>
                <a:rPr lang="en-US" sz="1000" b="1" dirty="0"/>
                <a:t>Qabs    	=          	Rate of abstraction from wetland/off-channel storage</a:t>
              </a:r>
            </a:p>
            <a:p>
              <a:pPr eaLnBrk="0" hangingPunct="0"/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864AEB22-DA66-46A1-B96C-F5B81EC49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9197" y="4578089"/>
              <a:ext cx="2845003" cy="218080"/>
              <a:chOff x="5490" y="6510"/>
              <a:chExt cx="5775" cy="455"/>
            </a:xfrm>
          </p:grpSpPr>
          <p:sp>
            <p:nvSpPr>
              <p:cNvPr id="11" name="Freeform 24">
                <a:extLst>
                  <a:ext uri="{FF2B5EF4-FFF2-40B4-BE49-F238E27FC236}">
                    <a16:creationId xmlns:a16="http://schemas.microsoft.com/office/drawing/2014/main" id="{39C9B262-F6F3-41D5-825F-8BE34A28B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" y="6510"/>
                <a:ext cx="5775" cy="455"/>
              </a:xfrm>
              <a:custGeom>
                <a:avLst/>
                <a:gdLst>
                  <a:gd name="T0" fmla="*/ 0 w 5775"/>
                  <a:gd name="T1" fmla="*/ 75 h 455"/>
                  <a:gd name="T2" fmla="*/ 390 w 5775"/>
                  <a:gd name="T3" fmla="*/ 105 h 455"/>
                  <a:gd name="T4" fmla="*/ 525 w 5775"/>
                  <a:gd name="T5" fmla="*/ 300 h 455"/>
                  <a:gd name="T6" fmla="*/ 690 w 5775"/>
                  <a:gd name="T7" fmla="*/ 450 h 455"/>
                  <a:gd name="T8" fmla="*/ 900 w 5775"/>
                  <a:gd name="T9" fmla="*/ 330 h 455"/>
                  <a:gd name="T10" fmla="*/ 1050 w 5775"/>
                  <a:gd name="T11" fmla="*/ 120 h 455"/>
                  <a:gd name="T12" fmla="*/ 1350 w 5775"/>
                  <a:gd name="T13" fmla="*/ 105 h 455"/>
                  <a:gd name="T14" fmla="*/ 1905 w 5775"/>
                  <a:gd name="T15" fmla="*/ 240 h 455"/>
                  <a:gd name="T16" fmla="*/ 2700 w 5775"/>
                  <a:gd name="T17" fmla="*/ 270 h 455"/>
                  <a:gd name="T18" fmla="*/ 3540 w 5775"/>
                  <a:gd name="T19" fmla="*/ 255 h 455"/>
                  <a:gd name="T20" fmla="*/ 4560 w 5775"/>
                  <a:gd name="T21" fmla="*/ 150 h 455"/>
                  <a:gd name="T22" fmla="*/ 5280 w 5775"/>
                  <a:gd name="T23" fmla="*/ 30 h 455"/>
                  <a:gd name="T24" fmla="*/ 5775 w 5775"/>
                  <a:gd name="T25" fmla="*/ 0 h 4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75"/>
                  <a:gd name="T40" fmla="*/ 0 h 455"/>
                  <a:gd name="T41" fmla="*/ 5775 w 5775"/>
                  <a:gd name="T42" fmla="*/ 455 h 4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75" h="455">
                    <a:moveTo>
                      <a:pt x="0" y="75"/>
                    </a:moveTo>
                    <a:cubicBezTo>
                      <a:pt x="65" y="82"/>
                      <a:pt x="302" y="68"/>
                      <a:pt x="390" y="105"/>
                    </a:cubicBezTo>
                    <a:cubicBezTo>
                      <a:pt x="478" y="142"/>
                      <a:pt x="475" y="242"/>
                      <a:pt x="525" y="300"/>
                    </a:cubicBezTo>
                    <a:cubicBezTo>
                      <a:pt x="575" y="358"/>
                      <a:pt x="628" y="445"/>
                      <a:pt x="690" y="450"/>
                    </a:cubicBezTo>
                    <a:cubicBezTo>
                      <a:pt x="752" y="455"/>
                      <a:pt x="840" y="385"/>
                      <a:pt x="900" y="330"/>
                    </a:cubicBezTo>
                    <a:cubicBezTo>
                      <a:pt x="960" y="275"/>
                      <a:pt x="975" y="158"/>
                      <a:pt x="1050" y="120"/>
                    </a:cubicBezTo>
                    <a:cubicBezTo>
                      <a:pt x="1125" y="82"/>
                      <a:pt x="1208" y="85"/>
                      <a:pt x="1350" y="105"/>
                    </a:cubicBezTo>
                    <a:cubicBezTo>
                      <a:pt x="1492" y="125"/>
                      <a:pt x="1680" y="212"/>
                      <a:pt x="1905" y="240"/>
                    </a:cubicBezTo>
                    <a:cubicBezTo>
                      <a:pt x="2130" y="268"/>
                      <a:pt x="2428" y="268"/>
                      <a:pt x="2700" y="270"/>
                    </a:cubicBezTo>
                    <a:cubicBezTo>
                      <a:pt x="2972" y="272"/>
                      <a:pt x="3230" y="275"/>
                      <a:pt x="3540" y="255"/>
                    </a:cubicBezTo>
                    <a:cubicBezTo>
                      <a:pt x="3850" y="235"/>
                      <a:pt x="4270" y="188"/>
                      <a:pt x="4560" y="150"/>
                    </a:cubicBezTo>
                    <a:cubicBezTo>
                      <a:pt x="4850" y="112"/>
                      <a:pt x="5078" y="55"/>
                      <a:pt x="5280" y="30"/>
                    </a:cubicBezTo>
                    <a:cubicBezTo>
                      <a:pt x="5482" y="5"/>
                      <a:pt x="5672" y="6"/>
                      <a:pt x="5775" y="0"/>
                    </a:cubicBezTo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7CC5929A-49C7-4EE6-A57D-1FAB30B96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9" y="6832"/>
                <a:ext cx="265" cy="108"/>
              </a:xfrm>
              <a:custGeom>
                <a:avLst/>
                <a:gdLst>
                  <a:gd name="T0" fmla="*/ 56 w 265"/>
                  <a:gd name="T1" fmla="*/ 68 h 108"/>
                  <a:gd name="T2" fmla="*/ 101 w 265"/>
                  <a:gd name="T3" fmla="*/ 53 h 108"/>
                  <a:gd name="T4" fmla="*/ 131 w 265"/>
                  <a:gd name="T5" fmla="*/ 83 h 108"/>
                  <a:gd name="T6" fmla="*/ 56 w 265"/>
                  <a:gd name="T7" fmla="*/ 68 h 108"/>
                  <a:gd name="T8" fmla="*/ 101 w 265"/>
                  <a:gd name="T9" fmla="*/ 38 h 108"/>
                  <a:gd name="T10" fmla="*/ 191 w 265"/>
                  <a:gd name="T11" fmla="*/ 53 h 108"/>
                  <a:gd name="T12" fmla="*/ 146 w 265"/>
                  <a:gd name="T13" fmla="*/ 68 h 108"/>
                  <a:gd name="T14" fmla="*/ 236 w 265"/>
                  <a:gd name="T15" fmla="*/ 53 h 108"/>
                  <a:gd name="T16" fmla="*/ 251 w 265"/>
                  <a:gd name="T17" fmla="*/ 8 h 108"/>
                  <a:gd name="T18" fmla="*/ 206 w 265"/>
                  <a:gd name="T19" fmla="*/ 38 h 108"/>
                  <a:gd name="T20" fmla="*/ 146 w 265"/>
                  <a:gd name="T21" fmla="*/ 53 h 108"/>
                  <a:gd name="T22" fmla="*/ 131 w 265"/>
                  <a:gd name="T23" fmla="*/ 98 h 108"/>
                  <a:gd name="T24" fmla="*/ 26 w 265"/>
                  <a:gd name="T25" fmla="*/ 83 h 108"/>
                  <a:gd name="T26" fmla="*/ 161 w 265"/>
                  <a:gd name="T27" fmla="*/ 68 h 108"/>
                  <a:gd name="T28" fmla="*/ 116 w 265"/>
                  <a:gd name="T29" fmla="*/ 53 h 108"/>
                  <a:gd name="T30" fmla="*/ 11 w 265"/>
                  <a:gd name="T31" fmla="*/ 38 h 108"/>
                  <a:gd name="T32" fmla="*/ 131 w 265"/>
                  <a:gd name="T33" fmla="*/ 8 h 1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5"/>
                  <a:gd name="T52" fmla="*/ 0 h 108"/>
                  <a:gd name="T53" fmla="*/ 265 w 265"/>
                  <a:gd name="T54" fmla="*/ 108 h 1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5" h="108">
                    <a:moveTo>
                      <a:pt x="56" y="68"/>
                    </a:moveTo>
                    <a:cubicBezTo>
                      <a:pt x="71" y="63"/>
                      <a:pt x="85" y="53"/>
                      <a:pt x="101" y="53"/>
                    </a:cubicBezTo>
                    <a:cubicBezTo>
                      <a:pt x="246" y="53"/>
                      <a:pt x="167" y="71"/>
                      <a:pt x="131" y="83"/>
                    </a:cubicBezTo>
                    <a:cubicBezTo>
                      <a:pt x="106" y="78"/>
                      <a:pt x="70" y="89"/>
                      <a:pt x="56" y="68"/>
                    </a:cubicBezTo>
                    <a:cubicBezTo>
                      <a:pt x="46" y="53"/>
                      <a:pt x="83" y="40"/>
                      <a:pt x="101" y="38"/>
                    </a:cubicBezTo>
                    <a:cubicBezTo>
                      <a:pt x="131" y="35"/>
                      <a:pt x="161" y="48"/>
                      <a:pt x="191" y="53"/>
                    </a:cubicBezTo>
                    <a:cubicBezTo>
                      <a:pt x="176" y="58"/>
                      <a:pt x="130" y="68"/>
                      <a:pt x="146" y="68"/>
                    </a:cubicBezTo>
                    <a:cubicBezTo>
                      <a:pt x="176" y="68"/>
                      <a:pt x="210" y="68"/>
                      <a:pt x="236" y="53"/>
                    </a:cubicBezTo>
                    <a:cubicBezTo>
                      <a:pt x="250" y="45"/>
                      <a:pt x="265" y="15"/>
                      <a:pt x="251" y="8"/>
                    </a:cubicBezTo>
                    <a:cubicBezTo>
                      <a:pt x="235" y="0"/>
                      <a:pt x="223" y="31"/>
                      <a:pt x="206" y="38"/>
                    </a:cubicBezTo>
                    <a:cubicBezTo>
                      <a:pt x="187" y="46"/>
                      <a:pt x="166" y="48"/>
                      <a:pt x="146" y="53"/>
                    </a:cubicBezTo>
                    <a:cubicBezTo>
                      <a:pt x="141" y="68"/>
                      <a:pt x="146" y="94"/>
                      <a:pt x="131" y="98"/>
                    </a:cubicBezTo>
                    <a:cubicBezTo>
                      <a:pt x="97" y="107"/>
                      <a:pt x="1" y="108"/>
                      <a:pt x="26" y="83"/>
                    </a:cubicBezTo>
                    <a:cubicBezTo>
                      <a:pt x="58" y="51"/>
                      <a:pt x="116" y="73"/>
                      <a:pt x="161" y="68"/>
                    </a:cubicBezTo>
                    <a:cubicBezTo>
                      <a:pt x="146" y="63"/>
                      <a:pt x="132" y="56"/>
                      <a:pt x="116" y="53"/>
                    </a:cubicBezTo>
                    <a:cubicBezTo>
                      <a:pt x="81" y="46"/>
                      <a:pt x="22" y="72"/>
                      <a:pt x="11" y="38"/>
                    </a:cubicBezTo>
                    <a:cubicBezTo>
                      <a:pt x="0" y="5"/>
                      <a:pt x="104" y="8"/>
                      <a:pt x="131" y="8"/>
                    </a:cubicBezTo>
                  </a:path>
                </a:pathLst>
              </a:custGeom>
              <a:noFill/>
              <a:ln w="28575" cmpd="sng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" name="Freeform 26">
                <a:extLst>
                  <a:ext uri="{FF2B5EF4-FFF2-40B4-BE49-F238E27FC236}">
                    <a16:creationId xmlns:a16="http://schemas.microsoft.com/office/drawing/2014/main" id="{D703460A-DF0C-4F0F-9439-E89447E0A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5" y="6606"/>
                <a:ext cx="606" cy="302"/>
              </a:xfrm>
              <a:custGeom>
                <a:avLst/>
                <a:gdLst>
                  <a:gd name="T0" fmla="*/ 30 w 606"/>
                  <a:gd name="T1" fmla="*/ 69 h 302"/>
                  <a:gd name="T2" fmla="*/ 450 w 606"/>
                  <a:gd name="T3" fmla="*/ 84 h 302"/>
                  <a:gd name="T4" fmla="*/ 285 w 606"/>
                  <a:gd name="T5" fmla="*/ 129 h 302"/>
                  <a:gd name="T6" fmla="*/ 540 w 606"/>
                  <a:gd name="T7" fmla="*/ 114 h 302"/>
                  <a:gd name="T8" fmla="*/ 495 w 606"/>
                  <a:gd name="T9" fmla="*/ 69 h 302"/>
                  <a:gd name="T10" fmla="*/ 345 w 606"/>
                  <a:gd name="T11" fmla="*/ 99 h 302"/>
                  <a:gd name="T12" fmla="*/ 270 w 606"/>
                  <a:gd name="T13" fmla="*/ 114 h 302"/>
                  <a:gd name="T14" fmla="*/ 225 w 606"/>
                  <a:gd name="T15" fmla="*/ 99 h 302"/>
                  <a:gd name="T16" fmla="*/ 315 w 606"/>
                  <a:gd name="T17" fmla="*/ 114 h 302"/>
                  <a:gd name="T18" fmla="*/ 270 w 606"/>
                  <a:gd name="T19" fmla="*/ 129 h 302"/>
                  <a:gd name="T20" fmla="*/ 180 w 606"/>
                  <a:gd name="T21" fmla="*/ 144 h 302"/>
                  <a:gd name="T22" fmla="*/ 120 w 606"/>
                  <a:gd name="T23" fmla="*/ 159 h 302"/>
                  <a:gd name="T24" fmla="*/ 165 w 606"/>
                  <a:gd name="T25" fmla="*/ 129 h 302"/>
                  <a:gd name="T26" fmla="*/ 120 w 606"/>
                  <a:gd name="T27" fmla="*/ 99 h 302"/>
                  <a:gd name="T28" fmla="*/ 30 w 606"/>
                  <a:gd name="T29" fmla="*/ 84 h 302"/>
                  <a:gd name="T30" fmla="*/ 255 w 606"/>
                  <a:gd name="T31" fmla="*/ 99 h 302"/>
                  <a:gd name="T32" fmla="*/ 210 w 606"/>
                  <a:gd name="T33" fmla="*/ 114 h 302"/>
                  <a:gd name="T34" fmla="*/ 195 w 606"/>
                  <a:gd name="T35" fmla="*/ 159 h 302"/>
                  <a:gd name="T36" fmla="*/ 285 w 606"/>
                  <a:gd name="T37" fmla="*/ 174 h 302"/>
                  <a:gd name="T38" fmla="*/ 360 w 606"/>
                  <a:gd name="T39" fmla="*/ 189 h 302"/>
                  <a:gd name="T40" fmla="*/ 315 w 606"/>
                  <a:gd name="T41" fmla="*/ 234 h 302"/>
                  <a:gd name="T42" fmla="*/ 390 w 606"/>
                  <a:gd name="T43" fmla="*/ 159 h 302"/>
                  <a:gd name="T44" fmla="*/ 195 w 606"/>
                  <a:gd name="T45" fmla="*/ 174 h 302"/>
                  <a:gd name="T46" fmla="*/ 180 w 606"/>
                  <a:gd name="T47" fmla="*/ 219 h 302"/>
                  <a:gd name="T48" fmla="*/ 225 w 606"/>
                  <a:gd name="T49" fmla="*/ 189 h 302"/>
                  <a:gd name="T50" fmla="*/ 210 w 606"/>
                  <a:gd name="T51" fmla="*/ 189 h 302"/>
                  <a:gd name="T52" fmla="*/ 135 w 606"/>
                  <a:gd name="T53" fmla="*/ 174 h 302"/>
                  <a:gd name="T54" fmla="*/ 105 w 606"/>
                  <a:gd name="T55" fmla="*/ 129 h 302"/>
                  <a:gd name="T56" fmla="*/ 60 w 606"/>
                  <a:gd name="T57" fmla="*/ 114 h 302"/>
                  <a:gd name="T58" fmla="*/ 30 w 606"/>
                  <a:gd name="T59" fmla="*/ 69 h 3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06"/>
                  <a:gd name="T91" fmla="*/ 0 h 302"/>
                  <a:gd name="T92" fmla="*/ 606 w 606"/>
                  <a:gd name="T93" fmla="*/ 302 h 3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06" h="302">
                    <a:moveTo>
                      <a:pt x="30" y="69"/>
                    </a:moveTo>
                    <a:cubicBezTo>
                      <a:pt x="170" y="74"/>
                      <a:pt x="310" y="72"/>
                      <a:pt x="450" y="84"/>
                    </a:cubicBezTo>
                    <a:cubicBezTo>
                      <a:pt x="507" y="89"/>
                      <a:pt x="228" y="132"/>
                      <a:pt x="285" y="129"/>
                    </a:cubicBezTo>
                    <a:cubicBezTo>
                      <a:pt x="370" y="124"/>
                      <a:pt x="455" y="119"/>
                      <a:pt x="540" y="114"/>
                    </a:cubicBezTo>
                    <a:cubicBezTo>
                      <a:pt x="435" y="79"/>
                      <a:pt x="420" y="94"/>
                      <a:pt x="495" y="69"/>
                    </a:cubicBezTo>
                    <a:cubicBezTo>
                      <a:pt x="606" y="106"/>
                      <a:pt x="540" y="77"/>
                      <a:pt x="345" y="99"/>
                    </a:cubicBezTo>
                    <a:cubicBezTo>
                      <a:pt x="320" y="102"/>
                      <a:pt x="295" y="109"/>
                      <a:pt x="270" y="114"/>
                    </a:cubicBezTo>
                    <a:cubicBezTo>
                      <a:pt x="255" y="109"/>
                      <a:pt x="209" y="99"/>
                      <a:pt x="225" y="99"/>
                    </a:cubicBezTo>
                    <a:cubicBezTo>
                      <a:pt x="255" y="99"/>
                      <a:pt x="290" y="97"/>
                      <a:pt x="315" y="114"/>
                    </a:cubicBezTo>
                    <a:cubicBezTo>
                      <a:pt x="328" y="123"/>
                      <a:pt x="285" y="126"/>
                      <a:pt x="270" y="129"/>
                    </a:cubicBezTo>
                    <a:cubicBezTo>
                      <a:pt x="240" y="136"/>
                      <a:pt x="210" y="138"/>
                      <a:pt x="180" y="144"/>
                    </a:cubicBezTo>
                    <a:cubicBezTo>
                      <a:pt x="160" y="148"/>
                      <a:pt x="140" y="154"/>
                      <a:pt x="120" y="159"/>
                    </a:cubicBezTo>
                    <a:cubicBezTo>
                      <a:pt x="135" y="149"/>
                      <a:pt x="165" y="147"/>
                      <a:pt x="165" y="129"/>
                    </a:cubicBezTo>
                    <a:cubicBezTo>
                      <a:pt x="165" y="111"/>
                      <a:pt x="137" y="105"/>
                      <a:pt x="120" y="99"/>
                    </a:cubicBezTo>
                    <a:cubicBezTo>
                      <a:pt x="91" y="89"/>
                      <a:pt x="0" y="84"/>
                      <a:pt x="30" y="84"/>
                    </a:cubicBezTo>
                    <a:cubicBezTo>
                      <a:pt x="105" y="84"/>
                      <a:pt x="180" y="94"/>
                      <a:pt x="255" y="99"/>
                    </a:cubicBezTo>
                    <a:cubicBezTo>
                      <a:pt x="240" y="104"/>
                      <a:pt x="221" y="103"/>
                      <a:pt x="210" y="114"/>
                    </a:cubicBezTo>
                    <a:cubicBezTo>
                      <a:pt x="199" y="125"/>
                      <a:pt x="183" y="149"/>
                      <a:pt x="195" y="159"/>
                    </a:cubicBezTo>
                    <a:cubicBezTo>
                      <a:pt x="219" y="178"/>
                      <a:pt x="255" y="169"/>
                      <a:pt x="285" y="174"/>
                    </a:cubicBezTo>
                    <a:cubicBezTo>
                      <a:pt x="310" y="179"/>
                      <a:pt x="335" y="184"/>
                      <a:pt x="360" y="189"/>
                    </a:cubicBezTo>
                    <a:cubicBezTo>
                      <a:pt x="345" y="204"/>
                      <a:pt x="295" y="228"/>
                      <a:pt x="315" y="234"/>
                    </a:cubicBezTo>
                    <a:cubicBezTo>
                      <a:pt x="552" y="302"/>
                      <a:pt x="468" y="185"/>
                      <a:pt x="390" y="159"/>
                    </a:cubicBezTo>
                    <a:cubicBezTo>
                      <a:pt x="325" y="164"/>
                      <a:pt x="258" y="156"/>
                      <a:pt x="195" y="174"/>
                    </a:cubicBezTo>
                    <a:cubicBezTo>
                      <a:pt x="180" y="178"/>
                      <a:pt x="166" y="212"/>
                      <a:pt x="180" y="219"/>
                    </a:cubicBezTo>
                    <a:cubicBezTo>
                      <a:pt x="196" y="227"/>
                      <a:pt x="212" y="202"/>
                      <a:pt x="225" y="189"/>
                    </a:cubicBezTo>
                    <a:cubicBezTo>
                      <a:pt x="229" y="185"/>
                      <a:pt x="210" y="189"/>
                      <a:pt x="210" y="189"/>
                    </a:cubicBezTo>
                    <a:cubicBezTo>
                      <a:pt x="185" y="184"/>
                      <a:pt x="157" y="187"/>
                      <a:pt x="135" y="174"/>
                    </a:cubicBezTo>
                    <a:cubicBezTo>
                      <a:pt x="119" y="165"/>
                      <a:pt x="119" y="140"/>
                      <a:pt x="105" y="129"/>
                    </a:cubicBezTo>
                    <a:cubicBezTo>
                      <a:pt x="93" y="119"/>
                      <a:pt x="75" y="119"/>
                      <a:pt x="60" y="114"/>
                    </a:cubicBezTo>
                    <a:cubicBezTo>
                      <a:pt x="98" y="0"/>
                      <a:pt x="115" y="5"/>
                      <a:pt x="30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" name="Freeform 27">
                <a:extLst>
                  <a:ext uri="{FF2B5EF4-FFF2-40B4-BE49-F238E27FC236}">
                    <a16:creationId xmlns:a16="http://schemas.microsoft.com/office/drawing/2014/main" id="{069F92F5-07A7-41CD-A699-E7ACC978A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" y="6713"/>
                <a:ext cx="494" cy="174"/>
              </a:xfrm>
              <a:custGeom>
                <a:avLst/>
                <a:gdLst>
                  <a:gd name="T0" fmla="*/ 270 w 494"/>
                  <a:gd name="T1" fmla="*/ 82 h 174"/>
                  <a:gd name="T2" fmla="*/ 405 w 494"/>
                  <a:gd name="T3" fmla="*/ 67 h 174"/>
                  <a:gd name="T4" fmla="*/ 360 w 494"/>
                  <a:gd name="T5" fmla="*/ 52 h 174"/>
                  <a:gd name="T6" fmla="*/ 345 w 494"/>
                  <a:gd name="T7" fmla="*/ 37 h 174"/>
                  <a:gd name="T8" fmla="*/ 300 w 494"/>
                  <a:gd name="T9" fmla="*/ 67 h 174"/>
                  <a:gd name="T10" fmla="*/ 300 w 494"/>
                  <a:gd name="T11" fmla="*/ 97 h 174"/>
                  <a:gd name="T12" fmla="*/ 255 w 494"/>
                  <a:gd name="T13" fmla="*/ 127 h 174"/>
                  <a:gd name="T14" fmla="*/ 210 w 494"/>
                  <a:gd name="T15" fmla="*/ 112 h 174"/>
                  <a:gd name="T16" fmla="*/ 15 w 494"/>
                  <a:gd name="T17" fmla="*/ 97 h 174"/>
                  <a:gd name="T18" fmla="*/ 30 w 494"/>
                  <a:gd name="T19" fmla="*/ 142 h 174"/>
                  <a:gd name="T20" fmla="*/ 105 w 494"/>
                  <a:gd name="T21" fmla="*/ 52 h 174"/>
                  <a:gd name="T22" fmla="*/ 150 w 494"/>
                  <a:gd name="T23" fmla="*/ 82 h 174"/>
                  <a:gd name="T24" fmla="*/ 0 w 494"/>
                  <a:gd name="T25" fmla="*/ 67 h 174"/>
                  <a:gd name="T26" fmla="*/ 15 w 494"/>
                  <a:gd name="T27" fmla="*/ 22 h 174"/>
                  <a:gd name="T28" fmla="*/ 90 w 494"/>
                  <a:gd name="T29" fmla="*/ 37 h 174"/>
                  <a:gd name="T30" fmla="*/ 270 w 494"/>
                  <a:gd name="T31" fmla="*/ 82 h 1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4"/>
                  <a:gd name="T49" fmla="*/ 0 h 174"/>
                  <a:gd name="T50" fmla="*/ 494 w 494"/>
                  <a:gd name="T51" fmla="*/ 174 h 17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4" h="174">
                    <a:moveTo>
                      <a:pt x="270" y="82"/>
                    </a:moveTo>
                    <a:cubicBezTo>
                      <a:pt x="315" y="77"/>
                      <a:pt x="362" y="81"/>
                      <a:pt x="405" y="67"/>
                    </a:cubicBezTo>
                    <a:cubicBezTo>
                      <a:pt x="420" y="62"/>
                      <a:pt x="360" y="68"/>
                      <a:pt x="360" y="52"/>
                    </a:cubicBezTo>
                    <a:cubicBezTo>
                      <a:pt x="360" y="26"/>
                      <a:pt x="494" y="0"/>
                      <a:pt x="345" y="37"/>
                    </a:cubicBezTo>
                    <a:cubicBezTo>
                      <a:pt x="330" y="47"/>
                      <a:pt x="317" y="60"/>
                      <a:pt x="300" y="67"/>
                    </a:cubicBezTo>
                    <a:cubicBezTo>
                      <a:pt x="241" y="92"/>
                      <a:pt x="199" y="72"/>
                      <a:pt x="300" y="97"/>
                    </a:cubicBezTo>
                    <a:cubicBezTo>
                      <a:pt x="285" y="107"/>
                      <a:pt x="273" y="124"/>
                      <a:pt x="255" y="127"/>
                    </a:cubicBezTo>
                    <a:cubicBezTo>
                      <a:pt x="239" y="130"/>
                      <a:pt x="226" y="114"/>
                      <a:pt x="210" y="112"/>
                    </a:cubicBezTo>
                    <a:cubicBezTo>
                      <a:pt x="145" y="104"/>
                      <a:pt x="80" y="102"/>
                      <a:pt x="15" y="97"/>
                    </a:cubicBezTo>
                    <a:lnTo>
                      <a:pt x="30" y="142"/>
                    </a:lnTo>
                    <a:cubicBezTo>
                      <a:pt x="267" y="102"/>
                      <a:pt x="24" y="174"/>
                      <a:pt x="105" y="52"/>
                    </a:cubicBezTo>
                    <a:cubicBezTo>
                      <a:pt x="115" y="37"/>
                      <a:pt x="168" y="79"/>
                      <a:pt x="150" y="82"/>
                    </a:cubicBezTo>
                    <a:cubicBezTo>
                      <a:pt x="100" y="89"/>
                      <a:pt x="50" y="72"/>
                      <a:pt x="0" y="67"/>
                    </a:cubicBezTo>
                    <a:cubicBezTo>
                      <a:pt x="5" y="52"/>
                      <a:pt x="0" y="27"/>
                      <a:pt x="15" y="22"/>
                    </a:cubicBezTo>
                    <a:cubicBezTo>
                      <a:pt x="39" y="14"/>
                      <a:pt x="65" y="31"/>
                      <a:pt x="90" y="37"/>
                    </a:cubicBezTo>
                    <a:cubicBezTo>
                      <a:pt x="150" y="52"/>
                      <a:pt x="211" y="62"/>
                      <a:pt x="270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8686304D-3903-4ADF-AE32-EB77AAF8B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" y="6640"/>
                <a:ext cx="495" cy="52"/>
              </a:xfrm>
              <a:custGeom>
                <a:avLst/>
                <a:gdLst>
                  <a:gd name="T0" fmla="*/ 0 w 495"/>
                  <a:gd name="T1" fmla="*/ 5 h 52"/>
                  <a:gd name="T2" fmla="*/ 135 w 495"/>
                  <a:gd name="T3" fmla="*/ 20 h 52"/>
                  <a:gd name="T4" fmla="*/ 225 w 495"/>
                  <a:gd name="T5" fmla="*/ 50 h 52"/>
                  <a:gd name="T6" fmla="*/ 285 w 495"/>
                  <a:gd name="T7" fmla="*/ 35 h 52"/>
                  <a:gd name="T8" fmla="*/ 195 w 495"/>
                  <a:gd name="T9" fmla="*/ 5 h 52"/>
                  <a:gd name="T10" fmla="*/ 495 w 495"/>
                  <a:gd name="T11" fmla="*/ 20 h 52"/>
                  <a:gd name="T12" fmla="*/ 225 w 495"/>
                  <a:gd name="T13" fmla="*/ 5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5"/>
                  <a:gd name="T22" fmla="*/ 0 h 52"/>
                  <a:gd name="T23" fmla="*/ 495 w 495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5" h="52">
                    <a:moveTo>
                      <a:pt x="0" y="5"/>
                    </a:moveTo>
                    <a:cubicBezTo>
                      <a:pt x="45" y="10"/>
                      <a:pt x="91" y="11"/>
                      <a:pt x="135" y="20"/>
                    </a:cubicBezTo>
                    <a:cubicBezTo>
                      <a:pt x="166" y="26"/>
                      <a:pt x="225" y="50"/>
                      <a:pt x="225" y="50"/>
                    </a:cubicBezTo>
                    <a:cubicBezTo>
                      <a:pt x="245" y="45"/>
                      <a:pt x="296" y="52"/>
                      <a:pt x="285" y="35"/>
                    </a:cubicBezTo>
                    <a:cubicBezTo>
                      <a:pt x="267" y="9"/>
                      <a:pt x="163" y="3"/>
                      <a:pt x="195" y="5"/>
                    </a:cubicBezTo>
                    <a:cubicBezTo>
                      <a:pt x="295" y="10"/>
                      <a:pt x="395" y="15"/>
                      <a:pt x="495" y="20"/>
                    </a:cubicBezTo>
                    <a:cubicBezTo>
                      <a:pt x="315" y="0"/>
                      <a:pt x="405" y="5"/>
                      <a:pt x="225" y="5"/>
                    </a:cubicBezTo>
                  </a:path>
                </a:pathLst>
              </a:custGeom>
              <a:noFill/>
              <a:ln w="28575" cmpd="sng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" name="Oval 29">
                <a:extLst>
                  <a:ext uri="{FF2B5EF4-FFF2-40B4-BE49-F238E27FC236}">
                    <a16:creationId xmlns:a16="http://schemas.microsoft.com/office/drawing/2014/main" id="{0704698B-B37D-44D2-80E9-D0FD91321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5" y="6675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" name="Oval 30">
                <a:extLst>
                  <a:ext uri="{FF2B5EF4-FFF2-40B4-BE49-F238E27FC236}">
                    <a16:creationId xmlns:a16="http://schemas.microsoft.com/office/drawing/2014/main" id="{7A779E3D-8E9A-4260-AB8A-C2BB143A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5" y="669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" name="Oval 31">
                <a:extLst>
                  <a:ext uri="{FF2B5EF4-FFF2-40B4-BE49-F238E27FC236}">
                    <a16:creationId xmlns:a16="http://schemas.microsoft.com/office/drawing/2014/main" id="{AAFFC69F-BFE3-403E-BF64-B9193056F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0" y="666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" name="Oval 32">
                <a:extLst>
                  <a:ext uri="{FF2B5EF4-FFF2-40B4-BE49-F238E27FC236}">
                    <a16:creationId xmlns:a16="http://schemas.microsoft.com/office/drawing/2014/main" id="{C6846E5A-E65A-4A02-98F8-92E2B5F91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5" y="669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" name="Oval 33">
                <a:extLst>
                  <a:ext uri="{FF2B5EF4-FFF2-40B4-BE49-F238E27FC236}">
                    <a16:creationId xmlns:a16="http://schemas.microsoft.com/office/drawing/2014/main" id="{E210DC26-7B50-4048-B2DC-F8A84EBC5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0" y="6645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" name="Oval 34">
                <a:extLst>
                  <a:ext uri="{FF2B5EF4-FFF2-40B4-BE49-F238E27FC236}">
                    <a16:creationId xmlns:a16="http://schemas.microsoft.com/office/drawing/2014/main" id="{62F14A23-64F3-480F-B895-3404D5034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5" y="666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" name="Oval 35">
                <a:extLst>
                  <a:ext uri="{FF2B5EF4-FFF2-40B4-BE49-F238E27FC236}">
                    <a16:creationId xmlns:a16="http://schemas.microsoft.com/office/drawing/2014/main" id="{44CE758D-8237-49B7-A6C3-BACB9D2EB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5" y="669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" name="Oval 36">
                <a:extLst>
                  <a:ext uri="{FF2B5EF4-FFF2-40B4-BE49-F238E27FC236}">
                    <a16:creationId xmlns:a16="http://schemas.microsoft.com/office/drawing/2014/main" id="{46DCC2F5-E3C7-42DC-B244-C5131AB6E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5" y="669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" name="Oval 37">
                <a:extLst>
                  <a:ext uri="{FF2B5EF4-FFF2-40B4-BE49-F238E27FC236}">
                    <a16:creationId xmlns:a16="http://schemas.microsoft.com/office/drawing/2014/main" id="{211A0715-4B61-449C-9056-591CAC873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0" y="666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" name="Oval 38">
                <a:extLst>
                  <a:ext uri="{FF2B5EF4-FFF2-40B4-BE49-F238E27FC236}">
                    <a16:creationId xmlns:a16="http://schemas.microsoft.com/office/drawing/2014/main" id="{D19FF8C4-D155-4184-BFFE-1CCEAE1E6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5" y="672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" name="Oval 39">
                <a:extLst>
                  <a:ext uri="{FF2B5EF4-FFF2-40B4-BE49-F238E27FC236}">
                    <a16:creationId xmlns:a16="http://schemas.microsoft.com/office/drawing/2014/main" id="{7BB40EAC-F7B4-4768-BCE2-D1B5820A7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0" y="669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" name="Oval 40">
                <a:extLst>
                  <a:ext uri="{FF2B5EF4-FFF2-40B4-BE49-F238E27FC236}">
                    <a16:creationId xmlns:a16="http://schemas.microsoft.com/office/drawing/2014/main" id="{7F7F1C4A-4D3B-4E3A-9347-F01419D1C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5" y="6675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" name="Oval 41">
                <a:extLst>
                  <a:ext uri="{FF2B5EF4-FFF2-40B4-BE49-F238E27FC236}">
                    <a16:creationId xmlns:a16="http://schemas.microsoft.com/office/drawing/2014/main" id="{952E9412-BE3A-43B2-B5DF-AEC9676CA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5" y="669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" name="Oval 42">
                <a:extLst>
                  <a:ext uri="{FF2B5EF4-FFF2-40B4-BE49-F238E27FC236}">
                    <a16:creationId xmlns:a16="http://schemas.microsoft.com/office/drawing/2014/main" id="{DC50EE68-876A-4F58-968E-B7321809C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0" y="669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" name="Oval 43">
                <a:extLst>
                  <a:ext uri="{FF2B5EF4-FFF2-40B4-BE49-F238E27FC236}">
                    <a16:creationId xmlns:a16="http://schemas.microsoft.com/office/drawing/2014/main" id="{4BAEF268-F173-4B9C-B217-440F5D392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0" y="6675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" name="Oval 44">
                <a:extLst>
                  <a:ext uri="{FF2B5EF4-FFF2-40B4-BE49-F238E27FC236}">
                    <a16:creationId xmlns:a16="http://schemas.microsoft.com/office/drawing/2014/main" id="{0B0E60F9-7209-4789-9A46-6D70FE029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5" y="6705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" name="Oval 45">
                <a:extLst>
                  <a:ext uri="{FF2B5EF4-FFF2-40B4-BE49-F238E27FC236}">
                    <a16:creationId xmlns:a16="http://schemas.microsoft.com/office/drawing/2014/main" id="{F21191F2-7406-4491-BCB3-C4554E5E8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5" y="669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3" name="Oval 46">
                <a:extLst>
                  <a:ext uri="{FF2B5EF4-FFF2-40B4-BE49-F238E27FC236}">
                    <a16:creationId xmlns:a16="http://schemas.microsoft.com/office/drawing/2014/main" id="{B46D1803-21DF-4CD9-9300-8D838A7C2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0" y="672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4" name="Oval 47">
                <a:extLst>
                  <a:ext uri="{FF2B5EF4-FFF2-40B4-BE49-F238E27FC236}">
                    <a16:creationId xmlns:a16="http://schemas.microsoft.com/office/drawing/2014/main" id="{4FF71168-966A-4529-AD70-3961073D9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5" y="6675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5" name="Oval 48">
                <a:extLst>
                  <a:ext uri="{FF2B5EF4-FFF2-40B4-BE49-F238E27FC236}">
                    <a16:creationId xmlns:a16="http://schemas.microsoft.com/office/drawing/2014/main" id="{6B70EDC6-9A62-4F73-9605-DFA5E5B7B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0" y="666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6" name="Oval 49">
                <a:extLst>
                  <a:ext uri="{FF2B5EF4-FFF2-40B4-BE49-F238E27FC236}">
                    <a16:creationId xmlns:a16="http://schemas.microsoft.com/office/drawing/2014/main" id="{F80C4756-7120-4EBD-946C-793822296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5" y="6705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95C0CFA1-515B-4A33-B596-064382A76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0" y="6675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8" name="Oval 51">
                <a:extLst>
                  <a:ext uri="{FF2B5EF4-FFF2-40B4-BE49-F238E27FC236}">
                    <a16:creationId xmlns:a16="http://schemas.microsoft.com/office/drawing/2014/main" id="{4081ECDE-9A30-4408-A402-E1236D64E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5" y="6645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9" name="Oval 52">
                <a:extLst>
                  <a:ext uri="{FF2B5EF4-FFF2-40B4-BE49-F238E27FC236}">
                    <a16:creationId xmlns:a16="http://schemas.microsoft.com/office/drawing/2014/main" id="{3557EF7B-F873-4A2E-9D46-B5B5B855A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0" y="6615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0" name="Oval 53">
                <a:extLst>
                  <a:ext uri="{FF2B5EF4-FFF2-40B4-BE49-F238E27FC236}">
                    <a16:creationId xmlns:a16="http://schemas.microsoft.com/office/drawing/2014/main" id="{4D1D9199-E10D-41AF-914C-15A30F005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95" y="666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1" name="Oval 54">
                <a:extLst>
                  <a:ext uri="{FF2B5EF4-FFF2-40B4-BE49-F238E27FC236}">
                    <a16:creationId xmlns:a16="http://schemas.microsoft.com/office/drawing/2014/main" id="{28038CA8-1620-46C1-B761-FFD5C1B9A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5" y="6615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2" name="Oval 55">
                <a:extLst>
                  <a:ext uri="{FF2B5EF4-FFF2-40B4-BE49-F238E27FC236}">
                    <a16:creationId xmlns:a16="http://schemas.microsoft.com/office/drawing/2014/main" id="{BEF1AA50-15FA-4CB8-9178-0C14C27BF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0" y="6630"/>
                <a:ext cx="71" cy="71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3" name="Freeform 56">
                <a:extLst>
                  <a:ext uri="{FF2B5EF4-FFF2-40B4-BE49-F238E27FC236}">
                    <a16:creationId xmlns:a16="http://schemas.microsoft.com/office/drawing/2014/main" id="{96E56595-95F8-434C-B2CB-B872E45AE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3" y="6630"/>
                <a:ext cx="1397" cy="180"/>
              </a:xfrm>
              <a:custGeom>
                <a:avLst/>
                <a:gdLst>
                  <a:gd name="T0" fmla="*/ 107 w 1397"/>
                  <a:gd name="T1" fmla="*/ 30 h 180"/>
                  <a:gd name="T2" fmla="*/ 272 w 1397"/>
                  <a:gd name="T3" fmla="*/ 30 h 180"/>
                  <a:gd name="T4" fmla="*/ 527 w 1397"/>
                  <a:gd name="T5" fmla="*/ 60 h 180"/>
                  <a:gd name="T6" fmla="*/ 512 w 1397"/>
                  <a:gd name="T7" fmla="*/ 105 h 180"/>
                  <a:gd name="T8" fmla="*/ 467 w 1397"/>
                  <a:gd name="T9" fmla="*/ 90 h 180"/>
                  <a:gd name="T10" fmla="*/ 422 w 1397"/>
                  <a:gd name="T11" fmla="*/ 60 h 180"/>
                  <a:gd name="T12" fmla="*/ 407 w 1397"/>
                  <a:gd name="T13" fmla="*/ 120 h 180"/>
                  <a:gd name="T14" fmla="*/ 377 w 1397"/>
                  <a:gd name="T15" fmla="*/ 75 h 180"/>
                  <a:gd name="T16" fmla="*/ 422 w 1397"/>
                  <a:gd name="T17" fmla="*/ 60 h 180"/>
                  <a:gd name="T18" fmla="*/ 617 w 1397"/>
                  <a:gd name="T19" fmla="*/ 75 h 180"/>
                  <a:gd name="T20" fmla="*/ 767 w 1397"/>
                  <a:gd name="T21" fmla="*/ 60 h 180"/>
                  <a:gd name="T22" fmla="*/ 662 w 1397"/>
                  <a:gd name="T23" fmla="*/ 45 h 180"/>
                  <a:gd name="T24" fmla="*/ 572 w 1397"/>
                  <a:gd name="T25" fmla="*/ 15 h 180"/>
                  <a:gd name="T26" fmla="*/ 527 w 1397"/>
                  <a:gd name="T27" fmla="*/ 0 h 180"/>
                  <a:gd name="T28" fmla="*/ 437 w 1397"/>
                  <a:gd name="T29" fmla="*/ 60 h 180"/>
                  <a:gd name="T30" fmla="*/ 332 w 1397"/>
                  <a:gd name="T31" fmla="*/ 45 h 180"/>
                  <a:gd name="T32" fmla="*/ 1067 w 1397"/>
                  <a:gd name="T33" fmla="*/ 60 h 180"/>
                  <a:gd name="T34" fmla="*/ 872 w 1397"/>
                  <a:gd name="T35" fmla="*/ 90 h 180"/>
                  <a:gd name="T36" fmla="*/ 782 w 1397"/>
                  <a:gd name="T37" fmla="*/ 105 h 180"/>
                  <a:gd name="T38" fmla="*/ 827 w 1397"/>
                  <a:gd name="T39" fmla="*/ 90 h 180"/>
                  <a:gd name="T40" fmla="*/ 692 w 1397"/>
                  <a:gd name="T41" fmla="*/ 30 h 180"/>
                  <a:gd name="T42" fmla="*/ 962 w 1397"/>
                  <a:gd name="T43" fmla="*/ 60 h 180"/>
                  <a:gd name="T44" fmla="*/ 1202 w 1397"/>
                  <a:gd name="T45" fmla="*/ 120 h 180"/>
                  <a:gd name="T46" fmla="*/ 1382 w 1397"/>
                  <a:gd name="T47" fmla="*/ 105 h 180"/>
                  <a:gd name="T48" fmla="*/ 1337 w 1397"/>
                  <a:gd name="T49" fmla="*/ 90 h 180"/>
                  <a:gd name="T50" fmla="*/ 1247 w 1397"/>
                  <a:gd name="T51" fmla="*/ 45 h 180"/>
                  <a:gd name="T52" fmla="*/ 1292 w 1397"/>
                  <a:gd name="T53" fmla="*/ 30 h 180"/>
                  <a:gd name="T54" fmla="*/ 902 w 1397"/>
                  <a:gd name="T55" fmla="*/ 45 h 180"/>
                  <a:gd name="T56" fmla="*/ 1082 w 1397"/>
                  <a:gd name="T57" fmla="*/ 75 h 180"/>
                  <a:gd name="T58" fmla="*/ 722 w 1397"/>
                  <a:gd name="T59" fmla="*/ 90 h 180"/>
                  <a:gd name="T60" fmla="*/ 872 w 1397"/>
                  <a:gd name="T61" fmla="*/ 60 h 180"/>
                  <a:gd name="T62" fmla="*/ 1037 w 1397"/>
                  <a:gd name="T63" fmla="*/ 60 h 180"/>
                  <a:gd name="T64" fmla="*/ 1022 w 1397"/>
                  <a:gd name="T65" fmla="*/ 180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97"/>
                  <a:gd name="T100" fmla="*/ 0 h 180"/>
                  <a:gd name="T101" fmla="*/ 1397 w 1397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97" h="180">
                    <a:moveTo>
                      <a:pt x="107" y="30"/>
                    </a:moveTo>
                    <a:cubicBezTo>
                      <a:pt x="333" y="46"/>
                      <a:pt x="384" y="67"/>
                      <a:pt x="272" y="30"/>
                    </a:cubicBezTo>
                    <a:cubicBezTo>
                      <a:pt x="0" y="69"/>
                      <a:pt x="297" y="20"/>
                      <a:pt x="527" y="60"/>
                    </a:cubicBezTo>
                    <a:cubicBezTo>
                      <a:pt x="543" y="63"/>
                      <a:pt x="517" y="90"/>
                      <a:pt x="512" y="105"/>
                    </a:cubicBezTo>
                    <a:cubicBezTo>
                      <a:pt x="497" y="100"/>
                      <a:pt x="481" y="97"/>
                      <a:pt x="467" y="90"/>
                    </a:cubicBezTo>
                    <a:cubicBezTo>
                      <a:pt x="451" y="82"/>
                      <a:pt x="438" y="52"/>
                      <a:pt x="422" y="60"/>
                    </a:cubicBezTo>
                    <a:cubicBezTo>
                      <a:pt x="404" y="69"/>
                      <a:pt x="412" y="100"/>
                      <a:pt x="407" y="120"/>
                    </a:cubicBezTo>
                    <a:cubicBezTo>
                      <a:pt x="397" y="105"/>
                      <a:pt x="373" y="92"/>
                      <a:pt x="377" y="75"/>
                    </a:cubicBezTo>
                    <a:cubicBezTo>
                      <a:pt x="381" y="60"/>
                      <a:pt x="406" y="60"/>
                      <a:pt x="422" y="60"/>
                    </a:cubicBezTo>
                    <a:cubicBezTo>
                      <a:pt x="487" y="60"/>
                      <a:pt x="552" y="70"/>
                      <a:pt x="617" y="75"/>
                    </a:cubicBezTo>
                    <a:cubicBezTo>
                      <a:pt x="667" y="70"/>
                      <a:pt x="725" y="88"/>
                      <a:pt x="767" y="60"/>
                    </a:cubicBezTo>
                    <a:cubicBezTo>
                      <a:pt x="796" y="40"/>
                      <a:pt x="696" y="53"/>
                      <a:pt x="662" y="45"/>
                    </a:cubicBezTo>
                    <a:cubicBezTo>
                      <a:pt x="631" y="38"/>
                      <a:pt x="602" y="25"/>
                      <a:pt x="572" y="15"/>
                    </a:cubicBezTo>
                    <a:cubicBezTo>
                      <a:pt x="557" y="10"/>
                      <a:pt x="527" y="0"/>
                      <a:pt x="527" y="0"/>
                    </a:cubicBezTo>
                    <a:cubicBezTo>
                      <a:pt x="493" y="11"/>
                      <a:pt x="472" y="53"/>
                      <a:pt x="437" y="60"/>
                    </a:cubicBezTo>
                    <a:cubicBezTo>
                      <a:pt x="402" y="67"/>
                      <a:pt x="297" y="45"/>
                      <a:pt x="332" y="45"/>
                    </a:cubicBezTo>
                    <a:cubicBezTo>
                      <a:pt x="577" y="45"/>
                      <a:pt x="822" y="55"/>
                      <a:pt x="1067" y="60"/>
                    </a:cubicBezTo>
                    <a:cubicBezTo>
                      <a:pt x="968" y="93"/>
                      <a:pt x="1058" y="67"/>
                      <a:pt x="872" y="90"/>
                    </a:cubicBezTo>
                    <a:cubicBezTo>
                      <a:pt x="842" y="94"/>
                      <a:pt x="812" y="105"/>
                      <a:pt x="782" y="105"/>
                    </a:cubicBezTo>
                    <a:cubicBezTo>
                      <a:pt x="766" y="105"/>
                      <a:pt x="812" y="95"/>
                      <a:pt x="827" y="90"/>
                    </a:cubicBezTo>
                    <a:cubicBezTo>
                      <a:pt x="778" y="74"/>
                      <a:pt x="741" y="46"/>
                      <a:pt x="692" y="30"/>
                    </a:cubicBezTo>
                    <a:cubicBezTo>
                      <a:pt x="385" y="64"/>
                      <a:pt x="623" y="31"/>
                      <a:pt x="962" y="60"/>
                    </a:cubicBezTo>
                    <a:cubicBezTo>
                      <a:pt x="1036" y="66"/>
                      <a:pt x="1128" y="105"/>
                      <a:pt x="1202" y="120"/>
                    </a:cubicBezTo>
                    <a:cubicBezTo>
                      <a:pt x="1262" y="115"/>
                      <a:pt x="1323" y="118"/>
                      <a:pt x="1382" y="105"/>
                    </a:cubicBezTo>
                    <a:cubicBezTo>
                      <a:pt x="1397" y="102"/>
                      <a:pt x="1351" y="97"/>
                      <a:pt x="1337" y="90"/>
                    </a:cubicBezTo>
                    <a:cubicBezTo>
                      <a:pt x="1221" y="32"/>
                      <a:pt x="1360" y="83"/>
                      <a:pt x="1247" y="45"/>
                    </a:cubicBezTo>
                    <a:cubicBezTo>
                      <a:pt x="1262" y="40"/>
                      <a:pt x="1308" y="30"/>
                      <a:pt x="1292" y="30"/>
                    </a:cubicBezTo>
                    <a:cubicBezTo>
                      <a:pt x="1162" y="30"/>
                      <a:pt x="1029" y="18"/>
                      <a:pt x="902" y="45"/>
                    </a:cubicBezTo>
                    <a:cubicBezTo>
                      <a:pt x="843" y="58"/>
                      <a:pt x="1022" y="65"/>
                      <a:pt x="1082" y="75"/>
                    </a:cubicBezTo>
                    <a:cubicBezTo>
                      <a:pt x="906" y="134"/>
                      <a:pt x="1024" y="107"/>
                      <a:pt x="722" y="90"/>
                    </a:cubicBezTo>
                    <a:cubicBezTo>
                      <a:pt x="789" y="57"/>
                      <a:pt x="801" y="36"/>
                      <a:pt x="872" y="60"/>
                    </a:cubicBezTo>
                    <a:cubicBezTo>
                      <a:pt x="917" y="45"/>
                      <a:pt x="999" y="11"/>
                      <a:pt x="1037" y="60"/>
                    </a:cubicBezTo>
                    <a:cubicBezTo>
                      <a:pt x="1062" y="92"/>
                      <a:pt x="1022" y="180"/>
                      <a:pt x="1022" y="180"/>
                    </a:cubicBezTo>
                  </a:path>
                </a:pathLst>
              </a:custGeom>
              <a:noFill/>
              <a:ln w="9525" cmpd="sng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4" name="Freeform 57">
                <a:extLst>
                  <a:ext uri="{FF2B5EF4-FFF2-40B4-BE49-F238E27FC236}">
                    <a16:creationId xmlns:a16="http://schemas.microsoft.com/office/drawing/2014/main" id="{C98E96B8-E51F-40EE-9872-34FCE5939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6" y="6561"/>
                <a:ext cx="2397" cy="209"/>
              </a:xfrm>
              <a:custGeom>
                <a:avLst/>
                <a:gdLst>
                  <a:gd name="T0" fmla="*/ 649 w 2397"/>
                  <a:gd name="T1" fmla="*/ 1 h 314"/>
                  <a:gd name="T2" fmla="*/ 709 w 2397"/>
                  <a:gd name="T3" fmla="*/ 1 h 314"/>
                  <a:gd name="T4" fmla="*/ 814 w 2397"/>
                  <a:gd name="T5" fmla="*/ 1 h 314"/>
                  <a:gd name="T6" fmla="*/ 769 w 2397"/>
                  <a:gd name="T7" fmla="*/ 1 h 314"/>
                  <a:gd name="T8" fmla="*/ 649 w 2397"/>
                  <a:gd name="T9" fmla="*/ 1 h 314"/>
                  <a:gd name="T10" fmla="*/ 694 w 2397"/>
                  <a:gd name="T11" fmla="*/ 1 h 314"/>
                  <a:gd name="T12" fmla="*/ 1039 w 2397"/>
                  <a:gd name="T13" fmla="*/ 1 h 314"/>
                  <a:gd name="T14" fmla="*/ 1084 w 2397"/>
                  <a:gd name="T15" fmla="*/ 1 h 314"/>
                  <a:gd name="T16" fmla="*/ 979 w 2397"/>
                  <a:gd name="T17" fmla="*/ 1 h 314"/>
                  <a:gd name="T18" fmla="*/ 1144 w 2397"/>
                  <a:gd name="T19" fmla="*/ 1 h 314"/>
                  <a:gd name="T20" fmla="*/ 1894 w 2397"/>
                  <a:gd name="T21" fmla="*/ 1 h 314"/>
                  <a:gd name="T22" fmla="*/ 2029 w 2397"/>
                  <a:gd name="T23" fmla="*/ 1 h 314"/>
                  <a:gd name="T24" fmla="*/ 2134 w 2397"/>
                  <a:gd name="T25" fmla="*/ 1 h 314"/>
                  <a:gd name="T26" fmla="*/ 784 w 2397"/>
                  <a:gd name="T27" fmla="*/ 1 h 314"/>
                  <a:gd name="T28" fmla="*/ 739 w 2397"/>
                  <a:gd name="T29" fmla="*/ 1 h 314"/>
                  <a:gd name="T30" fmla="*/ 724 w 2397"/>
                  <a:gd name="T31" fmla="*/ 1 h 314"/>
                  <a:gd name="T32" fmla="*/ 949 w 2397"/>
                  <a:gd name="T33" fmla="*/ 1 h 314"/>
                  <a:gd name="T34" fmla="*/ 1084 w 2397"/>
                  <a:gd name="T35" fmla="*/ 1 h 314"/>
                  <a:gd name="T36" fmla="*/ 1039 w 2397"/>
                  <a:gd name="T37" fmla="*/ 1 h 314"/>
                  <a:gd name="T38" fmla="*/ 994 w 2397"/>
                  <a:gd name="T39" fmla="*/ 1 h 314"/>
                  <a:gd name="T40" fmla="*/ 844 w 2397"/>
                  <a:gd name="T41" fmla="*/ 1 h 314"/>
                  <a:gd name="T42" fmla="*/ 1084 w 2397"/>
                  <a:gd name="T43" fmla="*/ 1 h 314"/>
                  <a:gd name="T44" fmla="*/ 1159 w 2397"/>
                  <a:gd name="T45" fmla="*/ 1 h 314"/>
                  <a:gd name="T46" fmla="*/ 1444 w 2397"/>
                  <a:gd name="T47" fmla="*/ 1 h 314"/>
                  <a:gd name="T48" fmla="*/ 1354 w 2397"/>
                  <a:gd name="T49" fmla="*/ 1 h 314"/>
                  <a:gd name="T50" fmla="*/ 1009 w 2397"/>
                  <a:gd name="T51" fmla="*/ 1 h 314"/>
                  <a:gd name="T52" fmla="*/ 1909 w 2397"/>
                  <a:gd name="T53" fmla="*/ 1 h 314"/>
                  <a:gd name="T54" fmla="*/ 889 w 2397"/>
                  <a:gd name="T55" fmla="*/ 1 h 314"/>
                  <a:gd name="T56" fmla="*/ 1804 w 2397"/>
                  <a:gd name="T57" fmla="*/ 1 h 314"/>
                  <a:gd name="T58" fmla="*/ 1849 w 2397"/>
                  <a:gd name="T59" fmla="*/ 1 h 314"/>
                  <a:gd name="T60" fmla="*/ 1804 w 2397"/>
                  <a:gd name="T61" fmla="*/ 1 h 314"/>
                  <a:gd name="T62" fmla="*/ 1624 w 2397"/>
                  <a:gd name="T63" fmla="*/ 1 h 314"/>
                  <a:gd name="T64" fmla="*/ 1759 w 2397"/>
                  <a:gd name="T65" fmla="*/ 1 h 314"/>
                  <a:gd name="T66" fmla="*/ 1819 w 2397"/>
                  <a:gd name="T67" fmla="*/ 1 h 314"/>
                  <a:gd name="T68" fmla="*/ 1519 w 2397"/>
                  <a:gd name="T69" fmla="*/ 1 h 3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97"/>
                  <a:gd name="T106" fmla="*/ 0 h 314"/>
                  <a:gd name="T107" fmla="*/ 2397 w 2397"/>
                  <a:gd name="T108" fmla="*/ 314 h 3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97" h="314">
                    <a:moveTo>
                      <a:pt x="649" y="204"/>
                    </a:moveTo>
                    <a:cubicBezTo>
                      <a:pt x="669" y="199"/>
                      <a:pt x="689" y="192"/>
                      <a:pt x="709" y="189"/>
                    </a:cubicBezTo>
                    <a:cubicBezTo>
                      <a:pt x="860" y="167"/>
                      <a:pt x="911" y="191"/>
                      <a:pt x="814" y="159"/>
                    </a:cubicBezTo>
                    <a:cubicBezTo>
                      <a:pt x="839" y="234"/>
                      <a:pt x="835" y="250"/>
                      <a:pt x="769" y="294"/>
                    </a:cubicBezTo>
                    <a:cubicBezTo>
                      <a:pt x="729" y="289"/>
                      <a:pt x="684" y="300"/>
                      <a:pt x="649" y="279"/>
                    </a:cubicBezTo>
                    <a:cubicBezTo>
                      <a:pt x="634" y="270"/>
                      <a:pt x="676" y="250"/>
                      <a:pt x="694" y="249"/>
                    </a:cubicBezTo>
                    <a:cubicBezTo>
                      <a:pt x="809" y="245"/>
                      <a:pt x="924" y="259"/>
                      <a:pt x="1039" y="264"/>
                    </a:cubicBezTo>
                    <a:cubicBezTo>
                      <a:pt x="782" y="227"/>
                      <a:pt x="1045" y="273"/>
                      <a:pt x="1084" y="234"/>
                    </a:cubicBezTo>
                    <a:cubicBezTo>
                      <a:pt x="1110" y="208"/>
                      <a:pt x="1014" y="214"/>
                      <a:pt x="979" y="204"/>
                    </a:cubicBezTo>
                    <a:cubicBezTo>
                      <a:pt x="861" y="172"/>
                      <a:pt x="845" y="184"/>
                      <a:pt x="1144" y="204"/>
                    </a:cubicBezTo>
                    <a:cubicBezTo>
                      <a:pt x="1393" y="181"/>
                      <a:pt x="1643" y="199"/>
                      <a:pt x="1894" y="189"/>
                    </a:cubicBezTo>
                    <a:cubicBezTo>
                      <a:pt x="1939" y="179"/>
                      <a:pt x="1983" y="166"/>
                      <a:pt x="2029" y="159"/>
                    </a:cubicBezTo>
                    <a:cubicBezTo>
                      <a:pt x="2175" y="136"/>
                      <a:pt x="2233" y="162"/>
                      <a:pt x="2134" y="129"/>
                    </a:cubicBezTo>
                    <a:cubicBezTo>
                      <a:pt x="2080" y="130"/>
                      <a:pt x="0" y="96"/>
                      <a:pt x="784" y="174"/>
                    </a:cubicBezTo>
                    <a:cubicBezTo>
                      <a:pt x="769" y="179"/>
                      <a:pt x="753" y="182"/>
                      <a:pt x="739" y="189"/>
                    </a:cubicBezTo>
                    <a:cubicBezTo>
                      <a:pt x="697" y="210"/>
                      <a:pt x="666" y="223"/>
                      <a:pt x="724" y="264"/>
                    </a:cubicBezTo>
                    <a:cubicBezTo>
                      <a:pt x="783" y="306"/>
                      <a:pt x="888" y="303"/>
                      <a:pt x="949" y="309"/>
                    </a:cubicBezTo>
                    <a:cubicBezTo>
                      <a:pt x="994" y="304"/>
                      <a:pt x="1044" y="314"/>
                      <a:pt x="1084" y="294"/>
                    </a:cubicBezTo>
                    <a:cubicBezTo>
                      <a:pt x="1100" y="286"/>
                      <a:pt x="1053" y="276"/>
                      <a:pt x="1039" y="264"/>
                    </a:cubicBezTo>
                    <a:cubicBezTo>
                      <a:pt x="1023" y="250"/>
                      <a:pt x="1011" y="231"/>
                      <a:pt x="994" y="219"/>
                    </a:cubicBezTo>
                    <a:cubicBezTo>
                      <a:pt x="952" y="189"/>
                      <a:pt x="893" y="160"/>
                      <a:pt x="844" y="144"/>
                    </a:cubicBezTo>
                    <a:cubicBezTo>
                      <a:pt x="917" y="253"/>
                      <a:pt x="841" y="166"/>
                      <a:pt x="1084" y="204"/>
                    </a:cubicBezTo>
                    <a:cubicBezTo>
                      <a:pt x="1111" y="208"/>
                      <a:pt x="1134" y="224"/>
                      <a:pt x="1159" y="234"/>
                    </a:cubicBezTo>
                    <a:cubicBezTo>
                      <a:pt x="1254" y="229"/>
                      <a:pt x="1350" y="233"/>
                      <a:pt x="1444" y="219"/>
                    </a:cubicBezTo>
                    <a:cubicBezTo>
                      <a:pt x="1474" y="214"/>
                      <a:pt x="1384" y="206"/>
                      <a:pt x="1354" y="204"/>
                    </a:cubicBezTo>
                    <a:cubicBezTo>
                      <a:pt x="1239" y="196"/>
                      <a:pt x="1124" y="194"/>
                      <a:pt x="1009" y="189"/>
                    </a:cubicBezTo>
                    <a:cubicBezTo>
                      <a:pt x="1276" y="122"/>
                      <a:pt x="1647" y="166"/>
                      <a:pt x="1909" y="174"/>
                    </a:cubicBezTo>
                    <a:cubicBezTo>
                      <a:pt x="2397" y="76"/>
                      <a:pt x="1194" y="0"/>
                      <a:pt x="889" y="204"/>
                    </a:cubicBezTo>
                    <a:cubicBezTo>
                      <a:pt x="1104" y="276"/>
                      <a:pt x="1557" y="199"/>
                      <a:pt x="1804" y="189"/>
                    </a:cubicBezTo>
                    <a:cubicBezTo>
                      <a:pt x="1819" y="179"/>
                      <a:pt x="1849" y="177"/>
                      <a:pt x="1849" y="159"/>
                    </a:cubicBezTo>
                    <a:cubicBezTo>
                      <a:pt x="1849" y="141"/>
                      <a:pt x="1822" y="130"/>
                      <a:pt x="1804" y="129"/>
                    </a:cubicBezTo>
                    <a:cubicBezTo>
                      <a:pt x="1744" y="125"/>
                      <a:pt x="1684" y="139"/>
                      <a:pt x="1624" y="144"/>
                    </a:cubicBezTo>
                    <a:cubicBezTo>
                      <a:pt x="1674" y="177"/>
                      <a:pt x="1700" y="199"/>
                      <a:pt x="1759" y="174"/>
                    </a:cubicBezTo>
                    <a:cubicBezTo>
                      <a:pt x="1780" y="165"/>
                      <a:pt x="1841" y="145"/>
                      <a:pt x="1819" y="144"/>
                    </a:cubicBezTo>
                    <a:cubicBezTo>
                      <a:pt x="1719" y="137"/>
                      <a:pt x="1619" y="159"/>
                      <a:pt x="1519" y="159"/>
                    </a:cubicBezTo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5" name="Freeform 58">
                <a:extLst>
                  <a:ext uri="{FF2B5EF4-FFF2-40B4-BE49-F238E27FC236}">
                    <a16:creationId xmlns:a16="http://schemas.microsoft.com/office/drawing/2014/main" id="{7013550D-8BF0-432C-B076-9322B48C9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5" y="6639"/>
                <a:ext cx="1220" cy="127"/>
              </a:xfrm>
              <a:custGeom>
                <a:avLst/>
                <a:gdLst>
                  <a:gd name="T0" fmla="*/ 875 w 1220"/>
                  <a:gd name="T1" fmla="*/ 51 h 127"/>
                  <a:gd name="T2" fmla="*/ 965 w 1220"/>
                  <a:gd name="T3" fmla="*/ 21 h 127"/>
                  <a:gd name="T4" fmla="*/ 1010 w 1220"/>
                  <a:gd name="T5" fmla="*/ 6 h 127"/>
                  <a:gd name="T6" fmla="*/ 1175 w 1220"/>
                  <a:gd name="T7" fmla="*/ 21 h 127"/>
                  <a:gd name="T8" fmla="*/ 1160 w 1220"/>
                  <a:gd name="T9" fmla="*/ 66 h 127"/>
                  <a:gd name="T10" fmla="*/ 1040 w 1220"/>
                  <a:gd name="T11" fmla="*/ 51 h 127"/>
                  <a:gd name="T12" fmla="*/ 515 w 1220"/>
                  <a:gd name="T13" fmla="*/ 66 h 127"/>
                  <a:gd name="T14" fmla="*/ 500 w 1220"/>
                  <a:gd name="T15" fmla="*/ 111 h 127"/>
                  <a:gd name="T16" fmla="*/ 545 w 1220"/>
                  <a:gd name="T17" fmla="*/ 126 h 127"/>
                  <a:gd name="T18" fmla="*/ 590 w 1220"/>
                  <a:gd name="T19" fmla="*/ 111 h 127"/>
                  <a:gd name="T20" fmla="*/ 680 w 1220"/>
                  <a:gd name="T21" fmla="*/ 96 h 127"/>
                  <a:gd name="T22" fmla="*/ 1220 w 1220"/>
                  <a:gd name="T23" fmla="*/ 81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20"/>
                  <a:gd name="T37" fmla="*/ 0 h 127"/>
                  <a:gd name="T38" fmla="*/ 1220 w 1220"/>
                  <a:gd name="T39" fmla="*/ 127 h 1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20" h="127">
                    <a:moveTo>
                      <a:pt x="875" y="51"/>
                    </a:moveTo>
                    <a:cubicBezTo>
                      <a:pt x="905" y="41"/>
                      <a:pt x="935" y="31"/>
                      <a:pt x="965" y="21"/>
                    </a:cubicBezTo>
                    <a:cubicBezTo>
                      <a:pt x="980" y="16"/>
                      <a:pt x="1010" y="6"/>
                      <a:pt x="1010" y="6"/>
                    </a:cubicBezTo>
                    <a:cubicBezTo>
                      <a:pt x="1065" y="11"/>
                      <a:pt x="1124" y="0"/>
                      <a:pt x="1175" y="21"/>
                    </a:cubicBezTo>
                    <a:cubicBezTo>
                      <a:pt x="1190" y="27"/>
                      <a:pt x="1175" y="63"/>
                      <a:pt x="1160" y="66"/>
                    </a:cubicBezTo>
                    <a:cubicBezTo>
                      <a:pt x="1121" y="75"/>
                      <a:pt x="1080" y="56"/>
                      <a:pt x="1040" y="51"/>
                    </a:cubicBezTo>
                    <a:cubicBezTo>
                      <a:pt x="812" y="127"/>
                      <a:pt x="982" y="82"/>
                      <a:pt x="515" y="66"/>
                    </a:cubicBezTo>
                    <a:cubicBezTo>
                      <a:pt x="510" y="81"/>
                      <a:pt x="493" y="97"/>
                      <a:pt x="500" y="111"/>
                    </a:cubicBezTo>
                    <a:cubicBezTo>
                      <a:pt x="507" y="125"/>
                      <a:pt x="529" y="126"/>
                      <a:pt x="545" y="126"/>
                    </a:cubicBezTo>
                    <a:cubicBezTo>
                      <a:pt x="561" y="126"/>
                      <a:pt x="575" y="114"/>
                      <a:pt x="590" y="111"/>
                    </a:cubicBezTo>
                    <a:cubicBezTo>
                      <a:pt x="620" y="104"/>
                      <a:pt x="650" y="101"/>
                      <a:pt x="680" y="96"/>
                    </a:cubicBezTo>
                    <a:cubicBezTo>
                      <a:pt x="0" y="69"/>
                      <a:pt x="180" y="81"/>
                      <a:pt x="1220" y="81"/>
                    </a:cubicBezTo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6" name="Freeform 59">
                <a:extLst>
                  <a:ext uri="{FF2B5EF4-FFF2-40B4-BE49-F238E27FC236}">
                    <a16:creationId xmlns:a16="http://schemas.microsoft.com/office/drawing/2014/main" id="{F4882244-4B36-4937-9E7D-C16E51B97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601"/>
                <a:ext cx="2467" cy="123"/>
              </a:xfrm>
              <a:custGeom>
                <a:avLst/>
                <a:gdLst>
                  <a:gd name="T0" fmla="*/ 0 w 2467"/>
                  <a:gd name="T1" fmla="*/ 1 h 168"/>
                  <a:gd name="T2" fmla="*/ 630 w 2467"/>
                  <a:gd name="T3" fmla="*/ 1 h 168"/>
                  <a:gd name="T4" fmla="*/ 1065 w 2467"/>
                  <a:gd name="T5" fmla="*/ 1 h 168"/>
                  <a:gd name="T6" fmla="*/ 1020 w 2467"/>
                  <a:gd name="T7" fmla="*/ 1 h 168"/>
                  <a:gd name="T8" fmla="*/ 1755 w 2467"/>
                  <a:gd name="T9" fmla="*/ 1 h 168"/>
                  <a:gd name="T10" fmla="*/ 1710 w 2467"/>
                  <a:gd name="T11" fmla="*/ 1 h 168"/>
                  <a:gd name="T12" fmla="*/ 1755 w 2467"/>
                  <a:gd name="T13" fmla="*/ 1 h 168"/>
                  <a:gd name="T14" fmla="*/ 1920 w 2467"/>
                  <a:gd name="T15" fmla="*/ 1 h 168"/>
                  <a:gd name="T16" fmla="*/ 1455 w 2467"/>
                  <a:gd name="T17" fmla="*/ 1 h 168"/>
                  <a:gd name="T18" fmla="*/ 1410 w 2467"/>
                  <a:gd name="T19" fmla="*/ 1 h 168"/>
                  <a:gd name="T20" fmla="*/ 675 w 2467"/>
                  <a:gd name="T21" fmla="*/ 1 h 1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67"/>
                  <a:gd name="T34" fmla="*/ 0 h 168"/>
                  <a:gd name="T35" fmla="*/ 2467 w 2467"/>
                  <a:gd name="T36" fmla="*/ 168 h 1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67" h="168">
                    <a:moveTo>
                      <a:pt x="0" y="119"/>
                    </a:moveTo>
                    <a:cubicBezTo>
                      <a:pt x="195" y="168"/>
                      <a:pt x="437" y="156"/>
                      <a:pt x="630" y="164"/>
                    </a:cubicBezTo>
                    <a:cubicBezTo>
                      <a:pt x="775" y="159"/>
                      <a:pt x="920" y="160"/>
                      <a:pt x="1065" y="149"/>
                    </a:cubicBezTo>
                    <a:cubicBezTo>
                      <a:pt x="1081" y="148"/>
                      <a:pt x="1004" y="135"/>
                      <a:pt x="1020" y="134"/>
                    </a:cubicBezTo>
                    <a:cubicBezTo>
                      <a:pt x="1264" y="114"/>
                      <a:pt x="1510" y="115"/>
                      <a:pt x="1755" y="104"/>
                    </a:cubicBezTo>
                    <a:cubicBezTo>
                      <a:pt x="1740" y="94"/>
                      <a:pt x="1710" y="92"/>
                      <a:pt x="1710" y="74"/>
                    </a:cubicBezTo>
                    <a:cubicBezTo>
                      <a:pt x="1710" y="58"/>
                      <a:pt x="1739" y="59"/>
                      <a:pt x="1755" y="59"/>
                    </a:cubicBezTo>
                    <a:cubicBezTo>
                      <a:pt x="1810" y="59"/>
                      <a:pt x="1865" y="69"/>
                      <a:pt x="1920" y="74"/>
                    </a:cubicBezTo>
                    <a:cubicBezTo>
                      <a:pt x="2137" y="43"/>
                      <a:pt x="2467" y="0"/>
                      <a:pt x="1455" y="74"/>
                    </a:cubicBezTo>
                    <a:cubicBezTo>
                      <a:pt x="1437" y="75"/>
                      <a:pt x="1428" y="103"/>
                      <a:pt x="1410" y="104"/>
                    </a:cubicBezTo>
                    <a:cubicBezTo>
                      <a:pt x="1165" y="118"/>
                      <a:pt x="675" y="119"/>
                      <a:pt x="675" y="119"/>
                    </a:cubicBezTo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D3E1F-DD2B-46B0-90AF-8386D7C4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45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734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>
                <a:latin typeface="Arial" charset="0"/>
                <a:cs typeface="Arial" charset="0"/>
              </a:rPr>
              <a:t>Model Outputs:</a:t>
            </a:r>
          </a:p>
          <a:p>
            <a:pPr marL="457200" indent="-392113">
              <a:spcBef>
                <a:spcPts val="600"/>
              </a:spcBef>
              <a:tabLst>
                <a:tab pos="855663" algn="l"/>
              </a:tabLst>
              <a:defRPr/>
            </a:pPr>
            <a:r>
              <a:rPr lang="en-US" dirty="0">
                <a:cs typeface="Arial" panose="020B0604020202020204" pitchFamily="34" charset="0"/>
              </a:rPr>
              <a:t>Summary of flows, storages in routes and reservoirs</a:t>
            </a:r>
          </a:p>
          <a:p>
            <a:pPr marL="457200" indent="-392113">
              <a:spcBef>
                <a:spcPts val="600"/>
              </a:spcBef>
              <a:tabLst>
                <a:tab pos="855663" algn="l"/>
              </a:tabLst>
              <a:defRPr/>
            </a:pPr>
            <a:r>
              <a:rPr lang="en-US" dirty="0">
                <a:cs typeface="Arial" panose="020B0604020202020204" pitchFamily="34" charset="0"/>
              </a:rPr>
              <a:t>Graphs</a:t>
            </a:r>
          </a:p>
          <a:p>
            <a:pPr marL="457200" indent="-392113">
              <a:spcBef>
                <a:spcPts val="600"/>
              </a:spcBef>
              <a:tabLst>
                <a:tab pos="855663" algn="l"/>
              </a:tabLst>
              <a:defRPr/>
            </a:pPr>
            <a:r>
              <a:rPr lang="en-US" dirty="0">
                <a:cs typeface="Arial" panose="020B0604020202020204" pitchFamily="34" charset="0"/>
              </a:rPr>
              <a:t>Statistics</a:t>
            </a:r>
          </a:p>
          <a:p>
            <a:pPr marL="457200" indent="-392113">
              <a:spcBef>
                <a:spcPts val="600"/>
              </a:spcBef>
              <a:tabLst>
                <a:tab pos="855663" algn="l"/>
              </a:tabLst>
              <a:defRPr/>
            </a:pPr>
            <a:r>
              <a:rPr lang="en-US" dirty="0">
                <a:cs typeface="Arial" panose="020B0604020202020204" pitchFamily="34" charset="0"/>
              </a:rPr>
              <a:t>Shortages</a:t>
            </a:r>
          </a:p>
          <a:p>
            <a:pPr marL="457200" indent="-392113">
              <a:spcBef>
                <a:spcPts val="600"/>
              </a:spcBef>
              <a:tabLst>
                <a:tab pos="855663" algn="l"/>
              </a:tabLst>
              <a:defRPr/>
            </a:pPr>
            <a:r>
              <a:rPr lang="en-US" dirty="0">
                <a:cs typeface="Arial" panose="020B0604020202020204" pitchFamily="34" charset="0"/>
              </a:rPr>
              <a:t>Data for runoff (groundwater data), channels (wetland data) and mining modules (runoff, seepage, storage etc.)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21E287-088D-4E07-9749-6A07B0B3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46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5354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>
                <a:latin typeface="Arial" charset="0"/>
                <a:cs typeface="Arial" charset="0"/>
              </a:rPr>
              <a:t>Output graphs: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charset="0"/>
                <a:cs typeface="Arial" charset="0"/>
              </a:rPr>
              <a:t>Monthly hydrograph:	Outliers, range of flows, dry season 				recession (perennial rivers)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charset="0"/>
                <a:cs typeface="Arial" charset="0"/>
              </a:rPr>
              <a:t>Annual hydrograph: 	Outliers, wet &amp; dry sequences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charset="0"/>
                <a:cs typeface="Arial" charset="0"/>
              </a:rPr>
              <a:t>Seasonal distribution: 	Seasonal pattern, baseflow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Arial" charset="0"/>
                <a:cs typeface="Arial" charset="0"/>
              </a:rPr>
              <a:t>Gross yield curves: 	Flow during critical periods</a:t>
            </a:r>
            <a:endParaRPr lang="en-GB" sz="2400" dirty="0">
              <a:latin typeface="Arial" charset="0"/>
              <a:cs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Arial" charset="0"/>
                <a:cs typeface="Arial" charset="0"/>
              </a:rPr>
              <a:t>Scatter diagram: 		Goodness-of-fit, outliers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Arial" charset="0"/>
                <a:cs typeface="Arial" charset="0"/>
              </a:rPr>
              <a:t>Histogram: 			See cumulative frequency (easier to 				interpret)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Arial" charset="0"/>
                <a:cs typeface="Arial" charset="0"/>
              </a:rPr>
              <a:t>Cumulative frequency: 	Baseflow (perennial rivers), 					percentage time  of zero flow 					(intermittent rivers)</a:t>
            </a:r>
          </a:p>
          <a:p>
            <a:pPr marL="0" indent="0">
              <a:buNone/>
            </a:pPr>
            <a:endParaRPr lang="en-GB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F80F2C-EA14-4156-9B6A-991BEB3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47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11024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Rainfall/Runoff Model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F80F2C-EA14-4156-9B6A-991BEB3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48</a:t>
            </a:fld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A4035-FDE0-4E67-90D4-CFD05B39C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029810"/>
            <a:ext cx="7286625" cy="5248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4F6C69-600A-4115-B0BF-95F0D122C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" y="1272349"/>
            <a:ext cx="7229475" cy="5191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2BDF68-E137-45D3-BCB1-0ADC6195E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505363"/>
            <a:ext cx="7239000" cy="5200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9464E-68B5-4D41-A680-9DFCA3ABA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22" y="1690752"/>
            <a:ext cx="72390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88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7557"/>
            <a:ext cx="7417340" cy="9224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Naturalisation and Calibration of Flows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094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05A603F-C786-4634-AFF1-31F197B8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ZA" dirty="0"/>
              <a:t>Introduction and Overview </a:t>
            </a:r>
            <a:endParaRPr lang="en-US" dirty="0"/>
          </a:p>
        </p:txBody>
      </p:sp>
      <p:pic>
        <p:nvPicPr>
          <p:cNvPr id="7" name="Picture 2" descr="W:\Water Management\004 Marketing Material\WR2012\Pitman model\WR2012 Map Landscape.jpg">
            <a:extLst>
              <a:ext uri="{FF2B5EF4-FFF2-40B4-BE49-F238E27FC236}">
                <a16:creationId xmlns:a16="http://schemas.microsoft.com/office/drawing/2014/main" id="{F7B5844F-390E-476D-B88A-3BB78B664F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5" y="1348737"/>
            <a:ext cx="6616785" cy="467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9BC8E7-7D16-4742-B5DE-9651C86D04D7}"/>
              </a:ext>
            </a:extLst>
          </p:cNvPr>
          <p:cNvSpPr/>
          <p:nvPr/>
        </p:nvSpPr>
        <p:spPr>
          <a:xfrm>
            <a:off x="493776" y="1029810"/>
            <a:ext cx="5276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Countries in which Pitman Model is used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9588ABB-4269-4CFC-BA32-E5FB722D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5</a:t>
            </a:fld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AA3CF7-FA4B-4911-A790-4E56A1094F8C}"/>
              </a:ext>
            </a:extLst>
          </p:cNvPr>
          <p:cNvSpPr/>
          <p:nvPr/>
        </p:nvSpPr>
        <p:spPr>
          <a:xfrm>
            <a:off x="493776" y="5972373"/>
            <a:ext cx="5422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ZA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WRSM training 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39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US" dirty="0"/>
              <a:t>Naturalisation and Calibration of Flows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b="1" dirty="0">
                <a:cs typeface="Arial" panose="020B0604020202020204" pitchFamily="34" charset="0"/>
              </a:rPr>
              <a:t>Naturalisation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cs typeface="Arial" panose="020B0604020202020204" pitchFamily="34" charset="0"/>
              </a:rPr>
              <a:t>Naturalisation is the exclusion of man-made influences from the catchment hydrology 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>
                <a:cs typeface="Arial" panose="020B0604020202020204" pitchFamily="34" charset="0"/>
              </a:rPr>
              <a:t>Dams, Irrigation, abstractions, return flows, paved areas and mines are removed and “virgin” hydrology is determined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cs typeface="Arial" panose="020B0604020202020204" pitchFamily="34" charset="0"/>
              </a:rPr>
              <a:t>Naturalised flows can be determined from the runoff sub-model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6F4D98-1A35-409A-9A07-C05E8DE0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50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0264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US" dirty="0"/>
              <a:t>Naturalisation and Calibration of Flows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066758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>
                <a:cs typeface="Arial" panose="020B0604020202020204" pitchFamily="34" charset="0"/>
              </a:rPr>
              <a:t>Calibration makes use of route statistics window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E47431-CC07-4D38-841F-77025255A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833" t="19189" r="29738" b="19130"/>
          <a:stretch>
            <a:fillRect/>
          </a:stretch>
        </p:blipFill>
        <p:spPr>
          <a:xfrm>
            <a:off x="1122473" y="2095054"/>
            <a:ext cx="4141985" cy="4049713"/>
          </a:xfr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A128FC-0510-4172-84F3-6A5104F83A2B}"/>
              </a:ext>
            </a:extLst>
          </p:cNvPr>
          <p:cNvSpPr/>
          <p:nvPr/>
        </p:nvSpPr>
        <p:spPr>
          <a:xfrm>
            <a:off x="2139696" y="3300984"/>
            <a:ext cx="539496" cy="192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602A23-5F5E-4BFF-9F09-1F016A785306}"/>
              </a:ext>
            </a:extLst>
          </p:cNvPr>
          <p:cNvSpPr/>
          <p:nvPr/>
        </p:nvSpPr>
        <p:spPr>
          <a:xfrm>
            <a:off x="2689099" y="3300984"/>
            <a:ext cx="539496" cy="192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523AC-7876-4855-A3C0-76B85B44B55F}"/>
              </a:ext>
            </a:extLst>
          </p:cNvPr>
          <p:cNvSpPr txBox="1"/>
          <p:nvPr/>
        </p:nvSpPr>
        <p:spPr>
          <a:xfrm>
            <a:off x="113740" y="2368296"/>
            <a:ext cx="156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Flow gauging station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037ED-9580-47D1-89D4-308294341568}"/>
              </a:ext>
            </a:extLst>
          </p:cNvPr>
          <p:cNvSpPr txBox="1"/>
          <p:nvPr/>
        </p:nvSpPr>
        <p:spPr>
          <a:xfrm>
            <a:off x="4858793" y="2496037"/>
            <a:ext cx="1563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Model Outputs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414FD9-46D8-4434-B588-D18FF2212D3F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3228595" y="3121630"/>
            <a:ext cx="1799744" cy="2753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D004D9-F6E9-4B3C-9F52-7E060D002F72}"/>
              </a:ext>
            </a:extLst>
          </p:cNvPr>
          <p:cNvCxnSpPr>
            <a:cxnSpLocks/>
            <a:stCxn id="3" idx="2"/>
            <a:endCxn id="2" idx="2"/>
          </p:cNvCxnSpPr>
          <p:nvPr/>
        </p:nvCxnSpPr>
        <p:spPr>
          <a:xfrm>
            <a:off x="895552" y="3014627"/>
            <a:ext cx="1244144" cy="382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4606FC7-2BBE-4984-AA24-681819AEC449}"/>
              </a:ext>
            </a:extLst>
          </p:cNvPr>
          <p:cNvSpPr/>
          <p:nvPr/>
        </p:nvSpPr>
        <p:spPr>
          <a:xfrm>
            <a:off x="4648200" y="3429000"/>
            <a:ext cx="252984" cy="1225296"/>
          </a:xfrm>
          <a:prstGeom prst="rightBrace">
            <a:avLst>
              <a:gd name="adj1" fmla="val 91465"/>
              <a:gd name="adj2" fmla="val 432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DF7B0E-91B7-4C58-8702-979EC72CC6FF}"/>
              </a:ext>
            </a:extLst>
          </p:cNvPr>
          <p:cNvSpPr txBox="1"/>
          <p:nvPr/>
        </p:nvSpPr>
        <p:spPr>
          <a:xfrm>
            <a:off x="5120439" y="3602843"/>
            <a:ext cx="1563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rgbClr val="FF0000"/>
                </a:solidFill>
              </a:rPr>
              <a:t>Suggestions to improve calibration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DD5CA5B-2B31-498F-9B91-F6D09B35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51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3301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4760012" cy="903102"/>
          </a:xfrm>
        </p:spPr>
        <p:txBody>
          <a:bodyPr/>
          <a:lstStyle/>
          <a:p>
            <a:r>
              <a:rPr lang="en-US" dirty="0"/>
              <a:t>Naturalisation and Calibration of Flows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en-US" kern="0" dirty="0">
                <a:cs typeface="Arial" panose="020B0604020202020204" pitchFamily="34" charset="0"/>
              </a:rPr>
              <a:t>Statistical Good Fit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5467350" algn="l"/>
              </a:tabLst>
              <a:defRPr/>
            </a:pPr>
            <a:r>
              <a:rPr lang="en-US" kern="0" dirty="0">
                <a:cs typeface="Arial" panose="020B0604020202020204" pitchFamily="34" charset="0"/>
              </a:rPr>
              <a:t>Error in MAR and Mean (log)	: &lt; 4%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5467350" algn="l"/>
              </a:tabLst>
              <a:defRPr/>
            </a:pPr>
            <a:r>
              <a:rPr lang="en-US" kern="0" dirty="0">
                <a:cs typeface="Arial" panose="020B0604020202020204" pitchFamily="34" charset="0"/>
              </a:rPr>
              <a:t>Error in Std. Dev. (natural &amp; log)	: &lt; 6%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5467350" algn="l"/>
              </a:tabLst>
              <a:defRPr/>
            </a:pPr>
            <a:r>
              <a:rPr lang="en-US" kern="0" dirty="0">
                <a:cs typeface="Arial" panose="020B0604020202020204" pitchFamily="34" charset="0"/>
              </a:rPr>
              <a:t>Error in Seasonal Index	: &lt; 8%</a:t>
            </a:r>
          </a:p>
          <a:p>
            <a:pPr>
              <a:spcBef>
                <a:spcPts val="600"/>
              </a:spcBef>
              <a:defRPr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47593CD-3C42-47E1-96AE-4FFBAD07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52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5061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4760012" cy="903102"/>
          </a:xfrm>
        </p:spPr>
        <p:txBody>
          <a:bodyPr/>
          <a:lstStyle/>
          <a:p>
            <a:r>
              <a:rPr lang="en-US" dirty="0"/>
              <a:t>Naturalisation and Calibration of Flows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en-US" kern="0" dirty="0">
                <a:cs typeface="Arial" panose="020B0604020202020204" pitchFamily="34" charset="0"/>
              </a:rPr>
              <a:t>Statistical Good Fit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5386388" algn="l"/>
              </a:tabLst>
              <a:defRPr/>
            </a:pPr>
            <a:r>
              <a:rPr lang="en-US" kern="0" dirty="0">
                <a:cs typeface="Arial" panose="020B0604020202020204" pitchFamily="34" charset="0"/>
              </a:rPr>
              <a:t>Error in MAR and Mean (log)	: &lt; 4%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5386388" algn="l"/>
              </a:tabLst>
              <a:defRPr/>
            </a:pPr>
            <a:r>
              <a:rPr lang="en-US" kern="0" dirty="0">
                <a:cs typeface="Arial" panose="020B0604020202020204" pitchFamily="34" charset="0"/>
              </a:rPr>
              <a:t>Error in Std. Dev. (natural &amp; log)	: &lt; 6%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5386388" algn="l"/>
              </a:tabLst>
              <a:defRPr/>
            </a:pPr>
            <a:r>
              <a:rPr lang="en-US" kern="0" dirty="0">
                <a:cs typeface="Arial" panose="020B0604020202020204" pitchFamily="34" charset="0"/>
              </a:rPr>
              <a:t>Error in Seasonal Index	: &lt; 8%</a:t>
            </a:r>
          </a:p>
          <a:p>
            <a:pPr>
              <a:spcBef>
                <a:spcPts val="600"/>
              </a:spcBef>
              <a:defRPr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C7A0C375-A65A-45C4-905F-E640BFD5AA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4226" t="22097" r="34090" b="22288"/>
          <a:stretch/>
        </p:blipFill>
        <p:spPr>
          <a:xfrm>
            <a:off x="3602736" y="3319272"/>
            <a:ext cx="3328416" cy="3651368"/>
          </a:xfr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55D9E55-3A19-4207-A457-48285A392E31}"/>
              </a:ext>
            </a:extLst>
          </p:cNvPr>
          <p:cNvSpPr/>
          <p:nvPr/>
        </p:nvSpPr>
        <p:spPr>
          <a:xfrm>
            <a:off x="4187952" y="4160520"/>
            <a:ext cx="1289304" cy="16367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EC2D6513-38C9-4C5D-BB76-14F2B3FB3A50}"/>
              </a:ext>
            </a:extLst>
          </p:cNvPr>
          <p:cNvSpPr/>
          <p:nvPr/>
        </p:nvSpPr>
        <p:spPr>
          <a:xfrm rot="5400000">
            <a:off x="1709926" y="3566162"/>
            <a:ext cx="2130554" cy="1399031"/>
          </a:xfrm>
          <a:prstGeom prst="bentUpArrow">
            <a:avLst>
              <a:gd name="adj1" fmla="val 11087"/>
              <a:gd name="adj2" fmla="val 15850"/>
              <a:gd name="adj3" fmla="val 23249"/>
            </a:avLst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E6064-9CEF-420E-A034-FC1558D8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53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6408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US" dirty="0"/>
              <a:t>Naturalisation and Calibration of Flows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216408" y="113963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en-US" kern="0" dirty="0">
                <a:cs typeface="Arial" panose="020B0604020202020204" pitchFamily="34" charset="0"/>
              </a:rPr>
              <a:t>Calibration flow chart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kern="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87AF0C1-0886-45EE-AE0C-2639B34DB7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4335" y="1638788"/>
            <a:ext cx="6139244" cy="48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3B772-0096-4ADE-93A7-C15B884F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54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9175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7557"/>
            <a:ext cx="7417340" cy="9224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Conclusion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29484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5301DD-80AD-4F15-AC45-481F85BA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0" y="126708"/>
            <a:ext cx="5150718" cy="90310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58D77F-736A-4285-8881-64C644252562}"/>
              </a:ext>
            </a:extLst>
          </p:cNvPr>
          <p:cNvSpPr txBox="1">
            <a:spLocks/>
          </p:cNvSpPr>
          <p:nvPr/>
        </p:nvSpPr>
        <p:spPr>
          <a:xfrm>
            <a:off x="152400" y="1413955"/>
            <a:ext cx="8991600" cy="48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cs typeface="Arial" panose="020B0604020202020204" pitchFamily="34" charset="0"/>
              </a:rPr>
              <a:t>Used for </a:t>
            </a:r>
            <a:r>
              <a:rPr lang="en-ZA" b="1" dirty="0">
                <a:cs typeface="Arial" panose="020B0604020202020204" pitchFamily="34" charset="0"/>
              </a:rPr>
              <a:t>long-term planning </a:t>
            </a:r>
            <a:r>
              <a:rPr lang="en-ZA" dirty="0">
                <a:cs typeface="Arial" panose="020B0604020202020204" pitchFamily="34" charset="0"/>
              </a:rPr>
              <a:t>of </a:t>
            </a:r>
            <a:r>
              <a:rPr lang="en-ZA" b="1" dirty="0">
                <a:cs typeface="Arial" panose="020B0604020202020204" pitchFamily="34" charset="0"/>
              </a:rPr>
              <a:t>water resources </a:t>
            </a:r>
            <a:r>
              <a:rPr lang="en-ZA" dirty="0">
                <a:cs typeface="Arial" panose="020B0604020202020204" pitchFamily="34" charset="0"/>
              </a:rPr>
              <a:t>and water supply for South Africa, Lesotho and Swaziland</a:t>
            </a:r>
          </a:p>
          <a:p>
            <a:r>
              <a:rPr lang="en-ZA" dirty="0">
                <a:cs typeface="Arial" panose="020B0604020202020204" pitchFamily="34" charset="0"/>
              </a:rPr>
              <a:t>Naturalised streamflow (etc.) determined for WRYM  (analyse yields of dams)</a:t>
            </a:r>
          </a:p>
          <a:p>
            <a:r>
              <a:rPr lang="en-ZA" dirty="0">
                <a:cs typeface="Arial" panose="020B0604020202020204" pitchFamily="34" charset="0"/>
              </a:rPr>
              <a:t>Used to analyse droughts and flood events</a:t>
            </a:r>
          </a:p>
          <a:p>
            <a:r>
              <a:rPr lang="en-ZA" dirty="0">
                <a:cs typeface="Arial" panose="020B0604020202020204" pitchFamily="34" charset="0"/>
              </a:rPr>
              <a:t>Create catchment water balance</a:t>
            </a:r>
          </a:p>
          <a:p>
            <a:r>
              <a:rPr lang="en-ZA" dirty="0">
                <a:cs typeface="Arial" panose="020B0604020202020204" pitchFamily="34" charset="0"/>
              </a:rPr>
              <a:t>Add value in terms of </a:t>
            </a:r>
            <a:r>
              <a:rPr lang="en-ZA" b="1" dirty="0">
                <a:cs typeface="Arial" panose="020B0604020202020204" pitchFamily="34" charset="0"/>
              </a:rPr>
              <a:t>uncertainty analysis</a:t>
            </a:r>
            <a:endParaRPr lang="en-US" kern="0" dirty="0"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kern="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A1F1F-1C82-4E16-B61B-92C864B2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56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7060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CD5FB-6F5A-43FA-A5C8-4720DA11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57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999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935A-F234-4BFF-B357-7D6C53C8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and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Rainfall/ Land Use data most important input to Water Resources Model(s)</a:t>
            </a:r>
          </a:p>
          <a:p>
            <a:pPr>
              <a:spcBef>
                <a:spcPts val="1800"/>
              </a:spcBef>
            </a:pPr>
            <a:r>
              <a:rPr lang="en-US" b="1" dirty="0"/>
              <a:t>Product of Pitman Model:</a:t>
            </a:r>
            <a:r>
              <a:rPr lang="en-US" dirty="0"/>
              <a:t> Six major water resources assessments of South Africa conducted over last 7 decades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E.g. WR90, WR2005 and WR2012 (Online Resources)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83FCB-DD49-4B53-AA2D-C1708574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051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935A-F234-4BFF-B357-7D6C53C8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and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Rainfall</a:t>
            </a:r>
            <a:r>
              <a:rPr lang="en-US" dirty="0"/>
              <a:t>/ Land Use data most important input to Water Resources Model(s) – decline in Rainfall Stations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D844DE41-DB3B-4AEE-9F11-673CB938B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496130"/>
              </p:ext>
            </p:extLst>
          </p:nvPr>
        </p:nvGraphicFramePr>
        <p:xfrm>
          <a:off x="556647" y="2549700"/>
          <a:ext cx="8030705" cy="357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62DE6A-E0FC-4CBE-9512-2AEFD78A20E8}"/>
              </a:ext>
            </a:extLst>
          </p:cNvPr>
          <p:cNvCxnSpPr>
            <a:cxnSpLocks/>
          </p:cNvCxnSpPr>
          <p:nvPr/>
        </p:nvCxnSpPr>
        <p:spPr>
          <a:xfrm>
            <a:off x="5788152" y="2843784"/>
            <a:ext cx="1133959" cy="4960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322CCA-E11C-47AC-BAB3-48ACB28ABAAD}"/>
              </a:ext>
            </a:extLst>
          </p:cNvPr>
          <p:cNvSpPr txBox="1"/>
          <p:nvPr/>
        </p:nvSpPr>
        <p:spPr>
          <a:xfrm>
            <a:off x="6922111" y="333347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FF0000"/>
                </a:solidFill>
              </a:rPr>
              <a:t>?????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54EA1A-77CA-47E2-B538-BC417785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721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935A-F234-4BFF-B357-7D6C53C8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and Overview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B8675D-389B-4C8F-BE01-F6B82D319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416" y="1527048"/>
            <a:ext cx="4573232" cy="498716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CE30C6-4DDA-4A4D-965F-BF1B10B9E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5" y="1325563"/>
            <a:ext cx="3447288" cy="4852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Usuthu Catchment example</a:t>
            </a:r>
          </a:p>
          <a:p>
            <a:r>
              <a:rPr lang="en-ZA" dirty="0"/>
              <a:t>Major decline in rainfall stations</a:t>
            </a:r>
          </a:p>
          <a:p>
            <a:r>
              <a:rPr lang="en-ZA" dirty="0"/>
              <a:t>Left with short/ ”patchy” rainfall datasets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086DA8-F2DA-4FE3-AFC8-C1B6C8355D6B}"/>
              </a:ext>
            </a:extLst>
          </p:cNvPr>
          <p:cNvCxnSpPr/>
          <p:nvPr/>
        </p:nvCxnSpPr>
        <p:spPr>
          <a:xfrm>
            <a:off x="4572000" y="1325563"/>
            <a:ext cx="34472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56ABDC5-94D2-447E-A6CA-8A19BBCF7629}"/>
              </a:ext>
            </a:extLst>
          </p:cNvPr>
          <p:cNvSpPr/>
          <p:nvPr/>
        </p:nvSpPr>
        <p:spPr>
          <a:xfrm>
            <a:off x="4919471" y="2606040"/>
            <a:ext cx="3907229" cy="41252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2F3AD0C-B417-4910-98DC-DF513AA0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47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935A-F234-4BFF-B357-7D6C53C8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 and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676A-F992-471D-9784-46A19FB6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 only major decline in Rainfall Stations but also </a:t>
            </a:r>
            <a:r>
              <a:rPr lang="en-US" dirty="0">
                <a:solidFill>
                  <a:srgbClr val="FF0000"/>
                </a:solidFill>
              </a:rPr>
              <a:t>flow gauging stations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0C4D5C1-A41A-4065-99E8-2687C558B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360980"/>
              </p:ext>
            </p:extLst>
          </p:nvPr>
        </p:nvGraphicFramePr>
        <p:xfrm>
          <a:off x="499534" y="2304288"/>
          <a:ext cx="7647781" cy="401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F2651F-AFF5-4921-8F13-6AE594DD05B7}"/>
              </a:ext>
            </a:extLst>
          </p:cNvPr>
          <p:cNvCxnSpPr/>
          <p:nvPr/>
        </p:nvCxnSpPr>
        <p:spPr>
          <a:xfrm>
            <a:off x="6473952" y="2679192"/>
            <a:ext cx="1362456" cy="4754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D77ADD-C144-430E-AB3C-40FDE53324DC}"/>
              </a:ext>
            </a:extLst>
          </p:cNvPr>
          <p:cNvSpPr txBox="1"/>
          <p:nvPr/>
        </p:nvSpPr>
        <p:spPr>
          <a:xfrm>
            <a:off x="6949446" y="2168575"/>
            <a:ext cx="20848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Constant decline in Gauging stations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FFDF270-996A-4952-B854-ACA2D9A5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4D0C-CC2E-4E33-B322-7C7BCA016139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929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7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7_Blank Presentation">
    <a:majorFont>
      <a:latin typeface="TheSans 6-SemiBold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7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7_Blank Presentation">
    <a:majorFont>
      <a:latin typeface="TheSans 6-SemiBold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</TotalTime>
  <Words>1538</Words>
  <Application>Microsoft Office PowerPoint</Application>
  <PresentationFormat>On-screen Show (4:3)</PresentationFormat>
  <Paragraphs>403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Monotype Sorts</vt:lpstr>
      <vt:lpstr>Times New Roman</vt:lpstr>
      <vt:lpstr>Wingdings</vt:lpstr>
      <vt:lpstr>Office Theme</vt:lpstr>
      <vt:lpstr>Hydrology Rainfall-Runoff modelling: Pitman/WRMS 2000 </vt:lpstr>
      <vt:lpstr>Contents</vt:lpstr>
      <vt:lpstr>Introduction and Overview</vt:lpstr>
      <vt:lpstr>Introduction and Overview</vt:lpstr>
      <vt:lpstr>Introduction and Overview </vt:lpstr>
      <vt:lpstr>Introduction and Overview</vt:lpstr>
      <vt:lpstr>Introduction and Overview</vt:lpstr>
      <vt:lpstr>Introduction and Overview</vt:lpstr>
      <vt:lpstr>Introduction and Overview</vt:lpstr>
      <vt:lpstr>Introduction and Overview</vt:lpstr>
      <vt:lpstr>Introduction and Overview</vt:lpstr>
      <vt:lpstr>Introduction and Overview</vt:lpstr>
      <vt:lpstr>WRMS 2012 Resources</vt:lpstr>
      <vt:lpstr>WRMS 2012 Resources</vt:lpstr>
      <vt:lpstr>WRMS 2012 Resources</vt:lpstr>
      <vt:lpstr>WRMS 2012 Resources</vt:lpstr>
      <vt:lpstr>WRMS 2012 Resources</vt:lpstr>
      <vt:lpstr>WRMS 2012 Resources</vt:lpstr>
      <vt:lpstr>Data Collection and Collation as Data Inputs</vt:lpstr>
      <vt:lpstr>Data Collection and Collation (Inputs)</vt:lpstr>
      <vt:lpstr>Data Collection and Collation (Inputs)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Rainfall/Runoff Model</vt:lpstr>
      <vt:lpstr>Naturalisation and Calibration of Flows</vt:lpstr>
      <vt:lpstr>Naturalisation and Calibration of Flows</vt:lpstr>
      <vt:lpstr>Naturalisation and Calibration of Flows</vt:lpstr>
      <vt:lpstr>Naturalisation and Calibration of Flows</vt:lpstr>
      <vt:lpstr>Naturalisation and Calibration of Flows</vt:lpstr>
      <vt:lpstr>Naturalisation and Calibration of Flows</vt:lpstr>
      <vt:lpstr>Conclusion</vt:lpstr>
      <vt:lpstr>Conclusion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Riana Swart</dc:creator>
  <cp:lastModifiedBy>Sebastian Jahnke</cp:lastModifiedBy>
  <cp:revision>124</cp:revision>
  <cp:lastPrinted>2018-08-23T10:03:17Z</cp:lastPrinted>
  <dcterms:created xsi:type="dcterms:W3CDTF">2016-01-26T13:08:37Z</dcterms:created>
  <dcterms:modified xsi:type="dcterms:W3CDTF">2018-08-23T10:13:50Z</dcterms:modified>
</cp:coreProperties>
</file>