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91" r:id="rId4"/>
    <p:sldId id="292" r:id="rId5"/>
    <p:sldId id="305" r:id="rId6"/>
    <p:sldId id="306" r:id="rId7"/>
    <p:sldId id="293" r:id="rId8"/>
    <p:sldId id="307" r:id="rId9"/>
    <p:sldId id="308" r:id="rId10"/>
    <p:sldId id="309" r:id="rId11"/>
    <p:sldId id="294" r:id="rId12"/>
    <p:sldId id="310" r:id="rId13"/>
    <p:sldId id="295" r:id="rId14"/>
    <p:sldId id="296" r:id="rId15"/>
    <p:sldId id="298" r:id="rId16"/>
    <p:sldId id="301" r:id="rId17"/>
    <p:sldId id="303"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304" r:id="rId32"/>
    <p:sldId id="257" r:id="rId33"/>
    <p:sldId id="258" r:id="rId34"/>
    <p:sldId id="259" r:id="rId35"/>
    <p:sldId id="260" r:id="rId36"/>
    <p:sldId id="261" r:id="rId37"/>
    <p:sldId id="31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0" autoAdjust="0"/>
    <p:restoredTop sz="94660"/>
  </p:normalViewPr>
  <p:slideViewPr>
    <p:cSldViewPr snapToGrid="0">
      <p:cViewPr varScale="1">
        <p:scale>
          <a:sx n="70" d="100"/>
          <a:sy n="70" d="100"/>
        </p:scale>
        <p:origin x="3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E15533E9-A90E-436E-848D-D2AE1C2E4313}" type="datetimeFigureOut">
              <a:rPr lang="en-ZA" smtClean="0"/>
              <a:t>2018/08/17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239056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5533E9-A90E-436E-848D-D2AE1C2E4313}" type="datetimeFigureOut">
              <a:rPr lang="en-ZA" smtClean="0"/>
              <a:t>2018/08/17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154537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5533E9-A90E-436E-848D-D2AE1C2E4313}" type="datetimeFigureOut">
              <a:rPr lang="en-ZA" smtClean="0"/>
              <a:t>2018/08/17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495753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337682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352221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98421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170556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8" name="Footer Placeholder 7"/>
          <p:cNvSpPr>
            <a:spLocks noGrp="1"/>
          </p:cNvSpPr>
          <p:nvPr>
            <p:ph type="ftr" sz="quarter" idx="11"/>
          </p:nvPr>
        </p:nvSpPr>
        <p:spPr/>
        <p:txBody>
          <a:bodyPr/>
          <a:lstStyle/>
          <a:p>
            <a:endParaRPr lang="en-ZA">
              <a:solidFill>
                <a:prstClr val="black">
                  <a:tint val="75000"/>
                </a:prstClr>
              </a:solidFill>
            </a:endParaRPr>
          </a:p>
        </p:txBody>
      </p:sp>
      <p:sp>
        <p:nvSpPr>
          <p:cNvPr id="9" name="Slide Number Placeholder 8"/>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22653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4" name="Footer Placeholder 3"/>
          <p:cNvSpPr>
            <a:spLocks noGrp="1"/>
          </p:cNvSpPr>
          <p:nvPr>
            <p:ph type="ftr" sz="quarter" idx="11"/>
          </p:nvPr>
        </p:nvSpPr>
        <p:spPr/>
        <p:txBody>
          <a:bodyPr/>
          <a:lstStyle/>
          <a:p>
            <a:endParaRPr lang="en-ZA">
              <a:solidFill>
                <a:prstClr val="black">
                  <a:tint val="75000"/>
                </a:prstClr>
              </a:solidFill>
            </a:endParaRPr>
          </a:p>
        </p:txBody>
      </p:sp>
      <p:sp>
        <p:nvSpPr>
          <p:cNvPr id="5" name="Slide Number Placeholder 4"/>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598616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3" name="Footer Placeholder 2"/>
          <p:cNvSpPr>
            <a:spLocks noGrp="1"/>
          </p:cNvSpPr>
          <p:nvPr>
            <p:ph type="ftr" sz="quarter" idx="11"/>
          </p:nvPr>
        </p:nvSpPr>
        <p:spPr/>
        <p:txBody>
          <a:bodyPr/>
          <a:lstStyle/>
          <a:p>
            <a:endParaRPr lang="en-ZA">
              <a:solidFill>
                <a:prstClr val="black">
                  <a:tint val="75000"/>
                </a:prstClr>
              </a:solidFill>
            </a:endParaRPr>
          </a:p>
        </p:txBody>
      </p:sp>
      <p:sp>
        <p:nvSpPr>
          <p:cNvPr id="4" name="Slide Number Placeholder 3"/>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1831527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764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5533E9-A90E-436E-848D-D2AE1C2E4313}" type="datetimeFigureOut">
              <a:rPr lang="en-ZA" smtClean="0"/>
              <a:t>2018/08/17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3010471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7765305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9843873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57013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5533E9-A90E-436E-848D-D2AE1C2E4313}" type="datetimeFigureOut">
              <a:rPr lang="en-ZA" smtClean="0"/>
              <a:t>2018/08/17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82220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E15533E9-A90E-436E-848D-D2AE1C2E4313}" type="datetimeFigureOut">
              <a:rPr lang="en-ZA" smtClean="0"/>
              <a:t>2018/08/17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23235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E15533E9-A90E-436E-848D-D2AE1C2E4313}" type="datetimeFigureOut">
              <a:rPr lang="en-ZA" smtClean="0"/>
              <a:t>2018/08/17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342664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E15533E9-A90E-436E-848D-D2AE1C2E4313}" type="datetimeFigureOut">
              <a:rPr lang="en-ZA" smtClean="0"/>
              <a:t>2018/08/17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175664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533E9-A90E-436E-848D-D2AE1C2E4313}" type="datetimeFigureOut">
              <a:rPr lang="en-ZA" smtClean="0"/>
              <a:t>2018/08/17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59565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533E9-A90E-436E-848D-D2AE1C2E4313}" type="datetimeFigureOut">
              <a:rPr lang="en-ZA" smtClean="0"/>
              <a:t>2018/08/17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128759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533E9-A90E-436E-848D-D2AE1C2E4313}" type="datetimeFigureOut">
              <a:rPr lang="en-ZA" smtClean="0"/>
              <a:t>2018/08/17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EF98F7-F50C-4A2E-B836-CCA42EA99631}" type="slidenum">
              <a:rPr lang="en-ZA" smtClean="0"/>
              <a:t>‹#›</a:t>
            </a:fld>
            <a:endParaRPr lang="en-ZA"/>
          </a:p>
        </p:txBody>
      </p:sp>
    </p:spTree>
    <p:extLst>
      <p:ext uri="{BB962C8B-B14F-4D97-AF65-F5344CB8AC3E}">
        <p14:creationId xmlns:p14="http://schemas.microsoft.com/office/powerpoint/2010/main" val="253466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533E9-A90E-436E-848D-D2AE1C2E4313}" type="datetimeFigureOut">
              <a:rPr lang="en-ZA" smtClean="0"/>
              <a:t>2018/08/17</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F98F7-F50C-4A2E-B836-CCA42EA99631}" type="slidenum">
              <a:rPr lang="en-ZA" smtClean="0"/>
              <a:t>‹#›</a:t>
            </a:fld>
            <a:endParaRPr lang="en-ZA"/>
          </a:p>
        </p:txBody>
      </p:sp>
    </p:spTree>
    <p:extLst>
      <p:ext uri="{BB962C8B-B14F-4D97-AF65-F5344CB8AC3E}">
        <p14:creationId xmlns:p14="http://schemas.microsoft.com/office/powerpoint/2010/main" val="274404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6D45E-D481-4D3B-9E5B-BA2CD1702B76}" type="datetimeFigureOut">
              <a:rPr lang="en-ZA" smtClean="0">
                <a:solidFill>
                  <a:prstClr val="black">
                    <a:tint val="75000"/>
                  </a:prstClr>
                </a:solidFill>
              </a:rPr>
              <a:pPr/>
              <a:t>2018/08/17</a:t>
            </a:fld>
            <a:endParaRPr lang="en-ZA">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4D83F-67D0-4C45-96B8-5B0005E2ADBD}"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795420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486" y="534533"/>
            <a:ext cx="11136085" cy="4821237"/>
          </a:xfrm>
        </p:spPr>
        <p:txBody>
          <a:bodyPr>
            <a:normAutofit/>
          </a:bodyPr>
          <a:lstStyle/>
          <a:p>
            <a:pPr>
              <a:lnSpc>
                <a:spcPct val="150000"/>
              </a:lnSpc>
            </a:pPr>
            <a:r>
              <a:rPr lang="en-ZA" dirty="0" smtClean="0">
                <a:solidFill>
                  <a:schemeClr val="accent5">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Factors Affecting Water Resources Management</a:t>
            </a:r>
            <a:br>
              <a:rPr lang="en-ZA" dirty="0" smtClean="0">
                <a:solidFill>
                  <a:schemeClr val="accent5">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br>
            <a:r>
              <a:rPr lang="en-ZA" dirty="0">
                <a:solidFill>
                  <a:schemeClr val="accent5">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ZA" dirty="0" smtClean="0">
                <a:solidFill>
                  <a:schemeClr val="accent5">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KM-01-KT04)</a:t>
            </a:r>
            <a:endParaRPr lang="en-ZA"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0703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973464" cy="1293961"/>
          </a:xfrm>
        </p:spPr>
        <p:txBody>
          <a:bodyPr>
            <a:normAutofit fontScale="90000"/>
          </a:bodyPr>
          <a:lstStyle/>
          <a:p>
            <a:r>
              <a:rPr lang="en-GB" b="1" dirty="0">
                <a:solidFill>
                  <a:schemeClr val="tx2"/>
                </a:solidFill>
                <a:effectLst>
                  <a:outerShdw blurRad="38100" dist="38100" dir="2700000" algn="tl">
                    <a:srgbClr val="000000">
                      <a:alpha val="43137"/>
                    </a:srgbClr>
                  </a:outerShdw>
                </a:effectLst>
              </a:rPr>
              <a:t>Broad level perspective of the interrelationship between the various water resource elements</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89781" y="1293962"/>
            <a:ext cx="11783683" cy="5279366"/>
          </a:xfrm>
        </p:spPr>
        <p:txBody>
          <a:bodyPr>
            <a:normAutofit/>
          </a:bodyPr>
          <a:lstStyle/>
          <a:p>
            <a:r>
              <a:rPr lang="en-US" dirty="0" smtClean="0"/>
              <a:t>Water </a:t>
            </a:r>
            <a:r>
              <a:rPr lang="en-US" dirty="0"/>
              <a:t>resource development and management in South Africa have continuously evolved over the years to meet the needs of a growing population and a vibrant economy. </a:t>
            </a:r>
            <a:endParaRPr lang="en-US" dirty="0" smtClean="0"/>
          </a:p>
          <a:p>
            <a:r>
              <a:rPr lang="en-US" dirty="0" smtClean="0"/>
              <a:t>Considering </a:t>
            </a:r>
            <a:r>
              <a:rPr lang="en-US" dirty="0"/>
              <a:t>the constraints imposed by nature these developments have largely been made possible by </a:t>
            </a:r>
            <a:r>
              <a:rPr lang="en-US" dirty="0" err="1"/>
              <a:t>recognising</a:t>
            </a:r>
            <a:r>
              <a:rPr lang="en-US" dirty="0"/>
              <a:t> water as a national asset, which permits its transfer from where it is available to where the greatest overall benefits for the nation can be achieved</a:t>
            </a:r>
            <a:r>
              <a:rPr lang="en-US" dirty="0" smtClean="0"/>
              <a:t>.</a:t>
            </a:r>
          </a:p>
          <a:p>
            <a:r>
              <a:rPr lang="en-US" dirty="0" smtClean="0"/>
              <a:t>South </a:t>
            </a:r>
            <a:r>
              <a:rPr lang="en-US" dirty="0"/>
              <a:t>Africa is today </a:t>
            </a:r>
            <a:r>
              <a:rPr lang="en-US" dirty="0" err="1"/>
              <a:t>recognised</a:t>
            </a:r>
            <a:r>
              <a:rPr lang="en-US" dirty="0"/>
              <a:t> internationally for its progressive water legislation and its sophistication in water resources management. </a:t>
            </a:r>
            <a:endParaRPr lang="en-US" dirty="0" smtClean="0"/>
          </a:p>
          <a:p>
            <a:pPr lvl="0"/>
            <a:r>
              <a:rPr lang="en-US" dirty="0" smtClean="0"/>
              <a:t>Sufficient </a:t>
            </a:r>
            <a:r>
              <a:rPr lang="en-US" dirty="0"/>
              <a:t>water resources have been developed to ensure that all current requirements for water can reasonably be met without impairing the socio-economic development of the country</a:t>
            </a:r>
            <a:r>
              <a:rPr lang="en-US" dirty="0" smtClean="0"/>
              <a:t>.</a:t>
            </a:r>
            <a:r>
              <a:rPr lang="en-GB" dirty="0">
                <a:solidFill>
                  <a:srgbClr val="0070C0"/>
                </a:solidFill>
              </a:rPr>
              <a:t> </a:t>
            </a:r>
            <a:endParaRPr lang="en-GB" dirty="0" smtClean="0">
              <a:solidFill>
                <a:srgbClr val="0070C0"/>
              </a:solidFill>
            </a:endParaRPr>
          </a:p>
          <a:p>
            <a:endParaRPr lang="en-ZA" dirty="0"/>
          </a:p>
        </p:txBody>
      </p:sp>
    </p:spTree>
    <p:extLst>
      <p:ext uri="{BB962C8B-B14F-4D97-AF65-F5344CB8AC3E}">
        <p14:creationId xmlns:p14="http://schemas.microsoft.com/office/powerpoint/2010/main" val="28297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8328"/>
            <a:ext cx="10515600" cy="5838635"/>
          </a:xfrm>
        </p:spPr>
        <p:txBody>
          <a:bodyPr>
            <a:normAutofit/>
          </a:bodyPr>
          <a:lstStyle/>
          <a:p>
            <a:r>
              <a:rPr lang="en-US" dirty="0"/>
              <a:t>An inheritance from the previous water act, which in many instances linked access to water resources to land ownership, is the current inequity in water use among the country’s population groups. </a:t>
            </a:r>
            <a:endParaRPr lang="en-US" dirty="0" smtClean="0"/>
          </a:p>
          <a:p>
            <a:r>
              <a:rPr lang="en-US" dirty="0" smtClean="0"/>
              <a:t>Situations </a:t>
            </a:r>
            <a:r>
              <a:rPr lang="en-US" dirty="0"/>
              <a:t>also occur where people do not have access to a reliable source of potable water. </a:t>
            </a:r>
            <a:endParaRPr lang="en-US" dirty="0" smtClean="0"/>
          </a:p>
          <a:p>
            <a:r>
              <a:rPr lang="en-US" dirty="0" smtClean="0"/>
              <a:t>This </a:t>
            </a:r>
            <a:r>
              <a:rPr lang="en-US" dirty="0"/>
              <a:t>is largely due to a lack of infrastructure and funding for its provision and operation, since sufficient water resources are normally available, especially groundwater resources in rural areas</a:t>
            </a:r>
            <a:r>
              <a:rPr lang="en-US" dirty="0" smtClean="0"/>
              <a:t>.</a:t>
            </a:r>
          </a:p>
          <a:p>
            <a:r>
              <a:rPr lang="en-US" dirty="0" smtClean="0"/>
              <a:t>Due to uneven distribution of water availability, sometimes there is a need for </a:t>
            </a:r>
            <a:r>
              <a:rPr lang="en-US" dirty="0" err="1" smtClean="0"/>
              <a:t>intercatchment</a:t>
            </a:r>
            <a:r>
              <a:rPr lang="en-US" dirty="0" smtClean="0"/>
              <a:t> water </a:t>
            </a:r>
            <a:r>
              <a:rPr lang="en-US" dirty="0" err="1" smtClean="0"/>
              <a:t>transfere</a:t>
            </a:r>
            <a:r>
              <a:rPr lang="en-US" dirty="0" smtClean="0"/>
              <a:t>.</a:t>
            </a:r>
          </a:p>
          <a:p>
            <a:r>
              <a:rPr lang="en-US" dirty="0" smtClean="0"/>
              <a:t>Where there is insufficient surface water, users resort to ground water and storage of rain water.  </a:t>
            </a:r>
          </a:p>
          <a:p>
            <a:endParaRPr lang="en-US" dirty="0" smtClean="0"/>
          </a:p>
        </p:txBody>
      </p:sp>
    </p:spTree>
    <p:extLst>
      <p:ext uri="{BB962C8B-B14F-4D97-AF65-F5344CB8AC3E}">
        <p14:creationId xmlns:p14="http://schemas.microsoft.com/office/powerpoint/2010/main" val="287806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90113"/>
          </a:xfrm>
        </p:spPr>
        <p:txBody>
          <a:bodyPr>
            <a:normAutofit fontScale="90000"/>
          </a:bodyPr>
          <a:lstStyle/>
          <a:p>
            <a:pPr algn="ctr"/>
            <a:r>
              <a:rPr lang="en-GB" b="1" dirty="0">
                <a:effectLst>
                  <a:outerShdw blurRad="38100" dist="38100" dir="2700000" algn="tl">
                    <a:srgbClr val="000000">
                      <a:alpha val="43137"/>
                    </a:srgbClr>
                  </a:outerShdw>
                </a:effectLst>
              </a:rPr>
              <a:t>Water user sectors</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3297" y="948906"/>
            <a:ext cx="11611155" cy="5589917"/>
          </a:xfrm>
        </p:spPr>
        <p:txBody>
          <a:bodyPr/>
          <a:lstStyle/>
          <a:p>
            <a:pPr marL="514350" indent="-514350">
              <a:buFont typeface="+mj-lt"/>
              <a:buAutoNum type="arabicPeriod"/>
            </a:pPr>
            <a:r>
              <a:rPr lang="en-US" dirty="0"/>
              <a:t>There are six major water use sectors, </a:t>
            </a:r>
            <a:r>
              <a:rPr lang="en-US" dirty="0" smtClean="0"/>
              <a:t>namely:</a:t>
            </a:r>
          </a:p>
          <a:p>
            <a:pPr lvl="1"/>
            <a:r>
              <a:rPr lang="en-US" dirty="0" smtClean="0"/>
              <a:t> </a:t>
            </a:r>
            <a:r>
              <a:rPr lang="en-US" dirty="0"/>
              <a:t>irrigation, </a:t>
            </a:r>
            <a:endParaRPr lang="en-US" dirty="0" smtClean="0"/>
          </a:p>
          <a:p>
            <a:pPr lvl="1"/>
            <a:r>
              <a:rPr lang="en-US" dirty="0" smtClean="0"/>
              <a:t>urban </a:t>
            </a:r>
            <a:r>
              <a:rPr lang="en-US" dirty="0"/>
              <a:t>use, </a:t>
            </a:r>
            <a:endParaRPr lang="en-US" dirty="0" smtClean="0"/>
          </a:p>
          <a:p>
            <a:pPr lvl="1"/>
            <a:r>
              <a:rPr lang="en-US" dirty="0" smtClean="0"/>
              <a:t>rural </a:t>
            </a:r>
            <a:r>
              <a:rPr lang="en-US" dirty="0"/>
              <a:t>use</a:t>
            </a:r>
            <a:r>
              <a:rPr lang="en-US" dirty="0" smtClean="0"/>
              <a:t>,</a:t>
            </a:r>
          </a:p>
          <a:p>
            <a:pPr lvl="1"/>
            <a:r>
              <a:rPr lang="en-US" b="1" dirty="0" smtClean="0"/>
              <a:t>mining</a:t>
            </a:r>
            <a:r>
              <a:rPr lang="en-US" dirty="0"/>
              <a:t> </a:t>
            </a:r>
            <a:r>
              <a:rPr lang="en-US" dirty="0" smtClean="0"/>
              <a:t>and </a:t>
            </a:r>
            <a:r>
              <a:rPr lang="en-US" dirty="0"/>
              <a:t>bulk industrial, </a:t>
            </a:r>
            <a:endParaRPr lang="en-US" dirty="0" smtClean="0"/>
          </a:p>
          <a:p>
            <a:pPr lvl="1"/>
            <a:r>
              <a:rPr lang="en-US" dirty="0" smtClean="0"/>
              <a:t>power </a:t>
            </a:r>
            <a:r>
              <a:rPr lang="en-US" dirty="0"/>
              <a:t>generation, and </a:t>
            </a:r>
            <a:endParaRPr lang="en-US" dirty="0" smtClean="0"/>
          </a:p>
          <a:p>
            <a:pPr lvl="1"/>
            <a:r>
              <a:rPr lang="en-US" dirty="0" smtClean="0"/>
              <a:t>afforestation.</a:t>
            </a:r>
            <a:endParaRPr lang="en-ZA" dirty="0"/>
          </a:p>
          <a:p>
            <a:pPr lvl="1"/>
            <a:endParaRPr lang="en-ZA" dirty="0"/>
          </a:p>
          <a:p>
            <a:pPr marL="0" indent="0">
              <a:buNone/>
            </a:pPr>
            <a:r>
              <a:rPr lang="en-US" dirty="0" smtClean="0"/>
              <a:t>2. It is important for water users to collaborate in terms of the management of shared water resources at a local level.</a:t>
            </a:r>
          </a:p>
        </p:txBody>
      </p:sp>
    </p:spTree>
    <p:extLst>
      <p:ext uri="{BB962C8B-B14F-4D97-AF65-F5344CB8AC3E}">
        <p14:creationId xmlns:p14="http://schemas.microsoft.com/office/powerpoint/2010/main" val="780078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03849"/>
          </a:xfrm>
        </p:spPr>
        <p:txBody>
          <a:bodyPr>
            <a:normAutofit fontScale="90000"/>
          </a:bodyPr>
          <a:lstStyle/>
          <a:p>
            <a:pPr algn="ctr"/>
            <a:r>
              <a:rPr lang="en-GB" b="1" dirty="0">
                <a:solidFill>
                  <a:schemeClr val="tx2"/>
                </a:solidFill>
                <a:effectLst>
                  <a:outerShdw blurRad="38100" dist="38100" dir="2700000" algn="tl">
                    <a:srgbClr val="000000">
                      <a:alpha val="43137"/>
                    </a:srgbClr>
                  </a:outerShdw>
                </a:effectLst>
              </a:rPr>
              <a:t>Resource Directed Measures (RDM</a:t>
            </a:r>
            <a:r>
              <a:rPr lang="en-GB" b="1" dirty="0" smtClean="0">
                <a:solidFill>
                  <a:schemeClr val="tx2"/>
                </a:solidFill>
                <a:effectLst>
                  <a:outerShdw blurRad="38100" dist="38100" dir="2700000" algn="tl">
                    <a:srgbClr val="000000">
                      <a:alpha val="43137"/>
                    </a:srgbClr>
                  </a:outerShdw>
                </a:effectLst>
              </a:rPr>
              <a:t>)</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0770" y="790814"/>
            <a:ext cx="11938958" cy="5886031"/>
          </a:xfrm>
        </p:spPr>
        <p:txBody>
          <a:bodyPr/>
          <a:lstStyle/>
          <a:p>
            <a:pPr marL="0" indent="0">
              <a:buNone/>
            </a:pPr>
            <a:r>
              <a:rPr lang="en-US" dirty="0"/>
              <a:t>What are Resource Directed Measures? </a:t>
            </a:r>
            <a:endParaRPr lang="en-US" dirty="0" smtClean="0"/>
          </a:p>
          <a:p>
            <a:pPr marL="457200" lvl="1" indent="0">
              <a:buNone/>
            </a:pPr>
            <a:r>
              <a:rPr lang="en-US" dirty="0" smtClean="0"/>
              <a:t>1. </a:t>
            </a:r>
            <a:r>
              <a:rPr lang="en-US" b="1" dirty="0" smtClean="0"/>
              <a:t>These are tools or measures used by the DWS to facilitate the NWA </a:t>
            </a:r>
            <a:r>
              <a:rPr lang="en-US" b="1" dirty="0"/>
              <a:t>aims </a:t>
            </a:r>
            <a:r>
              <a:rPr lang="en-US" b="1" dirty="0" smtClean="0"/>
              <a:t>to:</a:t>
            </a:r>
          </a:p>
          <a:p>
            <a:pPr lvl="2"/>
            <a:r>
              <a:rPr lang="en-US" sz="2800" dirty="0" smtClean="0">
                <a:solidFill>
                  <a:srgbClr val="0070C0"/>
                </a:solidFill>
              </a:rPr>
              <a:t>protect</a:t>
            </a:r>
            <a:r>
              <a:rPr lang="en-US" sz="2800" dirty="0">
                <a:solidFill>
                  <a:srgbClr val="0070C0"/>
                </a:solidFill>
              </a:rPr>
              <a:t>, </a:t>
            </a:r>
            <a:endParaRPr lang="en-US" sz="2800" dirty="0" smtClean="0">
              <a:solidFill>
                <a:srgbClr val="0070C0"/>
              </a:solidFill>
            </a:endParaRPr>
          </a:p>
          <a:p>
            <a:pPr lvl="2"/>
            <a:r>
              <a:rPr lang="en-US" sz="2800" dirty="0" smtClean="0">
                <a:solidFill>
                  <a:srgbClr val="0070C0"/>
                </a:solidFill>
              </a:rPr>
              <a:t>use</a:t>
            </a:r>
            <a:r>
              <a:rPr lang="en-US" sz="2800" dirty="0">
                <a:solidFill>
                  <a:srgbClr val="0070C0"/>
                </a:solidFill>
              </a:rPr>
              <a:t>, </a:t>
            </a:r>
            <a:endParaRPr lang="en-US" sz="2800" dirty="0" smtClean="0">
              <a:solidFill>
                <a:srgbClr val="0070C0"/>
              </a:solidFill>
            </a:endParaRPr>
          </a:p>
          <a:p>
            <a:pPr lvl="2"/>
            <a:r>
              <a:rPr lang="en-US" sz="2800" dirty="0" smtClean="0">
                <a:solidFill>
                  <a:srgbClr val="0070C0"/>
                </a:solidFill>
              </a:rPr>
              <a:t>develop</a:t>
            </a:r>
            <a:r>
              <a:rPr lang="en-US" sz="2800" dirty="0">
                <a:solidFill>
                  <a:srgbClr val="0070C0"/>
                </a:solidFill>
              </a:rPr>
              <a:t>, </a:t>
            </a:r>
            <a:endParaRPr lang="en-US" sz="2800" dirty="0" smtClean="0">
              <a:solidFill>
                <a:srgbClr val="0070C0"/>
              </a:solidFill>
            </a:endParaRPr>
          </a:p>
          <a:p>
            <a:pPr lvl="2"/>
            <a:r>
              <a:rPr lang="en-US" sz="2800" dirty="0" smtClean="0">
                <a:solidFill>
                  <a:srgbClr val="0070C0"/>
                </a:solidFill>
              </a:rPr>
              <a:t>conserve</a:t>
            </a:r>
            <a:r>
              <a:rPr lang="en-US" sz="2800" dirty="0">
                <a:solidFill>
                  <a:srgbClr val="0070C0"/>
                </a:solidFill>
              </a:rPr>
              <a:t>, </a:t>
            </a:r>
            <a:endParaRPr lang="en-US" sz="2800" dirty="0" smtClean="0">
              <a:solidFill>
                <a:srgbClr val="0070C0"/>
              </a:solidFill>
            </a:endParaRPr>
          </a:p>
          <a:p>
            <a:pPr lvl="2"/>
            <a:r>
              <a:rPr lang="en-US" sz="2800" dirty="0" smtClean="0">
                <a:solidFill>
                  <a:srgbClr val="0070C0"/>
                </a:solidFill>
              </a:rPr>
              <a:t>manage </a:t>
            </a:r>
            <a:r>
              <a:rPr lang="en-US" sz="2800" dirty="0">
                <a:solidFill>
                  <a:srgbClr val="0070C0"/>
                </a:solidFill>
              </a:rPr>
              <a:t>and </a:t>
            </a:r>
            <a:endParaRPr lang="en-US" sz="2800" dirty="0" smtClean="0">
              <a:solidFill>
                <a:srgbClr val="0070C0"/>
              </a:solidFill>
            </a:endParaRPr>
          </a:p>
          <a:p>
            <a:pPr lvl="2"/>
            <a:r>
              <a:rPr lang="en-US" sz="2800" dirty="0" smtClean="0">
                <a:solidFill>
                  <a:srgbClr val="0070C0"/>
                </a:solidFill>
              </a:rPr>
              <a:t>control </a:t>
            </a:r>
            <a:r>
              <a:rPr lang="en-US" sz="2800" dirty="0">
                <a:solidFill>
                  <a:srgbClr val="0070C0"/>
                </a:solidFill>
              </a:rPr>
              <a:t>water </a:t>
            </a:r>
            <a:r>
              <a:rPr lang="en-US" sz="2800" dirty="0" smtClean="0">
                <a:solidFill>
                  <a:srgbClr val="0070C0"/>
                </a:solidFill>
              </a:rPr>
              <a:t>resources.</a:t>
            </a:r>
          </a:p>
          <a:p>
            <a:pPr marL="457200" lvl="1" indent="0">
              <a:buNone/>
            </a:pPr>
            <a:r>
              <a:rPr lang="en-ZA" sz="2800" dirty="0" smtClean="0"/>
              <a:t>2. RDM involves:</a:t>
            </a:r>
          </a:p>
          <a:p>
            <a:pPr lvl="2"/>
            <a:r>
              <a:rPr lang="en-ZA" sz="3200" dirty="0">
                <a:solidFill>
                  <a:schemeClr val="accent5"/>
                </a:solidFill>
              </a:rPr>
              <a:t>Water Resource </a:t>
            </a:r>
            <a:r>
              <a:rPr lang="en-ZA" sz="3200" dirty="0" smtClean="0">
                <a:solidFill>
                  <a:schemeClr val="accent5"/>
                </a:solidFill>
              </a:rPr>
              <a:t>Classification, </a:t>
            </a:r>
          </a:p>
          <a:p>
            <a:pPr lvl="2"/>
            <a:r>
              <a:rPr lang="en-ZA" sz="3200" dirty="0" smtClean="0">
                <a:solidFill>
                  <a:schemeClr val="accent5"/>
                </a:solidFill>
              </a:rPr>
              <a:t>Ecological </a:t>
            </a:r>
            <a:r>
              <a:rPr lang="en-ZA" sz="3200" dirty="0">
                <a:solidFill>
                  <a:schemeClr val="accent5"/>
                </a:solidFill>
              </a:rPr>
              <a:t>Reserve </a:t>
            </a:r>
            <a:r>
              <a:rPr lang="en-ZA" sz="3200" dirty="0" smtClean="0">
                <a:solidFill>
                  <a:schemeClr val="accent5"/>
                </a:solidFill>
              </a:rPr>
              <a:t>Resource, and </a:t>
            </a:r>
          </a:p>
          <a:p>
            <a:pPr lvl="2"/>
            <a:r>
              <a:rPr lang="en-ZA" sz="3200" dirty="0" smtClean="0">
                <a:solidFill>
                  <a:schemeClr val="accent5"/>
                </a:solidFill>
              </a:rPr>
              <a:t>Quality </a:t>
            </a:r>
            <a:r>
              <a:rPr lang="en-ZA" sz="3200" dirty="0">
                <a:solidFill>
                  <a:schemeClr val="accent5"/>
                </a:solidFill>
              </a:rPr>
              <a:t>Objectives</a:t>
            </a:r>
            <a:endParaRPr lang="en-US" sz="3200" dirty="0">
              <a:solidFill>
                <a:schemeClr val="accent5"/>
              </a:solidFill>
            </a:endParaRPr>
          </a:p>
        </p:txBody>
      </p:sp>
    </p:spTree>
    <p:extLst>
      <p:ext uri="{BB962C8B-B14F-4D97-AF65-F5344CB8AC3E}">
        <p14:creationId xmlns:p14="http://schemas.microsoft.com/office/powerpoint/2010/main" val="714504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1033"/>
          </a:xfrm>
        </p:spPr>
        <p:txBody>
          <a:bodyPr>
            <a:normAutofit fontScale="90000"/>
          </a:bodyPr>
          <a:lstStyle/>
          <a:p>
            <a:pPr algn="ctr"/>
            <a:r>
              <a:rPr lang="en-GB" b="1" dirty="0">
                <a:solidFill>
                  <a:schemeClr val="tx2"/>
                </a:solidFill>
                <a:effectLst>
                  <a:outerShdw blurRad="38100" dist="38100" dir="2700000" algn="tl">
                    <a:srgbClr val="000000">
                      <a:alpha val="43137"/>
                    </a:srgbClr>
                  </a:outerShdw>
                </a:effectLst>
              </a:rPr>
              <a:t>T</a:t>
            </a:r>
            <a:r>
              <a:rPr lang="en-GB" b="1" dirty="0" smtClean="0">
                <a:solidFill>
                  <a:schemeClr val="tx2"/>
                </a:solidFill>
                <a:effectLst>
                  <a:outerShdw blurRad="38100" dist="38100" dir="2700000" algn="tl">
                    <a:srgbClr val="000000">
                      <a:alpha val="43137"/>
                    </a:srgbClr>
                  </a:outerShdw>
                </a:effectLst>
              </a:rPr>
              <a:t>he </a:t>
            </a:r>
            <a:r>
              <a:rPr lang="en-GB" b="1" dirty="0">
                <a:solidFill>
                  <a:schemeClr val="tx2"/>
                </a:solidFill>
                <a:effectLst>
                  <a:outerShdw blurRad="38100" dist="38100" dir="2700000" algn="tl">
                    <a:srgbClr val="000000">
                      <a:alpha val="43137"/>
                    </a:srgbClr>
                  </a:outerShdw>
                </a:effectLst>
              </a:rPr>
              <a:t>Reserve</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41539" y="1121434"/>
            <a:ext cx="11800935" cy="5503653"/>
          </a:xfrm>
        </p:spPr>
        <p:txBody>
          <a:bodyPr/>
          <a:lstStyle/>
          <a:p>
            <a:r>
              <a:rPr lang="en-ZA" sz="4000" dirty="0" smtClean="0"/>
              <a:t>Reserve is the water that is allocated for basic human needs and </a:t>
            </a:r>
            <a:r>
              <a:rPr lang="en-ZA" sz="4000" dirty="0" err="1" smtClean="0"/>
              <a:t>ecolological</a:t>
            </a:r>
            <a:r>
              <a:rPr lang="en-ZA" sz="4000" dirty="0" smtClean="0"/>
              <a:t> requirements before its is allocates to other competing water </a:t>
            </a:r>
            <a:r>
              <a:rPr lang="en-ZA" sz="4000" dirty="0" smtClean="0"/>
              <a:t>users. </a:t>
            </a:r>
          </a:p>
          <a:p>
            <a:endParaRPr lang="en-ZA" dirty="0"/>
          </a:p>
        </p:txBody>
      </p:sp>
    </p:spTree>
    <p:extLst>
      <p:ext uri="{BB962C8B-B14F-4D97-AF65-F5344CB8AC3E}">
        <p14:creationId xmlns:p14="http://schemas.microsoft.com/office/powerpoint/2010/main" val="3268831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GB" b="1" dirty="0">
                <a:solidFill>
                  <a:schemeClr val="tx2"/>
                </a:solidFill>
                <a:effectLst>
                  <a:outerShdw blurRad="38100" dist="38100" dir="2700000" algn="tl">
                    <a:srgbClr val="000000">
                      <a:alpha val="43137"/>
                    </a:srgbClr>
                  </a:outerShdw>
                </a:effectLst>
              </a:rPr>
              <a:t>E</a:t>
            </a:r>
            <a:r>
              <a:rPr lang="en-GB" b="1" dirty="0" smtClean="0">
                <a:solidFill>
                  <a:schemeClr val="tx2"/>
                </a:solidFill>
                <a:effectLst>
                  <a:outerShdw blurRad="38100" dist="38100" dir="2700000" algn="tl">
                    <a:srgbClr val="000000">
                      <a:alpha val="43137"/>
                    </a:srgbClr>
                  </a:outerShdw>
                </a:effectLst>
              </a:rPr>
              <a:t>conomic </a:t>
            </a:r>
            <a:r>
              <a:rPr lang="en-GB" b="1" dirty="0">
                <a:solidFill>
                  <a:schemeClr val="tx2"/>
                </a:solidFill>
                <a:effectLst>
                  <a:outerShdw blurRad="38100" dist="38100" dir="2700000" algn="tl">
                    <a:srgbClr val="000000">
                      <a:alpha val="43137"/>
                    </a:srgbClr>
                  </a:outerShdw>
                </a:effectLst>
              </a:rPr>
              <a:t>and financial considerations for sustainable water resources management</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0769" y="1325563"/>
            <a:ext cx="11904453" cy="5230512"/>
          </a:xfrm>
        </p:spPr>
        <p:txBody>
          <a:bodyPr/>
          <a:lstStyle/>
          <a:p>
            <a:r>
              <a:rPr lang="en-US" dirty="0"/>
              <a:t>To meet the country’s growing water requirements, water resources are highly developed and </a:t>
            </a:r>
            <a:r>
              <a:rPr lang="en-US" dirty="0" err="1"/>
              <a:t>utilised</a:t>
            </a:r>
            <a:r>
              <a:rPr lang="en-US" dirty="0"/>
              <a:t> in large parts of the country. </a:t>
            </a:r>
            <a:endParaRPr lang="en-US" dirty="0" smtClean="0"/>
          </a:p>
          <a:p>
            <a:r>
              <a:rPr lang="en-US" dirty="0" smtClean="0"/>
              <a:t>As </a:t>
            </a:r>
            <a:r>
              <a:rPr lang="en-US" dirty="0"/>
              <a:t>a result of the many control structures (dams and weirs), the abstraction of water and return flows to rivers, as well as the impacts of land use, the flow regime in many rivers has been significantly altered. </a:t>
            </a:r>
          </a:p>
          <a:p>
            <a:r>
              <a:rPr lang="en-US" dirty="0"/>
              <a:t>In some instances this has resulted in a severe degradation of the quality of water and the integrity of aquatic life in rivers. </a:t>
            </a:r>
          </a:p>
          <a:p>
            <a:r>
              <a:rPr lang="en-US" dirty="0"/>
              <a:t>The anticipated further </a:t>
            </a:r>
            <a:r>
              <a:rPr lang="en-US" dirty="0" err="1"/>
              <a:t>industrialisation</a:t>
            </a:r>
            <a:r>
              <a:rPr lang="en-US" dirty="0"/>
              <a:t> of the economy and </a:t>
            </a:r>
            <a:r>
              <a:rPr lang="en-US" dirty="0" err="1"/>
              <a:t>urbanisation</a:t>
            </a:r>
            <a:r>
              <a:rPr lang="en-US" dirty="0"/>
              <a:t> of the population will result in further deterioration of the country’s rivers unless appropriate and timely corrective measures are taken. </a:t>
            </a:r>
            <a:endParaRPr lang="en-ZA" dirty="0"/>
          </a:p>
        </p:txBody>
      </p:sp>
    </p:spTree>
    <p:extLst>
      <p:ext uri="{BB962C8B-B14F-4D97-AF65-F5344CB8AC3E}">
        <p14:creationId xmlns:p14="http://schemas.microsoft.com/office/powerpoint/2010/main" val="2550841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39056"/>
          </a:xfrm>
        </p:spPr>
        <p:txBody>
          <a:bodyPr/>
          <a:lstStyle/>
          <a:p>
            <a:pPr algn="ctr"/>
            <a:r>
              <a:rPr lang="en-GB" dirty="0" smtClean="0">
                <a:solidFill>
                  <a:schemeClr val="tx2"/>
                </a:solidFill>
                <a:effectLst>
                  <a:outerShdw blurRad="38100" dist="38100" dir="2700000" algn="tl">
                    <a:srgbClr val="000000">
                      <a:alpha val="43137"/>
                    </a:srgbClr>
                  </a:outerShdw>
                </a:effectLst>
                <a:latin typeface="Arial" panose="020B0604020202020204" pitchFamily="34" charset="0"/>
                <a:ea typeface="MS Mincho"/>
              </a:rPr>
              <a:t>Water Infrastructure</a:t>
            </a:r>
            <a:endParaRPr lang="en-ZA"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9561" y="739056"/>
            <a:ext cx="11438627" cy="5834272"/>
          </a:xfrm>
        </p:spPr>
        <p:txBody>
          <a:bodyPr/>
          <a:lstStyle/>
          <a:p>
            <a:r>
              <a:rPr lang="en-ZA" dirty="0" smtClean="0"/>
              <a:t>The development of adequate water infrastructure is fundamental for sustainable water provision.</a:t>
            </a:r>
          </a:p>
          <a:p>
            <a:r>
              <a:rPr lang="en-ZA" dirty="0" smtClean="0"/>
              <a:t>However, if there is no: </a:t>
            </a:r>
          </a:p>
          <a:p>
            <a:pPr lvl="1"/>
            <a:r>
              <a:rPr lang="en-ZA" dirty="0" err="1" smtClean="0"/>
              <a:t>Adiquate</a:t>
            </a:r>
            <a:r>
              <a:rPr lang="en-ZA" dirty="0" smtClean="0"/>
              <a:t> funding model,</a:t>
            </a:r>
          </a:p>
          <a:p>
            <a:pPr lvl="1"/>
            <a:r>
              <a:rPr lang="en-ZA" dirty="0" smtClean="0"/>
              <a:t>Poor water infrastructure </a:t>
            </a:r>
            <a:r>
              <a:rPr lang="en-ZA" dirty="0" err="1" smtClean="0"/>
              <a:t>givernace</a:t>
            </a:r>
            <a:r>
              <a:rPr lang="en-ZA" dirty="0" smtClean="0"/>
              <a:t>, </a:t>
            </a:r>
          </a:p>
          <a:p>
            <a:pPr lvl="1"/>
            <a:r>
              <a:rPr lang="en-ZA" dirty="0" smtClean="0"/>
              <a:t>Lack of accountability, </a:t>
            </a:r>
          </a:p>
          <a:p>
            <a:r>
              <a:rPr lang="en-ZA" sz="3200" dirty="0"/>
              <a:t>Poor and/or rural communities cannot realise the benefits of water as a basic need.</a:t>
            </a:r>
            <a:endParaRPr lang="en-ZA" sz="3200" dirty="0"/>
          </a:p>
          <a:p>
            <a:endParaRPr lang="en-ZA" sz="3200" dirty="0"/>
          </a:p>
          <a:p>
            <a:r>
              <a:rPr lang="en-ZA" sz="3200" dirty="0"/>
              <a:t>There are various forms or water </a:t>
            </a:r>
            <a:r>
              <a:rPr lang="en-ZA" sz="3200" dirty="0" err="1"/>
              <a:t>infrastrure</a:t>
            </a:r>
            <a:r>
              <a:rPr lang="en-ZA" sz="3200" dirty="0"/>
              <a:t> that us developed for the context of the communities where water is needed,</a:t>
            </a:r>
            <a:endParaRPr lang="en-ZA" sz="3200" dirty="0"/>
          </a:p>
        </p:txBody>
      </p:sp>
    </p:spTree>
    <p:extLst>
      <p:ext uri="{BB962C8B-B14F-4D97-AF65-F5344CB8AC3E}">
        <p14:creationId xmlns:p14="http://schemas.microsoft.com/office/powerpoint/2010/main" val="2446142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2"/>
            <a:ext cx="10515600" cy="694130"/>
          </a:xfrm>
        </p:spPr>
        <p:txBody>
          <a:bodyPr>
            <a:normAutofit fontScale="90000"/>
          </a:bodyPr>
          <a:lstStyle/>
          <a:p>
            <a:pPr algn="ctr"/>
            <a:r>
              <a:rPr lang="en-ZA" b="1" dirty="0" smtClean="0">
                <a:solidFill>
                  <a:schemeClr val="accent5">
                    <a:lumMod val="50000"/>
                  </a:schemeClr>
                </a:solidFill>
                <a:effectLst>
                  <a:outerShdw blurRad="38100" dist="38100" dir="2700000" algn="tl">
                    <a:srgbClr val="000000">
                      <a:alpha val="43137"/>
                    </a:srgbClr>
                  </a:outerShdw>
                </a:effectLst>
              </a:rPr>
              <a:t>Water Resource Management</a:t>
            </a:r>
            <a:endParaRPr lang="en-ZA" b="1"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86667" y="796706"/>
            <a:ext cx="11618666" cy="6061294"/>
          </a:xfrm>
        </p:spPr>
        <p:txBody>
          <a:bodyPr>
            <a:normAutofit/>
          </a:bodyPr>
          <a:lstStyle/>
          <a:p>
            <a:pPr>
              <a:lnSpc>
                <a:spcPct val="150000"/>
              </a:lnSpc>
            </a:pPr>
            <a:r>
              <a:rPr lang="en-ZA" b="1" dirty="0" smtClean="0">
                <a:solidFill>
                  <a:srgbClr val="333333"/>
                </a:solidFill>
                <a:latin typeface="Arial" panose="020B0604020202020204" pitchFamily="34" charset="0"/>
                <a:cs typeface="Arial" panose="020B0604020202020204" pitchFamily="34" charset="0"/>
              </a:rPr>
              <a:t>Water </a:t>
            </a:r>
            <a:r>
              <a:rPr lang="en-ZA" b="1" dirty="0">
                <a:solidFill>
                  <a:srgbClr val="333333"/>
                </a:solidFill>
                <a:latin typeface="Arial" panose="020B0604020202020204" pitchFamily="34" charset="0"/>
                <a:cs typeface="Arial" panose="020B0604020202020204" pitchFamily="34" charset="0"/>
              </a:rPr>
              <a:t>Resources Management</a:t>
            </a:r>
            <a:r>
              <a:rPr lang="en-ZA" dirty="0">
                <a:solidFill>
                  <a:srgbClr val="333333"/>
                </a:solidFill>
                <a:latin typeface="Arial" panose="020B0604020202020204" pitchFamily="34" charset="0"/>
                <a:cs typeface="Arial" panose="020B0604020202020204" pitchFamily="34" charset="0"/>
              </a:rPr>
              <a:t> (WRM) is the process of planning, developing, and managing water resources, in terms of both water quantity and quality, across all water </a:t>
            </a:r>
            <a:r>
              <a:rPr lang="en-ZA" dirty="0" smtClean="0">
                <a:solidFill>
                  <a:srgbClr val="333333"/>
                </a:solidFill>
                <a:latin typeface="Arial" panose="020B0604020202020204" pitchFamily="34" charset="0"/>
                <a:cs typeface="Arial" panose="020B0604020202020204" pitchFamily="34" charset="0"/>
              </a:rPr>
              <a:t>uses (World Bank). </a:t>
            </a:r>
          </a:p>
          <a:p>
            <a:pPr>
              <a:lnSpc>
                <a:spcPct val="150000"/>
              </a:lnSpc>
            </a:pPr>
            <a:r>
              <a:rPr lang="en-ZA" dirty="0" smtClean="0">
                <a:solidFill>
                  <a:srgbClr val="333333"/>
                </a:solidFill>
                <a:latin typeface="Arial" panose="020B0604020202020204" pitchFamily="34" charset="0"/>
                <a:cs typeface="Arial" panose="020B0604020202020204" pitchFamily="34" charset="0"/>
              </a:rPr>
              <a:t>It </a:t>
            </a:r>
            <a:r>
              <a:rPr lang="en-ZA" dirty="0">
                <a:solidFill>
                  <a:srgbClr val="333333"/>
                </a:solidFill>
                <a:latin typeface="Arial" panose="020B0604020202020204" pitchFamily="34" charset="0"/>
                <a:cs typeface="Arial" panose="020B0604020202020204" pitchFamily="34" charset="0"/>
              </a:rPr>
              <a:t>includes the institutions, infrastructure, incentives, and information systems that support and guide water management. </a:t>
            </a:r>
            <a:endParaRPr lang="en-ZA" dirty="0" smtClean="0">
              <a:solidFill>
                <a:srgbClr val="333333"/>
              </a:solidFill>
              <a:latin typeface="Arial" panose="020B0604020202020204" pitchFamily="34" charset="0"/>
              <a:cs typeface="Arial" panose="020B0604020202020204" pitchFamily="34" charset="0"/>
            </a:endParaRPr>
          </a:p>
          <a:p>
            <a:pPr>
              <a:lnSpc>
                <a:spcPct val="150000"/>
              </a:lnSpc>
            </a:pPr>
            <a:r>
              <a:rPr lang="en-ZA" dirty="0" smtClean="0">
                <a:solidFill>
                  <a:srgbClr val="333333"/>
                </a:solidFill>
                <a:latin typeface="Arial" panose="020B0604020202020204" pitchFamily="34" charset="0"/>
                <a:cs typeface="Arial" panose="020B0604020202020204" pitchFamily="34" charset="0"/>
              </a:rPr>
              <a:t>It </a:t>
            </a:r>
            <a:r>
              <a:rPr lang="en-ZA" dirty="0">
                <a:solidFill>
                  <a:srgbClr val="333333"/>
                </a:solidFill>
                <a:latin typeface="Arial" panose="020B0604020202020204" pitchFamily="34" charset="0"/>
                <a:cs typeface="Arial" panose="020B0604020202020204" pitchFamily="34" charset="0"/>
              </a:rPr>
              <a:t>also entails managing water-related risks, including floods, drought, and contamination. </a:t>
            </a:r>
          </a:p>
          <a:p>
            <a:pPr>
              <a:lnSpc>
                <a:spcPct val="150000"/>
              </a:lnSpc>
            </a:pPr>
            <a:endParaRPr lang="en-ZA"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7926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509"/>
            <a:ext cx="10515600" cy="679904"/>
          </a:xfrm>
        </p:spPr>
        <p:txBody>
          <a:bodyPr>
            <a:normAutofit fontScale="90000"/>
          </a:bodyPr>
          <a:lstStyle/>
          <a:p>
            <a:pPr lvl="0" algn="ctr">
              <a:spcBef>
                <a:spcPts val="1000"/>
              </a:spcBef>
            </a:pPr>
            <a:r>
              <a:rPr lang="en-ZA" b="1" dirty="0" smtClean="0">
                <a:solidFill>
                  <a:srgbClr val="4472C4">
                    <a:lumMod val="50000"/>
                  </a:srgbClr>
                </a:solidFill>
                <a:effectLst>
                  <a:outerShdw blurRad="38100" dist="38100" dir="2700000" algn="tl">
                    <a:srgbClr val="000000">
                      <a:alpha val="43137"/>
                    </a:srgbClr>
                  </a:outerShdw>
                </a:effectLst>
                <a:latin typeface="Calibri" panose="020F0502020204030204"/>
              </a:rPr>
              <a:t>Water </a:t>
            </a:r>
            <a:r>
              <a:rPr lang="en-ZA" b="1" dirty="0">
                <a:solidFill>
                  <a:srgbClr val="4472C4">
                    <a:lumMod val="50000"/>
                  </a:srgbClr>
                </a:solidFill>
                <a:effectLst>
                  <a:outerShdw blurRad="38100" dist="38100" dir="2700000" algn="tl">
                    <a:srgbClr val="000000">
                      <a:alpha val="43137"/>
                    </a:srgbClr>
                  </a:outerShdw>
                </a:effectLst>
                <a:latin typeface="Calibri" panose="020F0502020204030204"/>
              </a:rPr>
              <a:t>Resource </a:t>
            </a:r>
            <a:r>
              <a:rPr lang="en-ZA" b="1" dirty="0" smtClean="0">
                <a:solidFill>
                  <a:srgbClr val="4472C4">
                    <a:lumMod val="50000"/>
                  </a:srgbClr>
                </a:solidFill>
                <a:effectLst>
                  <a:outerShdw blurRad="38100" dist="38100" dir="2700000" algn="tl">
                    <a:srgbClr val="000000">
                      <a:alpha val="43137"/>
                    </a:srgbClr>
                  </a:outerShdw>
                </a:effectLst>
                <a:latin typeface="Calibri" panose="020F0502020204030204"/>
              </a:rPr>
              <a:t>Management (cont.)</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5943" y="865413"/>
            <a:ext cx="11511643" cy="5861957"/>
          </a:xfrm>
        </p:spPr>
        <p:txBody>
          <a:bodyPr>
            <a:normAutofit lnSpcReduction="10000"/>
          </a:bodyPr>
          <a:lstStyle/>
          <a:p>
            <a:pPr lvl="0">
              <a:lnSpc>
                <a:spcPct val="150000"/>
              </a:lnSpc>
            </a:pPr>
            <a:r>
              <a:rPr lang="en-ZA" dirty="0">
                <a:solidFill>
                  <a:srgbClr val="333333"/>
                </a:solidFill>
                <a:latin typeface="Arial" panose="020B0604020202020204" pitchFamily="34" charset="0"/>
                <a:cs typeface="Arial" panose="020B0604020202020204" pitchFamily="34" charset="0"/>
              </a:rPr>
              <a:t>WRM seeks to harness the benefits of water by ensuring there is sufficient water of adequate quality </a:t>
            </a:r>
            <a:r>
              <a:rPr lang="en-ZA" dirty="0" smtClean="0">
                <a:solidFill>
                  <a:srgbClr val="333333"/>
                </a:solidFill>
                <a:latin typeface="Arial" panose="020B0604020202020204" pitchFamily="34" charset="0"/>
                <a:cs typeface="Arial" panose="020B0604020202020204" pitchFamily="34" charset="0"/>
              </a:rPr>
              <a:t>for:</a:t>
            </a:r>
          </a:p>
          <a:p>
            <a:pPr lvl="1">
              <a:lnSpc>
                <a:spcPct val="150000"/>
              </a:lnSpc>
            </a:pPr>
            <a:r>
              <a:rPr lang="en-ZA" sz="2800" dirty="0" smtClean="0">
                <a:solidFill>
                  <a:schemeClr val="accent5"/>
                </a:solidFill>
                <a:latin typeface="Arial" panose="020B0604020202020204" pitchFamily="34" charset="0"/>
                <a:cs typeface="Arial" panose="020B0604020202020204" pitchFamily="34" charset="0"/>
              </a:rPr>
              <a:t>drinking </a:t>
            </a:r>
            <a:r>
              <a:rPr lang="en-ZA" sz="2800" dirty="0">
                <a:solidFill>
                  <a:schemeClr val="accent5"/>
                </a:solidFill>
                <a:latin typeface="Arial" panose="020B0604020202020204" pitchFamily="34" charset="0"/>
                <a:cs typeface="Arial" panose="020B0604020202020204" pitchFamily="34" charset="0"/>
              </a:rPr>
              <a:t>water and sanitation services, </a:t>
            </a:r>
            <a:endParaRPr lang="en-ZA" sz="2800" dirty="0" smtClean="0">
              <a:solidFill>
                <a:schemeClr val="accent5"/>
              </a:solidFill>
              <a:latin typeface="Arial" panose="020B0604020202020204" pitchFamily="34" charset="0"/>
              <a:cs typeface="Arial" panose="020B0604020202020204" pitchFamily="34" charset="0"/>
            </a:endParaRPr>
          </a:p>
          <a:p>
            <a:pPr lvl="1">
              <a:lnSpc>
                <a:spcPct val="150000"/>
              </a:lnSpc>
            </a:pPr>
            <a:r>
              <a:rPr lang="en-ZA" sz="2800" dirty="0" smtClean="0">
                <a:solidFill>
                  <a:schemeClr val="accent5"/>
                </a:solidFill>
                <a:latin typeface="Arial" panose="020B0604020202020204" pitchFamily="34" charset="0"/>
                <a:cs typeface="Arial" panose="020B0604020202020204" pitchFamily="34" charset="0"/>
              </a:rPr>
              <a:t>food </a:t>
            </a:r>
            <a:r>
              <a:rPr lang="en-ZA" sz="2800" dirty="0">
                <a:solidFill>
                  <a:schemeClr val="accent5"/>
                </a:solidFill>
                <a:latin typeface="Arial" panose="020B0604020202020204" pitchFamily="34" charset="0"/>
                <a:cs typeface="Arial" panose="020B0604020202020204" pitchFamily="34" charset="0"/>
              </a:rPr>
              <a:t>production, energy generation</a:t>
            </a:r>
            <a:r>
              <a:rPr lang="en-ZA" sz="2800" dirty="0" smtClean="0">
                <a:solidFill>
                  <a:schemeClr val="accent5"/>
                </a:solidFill>
                <a:latin typeface="Arial" panose="020B0604020202020204" pitchFamily="34" charset="0"/>
                <a:cs typeface="Arial" panose="020B0604020202020204" pitchFamily="34" charset="0"/>
              </a:rPr>
              <a:t>,</a:t>
            </a:r>
          </a:p>
          <a:p>
            <a:pPr lvl="1">
              <a:lnSpc>
                <a:spcPct val="150000"/>
              </a:lnSpc>
            </a:pPr>
            <a:r>
              <a:rPr lang="en-ZA" sz="2800" dirty="0" smtClean="0">
                <a:solidFill>
                  <a:schemeClr val="accent5"/>
                </a:solidFill>
                <a:latin typeface="Arial" panose="020B0604020202020204" pitchFamily="34" charset="0"/>
                <a:cs typeface="Arial" panose="020B0604020202020204" pitchFamily="34" charset="0"/>
              </a:rPr>
              <a:t>inland </a:t>
            </a:r>
            <a:r>
              <a:rPr lang="en-ZA" sz="2800" dirty="0">
                <a:solidFill>
                  <a:schemeClr val="accent5"/>
                </a:solidFill>
                <a:latin typeface="Arial" panose="020B0604020202020204" pitchFamily="34" charset="0"/>
                <a:cs typeface="Arial" panose="020B0604020202020204" pitchFamily="34" charset="0"/>
              </a:rPr>
              <a:t>water transport, </a:t>
            </a:r>
            <a:r>
              <a:rPr lang="en-ZA" sz="2800" dirty="0" smtClean="0">
                <a:solidFill>
                  <a:schemeClr val="accent5"/>
                </a:solidFill>
                <a:latin typeface="Arial" panose="020B0604020202020204" pitchFamily="34" charset="0"/>
                <a:cs typeface="Arial" panose="020B0604020202020204" pitchFamily="34" charset="0"/>
              </a:rPr>
              <a:t>and</a:t>
            </a:r>
          </a:p>
          <a:p>
            <a:pPr lvl="1">
              <a:lnSpc>
                <a:spcPct val="150000"/>
              </a:lnSpc>
            </a:pPr>
            <a:r>
              <a:rPr lang="en-ZA" sz="2800" dirty="0" smtClean="0">
                <a:solidFill>
                  <a:schemeClr val="accent5"/>
                </a:solidFill>
                <a:latin typeface="Arial" panose="020B0604020202020204" pitchFamily="34" charset="0"/>
                <a:cs typeface="Arial" panose="020B0604020202020204" pitchFamily="34" charset="0"/>
              </a:rPr>
              <a:t>water-based </a:t>
            </a:r>
            <a:r>
              <a:rPr lang="en-ZA" sz="2800" dirty="0">
                <a:solidFill>
                  <a:schemeClr val="accent5"/>
                </a:solidFill>
                <a:latin typeface="Arial" panose="020B0604020202020204" pitchFamily="34" charset="0"/>
                <a:cs typeface="Arial" panose="020B0604020202020204" pitchFamily="34" charset="0"/>
              </a:rPr>
              <a:t>recreational, </a:t>
            </a:r>
            <a:endParaRPr lang="en-ZA" sz="2800" dirty="0" smtClean="0">
              <a:solidFill>
                <a:schemeClr val="accent5"/>
              </a:solidFill>
              <a:latin typeface="Arial" panose="020B0604020202020204" pitchFamily="34" charset="0"/>
              <a:cs typeface="Arial" panose="020B0604020202020204" pitchFamily="34" charset="0"/>
            </a:endParaRPr>
          </a:p>
          <a:p>
            <a:pPr lvl="1">
              <a:lnSpc>
                <a:spcPct val="150000"/>
              </a:lnSpc>
            </a:pPr>
            <a:r>
              <a:rPr lang="en-ZA" sz="2800" dirty="0" smtClean="0">
                <a:solidFill>
                  <a:schemeClr val="accent5"/>
                </a:solidFill>
                <a:latin typeface="Arial" panose="020B0604020202020204" pitchFamily="34" charset="0"/>
                <a:cs typeface="Arial" panose="020B0604020202020204" pitchFamily="34" charset="0"/>
              </a:rPr>
              <a:t>as </a:t>
            </a:r>
            <a:r>
              <a:rPr lang="en-ZA" sz="2800" dirty="0">
                <a:solidFill>
                  <a:schemeClr val="accent5"/>
                </a:solidFill>
                <a:latin typeface="Arial" panose="020B0604020202020204" pitchFamily="34" charset="0"/>
                <a:cs typeface="Arial" panose="020B0604020202020204" pitchFamily="34" charset="0"/>
              </a:rPr>
              <a:t>well as sustaining healthy water-dependent ecosystems and protecting the aesthetic and spiritual values of lakes, rivers, and estuaries. </a:t>
            </a:r>
          </a:p>
          <a:p>
            <a:endParaRPr lang="en-ZA" dirty="0"/>
          </a:p>
        </p:txBody>
      </p:sp>
    </p:spTree>
    <p:extLst>
      <p:ext uri="{BB962C8B-B14F-4D97-AF65-F5344CB8AC3E}">
        <p14:creationId xmlns:p14="http://schemas.microsoft.com/office/powerpoint/2010/main" val="3689636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16426"/>
          </a:xfrm>
        </p:spPr>
        <p:txBody>
          <a:bodyPr/>
          <a:lstStyle/>
          <a:p>
            <a:pPr algn="ctr"/>
            <a:r>
              <a:rPr lang="en-ZA" b="1" dirty="0" smtClean="0">
                <a:solidFill>
                  <a:schemeClr val="accent1">
                    <a:lumMod val="50000"/>
                  </a:schemeClr>
                </a:solidFill>
                <a:effectLst>
                  <a:outerShdw blurRad="38100" dist="38100" dir="2700000" algn="tl">
                    <a:srgbClr val="000000">
                      <a:alpha val="43137"/>
                    </a:srgbClr>
                  </a:outerShdw>
                </a:effectLst>
              </a:rPr>
              <a:t>The importance of Water Resource Management</a:t>
            </a:r>
            <a:endParaRPr lang="en-ZA" b="1"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61257" y="816426"/>
            <a:ext cx="11587843" cy="6041573"/>
          </a:xfrm>
        </p:spPr>
        <p:txBody>
          <a:bodyPr>
            <a:noAutofit/>
          </a:bodyPr>
          <a:lstStyle/>
          <a:p>
            <a:pPr algn="just">
              <a:lnSpc>
                <a:spcPct val="150000"/>
              </a:lnSpc>
            </a:pPr>
            <a:r>
              <a:rPr lang="en-ZA" dirty="0">
                <a:solidFill>
                  <a:srgbClr val="222222"/>
                </a:solidFill>
                <a:latin typeface="arial" panose="020B0604020202020204" pitchFamily="34" charset="0"/>
              </a:rPr>
              <a:t>The complexity of relationships between water and households, economies, and ecosystems, requires integrated management that accounts for the synergies and trade-offs of water's great number uses and values. </a:t>
            </a:r>
            <a:endParaRPr lang="en-ZA" dirty="0" smtClean="0">
              <a:solidFill>
                <a:srgbClr val="222222"/>
              </a:solidFill>
              <a:latin typeface="arial" panose="020B0604020202020204" pitchFamily="34" charset="0"/>
            </a:endParaRPr>
          </a:p>
          <a:p>
            <a:pPr algn="just">
              <a:lnSpc>
                <a:spcPct val="150000"/>
              </a:lnSpc>
            </a:pPr>
            <a:r>
              <a:rPr lang="en-ZA" dirty="0" smtClean="0">
                <a:solidFill>
                  <a:srgbClr val="222222"/>
                </a:solidFill>
                <a:latin typeface="arial" panose="020B0604020202020204" pitchFamily="34" charset="0"/>
              </a:rPr>
              <a:t>WRM</a:t>
            </a:r>
            <a:r>
              <a:rPr lang="en-ZA" dirty="0">
                <a:solidFill>
                  <a:srgbClr val="222222"/>
                </a:solidFill>
                <a:latin typeface="arial" panose="020B0604020202020204" pitchFamily="34" charset="0"/>
              </a:rPr>
              <a:t> is a very important issue for development of water bodies for future, protection of available water bodies from pollution and over exploitation, and the prevention of disputes.</a:t>
            </a:r>
          </a:p>
          <a:p>
            <a:pPr algn="just">
              <a:lnSpc>
                <a:spcPct val="150000"/>
              </a:lnSpc>
            </a:pPr>
            <a:r>
              <a:rPr lang="en-ZA" dirty="0">
                <a:solidFill>
                  <a:srgbClr val="222222"/>
                </a:solidFill>
                <a:latin typeface="arial" panose="020B0604020202020204" pitchFamily="34" charset="0"/>
              </a:rPr>
              <a:t>An extensive hydrological information is necessary to </a:t>
            </a:r>
            <a:r>
              <a:rPr lang="en-ZA" dirty="0" smtClean="0">
                <a:solidFill>
                  <a:srgbClr val="222222"/>
                </a:solidFill>
                <a:latin typeface="arial" panose="020B0604020202020204" pitchFamily="34" charset="0"/>
              </a:rPr>
              <a:t>develop</a:t>
            </a:r>
            <a:r>
              <a:rPr lang="en-ZA" dirty="0">
                <a:solidFill>
                  <a:srgbClr val="222222"/>
                </a:solidFill>
                <a:latin typeface="arial" panose="020B0604020202020204" pitchFamily="34" charset="0"/>
              </a:rPr>
              <a:t> water resources and protect them.</a:t>
            </a:r>
          </a:p>
          <a:p>
            <a:pPr marL="0" indent="0">
              <a:lnSpc>
                <a:spcPct val="150000"/>
              </a:lnSpc>
              <a:buNone/>
            </a:pPr>
            <a:r>
              <a:rPr lang="en-ZA" dirty="0">
                <a:solidFill>
                  <a:srgbClr val="222222"/>
                </a:solidFill>
                <a:latin typeface="arial" panose="020B0604020202020204" pitchFamily="34" charset="0"/>
              </a:rPr>
              <a:t/>
            </a:r>
            <a:br>
              <a:rPr lang="en-ZA" dirty="0">
                <a:solidFill>
                  <a:srgbClr val="222222"/>
                </a:solidFill>
                <a:latin typeface="arial" panose="020B0604020202020204" pitchFamily="34" charset="0"/>
              </a:rPr>
            </a:br>
            <a:endParaRPr lang="en-ZA" dirty="0"/>
          </a:p>
        </p:txBody>
      </p:sp>
    </p:spTree>
    <p:extLst>
      <p:ext uri="{BB962C8B-B14F-4D97-AF65-F5344CB8AC3E}">
        <p14:creationId xmlns:p14="http://schemas.microsoft.com/office/powerpoint/2010/main" val="42128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0264"/>
          </a:xfrm>
        </p:spPr>
        <p:txBody>
          <a:bodyPr>
            <a:normAutofit fontScale="90000"/>
          </a:bodyPr>
          <a:lstStyle/>
          <a:p>
            <a:pPr algn="ctr"/>
            <a:r>
              <a:rPr lang="en-ZA" b="1" dirty="0" smtClean="0">
                <a:solidFill>
                  <a:schemeClr val="tx2"/>
                </a:solidFill>
                <a:effectLst>
                  <a:outerShdw blurRad="38100" dist="38100" dir="2700000" algn="tl">
                    <a:srgbClr val="000000">
                      <a:alpha val="43137"/>
                    </a:srgbClr>
                  </a:outerShdw>
                </a:effectLst>
              </a:rPr>
              <a:t>Outline</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845390"/>
            <a:ext cx="12192000" cy="6012610"/>
          </a:xfrm>
        </p:spPr>
        <p:txBody>
          <a:bodyPr>
            <a:normAutofit lnSpcReduction="10000"/>
          </a:bodyPr>
          <a:lstStyle/>
          <a:p>
            <a:pPr lvl="0" algn="just">
              <a:lnSpc>
                <a:spcPct val="150000"/>
              </a:lnSpc>
            </a:pPr>
            <a:r>
              <a:rPr lang="en-GB" dirty="0"/>
              <a:t>Objective of long-term sustainability</a:t>
            </a:r>
            <a:endParaRPr lang="en-ZA" dirty="0"/>
          </a:p>
          <a:p>
            <a:pPr lvl="0" algn="just">
              <a:lnSpc>
                <a:spcPct val="150000"/>
              </a:lnSpc>
            </a:pPr>
            <a:r>
              <a:rPr lang="en-GB" dirty="0"/>
              <a:t>Balancing the protection of the ecological environment with the need for water availability for social and economic development</a:t>
            </a:r>
            <a:endParaRPr lang="en-ZA" dirty="0"/>
          </a:p>
          <a:p>
            <a:pPr lvl="0" algn="just">
              <a:lnSpc>
                <a:spcPct val="150000"/>
              </a:lnSpc>
            </a:pPr>
            <a:r>
              <a:rPr lang="en-GB" dirty="0"/>
              <a:t>Broad level perspective of the interrelationship between the various water resource elements such as the water user </a:t>
            </a:r>
            <a:r>
              <a:rPr lang="en-GB" dirty="0" smtClean="0"/>
              <a:t>sectors, Resource Directed Measures (RDM), Source Directed Measures (SDM), the Reserve, water quality aspects, ecological aspects, economic and financial considerations for sustainable water resources management, Infrastructure, decision support tools and modelling techniques</a:t>
            </a:r>
            <a:endParaRPr lang="en-ZA" dirty="0" smtClean="0"/>
          </a:p>
          <a:p>
            <a:pPr algn="just">
              <a:lnSpc>
                <a:spcPct val="150000"/>
              </a:lnSpc>
            </a:pPr>
            <a:endParaRPr lang="en-ZA" dirty="0"/>
          </a:p>
        </p:txBody>
      </p:sp>
    </p:spTree>
    <p:extLst>
      <p:ext uri="{BB962C8B-B14F-4D97-AF65-F5344CB8AC3E}">
        <p14:creationId xmlns:p14="http://schemas.microsoft.com/office/powerpoint/2010/main" val="317820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56930"/>
          </a:xfrm>
        </p:spPr>
        <p:txBody>
          <a:bodyPr>
            <a:normAutofit/>
          </a:bodyPr>
          <a:lstStyle/>
          <a:p>
            <a:pPr marL="742950" lvl="0" indent="-742950" algn="ctr">
              <a:spcBef>
                <a:spcPts val="1000"/>
              </a:spcBef>
            </a:pPr>
            <a:r>
              <a:rPr lang="en-ZA" sz="4000" b="1" dirty="0">
                <a:solidFill>
                  <a:schemeClr val="accent1">
                    <a:lumMod val="75000"/>
                  </a:schemeClr>
                </a:solidFill>
                <a:effectLst>
                  <a:outerShdw blurRad="38100" dist="38100" dir="2700000" algn="tl">
                    <a:srgbClr val="000000">
                      <a:alpha val="43137"/>
                    </a:srgbClr>
                  </a:outerShdw>
                </a:effectLst>
                <a:latin typeface="Calibri" panose="020F0502020204030204"/>
              </a:rPr>
              <a:t>Water Resource Systems </a:t>
            </a:r>
            <a:r>
              <a:rPr lang="en-ZA" sz="4000" b="1" dirty="0" smtClean="0">
                <a:solidFill>
                  <a:schemeClr val="accent1">
                    <a:lumMod val="75000"/>
                  </a:schemeClr>
                </a:solidFill>
                <a:effectLst>
                  <a:outerShdw blurRad="38100" dist="38100" dir="2700000" algn="tl">
                    <a:srgbClr val="000000">
                      <a:alpha val="43137"/>
                    </a:srgbClr>
                  </a:outerShdw>
                </a:effectLst>
                <a:latin typeface="Calibri" panose="020F0502020204030204"/>
              </a:rPr>
              <a:t>Management</a:t>
            </a:r>
            <a:endParaRPr lang="en-ZA" sz="40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2270" y="956930"/>
            <a:ext cx="11723915" cy="5770441"/>
          </a:xfrm>
        </p:spPr>
        <p:txBody>
          <a:bodyPr>
            <a:normAutofit fontScale="92500" lnSpcReduction="20000"/>
          </a:bodyPr>
          <a:lstStyle/>
          <a:p>
            <a:pPr marL="0" lvl="0" indent="0" algn="ctr">
              <a:lnSpc>
                <a:spcPct val="150000"/>
              </a:lnSpc>
              <a:buNone/>
            </a:pPr>
            <a:r>
              <a:rPr lang="en-ZA" sz="3000"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a:t>
            </a:r>
            <a:r>
              <a:rPr lang="en-ZA" sz="3000" b="1" dirty="0" smtClean="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Systems</a:t>
            </a:r>
            <a:endParaRPr lang="en-ZA" dirty="0" smtClean="0">
              <a:solidFill>
                <a:srgbClr val="222222"/>
              </a:solidFill>
              <a:latin typeface="arial" panose="020B0604020202020204" pitchFamily="34" charset="0"/>
            </a:endParaRPr>
          </a:p>
          <a:p>
            <a:pPr algn="just">
              <a:lnSpc>
                <a:spcPct val="150000"/>
              </a:lnSpc>
            </a:pPr>
            <a:r>
              <a:rPr lang="en-ZA" dirty="0" smtClean="0">
                <a:solidFill>
                  <a:srgbClr val="222222"/>
                </a:solidFill>
                <a:latin typeface="arial" panose="020B0604020202020204" pitchFamily="34" charset="0"/>
              </a:rPr>
              <a:t>Understanding </a:t>
            </a:r>
            <a:r>
              <a:rPr lang="en-ZA" dirty="0">
                <a:solidFill>
                  <a:srgbClr val="222222"/>
                </a:solidFill>
                <a:latin typeface="arial" panose="020B0604020202020204" pitchFamily="34" charset="0"/>
              </a:rPr>
              <a:t>the natural processes as well as </a:t>
            </a:r>
            <a:r>
              <a:rPr lang="en-ZA" dirty="0" smtClean="0">
                <a:solidFill>
                  <a:srgbClr val="222222"/>
                </a:solidFill>
                <a:latin typeface="arial" panose="020B0604020202020204" pitchFamily="34" charset="0"/>
              </a:rPr>
              <a:t>economic and </a:t>
            </a:r>
            <a:r>
              <a:rPr lang="en-ZA" dirty="0">
                <a:solidFill>
                  <a:srgbClr val="222222"/>
                </a:solidFill>
                <a:latin typeface="arial" panose="020B0604020202020204" pitchFamily="34" charset="0"/>
              </a:rPr>
              <a:t>social services or functions that rivers, lakes, reservoirs</a:t>
            </a:r>
            <a:r>
              <a:rPr lang="en-ZA" dirty="0" smtClean="0">
                <a:solidFill>
                  <a:srgbClr val="222222"/>
                </a:solidFill>
                <a:latin typeface="arial" panose="020B0604020202020204" pitchFamily="34" charset="0"/>
              </a:rPr>
              <a:t>, wetlands</a:t>
            </a:r>
            <a:r>
              <a:rPr lang="en-ZA" dirty="0">
                <a:solidFill>
                  <a:srgbClr val="222222"/>
                </a:solidFill>
                <a:latin typeface="arial" panose="020B0604020202020204" pitchFamily="34" charset="0"/>
              </a:rPr>
              <a:t>, estuaries and coasts perform is critical to </a:t>
            </a:r>
            <a:r>
              <a:rPr lang="en-ZA" dirty="0" smtClean="0">
                <a:solidFill>
                  <a:srgbClr val="222222"/>
                </a:solidFill>
                <a:latin typeface="arial" panose="020B0604020202020204" pitchFamily="34" charset="0"/>
              </a:rPr>
              <a:t>the successful </a:t>
            </a:r>
            <a:r>
              <a:rPr lang="en-ZA" dirty="0">
                <a:solidFill>
                  <a:srgbClr val="222222"/>
                </a:solidFill>
                <a:latin typeface="arial" panose="020B0604020202020204" pitchFamily="34" charset="0"/>
              </a:rPr>
              <a:t>and sustainable management of regional </a:t>
            </a:r>
            <a:r>
              <a:rPr lang="en-ZA" dirty="0" smtClean="0">
                <a:solidFill>
                  <a:srgbClr val="222222"/>
                </a:solidFill>
                <a:latin typeface="arial" panose="020B0604020202020204" pitchFamily="34" charset="0"/>
              </a:rPr>
              <a:t>water resources </a:t>
            </a:r>
            <a:r>
              <a:rPr lang="en-ZA" dirty="0">
                <a:solidFill>
                  <a:srgbClr val="222222"/>
                </a:solidFill>
                <a:latin typeface="arial" panose="020B0604020202020204" pitchFamily="34" charset="0"/>
              </a:rPr>
              <a:t>systems. </a:t>
            </a:r>
            <a:endParaRPr lang="en-ZA" dirty="0" smtClean="0">
              <a:solidFill>
                <a:srgbClr val="222222"/>
              </a:solidFill>
              <a:latin typeface="arial" panose="020B0604020202020204" pitchFamily="34" charset="0"/>
            </a:endParaRPr>
          </a:p>
          <a:p>
            <a:pPr algn="just">
              <a:lnSpc>
                <a:spcPct val="150000"/>
              </a:lnSpc>
            </a:pPr>
            <a:r>
              <a:rPr lang="en-ZA" dirty="0" smtClean="0">
                <a:solidFill>
                  <a:srgbClr val="222222"/>
                </a:solidFill>
                <a:latin typeface="arial" panose="020B0604020202020204" pitchFamily="34" charset="0"/>
              </a:rPr>
              <a:t>These </a:t>
            </a:r>
            <a:r>
              <a:rPr lang="en-ZA" dirty="0">
                <a:solidFill>
                  <a:srgbClr val="222222"/>
                </a:solidFill>
                <a:latin typeface="arial" panose="020B0604020202020204" pitchFamily="34" charset="0"/>
              </a:rPr>
              <a:t>natural processes involve </a:t>
            </a:r>
            <a:r>
              <a:rPr lang="en-ZA" dirty="0" smtClean="0">
                <a:solidFill>
                  <a:srgbClr val="222222"/>
                </a:solidFill>
                <a:latin typeface="arial" panose="020B0604020202020204" pitchFamily="34" charset="0"/>
              </a:rPr>
              <a:t>numerous geomorphological</a:t>
            </a:r>
            <a:r>
              <a:rPr lang="en-ZA" dirty="0">
                <a:solidFill>
                  <a:srgbClr val="222222"/>
                </a:solidFill>
                <a:latin typeface="arial" panose="020B0604020202020204" pitchFamily="34" charset="0"/>
              </a:rPr>
              <a:t>, biological and chemical </a:t>
            </a:r>
            <a:r>
              <a:rPr lang="en-ZA" dirty="0" smtClean="0">
                <a:solidFill>
                  <a:srgbClr val="222222"/>
                </a:solidFill>
                <a:latin typeface="arial" panose="020B0604020202020204" pitchFamily="34" charset="0"/>
              </a:rPr>
              <a:t>interactions that </a:t>
            </a:r>
            <a:r>
              <a:rPr lang="en-ZA" dirty="0">
                <a:solidFill>
                  <a:srgbClr val="222222"/>
                </a:solidFill>
                <a:latin typeface="arial" panose="020B0604020202020204" pitchFamily="34" charset="0"/>
              </a:rPr>
              <a:t>take place among the components of fluvial </a:t>
            </a:r>
            <a:r>
              <a:rPr lang="en-ZA" dirty="0" smtClean="0">
                <a:solidFill>
                  <a:srgbClr val="222222"/>
                </a:solidFill>
                <a:latin typeface="arial" panose="020B0604020202020204" pitchFamily="34" charset="0"/>
              </a:rPr>
              <a:t>systems and </a:t>
            </a:r>
            <a:r>
              <a:rPr lang="en-ZA" dirty="0">
                <a:solidFill>
                  <a:srgbClr val="222222"/>
                </a:solidFill>
                <a:latin typeface="arial" panose="020B0604020202020204" pitchFamily="34" charset="0"/>
              </a:rPr>
              <a:t>their adjacent lands. </a:t>
            </a:r>
            <a:endParaRPr lang="en-ZA" dirty="0" smtClean="0">
              <a:solidFill>
                <a:srgbClr val="222222"/>
              </a:solidFill>
              <a:latin typeface="arial" panose="020B0604020202020204" pitchFamily="34" charset="0"/>
            </a:endParaRPr>
          </a:p>
          <a:p>
            <a:pPr algn="just">
              <a:lnSpc>
                <a:spcPct val="150000"/>
              </a:lnSpc>
            </a:pPr>
            <a:r>
              <a:rPr lang="en-ZA" dirty="0" smtClean="0">
                <a:solidFill>
                  <a:srgbClr val="222222"/>
                </a:solidFill>
                <a:latin typeface="arial" panose="020B0604020202020204" pitchFamily="34" charset="0"/>
              </a:rPr>
              <a:t>Those </a:t>
            </a:r>
            <a:r>
              <a:rPr lang="en-ZA" dirty="0">
                <a:solidFill>
                  <a:srgbClr val="222222"/>
                </a:solidFill>
                <a:latin typeface="arial" panose="020B0604020202020204" pitchFamily="34" charset="0"/>
              </a:rPr>
              <a:t>who model and </a:t>
            </a:r>
            <a:r>
              <a:rPr lang="en-ZA" dirty="0" smtClean="0">
                <a:solidFill>
                  <a:srgbClr val="222222"/>
                </a:solidFill>
                <a:latin typeface="arial" panose="020B0604020202020204" pitchFamily="34" charset="0"/>
              </a:rPr>
              <a:t>manage them </a:t>
            </a:r>
            <a:r>
              <a:rPr lang="en-ZA" dirty="0">
                <a:solidFill>
                  <a:srgbClr val="222222"/>
                </a:solidFill>
                <a:latin typeface="arial" panose="020B0604020202020204" pitchFamily="34" charset="0"/>
              </a:rPr>
              <a:t>should be aware of these processes and interactions.</a:t>
            </a:r>
          </a:p>
        </p:txBody>
      </p:sp>
    </p:spTree>
    <p:extLst>
      <p:ext uri="{BB962C8B-B14F-4D97-AF65-F5344CB8AC3E}">
        <p14:creationId xmlns:p14="http://schemas.microsoft.com/office/powerpoint/2010/main" val="127721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271" y="179614"/>
            <a:ext cx="11903529" cy="6368143"/>
          </a:xfrm>
        </p:spPr>
        <p:txBody>
          <a:bodyPr>
            <a:normAutofit fontScale="92500" lnSpcReduction="10000"/>
          </a:bodyPr>
          <a:lstStyle/>
          <a:p>
            <a:pPr marL="0" lvl="0" indent="0" algn="ctr">
              <a:lnSpc>
                <a:spcPct val="150000"/>
              </a:lnSpc>
              <a:buNone/>
            </a:pPr>
            <a:r>
              <a:rPr lang="en-ZA" sz="3000"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a:t>
            </a:r>
            <a:r>
              <a:rPr lang="en-ZA" sz="3000" b="1" dirty="0" smtClean="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Systems (2)</a:t>
            </a:r>
            <a:endParaRPr lang="en-ZA" sz="3000"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50000"/>
              </a:lnSpc>
            </a:pPr>
            <a:r>
              <a:rPr lang="en-ZA" dirty="0" smtClean="0">
                <a:latin typeface="Berkeley-Book"/>
              </a:rPr>
              <a:t>The </a:t>
            </a:r>
            <a:r>
              <a:rPr lang="en-ZA" dirty="0">
                <a:latin typeface="Berkeley-Book"/>
              </a:rPr>
              <a:t>current hydrological, geomorphological, </a:t>
            </a:r>
            <a:r>
              <a:rPr lang="en-ZA" dirty="0" smtClean="0">
                <a:latin typeface="Berkeley-Book"/>
              </a:rPr>
              <a:t>environmental and </a:t>
            </a:r>
            <a:r>
              <a:rPr lang="en-ZA" dirty="0">
                <a:latin typeface="Berkeley-Book"/>
              </a:rPr>
              <a:t>ecological states of </a:t>
            </a:r>
            <a:r>
              <a:rPr lang="en-ZA" dirty="0" smtClean="0">
                <a:latin typeface="Berkeley-Book"/>
              </a:rPr>
              <a:t> streams</a:t>
            </a:r>
            <a:r>
              <a:rPr lang="en-ZA" dirty="0">
                <a:latin typeface="Berkeley-Book"/>
              </a:rPr>
              <a:t>, rivers, wetlands</a:t>
            </a:r>
            <a:r>
              <a:rPr lang="en-ZA" dirty="0" smtClean="0">
                <a:latin typeface="Berkeley-Book"/>
              </a:rPr>
              <a:t>, estuaries </a:t>
            </a:r>
            <a:r>
              <a:rPr lang="en-ZA" dirty="0">
                <a:latin typeface="Berkeley-Book"/>
              </a:rPr>
              <a:t>and coasts are indicators of past and </a:t>
            </a:r>
            <a:r>
              <a:rPr lang="en-ZA" dirty="0" smtClean="0">
                <a:latin typeface="Berkeley-Book"/>
              </a:rPr>
              <a:t>current management </a:t>
            </a:r>
            <a:r>
              <a:rPr lang="en-ZA" dirty="0">
                <a:latin typeface="Berkeley-Book"/>
              </a:rPr>
              <a:t>policies or practices. </a:t>
            </a:r>
            <a:endParaRPr lang="en-ZA" dirty="0" smtClean="0">
              <a:latin typeface="Berkeley-Book"/>
            </a:endParaRPr>
          </a:p>
          <a:p>
            <a:pPr>
              <a:lnSpc>
                <a:spcPct val="150000"/>
              </a:lnSpc>
            </a:pPr>
            <a:r>
              <a:rPr lang="en-ZA" dirty="0" smtClean="0">
                <a:latin typeface="Berkeley-Book"/>
              </a:rPr>
              <a:t>The </a:t>
            </a:r>
            <a:r>
              <a:rPr lang="en-ZA" dirty="0">
                <a:latin typeface="Berkeley-Book"/>
              </a:rPr>
              <a:t>condition of </a:t>
            </a:r>
            <a:r>
              <a:rPr lang="en-ZA" dirty="0" smtClean="0">
                <a:latin typeface="Berkeley-Book"/>
              </a:rPr>
              <a:t>such components </a:t>
            </a:r>
            <a:r>
              <a:rPr lang="en-ZA" dirty="0">
                <a:latin typeface="Berkeley-Book"/>
              </a:rPr>
              <a:t>of a water resources system is an indicator </a:t>
            </a:r>
            <a:r>
              <a:rPr lang="en-ZA" dirty="0" smtClean="0">
                <a:latin typeface="Berkeley-Book"/>
              </a:rPr>
              <a:t>of how </a:t>
            </a:r>
            <a:r>
              <a:rPr lang="en-ZA" dirty="0">
                <a:latin typeface="Berkeley-Book"/>
              </a:rPr>
              <a:t>well they can function. </a:t>
            </a:r>
            <a:endParaRPr lang="en-ZA" dirty="0" smtClean="0">
              <a:latin typeface="Berkeley-Book"/>
            </a:endParaRPr>
          </a:p>
          <a:p>
            <a:pPr>
              <a:lnSpc>
                <a:spcPct val="150000"/>
              </a:lnSpc>
            </a:pPr>
            <a:r>
              <a:rPr lang="en-ZA" dirty="0" smtClean="0">
                <a:latin typeface="Berkeley-Book"/>
              </a:rPr>
              <a:t>Natural </a:t>
            </a:r>
            <a:r>
              <a:rPr lang="en-ZA" dirty="0">
                <a:latin typeface="Berkeley-Book"/>
              </a:rPr>
              <a:t>systems are able </a:t>
            </a:r>
            <a:r>
              <a:rPr lang="en-ZA" dirty="0" smtClean="0">
                <a:latin typeface="Berkeley-Book"/>
              </a:rPr>
              <a:t>to filter </a:t>
            </a:r>
            <a:r>
              <a:rPr lang="en-ZA" dirty="0">
                <a:latin typeface="Berkeley-Book"/>
              </a:rPr>
              <a:t>contaminants from runoff; store, absorb and </a:t>
            </a:r>
            <a:r>
              <a:rPr lang="en-ZA" dirty="0" smtClean="0">
                <a:latin typeface="Berkeley-Book"/>
              </a:rPr>
              <a:t>gradually release </a:t>
            </a:r>
            <a:r>
              <a:rPr lang="en-ZA" dirty="0">
                <a:latin typeface="Berkeley-Book"/>
              </a:rPr>
              <a:t>floodwaters; serve as habitat for fish </a:t>
            </a:r>
            <a:r>
              <a:rPr lang="en-ZA" dirty="0" smtClean="0">
                <a:latin typeface="Berkeley-Book"/>
              </a:rPr>
              <a:t>and wildlife</a:t>
            </a:r>
            <a:r>
              <a:rPr lang="en-ZA" dirty="0">
                <a:latin typeface="Berkeley-Book"/>
              </a:rPr>
              <a:t>; recharge </a:t>
            </a:r>
            <a:r>
              <a:rPr lang="en-ZA" dirty="0" smtClean="0">
                <a:latin typeface="Berkeley-Book"/>
              </a:rPr>
              <a:t>ground waters</a:t>
            </a:r>
            <a:r>
              <a:rPr lang="en-ZA" dirty="0">
                <a:latin typeface="Berkeley-Book"/>
              </a:rPr>
              <a:t>; provide for </a:t>
            </a:r>
            <a:r>
              <a:rPr lang="en-ZA" dirty="0" smtClean="0">
                <a:latin typeface="Berkeley-Book"/>
              </a:rPr>
              <a:t>commercial transport </a:t>
            </a:r>
            <a:r>
              <a:rPr lang="en-ZA" dirty="0">
                <a:latin typeface="Berkeley-Book"/>
              </a:rPr>
              <a:t>of cargo; become sites for hydropower </a:t>
            </a:r>
            <a:r>
              <a:rPr lang="en-ZA" dirty="0" smtClean="0">
                <a:latin typeface="Berkeley-Book"/>
              </a:rPr>
              <a:t>and provide </a:t>
            </a:r>
            <a:r>
              <a:rPr lang="en-ZA" dirty="0">
                <a:latin typeface="Berkeley-Book"/>
              </a:rPr>
              <a:t>recreational opportunities beneficial to humans</a:t>
            </a:r>
            <a:r>
              <a:rPr lang="en-ZA" dirty="0" smtClean="0">
                <a:latin typeface="Berkeley-Book"/>
              </a:rPr>
              <a:t>.</a:t>
            </a:r>
            <a:endParaRPr lang="en-ZA" dirty="0">
              <a:latin typeface="Berkeley-Book"/>
            </a:endParaRPr>
          </a:p>
        </p:txBody>
      </p:sp>
    </p:spTree>
    <p:extLst>
      <p:ext uri="{BB962C8B-B14F-4D97-AF65-F5344CB8AC3E}">
        <p14:creationId xmlns:p14="http://schemas.microsoft.com/office/powerpoint/2010/main" val="3223173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408214"/>
            <a:ext cx="11413671" cy="6155872"/>
          </a:xfrm>
        </p:spPr>
        <p:txBody>
          <a:bodyPr>
            <a:normAutofit lnSpcReduction="10000"/>
          </a:bodyPr>
          <a:lstStyle/>
          <a:p>
            <a:pPr marL="0" lvl="0" indent="0" algn="ctr">
              <a:lnSpc>
                <a:spcPct val="150000"/>
              </a:lnSpc>
              <a:buNone/>
            </a:pPr>
            <a:r>
              <a:rPr lang="en-ZA"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a:t>
            </a:r>
            <a:r>
              <a:rPr lang="en-ZA" b="1" dirty="0" smtClean="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Systems (3)</a:t>
            </a:r>
            <a:endParaRPr lang="en-ZA"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50000"/>
              </a:lnSpc>
            </a:pPr>
            <a:r>
              <a:rPr lang="en-ZA" dirty="0" smtClean="0">
                <a:solidFill>
                  <a:prstClr val="black"/>
                </a:solidFill>
                <a:latin typeface="Berkeley-Book"/>
              </a:rPr>
              <a:t>Degraded </a:t>
            </a:r>
            <a:r>
              <a:rPr lang="en-ZA" dirty="0">
                <a:solidFill>
                  <a:prstClr val="black"/>
                </a:solidFill>
                <a:latin typeface="Berkeley-Book"/>
              </a:rPr>
              <a:t>systems do not perform these functions so well, and thus can result in added costs of providing alternative ways of meeting these needs</a:t>
            </a:r>
            <a:r>
              <a:rPr lang="en-ZA" dirty="0" smtClean="0">
                <a:solidFill>
                  <a:prstClr val="black"/>
                </a:solidFill>
                <a:latin typeface="Berkeley-Book"/>
              </a:rPr>
              <a:t>.</a:t>
            </a:r>
          </a:p>
          <a:p>
            <a:pPr>
              <a:lnSpc>
                <a:spcPct val="150000"/>
              </a:lnSpc>
            </a:pPr>
            <a:r>
              <a:rPr lang="en-ZA" sz="2900" dirty="0">
                <a:solidFill>
                  <a:prstClr val="black"/>
                </a:solidFill>
                <a:latin typeface="Berkeley-Book"/>
              </a:rPr>
              <a:t>During </a:t>
            </a:r>
            <a:r>
              <a:rPr lang="en-ZA" sz="2900" dirty="0" smtClean="0">
                <a:solidFill>
                  <a:prstClr val="black"/>
                </a:solidFill>
                <a:latin typeface="Berkeley-Book"/>
              </a:rPr>
              <a:t>most of </a:t>
            </a:r>
            <a:r>
              <a:rPr lang="en-ZA" sz="2900" dirty="0">
                <a:solidFill>
                  <a:prstClr val="black"/>
                </a:solidFill>
                <a:latin typeface="Berkeley-Book"/>
              </a:rPr>
              <a:t>this time, water resources planners and </a:t>
            </a:r>
            <a:r>
              <a:rPr lang="en-ZA" sz="2900" dirty="0" smtClean="0">
                <a:solidFill>
                  <a:prstClr val="black"/>
                </a:solidFill>
                <a:latin typeface="Berkeley-Book"/>
              </a:rPr>
              <a:t>managers were </a:t>
            </a:r>
            <a:r>
              <a:rPr lang="en-ZA" sz="2900" dirty="0">
                <a:solidFill>
                  <a:prstClr val="black"/>
                </a:solidFill>
                <a:latin typeface="Berkeley-Book"/>
              </a:rPr>
              <a:t>involved in ‘conquering nature and </a:t>
            </a:r>
            <a:r>
              <a:rPr lang="en-ZA" sz="2900" dirty="0" smtClean="0">
                <a:solidFill>
                  <a:prstClr val="black"/>
                </a:solidFill>
                <a:latin typeface="Berkeley-Book"/>
              </a:rPr>
              <a:t>taming its </a:t>
            </a:r>
            <a:r>
              <a:rPr lang="en-ZA" sz="2900" dirty="0">
                <a:solidFill>
                  <a:prstClr val="black"/>
                </a:solidFill>
                <a:latin typeface="Berkeley-Book"/>
              </a:rPr>
              <a:t>variability’. </a:t>
            </a:r>
            <a:endParaRPr lang="en-ZA" sz="2900" dirty="0" smtClean="0">
              <a:solidFill>
                <a:prstClr val="black"/>
              </a:solidFill>
              <a:latin typeface="Berkeley-Book"/>
            </a:endParaRPr>
          </a:p>
          <a:p>
            <a:pPr>
              <a:lnSpc>
                <a:spcPct val="150000"/>
              </a:lnSpc>
            </a:pPr>
            <a:r>
              <a:rPr lang="en-ZA" sz="2900" dirty="0" smtClean="0">
                <a:solidFill>
                  <a:prstClr val="black"/>
                </a:solidFill>
                <a:latin typeface="Berkeley-Book"/>
              </a:rPr>
              <a:t>Today</a:t>
            </a:r>
            <a:r>
              <a:rPr lang="en-ZA" sz="2900" dirty="0">
                <a:solidFill>
                  <a:prstClr val="black"/>
                </a:solidFill>
                <a:latin typeface="Berkeley-Book"/>
              </a:rPr>
              <a:t>, natural system restoration </a:t>
            </a:r>
            <a:r>
              <a:rPr lang="en-ZA" sz="2900" dirty="0" smtClean="0">
                <a:solidFill>
                  <a:prstClr val="black"/>
                </a:solidFill>
                <a:latin typeface="Berkeley-Book"/>
              </a:rPr>
              <a:t>and sustainability </a:t>
            </a:r>
            <a:r>
              <a:rPr lang="en-ZA" sz="2900" dirty="0">
                <a:solidFill>
                  <a:prstClr val="black"/>
                </a:solidFill>
                <a:latin typeface="Berkeley-Book"/>
              </a:rPr>
              <a:t>have become major objectives alongside </a:t>
            </a:r>
            <a:r>
              <a:rPr lang="en-ZA" sz="2900" dirty="0" smtClean="0">
                <a:solidFill>
                  <a:prstClr val="black"/>
                </a:solidFill>
                <a:latin typeface="Berkeley-Book"/>
              </a:rPr>
              <a:t>the usual </a:t>
            </a:r>
            <a:r>
              <a:rPr lang="en-ZA" sz="2900" dirty="0">
                <a:solidFill>
                  <a:prstClr val="black"/>
                </a:solidFill>
                <a:latin typeface="Berkeley-Book"/>
              </a:rPr>
              <a:t>economic services that water and related </a:t>
            </a:r>
            <a:r>
              <a:rPr lang="en-ZA" sz="2900" dirty="0" smtClean="0">
                <a:solidFill>
                  <a:prstClr val="black"/>
                </a:solidFill>
                <a:latin typeface="Berkeley-Book"/>
              </a:rPr>
              <a:t>land management </a:t>
            </a:r>
            <a:r>
              <a:rPr lang="en-ZA" sz="2900" dirty="0">
                <a:solidFill>
                  <a:prstClr val="black"/>
                </a:solidFill>
                <a:latin typeface="Berkeley-Book"/>
              </a:rPr>
              <a:t>can provide. </a:t>
            </a:r>
            <a:endParaRPr lang="en-ZA" sz="2900" dirty="0" smtClean="0">
              <a:solidFill>
                <a:prstClr val="black"/>
              </a:solidFill>
              <a:latin typeface="Berkeley-Book"/>
            </a:endParaRPr>
          </a:p>
          <a:p>
            <a:pPr>
              <a:lnSpc>
                <a:spcPct val="150000"/>
              </a:lnSpc>
            </a:pPr>
            <a:endParaRPr lang="en-ZA" dirty="0"/>
          </a:p>
        </p:txBody>
      </p:sp>
    </p:spTree>
    <p:extLst>
      <p:ext uri="{BB962C8B-B14F-4D97-AF65-F5344CB8AC3E}">
        <p14:creationId xmlns:p14="http://schemas.microsoft.com/office/powerpoint/2010/main" val="3904975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614" y="310242"/>
            <a:ext cx="11854543" cy="6204857"/>
          </a:xfrm>
        </p:spPr>
        <p:txBody>
          <a:bodyPr>
            <a:normAutofit/>
          </a:bodyPr>
          <a:lstStyle/>
          <a:p>
            <a:pPr marL="0" lvl="0" indent="0" algn="ctr">
              <a:lnSpc>
                <a:spcPct val="150000"/>
              </a:lnSpc>
              <a:buNone/>
            </a:pPr>
            <a:r>
              <a:rPr lang="en-ZA" b="1" dirty="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a:t>
            </a:r>
            <a:r>
              <a:rPr lang="en-ZA" b="1" dirty="0" smtClean="0">
                <a:solidFill>
                  <a:srgbClr val="001A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Systems (4)</a:t>
            </a:r>
            <a:endParaRPr lang="en-ZA" sz="2700" dirty="0" smtClean="0">
              <a:solidFill>
                <a:prstClr val="black"/>
              </a:solidFill>
              <a:latin typeface="Berkeley-Book"/>
            </a:endParaRPr>
          </a:p>
          <a:p>
            <a:pPr lvl="0" algn="just">
              <a:lnSpc>
                <a:spcPct val="150000"/>
              </a:lnSpc>
            </a:pPr>
            <a:r>
              <a:rPr lang="en-ZA" sz="2700" dirty="0" smtClean="0">
                <a:solidFill>
                  <a:prstClr val="black"/>
                </a:solidFill>
                <a:latin typeface="Berkeley-Book"/>
              </a:rPr>
              <a:t>Satisfying </a:t>
            </a:r>
            <a:r>
              <a:rPr lang="en-ZA" sz="2700" dirty="0">
                <a:solidFill>
                  <a:prstClr val="black"/>
                </a:solidFill>
                <a:latin typeface="Berkeley-Book"/>
              </a:rPr>
              <a:t>all these objectives to the extent possible requires an understanding of the basic hydrological, geological, environmental and ecological interactions that take place in natural aquatic systems.</a:t>
            </a:r>
          </a:p>
          <a:p>
            <a:pPr lvl="0" algn="just">
              <a:lnSpc>
                <a:spcPct val="150000"/>
              </a:lnSpc>
            </a:pPr>
            <a:r>
              <a:rPr lang="en-ZA" sz="2700" dirty="0" smtClean="0">
                <a:solidFill>
                  <a:prstClr val="black"/>
                </a:solidFill>
                <a:latin typeface="Berkeley-Book"/>
              </a:rPr>
              <a:t>It </a:t>
            </a:r>
            <a:r>
              <a:rPr lang="en-ZA" sz="2700" dirty="0">
                <a:solidFill>
                  <a:prstClr val="black"/>
                </a:solidFill>
                <a:latin typeface="Berkeley-Book"/>
              </a:rPr>
              <a:t>provides a background for those who may not be familiar with this subject and who wish to model such processes and their interactions for the purposes of planning and management.</a:t>
            </a:r>
          </a:p>
          <a:p>
            <a:endParaRPr lang="en-ZA" dirty="0"/>
          </a:p>
        </p:txBody>
      </p:sp>
    </p:spTree>
    <p:extLst>
      <p:ext uri="{BB962C8B-B14F-4D97-AF65-F5344CB8AC3E}">
        <p14:creationId xmlns:p14="http://schemas.microsoft.com/office/powerpoint/2010/main" val="917868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71" y="0"/>
            <a:ext cx="11979729" cy="578984"/>
          </a:xfrm>
        </p:spPr>
        <p:txBody>
          <a:bodyPr>
            <a:normAutofit fontScale="90000"/>
          </a:bodyPr>
          <a:lstStyle/>
          <a:p>
            <a:r>
              <a:rPr lang="en-ZA" b="1" dirty="0" smtClean="0">
                <a:solidFill>
                  <a:schemeClr val="accent1">
                    <a:lumMod val="75000"/>
                  </a:schemeClr>
                </a:solidFill>
                <a:effectLst>
                  <a:outerShdw blurRad="38100" dist="38100" dir="2700000" algn="tl">
                    <a:srgbClr val="000000">
                      <a:alpha val="43137"/>
                    </a:srgbClr>
                  </a:outerShdw>
                </a:effectLst>
              </a:rPr>
              <a:t>Planning and Management of Water Resource Systems</a:t>
            </a:r>
            <a:endParaRPr lang="en-ZA"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2271" y="702130"/>
            <a:ext cx="11756572" cy="5927269"/>
          </a:xfrm>
        </p:spPr>
        <p:txBody>
          <a:bodyPr>
            <a:normAutofit fontScale="92500" lnSpcReduction="10000"/>
          </a:bodyPr>
          <a:lstStyle/>
          <a:p>
            <a:pPr algn="just">
              <a:lnSpc>
                <a:spcPct val="150000"/>
              </a:lnSpc>
            </a:pPr>
            <a:r>
              <a:rPr lang="en-ZA" dirty="0">
                <a:latin typeface="Berkeley-Book"/>
              </a:rPr>
              <a:t>Water resources systems are characterized by </a:t>
            </a:r>
            <a:r>
              <a:rPr lang="en-ZA" dirty="0" smtClean="0">
                <a:latin typeface="Berkeley-Book"/>
              </a:rPr>
              <a:t>multiple interdependent </a:t>
            </a:r>
            <a:r>
              <a:rPr lang="en-ZA" dirty="0">
                <a:latin typeface="Berkeley-Book"/>
              </a:rPr>
              <a:t>components that together produce </a:t>
            </a:r>
            <a:r>
              <a:rPr lang="en-ZA" dirty="0" smtClean="0">
                <a:latin typeface="Berkeley-Book"/>
              </a:rPr>
              <a:t>multiple economic</a:t>
            </a:r>
            <a:r>
              <a:rPr lang="en-ZA" dirty="0">
                <a:latin typeface="Berkeley-Book"/>
              </a:rPr>
              <a:t>, environmental, ecological and </a:t>
            </a:r>
            <a:r>
              <a:rPr lang="en-ZA" dirty="0" smtClean="0">
                <a:latin typeface="Berkeley-Book"/>
              </a:rPr>
              <a:t>social impacts</a:t>
            </a:r>
            <a:r>
              <a:rPr lang="en-ZA" dirty="0">
                <a:latin typeface="Berkeley-Book"/>
              </a:rPr>
              <a:t>. </a:t>
            </a:r>
            <a:endParaRPr lang="en-ZA" dirty="0" smtClean="0">
              <a:latin typeface="Berkeley-Book"/>
            </a:endParaRPr>
          </a:p>
          <a:p>
            <a:pPr algn="just">
              <a:lnSpc>
                <a:spcPct val="150000"/>
              </a:lnSpc>
            </a:pPr>
            <a:r>
              <a:rPr lang="en-ZA" dirty="0" smtClean="0">
                <a:latin typeface="Berkeley-Book"/>
              </a:rPr>
              <a:t>Planners </a:t>
            </a:r>
            <a:r>
              <a:rPr lang="en-ZA" dirty="0">
                <a:latin typeface="Berkeley-Book"/>
              </a:rPr>
              <a:t>and managers working toward </a:t>
            </a:r>
            <a:r>
              <a:rPr lang="en-ZA" dirty="0" smtClean="0">
                <a:latin typeface="Berkeley-Book"/>
              </a:rPr>
              <a:t>improving the </a:t>
            </a:r>
            <a:r>
              <a:rPr lang="en-ZA" dirty="0">
                <a:latin typeface="Berkeley-Book"/>
              </a:rPr>
              <a:t>performance of, or the services provided by, </a:t>
            </a:r>
            <a:r>
              <a:rPr lang="en-ZA" dirty="0" smtClean="0">
                <a:latin typeface="Berkeley-Book"/>
              </a:rPr>
              <a:t>these complex </a:t>
            </a:r>
            <a:r>
              <a:rPr lang="en-ZA" dirty="0">
                <a:latin typeface="Berkeley-Book"/>
              </a:rPr>
              <a:t>systems must identify and evaluate </a:t>
            </a:r>
            <a:r>
              <a:rPr lang="en-ZA" dirty="0" smtClean="0">
                <a:latin typeface="Berkeley-Book"/>
              </a:rPr>
              <a:t>alternative plans </a:t>
            </a:r>
            <a:r>
              <a:rPr lang="en-ZA" dirty="0">
                <a:latin typeface="Berkeley-Book"/>
              </a:rPr>
              <a:t>and management or operating policies, </a:t>
            </a:r>
            <a:r>
              <a:rPr lang="en-ZA" dirty="0" smtClean="0">
                <a:latin typeface="Berkeley-Book"/>
              </a:rPr>
              <a:t>comparing their </a:t>
            </a:r>
            <a:r>
              <a:rPr lang="en-ZA" dirty="0">
                <a:latin typeface="Berkeley-Book"/>
              </a:rPr>
              <a:t>predicted performance with desired goals or objectives.</a:t>
            </a:r>
          </a:p>
          <a:p>
            <a:pPr algn="just">
              <a:lnSpc>
                <a:spcPct val="150000"/>
              </a:lnSpc>
            </a:pPr>
            <a:r>
              <a:rPr lang="en-ZA" dirty="0" smtClean="0">
                <a:latin typeface="Berkeley-Book"/>
              </a:rPr>
              <a:t>Constrained </a:t>
            </a:r>
            <a:r>
              <a:rPr lang="en-ZA" dirty="0">
                <a:latin typeface="Berkeley-Book"/>
              </a:rPr>
              <a:t>optimization and simulation </a:t>
            </a:r>
            <a:r>
              <a:rPr lang="en-ZA" dirty="0" smtClean="0">
                <a:latin typeface="Berkeley-Book"/>
              </a:rPr>
              <a:t>modelling is </a:t>
            </a:r>
            <a:r>
              <a:rPr lang="en-ZA" dirty="0">
                <a:latin typeface="Berkeley-Book"/>
              </a:rPr>
              <a:t>the primary way we have of predicting system </a:t>
            </a:r>
            <a:r>
              <a:rPr lang="en-ZA" dirty="0" smtClean="0">
                <a:latin typeface="Berkeley-Book"/>
              </a:rPr>
              <a:t>performance associated </a:t>
            </a:r>
            <a:r>
              <a:rPr lang="en-ZA" dirty="0">
                <a:latin typeface="Berkeley-Book"/>
              </a:rPr>
              <a:t>with any plan or operating policy.</a:t>
            </a:r>
            <a:endParaRPr lang="en-ZA" dirty="0"/>
          </a:p>
        </p:txBody>
      </p:sp>
    </p:spTree>
    <p:extLst>
      <p:ext uri="{BB962C8B-B14F-4D97-AF65-F5344CB8AC3E}">
        <p14:creationId xmlns:p14="http://schemas.microsoft.com/office/powerpoint/2010/main" val="480969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
            <a:ext cx="12192000" cy="881743"/>
          </a:xfrm>
        </p:spPr>
        <p:txBody>
          <a:bodyPr/>
          <a:lstStyle/>
          <a:p>
            <a:pPr algn="ctr"/>
            <a:r>
              <a:rPr lang="en-ZA" sz="4000" b="1" dirty="0">
                <a:solidFill>
                  <a:srgbClr val="5B9BD5">
                    <a:lumMod val="75000"/>
                  </a:srgbClr>
                </a:solidFill>
                <a:effectLst>
                  <a:outerShdw blurRad="38100" dist="38100" dir="2700000" algn="tl">
                    <a:srgbClr val="000000">
                      <a:alpha val="43137"/>
                    </a:srgbClr>
                  </a:outerShdw>
                </a:effectLst>
              </a:rPr>
              <a:t>Planning and Management of Water Resource Systems</a:t>
            </a:r>
            <a:endParaRPr lang="en-ZA" b="1" dirty="0"/>
          </a:p>
        </p:txBody>
      </p:sp>
      <p:sp>
        <p:nvSpPr>
          <p:cNvPr id="3" name="Content Placeholder 2"/>
          <p:cNvSpPr>
            <a:spLocks noGrp="1"/>
          </p:cNvSpPr>
          <p:nvPr>
            <p:ph idx="1"/>
          </p:nvPr>
        </p:nvSpPr>
        <p:spPr>
          <a:xfrm>
            <a:off x="266700" y="881742"/>
            <a:ext cx="11925300" cy="5976257"/>
          </a:xfrm>
        </p:spPr>
        <p:txBody>
          <a:bodyPr>
            <a:normAutofit fontScale="92500" lnSpcReduction="20000"/>
          </a:bodyPr>
          <a:lstStyle/>
          <a:p>
            <a:pPr algn="just">
              <a:lnSpc>
                <a:spcPct val="150000"/>
              </a:lnSpc>
            </a:pPr>
            <a:r>
              <a:rPr lang="en-ZA" dirty="0" smtClean="0">
                <a:latin typeface="Berkeley-Book"/>
              </a:rPr>
              <a:t>The </a:t>
            </a:r>
            <a:r>
              <a:rPr lang="en-ZA" dirty="0">
                <a:latin typeface="Berkeley-Book"/>
              </a:rPr>
              <a:t>development and use </a:t>
            </a:r>
            <a:r>
              <a:rPr lang="en-ZA" dirty="0" smtClean="0">
                <a:latin typeface="Berkeley-Book"/>
              </a:rPr>
              <a:t>of some </a:t>
            </a:r>
            <a:r>
              <a:rPr lang="en-ZA" dirty="0">
                <a:latin typeface="Berkeley-Book"/>
              </a:rPr>
              <a:t>of the modelling methods commonly applied </a:t>
            </a:r>
            <a:r>
              <a:rPr lang="en-ZA" dirty="0" smtClean="0">
                <a:latin typeface="Berkeley-Book"/>
              </a:rPr>
              <a:t>for identifying </a:t>
            </a:r>
            <a:r>
              <a:rPr lang="en-ZA" dirty="0">
                <a:latin typeface="Berkeley-Book"/>
              </a:rPr>
              <a:t>and analysing the performance of </a:t>
            </a:r>
            <a:r>
              <a:rPr lang="en-ZA" dirty="0" smtClean="0">
                <a:latin typeface="Berkeley-Book"/>
              </a:rPr>
              <a:t>water resources systems, will be introduced at a later stage in the modelling module.</a:t>
            </a:r>
          </a:p>
          <a:p>
            <a:pPr algn="just">
              <a:lnSpc>
                <a:spcPct val="160000"/>
              </a:lnSpc>
            </a:pPr>
            <a:r>
              <a:rPr lang="en-ZA" dirty="0">
                <a:latin typeface="Berkeley-Book"/>
              </a:rPr>
              <a:t>Events that cannot be predicted precisely are often called random. Many if not most of the inputs to, and processes that occur in, water resources systems are to some extent random. </a:t>
            </a:r>
          </a:p>
          <a:p>
            <a:pPr algn="just">
              <a:lnSpc>
                <a:spcPct val="160000"/>
              </a:lnSpc>
            </a:pPr>
            <a:r>
              <a:rPr lang="en-ZA" dirty="0">
                <a:latin typeface="Berkeley-Book"/>
              </a:rPr>
              <a:t>Hence, so too are the outputs of predicted impacts, and even people’s reactions to those outputs or impacts. </a:t>
            </a:r>
          </a:p>
          <a:p>
            <a:pPr algn="just">
              <a:lnSpc>
                <a:spcPct val="160000"/>
              </a:lnSpc>
            </a:pPr>
            <a:r>
              <a:rPr lang="en-ZA" dirty="0">
                <a:latin typeface="Berkeley-Book"/>
              </a:rPr>
              <a:t>To ignore this randomness or uncertainty when performing analyses in support of decisions is to ignore reality</a:t>
            </a:r>
          </a:p>
        </p:txBody>
      </p:sp>
    </p:spTree>
    <p:extLst>
      <p:ext uri="{BB962C8B-B14F-4D97-AF65-F5344CB8AC3E}">
        <p14:creationId xmlns:p14="http://schemas.microsoft.com/office/powerpoint/2010/main" val="3965983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14632" cy="6858000"/>
          </a:xfrm>
        </p:spPr>
        <p:txBody>
          <a:bodyPr>
            <a:normAutofit fontScale="92500"/>
          </a:bodyPr>
          <a:lstStyle/>
          <a:p>
            <a:pPr marL="0" indent="0" algn="ctr">
              <a:buNone/>
            </a:pPr>
            <a:r>
              <a:rPr lang="en-ZA" sz="4000" b="1" dirty="0">
                <a:solidFill>
                  <a:srgbClr val="5B9BD5">
                    <a:lumMod val="75000"/>
                  </a:srgbClr>
                </a:solidFill>
                <a:effectLst>
                  <a:outerShdw blurRad="38100" dist="38100" dir="2700000" algn="tl">
                    <a:srgbClr val="000000">
                      <a:alpha val="43137"/>
                    </a:srgbClr>
                  </a:outerShdw>
                </a:effectLst>
                <a:latin typeface="Calibri Light" panose="020F0302020204030204"/>
              </a:rPr>
              <a:t>Planning and Management of Water Resource Systems</a:t>
            </a:r>
            <a:endParaRPr lang="en-ZA" b="1" dirty="0" smtClean="0">
              <a:latin typeface="Berkeley-Book"/>
            </a:endParaRPr>
          </a:p>
          <a:p>
            <a:pPr algn="just"/>
            <a:r>
              <a:rPr lang="en-ZA" dirty="0" smtClean="0">
                <a:latin typeface="Berkeley-Book"/>
              </a:rPr>
              <a:t>Water </a:t>
            </a:r>
            <a:r>
              <a:rPr lang="en-ZA" dirty="0">
                <a:latin typeface="Berkeley-Book"/>
              </a:rPr>
              <a:t>resources systems provide a variety of economic</a:t>
            </a:r>
            <a:r>
              <a:rPr lang="en-ZA" dirty="0" smtClean="0">
                <a:latin typeface="Berkeley-Book"/>
              </a:rPr>
              <a:t>, environmental </a:t>
            </a:r>
            <a:r>
              <a:rPr lang="en-ZA" dirty="0">
                <a:latin typeface="Berkeley-Book"/>
              </a:rPr>
              <a:t>and ecological services</a:t>
            </a:r>
            <a:r>
              <a:rPr lang="en-ZA" dirty="0" smtClean="0">
                <a:latin typeface="Berkeley-Book"/>
              </a:rPr>
              <a:t>.</a:t>
            </a:r>
          </a:p>
          <a:p>
            <a:pPr algn="just"/>
            <a:r>
              <a:rPr lang="en-ZA" dirty="0" smtClean="0">
                <a:latin typeface="Berkeley-Book"/>
              </a:rPr>
              <a:t>They also serve </a:t>
            </a:r>
            <a:r>
              <a:rPr lang="en-ZA" dirty="0">
                <a:latin typeface="Berkeley-Book"/>
              </a:rPr>
              <a:t>a variety of purposes (such as water supply, </a:t>
            </a:r>
            <a:r>
              <a:rPr lang="en-ZA" dirty="0" smtClean="0">
                <a:latin typeface="Berkeley-Book"/>
              </a:rPr>
              <a:t>flood</a:t>
            </a:r>
          </a:p>
          <a:p>
            <a:pPr marL="0" indent="0" algn="just">
              <a:buNone/>
            </a:pPr>
            <a:r>
              <a:rPr lang="en-ZA" dirty="0" smtClean="0">
                <a:latin typeface="Berkeley-Book"/>
              </a:rPr>
              <a:t>   protection</a:t>
            </a:r>
            <a:r>
              <a:rPr lang="en-ZA" dirty="0">
                <a:latin typeface="Berkeley-Book"/>
              </a:rPr>
              <a:t>, hydropower production, navigation, recreation</a:t>
            </a:r>
            <a:r>
              <a:rPr lang="en-ZA" dirty="0" smtClean="0">
                <a:latin typeface="Berkeley-Book"/>
              </a:rPr>
              <a:t>, and </a:t>
            </a:r>
            <a:r>
              <a:rPr lang="en-ZA" dirty="0">
                <a:latin typeface="Berkeley-Book"/>
              </a:rPr>
              <a:t>waste </a:t>
            </a:r>
            <a:r>
              <a:rPr lang="en-ZA" dirty="0" smtClean="0">
                <a:latin typeface="Berkeley-Book"/>
              </a:rPr>
              <a:t>      </a:t>
            </a:r>
          </a:p>
          <a:p>
            <a:pPr marL="0" indent="0" algn="just">
              <a:buNone/>
            </a:pPr>
            <a:r>
              <a:rPr lang="en-ZA" dirty="0" smtClean="0">
                <a:latin typeface="Berkeley-Book"/>
              </a:rPr>
              <a:t>   reduction </a:t>
            </a:r>
            <a:r>
              <a:rPr lang="en-ZA" dirty="0">
                <a:latin typeface="Berkeley-Book"/>
              </a:rPr>
              <a:t>and transport</a:t>
            </a:r>
            <a:r>
              <a:rPr lang="en-ZA" dirty="0" smtClean="0">
                <a:latin typeface="Berkeley-Book"/>
              </a:rPr>
              <a:t>).</a:t>
            </a:r>
          </a:p>
          <a:p>
            <a:pPr algn="just"/>
            <a:r>
              <a:rPr lang="en-ZA" dirty="0" smtClean="0">
                <a:latin typeface="Berkeley-Book"/>
              </a:rPr>
              <a:t>Performance criteria </a:t>
            </a:r>
            <a:r>
              <a:rPr lang="en-ZA" dirty="0">
                <a:latin typeface="Berkeley-Book"/>
              </a:rPr>
              <a:t>provide measures of just how well a plan or</a:t>
            </a:r>
          </a:p>
          <a:p>
            <a:pPr marL="0" indent="0" algn="just">
              <a:buNone/>
            </a:pPr>
            <a:r>
              <a:rPr lang="en-ZA" dirty="0" smtClean="0">
                <a:latin typeface="Berkeley-Book"/>
              </a:rPr>
              <a:t>   management </a:t>
            </a:r>
            <a:r>
              <a:rPr lang="en-ZA" dirty="0">
                <a:latin typeface="Berkeley-Book"/>
              </a:rPr>
              <a:t>policy performs</a:t>
            </a:r>
            <a:r>
              <a:rPr lang="en-ZA" dirty="0" smtClean="0">
                <a:latin typeface="Berkeley-Book"/>
              </a:rPr>
              <a:t>.</a:t>
            </a:r>
          </a:p>
          <a:p>
            <a:pPr algn="just"/>
            <a:r>
              <a:rPr lang="en-ZA" dirty="0">
                <a:latin typeface="Berkeley-Book"/>
              </a:rPr>
              <a:t>There are a variety </a:t>
            </a:r>
            <a:r>
              <a:rPr lang="en-ZA" dirty="0" smtClean="0">
                <a:latin typeface="Berkeley-Book"/>
              </a:rPr>
              <a:t>of criteria </a:t>
            </a:r>
            <a:r>
              <a:rPr lang="en-ZA" dirty="0">
                <a:latin typeface="Berkeley-Book"/>
              </a:rPr>
              <a:t>one can use to judge and compare system</a:t>
            </a:r>
          </a:p>
          <a:p>
            <a:pPr marL="0" indent="0" algn="just">
              <a:buNone/>
            </a:pPr>
            <a:r>
              <a:rPr lang="en-ZA" dirty="0" smtClean="0">
                <a:latin typeface="Berkeley-Book"/>
              </a:rPr>
              <a:t>   performance, and some </a:t>
            </a:r>
            <a:r>
              <a:rPr lang="en-ZA" dirty="0">
                <a:latin typeface="Berkeley-Book"/>
              </a:rPr>
              <a:t>of these performance criteria may </a:t>
            </a:r>
            <a:r>
              <a:rPr lang="en-ZA" dirty="0" smtClean="0">
                <a:latin typeface="Berkeley-Book"/>
              </a:rPr>
              <a:t>be conflicting.</a:t>
            </a:r>
          </a:p>
          <a:p>
            <a:pPr algn="just"/>
            <a:r>
              <a:rPr lang="en-ZA" dirty="0" smtClean="0">
                <a:latin typeface="Berkeley-Book"/>
              </a:rPr>
              <a:t>The </a:t>
            </a:r>
            <a:r>
              <a:rPr lang="en-ZA" dirty="0">
                <a:latin typeface="Berkeley-Book"/>
              </a:rPr>
              <a:t>water that has access to one consumer </a:t>
            </a:r>
            <a:r>
              <a:rPr lang="en-ZA" dirty="0" smtClean="0">
                <a:latin typeface="Berkeley-Book"/>
              </a:rPr>
              <a:t>is not </a:t>
            </a:r>
            <a:r>
              <a:rPr lang="en-ZA" dirty="0">
                <a:latin typeface="Berkeley-Book"/>
              </a:rPr>
              <a:t>available to another consumer, and vice versa. </a:t>
            </a:r>
            <a:endParaRPr lang="en-ZA" dirty="0" smtClean="0">
              <a:latin typeface="Berkeley-Book"/>
            </a:endParaRPr>
          </a:p>
          <a:p>
            <a:pPr algn="just"/>
            <a:r>
              <a:rPr lang="en-ZA" dirty="0" smtClean="0">
                <a:latin typeface="Berkeley-Book"/>
              </a:rPr>
              <a:t>In these </a:t>
            </a:r>
            <a:r>
              <a:rPr lang="en-ZA" dirty="0">
                <a:latin typeface="Berkeley-Book"/>
              </a:rPr>
              <a:t>cases, </a:t>
            </a:r>
            <a:r>
              <a:rPr lang="en-ZA" dirty="0" smtClean="0">
                <a:latin typeface="Berkeley-Book"/>
              </a:rPr>
              <a:t>trade-offs </a:t>
            </a:r>
            <a:r>
              <a:rPr lang="en-ZA" dirty="0">
                <a:latin typeface="Berkeley-Book"/>
              </a:rPr>
              <a:t>exist among conflicting </a:t>
            </a:r>
            <a:r>
              <a:rPr lang="en-ZA" dirty="0" smtClean="0">
                <a:latin typeface="Berkeley-Book"/>
              </a:rPr>
              <a:t>criteria and </a:t>
            </a:r>
            <a:r>
              <a:rPr lang="en-ZA" dirty="0">
                <a:latin typeface="Berkeley-Book"/>
              </a:rPr>
              <a:t>these </a:t>
            </a:r>
            <a:r>
              <a:rPr lang="en-ZA" dirty="0" smtClean="0">
                <a:latin typeface="Berkeley-Book"/>
              </a:rPr>
              <a:t>trade-offs </a:t>
            </a:r>
            <a:r>
              <a:rPr lang="en-ZA" dirty="0">
                <a:latin typeface="Berkeley-Book"/>
              </a:rPr>
              <a:t>must be considered when </a:t>
            </a:r>
            <a:r>
              <a:rPr lang="en-ZA" dirty="0" smtClean="0">
                <a:latin typeface="Berkeley-Book"/>
              </a:rPr>
              <a:t>searching for </a:t>
            </a:r>
            <a:r>
              <a:rPr lang="en-ZA" dirty="0">
                <a:latin typeface="Berkeley-Book"/>
              </a:rPr>
              <a:t>the best compromise decisions.</a:t>
            </a:r>
            <a:endParaRPr lang="en-ZA" dirty="0"/>
          </a:p>
        </p:txBody>
      </p:sp>
    </p:spTree>
    <p:extLst>
      <p:ext uri="{BB962C8B-B14F-4D97-AF65-F5344CB8AC3E}">
        <p14:creationId xmlns:p14="http://schemas.microsoft.com/office/powerpoint/2010/main" val="3749337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456" y="109093"/>
            <a:ext cx="10515600" cy="473075"/>
          </a:xfrm>
        </p:spPr>
        <p:txBody>
          <a:bodyPr>
            <a:normAutofit fontScale="90000"/>
          </a:bodyPr>
          <a:lstStyle/>
          <a:p>
            <a:r>
              <a:rPr lang="en-ZA" sz="4000" b="1" dirty="0">
                <a:solidFill>
                  <a:srgbClr val="5B9BD5">
                    <a:lumMod val="75000"/>
                  </a:srgbClr>
                </a:solidFill>
                <a:effectLst>
                  <a:outerShdw blurRad="38100" dist="38100" dir="2700000" algn="tl">
                    <a:srgbClr val="000000">
                      <a:alpha val="43137"/>
                    </a:srgbClr>
                  </a:outerShdw>
                </a:effectLst>
              </a:rPr>
              <a:t>Planning and Management of Water Resource Systems</a:t>
            </a:r>
            <a:endParaRPr lang="en-ZA" b="1" dirty="0"/>
          </a:p>
        </p:txBody>
      </p:sp>
      <p:sp>
        <p:nvSpPr>
          <p:cNvPr id="3" name="Content Placeholder 2"/>
          <p:cNvSpPr>
            <a:spLocks noGrp="1"/>
          </p:cNvSpPr>
          <p:nvPr>
            <p:ph idx="1"/>
          </p:nvPr>
        </p:nvSpPr>
        <p:spPr>
          <a:xfrm>
            <a:off x="0" y="722376"/>
            <a:ext cx="12192000" cy="6135624"/>
          </a:xfrm>
        </p:spPr>
        <p:txBody>
          <a:bodyPr>
            <a:normAutofit/>
          </a:bodyPr>
          <a:lstStyle/>
          <a:p>
            <a:pPr marL="0" indent="0">
              <a:lnSpc>
                <a:spcPct val="150000"/>
              </a:lnSpc>
              <a:buNone/>
            </a:pPr>
            <a:r>
              <a:rPr lang="en-ZA" dirty="0">
                <a:latin typeface="Berkeley-Book"/>
              </a:rPr>
              <a:t>Multipurpose river basin development projects </a:t>
            </a:r>
            <a:r>
              <a:rPr lang="en-ZA" dirty="0" smtClean="0">
                <a:latin typeface="Berkeley-Book"/>
              </a:rPr>
              <a:t>typically involve:</a:t>
            </a:r>
          </a:p>
          <a:p>
            <a:pPr>
              <a:lnSpc>
                <a:spcPct val="150000"/>
              </a:lnSpc>
            </a:pPr>
            <a:r>
              <a:rPr lang="en-ZA" dirty="0" smtClean="0">
                <a:latin typeface="Berkeley-Book"/>
              </a:rPr>
              <a:t>the </a:t>
            </a:r>
            <a:r>
              <a:rPr lang="en-ZA" dirty="0">
                <a:latin typeface="Berkeley-Book"/>
              </a:rPr>
              <a:t>identification and use of both </a:t>
            </a:r>
            <a:r>
              <a:rPr lang="en-ZA" dirty="0" smtClean="0">
                <a:latin typeface="Berkeley-Book"/>
              </a:rPr>
              <a:t>structural and </a:t>
            </a:r>
            <a:r>
              <a:rPr lang="en-ZA" dirty="0">
                <a:latin typeface="Berkeley-Book"/>
              </a:rPr>
              <a:t>non-structural measures that are designed </a:t>
            </a:r>
            <a:r>
              <a:rPr lang="en-ZA" dirty="0" smtClean="0">
                <a:latin typeface="Berkeley-Book"/>
              </a:rPr>
              <a:t>, for example</a:t>
            </a:r>
            <a:r>
              <a:rPr lang="en-ZA" dirty="0">
                <a:latin typeface="Berkeley-Book"/>
              </a:rPr>
              <a:t>, </a:t>
            </a:r>
            <a:endParaRPr lang="en-ZA" dirty="0" smtClean="0">
              <a:latin typeface="Berkeley-Book"/>
            </a:endParaRPr>
          </a:p>
          <a:p>
            <a:pPr lvl="1">
              <a:lnSpc>
                <a:spcPct val="150000"/>
              </a:lnSpc>
            </a:pPr>
            <a:r>
              <a:rPr lang="en-ZA" dirty="0" smtClean="0">
                <a:solidFill>
                  <a:schemeClr val="accent5"/>
                </a:solidFill>
                <a:latin typeface="Berkeley-Book"/>
              </a:rPr>
              <a:t>To increase </a:t>
            </a:r>
            <a:r>
              <a:rPr lang="en-ZA" dirty="0">
                <a:solidFill>
                  <a:schemeClr val="accent5"/>
                </a:solidFill>
                <a:latin typeface="Berkeley-Book"/>
              </a:rPr>
              <a:t>the reliability of municipal, </a:t>
            </a:r>
            <a:r>
              <a:rPr lang="en-ZA" dirty="0" smtClean="0">
                <a:solidFill>
                  <a:schemeClr val="accent5"/>
                </a:solidFill>
                <a:latin typeface="Berkeley-Book"/>
              </a:rPr>
              <a:t>industrial and </a:t>
            </a:r>
            <a:r>
              <a:rPr lang="en-ZA" dirty="0">
                <a:solidFill>
                  <a:schemeClr val="accent5"/>
                </a:solidFill>
                <a:latin typeface="Berkeley-Book"/>
              </a:rPr>
              <a:t>agricultural water supplies when and </a:t>
            </a:r>
            <a:r>
              <a:rPr lang="en-ZA" dirty="0" smtClean="0">
                <a:solidFill>
                  <a:schemeClr val="accent5"/>
                </a:solidFill>
                <a:latin typeface="Berkeley-Book"/>
              </a:rPr>
              <a:t>where demanded</a:t>
            </a:r>
            <a:r>
              <a:rPr lang="en-ZA" dirty="0">
                <a:solidFill>
                  <a:schemeClr val="accent5"/>
                </a:solidFill>
                <a:latin typeface="Berkeley-Book"/>
              </a:rPr>
              <a:t>, </a:t>
            </a:r>
            <a:endParaRPr lang="en-ZA" dirty="0" smtClean="0">
              <a:solidFill>
                <a:schemeClr val="accent5"/>
              </a:solidFill>
              <a:latin typeface="Berkeley-Book"/>
            </a:endParaRPr>
          </a:p>
          <a:p>
            <a:pPr lvl="1">
              <a:lnSpc>
                <a:spcPct val="150000"/>
              </a:lnSpc>
            </a:pPr>
            <a:r>
              <a:rPr lang="en-ZA" dirty="0" smtClean="0">
                <a:solidFill>
                  <a:schemeClr val="accent5"/>
                </a:solidFill>
                <a:latin typeface="Berkeley-Book"/>
              </a:rPr>
              <a:t>to </a:t>
            </a:r>
            <a:r>
              <a:rPr lang="en-ZA" dirty="0">
                <a:solidFill>
                  <a:schemeClr val="accent5"/>
                </a:solidFill>
                <a:latin typeface="Berkeley-Book"/>
              </a:rPr>
              <a:t>protect against floods, </a:t>
            </a:r>
            <a:endParaRPr lang="en-ZA" dirty="0" smtClean="0">
              <a:solidFill>
                <a:schemeClr val="accent5"/>
              </a:solidFill>
              <a:latin typeface="Berkeley-Book"/>
            </a:endParaRPr>
          </a:p>
          <a:p>
            <a:pPr lvl="1">
              <a:lnSpc>
                <a:spcPct val="150000"/>
              </a:lnSpc>
            </a:pPr>
            <a:r>
              <a:rPr lang="en-ZA" dirty="0" smtClean="0">
                <a:solidFill>
                  <a:schemeClr val="accent5"/>
                </a:solidFill>
                <a:latin typeface="Berkeley-Book"/>
              </a:rPr>
              <a:t>to </a:t>
            </a:r>
            <a:r>
              <a:rPr lang="en-ZA" dirty="0">
                <a:solidFill>
                  <a:schemeClr val="accent5"/>
                </a:solidFill>
                <a:latin typeface="Berkeley-Book"/>
              </a:rPr>
              <a:t>improve </a:t>
            </a:r>
            <a:r>
              <a:rPr lang="en-ZA" dirty="0" smtClean="0">
                <a:solidFill>
                  <a:schemeClr val="accent5"/>
                </a:solidFill>
                <a:latin typeface="Berkeley-Book"/>
              </a:rPr>
              <a:t>water quality,</a:t>
            </a:r>
          </a:p>
          <a:p>
            <a:pPr lvl="1">
              <a:lnSpc>
                <a:spcPct val="150000"/>
              </a:lnSpc>
            </a:pPr>
            <a:r>
              <a:rPr lang="en-ZA" dirty="0" smtClean="0">
                <a:solidFill>
                  <a:schemeClr val="accent5"/>
                </a:solidFill>
                <a:latin typeface="Berkeley-Book"/>
              </a:rPr>
              <a:t>to </a:t>
            </a:r>
            <a:r>
              <a:rPr lang="en-ZA" dirty="0">
                <a:solidFill>
                  <a:schemeClr val="accent5"/>
                </a:solidFill>
                <a:latin typeface="Berkeley-Book"/>
              </a:rPr>
              <a:t>provide for commercial navigation and recreation</a:t>
            </a:r>
            <a:r>
              <a:rPr lang="en-ZA" dirty="0" smtClean="0">
                <a:solidFill>
                  <a:schemeClr val="accent5"/>
                </a:solidFill>
                <a:latin typeface="Berkeley-Book"/>
              </a:rPr>
              <a:t>, and </a:t>
            </a:r>
          </a:p>
          <a:p>
            <a:pPr lvl="1">
              <a:lnSpc>
                <a:spcPct val="150000"/>
              </a:lnSpc>
            </a:pPr>
            <a:r>
              <a:rPr lang="en-ZA" dirty="0" smtClean="0">
                <a:solidFill>
                  <a:schemeClr val="accent5"/>
                </a:solidFill>
                <a:latin typeface="Berkeley-Book"/>
              </a:rPr>
              <a:t>to </a:t>
            </a:r>
            <a:r>
              <a:rPr lang="en-ZA" dirty="0">
                <a:solidFill>
                  <a:schemeClr val="accent5"/>
                </a:solidFill>
                <a:latin typeface="Berkeley-Book"/>
              </a:rPr>
              <a:t>produce hydropower, as appropriate for </a:t>
            </a:r>
            <a:r>
              <a:rPr lang="en-ZA" dirty="0" smtClean="0">
                <a:solidFill>
                  <a:schemeClr val="accent5"/>
                </a:solidFill>
                <a:latin typeface="Berkeley-Book"/>
              </a:rPr>
              <a:t>the particular </a:t>
            </a:r>
            <a:r>
              <a:rPr lang="en-ZA" dirty="0">
                <a:solidFill>
                  <a:schemeClr val="accent5"/>
                </a:solidFill>
                <a:latin typeface="Berkeley-Book"/>
              </a:rPr>
              <a:t>river basin</a:t>
            </a:r>
            <a:r>
              <a:rPr lang="en-ZA" dirty="0" smtClean="0">
                <a:solidFill>
                  <a:schemeClr val="accent5"/>
                </a:solidFill>
                <a:latin typeface="Berkeley-Book"/>
              </a:rPr>
              <a:t>.</a:t>
            </a:r>
          </a:p>
          <a:p>
            <a:endParaRPr lang="en-ZA" dirty="0"/>
          </a:p>
        </p:txBody>
      </p:sp>
    </p:spTree>
    <p:extLst>
      <p:ext uri="{BB962C8B-B14F-4D97-AF65-F5344CB8AC3E}">
        <p14:creationId xmlns:p14="http://schemas.microsoft.com/office/powerpoint/2010/main" val="228388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0"/>
            <a:ext cx="11506200" cy="625475"/>
          </a:xfrm>
        </p:spPr>
        <p:txBody>
          <a:bodyPr>
            <a:normAutofit fontScale="90000"/>
          </a:bodyPr>
          <a:lstStyle/>
          <a:p>
            <a:r>
              <a:rPr lang="en-ZA" sz="4000" b="1" dirty="0">
                <a:solidFill>
                  <a:srgbClr val="5B9BD5">
                    <a:lumMod val="75000"/>
                  </a:srgbClr>
                </a:solidFill>
                <a:effectLst>
                  <a:outerShdw blurRad="38100" dist="38100" dir="2700000" algn="tl">
                    <a:srgbClr val="000000">
                      <a:alpha val="43137"/>
                    </a:srgbClr>
                  </a:outerShdw>
                </a:effectLst>
              </a:rPr>
              <a:t>Planning and Management of Water Resource Systems</a:t>
            </a:r>
            <a:endParaRPr lang="en-ZA" b="1" dirty="0"/>
          </a:p>
        </p:txBody>
      </p:sp>
      <p:sp>
        <p:nvSpPr>
          <p:cNvPr id="3" name="Content Placeholder 2"/>
          <p:cNvSpPr>
            <a:spLocks noGrp="1"/>
          </p:cNvSpPr>
          <p:nvPr>
            <p:ph idx="1"/>
          </p:nvPr>
        </p:nvSpPr>
        <p:spPr>
          <a:xfrm>
            <a:off x="419100" y="800100"/>
            <a:ext cx="11506200" cy="5772151"/>
          </a:xfrm>
        </p:spPr>
        <p:txBody>
          <a:bodyPr>
            <a:normAutofit fontScale="92500"/>
          </a:bodyPr>
          <a:lstStyle/>
          <a:p>
            <a:pPr lvl="0">
              <a:lnSpc>
                <a:spcPct val="150000"/>
              </a:lnSpc>
            </a:pPr>
            <a:r>
              <a:rPr lang="en-ZA" sz="2600" dirty="0">
                <a:solidFill>
                  <a:prstClr val="black"/>
                </a:solidFill>
                <a:latin typeface="Berkeley-Book"/>
              </a:rPr>
              <a:t>The management of water resource systems to serve various purposes and to meet various objectives requires actions with respect to land and water use. </a:t>
            </a:r>
            <a:endParaRPr lang="en-ZA" dirty="0" smtClean="0">
              <a:latin typeface="Berkeley-Book"/>
            </a:endParaRPr>
          </a:p>
          <a:p>
            <a:r>
              <a:rPr lang="en-ZA" dirty="0" smtClean="0">
                <a:latin typeface="Berkeley-Book"/>
              </a:rPr>
              <a:t>Regulating water </a:t>
            </a:r>
            <a:r>
              <a:rPr lang="en-ZA" dirty="0">
                <a:latin typeface="Berkeley-Book"/>
              </a:rPr>
              <a:t>quantity and quality often requires </a:t>
            </a:r>
            <a:r>
              <a:rPr lang="en-ZA" dirty="0" smtClean="0">
                <a:latin typeface="Berkeley-Book"/>
              </a:rPr>
              <a:t>engineering infrastructure</a:t>
            </a:r>
            <a:r>
              <a:rPr lang="en-ZA" dirty="0">
                <a:latin typeface="Berkeley-Book"/>
              </a:rPr>
              <a:t>. </a:t>
            </a:r>
            <a:endParaRPr lang="en-ZA" dirty="0" smtClean="0">
              <a:latin typeface="Berkeley-Book"/>
            </a:endParaRPr>
          </a:p>
          <a:p>
            <a:r>
              <a:rPr lang="en-ZA" dirty="0" smtClean="0">
                <a:latin typeface="Berkeley-Book"/>
              </a:rPr>
              <a:t>The </a:t>
            </a:r>
            <a:r>
              <a:rPr lang="en-ZA" dirty="0">
                <a:latin typeface="Berkeley-Book"/>
              </a:rPr>
              <a:t>planning, design and operation </a:t>
            </a:r>
            <a:r>
              <a:rPr lang="en-ZA" dirty="0" smtClean="0">
                <a:latin typeface="Berkeley-Book"/>
              </a:rPr>
              <a:t>of such </a:t>
            </a:r>
            <a:r>
              <a:rPr lang="en-ZA" dirty="0">
                <a:latin typeface="Berkeley-Book"/>
              </a:rPr>
              <a:t>infrastructure should be based on the best </a:t>
            </a:r>
            <a:r>
              <a:rPr lang="en-ZA" dirty="0" smtClean="0">
                <a:latin typeface="Berkeley-Book"/>
              </a:rPr>
              <a:t>science available</a:t>
            </a:r>
            <a:r>
              <a:rPr lang="en-ZA" dirty="0">
                <a:latin typeface="Berkeley-Book"/>
              </a:rPr>
              <a:t>. </a:t>
            </a:r>
            <a:endParaRPr lang="en-ZA" dirty="0" smtClean="0">
              <a:latin typeface="Berkeley-Book"/>
            </a:endParaRPr>
          </a:p>
          <a:p>
            <a:r>
              <a:rPr lang="en-ZA" dirty="0" smtClean="0">
                <a:latin typeface="Berkeley-Book"/>
              </a:rPr>
              <a:t>Even </a:t>
            </a:r>
            <a:r>
              <a:rPr lang="en-ZA" dirty="0">
                <a:latin typeface="Berkeley-Book"/>
              </a:rPr>
              <a:t>the best science available is often </a:t>
            </a:r>
            <a:r>
              <a:rPr lang="en-ZA" dirty="0" smtClean="0">
                <a:latin typeface="Berkeley-Book"/>
              </a:rPr>
              <a:t>not enough </a:t>
            </a:r>
            <a:r>
              <a:rPr lang="en-ZA" dirty="0">
                <a:latin typeface="Berkeley-Book"/>
              </a:rPr>
              <a:t>to give us the understanding we need to be </a:t>
            </a:r>
            <a:r>
              <a:rPr lang="en-ZA" dirty="0" smtClean="0">
                <a:latin typeface="Berkeley-Book"/>
              </a:rPr>
              <a:t>sure we </a:t>
            </a:r>
            <a:r>
              <a:rPr lang="en-ZA" dirty="0">
                <a:latin typeface="Berkeley-Book"/>
              </a:rPr>
              <a:t>are making the right decisions. </a:t>
            </a:r>
            <a:endParaRPr lang="en-ZA" dirty="0" smtClean="0">
              <a:latin typeface="Berkeley-Book"/>
            </a:endParaRPr>
          </a:p>
          <a:p>
            <a:r>
              <a:rPr lang="en-ZA" dirty="0" smtClean="0">
                <a:latin typeface="Berkeley-Book"/>
              </a:rPr>
              <a:t>Furthermore</a:t>
            </a:r>
            <a:r>
              <a:rPr lang="en-ZA" dirty="0">
                <a:latin typeface="Berkeley-Book"/>
              </a:rPr>
              <a:t>, the </a:t>
            </a:r>
            <a:r>
              <a:rPr lang="en-ZA" dirty="0" smtClean="0">
                <a:latin typeface="Berkeley-Book"/>
              </a:rPr>
              <a:t>goals and </a:t>
            </a:r>
            <a:r>
              <a:rPr lang="en-ZA" dirty="0">
                <a:latin typeface="Berkeley-Book"/>
              </a:rPr>
              <a:t>objectives our decisions are intended to meet can</a:t>
            </a:r>
            <a:r>
              <a:rPr lang="en-ZA" dirty="0" smtClean="0">
                <a:latin typeface="Berkeley-Book"/>
              </a:rPr>
              <a:t>, and </a:t>
            </a:r>
            <a:r>
              <a:rPr lang="en-ZA" dirty="0">
                <a:latin typeface="Berkeley-Book"/>
              </a:rPr>
              <a:t>usually do, change over time</a:t>
            </a:r>
            <a:r>
              <a:rPr lang="en-ZA" dirty="0" smtClean="0">
                <a:latin typeface="Berkeley-Book"/>
              </a:rPr>
              <a:t>.</a:t>
            </a:r>
          </a:p>
          <a:p>
            <a:r>
              <a:rPr lang="en-ZA" dirty="0" smtClean="0">
                <a:latin typeface="Berkeley-Book"/>
              </a:rPr>
              <a:t>Given </a:t>
            </a:r>
            <a:r>
              <a:rPr lang="en-ZA" dirty="0">
                <a:latin typeface="Berkeley-Book"/>
              </a:rPr>
              <a:t>this </a:t>
            </a:r>
            <a:r>
              <a:rPr lang="en-ZA" dirty="0" smtClean="0">
                <a:latin typeface="Berkeley-Book"/>
              </a:rPr>
              <a:t>uncertainty and </a:t>
            </a:r>
            <a:r>
              <a:rPr lang="en-ZA" dirty="0">
                <a:latin typeface="Berkeley-Book"/>
              </a:rPr>
              <a:t>changing political and social environment, it </a:t>
            </a:r>
            <a:r>
              <a:rPr lang="en-ZA" dirty="0" smtClean="0">
                <a:latin typeface="Berkeley-Book"/>
              </a:rPr>
              <a:t>makes sense </a:t>
            </a:r>
            <a:r>
              <a:rPr lang="en-ZA" dirty="0">
                <a:latin typeface="Berkeley-Book"/>
              </a:rPr>
              <a:t>to monitor the impacts of our decisions and adapt </a:t>
            </a:r>
            <a:r>
              <a:rPr lang="en-ZA" dirty="0" smtClean="0">
                <a:latin typeface="Berkeley-Book"/>
              </a:rPr>
              <a:t>– make </a:t>
            </a:r>
            <a:r>
              <a:rPr lang="en-ZA" dirty="0">
                <a:latin typeface="Berkeley-Book"/>
              </a:rPr>
              <a:t>changes – as appropriate.</a:t>
            </a:r>
            <a:endParaRPr lang="en-ZA" dirty="0"/>
          </a:p>
        </p:txBody>
      </p:sp>
    </p:spTree>
    <p:extLst>
      <p:ext uri="{BB962C8B-B14F-4D97-AF65-F5344CB8AC3E}">
        <p14:creationId xmlns:p14="http://schemas.microsoft.com/office/powerpoint/2010/main" val="648602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12020550" cy="609600"/>
          </a:xfrm>
        </p:spPr>
        <p:txBody>
          <a:bodyPr>
            <a:normAutofit fontScale="90000"/>
          </a:bodyPr>
          <a:lstStyle/>
          <a:p>
            <a:pPr algn="ctr"/>
            <a:r>
              <a:rPr lang="en-ZA" b="1" dirty="0">
                <a:solidFill>
                  <a:srgbClr val="5B9BD5">
                    <a:lumMod val="75000"/>
                  </a:srgbClr>
                </a:solidFill>
                <a:effectLst>
                  <a:outerShdw blurRad="38100" dist="38100" dir="2700000" algn="tl">
                    <a:srgbClr val="000000">
                      <a:alpha val="43137"/>
                    </a:srgbClr>
                  </a:outerShdw>
                </a:effectLst>
              </a:rPr>
              <a:t>Planning and Management of Water Resource Systems</a:t>
            </a:r>
            <a:endParaRPr lang="en-ZA" b="1" dirty="0"/>
          </a:p>
        </p:txBody>
      </p:sp>
      <p:sp>
        <p:nvSpPr>
          <p:cNvPr id="3" name="Content Placeholder 2"/>
          <p:cNvSpPr>
            <a:spLocks noGrp="1"/>
          </p:cNvSpPr>
          <p:nvPr>
            <p:ph idx="1"/>
          </p:nvPr>
        </p:nvSpPr>
        <p:spPr>
          <a:xfrm>
            <a:off x="133350" y="1028700"/>
            <a:ext cx="11734800" cy="5829300"/>
          </a:xfrm>
        </p:spPr>
        <p:txBody>
          <a:bodyPr>
            <a:normAutofit/>
          </a:bodyPr>
          <a:lstStyle/>
          <a:p>
            <a:pPr algn="just"/>
            <a:r>
              <a:rPr lang="en-ZA" dirty="0">
                <a:latin typeface="Berkeley-Book"/>
              </a:rPr>
              <a:t>Structural measures may </a:t>
            </a:r>
            <a:r>
              <a:rPr lang="en-ZA" dirty="0" smtClean="0">
                <a:latin typeface="Berkeley-Book"/>
              </a:rPr>
              <a:t>include diversion </a:t>
            </a:r>
            <a:r>
              <a:rPr lang="en-ZA" dirty="0">
                <a:latin typeface="Berkeley-Book"/>
              </a:rPr>
              <a:t>canals, reservoirs, hydropower plants, levees</a:t>
            </a:r>
            <a:r>
              <a:rPr lang="en-ZA" dirty="0" smtClean="0">
                <a:latin typeface="Berkeley-Book"/>
              </a:rPr>
              <a:t>, flood </a:t>
            </a:r>
            <a:r>
              <a:rPr lang="en-ZA" dirty="0">
                <a:latin typeface="Berkeley-Book"/>
              </a:rPr>
              <a:t>proofing, irrigation delivery and drainage systems</a:t>
            </a:r>
            <a:r>
              <a:rPr lang="en-ZA" dirty="0" smtClean="0">
                <a:latin typeface="Berkeley-Book"/>
              </a:rPr>
              <a:t>, </a:t>
            </a:r>
            <a:r>
              <a:rPr lang="en-ZA" dirty="0">
                <a:latin typeface="Berkeley-Book"/>
              </a:rPr>
              <a:t>navigation locks, recreational facilities, </a:t>
            </a:r>
            <a:r>
              <a:rPr lang="en-ZA" dirty="0" smtClean="0">
                <a:latin typeface="Berkeley-Book"/>
              </a:rPr>
              <a:t>groundwater wells</a:t>
            </a:r>
            <a:r>
              <a:rPr lang="en-ZA" dirty="0">
                <a:latin typeface="Berkeley-Book"/>
              </a:rPr>
              <a:t>, and water and wastewater distribution </a:t>
            </a:r>
            <a:r>
              <a:rPr lang="en-ZA" dirty="0" smtClean="0">
                <a:latin typeface="Berkeley-Book"/>
              </a:rPr>
              <a:t>and collection </a:t>
            </a:r>
            <a:r>
              <a:rPr lang="en-ZA" dirty="0">
                <a:latin typeface="Berkeley-Book"/>
              </a:rPr>
              <a:t>systems and treatment plants. </a:t>
            </a:r>
            <a:endParaRPr lang="en-ZA" dirty="0" smtClean="0">
              <a:latin typeface="Berkeley-Book"/>
            </a:endParaRPr>
          </a:p>
          <a:p>
            <a:pPr algn="just"/>
            <a:r>
              <a:rPr lang="en-ZA" dirty="0" smtClean="0">
                <a:latin typeface="Berkeley-Book"/>
              </a:rPr>
              <a:t>Non-structural measures </a:t>
            </a:r>
            <a:r>
              <a:rPr lang="en-ZA" dirty="0">
                <a:latin typeface="Berkeley-Book"/>
              </a:rPr>
              <a:t>may include land use controls and zoning, </a:t>
            </a:r>
            <a:r>
              <a:rPr lang="en-ZA" dirty="0" smtClean="0">
                <a:latin typeface="Berkeley-Book"/>
              </a:rPr>
              <a:t>flood warning </a:t>
            </a:r>
            <a:r>
              <a:rPr lang="en-ZA" dirty="0">
                <a:latin typeface="Berkeley-Book"/>
              </a:rPr>
              <a:t>and evacuation measures, and economic </a:t>
            </a:r>
            <a:r>
              <a:rPr lang="en-ZA" dirty="0" smtClean="0">
                <a:latin typeface="Berkeley-Book"/>
              </a:rPr>
              <a:t>and legal </a:t>
            </a:r>
            <a:r>
              <a:rPr lang="en-ZA" dirty="0">
                <a:latin typeface="Berkeley-Book"/>
              </a:rPr>
              <a:t>incentives that affect human behaviour with </a:t>
            </a:r>
            <a:r>
              <a:rPr lang="en-ZA" dirty="0" smtClean="0">
                <a:latin typeface="Berkeley-Book"/>
              </a:rPr>
              <a:t>regard to </a:t>
            </a:r>
            <a:r>
              <a:rPr lang="en-ZA" dirty="0">
                <a:latin typeface="Berkeley-Book"/>
              </a:rPr>
              <a:t>water and watershed use</a:t>
            </a:r>
            <a:r>
              <a:rPr lang="en-ZA" dirty="0" smtClean="0">
                <a:latin typeface="Berkeley-Book"/>
              </a:rPr>
              <a:t>.</a:t>
            </a:r>
          </a:p>
          <a:p>
            <a:pPr algn="just"/>
            <a:r>
              <a:rPr lang="en-ZA" dirty="0" smtClean="0">
                <a:latin typeface="Berkeley-Book"/>
              </a:rPr>
              <a:t>Planning </a:t>
            </a:r>
            <a:r>
              <a:rPr lang="en-ZA" dirty="0">
                <a:latin typeface="Berkeley-Book"/>
              </a:rPr>
              <a:t>the </a:t>
            </a:r>
            <a:r>
              <a:rPr lang="en-ZA" dirty="0" smtClean="0">
                <a:latin typeface="Berkeley-Book"/>
              </a:rPr>
              <a:t>development and </a:t>
            </a:r>
            <a:r>
              <a:rPr lang="en-ZA" dirty="0">
                <a:latin typeface="Berkeley-Book"/>
              </a:rPr>
              <a:t>management of water resources systems </a:t>
            </a:r>
            <a:r>
              <a:rPr lang="en-ZA" dirty="0" smtClean="0">
                <a:latin typeface="Berkeley-Book"/>
              </a:rPr>
              <a:t>involves identifying </a:t>
            </a:r>
            <a:r>
              <a:rPr lang="en-ZA" dirty="0">
                <a:latin typeface="Berkeley-Book"/>
              </a:rPr>
              <a:t>just what and when and where </a:t>
            </a:r>
            <a:r>
              <a:rPr lang="en-ZA" dirty="0" smtClean="0">
                <a:latin typeface="Berkeley-Book"/>
              </a:rPr>
              <a:t>various structural </a:t>
            </a:r>
            <a:r>
              <a:rPr lang="en-ZA" dirty="0">
                <a:latin typeface="Berkeley-Book"/>
              </a:rPr>
              <a:t>or non-structural measures are needed, </a:t>
            </a:r>
            <a:r>
              <a:rPr lang="en-ZA" dirty="0" smtClean="0">
                <a:latin typeface="Berkeley-Book"/>
              </a:rPr>
              <a:t>the extent </a:t>
            </a:r>
            <a:r>
              <a:rPr lang="en-ZA" dirty="0">
                <a:latin typeface="Berkeley-Book"/>
              </a:rPr>
              <a:t>to which they are needed, and their </a:t>
            </a:r>
            <a:r>
              <a:rPr lang="en-ZA" dirty="0" smtClean="0">
                <a:latin typeface="Berkeley-Book"/>
              </a:rPr>
              <a:t>combined economic</a:t>
            </a:r>
            <a:r>
              <a:rPr lang="en-ZA" dirty="0">
                <a:latin typeface="Berkeley-Book"/>
              </a:rPr>
              <a:t>, environmental, ecological and social impacts.</a:t>
            </a:r>
            <a:endParaRPr lang="en-ZA" dirty="0"/>
          </a:p>
        </p:txBody>
      </p:sp>
    </p:spTree>
    <p:extLst>
      <p:ext uri="{BB962C8B-B14F-4D97-AF65-F5344CB8AC3E}">
        <p14:creationId xmlns:p14="http://schemas.microsoft.com/office/powerpoint/2010/main" val="34924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234" y="123585"/>
            <a:ext cx="10515600" cy="583781"/>
          </a:xfrm>
        </p:spPr>
        <p:txBody>
          <a:bodyPr>
            <a:normAutofit fontScale="90000"/>
          </a:bodyPr>
          <a:lstStyle/>
          <a:p>
            <a:pPr lvl="0" algn="ctr"/>
            <a:r>
              <a:rPr lang="en-GB" b="1" dirty="0">
                <a:solidFill>
                  <a:schemeClr val="tx2"/>
                </a:solidFill>
                <a:effectLst>
                  <a:outerShdw blurRad="38100" dist="38100" dir="2700000" algn="tl">
                    <a:srgbClr val="000000">
                      <a:alpha val="43137"/>
                    </a:srgbClr>
                  </a:outerShdw>
                </a:effectLst>
              </a:rPr>
              <a:t>Objective of long-term </a:t>
            </a:r>
            <a:r>
              <a:rPr lang="en-GB" b="1" dirty="0" smtClean="0">
                <a:solidFill>
                  <a:schemeClr val="tx2"/>
                </a:solidFill>
                <a:effectLst>
                  <a:outerShdw blurRad="38100" dist="38100" dir="2700000" algn="tl">
                    <a:srgbClr val="000000">
                      <a:alpha val="43137"/>
                    </a:srgbClr>
                  </a:outerShdw>
                </a:effectLst>
              </a:rPr>
              <a:t>sustainability</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5826" y="1051560"/>
            <a:ext cx="11248846" cy="5435504"/>
          </a:xfrm>
        </p:spPr>
        <p:txBody>
          <a:bodyPr>
            <a:normAutofit/>
          </a:bodyPr>
          <a:lstStyle/>
          <a:p>
            <a:r>
              <a:rPr lang="en-US" dirty="0"/>
              <a:t>S</a:t>
            </a:r>
            <a:r>
              <a:rPr lang="en-US" dirty="0" smtClean="0"/>
              <a:t>ustainable Development </a:t>
            </a:r>
            <a:r>
              <a:rPr lang="en-US" dirty="0"/>
              <a:t>is an old concept that has been used in the management of renewable natural resources to ensure that the rate of harvesting a resource is smaller than the rate of its renewal. </a:t>
            </a:r>
            <a:endParaRPr lang="en-US" dirty="0" smtClean="0"/>
          </a:p>
          <a:p>
            <a:r>
              <a:rPr lang="en-US" dirty="0"/>
              <a:t>"humanity has the ability to make development </a:t>
            </a:r>
            <a:r>
              <a:rPr lang="en-US" dirty="0" smtClean="0"/>
              <a:t>sustainable—to </a:t>
            </a:r>
            <a:r>
              <a:rPr lang="en-US" dirty="0"/>
              <a:t>ensure that it meets the needs of the present without compromising the ability of future generations to meet their own needs</a:t>
            </a:r>
            <a:r>
              <a:rPr lang="en-US" dirty="0" smtClean="0"/>
              <a:t>".</a:t>
            </a:r>
          </a:p>
          <a:p>
            <a:r>
              <a:rPr lang="en-US" dirty="0" smtClean="0"/>
              <a:t> </a:t>
            </a:r>
            <a:r>
              <a:rPr lang="en-US" dirty="0"/>
              <a:t>This aim should be achieved while minimizing the losses (maximizing the gains) to economic, social and environmental systems</a:t>
            </a:r>
            <a:r>
              <a:rPr lang="en-US" dirty="0" smtClean="0"/>
              <a:t>.</a:t>
            </a:r>
          </a:p>
          <a:p>
            <a:r>
              <a:rPr lang="en-US" dirty="0"/>
              <a:t>The availability of water in adequate quantity and quality is a necessary condition for sustainable development. </a:t>
            </a:r>
            <a:endParaRPr lang="en-US" dirty="0" smtClean="0"/>
          </a:p>
          <a:p>
            <a:r>
              <a:rPr lang="en-US" dirty="0" smtClean="0"/>
              <a:t>Water</a:t>
            </a:r>
            <a:r>
              <a:rPr lang="en-US" dirty="0"/>
              <a:t>, the basic element of the life support system of the planet, is indispensable to sustain any form of life and virtually every human activity.  </a:t>
            </a:r>
            <a:endParaRPr lang="en-US" dirty="0" smtClean="0"/>
          </a:p>
        </p:txBody>
      </p:sp>
    </p:spTree>
    <p:extLst>
      <p:ext uri="{BB962C8B-B14F-4D97-AF65-F5344CB8AC3E}">
        <p14:creationId xmlns:p14="http://schemas.microsoft.com/office/powerpoint/2010/main" val="5321344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7297"/>
          </a:xfrm>
        </p:spPr>
        <p:txBody>
          <a:bodyPr>
            <a:normAutofit fontScale="90000"/>
          </a:bodyPr>
          <a:lstStyle/>
          <a:p>
            <a:pPr lvl="0" algn="ctr"/>
            <a:r>
              <a:rPr lang="en-ZA" b="1" dirty="0" smtClean="0">
                <a:solidFill>
                  <a:schemeClr val="tx2"/>
                </a:solidFill>
                <a:effectLst>
                  <a:outerShdw blurRad="38100" dist="38100" dir="2700000" algn="tl">
                    <a:srgbClr val="000000">
                      <a:alpha val="43137"/>
                    </a:srgbClr>
                  </a:outerShdw>
                </a:effectLst>
              </a:rPr>
              <a:t>Water </a:t>
            </a:r>
            <a:r>
              <a:rPr lang="en-GB" b="1" dirty="0">
                <a:solidFill>
                  <a:schemeClr val="tx2"/>
                </a:solidFill>
                <a:effectLst>
                  <a:outerShdw blurRad="38100" dist="38100" dir="2700000" algn="tl">
                    <a:srgbClr val="000000">
                      <a:alpha val="43137"/>
                    </a:srgbClr>
                  </a:outerShdw>
                </a:effectLst>
              </a:rPr>
              <a:t>decision support tools and modelling </a:t>
            </a:r>
            <a:r>
              <a:rPr lang="en-GB" b="1" dirty="0" smtClean="0">
                <a:solidFill>
                  <a:schemeClr val="tx2"/>
                </a:solidFill>
                <a:effectLst>
                  <a:outerShdw blurRad="38100" dist="38100" dir="2700000" algn="tl">
                    <a:srgbClr val="000000">
                      <a:alpha val="43137"/>
                    </a:srgbClr>
                  </a:outerShdw>
                </a:effectLst>
              </a:rPr>
              <a:t>techniques.</a:t>
            </a:r>
            <a:endParaRPr lang="en-ZA"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6656" y="1124712"/>
            <a:ext cx="10424160" cy="5534879"/>
          </a:xfrm>
        </p:spPr>
        <p:txBody>
          <a:bodyPr/>
          <a:lstStyle/>
          <a:p>
            <a:r>
              <a:rPr lang="en-ZA" dirty="0" smtClean="0"/>
              <a:t>In order to effectively manage the water systems in the catchment, t</a:t>
            </a:r>
            <a:r>
              <a:rPr lang="en-ZA" dirty="0" smtClean="0"/>
              <a:t>here is a need for effective and accurate water decision support tools used by water management institutions. </a:t>
            </a:r>
          </a:p>
          <a:p>
            <a:r>
              <a:rPr lang="en-ZA" dirty="0" smtClean="0"/>
              <a:t>These tools are important for the operation of the rive systems and disaster management. </a:t>
            </a:r>
          </a:p>
          <a:p>
            <a:r>
              <a:rPr lang="en-ZA" dirty="0" smtClean="0"/>
              <a:t>Hydrological models are used to mimic the reality of the water management catchment and they assist in the decision making processes.</a:t>
            </a:r>
          </a:p>
          <a:p>
            <a:r>
              <a:rPr lang="en-ZA" dirty="0" smtClean="0"/>
              <a:t>The practices of water resources management uses models for decision making and these may include: </a:t>
            </a:r>
          </a:p>
          <a:p>
            <a:pPr lvl="1"/>
            <a:r>
              <a:rPr lang="en-ZA" dirty="0" smtClean="0"/>
              <a:t>Water Resource Yield Model,</a:t>
            </a:r>
          </a:p>
          <a:p>
            <a:pPr lvl="1"/>
            <a:r>
              <a:rPr lang="en-ZA" dirty="0" smtClean="0"/>
              <a:t>Water resource Planning Models, </a:t>
            </a:r>
          </a:p>
          <a:p>
            <a:pPr lvl="1"/>
            <a:r>
              <a:rPr lang="en-ZA" dirty="0" smtClean="0"/>
              <a:t>Water quality models, etc. </a:t>
            </a:r>
          </a:p>
          <a:p>
            <a:pPr marL="0" indent="0">
              <a:buNone/>
            </a:pPr>
            <a:endParaRPr lang="en-ZA" dirty="0"/>
          </a:p>
        </p:txBody>
      </p:sp>
    </p:spTree>
    <p:extLst>
      <p:ext uri="{BB962C8B-B14F-4D97-AF65-F5344CB8AC3E}">
        <p14:creationId xmlns:p14="http://schemas.microsoft.com/office/powerpoint/2010/main" val="1030063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701749"/>
          </a:xfrm>
        </p:spPr>
        <p:txBody>
          <a:bodyPr>
            <a:normAutofit/>
          </a:bodyPr>
          <a:lstStyle/>
          <a:p>
            <a:pPr algn="ctr"/>
            <a:r>
              <a:rPr lang="en-ZA" sz="4000" b="1" dirty="0">
                <a:solidFill>
                  <a:srgbClr val="4472C4">
                    <a:lumMod val="75000"/>
                  </a:srgbClr>
                </a:solidFill>
                <a:effectLst>
                  <a:outerShdw blurRad="38100" dist="38100" dir="2700000" algn="tl">
                    <a:srgbClr val="000000">
                      <a:alpha val="43137"/>
                    </a:srgbClr>
                  </a:outerShdw>
                </a:effectLst>
              </a:rPr>
              <a:t>Factors that affect WRM</a:t>
            </a:r>
            <a:endParaRPr lang="en-ZA" dirty="0">
              <a:solidFill>
                <a:schemeClr val="accent5">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8056" y="850605"/>
            <a:ext cx="11210544" cy="6007395"/>
          </a:xfrm>
        </p:spPr>
        <p:txBody>
          <a:bodyPr>
            <a:normAutofit/>
          </a:bodyPr>
          <a:lstStyle/>
          <a:p>
            <a:pPr algn="just">
              <a:lnSpc>
                <a:spcPct val="100000"/>
              </a:lnSpc>
            </a:pPr>
            <a:r>
              <a:rPr lang="en-ZA" b="0" i="0" u="none" strike="noStrike" baseline="0" dirty="0" smtClean="0">
                <a:latin typeface="Berkeley-Book"/>
              </a:rPr>
              <a:t>Water resources systems are far more complex than anything analysts have been, or perhaps ever will be, able to model and solve. </a:t>
            </a:r>
          </a:p>
          <a:p>
            <a:pPr algn="just">
              <a:lnSpc>
                <a:spcPct val="100000"/>
              </a:lnSpc>
            </a:pPr>
            <a:r>
              <a:rPr lang="en-ZA" b="0" i="0" u="none" strike="noStrike" baseline="0" dirty="0" smtClean="0">
                <a:latin typeface="Berkeley-Book"/>
              </a:rPr>
              <a:t>The reason is not simply any computational limit on the number of model variables, constraints, subroutines or executable statements in</a:t>
            </a:r>
            <a:r>
              <a:rPr lang="en-ZA" b="0" i="0" u="none" strike="noStrike" dirty="0" smtClean="0">
                <a:latin typeface="Berkeley-Book"/>
              </a:rPr>
              <a:t> </a:t>
            </a:r>
            <a:r>
              <a:rPr lang="en-ZA" b="0" i="0" u="none" strike="noStrike" baseline="0" dirty="0" smtClean="0">
                <a:latin typeface="Berkeley-Book"/>
              </a:rPr>
              <a:t>those subroutines. </a:t>
            </a:r>
          </a:p>
          <a:p>
            <a:pPr algn="just">
              <a:lnSpc>
                <a:spcPct val="100000"/>
              </a:lnSpc>
            </a:pPr>
            <a:r>
              <a:rPr lang="en-ZA" b="0" i="0" u="none" strike="noStrike" baseline="0" dirty="0" smtClean="0">
                <a:latin typeface="Berkeley-Book"/>
              </a:rPr>
              <a:t>Rather it is because we do not understand sufficiently the multiple interdependent physical, biochemical, ecological, social, legal and political (human) processes that govern the behaviour of</a:t>
            </a:r>
            <a:r>
              <a:rPr lang="en-ZA" b="0" i="0" u="none" strike="noStrike" dirty="0" smtClean="0">
                <a:latin typeface="Berkeley-Book"/>
              </a:rPr>
              <a:t> </a:t>
            </a:r>
            <a:r>
              <a:rPr lang="en-ZA" b="0" i="0" u="none" strike="noStrike" baseline="0" dirty="0" smtClean="0">
                <a:latin typeface="Berkeley-Book"/>
              </a:rPr>
              <a:t>water resources systems.</a:t>
            </a:r>
            <a:endParaRPr lang="en-ZA" dirty="0"/>
          </a:p>
        </p:txBody>
      </p:sp>
    </p:spTree>
    <p:extLst>
      <p:ext uri="{BB962C8B-B14F-4D97-AF65-F5344CB8AC3E}">
        <p14:creationId xmlns:p14="http://schemas.microsoft.com/office/powerpoint/2010/main" val="2358536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1999" cy="659219"/>
          </a:xfrm>
        </p:spPr>
        <p:txBody>
          <a:bodyPr>
            <a:normAutofit fontScale="90000"/>
          </a:bodyPr>
          <a:lstStyle/>
          <a:p>
            <a:pPr algn="ctr"/>
            <a:r>
              <a:rPr lang="en-ZA" b="1" dirty="0" smtClean="0">
                <a:solidFill>
                  <a:schemeClr val="accent5">
                    <a:lumMod val="75000"/>
                  </a:schemeClr>
                </a:solidFill>
                <a:effectLst>
                  <a:outerShdw blurRad="38100" dist="38100" dir="2700000" algn="tl">
                    <a:srgbClr val="000000">
                      <a:alpha val="43137"/>
                    </a:srgbClr>
                  </a:outerShdw>
                </a:effectLst>
              </a:rPr>
              <a:t>Factors that affect WRM</a:t>
            </a:r>
            <a:endParaRPr lang="en-ZA" b="1" dirty="0">
              <a:solidFill>
                <a:schemeClr val="accent5">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94361" y="659218"/>
            <a:ext cx="10789920" cy="6198782"/>
          </a:xfrm>
        </p:spPr>
        <p:txBody>
          <a:bodyPr>
            <a:normAutofit lnSpcReduction="10000"/>
          </a:bodyPr>
          <a:lstStyle/>
          <a:p>
            <a:pPr algn="just">
              <a:lnSpc>
                <a:spcPct val="100000"/>
              </a:lnSpc>
            </a:pPr>
            <a:r>
              <a:rPr lang="en-ZA" sz="3200" b="0" i="0" u="none" strike="noStrike" baseline="0" dirty="0" smtClean="0">
                <a:latin typeface="Berkeley-Book"/>
              </a:rPr>
              <a:t>These processes are affected by uncertainties in things we can measure, such as water supply and water demands.</a:t>
            </a:r>
          </a:p>
          <a:p>
            <a:pPr algn="just">
              <a:lnSpc>
                <a:spcPct val="100000"/>
              </a:lnSpc>
            </a:pPr>
            <a:r>
              <a:rPr lang="en-ZA" sz="3200" b="0" i="0" u="none" strike="noStrike" baseline="0" dirty="0" smtClean="0">
                <a:latin typeface="Berkeley-Book"/>
              </a:rPr>
              <a:t>They are also affected by the unpredictable actions of multiple individuals and institutions that are affected by what they get or do not get from the management and operation of such</a:t>
            </a:r>
            <a:r>
              <a:rPr lang="en-ZA" sz="3200" b="0" i="0" u="none" strike="noStrike" dirty="0" smtClean="0">
                <a:latin typeface="Berkeley-Book"/>
              </a:rPr>
              <a:t> </a:t>
            </a:r>
            <a:r>
              <a:rPr lang="en-ZA" sz="3200" b="0" i="0" u="none" strike="noStrike" baseline="0" dirty="0" smtClean="0">
                <a:latin typeface="Berkeley-Book"/>
              </a:rPr>
              <a:t>systems, as well as by other events having nothing</a:t>
            </a:r>
            <a:r>
              <a:rPr lang="en-ZA" sz="3200" b="0" i="0" u="none" strike="noStrike" dirty="0" smtClean="0">
                <a:latin typeface="Berkeley-Book"/>
              </a:rPr>
              <a:t> </a:t>
            </a:r>
            <a:r>
              <a:rPr lang="en-ZA" sz="3200" b="0" i="0" u="none" strike="noStrike" baseline="0" dirty="0" smtClean="0">
                <a:latin typeface="Berkeley-Book"/>
              </a:rPr>
              <a:t>directly to do with water.</a:t>
            </a:r>
          </a:p>
          <a:p>
            <a:pPr algn="just">
              <a:lnSpc>
                <a:spcPct val="100000"/>
              </a:lnSpc>
            </a:pPr>
            <a:r>
              <a:rPr lang="en-ZA" sz="3200" dirty="0">
                <a:solidFill>
                  <a:prstClr val="black"/>
                </a:solidFill>
                <a:latin typeface="Berkeley-Book"/>
              </a:rPr>
              <a:t>The development and application of models – in other words, the art, science and practice of modelling, as will be discussed in the modelling module – should </a:t>
            </a:r>
            <a:r>
              <a:rPr lang="en-ZA" sz="3200" dirty="0" smtClean="0">
                <a:solidFill>
                  <a:prstClr val="black"/>
                </a:solidFill>
                <a:latin typeface="Berkeley-Book"/>
              </a:rPr>
              <a:t>be preceded </a:t>
            </a:r>
            <a:r>
              <a:rPr lang="en-ZA" sz="3200" dirty="0">
                <a:solidFill>
                  <a:prstClr val="black"/>
                </a:solidFill>
                <a:latin typeface="Berkeley-Book"/>
              </a:rPr>
              <a:t>by the recognition of what can and cannot be achieved from the use of models. </a:t>
            </a:r>
          </a:p>
          <a:p>
            <a:endParaRPr lang="en-ZA" dirty="0"/>
          </a:p>
        </p:txBody>
      </p:sp>
    </p:spTree>
    <p:extLst>
      <p:ext uri="{BB962C8B-B14F-4D97-AF65-F5344CB8AC3E}">
        <p14:creationId xmlns:p14="http://schemas.microsoft.com/office/powerpoint/2010/main" val="764607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591805"/>
          </a:xfrm>
        </p:spPr>
        <p:txBody>
          <a:bodyPr>
            <a:normAutofit fontScale="90000"/>
          </a:bodyPr>
          <a:lstStyle/>
          <a:p>
            <a:pPr algn="ctr"/>
            <a:r>
              <a:rPr lang="en-ZA" b="1" dirty="0">
                <a:solidFill>
                  <a:srgbClr val="4472C4">
                    <a:lumMod val="75000"/>
                  </a:srgbClr>
                </a:solidFill>
                <a:effectLst>
                  <a:outerShdw blurRad="38100" dist="38100" dir="2700000" algn="tl">
                    <a:srgbClr val="000000">
                      <a:alpha val="43137"/>
                    </a:srgbClr>
                  </a:outerShdw>
                </a:effectLst>
              </a:rPr>
              <a:t>Factors that affect WRM</a:t>
            </a:r>
            <a:endParaRPr lang="en-ZA" dirty="0"/>
          </a:p>
        </p:txBody>
      </p:sp>
      <p:sp>
        <p:nvSpPr>
          <p:cNvPr id="3" name="Content Placeholder 2"/>
          <p:cNvSpPr>
            <a:spLocks noGrp="1"/>
          </p:cNvSpPr>
          <p:nvPr>
            <p:ph idx="1"/>
          </p:nvPr>
        </p:nvSpPr>
        <p:spPr>
          <a:xfrm>
            <a:off x="356616" y="591804"/>
            <a:ext cx="11356848" cy="6266195"/>
          </a:xfrm>
        </p:spPr>
        <p:txBody>
          <a:bodyPr>
            <a:normAutofit fontScale="85000" lnSpcReduction="10000"/>
          </a:bodyPr>
          <a:lstStyle/>
          <a:p>
            <a:pPr algn="just">
              <a:lnSpc>
                <a:spcPct val="150000"/>
              </a:lnSpc>
            </a:pPr>
            <a:r>
              <a:rPr lang="en-ZA" sz="3200" b="0" i="0" u="none" strike="noStrike" baseline="0" dirty="0" smtClean="0">
                <a:latin typeface="Berkeley-Book"/>
              </a:rPr>
              <a:t>Models of real-world systems are always simplified presentations. </a:t>
            </a:r>
          </a:p>
          <a:p>
            <a:pPr algn="just">
              <a:lnSpc>
                <a:spcPct val="150000"/>
              </a:lnSpc>
            </a:pPr>
            <a:r>
              <a:rPr lang="en-ZA" sz="3200" b="0" i="0" u="none" strike="noStrike" baseline="0" dirty="0" smtClean="0">
                <a:latin typeface="Berkeley-Book"/>
              </a:rPr>
              <a:t>What features of the actual system are represented in a model, and what features are not, will depend in part on what the modeller thinks is important with respect to the issues being discussed or the questions being asked. </a:t>
            </a:r>
          </a:p>
          <a:p>
            <a:pPr algn="just">
              <a:lnSpc>
                <a:spcPct val="150000"/>
              </a:lnSpc>
            </a:pPr>
            <a:r>
              <a:rPr lang="en-ZA" sz="3200" b="0" i="0" u="none" strike="noStrike" baseline="0" dirty="0" smtClean="0">
                <a:latin typeface="Berkeley-Book"/>
              </a:rPr>
              <a:t>How well this is done will depend on the skill of the modeller, the time and money available, and, perhaps most importantly, the modeller’s understanding of the real system and decision-making process. </a:t>
            </a:r>
            <a:endParaRPr lang="en-ZA" sz="3200" dirty="0"/>
          </a:p>
        </p:txBody>
      </p:sp>
    </p:spTree>
    <p:extLst>
      <p:ext uri="{BB962C8B-B14F-4D97-AF65-F5344CB8AC3E}">
        <p14:creationId xmlns:p14="http://schemas.microsoft.com/office/powerpoint/2010/main" val="2395292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48697"/>
          </a:xfrm>
        </p:spPr>
        <p:txBody>
          <a:bodyPr>
            <a:normAutofit fontScale="90000"/>
          </a:bodyPr>
          <a:lstStyle/>
          <a:p>
            <a:pPr algn="ctr"/>
            <a:r>
              <a:rPr lang="en-ZA" b="1" dirty="0" smtClean="0">
                <a:solidFill>
                  <a:srgbClr val="4472C4">
                    <a:lumMod val="75000"/>
                  </a:srgbClr>
                </a:solidFill>
                <a:effectLst>
                  <a:outerShdw blurRad="38100" dist="38100" dir="2700000" algn="tl">
                    <a:srgbClr val="000000">
                      <a:alpha val="43137"/>
                    </a:srgbClr>
                  </a:outerShdw>
                </a:effectLst>
              </a:rPr>
              <a:t>Factors </a:t>
            </a:r>
            <a:r>
              <a:rPr lang="en-ZA" b="1" dirty="0">
                <a:solidFill>
                  <a:srgbClr val="4472C4">
                    <a:lumMod val="75000"/>
                  </a:srgbClr>
                </a:solidFill>
                <a:effectLst>
                  <a:outerShdw blurRad="38100" dist="38100" dir="2700000" algn="tl">
                    <a:srgbClr val="000000">
                      <a:alpha val="43137"/>
                    </a:srgbClr>
                  </a:outerShdw>
                </a:effectLst>
              </a:rPr>
              <a:t>that affect WRM</a:t>
            </a:r>
            <a:endParaRPr lang="en-ZA" dirty="0"/>
          </a:p>
        </p:txBody>
      </p:sp>
      <p:sp>
        <p:nvSpPr>
          <p:cNvPr id="3" name="Content Placeholder 2"/>
          <p:cNvSpPr>
            <a:spLocks noGrp="1"/>
          </p:cNvSpPr>
          <p:nvPr>
            <p:ph idx="1"/>
          </p:nvPr>
        </p:nvSpPr>
        <p:spPr>
          <a:xfrm>
            <a:off x="530352" y="935666"/>
            <a:ext cx="11347704" cy="5922334"/>
          </a:xfrm>
        </p:spPr>
        <p:txBody>
          <a:bodyPr>
            <a:normAutofit/>
          </a:bodyPr>
          <a:lstStyle/>
          <a:p>
            <a:pPr algn="just">
              <a:lnSpc>
                <a:spcPct val="100000"/>
              </a:lnSpc>
            </a:pPr>
            <a:r>
              <a:rPr lang="en-ZA" sz="3200" b="0" i="0" u="none" strike="noStrike" baseline="0" dirty="0" smtClean="0">
                <a:latin typeface="Berkeley-Book"/>
              </a:rPr>
              <a:t>Developing models is an art. It requires knowledge of</a:t>
            </a:r>
            <a:r>
              <a:rPr lang="en-ZA" sz="3200" b="0" i="0" u="none" strike="noStrike" dirty="0" smtClean="0">
                <a:latin typeface="Berkeley-Book"/>
              </a:rPr>
              <a:t> </a:t>
            </a:r>
            <a:r>
              <a:rPr lang="en-ZA" sz="3200" b="0" i="0" u="none" strike="noStrike" baseline="0" dirty="0" smtClean="0">
                <a:latin typeface="Berkeley-Book"/>
              </a:rPr>
              <a:t>the system being modelled, the client’s objectives, goals</a:t>
            </a:r>
            <a:r>
              <a:rPr lang="en-ZA" sz="3200" b="0" i="0" u="none" strike="noStrike" dirty="0" smtClean="0">
                <a:latin typeface="Berkeley-Book"/>
              </a:rPr>
              <a:t> </a:t>
            </a:r>
            <a:r>
              <a:rPr lang="en-ZA" sz="3200" b="0" i="0" u="none" strike="noStrike" baseline="0" dirty="0" smtClean="0">
                <a:latin typeface="Berkeley-Book"/>
              </a:rPr>
              <a:t>and information needs, and some analytical and programming</a:t>
            </a:r>
            <a:r>
              <a:rPr lang="en-ZA" sz="3200" b="0" i="0" u="none" strike="noStrike" dirty="0" smtClean="0">
                <a:latin typeface="Berkeley-Book"/>
              </a:rPr>
              <a:t> </a:t>
            </a:r>
            <a:r>
              <a:rPr lang="en-ZA" sz="3200" b="0" i="0" u="none" strike="noStrike" baseline="0" dirty="0" smtClean="0">
                <a:latin typeface="Berkeley-Book"/>
              </a:rPr>
              <a:t>skills. </a:t>
            </a:r>
          </a:p>
          <a:p>
            <a:pPr algn="just">
              <a:lnSpc>
                <a:spcPct val="100000"/>
              </a:lnSpc>
            </a:pPr>
            <a:r>
              <a:rPr lang="en-ZA" sz="3200" b="0" i="0" u="none" strike="noStrike" baseline="0" dirty="0" smtClean="0">
                <a:latin typeface="Berkeley-Book"/>
              </a:rPr>
              <a:t>Models are always based on numerous</a:t>
            </a:r>
            <a:r>
              <a:rPr lang="en-ZA" sz="3200" b="0" i="0" u="none" strike="noStrike" dirty="0" smtClean="0">
                <a:latin typeface="Berkeley-Book"/>
              </a:rPr>
              <a:t> </a:t>
            </a:r>
            <a:r>
              <a:rPr lang="en-ZA" sz="3200" b="0" i="0" u="none" strike="noStrike" baseline="0" dirty="0" smtClean="0">
                <a:latin typeface="Berkeley-Book"/>
              </a:rPr>
              <a:t>assumptions or approximations, and some of these may</a:t>
            </a:r>
            <a:r>
              <a:rPr lang="en-ZA" sz="3200" b="0" i="0" u="none" strike="noStrike" dirty="0" smtClean="0">
                <a:latin typeface="Berkeley-Book"/>
              </a:rPr>
              <a:t> </a:t>
            </a:r>
            <a:r>
              <a:rPr lang="en-ZA" sz="3200" b="0" i="0" u="none" strike="noStrike" baseline="0" dirty="0" smtClean="0">
                <a:latin typeface="Berkeley-Book"/>
              </a:rPr>
              <a:t>be at issue.</a:t>
            </a:r>
          </a:p>
          <a:p>
            <a:pPr algn="just">
              <a:lnSpc>
                <a:spcPct val="100000"/>
              </a:lnSpc>
            </a:pPr>
            <a:r>
              <a:rPr lang="en-ZA" sz="3200" b="0" i="0" u="none" strike="noStrike" baseline="0" dirty="0" smtClean="0">
                <a:latin typeface="Berkeley-Book"/>
              </a:rPr>
              <a:t>Applying these approximations of reality in</a:t>
            </a:r>
            <a:r>
              <a:rPr lang="en-ZA" sz="3200" b="0" i="0" u="none" strike="noStrike" dirty="0" smtClean="0">
                <a:latin typeface="Berkeley-Book"/>
              </a:rPr>
              <a:t> </a:t>
            </a:r>
            <a:r>
              <a:rPr lang="en-ZA" sz="3200" b="0" i="0" u="none" strike="noStrike" baseline="0" dirty="0" smtClean="0">
                <a:latin typeface="Berkeley-Book"/>
              </a:rPr>
              <a:t>ways that improve understanding and eventually lead to a</a:t>
            </a:r>
            <a:r>
              <a:rPr lang="en-ZA" sz="3200" b="0" i="0" u="none" strike="noStrike" dirty="0" smtClean="0">
                <a:latin typeface="Berkeley-Book"/>
              </a:rPr>
              <a:t> </a:t>
            </a:r>
            <a:r>
              <a:rPr lang="en-ZA" sz="3200" b="0" i="0" u="none" strike="noStrike" baseline="0" dirty="0" smtClean="0">
                <a:latin typeface="Berkeley-Book"/>
              </a:rPr>
              <a:t>good decision clearly requires not only modelling skills</a:t>
            </a:r>
            <a:r>
              <a:rPr lang="en-ZA" sz="3200" b="0" i="0" u="none" strike="noStrike" dirty="0" smtClean="0">
                <a:latin typeface="Berkeley-Book"/>
              </a:rPr>
              <a:t> </a:t>
            </a:r>
            <a:r>
              <a:rPr lang="en-ZA" sz="3200" b="0" i="0" u="none" strike="noStrike" baseline="0" dirty="0" smtClean="0">
                <a:latin typeface="Berkeley-Book"/>
              </a:rPr>
              <a:t>but also the ability to communicate effectively.</a:t>
            </a:r>
            <a:endParaRPr lang="en-ZA" sz="3200" dirty="0"/>
          </a:p>
        </p:txBody>
      </p:sp>
    </p:spTree>
    <p:extLst>
      <p:ext uri="{BB962C8B-B14F-4D97-AF65-F5344CB8AC3E}">
        <p14:creationId xmlns:p14="http://schemas.microsoft.com/office/powerpoint/2010/main" val="2886858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25722"/>
          </a:xfrm>
        </p:spPr>
        <p:txBody>
          <a:bodyPr/>
          <a:lstStyle/>
          <a:p>
            <a:pPr algn="ctr"/>
            <a:r>
              <a:rPr lang="en-ZA" sz="4000" b="1" dirty="0">
                <a:solidFill>
                  <a:srgbClr val="4472C4">
                    <a:lumMod val="75000"/>
                  </a:srgbClr>
                </a:solidFill>
                <a:effectLst>
                  <a:outerShdw blurRad="38100" dist="38100" dir="2700000" algn="tl">
                    <a:srgbClr val="000000">
                      <a:alpha val="43137"/>
                    </a:srgbClr>
                  </a:outerShdw>
                </a:effectLst>
              </a:rPr>
              <a:t>Factors that affect WRM</a:t>
            </a:r>
            <a:endParaRPr lang="en-ZA" dirty="0"/>
          </a:p>
        </p:txBody>
      </p:sp>
      <p:sp>
        <p:nvSpPr>
          <p:cNvPr id="3" name="Content Placeholder 2"/>
          <p:cNvSpPr>
            <a:spLocks noGrp="1"/>
          </p:cNvSpPr>
          <p:nvPr>
            <p:ph idx="1"/>
          </p:nvPr>
        </p:nvSpPr>
        <p:spPr>
          <a:xfrm>
            <a:off x="356616" y="825722"/>
            <a:ext cx="11365992" cy="6032277"/>
          </a:xfrm>
        </p:spPr>
        <p:txBody>
          <a:bodyPr>
            <a:normAutofit/>
          </a:bodyPr>
          <a:lstStyle/>
          <a:p>
            <a:pPr algn="just"/>
            <a:r>
              <a:rPr lang="en-ZA" b="0" i="0" u="none" strike="noStrike" baseline="0" dirty="0" smtClean="0">
                <a:latin typeface="Berkeley-Book"/>
              </a:rPr>
              <a:t>Models produce information. They do not produce decisions. </a:t>
            </a:r>
          </a:p>
          <a:p>
            <a:pPr algn="just"/>
            <a:r>
              <a:rPr lang="en-ZA" b="0" i="0" u="none" strike="noStrike" baseline="0" dirty="0" smtClean="0">
                <a:latin typeface="Berkeley-Book"/>
              </a:rPr>
              <a:t>Water resources planners and managers must accept the fact that decisions may not be influenced by their planning and management model results.</a:t>
            </a:r>
          </a:p>
          <a:p>
            <a:pPr algn="just"/>
            <a:r>
              <a:rPr lang="en-ZA" b="0" i="0" u="none" strike="noStrike" baseline="0" dirty="0" smtClean="0">
                <a:latin typeface="Berkeley-Book"/>
              </a:rPr>
              <a:t>Modelling efforts should be driven by the need for information and improved understanding. </a:t>
            </a:r>
          </a:p>
          <a:p>
            <a:pPr algn="just"/>
            <a:r>
              <a:rPr lang="en-ZA" b="0" i="0" u="none" strike="noStrike" baseline="0" dirty="0" smtClean="0">
                <a:latin typeface="Berkeley-Book"/>
              </a:rPr>
              <a:t>It is that improved understanding (not improved models per se) that may</a:t>
            </a:r>
          </a:p>
          <a:p>
            <a:pPr algn="just"/>
            <a:r>
              <a:rPr lang="en-ZA" b="0" i="0" u="none" strike="noStrike" baseline="0" dirty="0" smtClean="0">
                <a:latin typeface="Berkeley-Book"/>
              </a:rPr>
              <a:t>eventually lead to improved system design, management and/or operation. </a:t>
            </a:r>
          </a:p>
          <a:p>
            <a:pPr algn="just"/>
            <a:r>
              <a:rPr lang="en-ZA" b="0" i="0" u="none" strike="noStrike" baseline="0" dirty="0" smtClean="0">
                <a:latin typeface="Berkeley-Book"/>
              </a:rPr>
              <a:t>Models used to aid water resources planners and managers are not intended to be, and rarely are (if ever), adequate to replace their judgement.</a:t>
            </a:r>
            <a:endParaRPr lang="en-ZA" dirty="0"/>
          </a:p>
        </p:txBody>
      </p:sp>
    </p:spTree>
    <p:extLst>
      <p:ext uri="{BB962C8B-B14F-4D97-AF65-F5344CB8AC3E}">
        <p14:creationId xmlns:p14="http://schemas.microsoft.com/office/powerpoint/2010/main" val="10650922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328" y="2385949"/>
            <a:ext cx="10515600" cy="1325563"/>
          </a:xfrm>
        </p:spPr>
        <p:txBody>
          <a:bodyPr/>
          <a:lstStyle/>
          <a:p>
            <a:pPr algn="ctr"/>
            <a:r>
              <a:rPr lang="en-ZA" b="1" dirty="0" smtClean="0">
                <a:solidFill>
                  <a:schemeClr val="accent5"/>
                </a:solidFill>
                <a:effectLst>
                  <a:outerShdw blurRad="38100" dist="38100" dir="2700000" algn="tl">
                    <a:srgbClr val="000000">
                      <a:alpha val="43137"/>
                    </a:srgbClr>
                  </a:outerShdw>
                </a:effectLst>
              </a:rPr>
              <a:t>THE END </a:t>
            </a:r>
            <a:endParaRPr lang="en-ZA" b="1" dirty="0">
              <a:solidFill>
                <a:schemeClr val="accent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610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8912"/>
            <a:ext cx="10515600" cy="5738051"/>
          </a:xfrm>
        </p:spPr>
        <p:txBody>
          <a:bodyPr>
            <a:normAutofit lnSpcReduction="10000"/>
          </a:bodyPr>
          <a:lstStyle/>
          <a:p>
            <a:r>
              <a:rPr lang="en-US" dirty="0"/>
              <a:t>An adequate and reliable supply of water of proper quality for the entire population of the Globe and for preserving the hydrological, biological and chemical functions of ecosystems is still a remote goal. </a:t>
            </a:r>
            <a:endParaRPr lang="en-US" dirty="0" smtClean="0"/>
          </a:p>
          <a:p>
            <a:r>
              <a:rPr lang="en-US" dirty="0" smtClean="0"/>
              <a:t>The </a:t>
            </a:r>
            <a:r>
              <a:rPr lang="en-US" dirty="0"/>
              <a:t>increased demand already cannot be met in a number of locations and at all times at present under the natural variabilities of temperature and precipitation. </a:t>
            </a:r>
            <a:endParaRPr lang="en-US" dirty="0" smtClean="0"/>
          </a:p>
          <a:p>
            <a:r>
              <a:rPr lang="en-US" dirty="0"/>
              <a:t>Water shortage is therefore likely to be the most dominant water problem in the forthcoming century, jeopardizing sustainable </a:t>
            </a:r>
            <a:r>
              <a:rPr lang="en-US" dirty="0" smtClean="0"/>
              <a:t>development.</a:t>
            </a:r>
          </a:p>
          <a:p>
            <a:r>
              <a:rPr lang="en-US" dirty="0"/>
              <a:t>Yet, at the end of the Decade, despite all the unquestionable achievements, a large number of human beings (of the order of one billion) still lacked clean and safe water, largely because population growth has outweighed all the progress achieved in water supply. </a:t>
            </a:r>
            <a:endParaRPr lang="en-US" dirty="0" smtClean="0"/>
          </a:p>
          <a:p>
            <a:r>
              <a:rPr lang="en-US" dirty="0" smtClean="0"/>
              <a:t>The </a:t>
            </a:r>
            <a:r>
              <a:rPr lang="en-US" dirty="0"/>
              <a:t>number of people without safe water supply has been growing up to present. </a:t>
            </a:r>
            <a:endParaRPr lang="en-ZA" dirty="0"/>
          </a:p>
        </p:txBody>
      </p:sp>
    </p:spTree>
    <p:extLst>
      <p:ext uri="{BB962C8B-B14F-4D97-AF65-F5344CB8AC3E}">
        <p14:creationId xmlns:p14="http://schemas.microsoft.com/office/powerpoint/2010/main" val="75967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9768"/>
            <a:ext cx="10515600" cy="5747195"/>
          </a:xfrm>
        </p:spPr>
        <p:txBody>
          <a:bodyPr>
            <a:normAutofit/>
          </a:bodyPr>
          <a:lstStyle/>
          <a:p>
            <a:r>
              <a:rPr lang="en-US" dirty="0"/>
              <a:t>The need of constraining human activities within the carrying capacity of the Earth system has been ubiquitously and unanimously accepted</a:t>
            </a:r>
            <a:r>
              <a:rPr lang="en-US" dirty="0" smtClean="0"/>
              <a:t>.</a:t>
            </a:r>
          </a:p>
          <a:p>
            <a:r>
              <a:rPr lang="en-US" dirty="0"/>
              <a:t>Agenda 21 (UNCED, 1993) bearing the subtitle "</a:t>
            </a:r>
            <a:r>
              <a:rPr lang="en-US" dirty="0" err="1"/>
              <a:t>Programme</a:t>
            </a:r>
            <a:r>
              <a:rPr lang="en-US" dirty="0"/>
              <a:t> of Action for Sustainable Development", which serves as "a comprehensive blueprint for action to be taken globally", paves the way forward. </a:t>
            </a:r>
            <a:endParaRPr lang="en-US" dirty="0" smtClean="0"/>
          </a:p>
          <a:p>
            <a:r>
              <a:rPr lang="en-US" dirty="0"/>
              <a:t>Worldwide acceptance of integrated water resource management is a recent imperative. The notion is based on the perception of water as an integral part of the ecosystem, a natural resource and a social and economic good</a:t>
            </a:r>
            <a:r>
              <a:rPr lang="en-US" dirty="0" smtClean="0"/>
              <a:t>.</a:t>
            </a:r>
          </a:p>
          <a:p>
            <a:r>
              <a:rPr lang="en-US" dirty="0" smtClean="0"/>
              <a:t>It </a:t>
            </a:r>
            <a:r>
              <a:rPr lang="en-US" dirty="0"/>
              <a:t>embraces quantity and quality aspects, surface water and groundwater, and multi-interest competing demands. </a:t>
            </a:r>
            <a:endParaRPr lang="en-US" dirty="0" smtClean="0"/>
          </a:p>
          <a:p>
            <a:r>
              <a:rPr lang="en-US" dirty="0" smtClean="0"/>
              <a:t>It </a:t>
            </a:r>
            <a:r>
              <a:rPr lang="en-US" dirty="0"/>
              <a:t>should enhance the efficiency of water use, sustainable water utilization patterns, water conservation, and wastage minimization</a:t>
            </a:r>
            <a:endParaRPr lang="en-ZA" dirty="0"/>
          </a:p>
        </p:txBody>
      </p:sp>
    </p:spTree>
    <p:extLst>
      <p:ext uri="{BB962C8B-B14F-4D97-AF65-F5344CB8AC3E}">
        <p14:creationId xmlns:p14="http://schemas.microsoft.com/office/powerpoint/2010/main" val="350658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83412"/>
          </a:xfrm>
        </p:spPr>
        <p:txBody>
          <a:bodyPr>
            <a:noAutofit/>
          </a:bodyPr>
          <a:lstStyle/>
          <a:p>
            <a:pPr lvl="0">
              <a:lnSpc>
                <a:spcPct val="100000"/>
              </a:lnSpc>
            </a:pPr>
            <a:r>
              <a:rPr lang="en-GB" sz="3200" b="1" dirty="0">
                <a:solidFill>
                  <a:schemeClr val="tx2"/>
                </a:solidFill>
                <a:effectLst>
                  <a:outerShdw blurRad="38100" dist="38100" dir="2700000" algn="tl">
                    <a:srgbClr val="000000">
                      <a:alpha val="43137"/>
                    </a:srgbClr>
                  </a:outerShdw>
                </a:effectLst>
              </a:rPr>
              <a:t>Balancing the protection of the ecological environment with the need for water availability for social and economic development</a:t>
            </a:r>
            <a:endParaRPr lang="en-ZA" sz="32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7033" y="1242204"/>
            <a:ext cx="11749177" cy="5400136"/>
          </a:xfrm>
        </p:spPr>
        <p:txBody>
          <a:bodyPr/>
          <a:lstStyle/>
          <a:p>
            <a:r>
              <a:rPr lang="en-US" dirty="0"/>
              <a:t>In Agenda 21 (UNCED, 1993), the blueprint for sustainable development, a concern was expressed that commonly used indicators do not provide adequate measures of sustainability. </a:t>
            </a:r>
            <a:endParaRPr lang="en-US" dirty="0" smtClean="0"/>
          </a:p>
          <a:p>
            <a:r>
              <a:rPr lang="en-US" dirty="0"/>
              <a:t>The United Nations Commission on Sustainable Development established a multi-year thematic </a:t>
            </a:r>
            <a:r>
              <a:rPr lang="en-US" dirty="0" err="1"/>
              <a:t>programme</a:t>
            </a:r>
            <a:r>
              <a:rPr lang="en-US" dirty="0"/>
              <a:t> on indicators. </a:t>
            </a:r>
            <a:endParaRPr lang="en-US" dirty="0" smtClean="0"/>
          </a:p>
          <a:p>
            <a:r>
              <a:rPr lang="en-US" dirty="0" smtClean="0"/>
              <a:t>One </a:t>
            </a:r>
            <a:r>
              <a:rPr lang="en-US" dirty="0"/>
              <a:t>of candidate indicators being proposed by WMO is the density of hydrological networks defined as the average area served by one hydrological station (</a:t>
            </a:r>
            <a:r>
              <a:rPr lang="en-US" dirty="0" err="1"/>
              <a:t>Kundzewicz</a:t>
            </a:r>
            <a:r>
              <a:rPr lang="en-US" dirty="0"/>
              <a:t>, 1996). </a:t>
            </a:r>
            <a:endParaRPr lang="en-US" dirty="0" smtClean="0"/>
          </a:p>
          <a:p>
            <a:r>
              <a:rPr lang="en-US" dirty="0" smtClean="0"/>
              <a:t>Knowledge </a:t>
            </a:r>
            <a:r>
              <a:rPr lang="en-US" dirty="0"/>
              <a:t>and understanding of freshwater resources is essential for sustainable development. </a:t>
            </a:r>
            <a:endParaRPr lang="en-US" dirty="0" smtClean="0"/>
          </a:p>
          <a:p>
            <a:r>
              <a:rPr lang="en-US" dirty="0" smtClean="0"/>
              <a:t>Therefore</a:t>
            </a:r>
            <a:r>
              <a:rPr lang="en-US" dirty="0"/>
              <a:t>, hydrological observations should be recognized as an essential component of sustainable water resources development. </a:t>
            </a:r>
            <a:endParaRPr lang="en-ZA" dirty="0"/>
          </a:p>
        </p:txBody>
      </p:sp>
    </p:spTree>
    <p:extLst>
      <p:ext uri="{BB962C8B-B14F-4D97-AF65-F5344CB8AC3E}">
        <p14:creationId xmlns:p14="http://schemas.microsoft.com/office/powerpoint/2010/main" val="1999052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1168"/>
            <a:ext cx="10515600" cy="6409944"/>
          </a:xfrm>
        </p:spPr>
        <p:txBody>
          <a:bodyPr>
            <a:normAutofit/>
          </a:bodyPr>
          <a:lstStyle/>
          <a:p>
            <a:r>
              <a:rPr lang="en-US" dirty="0"/>
              <a:t>Hydrological information on water levels, discharge, sediment and water quality is necessary for a number of projects, whereas in a particular application information on time series maxima or minima of a variable may be needed (WMO, 1994). </a:t>
            </a:r>
            <a:endParaRPr lang="en-US" dirty="0" smtClean="0"/>
          </a:p>
          <a:p>
            <a:r>
              <a:rPr lang="en-US" dirty="0" smtClean="0"/>
              <a:t>Examples </a:t>
            </a:r>
            <a:r>
              <a:rPr lang="en-US" dirty="0"/>
              <a:t>of such projects for which hydrological information is indispensable comprise water engineering works (dams, reservoirs, spillways, canals, diversions, hydropower, etc.) as well as those in the area of water quality, zoning, insurance, standards and legislation</a:t>
            </a:r>
            <a:r>
              <a:rPr lang="en-US" dirty="0" smtClean="0"/>
              <a:t>.</a:t>
            </a:r>
          </a:p>
          <a:p>
            <a:r>
              <a:rPr lang="en-US" dirty="0"/>
              <a:t>Before launching a freshwater-related project, or considering forecasts and response strategies, it is essential to know how much water and of what quality has been available in the past-to-present. </a:t>
            </a:r>
            <a:endParaRPr lang="en-US" dirty="0" smtClean="0"/>
          </a:p>
          <a:p>
            <a:r>
              <a:rPr lang="en-US" dirty="0" smtClean="0"/>
              <a:t>The </a:t>
            </a:r>
            <a:r>
              <a:rPr lang="en-US" dirty="0"/>
              <a:t>basic hydrological network should therefore provide a level of hydrological information that would preclude gross mistakes in decision making related to freshwater. </a:t>
            </a:r>
            <a:endParaRPr lang="en-US" dirty="0" smtClean="0"/>
          </a:p>
        </p:txBody>
      </p:sp>
    </p:spTree>
    <p:extLst>
      <p:ext uri="{BB962C8B-B14F-4D97-AF65-F5344CB8AC3E}">
        <p14:creationId xmlns:p14="http://schemas.microsoft.com/office/powerpoint/2010/main" val="68079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6616"/>
            <a:ext cx="10515600" cy="5820347"/>
          </a:xfrm>
        </p:spPr>
        <p:txBody>
          <a:bodyPr>
            <a:normAutofit lnSpcReduction="10000"/>
          </a:bodyPr>
          <a:lstStyle/>
          <a:p>
            <a:r>
              <a:rPr lang="en-US" dirty="0"/>
              <a:t>Without adequate knowledge and understanding, uninformed decisions may be made. </a:t>
            </a:r>
          </a:p>
          <a:p>
            <a:r>
              <a:rPr lang="en-US" dirty="0"/>
              <a:t>Moreover, if the hydrological cycle is not monitored with appropriate spatial and temporal coverage, decision makers and the general public may not be informed of water problems until a moment when the consequences are already severe and it is </a:t>
            </a:r>
            <a:r>
              <a:rPr lang="en-US" dirty="0" smtClean="0"/>
              <a:t>late </a:t>
            </a:r>
            <a:r>
              <a:rPr lang="en-US" dirty="0"/>
              <a:t>and difficult to implement effective </a:t>
            </a:r>
            <a:r>
              <a:rPr lang="en-US" dirty="0" smtClean="0"/>
              <a:t>solutions.</a:t>
            </a:r>
          </a:p>
          <a:p>
            <a:r>
              <a:rPr lang="en-US" dirty="0"/>
              <a:t>Sustainable development requires an integrated approach and a holistic perspective, in which a structure of inter-linked components is taken into account. </a:t>
            </a:r>
            <a:endParaRPr lang="en-US" dirty="0" smtClean="0"/>
          </a:p>
          <a:p>
            <a:r>
              <a:rPr lang="en-US" dirty="0" smtClean="0"/>
              <a:t>This </a:t>
            </a:r>
            <a:r>
              <a:rPr lang="en-US" dirty="0"/>
              <a:t>structure contains not only hydrological or water resources components but also a number of other components, such as environmental, economic, demographic, socio-cultural and institutional </a:t>
            </a:r>
            <a:r>
              <a:rPr lang="en-US" dirty="0" smtClean="0"/>
              <a:t>subsystems</a:t>
            </a:r>
            <a:endParaRPr lang="en-ZA" dirty="0"/>
          </a:p>
        </p:txBody>
      </p:sp>
    </p:spTree>
    <p:extLst>
      <p:ext uri="{BB962C8B-B14F-4D97-AF65-F5344CB8AC3E}">
        <p14:creationId xmlns:p14="http://schemas.microsoft.com/office/powerpoint/2010/main" val="35895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912" y="399161"/>
            <a:ext cx="10515600" cy="4351338"/>
          </a:xfrm>
        </p:spPr>
        <p:txBody>
          <a:bodyPr>
            <a:normAutofit fontScale="92500" lnSpcReduction="20000"/>
          </a:bodyPr>
          <a:lstStyle/>
          <a:p>
            <a:r>
              <a:rPr lang="en-US" dirty="0"/>
              <a:t>It is proposed (UNCED, 1993) to base sustainable development on the principles of: </a:t>
            </a:r>
          </a:p>
          <a:p>
            <a:pPr marL="514350" indent="-514350">
              <a:buAutoNum type="alphaLcParenBoth"/>
            </a:pPr>
            <a:r>
              <a:rPr lang="en-US" dirty="0" smtClean="0"/>
              <a:t>decentralization </a:t>
            </a:r>
            <a:r>
              <a:rPr lang="en-US" dirty="0"/>
              <a:t>and devolution of responsibility in water and environmental matters to the parties involved at the lowest level in society (subsidiarity principle); </a:t>
            </a:r>
            <a:endParaRPr lang="en-US" dirty="0" smtClean="0"/>
          </a:p>
          <a:p>
            <a:pPr marL="514350" indent="-514350">
              <a:buAutoNum type="alphaLcParenBoth"/>
            </a:pPr>
            <a:r>
              <a:rPr lang="en-US" dirty="0" smtClean="0"/>
              <a:t>local </a:t>
            </a:r>
            <a:r>
              <a:rPr lang="en-US" dirty="0"/>
              <a:t>and private sector participation; and </a:t>
            </a:r>
            <a:endParaRPr lang="en-US" dirty="0" smtClean="0"/>
          </a:p>
          <a:p>
            <a:pPr marL="514350" indent="-514350">
              <a:buAutoNum type="alphaLcParenBoth"/>
            </a:pPr>
            <a:r>
              <a:rPr lang="en-US" dirty="0" smtClean="0"/>
              <a:t>a </a:t>
            </a:r>
            <a:r>
              <a:rPr lang="en-US" dirty="0"/>
              <a:t>demand-driven cost recovery approach and equitable charging to enhance sustainability and enforceable legislation at all levels</a:t>
            </a:r>
            <a:r>
              <a:rPr lang="en-US" dirty="0" smtClean="0"/>
              <a:t>.</a:t>
            </a:r>
          </a:p>
          <a:p>
            <a:r>
              <a:rPr lang="en-US" dirty="0" smtClean="0"/>
              <a:t> </a:t>
            </a:r>
            <a:r>
              <a:rPr lang="en-US" dirty="0"/>
              <a:t>Further, it is essential to reach significant portions of communities and involve them in the process of consultation to make them understand, accept and support plans. </a:t>
            </a:r>
            <a:endParaRPr lang="en-US" dirty="0" smtClean="0"/>
          </a:p>
          <a:p>
            <a:r>
              <a:rPr lang="en-US" dirty="0" smtClean="0"/>
              <a:t>The </a:t>
            </a:r>
            <a:r>
              <a:rPr lang="en-US" dirty="0"/>
              <a:t>principles of decentralization and involvement of communities pose ambitious challenges for education and training. </a:t>
            </a:r>
            <a:endParaRPr lang="en-ZA" dirty="0"/>
          </a:p>
        </p:txBody>
      </p:sp>
    </p:spTree>
    <p:extLst>
      <p:ext uri="{BB962C8B-B14F-4D97-AF65-F5344CB8AC3E}">
        <p14:creationId xmlns:p14="http://schemas.microsoft.com/office/powerpoint/2010/main" val="4158499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3372</TotalTime>
  <Words>3298</Words>
  <Application>Microsoft Office PowerPoint</Application>
  <PresentationFormat>Widescreen</PresentationFormat>
  <Paragraphs>193</Paragraphs>
  <Slides>36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36</vt:i4>
      </vt:variant>
    </vt:vector>
  </HeadingPairs>
  <TitlesOfParts>
    <vt:vector size="44" baseType="lpstr">
      <vt:lpstr>Arial</vt:lpstr>
      <vt:lpstr>Arial</vt:lpstr>
      <vt:lpstr>Berkeley-Book</vt:lpstr>
      <vt:lpstr>Calibri</vt:lpstr>
      <vt:lpstr>Calibri Light</vt:lpstr>
      <vt:lpstr>MS Mincho</vt:lpstr>
      <vt:lpstr>Office Theme</vt:lpstr>
      <vt:lpstr>1_Office Theme</vt:lpstr>
      <vt:lpstr>Factors Affecting Water Resources Management (KM-01-KT04)</vt:lpstr>
      <vt:lpstr>Outline</vt:lpstr>
      <vt:lpstr>Objective of long-term sustainability</vt:lpstr>
      <vt:lpstr>PowerPoint Presentation</vt:lpstr>
      <vt:lpstr>PowerPoint Presentation</vt:lpstr>
      <vt:lpstr>Balancing the protection of the ecological environment with the need for water availability for social and economic development</vt:lpstr>
      <vt:lpstr>PowerPoint Presentation</vt:lpstr>
      <vt:lpstr>PowerPoint Presentation</vt:lpstr>
      <vt:lpstr>PowerPoint Presentation</vt:lpstr>
      <vt:lpstr>Broad level perspective of the interrelationship between the various water resource elements</vt:lpstr>
      <vt:lpstr>PowerPoint Presentation</vt:lpstr>
      <vt:lpstr>Water user sectors</vt:lpstr>
      <vt:lpstr>Resource Directed Measures (RDM)</vt:lpstr>
      <vt:lpstr>The Reserve</vt:lpstr>
      <vt:lpstr>Economic and financial considerations for sustainable water resources management</vt:lpstr>
      <vt:lpstr>Water Infrastructure</vt:lpstr>
      <vt:lpstr>Water Resource Management</vt:lpstr>
      <vt:lpstr>Water Resource Management (cont.)</vt:lpstr>
      <vt:lpstr>The importance of Water Resource Management</vt:lpstr>
      <vt:lpstr>Water Resource Systems Management</vt:lpstr>
      <vt:lpstr>PowerPoint Presentation</vt:lpstr>
      <vt:lpstr>PowerPoint Presentation</vt:lpstr>
      <vt:lpstr>PowerPoint Presentation</vt:lpstr>
      <vt:lpstr>Planning and Management of Water Resource Systems</vt:lpstr>
      <vt:lpstr>Planning and Management of Water Resource Systems</vt:lpstr>
      <vt:lpstr>PowerPoint Presentation</vt:lpstr>
      <vt:lpstr>Planning and Management of Water Resource Systems</vt:lpstr>
      <vt:lpstr>Planning and Management of Water Resource Systems</vt:lpstr>
      <vt:lpstr>Planning and Management of Water Resource Systems</vt:lpstr>
      <vt:lpstr>Water decision support tools and modelling techniques.</vt:lpstr>
      <vt:lpstr>Factors that affect WRM</vt:lpstr>
      <vt:lpstr>Factors that affect WRM</vt:lpstr>
      <vt:lpstr>Factors that affect WRM</vt:lpstr>
      <vt:lpstr>Factors that affect WRM</vt:lpstr>
      <vt:lpstr>Factors that affect WRM</vt:lpstr>
      <vt:lpstr>THE END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Water Resources Management (KM-01-KT04)</dc:title>
  <dc:creator>Bapela, Lerato</dc:creator>
  <cp:lastModifiedBy>Lerato Bapela</cp:lastModifiedBy>
  <cp:revision>27</cp:revision>
  <dcterms:created xsi:type="dcterms:W3CDTF">2018-04-03T11:52:49Z</dcterms:created>
  <dcterms:modified xsi:type="dcterms:W3CDTF">2018-08-17T10:06:59Z</dcterms:modified>
</cp:coreProperties>
</file>