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0" r:id="rId3"/>
    <p:sldId id="291" r:id="rId4"/>
    <p:sldId id="314" r:id="rId5"/>
    <p:sldId id="320" r:id="rId6"/>
    <p:sldId id="317" r:id="rId7"/>
    <p:sldId id="332" r:id="rId8"/>
    <p:sldId id="331" r:id="rId9"/>
    <p:sldId id="316" r:id="rId10"/>
    <p:sldId id="330" r:id="rId11"/>
    <p:sldId id="318" r:id="rId12"/>
    <p:sldId id="315" r:id="rId13"/>
    <p:sldId id="292" r:id="rId14"/>
    <p:sldId id="319" r:id="rId15"/>
    <p:sldId id="329" r:id="rId16"/>
    <p:sldId id="294" r:id="rId17"/>
    <p:sldId id="322" r:id="rId18"/>
    <p:sldId id="323" r:id="rId19"/>
    <p:sldId id="333" r:id="rId20"/>
    <p:sldId id="334" r:id="rId21"/>
    <p:sldId id="335" r:id="rId22"/>
    <p:sldId id="336" r:id="rId23"/>
    <p:sldId id="337" r:id="rId24"/>
    <p:sldId id="324" r:id="rId25"/>
    <p:sldId id="328" r:id="rId26"/>
    <p:sldId id="338" r:id="rId27"/>
    <p:sldId id="293" r:id="rId28"/>
    <p:sldId id="313" r:id="rId29"/>
    <p:sldId id="321" r:id="rId30"/>
    <p:sldId id="342" r:id="rId31"/>
    <p:sldId id="298" r:id="rId32"/>
    <p:sldId id="341" r:id="rId33"/>
    <p:sldId id="339" r:id="rId34"/>
    <p:sldId id="340" r:id="rId35"/>
    <p:sldId id="299" r:id="rId36"/>
    <p:sldId id="34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6" autoAdjust="0"/>
    <p:restoredTop sz="94660"/>
  </p:normalViewPr>
  <p:slideViewPr>
    <p:cSldViewPr snapToGrid="0">
      <p:cViewPr varScale="1">
        <p:scale>
          <a:sx n="70" d="100"/>
          <a:sy n="70" d="100"/>
        </p:scale>
        <p:origin x="4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3629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37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0833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477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6975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273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637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6503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0678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6364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752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6D45E-D481-4D3B-9E5B-BA2CD1702B76}" type="datetimeFigureOut">
              <a:rPr lang="en-ZA" smtClean="0">
                <a:solidFill>
                  <a:prstClr val="black">
                    <a:tint val="75000"/>
                  </a:prstClr>
                </a:solidFill>
              </a:rPr>
              <a:pPr/>
              <a:t>2018/08/17</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4D83F-67D0-4C45-96B8-5B0005E2ADB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7234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Katse_Dam,Lesotho,Africa.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Zambezi_River" TargetMode="External"/><Relationship Id="rId2" Type="http://schemas.openxmlformats.org/officeDocument/2006/relationships/hyperlink" Target="http://en.wikipedia.org/wiki/Desalin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majuba.gov.za/wsa" TargetMode="External"/><Relationship Id="rId2" Type="http://schemas.openxmlformats.org/officeDocument/2006/relationships/hyperlink" Target="https://www.capetown.gov.za/Departments/Water%20and%20Sanitation%20Department" TargetMode="External"/><Relationship Id="rId1" Type="http://schemas.openxmlformats.org/officeDocument/2006/relationships/slideLayout" Target="../slideLayouts/slideLayout2.xml"/><Relationship Id="rId4" Type="http://schemas.openxmlformats.org/officeDocument/2006/relationships/hyperlink" Target="http://www.dwaf.gov.za/dir_ws/rpm/default.asp?nStn=introduc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815" y="326571"/>
            <a:ext cx="11304798" cy="1656775"/>
          </a:xfrm>
        </p:spPr>
        <p:txBody>
          <a:bodyPr>
            <a:normAutofit/>
          </a:bodyPr>
          <a:lstStyle/>
          <a:p>
            <a: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 </a:t>
            </a:r>
            <a:r>
              <a:rPr lang="en-ZA" sz="36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Systems Management Approach </a:t>
            </a:r>
            <a: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r>
            <a:b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br>
            <a: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to </a:t>
            </a:r>
            <a:b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br>
            <a: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Water </a:t>
            </a:r>
            <a:r>
              <a:rPr lang="en-ZA" sz="36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Resource </a:t>
            </a:r>
            <a:r>
              <a:rPr lang="en-ZA" sz="3600" b="1" dirty="0" smtClean="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Management (KM-01-KT03) </a:t>
            </a:r>
            <a:endParaRPr lang="en-ZA" sz="3600" b="1" dirty="0">
              <a:solidFill>
                <a:schemeClr val="accent5">
                  <a:lumMod val="50000"/>
                </a:schemeClr>
              </a:solidFill>
              <a:effectLst>
                <a:outerShdw blurRad="38100" dist="38100" dir="2700000" algn="tl">
                  <a:srgbClr val="000000">
                    <a:alpha val="43137"/>
                  </a:srgbClr>
                </a:outerShdw>
              </a:effectLst>
            </a:endParaRPr>
          </a:p>
        </p:txBody>
      </p:sp>
      <p:pic>
        <p:nvPicPr>
          <p:cNvPr id="4" name="Picture 3" descr="http://upload.wikimedia.org/wikipedia/commons/thumb/0/0f/Katse_Dam%2CLesotho%2CAfrica.jpg/250px-Katse_Dam%2CLesotho%2CAfrica.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815" y="2362002"/>
            <a:ext cx="5340828" cy="4345484"/>
          </a:xfrm>
          <a:prstGeom prst="rect">
            <a:avLst/>
          </a:prstGeom>
          <a:noFill/>
          <a:ln>
            <a:noFill/>
          </a:ln>
        </p:spPr>
      </p:pic>
      <p:pic>
        <p:nvPicPr>
          <p:cNvPr id="5" name="Picture 4" descr="http://gwd.org.za/sites/gwd.org.za/files/GWD_008.jpg"/>
          <p:cNvPicPr/>
          <p:nvPr/>
        </p:nvPicPr>
        <p:blipFill>
          <a:blip r:embed="rId4">
            <a:extLst>
              <a:ext uri="{28A0092B-C50C-407E-A947-70E740481C1C}">
                <a14:useLocalDpi xmlns:a14="http://schemas.microsoft.com/office/drawing/2010/main" val="0"/>
              </a:ext>
            </a:extLst>
          </a:blip>
          <a:srcRect/>
          <a:stretch>
            <a:fillRect/>
          </a:stretch>
        </p:blipFill>
        <p:spPr bwMode="auto">
          <a:xfrm>
            <a:off x="6654297" y="2362002"/>
            <a:ext cx="5106316" cy="4345484"/>
          </a:xfrm>
          <a:prstGeom prst="rect">
            <a:avLst/>
          </a:prstGeom>
          <a:noFill/>
          <a:ln>
            <a:noFill/>
          </a:ln>
        </p:spPr>
      </p:pic>
    </p:spTree>
    <p:extLst>
      <p:ext uri="{BB962C8B-B14F-4D97-AF65-F5344CB8AC3E}">
        <p14:creationId xmlns:p14="http://schemas.microsoft.com/office/powerpoint/2010/main" val="4184799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55607"/>
          </a:xfrm>
        </p:spPr>
        <p:txBody>
          <a:bodyPr>
            <a:normAutofit fontScale="90000"/>
          </a:bodyPr>
          <a:lstStyle/>
          <a:p>
            <a:pPr algn="ctr"/>
            <a:r>
              <a:rPr lang="en-ZA" b="1" dirty="0" smtClean="0">
                <a:solidFill>
                  <a:schemeClr val="accent5">
                    <a:lumMod val="50000"/>
                  </a:schemeClr>
                </a:solidFill>
                <a:effectLst>
                  <a:outerShdw blurRad="38100" dist="38100" dir="2700000" algn="tl">
                    <a:srgbClr val="000000">
                      <a:alpha val="43137"/>
                    </a:srgbClr>
                  </a:outerShdw>
                </a:effectLst>
              </a:rPr>
              <a:t>Water Management Areas</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3464" y="655608"/>
            <a:ext cx="11539728" cy="6202392"/>
          </a:xfrm>
        </p:spPr>
        <p:txBody>
          <a:bodyPr>
            <a:normAutofit/>
          </a:bodyPr>
          <a:lstStyle/>
          <a:p>
            <a:pPr>
              <a:lnSpc>
                <a:spcPct val="150000"/>
              </a:lnSpc>
            </a:pPr>
            <a:r>
              <a:rPr lang="en-ZA" sz="3200" dirty="0"/>
              <a:t>The responsibility and authority for water resources management rests with CMAs and, at a local level, WUAs.</a:t>
            </a:r>
          </a:p>
          <a:p>
            <a:pPr>
              <a:lnSpc>
                <a:spcPct val="150000"/>
              </a:lnSpc>
            </a:pPr>
            <a:r>
              <a:rPr lang="en-ZA" sz="3200" dirty="0"/>
              <a:t>These institutions are representative of water users and facilitate effective participation in the management of</a:t>
            </a:r>
          </a:p>
          <a:p>
            <a:pPr>
              <a:lnSpc>
                <a:spcPct val="150000"/>
              </a:lnSpc>
            </a:pPr>
            <a:r>
              <a:rPr lang="en-ZA" sz="3200" dirty="0"/>
              <a:t>water resources in their areas and will ultimately enable the DWS to withdraw from its role of operator to </a:t>
            </a:r>
            <a:r>
              <a:rPr lang="en-ZA" sz="3200" dirty="0" smtClean="0"/>
              <a:t>that of </a:t>
            </a:r>
            <a:r>
              <a:rPr lang="en-ZA" sz="3200" dirty="0"/>
              <a:t>sector leader, policymaker, regulator and performance monitor.</a:t>
            </a:r>
          </a:p>
        </p:txBody>
      </p:sp>
    </p:spTree>
    <p:extLst>
      <p:ext uri="{BB962C8B-B14F-4D97-AF65-F5344CB8AC3E}">
        <p14:creationId xmlns:p14="http://schemas.microsoft.com/office/powerpoint/2010/main" val="202030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1"/>
            <a:ext cx="11007969" cy="672366"/>
          </a:xfrm>
        </p:spPr>
        <p:txBody>
          <a:bodyPr>
            <a:normAutofit fontScale="90000"/>
          </a:bodyPr>
          <a:lstStyle/>
          <a:p>
            <a:pPr algn="ctr"/>
            <a:r>
              <a:rPr lang="en-ZA" b="1" dirty="0" smtClean="0">
                <a:solidFill>
                  <a:schemeClr val="accent5">
                    <a:lumMod val="75000"/>
                  </a:schemeClr>
                </a:solidFill>
                <a:effectLst>
                  <a:outerShdw blurRad="38100" dist="38100" dir="2700000" algn="tl">
                    <a:srgbClr val="000000">
                      <a:alpha val="43137"/>
                    </a:srgbClr>
                  </a:outerShdw>
                </a:effectLst>
              </a:rPr>
              <a:t>Implications of having 9 WMAs</a:t>
            </a:r>
            <a:endParaRPr lang="en-ZA"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3735" y="672367"/>
            <a:ext cx="11783803" cy="6066762"/>
          </a:xfrm>
        </p:spPr>
        <p:txBody>
          <a:bodyPr>
            <a:noAutofit/>
          </a:bodyPr>
          <a:lstStyle/>
          <a:p>
            <a:pPr algn="just">
              <a:lnSpc>
                <a:spcPct val="100000"/>
              </a:lnSpc>
            </a:pPr>
            <a:r>
              <a:rPr lang="en-ZA" sz="3200" dirty="0" smtClean="0"/>
              <a:t>Facilitating </a:t>
            </a:r>
            <a:r>
              <a:rPr lang="en-ZA" sz="3200" dirty="0"/>
              <a:t>sector </a:t>
            </a:r>
            <a:r>
              <a:rPr lang="en-ZA" sz="3200" dirty="0" smtClean="0"/>
              <a:t>involvement, community participation,  </a:t>
            </a:r>
            <a:r>
              <a:rPr lang="en-ZA" sz="3200" dirty="0"/>
              <a:t>empowerment of stakeholders and communities through structures such as catchment committees, catchment forums and water user </a:t>
            </a:r>
            <a:r>
              <a:rPr lang="en-ZA" sz="3200" dirty="0" smtClean="0"/>
              <a:t>associations (</a:t>
            </a:r>
            <a:r>
              <a:rPr lang="en-ZA" sz="3200" dirty="0"/>
              <a:t>participatory management</a:t>
            </a:r>
            <a:r>
              <a:rPr lang="en-ZA" sz="3200" dirty="0" smtClean="0"/>
              <a:t>).</a:t>
            </a:r>
          </a:p>
          <a:p>
            <a:pPr algn="just">
              <a:lnSpc>
                <a:spcPct val="100000"/>
              </a:lnSpc>
            </a:pPr>
            <a:r>
              <a:rPr lang="en-ZA" sz="3200" dirty="0" smtClean="0"/>
              <a:t>Increasing </a:t>
            </a:r>
            <a:r>
              <a:rPr lang="en-ZA" sz="3200" dirty="0"/>
              <a:t>the size of the </a:t>
            </a:r>
            <a:r>
              <a:rPr lang="en-ZA" sz="3200" dirty="0" smtClean="0"/>
              <a:t>water management </a:t>
            </a:r>
            <a:r>
              <a:rPr lang="en-ZA" sz="3200" dirty="0"/>
              <a:t>areas has an impact on the ability to engage effectively with stakeholders </a:t>
            </a:r>
            <a:r>
              <a:rPr lang="en-ZA" sz="3200" dirty="0" smtClean="0"/>
              <a:t>on the </a:t>
            </a:r>
            <a:r>
              <a:rPr lang="en-ZA" sz="3200" dirty="0"/>
              <a:t>ground</a:t>
            </a:r>
            <a:r>
              <a:rPr lang="en-ZA" sz="3200" dirty="0" smtClean="0"/>
              <a:t>.</a:t>
            </a:r>
          </a:p>
          <a:p>
            <a:pPr algn="just">
              <a:lnSpc>
                <a:spcPct val="100000"/>
              </a:lnSpc>
            </a:pPr>
            <a:r>
              <a:rPr lang="en-ZA" sz="3200" dirty="0" smtClean="0"/>
              <a:t>Key </a:t>
            </a:r>
            <a:r>
              <a:rPr lang="en-ZA" sz="3200" dirty="0"/>
              <a:t>objectives of </a:t>
            </a:r>
            <a:r>
              <a:rPr lang="en-ZA" sz="3200" dirty="0" smtClean="0"/>
              <a:t>CMAs:- promotion </a:t>
            </a:r>
            <a:r>
              <a:rPr lang="en-ZA" sz="3200" dirty="0"/>
              <a:t>of equity through </a:t>
            </a:r>
            <a:r>
              <a:rPr lang="en-ZA" sz="3200" dirty="0" smtClean="0"/>
              <a:t>effective WRM, </a:t>
            </a:r>
            <a:r>
              <a:rPr lang="en-ZA" sz="3200" dirty="0"/>
              <a:t>greater responsiveness to the needs of poor and </a:t>
            </a:r>
            <a:r>
              <a:rPr lang="en-ZA" sz="3200" dirty="0" smtClean="0"/>
              <a:t>marginalized communities</a:t>
            </a:r>
            <a:r>
              <a:rPr lang="en-ZA" sz="3200" dirty="0"/>
              <a:t>, and closer links with stakeholder groups in the water management area. </a:t>
            </a:r>
            <a:endParaRPr lang="en-ZA" sz="3200" dirty="0" smtClean="0"/>
          </a:p>
        </p:txBody>
      </p:sp>
    </p:spTree>
    <p:extLst>
      <p:ext uri="{BB962C8B-B14F-4D97-AF65-F5344CB8AC3E}">
        <p14:creationId xmlns:p14="http://schemas.microsoft.com/office/powerpoint/2010/main" val="152594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7917"/>
          </a:xfrm>
        </p:spPr>
        <p:txBody>
          <a:bodyPr>
            <a:normAutofit fontScale="90000"/>
          </a:bodyPr>
          <a:lstStyle/>
          <a:p>
            <a:pPr algn="ctr"/>
            <a:r>
              <a:rPr lang="en-ZA" b="1" dirty="0">
                <a:solidFill>
                  <a:schemeClr val="accent5">
                    <a:lumMod val="75000"/>
                  </a:schemeClr>
                </a:solidFill>
                <a:effectLst>
                  <a:outerShdw blurRad="38100" dist="38100" dir="2700000" algn="tl">
                    <a:srgbClr val="000000">
                      <a:alpha val="43137"/>
                    </a:srgbClr>
                  </a:outerShdw>
                </a:effectLst>
              </a:rPr>
              <a:t>Implications of having 9 WMAs</a:t>
            </a:r>
          </a:p>
        </p:txBody>
      </p:sp>
      <p:sp>
        <p:nvSpPr>
          <p:cNvPr id="3" name="Content Placeholder 2"/>
          <p:cNvSpPr>
            <a:spLocks noGrp="1"/>
          </p:cNvSpPr>
          <p:nvPr>
            <p:ph idx="1"/>
          </p:nvPr>
        </p:nvSpPr>
        <p:spPr>
          <a:xfrm>
            <a:off x="193430" y="914400"/>
            <a:ext cx="11764107" cy="5679831"/>
          </a:xfrm>
        </p:spPr>
        <p:txBody>
          <a:bodyPr>
            <a:normAutofit/>
          </a:bodyPr>
          <a:lstStyle/>
          <a:p>
            <a:pPr>
              <a:lnSpc>
                <a:spcPct val="100000"/>
              </a:lnSpc>
            </a:pPr>
            <a:r>
              <a:rPr lang="en-ZA" sz="3600" dirty="0"/>
              <a:t>The boundaries of these water management areas take into account catchment and </a:t>
            </a:r>
            <a:r>
              <a:rPr lang="en-ZA" sz="3600" b="1" dirty="0" smtClean="0"/>
              <a:t>ground water boundaries</a:t>
            </a:r>
            <a:r>
              <a:rPr lang="en-ZA" sz="3600" dirty="0"/>
              <a:t>, financial viability, stakeholder participation, and equity considerations and are,</a:t>
            </a:r>
          </a:p>
          <a:p>
            <a:pPr>
              <a:lnSpc>
                <a:spcPct val="100000"/>
              </a:lnSpc>
            </a:pPr>
            <a:r>
              <a:rPr lang="en-ZA" sz="3600" dirty="0"/>
              <a:t>as a result, not aligned with provincial or local government boundaries</a:t>
            </a:r>
            <a:r>
              <a:rPr lang="en-ZA" sz="3600" dirty="0" smtClean="0"/>
              <a:t>.</a:t>
            </a:r>
          </a:p>
          <a:p>
            <a:pPr>
              <a:lnSpc>
                <a:spcPct val="100000"/>
              </a:lnSpc>
            </a:pPr>
            <a:r>
              <a:rPr lang="en-ZA" sz="3600" dirty="0"/>
              <a:t>Pongola-</a:t>
            </a:r>
            <a:r>
              <a:rPr lang="en-ZA" sz="3600" dirty="0" err="1"/>
              <a:t>Mzimkulu</a:t>
            </a:r>
            <a:r>
              <a:rPr lang="en-ZA" sz="3600" dirty="0"/>
              <a:t>; Vaal; Orange; </a:t>
            </a:r>
            <a:r>
              <a:rPr lang="en-ZA" sz="3600" dirty="0" err="1"/>
              <a:t>Mzimvubu-Tsitsikamma</a:t>
            </a:r>
            <a:r>
              <a:rPr lang="en-ZA" sz="3600" dirty="0"/>
              <a:t>; </a:t>
            </a:r>
            <a:r>
              <a:rPr lang="en-ZA" sz="3600" dirty="0" err="1"/>
              <a:t>Breede-Gouritz</a:t>
            </a:r>
            <a:r>
              <a:rPr lang="en-ZA" sz="3600" dirty="0"/>
              <a:t> and Berg- </a:t>
            </a:r>
            <a:r>
              <a:rPr lang="en-ZA" sz="3600" dirty="0" err="1"/>
              <a:t>Olifants</a:t>
            </a:r>
            <a:r>
              <a:rPr lang="en-ZA" sz="3600" dirty="0"/>
              <a:t>.</a:t>
            </a:r>
          </a:p>
          <a:p>
            <a:endParaRPr lang="en-ZA" sz="3600" dirty="0"/>
          </a:p>
        </p:txBody>
      </p:sp>
    </p:spTree>
    <p:extLst>
      <p:ext uri="{BB962C8B-B14F-4D97-AF65-F5344CB8AC3E}">
        <p14:creationId xmlns:p14="http://schemas.microsoft.com/office/powerpoint/2010/main" val="335074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1356"/>
          </a:xfrm>
        </p:spPr>
        <p:txBody>
          <a:bodyPr>
            <a:normAutofit fontScale="90000"/>
          </a:bodyPr>
          <a:lstStyle/>
          <a:p>
            <a:pPr lvl="0"/>
            <a:r>
              <a:rPr lang="en-GB" dirty="0">
                <a:effectLst>
                  <a:outerShdw blurRad="38100" dist="38100" dir="2700000" algn="tl">
                    <a:srgbClr val="000000">
                      <a:alpha val="43137"/>
                    </a:srgbClr>
                  </a:outerShdw>
                </a:effectLst>
              </a:rPr>
              <a:t>Surface water catchment </a:t>
            </a:r>
            <a:r>
              <a:rPr lang="en-GB" dirty="0" smtClean="0">
                <a:effectLst>
                  <a:outerShdw blurRad="38100" dist="38100" dir="2700000" algn="tl">
                    <a:srgbClr val="000000">
                      <a:alpha val="43137"/>
                    </a:srgbClr>
                  </a:outerShdw>
                </a:effectLst>
              </a:rPr>
              <a:t>boundaries: primary</a:t>
            </a:r>
            <a:r>
              <a:rPr lang="en-GB" dirty="0">
                <a:effectLst>
                  <a:outerShdw blurRad="38100" dist="38100" dir="2700000" algn="tl">
                    <a:srgbClr val="000000">
                      <a:alpha val="43137"/>
                    </a:srgbClr>
                  </a:outerShdw>
                </a:effectLst>
              </a:rPr>
              <a:t>, secondary, tertiary, quaternary and </a:t>
            </a:r>
            <a:r>
              <a:rPr lang="en-GB" dirty="0" err="1">
                <a:effectLst>
                  <a:outerShdw blurRad="38100" dist="38100" dir="2700000" algn="tl">
                    <a:srgbClr val="000000">
                      <a:alpha val="43137"/>
                    </a:srgbClr>
                  </a:outerShdw>
                </a:effectLst>
              </a:rPr>
              <a:t>quinary</a:t>
            </a:r>
            <a:r>
              <a:rPr lang="en-GB" dirty="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catchments. </a:t>
            </a:r>
            <a:endParaRPr lang="en-ZA" dirty="0">
              <a:effectLst>
                <a:outerShdw blurRad="38100" dist="38100" dir="2700000" algn="tl">
                  <a:srgbClr val="000000">
                    <a:alpha val="43137"/>
                  </a:srgbClr>
                </a:outerShdw>
              </a:effectLst>
            </a:endParaRPr>
          </a:p>
        </p:txBody>
      </p:sp>
      <p:pic>
        <p:nvPicPr>
          <p:cNvPr id="11" name="Content Placeholder 10"/>
          <p:cNvPicPr>
            <a:picLocks noGrp="1" noChangeAspect="1"/>
          </p:cNvPicPr>
          <p:nvPr>
            <p:ph idx="1"/>
          </p:nvPr>
        </p:nvPicPr>
        <p:blipFill>
          <a:blip r:embed="rId2"/>
          <a:stretch>
            <a:fillRect/>
          </a:stretch>
        </p:blipFill>
        <p:spPr>
          <a:xfrm>
            <a:off x="146957" y="1112242"/>
            <a:ext cx="11789229" cy="5566144"/>
          </a:xfrm>
          <a:prstGeom prst="rect">
            <a:avLst/>
          </a:prstGeom>
        </p:spPr>
      </p:pic>
    </p:spTree>
    <p:extLst>
      <p:ext uri="{BB962C8B-B14F-4D97-AF65-F5344CB8AC3E}">
        <p14:creationId xmlns:p14="http://schemas.microsoft.com/office/powerpoint/2010/main" val="54716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9952"/>
          </a:xfrm>
        </p:spPr>
        <p:txBody>
          <a:bodyPr>
            <a:normAutofit fontScale="90000"/>
          </a:bodyPr>
          <a:lstStyle/>
          <a:p>
            <a:pPr algn="ctr"/>
            <a:r>
              <a:rPr lang="en-ZA" b="1" dirty="0" smtClean="0">
                <a:solidFill>
                  <a:srgbClr val="0070C0"/>
                </a:solidFill>
                <a:effectLst>
                  <a:outerShdw blurRad="38100" dist="38100" dir="2700000" algn="tl">
                    <a:srgbClr val="000000">
                      <a:alpha val="43137"/>
                    </a:srgbClr>
                  </a:outerShdw>
                </a:effectLst>
              </a:rPr>
              <a:t>Quaternary Catchment</a:t>
            </a:r>
            <a:endParaRPr lang="en-ZA" b="1"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77373" y="709856"/>
            <a:ext cx="11541357" cy="5467107"/>
          </a:xfrm>
          <a:prstGeom prst="rect">
            <a:avLst/>
          </a:prstGeom>
        </p:spPr>
      </p:pic>
    </p:spTree>
    <p:extLst>
      <p:ext uri="{BB962C8B-B14F-4D97-AF65-F5344CB8AC3E}">
        <p14:creationId xmlns:p14="http://schemas.microsoft.com/office/powerpoint/2010/main" val="152436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0"/>
            <a:ext cx="12081641" cy="677918"/>
          </a:xfrm>
        </p:spPr>
        <p:txBody>
          <a:bodyPr>
            <a:normAutofit fontScale="90000"/>
          </a:bodyPr>
          <a:lstStyle/>
          <a:p>
            <a:pPr algn="ctr"/>
            <a:r>
              <a:rPr lang="en-ZA" b="1" dirty="0" smtClean="0">
                <a:solidFill>
                  <a:schemeClr val="tx2"/>
                </a:solidFill>
                <a:effectLst>
                  <a:outerShdw blurRad="38100" dist="38100" dir="2700000" algn="tl">
                    <a:srgbClr val="000000">
                      <a:alpha val="43137"/>
                    </a:srgbClr>
                  </a:outerShdw>
                </a:effectLst>
              </a:rPr>
              <a:t>Complexities of WRM across boundaries</a:t>
            </a:r>
            <a:endParaRPr lang="en-ZA"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43379" y="1056290"/>
            <a:ext cx="11016559" cy="5456477"/>
          </a:xfrm>
          <a:prstGeom prst="rect">
            <a:avLst/>
          </a:prstGeom>
        </p:spPr>
      </p:pic>
    </p:spTree>
    <p:extLst>
      <p:ext uri="{BB962C8B-B14F-4D97-AF65-F5344CB8AC3E}">
        <p14:creationId xmlns:p14="http://schemas.microsoft.com/office/powerpoint/2010/main" val="365291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555170"/>
          </a:xfrm>
        </p:spPr>
        <p:txBody>
          <a:bodyPr>
            <a:normAutofit fontScale="90000"/>
          </a:bodyPr>
          <a:lstStyle/>
          <a:p>
            <a:pPr lvl="0" algn="ctr"/>
            <a:r>
              <a:rPr lang="en-US" b="1" dirty="0" smtClean="0">
                <a:solidFill>
                  <a:schemeClr val="tx2"/>
                </a:solidFill>
                <a:effectLst>
                  <a:outerShdw blurRad="38100" dist="38100" dir="2700000" algn="tl">
                    <a:srgbClr val="000000">
                      <a:alpha val="43137"/>
                    </a:srgbClr>
                  </a:outerShdw>
                </a:effectLst>
              </a:rPr>
              <a:t>Administrative boundaries: </a:t>
            </a:r>
            <a:r>
              <a:rPr lang="en-ZA" b="1" dirty="0">
                <a:solidFill>
                  <a:schemeClr val="tx2"/>
                </a:solidFill>
                <a:effectLst>
                  <a:outerShdw blurRad="38100" dist="38100" dir="2700000" algn="tl">
                    <a:srgbClr val="000000">
                      <a:alpha val="43137"/>
                    </a:srgbClr>
                  </a:outerShdw>
                </a:effectLst>
              </a:rPr>
              <a:t>International</a:t>
            </a:r>
          </a:p>
        </p:txBody>
      </p:sp>
      <p:sp>
        <p:nvSpPr>
          <p:cNvPr id="3" name="Content Placeholder 2"/>
          <p:cNvSpPr>
            <a:spLocks noGrp="1"/>
          </p:cNvSpPr>
          <p:nvPr>
            <p:ph idx="1"/>
          </p:nvPr>
        </p:nvSpPr>
        <p:spPr>
          <a:xfrm>
            <a:off x="1" y="555171"/>
            <a:ext cx="12191999" cy="6302830"/>
          </a:xfrm>
        </p:spPr>
        <p:txBody>
          <a:bodyPr>
            <a:normAutofit/>
          </a:bodyPr>
          <a:lstStyle/>
          <a:p>
            <a:pPr marL="514350" indent="-514350">
              <a:buAutoNum type="arabicPeriod"/>
            </a:pPr>
            <a:r>
              <a:rPr lang="en-ZA" sz="3200" dirty="0" smtClean="0"/>
              <a:t>International- There are existing trans-boundary river commissions established to manage joined water resources.</a:t>
            </a:r>
          </a:p>
          <a:p>
            <a:pPr marL="514350" indent="-514350">
              <a:buAutoNum type="arabicPeriod"/>
            </a:pPr>
            <a:r>
              <a:rPr lang="en-ZA" sz="3200" dirty="0" smtClean="0"/>
              <a:t>South </a:t>
            </a:r>
            <a:r>
              <a:rPr lang="en-ZA" sz="3200" dirty="0"/>
              <a:t>Africa's most important rivers are </a:t>
            </a:r>
            <a:r>
              <a:rPr lang="en-ZA" sz="3200" b="1" dirty="0" smtClean="0"/>
              <a:t>trans-boundary</a:t>
            </a:r>
            <a:r>
              <a:rPr lang="en-ZA" sz="3200" dirty="0"/>
              <a:t>: </a:t>
            </a:r>
          </a:p>
          <a:p>
            <a:pPr lvl="1" algn="just"/>
            <a:r>
              <a:rPr lang="en-ZA" sz="3200" dirty="0"/>
              <a:t>The </a:t>
            </a:r>
            <a:r>
              <a:rPr lang="en-ZA" sz="3200" b="1" dirty="0">
                <a:solidFill>
                  <a:schemeClr val="accent1">
                    <a:lumMod val="75000"/>
                  </a:schemeClr>
                </a:solidFill>
              </a:rPr>
              <a:t>Orange River Basin </a:t>
            </a:r>
            <a:r>
              <a:rPr lang="en-ZA" sz="3200" dirty="0"/>
              <a:t>is shared between </a:t>
            </a:r>
            <a:r>
              <a:rPr lang="en-ZA" sz="3200" b="1" dirty="0">
                <a:solidFill>
                  <a:schemeClr val="accent1">
                    <a:lumMod val="75000"/>
                  </a:schemeClr>
                </a:solidFill>
              </a:rPr>
              <a:t>SA, Botswana, Namibia and Lesotho</a:t>
            </a:r>
            <a:r>
              <a:rPr lang="en-ZA" sz="3200" dirty="0"/>
              <a:t>, the "water tower" of Southern Africa. </a:t>
            </a:r>
          </a:p>
          <a:p>
            <a:pPr lvl="1" algn="just"/>
            <a:r>
              <a:rPr lang="en-ZA" sz="3200" dirty="0"/>
              <a:t>The </a:t>
            </a:r>
            <a:r>
              <a:rPr lang="en-ZA" sz="3200" b="1" dirty="0">
                <a:solidFill>
                  <a:schemeClr val="accent1">
                    <a:lumMod val="75000"/>
                  </a:schemeClr>
                </a:solidFill>
              </a:rPr>
              <a:t>Limpopo</a:t>
            </a:r>
            <a:r>
              <a:rPr lang="en-ZA" sz="3200" dirty="0"/>
              <a:t> </a:t>
            </a:r>
            <a:r>
              <a:rPr lang="en-ZA" sz="3200" b="1" dirty="0">
                <a:solidFill>
                  <a:schemeClr val="accent1">
                    <a:lumMod val="75000"/>
                  </a:schemeClr>
                </a:solidFill>
              </a:rPr>
              <a:t>Rive</a:t>
            </a:r>
            <a:r>
              <a:rPr lang="en-ZA" sz="3200" dirty="0">
                <a:solidFill>
                  <a:schemeClr val="accent1">
                    <a:lumMod val="75000"/>
                  </a:schemeClr>
                </a:solidFill>
              </a:rPr>
              <a:t>r </a:t>
            </a:r>
            <a:r>
              <a:rPr lang="en-ZA" sz="3200" b="1" dirty="0">
                <a:solidFill>
                  <a:schemeClr val="accent1">
                    <a:lumMod val="75000"/>
                  </a:schemeClr>
                </a:solidFill>
              </a:rPr>
              <a:t>Basin</a:t>
            </a:r>
            <a:r>
              <a:rPr lang="en-ZA" sz="3200" dirty="0"/>
              <a:t> is shared between </a:t>
            </a:r>
            <a:r>
              <a:rPr lang="en-ZA" sz="3200" b="1" dirty="0">
                <a:solidFill>
                  <a:schemeClr val="accent1">
                    <a:lumMod val="75000"/>
                  </a:schemeClr>
                </a:solidFill>
              </a:rPr>
              <a:t>SA, Botswana, Zimbabwe and Mozambique</a:t>
            </a:r>
            <a:r>
              <a:rPr lang="en-ZA" sz="3200" dirty="0"/>
              <a:t>, which lies the furthest downstream. </a:t>
            </a:r>
          </a:p>
          <a:p>
            <a:pPr marL="514350" indent="-514350">
              <a:buAutoNum type="arabicPeriod"/>
            </a:pPr>
            <a:r>
              <a:rPr lang="en-ZA" sz="3200" dirty="0" smtClean="0"/>
              <a:t>This is a pro-active, collaborative initiative between South Africa  and its neighbouring states established for a collaborative management of </a:t>
            </a:r>
            <a:r>
              <a:rPr lang="en-ZA" sz="3200" b="1" dirty="0" smtClean="0"/>
              <a:t>trans-boundary </a:t>
            </a:r>
            <a:r>
              <a:rPr lang="en-ZA" sz="3200" b="1" dirty="0"/>
              <a:t>water </a:t>
            </a:r>
            <a:r>
              <a:rPr lang="en-ZA" sz="3200" b="1" dirty="0" smtClean="0"/>
              <a:t>resources</a:t>
            </a:r>
            <a:r>
              <a:rPr lang="en-ZA" sz="3200" dirty="0" smtClean="0"/>
              <a:t>.</a:t>
            </a:r>
          </a:p>
          <a:p>
            <a:pPr marL="514350" indent="-514350">
              <a:buAutoNum type="arabicPeriod"/>
            </a:pPr>
            <a:r>
              <a:rPr lang="en-ZA" sz="3200" dirty="0" smtClean="0"/>
              <a:t>There is a potential </a:t>
            </a:r>
            <a:r>
              <a:rPr lang="en-ZA" sz="3200" dirty="0"/>
              <a:t>future water resources are seawater </a:t>
            </a:r>
            <a:r>
              <a:rPr lang="en-ZA" sz="3200" u="sng" dirty="0">
                <a:hlinkClick r:id="rId2" tooltip="Desalination"/>
              </a:rPr>
              <a:t>desalination</a:t>
            </a:r>
            <a:r>
              <a:rPr lang="en-ZA" sz="3200" dirty="0"/>
              <a:t> or the </a:t>
            </a:r>
            <a:r>
              <a:rPr lang="en-ZA" sz="3200" dirty="0">
                <a:solidFill>
                  <a:schemeClr val="accent5"/>
                </a:solidFill>
              </a:rPr>
              <a:t>transfer of water from the </a:t>
            </a:r>
            <a:r>
              <a:rPr lang="en-ZA" sz="3200" u="sng" dirty="0">
                <a:hlinkClick r:id="rId3" tooltip="Zambezi River"/>
              </a:rPr>
              <a:t>Zambezi River</a:t>
            </a:r>
            <a:r>
              <a:rPr lang="en-ZA" sz="3200" dirty="0"/>
              <a:t>.</a:t>
            </a:r>
          </a:p>
          <a:p>
            <a:pPr marL="514350" indent="-514350">
              <a:buAutoNum type="arabicPeriod"/>
            </a:pPr>
            <a:endParaRPr lang="en-ZA" dirty="0" smtClean="0"/>
          </a:p>
        </p:txBody>
      </p:sp>
    </p:spTree>
    <p:extLst>
      <p:ext uri="{BB962C8B-B14F-4D97-AF65-F5344CB8AC3E}">
        <p14:creationId xmlns:p14="http://schemas.microsoft.com/office/powerpoint/2010/main" val="224525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1" y="0"/>
            <a:ext cx="11868539" cy="653167"/>
          </a:xfrm>
        </p:spPr>
        <p:txBody>
          <a:bodyPr>
            <a:normAutofit fontScale="90000"/>
          </a:bodyPr>
          <a:lstStyle/>
          <a:p>
            <a:pPr algn="ctr"/>
            <a:r>
              <a:rPr lang="en-ZA" b="1" dirty="0" smtClean="0">
                <a:solidFill>
                  <a:schemeClr val="accent5">
                    <a:lumMod val="50000"/>
                  </a:schemeClr>
                </a:solidFill>
                <a:effectLst>
                  <a:outerShdw blurRad="38100" dist="38100" dir="2700000" algn="tl">
                    <a:srgbClr val="000000">
                      <a:alpha val="43137"/>
                    </a:srgbClr>
                  </a:outerShdw>
                </a:effectLst>
              </a:rPr>
              <a:t>Provincial level</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6611" y="653167"/>
            <a:ext cx="11627437" cy="6064874"/>
          </a:xfrm>
        </p:spPr>
        <p:txBody>
          <a:bodyPr>
            <a:normAutofit/>
          </a:bodyPr>
          <a:lstStyle/>
          <a:p>
            <a:r>
              <a:rPr lang="en-ZA" sz="3200" dirty="0">
                <a:solidFill>
                  <a:srgbClr val="333333"/>
                </a:solidFill>
                <a:latin typeface="arial" panose="020B0604020202020204" pitchFamily="34" charset="0"/>
              </a:rPr>
              <a:t>Water is not a direct provincial function. </a:t>
            </a:r>
            <a:endParaRPr lang="en-ZA" sz="3200" dirty="0" smtClean="0">
              <a:solidFill>
                <a:srgbClr val="333333"/>
              </a:solidFill>
              <a:latin typeface="arial" panose="020B0604020202020204" pitchFamily="34" charset="0"/>
            </a:endParaRPr>
          </a:p>
          <a:p>
            <a:r>
              <a:rPr lang="en-ZA" sz="3200" dirty="0" smtClean="0">
                <a:solidFill>
                  <a:srgbClr val="333333"/>
                </a:solidFill>
                <a:latin typeface="arial" panose="020B0604020202020204" pitchFamily="34" charset="0"/>
              </a:rPr>
              <a:t>The </a:t>
            </a:r>
            <a:r>
              <a:rPr lang="en-ZA" sz="3200" dirty="0">
                <a:solidFill>
                  <a:srgbClr val="333333"/>
                </a:solidFill>
                <a:latin typeface="arial" panose="020B0604020202020204" pitchFamily="34" charset="0"/>
              </a:rPr>
              <a:t>Department of Water </a:t>
            </a:r>
            <a:r>
              <a:rPr lang="en-ZA" sz="3200" dirty="0" smtClean="0">
                <a:solidFill>
                  <a:srgbClr val="333333"/>
                </a:solidFill>
                <a:latin typeface="arial" panose="020B0604020202020204" pitchFamily="34" charset="0"/>
              </a:rPr>
              <a:t>and Sanitation </a:t>
            </a:r>
            <a:r>
              <a:rPr lang="en-ZA" sz="3200" dirty="0">
                <a:solidFill>
                  <a:srgbClr val="333333"/>
                </a:solidFill>
                <a:latin typeface="arial" panose="020B0604020202020204" pitchFamily="34" charset="0"/>
              </a:rPr>
              <a:t>has provincial offices in each </a:t>
            </a:r>
            <a:r>
              <a:rPr lang="en-ZA" sz="3200" dirty="0" smtClean="0">
                <a:solidFill>
                  <a:srgbClr val="333333"/>
                </a:solidFill>
                <a:latin typeface="arial" panose="020B0604020202020204" pitchFamily="34" charset="0"/>
              </a:rPr>
              <a:t>province.</a:t>
            </a:r>
          </a:p>
          <a:p>
            <a:r>
              <a:rPr lang="en-ZA" sz="3200" dirty="0" smtClean="0">
                <a:solidFill>
                  <a:srgbClr val="333333"/>
                </a:solidFill>
                <a:latin typeface="arial" panose="020B0604020202020204" pitchFamily="34" charset="0"/>
              </a:rPr>
              <a:t>However</a:t>
            </a:r>
            <a:r>
              <a:rPr lang="en-ZA" sz="3200" dirty="0">
                <a:solidFill>
                  <a:srgbClr val="333333"/>
                </a:solidFill>
                <a:latin typeface="arial" panose="020B0604020202020204" pitchFamily="34" charset="0"/>
              </a:rPr>
              <a:t>, the Provinces may be required to intervene in municipal water affairs if a municipality is not performing well enough. </a:t>
            </a:r>
            <a:endParaRPr lang="en-ZA" sz="3200" dirty="0" smtClean="0">
              <a:solidFill>
                <a:srgbClr val="333333"/>
              </a:solidFill>
              <a:latin typeface="arial" panose="020B0604020202020204" pitchFamily="34" charset="0"/>
            </a:endParaRPr>
          </a:p>
          <a:p>
            <a:r>
              <a:rPr lang="en-ZA" sz="3200" dirty="0" smtClean="0">
                <a:solidFill>
                  <a:srgbClr val="333333"/>
                </a:solidFill>
                <a:latin typeface="arial" panose="020B0604020202020204" pitchFamily="34" charset="0"/>
              </a:rPr>
              <a:t>Provinces </a:t>
            </a:r>
            <a:r>
              <a:rPr lang="en-ZA" sz="3200" dirty="0">
                <a:solidFill>
                  <a:srgbClr val="333333"/>
                </a:solidFill>
                <a:latin typeface="arial" panose="020B0604020202020204" pitchFamily="34" charset="0"/>
              </a:rPr>
              <a:t>are also required to participate in water sector planning in conjunction with national and local government. </a:t>
            </a:r>
            <a:endParaRPr lang="en-ZA" sz="3200" dirty="0" smtClean="0">
              <a:solidFill>
                <a:srgbClr val="333333"/>
              </a:solidFill>
              <a:latin typeface="arial" panose="020B0604020202020204" pitchFamily="34" charset="0"/>
            </a:endParaRPr>
          </a:p>
          <a:p>
            <a:r>
              <a:rPr lang="en-ZA" sz="3200" dirty="0" smtClean="0">
                <a:solidFill>
                  <a:srgbClr val="333333"/>
                </a:solidFill>
                <a:latin typeface="arial" panose="020B0604020202020204" pitchFamily="34" charset="0"/>
              </a:rPr>
              <a:t>The </a:t>
            </a:r>
            <a:r>
              <a:rPr lang="en-ZA" sz="3200" dirty="0">
                <a:solidFill>
                  <a:srgbClr val="333333"/>
                </a:solidFill>
                <a:latin typeface="arial" panose="020B0604020202020204" pitchFamily="34" charset="0"/>
              </a:rPr>
              <a:t>responsible provincial department is usually that covering environmental affairs.</a:t>
            </a:r>
            <a:endParaRPr lang="en-ZA" sz="3200" dirty="0"/>
          </a:p>
        </p:txBody>
      </p:sp>
    </p:spTree>
    <p:extLst>
      <p:ext uri="{BB962C8B-B14F-4D97-AF65-F5344CB8AC3E}">
        <p14:creationId xmlns:p14="http://schemas.microsoft.com/office/powerpoint/2010/main" val="137057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1102"/>
          </a:xfrm>
        </p:spPr>
        <p:txBody>
          <a:bodyPr>
            <a:normAutofit fontScale="90000"/>
          </a:bodyPr>
          <a:lstStyle/>
          <a:p>
            <a:pPr lvl="0" algn="ctr"/>
            <a:r>
              <a:rPr lang="en-ZA" b="1" dirty="0">
                <a:solidFill>
                  <a:schemeClr val="accent5">
                    <a:lumMod val="50000"/>
                  </a:schemeClr>
                </a:solidFill>
                <a:effectLst>
                  <a:outerShdw blurRad="38100" dist="38100" dir="2700000" algn="tl">
                    <a:srgbClr val="000000">
                      <a:alpha val="43137"/>
                    </a:srgbClr>
                  </a:outerShdw>
                </a:effectLst>
              </a:rPr>
              <a:t>District </a:t>
            </a:r>
            <a:r>
              <a:rPr lang="en-ZA" b="1" dirty="0" smtClean="0">
                <a:solidFill>
                  <a:schemeClr val="accent5">
                    <a:lumMod val="50000"/>
                  </a:schemeClr>
                </a:solidFill>
                <a:effectLst>
                  <a:outerShdw blurRad="38100" dist="38100" dir="2700000" algn="tl">
                    <a:srgbClr val="000000">
                      <a:alpha val="43137"/>
                    </a:srgbClr>
                  </a:outerShdw>
                </a:effectLst>
              </a:rPr>
              <a:t>municipality</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7751"/>
            <a:ext cx="11732071" cy="5559897"/>
          </a:xfrm>
        </p:spPr>
        <p:txBody>
          <a:bodyPr>
            <a:normAutofit lnSpcReduction="10000"/>
          </a:bodyPr>
          <a:lstStyle/>
          <a:p>
            <a:pPr algn="just"/>
            <a:r>
              <a:rPr lang="en-ZA" sz="3200" dirty="0">
                <a:latin typeface="Arial" panose="020B0604020202020204" pitchFamily="34" charset="0"/>
                <a:cs typeface="Arial" panose="020B0604020202020204" pitchFamily="34" charset="0"/>
              </a:rPr>
              <a:t>Municipalities are responsible for basic water supply and sanitation services, e.g. </a:t>
            </a:r>
            <a:r>
              <a:rPr lang="en-ZA" sz="3200" dirty="0">
                <a:latin typeface="Arial" panose="020B0604020202020204" pitchFamily="34" charset="0"/>
                <a:cs typeface="Arial" panose="020B0604020202020204" pitchFamily="34" charset="0"/>
                <a:hlinkClick r:id="rId2"/>
              </a:rPr>
              <a:t>City of Cape Town Water and Sanitation</a:t>
            </a:r>
            <a:r>
              <a:rPr lang="en-ZA" sz="3200" dirty="0" smtClean="0">
                <a:latin typeface="Arial" panose="020B0604020202020204" pitchFamily="34" charset="0"/>
                <a:cs typeface="Arial" panose="020B0604020202020204" pitchFamily="34" charset="0"/>
              </a:rPr>
              <a:t>.</a:t>
            </a:r>
          </a:p>
          <a:p>
            <a:pPr marL="0" indent="0" algn="just">
              <a:buNone/>
            </a:pPr>
            <a:endParaRPr lang="en-ZA" sz="3200" dirty="0" smtClean="0">
              <a:latin typeface="Arial" panose="020B0604020202020204" pitchFamily="34" charset="0"/>
              <a:cs typeface="Arial" panose="020B0604020202020204" pitchFamily="34" charset="0"/>
            </a:endParaRPr>
          </a:p>
          <a:p>
            <a:pPr algn="just"/>
            <a:r>
              <a:rPr lang="en-ZA" sz="3200" dirty="0" smtClean="0">
                <a:latin typeface="Arial" panose="020B0604020202020204" pitchFamily="34" charset="0"/>
                <a:cs typeface="Arial" panose="020B0604020202020204" pitchFamily="34" charset="0"/>
              </a:rPr>
              <a:t>They </a:t>
            </a:r>
            <a:r>
              <a:rPr lang="en-ZA" sz="3200" dirty="0">
                <a:latin typeface="Arial" panose="020B0604020202020204" pitchFamily="34" charset="0"/>
                <a:cs typeface="Arial" panose="020B0604020202020204" pitchFamily="34" charset="0"/>
              </a:rPr>
              <a:t>may be designated Water Services Authorities (WSAs), e.g., </a:t>
            </a:r>
            <a:r>
              <a:rPr lang="en-ZA" sz="3200" dirty="0">
                <a:latin typeface="Arial" panose="020B0604020202020204" pitchFamily="34" charset="0"/>
                <a:cs typeface="Arial" panose="020B0604020202020204" pitchFamily="34" charset="0"/>
                <a:hlinkClick r:id="rId3" tooltip="Amajuba District Municipality"/>
              </a:rPr>
              <a:t>Amajuba District Municipality</a:t>
            </a:r>
            <a:r>
              <a:rPr lang="en-ZA" sz="3200" dirty="0" smtClean="0">
                <a:latin typeface="Arial" panose="020B0604020202020204" pitchFamily="34" charset="0"/>
                <a:cs typeface="Arial" panose="020B0604020202020204" pitchFamily="34" charset="0"/>
                <a:hlinkClick r:id="rId3" tooltip="Amajuba District Municipality"/>
              </a:rPr>
              <a:t>.</a:t>
            </a:r>
            <a:endParaRPr lang="en-ZA" sz="3200" dirty="0" smtClean="0">
              <a:latin typeface="Arial" panose="020B0604020202020204" pitchFamily="34" charset="0"/>
              <a:cs typeface="Arial" panose="020B0604020202020204" pitchFamily="34" charset="0"/>
            </a:endParaRPr>
          </a:p>
          <a:p>
            <a:pPr marL="0" indent="0" algn="just">
              <a:buNone/>
            </a:pPr>
            <a:endParaRPr lang="en-ZA" sz="3200" dirty="0">
              <a:latin typeface="Arial" panose="020B0604020202020204" pitchFamily="34" charset="0"/>
              <a:cs typeface="Arial" panose="020B0604020202020204" pitchFamily="34" charset="0"/>
            </a:endParaRPr>
          </a:p>
          <a:p>
            <a:pPr algn="just"/>
            <a:r>
              <a:rPr lang="en-ZA" sz="3200" dirty="0">
                <a:latin typeface="Arial" panose="020B0604020202020204" pitchFamily="34" charset="0"/>
                <a:cs typeface="Arial" panose="020B0604020202020204" pitchFamily="34" charset="0"/>
              </a:rPr>
              <a:t>The Department of Water Affairs have been measuring and monitoring the overall performance of water services authorities through the </a:t>
            </a:r>
            <a:r>
              <a:rPr lang="en-ZA" sz="3200" dirty="0">
                <a:latin typeface="Arial" panose="020B0604020202020204" pitchFamily="34" charset="0"/>
                <a:cs typeface="Arial" panose="020B0604020202020204" pitchFamily="34" charset="0"/>
                <a:hlinkClick r:id="rId4"/>
              </a:rPr>
              <a:t>Regulatory Performance Measurement System (RPMS)</a:t>
            </a:r>
            <a:r>
              <a:rPr lang="en-ZA" sz="3200" dirty="0">
                <a:latin typeface="Arial" panose="020B0604020202020204" pitchFamily="34" charset="0"/>
                <a:cs typeface="Arial" panose="020B0604020202020204" pitchFamily="34" charset="0"/>
              </a:rPr>
              <a:t> and drinking water quality through the Blue/Green Drop Certification Programmes. </a:t>
            </a:r>
          </a:p>
        </p:txBody>
      </p:sp>
    </p:spTree>
    <p:extLst>
      <p:ext uri="{BB962C8B-B14F-4D97-AF65-F5344CB8AC3E}">
        <p14:creationId xmlns:p14="http://schemas.microsoft.com/office/powerpoint/2010/main" val="129615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9089"/>
          </a:xfrm>
        </p:spPr>
        <p:txBody>
          <a:bodyPr>
            <a:normAutofit/>
          </a:bodyPr>
          <a:lstStyle/>
          <a:p>
            <a:pPr algn="ctr"/>
            <a:r>
              <a:rPr lang="en-ZA" sz="3600" b="1" dirty="0">
                <a:solidFill>
                  <a:srgbClr val="0070C0"/>
                </a:solidFill>
                <a:effectLst>
                  <a:outerShdw blurRad="38100" dist="38100" dir="2700000" algn="tl">
                    <a:srgbClr val="000000">
                      <a:alpha val="43137"/>
                    </a:srgbClr>
                  </a:outerShdw>
                </a:effectLst>
              </a:rPr>
              <a:t>MUNICIPALITIES AND WATER SERVICES AUTHORITIES</a:t>
            </a:r>
            <a:endParaRPr lang="en-ZA" sz="3600" dirty="0">
              <a:solidFill>
                <a:srgbClr val="0070C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a:blip r:embed="rId2"/>
          <a:stretch>
            <a:fillRect/>
          </a:stretch>
        </p:blipFill>
        <p:spPr>
          <a:xfrm>
            <a:off x="346841" y="582934"/>
            <a:ext cx="11288111" cy="5999672"/>
          </a:xfrm>
          <a:prstGeom prst="rect">
            <a:avLst/>
          </a:prstGeom>
        </p:spPr>
      </p:pic>
    </p:spTree>
    <p:extLst>
      <p:ext uri="{BB962C8B-B14F-4D97-AF65-F5344CB8AC3E}">
        <p14:creationId xmlns:p14="http://schemas.microsoft.com/office/powerpoint/2010/main" val="157348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40" y="0"/>
            <a:ext cx="11181271" cy="741872"/>
          </a:xfrm>
        </p:spPr>
        <p:txBody>
          <a:bodyPr>
            <a:normAutofit/>
          </a:bodyPr>
          <a:lstStyle/>
          <a:p>
            <a:pPr algn="ctr"/>
            <a:r>
              <a:rPr lang="en-GB" b="1" i="1" dirty="0" smtClean="0">
                <a:solidFill>
                  <a:schemeClr val="tx2"/>
                </a:solidFill>
                <a:effectLst>
                  <a:outerShdw blurRad="38100" dist="38100" dir="2700000" algn="tl">
                    <a:srgbClr val="000000">
                      <a:alpha val="43137"/>
                    </a:srgbClr>
                  </a:outerShdw>
                </a:effectLst>
              </a:rPr>
              <a:t>Outline</a:t>
            </a:r>
            <a:endParaRPr lang="en-Z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2529" y="741872"/>
            <a:ext cx="11852694" cy="5986732"/>
          </a:xfrm>
        </p:spPr>
        <p:txBody>
          <a:bodyPr>
            <a:normAutofit/>
          </a:bodyPr>
          <a:lstStyle/>
          <a:p>
            <a:pPr lvl="0">
              <a:lnSpc>
                <a:spcPct val="150000"/>
              </a:lnSpc>
            </a:pPr>
            <a:r>
              <a:rPr lang="en-GB" dirty="0" smtClean="0"/>
              <a:t>Surface </a:t>
            </a:r>
            <a:r>
              <a:rPr lang="en-GB" dirty="0"/>
              <a:t>water catchment boundaries highlighting scale differences between primary, secondary, tertiary, quaternary and </a:t>
            </a:r>
            <a:r>
              <a:rPr lang="en-GB" dirty="0" err="1"/>
              <a:t>quinary</a:t>
            </a:r>
            <a:r>
              <a:rPr lang="en-GB" dirty="0"/>
              <a:t> catchments </a:t>
            </a:r>
            <a:endParaRPr lang="en-ZA" dirty="0"/>
          </a:p>
          <a:p>
            <a:pPr lvl="0">
              <a:lnSpc>
                <a:spcPct val="150000"/>
              </a:lnSpc>
            </a:pPr>
            <a:r>
              <a:rPr lang="en-GB" dirty="0"/>
              <a:t>Groundwater aquifer boundaries </a:t>
            </a:r>
            <a:endParaRPr lang="en-ZA" dirty="0"/>
          </a:p>
          <a:p>
            <a:pPr lvl="0">
              <a:lnSpc>
                <a:spcPct val="150000"/>
              </a:lnSpc>
            </a:pPr>
            <a:r>
              <a:rPr lang="en-US" dirty="0"/>
              <a:t>Differences between water catchment boundaries and other administrative boundaries such as international, provincial, district municipality, local municipality, metropolitan and city/town </a:t>
            </a:r>
            <a:r>
              <a:rPr lang="en-US" dirty="0" smtClean="0"/>
              <a:t>boundaries</a:t>
            </a:r>
          </a:p>
          <a:p>
            <a:pPr>
              <a:lnSpc>
                <a:spcPct val="150000"/>
              </a:lnSpc>
            </a:pPr>
            <a:r>
              <a:rPr lang="en-GB" dirty="0"/>
              <a:t>Management approach to Water Management Area (WMAs) including changes in the number of catchment management areas</a:t>
            </a:r>
            <a:endParaRPr lang="en-ZA" dirty="0"/>
          </a:p>
          <a:p>
            <a:pPr lvl="0">
              <a:lnSpc>
                <a:spcPct val="150000"/>
              </a:lnSpc>
            </a:pPr>
            <a:endParaRPr lang="en-ZA" dirty="0"/>
          </a:p>
          <a:p>
            <a:endParaRPr lang="en-ZA" dirty="0"/>
          </a:p>
        </p:txBody>
      </p:sp>
    </p:spTree>
    <p:extLst>
      <p:ext uri="{BB962C8B-B14F-4D97-AF65-F5344CB8AC3E}">
        <p14:creationId xmlns:p14="http://schemas.microsoft.com/office/powerpoint/2010/main" val="257512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2966" y="694944"/>
            <a:ext cx="11461531" cy="6021165"/>
          </a:xfrm>
          <a:prstGeom prst="rect">
            <a:avLst/>
          </a:prstGeom>
        </p:spPr>
      </p:pic>
    </p:spTree>
    <p:extLst>
      <p:ext uri="{BB962C8B-B14F-4D97-AF65-F5344CB8AC3E}">
        <p14:creationId xmlns:p14="http://schemas.microsoft.com/office/powerpoint/2010/main" val="238043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96572"/>
          </a:xfrm>
        </p:spPr>
        <p:txBody>
          <a:bodyPr>
            <a:normAutofit fontScale="90000"/>
          </a:bodyPr>
          <a:lstStyle/>
          <a:p>
            <a:pPr algn="ctr"/>
            <a:r>
              <a:rPr lang="en-ZA" dirty="0" smtClean="0">
                <a:solidFill>
                  <a:srgbClr val="0070C0"/>
                </a:solidFill>
                <a:effectLst>
                  <a:outerShdw blurRad="38100" dist="38100" dir="2700000" algn="tl">
                    <a:srgbClr val="000000">
                      <a:alpha val="43137"/>
                    </a:srgbClr>
                  </a:outerShdw>
                </a:effectLst>
              </a:rPr>
              <a:t>Metros, District and Local Municipalities</a:t>
            </a:r>
            <a:endParaRPr lang="en-ZA" dirty="0">
              <a:solidFill>
                <a:srgbClr val="0070C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57202" y="596572"/>
            <a:ext cx="11524592" cy="5969465"/>
          </a:xfrm>
          <a:prstGeom prst="rect">
            <a:avLst/>
          </a:prstGeom>
        </p:spPr>
      </p:pic>
    </p:spTree>
    <p:extLst>
      <p:ext uri="{BB962C8B-B14F-4D97-AF65-F5344CB8AC3E}">
        <p14:creationId xmlns:p14="http://schemas.microsoft.com/office/powerpoint/2010/main" val="144879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596572"/>
          </a:xfrm>
        </p:spPr>
        <p:txBody>
          <a:bodyPr>
            <a:normAutofit fontScale="90000"/>
          </a:bodyPr>
          <a:lstStyle/>
          <a:p>
            <a:pPr algn="ctr"/>
            <a:r>
              <a:rPr lang="en-ZA" b="1" dirty="0" smtClean="0">
                <a:solidFill>
                  <a:srgbClr val="0070C0"/>
                </a:solidFill>
                <a:effectLst>
                  <a:outerShdw blurRad="38100" dist="38100" dir="2700000" algn="tl">
                    <a:srgbClr val="000000">
                      <a:alpha val="43137"/>
                    </a:srgbClr>
                  </a:outerShdw>
                </a:effectLst>
              </a:rPr>
              <a:t>Water Boards</a:t>
            </a:r>
            <a:endParaRPr lang="en-ZA"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830537"/>
            <a:ext cx="11634952" cy="6009180"/>
          </a:xfrm>
        </p:spPr>
        <p:txBody>
          <a:bodyPr>
            <a:normAutofit/>
          </a:bodyPr>
          <a:lstStyle/>
          <a:p>
            <a:pPr algn="just"/>
            <a:r>
              <a:rPr lang="en-ZA" sz="3600" dirty="0"/>
              <a:t>Water boards distribute raw and potable water across vast distances, (via regional water supply schemes), a role mandated and controlled by the Minister of the DWS. </a:t>
            </a:r>
            <a:endParaRPr lang="en-ZA" sz="3600" dirty="0" smtClean="0"/>
          </a:p>
          <a:p>
            <a:pPr algn="just"/>
            <a:r>
              <a:rPr lang="en-ZA" sz="3600" dirty="0" smtClean="0"/>
              <a:t>The </a:t>
            </a:r>
            <a:r>
              <a:rPr lang="en-ZA" sz="3600" dirty="0"/>
              <a:t>WS Act added new responsibilities, in that water boards or any other WSPs must be formally appointed by the recipient municipalities to provide such services, where required</a:t>
            </a:r>
            <a:r>
              <a:rPr lang="en-ZA" sz="3600" dirty="0" smtClean="0"/>
              <a:t>.</a:t>
            </a:r>
          </a:p>
          <a:p>
            <a:pPr algn="just"/>
            <a:r>
              <a:rPr lang="en-ZA" sz="3600" dirty="0" smtClean="0"/>
              <a:t>Not </a:t>
            </a:r>
            <a:r>
              <a:rPr lang="en-ZA" sz="3600" dirty="0"/>
              <a:t>all municipalities depend on water boards for regional bulk water supply infrastructure, but can do so as long as they operate within the norms and standards of the WS Act, National Water Act and related regulations and strategies.</a:t>
            </a:r>
          </a:p>
        </p:txBody>
      </p:sp>
    </p:spTree>
    <p:extLst>
      <p:ext uri="{BB962C8B-B14F-4D97-AF65-F5344CB8AC3E}">
        <p14:creationId xmlns:p14="http://schemas.microsoft.com/office/powerpoint/2010/main" val="376601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0620" y="299545"/>
            <a:ext cx="10783613" cy="6211614"/>
          </a:xfrm>
          <a:prstGeom prst="rect">
            <a:avLst/>
          </a:prstGeom>
        </p:spPr>
      </p:pic>
    </p:spTree>
    <p:extLst>
      <p:ext uri="{BB962C8B-B14F-4D97-AF65-F5344CB8AC3E}">
        <p14:creationId xmlns:p14="http://schemas.microsoft.com/office/powerpoint/2010/main" val="114645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272"/>
            <a:ext cx="12192000" cy="652792"/>
          </a:xfrm>
        </p:spPr>
        <p:txBody>
          <a:bodyPr>
            <a:normAutofit fontScale="90000"/>
          </a:bodyPr>
          <a:lstStyle/>
          <a:p>
            <a:pPr marL="514350" lvl="0" indent="-514350" algn="ctr">
              <a:lnSpc>
                <a:spcPct val="100000"/>
              </a:lnSpc>
              <a:spcBef>
                <a:spcPts val="0"/>
              </a:spcBef>
            </a:pPr>
            <a:r>
              <a:rPr lang="en-ZA" b="1" dirty="0">
                <a:solidFill>
                  <a:schemeClr val="accent5">
                    <a:lumMod val="50000"/>
                  </a:schemeClr>
                </a:solidFill>
                <a:effectLst>
                  <a:outerShdw blurRad="38100" dist="38100" dir="2700000" algn="tl">
                    <a:srgbClr val="000000">
                      <a:alpha val="43137"/>
                    </a:srgbClr>
                  </a:outerShdw>
                </a:effectLst>
              </a:rPr>
              <a:t>Local </a:t>
            </a:r>
            <a:r>
              <a:rPr lang="en-ZA" b="1" dirty="0" smtClean="0">
                <a:solidFill>
                  <a:schemeClr val="accent5">
                    <a:lumMod val="50000"/>
                  </a:schemeClr>
                </a:solidFill>
                <a:effectLst>
                  <a:outerShdw blurRad="38100" dist="38100" dir="2700000" algn="tl">
                    <a:srgbClr val="000000">
                      <a:alpha val="43137"/>
                    </a:srgbClr>
                  </a:outerShdw>
                </a:effectLst>
              </a:rPr>
              <a:t>municipality</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595" y="804041"/>
            <a:ext cx="11719249" cy="5727388"/>
          </a:xfrm>
        </p:spPr>
        <p:txBody>
          <a:bodyPr>
            <a:normAutofit/>
          </a:bodyPr>
          <a:lstStyle/>
          <a:p>
            <a:r>
              <a:rPr lang="en-ZA" sz="3200" dirty="0"/>
              <a:t>The functions of local government are defined by the Constitution of South Africa (Act 108 of 1996) which states that:</a:t>
            </a:r>
          </a:p>
          <a:p>
            <a:r>
              <a:rPr lang="en-ZA" sz="3200" dirty="0"/>
              <a:t>152 (1) The objects of local government are –</a:t>
            </a:r>
          </a:p>
          <a:p>
            <a:r>
              <a:rPr lang="en-ZA" sz="3200" dirty="0"/>
              <a:t>a) To provide democratic and accountable government for local communities;</a:t>
            </a:r>
          </a:p>
          <a:p>
            <a:r>
              <a:rPr lang="en-ZA" sz="3200" dirty="0"/>
              <a:t>b) To ensure the provision of services to communities in a sustainable manner;</a:t>
            </a:r>
          </a:p>
          <a:p>
            <a:r>
              <a:rPr lang="en-ZA" sz="3200" dirty="0"/>
              <a:t>c) To promote social and economic development;</a:t>
            </a:r>
          </a:p>
          <a:p>
            <a:r>
              <a:rPr lang="en-ZA" sz="3200" dirty="0"/>
              <a:t>d) To promote a safe and healthy environment;</a:t>
            </a:r>
          </a:p>
          <a:p>
            <a:r>
              <a:rPr lang="en-ZA" sz="3200" dirty="0"/>
              <a:t>e) To encourage the involvement of communities and community organizations in the matters of local government.</a:t>
            </a:r>
          </a:p>
        </p:txBody>
      </p:sp>
    </p:spTree>
    <p:extLst>
      <p:ext uri="{BB962C8B-B14F-4D97-AF65-F5344CB8AC3E}">
        <p14:creationId xmlns:p14="http://schemas.microsoft.com/office/powerpoint/2010/main" val="61702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0"/>
            <a:ext cx="11849878" cy="511953"/>
          </a:xfrm>
        </p:spPr>
        <p:txBody>
          <a:bodyPr>
            <a:normAutofit fontScale="90000"/>
          </a:bodyPr>
          <a:lstStyle/>
          <a:p>
            <a:pPr algn="ctr"/>
            <a:r>
              <a:rPr lang="en-ZA" dirty="0" smtClean="0">
                <a:solidFill>
                  <a:schemeClr val="accent5">
                    <a:lumMod val="50000"/>
                  </a:schemeClr>
                </a:solidFill>
                <a:effectLst>
                  <a:outerShdw blurRad="38100" dist="38100" dir="2700000" algn="tl">
                    <a:srgbClr val="000000">
                      <a:alpha val="43137"/>
                    </a:srgbClr>
                  </a:outerShdw>
                </a:effectLst>
              </a:rPr>
              <a:t>Local Municipality (</a:t>
            </a:r>
            <a:r>
              <a:rPr lang="en-ZA" dirty="0" err="1" smtClean="0">
                <a:solidFill>
                  <a:schemeClr val="accent5">
                    <a:lumMod val="50000"/>
                  </a:schemeClr>
                </a:solidFill>
                <a:effectLst>
                  <a:outerShdw blurRad="38100" dist="38100" dir="2700000" algn="tl">
                    <a:srgbClr val="000000">
                      <a:alpha val="43137"/>
                    </a:srgbClr>
                  </a:outerShdw>
                </a:effectLst>
              </a:rPr>
              <a:t>cont</a:t>
            </a:r>
            <a:r>
              <a:rPr lang="en-ZA" dirty="0" smtClean="0">
                <a:solidFill>
                  <a:schemeClr val="accent5">
                    <a:lumMod val="50000"/>
                  </a:schemeClr>
                </a:solidFill>
                <a:effectLst>
                  <a:outerShdw blurRad="38100" dist="38100" dir="2700000" algn="tl">
                    <a:srgbClr val="000000">
                      <a:alpha val="43137"/>
                    </a:srgbClr>
                  </a:outerShdw>
                </a:effectLst>
              </a:rPr>
              <a:t>…)</a:t>
            </a:r>
            <a:endParaRPr lang="en-ZA"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273" y="640079"/>
            <a:ext cx="11986727" cy="6059299"/>
          </a:xfrm>
        </p:spPr>
        <p:txBody>
          <a:bodyPr>
            <a:noAutofit/>
          </a:bodyPr>
          <a:lstStyle/>
          <a:p>
            <a:pPr marL="0" indent="0">
              <a:buNone/>
            </a:pPr>
            <a:r>
              <a:rPr lang="en-ZA" sz="3600" dirty="0"/>
              <a:t>Arising from </a:t>
            </a:r>
            <a:r>
              <a:rPr lang="en-ZA" sz="3600" dirty="0" smtClean="0"/>
              <a:t>s156</a:t>
            </a:r>
            <a:r>
              <a:rPr lang="en-ZA" sz="3600" dirty="0"/>
              <a:t>, it is clear that municipalities have executive authority w.r.t the following matters from Schedule 4 and 5 part </a:t>
            </a:r>
            <a:r>
              <a:rPr lang="en-ZA" sz="3600" dirty="0" smtClean="0"/>
              <a:t>B, as </a:t>
            </a:r>
            <a:r>
              <a:rPr lang="en-ZA" sz="3600" dirty="0"/>
              <a:t>they impact on IWRM:</a:t>
            </a:r>
          </a:p>
          <a:p>
            <a:pPr>
              <a:buFont typeface="Wingdings" panose="05000000000000000000" pitchFamily="2" charset="2"/>
              <a:buChar char="ü"/>
            </a:pPr>
            <a:r>
              <a:rPr lang="en-ZA" sz="3600" dirty="0" smtClean="0"/>
              <a:t> </a:t>
            </a:r>
            <a:r>
              <a:rPr lang="en-ZA" sz="3600" dirty="0"/>
              <a:t>municipal planning,</a:t>
            </a:r>
          </a:p>
          <a:p>
            <a:pPr>
              <a:buFont typeface="Wingdings" panose="05000000000000000000" pitchFamily="2" charset="2"/>
              <a:buChar char="ü"/>
            </a:pPr>
            <a:r>
              <a:rPr lang="en-ZA" sz="3600" dirty="0" smtClean="0"/>
              <a:t>storm water </a:t>
            </a:r>
            <a:r>
              <a:rPr lang="en-ZA" sz="3600" dirty="0"/>
              <a:t>management systems in built-up areas,</a:t>
            </a:r>
          </a:p>
          <a:p>
            <a:pPr>
              <a:buFont typeface="Wingdings" panose="05000000000000000000" pitchFamily="2" charset="2"/>
              <a:buChar char="ü"/>
            </a:pPr>
            <a:r>
              <a:rPr lang="en-ZA" sz="3600" dirty="0" smtClean="0"/>
              <a:t>water </a:t>
            </a:r>
            <a:r>
              <a:rPr lang="en-ZA" sz="3600" dirty="0"/>
              <a:t>and sanitation services limited to potable water supply systems and domestic waste-water and sewage disposal</a:t>
            </a:r>
          </a:p>
          <a:p>
            <a:pPr>
              <a:buFont typeface="Wingdings" panose="05000000000000000000" pitchFamily="2" charset="2"/>
              <a:buChar char="ü"/>
            </a:pPr>
            <a:r>
              <a:rPr lang="en-ZA" sz="3600" dirty="0"/>
              <a:t>systems,</a:t>
            </a:r>
          </a:p>
          <a:p>
            <a:pPr>
              <a:buFont typeface="Wingdings" panose="05000000000000000000" pitchFamily="2" charset="2"/>
              <a:buChar char="ü"/>
            </a:pPr>
            <a:r>
              <a:rPr lang="en-ZA" sz="3600" dirty="0" smtClean="0"/>
              <a:t>local </a:t>
            </a:r>
            <a:r>
              <a:rPr lang="en-ZA" sz="3600" dirty="0"/>
              <a:t>sport facilities,</a:t>
            </a:r>
          </a:p>
          <a:p>
            <a:pPr>
              <a:buFont typeface="Wingdings" panose="05000000000000000000" pitchFamily="2" charset="2"/>
              <a:buChar char="ü"/>
            </a:pPr>
            <a:r>
              <a:rPr lang="en-ZA" sz="3600" dirty="0" smtClean="0"/>
              <a:t>refuse </a:t>
            </a:r>
            <a:r>
              <a:rPr lang="en-ZA" sz="3600" dirty="0"/>
              <a:t>removal, refuse dumps and solid waste disposal.</a:t>
            </a:r>
          </a:p>
        </p:txBody>
      </p:sp>
    </p:spTree>
    <p:extLst>
      <p:ext uri="{BB962C8B-B14F-4D97-AF65-F5344CB8AC3E}">
        <p14:creationId xmlns:p14="http://schemas.microsoft.com/office/powerpoint/2010/main" val="77271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25213"/>
          </a:xfrm>
        </p:spPr>
        <p:txBody>
          <a:bodyPr>
            <a:normAutofit/>
          </a:bodyPr>
          <a:lstStyle/>
          <a:p>
            <a:r>
              <a:rPr lang="en-ZA" dirty="0" smtClean="0">
                <a:solidFill>
                  <a:schemeClr val="tx2"/>
                </a:solidFill>
                <a:effectLst>
                  <a:outerShdw blurRad="38100" dist="38100" dir="2700000" algn="tl">
                    <a:srgbClr val="000000">
                      <a:alpha val="43137"/>
                    </a:srgbClr>
                  </a:outerShdw>
                </a:effectLst>
              </a:rPr>
              <a:t>Institutional relationship of water sector institutions</a:t>
            </a:r>
            <a:endParaRPr lang="en-Z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ZA" dirty="0"/>
          </a:p>
          <a:p>
            <a:endParaRPr lang="en-ZA" dirty="0"/>
          </a:p>
        </p:txBody>
      </p:sp>
      <p:pic>
        <p:nvPicPr>
          <p:cNvPr id="4" name="Picture 3"/>
          <p:cNvPicPr>
            <a:picLocks noChangeAspect="1"/>
          </p:cNvPicPr>
          <p:nvPr/>
        </p:nvPicPr>
        <p:blipFill>
          <a:blip r:embed="rId2"/>
          <a:stretch>
            <a:fillRect/>
          </a:stretch>
        </p:blipFill>
        <p:spPr>
          <a:xfrm>
            <a:off x="268014" y="725214"/>
            <a:ext cx="11085786" cy="5935565"/>
          </a:xfrm>
          <a:prstGeom prst="rect">
            <a:avLst/>
          </a:prstGeom>
        </p:spPr>
      </p:pic>
    </p:spTree>
    <p:extLst>
      <p:ext uri="{BB962C8B-B14F-4D97-AF65-F5344CB8AC3E}">
        <p14:creationId xmlns:p14="http://schemas.microsoft.com/office/powerpoint/2010/main" val="224012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1308"/>
          </a:xfrm>
        </p:spPr>
        <p:txBody>
          <a:bodyPr>
            <a:normAutofit/>
          </a:bodyPr>
          <a:lstStyle/>
          <a:p>
            <a:pPr lvl="0" algn="ctr"/>
            <a:r>
              <a:rPr lang="en-GB" b="1" dirty="0">
                <a:solidFill>
                  <a:schemeClr val="tx2"/>
                </a:solidFill>
                <a:effectLst>
                  <a:outerShdw blurRad="38100" dist="38100" dir="2700000" algn="tl">
                    <a:srgbClr val="000000">
                      <a:alpha val="43137"/>
                    </a:srgbClr>
                  </a:outerShdw>
                </a:effectLst>
              </a:rPr>
              <a:t>Groundwater aquifer boundaries </a:t>
            </a:r>
            <a:endParaRPr lang="en-ZA"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0672" y="791308"/>
            <a:ext cx="11530656" cy="5715000"/>
          </a:xfrm>
        </p:spPr>
        <p:txBody>
          <a:bodyPr>
            <a:normAutofit/>
          </a:bodyPr>
          <a:lstStyle/>
          <a:p>
            <a:pPr lvl="0"/>
            <a:r>
              <a:rPr lang="en-ZA" sz="3200" dirty="0">
                <a:solidFill>
                  <a:prstClr val="black"/>
                </a:solidFill>
              </a:rPr>
              <a:t>The boundaries of these water management areas take into </a:t>
            </a:r>
            <a:r>
              <a:rPr lang="en-ZA" sz="3200" dirty="0" smtClean="0">
                <a:solidFill>
                  <a:prstClr val="black"/>
                </a:solidFill>
              </a:rPr>
              <a:t>account: </a:t>
            </a:r>
          </a:p>
          <a:p>
            <a:pPr lvl="1"/>
            <a:r>
              <a:rPr lang="en-ZA" sz="3200" dirty="0" smtClean="0">
                <a:solidFill>
                  <a:prstClr val="black"/>
                </a:solidFill>
              </a:rPr>
              <a:t>catchment </a:t>
            </a:r>
            <a:r>
              <a:rPr lang="en-ZA" sz="3200" dirty="0">
                <a:solidFill>
                  <a:prstClr val="black"/>
                </a:solidFill>
              </a:rPr>
              <a:t>and </a:t>
            </a:r>
            <a:r>
              <a:rPr lang="en-ZA" sz="3200" dirty="0" smtClean="0">
                <a:solidFill>
                  <a:prstClr val="black"/>
                </a:solidFill>
              </a:rPr>
              <a:t>aquifer boundaries</a:t>
            </a:r>
            <a:r>
              <a:rPr lang="en-ZA" sz="3200" dirty="0">
                <a:solidFill>
                  <a:prstClr val="black"/>
                </a:solidFill>
              </a:rPr>
              <a:t>, </a:t>
            </a:r>
            <a:endParaRPr lang="en-ZA" sz="3200" dirty="0" smtClean="0">
              <a:solidFill>
                <a:prstClr val="black"/>
              </a:solidFill>
            </a:endParaRPr>
          </a:p>
          <a:p>
            <a:pPr lvl="1"/>
            <a:r>
              <a:rPr lang="en-ZA" sz="3200" dirty="0" smtClean="0">
                <a:solidFill>
                  <a:prstClr val="black"/>
                </a:solidFill>
              </a:rPr>
              <a:t>financial </a:t>
            </a:r>
            <a:r>
              <a:rPr lang="en-ZA" sz="3200" dirty="0">
                <a:solidFill>
                  <a:prstClr val="black"/>
                </a:solidFill>
              </a:rPr>
              <a:t>viability, </a:t>
            </a:r>
            <a:endParaRPr lang="en-ZA" sz="3200" dirty="0" smtClean="0">
              <a:solidFill>
                <a:prstClr val="black"/>
              </a:solidFill>
            </a:endParaRPr>
          </a:p>
          <a:p>
            <a:pPr lvl="1"/>
            <a:r>
              <a:rPr lang="en-ZA" sz="3200" dirty="0" smtClean="0">
                <a:solidFill>
                  <a:prstClr val="black"/>
                </a:solidFill>
              </a:rPr>
              <a:t>stakeholder </a:t>
            </a:r>
            <a:r>
              <a:rPr lang="en-ZA" sz="3200" dirty="0">
                <a:solidFill>
                  <a:prstClr val="black"/>
                </a:solidFill>
              </a:rPr>
              <a:t>participation, and </a:t>
            </a:r>
            <a:endParaRPr lang="en-ZA" sz="3200" dirty="0" smtClean="0">
              <a:solidFill>
                <a:prstClr val="black"/>
              </a:solidFill>
            </a:endParaRPr>
          </a:p>
          <a:p>
            <a:pPr lvl="1"/>
            <a:r>
              <a:rPr lang="en-ZA" sz="3200" dirty="0" smtClean="0">
                <a:solidFill>
                  <a:prstClr val="black"/>
                </a:solidFill>
              </a:rPr>
              <a:t>equity considerations.</a:t>
            </a:r>
            <a:endParaRPr lang="en-ZA" sz="3200" dirty="0">
              <a:solidFill>
                <a:prstClr val="black"/>
              </a:solidFill>
            </a:endParaRPr>
          </a:p>
          <a:p>
            <a:pPr lvl="0"/>
            <a:r>
              <a:rPr lang="en-ZA" sz="3200" dirty="0" smtClean="0">
                <a:solidFill>
                  <a:prstClr val="black"/>
                </a:solidFill>
              </a:rPr>
              <a:t>As </a:t>
            </a:r>
            <a:r>
              <a:rPr lang="en-ZA" sz="3200" dirty="0">
                <a:solidFill>
                  <a:prstClr val="black"/>
                </a:solidFill>
              </a:rPr>
              <a:t>a result, not aligned with provincial or local government boundaries.</a:t>
            </a:r>
          </a:p>
        </p:txBody>
      </p:sp>
    </p:spTree>
    <p:extLst>
      <p:ext uri="{BB962C8B-B14F-4D97-AF65-F5344CB8AC3E}">
        <p14:creationId xmlns:p14="http://schemas.microsoft.com/office/powerpoint/2010/main" val="2543424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34157" cy="451304"/>
          </a:xfrm>
        </p:spPr>
        <p:txBody>
          <a:bodyPr>
            <a:normAutofit fontScale="90000"/>
          </a:bodyPr>
          <a:lstStyle/>
          <a:p>
            <a:pPr algn="ctr"/>
            <a:r>
              <a:rPr lang="en-GB" dirty="0">
                <a:solidFill>
                  <a:prstClr val="black"/>
                </a:solidFill>
                <a:effectLst>
                  <a:outerShdw blurRad="38100" dist="38100" dir="2700000" algn="tl">
                    <a:srgbClr val="000000">
                      <a:alpha val="43137"/>
                    </a:srgbClr>
                  </a:outerShdw>
                </a:effectLst>
              </a:rPr>
              <a:t>Groundwater aquifer boundaries </a:t>
            </a:r>
            <a:endParaRPr lang="en-ZA" dirty="0"/>
          </a:p>
        </p:txBody>
      </p:sp>
      <p:pic>
        <p:nvPicPr>
          <p:cNvPr id="4" name="Content Placeholder 3"/>
          <p:cNvPicPr>
            <a:picLocks noGrp="1" noChangeAspect="1"/>
          </p:cNvPicPr>
          <p:nvPr>
            <p:ph idx="1"/>
          </p:nvPr>
        </p:nvPicPr>
        <p:blipFill>
          <a:blip r:embed="rId2"/>
          <a:stretch>
            <a:fillRect/>
          </a:stretch>
        </p:blipFill>
        <p:spPr>
          <a:xfrm>
            <a:off x="0" y="451304"/>
            <a:ext cx="12192000" cy="6219712"/>
          </a:xfrm>
          <a:prstGeom prst="rect">
            <a:avLst/>
          </a:prstGeom>
        </p:spPr>
      </p:pic>
    </p:spTree>
    <p:extLst>
      <p:ext uri="{BB962C8B-B14F-4D97-AF65-F5344CB8AC3E}">
        <p14:creationId xmlns:p14="http://schemas.microsoft.com/office/powerpoint/2010/main" val="396643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00289"/>
          </a:xfrm>
        </p:spPr>
        <p:txBody>
          <a:bodyPr>
            <a:normAutofit/>
          </a:bodyPr>
          <a:lstStyle/>
          <a:p>
            <a:pPr algn="ctr"/>
            <a:r>
              <a:rPr lang="en-ZA" sz="2800" dirty="0" smtClean="0">
                <a:solidFill>
                  <a:schemeClr val="accent5">
                    <a:lumMod val="75000"/>
                  </a:schemeClr>
                </a:solidFill>
                <a:latin typeface="Arial" panose="020B0604020202020204" pitchFamily="34" charset="0"/>
                <a:cs typeface="Arial" panose="020B0604020202020204" pitchFamily="34" charset="0"/>
              </a:rPr>
              <a:t>Sectorial </a:t>
            </a:r>
            <a:r>
              <a:rPr lang="en-ZA" sz="2800" dirty="0">
                <a:solidFill>
                  <a:schemeClr val="accent5">
                    <a:lumMod val="75000"/>
                  </a:schemeClr>
                </a:solidFill>
                <a:latin typeface="Arial" panose="020B0604020202020204" pitchFamily="34" charset="0"/>
                <a:cs typeface="Arial" panose="020B0604020202020204" pitchFamily="34" charset="0"/>
              </a:rPr>
              <a:t>groundwater use (million m3/annum) per water management </a:t>
            </a:r>
            <a:r>
              <a:rPr lang="en-ZA" sz="2800" dirty="0" smtClean="0">
                <a:solidFill>
                  <a:schemeClr val="accent5">
                    <a:lumMod val="75000"/>
                  </a:schemeClr>
                </a:solidFill>
                <a:latin typeface="Arial" panose="020B0604020202020204" pitchFamily="34" charset="0"/>
                <a:cs typeface="Arial" panose="020B0604020202020204" pitchFamily="34" charset="0"/>
              </a:rPr>
              <a:t>area</a:t>
            </a:r>
            <a:endParaRPr lang="en-ZA" sz="2800" dirty="0">
              <a:solidFill>
                <a:schemeClr val="accent5">
                  <a:lumMod val="75000"/>
                </a:schemeClr>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08555" y="500289"/>
            <a:ext cx="11576956" cy="6112782"/>
          </a:xfrm>
          <a:prstGeom prst="rect">
            <a:avLst/>
          </a:prstGeom>
        </p:spPr>
      </p:pic>
    </p:spTree>
    <p:extLst>
      <p:ext uri="{BB962C8B-B14F-4D97-AF65-F5344CB8AC3E}">
        <p14:creationId xmlns:p14="http://schemas.microsoft.com/office/powerpoint/2010/main" val="133782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123585"/>
            <a:ext cx="11115135" cy="566527"/>
          </a:xfrm>
        </p:spPr>
        <p:txBody>
          <a:bodyPr>
            <a:normAutofit fontScale="90000"/>
          </a:bodyPr>
          <a:lstStyle/>
          <a:p>
            <a:pPr algn="ctr"/>
            <a:r>
              <a:rPr lang="en-ZA" b="1" i="1" dirty="0" smtClean="0">
                <a:solidFill>
                  <a:schemeClr val="tx2"/>
                </a:solidFill>
                <a:effectLst>
                  <a:outerShdw blurRad="38100" dist="38100" dir="2700000" algn="tl">
                    <a:srgbClr val="000000">
                      <a:alpha val="43137"/>
                    </a:srgbClr>
                  </a:outerShdw>
                </a:effectLst>
              </a:rPr>
              <a:t>Outline </a:t>
            </a:r>
            <a:r>
              <a:rPr lang="en-ZA" b="1" i="1" dirty="0">
                <a:solidFill>
                  <a:schemeClr val="tx2"/>
                </a:solidFill>
                <a:effectLst>
                  <a:outerShdw blurRad="38100" dist="38100" dir="2700000" algn="tl">
                    <a:srgbClr val="000000">
                      <a:alpha val="43137"/>
                    </a:srgbClr>
                  </a:outerShdw>
                </a:effectLst>
              </a:rPr>
              <a:t>(</a:t>
            </a:r>
            <a:r>
              <a:rPr lang="en-ZA" b="1" i="1" dirty="0" smtClean="0">
                <a:solidFill>
                  <a:schemeClr val="tx2"/>
                </a:solidFill>
                <a:effectLst>
                  <a:outerShdw blurRad="38100" dist="38100" dir="2700000" algn="tl">
                    <a:srgbClr val="000000">
                      <a:alpha val="43137"/>
                    </a:srgbClr>
                  </a:outerShdw>
                </a:effectLst>
              </a:rPr>
              <a:t>Cont.)</a:t>
            </a:r>
            <a:endParaRPr lang="en-ZA" b="1"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4287" y="690113"/>
            <a:ext cx="11714671" cy="5900468"/>
          </a:xfrm>
        </p:spPr>
        <p:txBody>
          <a:bodyPr>
            <a:normAutofit lnSpcReduction="10000"/>
          </a:bodyPr>
          <a:lstStyle/>
          <a:p>
            <a:pPr lvl="0">
              <a:lnSpc>
                <a:spcPct val="150000"/>
              </a:lnSpc>
            </a:pPr>
            <a:r>
              <a:rPr lang="en-GB" dirty="0"/>
              <a:t>Delineation of Water Management Area (WMAs) in South Africa </a:t>
            </a:r>
            <a:endParaRPr lang="en-ZA" dirty="0"/>
          </a:p>
          <a:p>
            <a:pPr lvl="0">
              <a:lnSpc>
                <a:spcPct val="150000"/>
              </a:lnSpc>
            </a:pPr>
            <a:r>
              <a:rPr lang="en-GB" dirty="0" smtClean="0"/>
              <a:t>Importance </a:t>
            </a:r>
            <a:r>
              <a:rPr lang="en-GB" dirty="0"/>
              <a:t>and complexities of managing water resources as systems such as the need to cross administrative boundaries and interactions with the neighbouring countries and organisations such as Orange-</a:t>
            </a:r>
            <a:r>
              <a:rPr lang="en-GB" dirty="0" err="1"/>
              <a:t>Senqu</a:t>
            </a:r>
            <a:r>
              <a:rPr lang="en-GB" dirty="0"/>
              <a:t> Commission (ORASECOM) and Limpopo Commission (LIMCOM).</a:t>
            </a:r>
            <a:endParaRPr lang="en-ZA" dirty="0"/>
          </a:p>
          <a:p>
            <a:pPr lvl="0">
              <a:lnSpc>
                <a:spcPct val="150000"/>
              </a:lnSpc>
            </a:pPr>
            <a:r>
              <a:rPr lang="en-US" dirty="0"/>
              <a:t>Systems management approach in South Africa to all inter-basin water transfers across water management area boundaries such as Thukela to Vaal, </a:t>
            </a:r>
            <a:r>
              <a:rPr lang="en-US" dirty="0" err="1"/>
              <a:t>Usuthu</a:t>
            </a:r>
            <a:r>
              <a:rPr lang="en-US" dirty="0"/>
              <a:t>/Komati to Vaal, Vaal to </a:t>
            </a:r>
            <a:r>
              <a:rPr lang="en-US" dirty="0" err="1"/>
              <a:t>Olifants</a:t>
            </a:r>
            <a:r>
              <a:rPr lang="en-US" dirty="0"/>
              <a:t>, Orange to Fish Lesotho to Vaal and </a:t>
            </a:r>
            <a:r>
              <a:rPr lang="en-US" dirty="0" err="1"/>
              <a:t>Breede</a:t>
            </a:r>
            <a:r>
              <a:rPr lang="en-US" dirty="0"/>
              <a:t> to Berg</a:t>
            </a:r>
            <a:endParaRPr lang="en-ZA" dirty="0"/>
          </a:p>
          <a:p>
            <a:endParaRPr lang="en-ZA" dirty="0"/>
          </a:p>
        </p:txBody>
      </p:sp>
    </p:spTree>
    <p:extLst>
      <p:ext uri="{BB962C8B-B14F-4D97-AF65-F5344CB8AC3E}">
        <p14:creationId xmlns:p14="http://schemas.microsoft.com/office/powerpoint/2010/main" val="1255116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8461"/>
          </a:xfrm>
        </p:spPr>
        <p:txBody>
          <a:bodyPr/>
          <a:lstStyle/>
          <a:p>
            <a:pPr algn="ctr"/>
            <a:r>
              <a:rPr lang="en-ZA" dirty="0" smtClean="0">
                <a:solidFill>
                  <a:schemeClr val="tx2"/>
                </a:solidFill>
                <a:effectLst>
                  <a:outerShdw blurRad="38100" dist="38100" dir="2700000" algn="tl">
                    <a:srgbClr val="000000">
                      <a:alpha val="43137"/>
                    </a:srgbClr>
                  </a:outerShdw>
                </a:effectLst>
              </a:rPr>
              <a:t>Ground water use</a:t>
            </a:r>
            <a:endParaRPr lang="en-Z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8013" y="882869"/>
            <a:ext cx="11335407" cy="5675586"/>
          </a:xfrm>
        </p:spPr>
        <p:txBody>
          <a:bodyPr>
            <a:normAutofit/>
          </a:bodyPr>
          <a:lstStyle/>
          <a:p>
            <a:pPr algn="just">
              <a:lnSpc>
                <a:spcPct val="100000"/>
              </a:lnSpc>
            </a:pPr>
            <a:r>
              <a:rPr lang="en-ZA" dirty="0"/>
              <a:t>Groundwater use has increased dramatically, from approximately 684 million m3 in 1950 to 1 770 million m3 in 2004, mainly due to increased irrigation. Nationally,</a:t>
            </a:r>
          </a:p>
          <a:p>
            <a:pPr algn="just">
              <a:lnSpc>
                <a:spcPct val="100000"/>
              </a:lnSpc>
            </a:pPr>
            <a:r>
              <a:rPr lang="en-ZA" dirty="0"/>
              <a:t>irrigation comprises over 64% of groundwater use, while mining and domestic consumption in urban and rural areas, each use 8%. Groundwater is used for different</a:t>
            </a:r>
          </a:p>
          <a:p>
            <a:pPr algn="just">
              <a:lnSpc>
                <a:spcPct val="100000"/>
              </a:lnSpc>
            </a:pPr>
            <a:r>
              <a:rPr lang="en-ZA" dirty="0"/>
              <a:t>purposes in various parts of the country, according to patterns of land use. Irrigation is the largest user in many of the WMAs, but groundwater is used for mining in the</a:t>
            </a:r>
          </a:p>
          <a:p>
            <a:pPr algn="just">
              <a:lnSpc>
                <a:spcPct val="100000"/>
              </a:lnSpc>
            </a:pPr>
            <a:r>
              <a:rPr lang="en-ZA" dirty="0"/>
              <a:t>Highveld, while domestic use in rural areas occurs in KwaZulu-Natal, the Eastern Cape, Mpumalanga, and </a:t>
            </a:r>
            <a:r>
              <a:rPr lang="en-ZA" dirty="0" smtClean="0"/>
              <a:t>Limpopo.</a:t>
            </a:r>
            <a:endParaRPr lang="en-ZA" dirty="0"/>
          </a:p>
        </p:txBody>
      </p:sp>
    </p:spTree>
    <p:extLst>
      <p:ext uri="{BB962C8B-B14F-4D97-AF65-F5344CB8AC3E}">
        <p14:creationId xmlns:p14="http://schemas.microsoft.com/office/powerpoint/2010/main" val="253218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9807"/>
          </a:xfrm>
        </p:spPr>
        <p:txBody>
          <a:bodyPr>
            <a:normAutofit/>
          </a:bodyPr>
          <a:lstStyle/>
          <a:p>
            <a:pPr lvl="0" algn="ctr"/>
            <a:r>
              <a:rPr lang="en-US" sz="3600" b="1" dirty="0" smtClean="0">
                <a:solidFill>
                  <a:schemeClr val="tx2"/>
                </a:solidFill>
                <a:effectLst>
                  <a:outerShdw blurRad="38100" dist="38100" dir="2700000" algn="tl">
                    <a:srgbClr val="000000">
                      <a:alpha val="43137"/>
                    </a:srgbClr>
                  </a:outerShdw>
                </a:effectLst>
              </a:rPr>
              <a:t>Water Resource Systems </a:t>
            </a:r>
            <a:r>
              <a:rPr lang="en-US" sz="3600" b="1" dirty="0">
                <a:solidFill>
                  <a:schemeClr val="tx2"/>
                </a:solidFill>
                <a:effectLst>
                  <a:outerShdw blurRad="38100" dist="38100" dir="2700000" algn="tl">
                    <a:srgbClr val="000000">
                      <a:alpha val="43137"/>
                    </a:srgbClr>
                  </a:outerShdw>
                </a:effectLst>
              </a:rPr>
              <a:t>management </a:t>
            </a:r>
            <a:r>
              <a:rPr lang="en-US" sz="3600" b="1" dirty="0" smtClean="0">
                <a:solidFill>
                  <a:schemeClr val="tx2"/>
                </a:solidFill>
                <a:effectLst>
                  <a:outerShdw blurRad="38100" dist="38100" dir="2700000" algn="tl">
                    <a:srgbClr val="000000">
                      <a:alpha val="43137"/>
                    </a:srgbClr>
                  </a:outerShdw>
                </a:effectLst>
              </a:rPr>
              <a:t>approach </a:t>
            </a:r>
            <a:r>
              <a:rPr lang="en-US" sz="3600" b="1" dirty="0">
                <a:solidFill>
                  <a:schemeClr val="tx2"/>
                </a:solidFill>
                <a:effectLst>
                  <a:outerShdw blurRad="38100" dist="38100" dir="2700000" algn="tl">
                    <a:srgbClr val="000000">
                      <a:alpha val="43137"/>
                    </a:srgbClr>
                  </a:outerShdw>
                </a:effectLst>
              </a:rPr>
              <a:t>in </a:t>
            </a:r>
            <a:r>
              <a:rPr lang="en-US" sz="3600" b="1" dirty="0" smtClean="0">
                <a:solidFill>
                  <a:schemeClr val="tx2"/>
                </a:solidFill>
                <a:effectLst>
                  <a:outerShdw blurRad="38100" dist="38100" dir="2700000" algn="tl">
                    <a:srgbClr val="000000">
                      <a:alpha val="43137"/>
                    </a:srgbClr>
                  </a:outerShdw>
                </a:effectLst>
              </a:rPr>
              <a:t>S.  Africa</a:t>
            </a:r>
            <a:endParaRPr lang="en-ZA" sz="36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77463"/>
            <a:ext cx="12192000" cy="5880538"/>
          </a:xfrm>
        </p:spPr>
        <p:txBody>
          <a:bodyPr>
            <a:noAutofit/>
          </a:bodyPr>
          <a:lstStyle/>
          <a:p>
            <a:pPr>
              <a:lnSpc>
                <a:spcPct val="150000"/>
              </a:lnSpc>
            </a:pPr>
            <a:r>
              <a:rPr lang="en-ZA" dirty="0" smtClean="0"/>
              <a:t>There are contributions </a:t>
            </a:r>
            <a:r>
              <a:rPr lang="en-ZA" dirty="0"/>
              <a:t>of different water components (surface water, groundwater, and return flows) to the available yield in each of the WMAs. </a:t>
            </a:r>
            <a:endParaRPr lang="en-ZA" dirty="0" smtClean="0"/>
          </a:p>
          <a:p>
            <a:pPr>
              <a:lnSpc>
                <a:spcPct val="150000"/>
              </a:lnSpc>
            </a:pPr>
            <a:r>
              <a:rPr lang="en-ZA" dirty="0" smtClean="0"/>
              <a:t>The</a:t>
            </a:r>
            <a:r>
              <a:rPr lang="en-ZA" dirty="0"/>
              <a:t> </a:t>
            </a:r>
            <a:r>
              <a:rPr lang="en-ZA" dirty="0" smtClean="0"/>
              <a:t>local </a:t>
            </a:r>
            <a:r>
              <a:rPr lang="en-ZA" dirty="0"/>
              <a:t>yield is calculated from the contribution of both natural resources and usable return flows (irrigation, urban, and mining/industrial). </a:t>
            </a:r>
            <a:endParaRPr lang="en-ZA" dirty="0" smtClean="0"/>
          </a:p>
          <a:p>
            <a:pPr>
              <a:lnSpc>
                <a:spcPct val="150000"/>
              </a:lnSpc>
            </a:pPr>
            <a:r>
              <a:rPr lang="en-ZA" dirty="0" smtClean="0"/>
              <a:t>It </a:t>
            </a:r>
            <a:r>
              <a:rPr lang="en-ZA" dirty="0"/>
              <a:t>should be noted that </a:t>
            </a:r>
            <a:r>
              <a:rPr lang="en-ZA" dirty="0" smtClean="0"/>
              <a:t>substantial volumes </a:t>
            </a:r>
            <a:r>
              <a:rPr lang="en-ZA" dirty="0"/>
              <a:t>of water are returned to streams after use; the water is then available for re-use, provided that the quality of the return flows satisfy the relevant user requirements</a:t>
            </a:r>
            <a:r>
              <a:rPr lang="en-ZA" dirty="0" smtClean="0"/>
              <a:t>.</a:t>
            </a:r>
            <a:endParaRPr lang="en-ZA" dirty="0"/>
          </a:p>
        </p:txBody>
      </p:sp>
    </p:spTree>
    <p:extLst>
      <p:ext uri="{BB962C8B-B14F-4D97-AF65-F5344CB8AC3E}">
        <p14:creationId xmlns:p14="http://schemas.microsoft.com/office/powerpoint/2010/main" val="80339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7103"/>
            <a:ext cx="12192000" cy="5990897"/>
          </a:xfrm>
        </p:spPr>
        <p:txBody>
          <a:bodyPr/>
          <a:lstStyle/>
          <a:p>
            <a:pPr>
              <a:lnSpc>
                <a:spcPct val="150000"/>
              </a:lnSpc>
            </a:pPr>
            <a:r>
              <a:rPr lang="en-ZA" dirty="0"/>
              <a:t>The total usable return flows are close to twice the current yield from groundwater sources. </a:t>
            </a:r>
          </a:p>
          <a:p>
            <a:pPr>
              <a:lnSpc>
                <a:spcPct val="150000"/>
              </a:lnSpc>
            </a:pPr>
            <a:r>
              <a:rPr lang="en-ZA" dirty="0"/>
              <a:t>The deficit in yields over time from surface water in the Middle Vaal, Lower Vaal, and Lower Orange WMAs indicate that river losses due to evaporation and seepage are greater than the additional yield contributed by local runoff in these areas.</a:t>
            </a:r>
            <a:br>
              <a:rPr lang="en-ZA" dirty="0"/>
            </a:br>
            <a:endParaRPr lang="en-ZA" dirty="0"/>
          </a:p>
          <a:p>
            <a:pPr>
              <a:lnSpc>
                <a:spcPct val="150000"/>
              </a:lnSpc>
            </a:pPr>
            <a:endParaRPr lang="en-ZA" dirty="0"/>
          </a:p>
        </p:txBody>
      </p:sp>
      <p:sp>
        <p:nvSpPr>
          <p:cNvPr id="4" name="Title 1"/>
          <p:cNvSpPr>
            <a:spLocks noGrp="1"/>
          </p:cNvSpPr>
          <p:nvPr>
            <p:ph type="title"/>
          </p:nvPr>
        </p:nvSpPr>
        <p:spPr>
          <a:xfrm>
            <a:off x="0" y="0"/>
            <a:ext cx="12192000" cy="628103"/>
          </a:xfrm>
        </p:spPr>
        <p:txBody>
          <a:bodyPr>
            <a:noAutofit/>
          </a:bodyPr>
          <a:lstStyle/>
          <a:p>
            <a:pPr algn="ctr"/>
            <a:r>
              <a:rPr lang="en-US" sz="3200" b="1" dirty="0">
                <a:solidFill>
                  <a:schemeClr val="tx2"/>
                </a:solidFill>
                <a:effectLst>
                  <a:outerShdw blurRad="38100" dist="38100" dir="2700000" algn="tl">
                    <a:srgbClr val="000000">
                      <a:alpha val="43137"/>
                    </a:srgbClr>
                  </a:outerShdw>
                </a:effectLst>
              </a:rPr>
              <a:t>Water Resource Systems management approach in S.  </a:t>
            </a:r>
            <a:r>
              <a:rPr lang="en-US" sz="3200" b="1" dirty="0" smtClean="0">
                <a:solidFill>
                  <a:schemeClr val="tx2"/>
                </a:solidFill>
                <a:effectLst>
                  <a:outerShdw blurRad="38100" dist="38100" dir="2700000" algn="tl">
                    <a:srgbClr val="000000">
                      <a:alpha val="43137"/>
                    </a:srgbClr>
                  </a:outerShdw>
                </a:effectLst>
              </a:rPr>
              <a:t>Africa (</a:t>
            </a:r>
            <a:r>
              <a:rPr lang="en-US" sz="3200" b="1" dirty="0" err="1" smtClean="0">
                <a:solidFill>
                  <a:schemeClr val="tx2"/>
                </a:solidFill>
                <a:effectLst>
                  <a:outerShdw blurRad="38100" dist="38100" dir="2700000" algn="tl">
                    <a:srgbClr val="000000">
                      <a:alpha val="43137"/>
                    </a:srgbClr>
                  </a:outerShdw>
                </a:effectLst>
              </a:rPr>
              <a:t>Cont</a:t>
            </a:r>
            <a:r>
              <a:rPr lang="en-US" sz="3200" b="1" dirty="0" smtClean="0">
                <a:solidFill>
                  <a:schemeClr val="tx2"/>
                </a:solidFill>
                <a:effectLst>
                  <a:outerShdw blurRad="38100" dist="38100" dir="2700000" algn="tl">
                    <a:srgbClr val="000000">
                      <a:alpha val="43137"/>
                    </a:srgbClr>
                  </a:outerShdw>
                </a:effectLst>
              </a:rPr>
              <a:t>)</a:t>
            </a:r>
            <a:endParaRPr lang="en-ZA" sz="3200" b="1" dirty="0">
              <a:solidFill>
                <a:schemeClr val="tx2"/>
              </a:solidFill>
            </a:endParaRPr>
          </a:p>
        </p:txBody>
      </p:sp>
    </p:spTree>
    <p:extLst>
      <p:ext uri="{BB962C8B-B14F-4D97-AF65-F5344CB8AC3E}">
        <p14:creationId xmlns:p14="http://schemas.microsoft.com/office/powerpoint/2010/main" val="365498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3" y="265176"/>
            <a:ext cx="12460013" cy="646386"/>
          </a:xfrm>
        </p:spPr>
        <p:txBody>
          <a:bodyPr>
            <a:noAutofit/>
          </a:bodyPr>
          <a:lstStyle/>
          <a:p>
            <a:pPr algn="ctr"/>
            <a:r>
              <a:rPr lang="en-US" sz="3200" b="1" dirty="0">
                <a:solidFill>
                  <a:schemeClr val="tx2"/>
                </a:solidFill>
                <a:effectLst>
                  <a:outerShdw blurRad="38100" dist="38100" dir="2700000" algn="tl">
                    <a:srgbClr val="000000">
                      <a:alpha val="43137"/>
                    </a:srgbClr>
                  </a:outerShdw>
                </a:effectLst>
              </a:rPr>
              <a:t>Water Resource Systems management approach in S.  </a:t>
            </a:r>
            <a:r>
              <a:rPr lang="en-US" sz="3200" b="1" dirty="0" smtClean="0">
                <a:solidFill>
                  <a:schemeClr val="tx2"/>
                </a:solidFill>
                <a:effectLst>
                  <a:outerShdw blurRad="38100" dist="38100" dir="2700000" algn="tl">
                    <a:srgbClr val="000000">
                      <a:alpha val="43137"/>
                    </a:srgbClr>
                  </a:outerShdw>
                </a:effectLst>
              </a:rPr>
              <a:t>Africa (</a:t>
            </a:r>
            <a:r>
              <a:rPr lang="en-US" sz="3200" b="1" dirty="0" err="1" smtClean="0">
                <a:solidFill>
                  <a:schemeClr val="tx2"/>
                </a:solidFill>
                <a:effectLst>
                  <a:outerShdw blurRad="38100" dist="38100" dir="2700000" algn="tl">
                    <a:srgbClr val="000000">
                      <a:alpha val="43137"/>
                    </a:srgbClr>
                  </a:outerShdw>
                </a:effectLst>
              </a:rPr>
              <a:t>Cont</a:t>
            </a:r>
            <a:r>
              <a:rPr lang="en-US" sz="3200" b="1" dirty="0" smtClean="0">
                <a:solidFill>
                  <a:schemeClr val="tx2"/>
                </a:solidFill>
                <a:effectLst>
                  <a:outerShdw blurRad="38100" dist="38100" dir="2700000" algn="tl">
                    <a:srgbClr val="000000">
                      <a:alpha val="43137"/>
                    </a:srgbClr>
                  </a:outerShdw>
                </a:effectLst>
              </a:rPr>
              <a:t>)</a:t>
            </a:r>
            <a:endParaRPr lang="en-ZA" sz="3200" b="1" dirty="0">
              <a:solidFill>
                <a:schemeClr val="tx2"/>
              </a:solidFill>
            </a:endParaRPr>
          </a:p>
        </p:txBody>
      </p:sp>
      <p:sp>
        <p:nvSpPr>
          <p:cNvPr id="3" name="Content Placeholder 2"/>
          <p:cNvSpPr>
            <a:spLocks noGrp="1"/>
          </p:cNvSpPr>
          <p:nvPr>
            <p:ph idx="1"/>
          </p:nvPr>
        </p:nvSpPr>
        <p:spPr>
          <a:xfrm>
            <a:off x="374905" y="911562"/>
            <a:ext cx="11548872" cy="5773017"/>
          </a:xfrm>
        </p:spPr>
        <p:txBody>
          <a:bodyPr>
            <a:normAutofit/>
          </a:bodyPr>
          <a:lstStyle/>
          <a:p>
            <a:pPr algn="just">
              <a:lnSpc>
                <a:spcPct val="150000"/>
              </a:lnSpc>
            </a:pPr>
            <a:r>
              <a:rPr lang="en-ZA" dirty="0"/>
              <a:t>Although the yield </a:t>
            </a:r>
            <a:r>
              <a:rPr lang="en-ZA" dirty="0" smtClean="0"/>
              <a:t>takes </a:t>
            </a:r>
            <a:r>
              <a:rPr lang="en-ZA" dirty="0"/>
              <a:t>account of the estimated allowance for </a:t>
            </a:r>
            <a:r>
              <a:rPr lang="en-ZA" dirty="0" smtClean="0"/>
              <a:t>protecting </a:t>
            </a:r>
            <a:r>
              <a:rPr lang="en-ZA" dirty="0"/>
              <a:t>aquatic ecosystems (that is, the ecological Reserve), insufficient </a:t>
            </a:r>
            <a:r>
              <a:rPr lang="en-ZA" dirty="0" smtClean="0"/>
              <a:t> knowledge of the </a:t>
            </a:r>
            <a:r>
              <a:rPr lang="en-ZA" dirty="0"/>
              <a:t>functioning and habitat requirements of these systems exist. </a:t>
            </a:r>
            <a:endParaRPr lang="en-ZA" dirty="0" smtClean="0"/>
          </a:p>
          <a:p>
            <a:pPr algn="just">
              <a:lnSpc>
                <a:spcPct val="150000"/>
              </a:lnSpc>
            </a:pPr>
            <a:r>
              <a:rPr lang="en-ZA" dirty="0" smtClean="0"/>
              <a:t>Catchments </a:t>
            </a:r>
            <a:r>
              <a:rPr lang="en-ZA" dirty="0"/>
              <a:t>have different characteristics, and the estimates of requirements needed to sustain each </a:t>
            </a:r>
            <a:r>
              <a:rPr lang="en-ZA" dirty="0" smtClean="0"/>
              <a:t>aquatic ecosystem </a:t>
            </a:r>
            <a:r>
              <a:rPr lang="en-ZA" dirty="0"/>
              <a:t>component of a Reserve vary from 12 to 30% of the total river flow in drier parts of the country. </a:t>
            </a:r>
            <a:endParaRPr lang="en-ZA" dirty="0" smtClean="0"/>
          </a:p>
          <a:p>
            <a:pPr algn="just">
              <a:lnSpc>
                <a:spcPct val="150000"/>
              </a:lnSpc>
            </a:pPr>
            <a:r>
              <a:rPr lang="en-ZA" dirty="0" smtClean="0"/>
              <a:t>Estuarine </a:t>
            </a:r>
            <a:r>
              <a:rPr lang="en-ZA" dirty="0"/>
              <a:t>requirements are difficult to estimate and not </a:t>
            </a:r>
            <a:r>
              <a:rPr lang="en-ZA" dirty="0" smtClean="0"/>
              <a:t>understood very </a:t>
            </a:r>
            <a:r>
              <a:rPr lang="en-ZA" dirty="0"/>
              <a:t>well</a:t>
            </a:r>
            <a:r>
              <a:rPr lang="en-ZA" dirty="0" smtClean="0"/>
              <a:t>.</a:t>
            </a:r>
          </a:p>
        </p:txBody>
      </p:sp>
    </p:spTree>
    <p:extLst>
      <p:ext uri="{BB962C8B-B14F-4D97-AF65-F5344CB8AC3E}">
        <p14:creationId xmlns:p14="http://schemas.microsoft.com/office/powerpoint/2010/main" val="81552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1792"/>
            <a:ext cx="12192000" cy="6306207"/>
          </a:xfrm>
        </p:spPr>
        <p:txBody>
          <a:bodyPr/>
          <a:lstStyle/>
          <a:p>
            <a:pPr>
              <a:lnSpc>
                <a:spcPct val="150000"/>
              </a:lnSpc>
            </a:pPr>
            <a:r>
              <a:rPr lang="en-ZA" dirty="0"/>
              <a:t>An appropriate understanding of water use requirements is essential for managing water resources judiciously. </a:t>
            </a:r>
            <a:endParaRPr lang="en-ZA" dirty="0" smtClean="0"/>
          </a:p>
          <a:p>
            <a:pPr>
              <a:lnSpc>
                <a:spcPct val="150000"/>
              </a:lnSpc>
            </a:pPr>
            <a:r>
              <a:rPr lang="en-ZA" dirty="0" smtClean="0"/>
              <a:t>What </a:t>
            </a:r>
            <a:r>
              <a:rPr lang="en-ZA" dirty="0"/>
              <a:t>complicates this understanding is the large variation </a:t>
            </a:r>
            <a:r>
              <a:rPr lang="en-ZA" dirty="0" smtClean="0"/>
              <a:t>in water </a:t>
            </a:r>
            <a:r>
              <a:rPr lang="en-ZA" dirty="0"/>
              <a:t>requirements across the country, as different sectors have different needs in terms of quantity, quality, temporal distribution, and assurance of supply. </a:t>
            </a:r>
            <a:endParaRPr lang="en-ZA" dirty="0" smtClean="0"/>
          </a:p>
          <a:p>
            <a:pPr>
              <a:lnSpc>
                <a:spcPct val="150000"/>
              </a:lnSpc>
            </a:pPr>
            <a:r>
              <a:rPr lang="en-ZA" dirty="0" smtClean="0"/>
              <a:t>Factors </a:t>
            </a:r>
            <a:r>
              <a:rPr lang="en-ZA" dirty="0"/>
              <a:t>to </a:t>
            </a:r>
            <a:r>
              <a:rPr lang="en-ZA" dirty="0" smtClean="0"/>
              <a:t>be taken </a:t>
            </a:r>
            <a:r>
              <a:rPr lang="en-ZA" dirty="0"/>
              <a:t>into account are the divergent social and economic values associated with water, the ability to pay, and priorities with regard to the provision of water.</a:t>
            </a:r>
          </a:p>
          <a:p>
            <a:endParaRPr lang="en-ZA" dirty="0"/>
          </a:p>
        </p:txBody>
      </p:sp>
      <p:sp>
        <p:nvSpPr>
          <p:cNvPr id="4" name="Title 1"/>
          <p:cNvSpPr>
            <a:spLocks noGrp="1"/>
          </p:cNvSpPr>
          <p:nvPr>
            <p:ph type="title"/>
          </p:nvPr>
        </p:nvSpPr>
        <p:spPr>
          <a:xfrm>
            <a:off x="0" y="0"/>
            <a:ext cx="12192000" cy="551793"/>
          </a:xfrm>
        </p:spPr>
        <p:txBody>
          <a:bodyPr>
            <a:noAutofit/>
          </a:bodyPr>
          <a:lstStyle/>
          <a:p>
            <a:pPr algn="ctr"/>
            <a:r>
              <a:rPr lang="en-US" sz="3200" b="1" dirty="0">
                <a:solidFill>
                  <a:schemeClr val="tx2"/>
                </a:solidFill>
                <a:effectLst>
                  <a:outerShdw blurRad="38100" dist="38100" dir="2700000" algn="tl">
                    <a:srgbClr val="000000">
                      <a:alpha val="43137"/>
                    </a:srgbClr>
                  </a:outerShdw>
                </a:effectLst>
              </a:rPr>
              <a:t>Water Resource Systems management approach in S.  </a:t>
            </a:r>
            <a:r>
              <a:rPr lang="en-US" sz="3200" b="1" dirty="0" smtClean="0">
                <a:solidFill>
                  <a:schemeClr val="tx2"/>
                </a:solidFill>
                <a:effectLst>
                  <a:outerShdw blurRad="38100" dist="38100" dir="2700000" algn="tl">
                    <a:srgbClr val="000000">
                      <a:alpha val="43137"/>
                    </a:srgbClr>
                  </a:outerShdw>
                </a:effectLst>
              </a:rPr>
              <a:t>Africa (</a:t>
            </a:r>
            <a:r>
              <a:rPr lang="en-US" sz="3200" b="1" dirty="0" err="1" smtClean="0">
                <a:solidFill>
                  <a:schemeClr val="tx2"/>
                </a:solidFill>
                <a:effectLst>
                  <a:outerShdw blurRad="38100" dist="38100" dir="2700000" algn="tl">
                    <a:srgbClr val="000000">
                      <a:alpha val="43137"/>
                    </a:srgbClr>
                  </a:outerShdw>
                </a:effectLst>
              </a:rPr>
              <a:t>Cont</a:t>
            </a:r>
            <a:r>
              <a:rPr lang="en-US" sz="3200" b="1" dirty="0" smtClean="0">
                <a:solidFill>
                  <a:schemeClr val="tx2"/>
                </a:solidFill>
                <a:effectLst>
                  <a:outerShdw blurRad="38100" dist="38100" dir="2700000" algn="tl">
                    <a:srgbClr val="000000">
                      <a:alpha val="43137"/>
                    </a:srgbClr>
                  </a:outerShdw>
                </a:effectLst>
              </a:rPr>
              <a:t>)</a:t>
            </a:r>
            <a:endParaRPr lang="en-ZA" sz="3200" b="1" dirty="0">
              <a:solidFill>
                <a:schemeClr val="tx2"/>
              </a:solidFill>
            </a:endParaRPr>
          </a:p>
        </p:txBody>
      </p:sp>
    </p:spTree>
    <p:extLst>
      <p:ext uri="{BB962C8B-B14F-4D97-AF65-F5344CB8AC3E}">
        <p14:creationId xmlns:p14="http://schemas.microsoft.com/office/powerpoint/2010/main" val="262216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7103"/>
          </a:xfrm>
        </p:spPr>
        <p:txBody>
          <a:bodyPr/>
          <a:lstStyle/>
          <a:p>
            <a:pPr algn="ctr"/>
            <a:r>
              <a:rPr lang="en-ZA" dirty="0" smtClean="0">
                <a:solidFill>
                  <a:schemeClr val="tx2"/>
                </a:solidFill>
                <a:effectLst>
                  <a:outerShdw blurRad="38100" dist="38100" dir="2700000" algn="tl">
                    <a:srgbClr val="000000">
                      <a:alpha val="43137"/>
                    </a:srgbClr>
                  </a:outerShdw>
                </a:effectLst>
              </a:rPr>
              <a:t>WMAs and inter-catchment transfer in SA</a:t>
            </a:r>
            <a:endParaRPr lang="en-ZA"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520262" y="785774"/>
            <a:ext cx="11177751" cy="5914571"/>
          </a:xfrm>
          <a:prstGeom prst="rect">
            <a:avLst/>
          </a:prstGeom>
        </p:spPr>
      </p:pic>
    </p:spTree>
    <p:extLst>
      <p:ext uri="{BB962C8B-B14F-4D97-AF65-F5344CB8AC3E}">
        <p14:creationId xmlns:p14="http://schemas.microsoft.com/office/powerpoint/2010/main" val="323533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2587117"/>
            <a:ext cx="10515600" cy="796163"/>
          </a:xfrm>
        </p:spPr>
        <p:txBody>
          <a:bodyPr/>
          <a:lstStyle/>
          <a:p>
            <a:pPr algn="ctr"/>
            <a:r>
              <a:rPr lang="en-ZA" b="1" dirty="0" smtClean="0">
                <a:solidFill>
                  <a:schemeClr val="tx2"/>
                </a:solidFill>
                <a:effectLst>
                  <a:outerShdw blurRad="38100" dist="38100" dir="2700000" algn="tl">
                    <a:srgbClr val="000000">
                      <a:alpha val="43137"/>
                    </a:srgbClr>
                  </a:outerShdw>
                </a:effectLst>
              </a:rPr>
              <a:t>The End</a:t>
            </a:r>
            <a:endParaRPr lang="en-ZA"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77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0" y="1"/>
            <a:ext cx="10515600" cy="633046"/>
          </a:xfrm>
        </p:spPr>
        <p:txBody>
          <a:bodyPr>
            <a:normAutofit fontScale="90000"/>
          </a:bodyPr>
          <a:lstStyle/>
          <a:p>
            <a:pPr algn="ctr"/>
            <a:r>
              <a:rPr lang="en-ZA" b="1" dirty="0" smtClean="0">
                <a:solidFill>
                  <a:schemeClr val="accent5">
                    <a:lumMod val="75000"/>
                  </a:schemeClr>
                </a:solidFill>
                <a:effectLst>
                  <a:outerShdw blurRad="38100" dist="38100" dir="2700000" algn="tl">
                    <a:srgbClr val="000000">
                      <a:alpha val="43137"/>
                    </a:srgbClr>
                  </a:outerShdw>
                </a:effectLst>
              </a:rPr>
              <a:t>Background</a:t>
            </a:r>
            <a:endParaRPr lang="en-ZA"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7472" y="633046"/>
            <a:ext cx="11484864" cy="6014642"/>
          </a:xfrm>
        </p:spPr>
        <p:txBody>
          <a:bodyPr>
            <a:noAutofit/>
          </a:bodyPr>
          <a:lstStyle/>
          <a:p>
            <a:r>
              <a:rPr lang="en-ZA" sz="3200" dirty="0" smtClean="0"/>
              <a:t>Based on the NWRS-1,  19 </a:t>
            </a:r>
            <a:r>
              <a:rPr lang="en-ZA" sz="3200" dirty="0"/>
              <a:t>water management </a:t>
            </a:r>
            <a:r>
              <a:rPr lang="en-ZA" sz="3200" dirty="0" smtClean="0"/>
              <a:t>areas (WMA) were proposed.</a:t>
            </a:r>
          </a:p>
          <a:p>
            <a:r>
              <a:rPr lang="en-ZA" sz="3200" dirty="0" smtClean="0"/>
              <a:t>Leading to the establishment of the corresponding </a:t>
            </a:r>
            <a:r>
              <a:rPr lang="en-ZA" sz="3200" dirty="0"/>
              <a:t>19 Catchment Management Agencies (</a:t>
            </a:r>
            <a:r>
              <a:rPr lang="en-ZA" sz="3200" dirty="0" smtClean="0"/>
              <a:t>CMAs) </a:t>
            </a:r>
            <a:r>
              <a:rPr lang="en-ZA" sz="3200" b="1" dirty="0" smtClean="0"/>
              <a:t>(Fig. 1).</a:t>
            </a:r>
          </a:p>
          <a:p>
            <a:r>
              <a:rPr lang="en-ZA" sz="3200" dirty="0" smtClean="0"/>
              <a:t>However, since </a:t>
            </a:r>
            <a:r>
              <a:rPr lang="en-ZA" sz="3200" dirty="0"/>
              <a:t>1999</a:t>
            </a:r>
            <a:r>
              <a:rPr lang="en-ZA" sz="3200" dirty="0" smtClean="0"/>
              <a:t>, 8 </a:t>
            </a:r>
            <a:r>
              <a:rPr lang="en-ZA" sz="3200" dirty="0"/>
              <a:t>of the 19 CMAs have been gazetted, of which two are </a:t>
            </a:r>
            <a:r>
              <a:rPr lang="en-ZA" sz="3200" dirty="0" smtClean="0"/>
              <a:t>operational (</a:t>
            </a:r>
            <a:r>
              <a:rPr lang="en-ZA" sz="3200" dirty="0" smtClean="0"/>
              <a:t>i.e. </a:t>
            </a:r>
            <a:r>
              <a:rPr lang="en-ZA" sz="3200" dirty="0" err="1" smtClean="0"/>
              <a:t>Inkomati</a:t>
            </a:r>
            <a:r>
              <a:rPr lang="en-ZA" sz="3200" dirty="0" smtClean="0"/>
              <a:t> CMA </a:t>
            </a:r>
            <a:r>
              <a:rPr lang="en-ZA" sz="3200" dirty="0"/>
              <a:t>in Mpumalanga and the </a:t>
            </a:r>
            <a:r>
              <a:rPr lang="en-ZA" sz="3200" dirty="0" err="1"/>
              <a:t>Breede</a:t>
            </a:r>
            <a:r>
              <a:rPr lang="en-ZA" sz="3200" dirty="0"/>
              <a:t>-Overberg CMA in the Western </a:t>
            </a:r>
            <a:r>
              <a:rPr lang="en-ZA" sz="3200" dirty="0" smtClean="0"/>
              <a:t>Cape).</a:t>
            </a:r>
          </a:p>
          <a:p>
            <a:r>
              <a:rPr lang="en-ZA" sz="3200" dirty="0" smtClean="0"/>
              <a:t>The </a:t>
            </a:r>
            <a:r>
              <a:rPr lang="en-ZA" sz="3200" dirty="0"/>
              <a:t>management model, </a:t>
            </a:r>
            <a:r>
              <a:rPr lang="en-ZA" sz="3200" dirty="0" smtClean="0"/>
              <a:t>viability </a:t>
            </a:r>
            <a:r>
              <a:rPr lang="en-ZA" sz="3200" dirty="0"/>
              <a:t>assessments </a:t>
            </a:r>
            <a:r>
              <a:rPr lang="en-ZA" sz="3200" dirty="0" smtClean="0"/>
              <a:t>w.r.t </a:t>
            </a:r>
            <a:r>
              <a:rPr lang="en-ZA" sz="3200" dirty="0" smtClean="0"/>
              <a:t>WRM, </a:t>
            </a:r>
            <a:r>
              <a:rPr lang="en-ZA" sz="3200" dirty="0"/>
              <a:t>available funding, capacity, skills and expertise in </a:t>
            </a:r>
            <a:r>
              <a:rPr lang="en-ZA" sz="3200" dirty="0" smtClean="0"/>
              <a:t>regulation and oversight was reviewed.</a:t>
            </a:r>
          </a:p>
          <a:p>
            <a:r>
              <a:rPr lang="en-ZA" sz="3200" dirty="0" smtClean="0"/>
              <a:t>It is proposed that the </a:t>
            </a:r>
            <a:r>
              <a:rPr lang="en-ZA" sz="3200" b="1" dirty="0" smtClean="0"/>
              <a:t>19 WMAs be consolidated into 9 WMA </a:t>
            </a:r>
            <a:r>
              <a:rPr lang="en-ZA" sz="3200" dirty="0" smtClean="0"/>
              <a:t>in order to improve integrated water systems management (Fig 1). </a:t>
            </a:r>
            <a:endParaRPr lang="en-ZA" sz="3200" dirty="0"/>
          </a:p>
        </p:txBody>
      </p:sp>
    </p:spTree>
    <p:extLst>
      <p:ext uri="{BB962C8B-B14F-4D97-AF65-F5344CB8AC3E}">
        <p14:creationId xmlns:p14="http://schemas.microsoft.com/office/powerpoint/2010/main" val="9666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27064"/>
            <a:ext cx="10515600" cy="498200"/>
          </a:xfrm>
        </p:spPr>
        <p:txBody>
          <a:bodyPr>
            <a:normAutofit fontScale="90000"/>
          </a:bodyPr>
          <a:lstStyle/>
          <a:p>
            <a:pPr algn="ctr"/>
            <a:r>
              <a:rPr lang="en-ZA" sz="3600" b="1" dirty="0" smtClean="0">
                <a:solidFill>
                  <a:schemeClr val="tx2"/>
                </a:solidFill>
                <a:effectLst>
                  <a:outerShdw blurRad="38100" dist="38100" dir="2700000" algn="tl">
                    <a:srgbClr val="000000">
                      <a:alpha val="43137"/>
                    </a:srgbClr>
                  </a:outerShdw>
                </a:effectLst>
              </a:rPr>
              <a:t>Figure 2: 19 Water Management Areas</a:t>
            </a:r>
            <a:endParaRPr lang="en-ZA" sz="3600"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550606" y="356616"/>
            <a:ext cx="11090787" cy="5749216"/>
          </a:xfrm>
          <a:prstGeom prst="rect">
            <a:avLst/>
          </a:prstGeom>
        </p:spPr>
      </p:pic>
    </p:spTree>
    <p:extLst>
      <p:ext uri="{BB962C8B-B14F-4D97-AF65-F5344CB8AC3E}">
        <p14:creationId xmlns:p14="http://schemas.microsoft.com/office/powerpoint/2010/main" val="281432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6312877"/>
            <a:ext cx="11517923" cy="545122"/>
          </a:xfrm>
        </p:spPr>
        <p:txBody>
          <a:bodyPr>
            <a:normAutofit/>
          </a:bodyPr>
          <a:lstStyle/>
          <a:p>
            <a:pPr algn="ctr"/>
            <a:r>
              <a:rPr lang="en-ZA" sz="2800" i="1" dirty="0">
                <a:solidFill>
                  <a:schemeClr val="tx2"/>
                </a:solidFill>
                <a:effectLst>
                  <a:outerShdw blurRad="38100" dist="38100" dir="2700000" algn="tl">
                    <a:srgbClr val="000000">
                      <a:alpha val="43137"/>
                    </a:srgbClr>
                  </a:outerShdw>
                </a:effectLst>
                <a:latin typeface="Arial" panose="020B0604020202020204" pitchFamily="34" charset="0"/>
              </a:rPr>
              <a:t>Map of the Proposed 9 Water Management </a:t>
            </a:r>
            <a:r>
              <a:rPr lang="en-ZA" sz="2800" i="1" dirty="0" smtClean="0">
                <a:solidFill>
                  <a:schemeClr val="tx2"/>
                </a:solidFill>
                <a:effectLst>
                  <a:outerShdw blurRad="38100" dist="38100" dir="2700000" algn="tl">
                    <a:srgbClr val="000000">
                      <a:alpha val="43137"/>
                    </a:srgbClr>
                  </a:outerShdw>
                </a:effectLst>
                <a:latin typeface="Arial" panose="020B0604020202020204" pitchFamily="34" charset="0"/>
              </a:rPr>
              <a:t>Areas.</a:t>
            </a:r>
            <a:endParaRPr lang="en-ZA" sz="2800" i="1" dirty="0">
              <a:solidFill>
                <a:schemeClr val="tx2"/>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stretch>
            <a:fillRect/>
          </a:stretch>
        </p:blipFill>
        <p:spPr>
          <a:xfrm>
            <a:off x="363585" y="504497"/>
            <a:ext cx="11287132" cy="5615749"/>
          </a:xfrm>
          <a:prstGeom prst="rect">
            <a:avLst/>
          </a:prstGeom>
        </p:spPr>
      </p:pic>
    </p:spTree>
    <p:extLst>
      <p:ext uri="{BB962C8B-B14F-4D97-AF65-F5344CB8AC3E}">
        <p14:creationId xmlns:p14="http://schemas.microsoft.com/office/powerpoint/2010/main" val="38956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076386" cy="6858000"/>
          </a:xfrm>
          <a:prstGeom prst="rect">
            <a:avLst/>
          </a:prstGeom>
        </p:spPr>
      </p:pic>
    </p:spTree>
    <p:extLst>
      <p:ext uri="{BB962C8B-B14F-4D97-AF65-F5344CB8AC3E}">
        <p14:creationId xmlns:p14="http://schemas.microsoft.com/office/powerpoint/2010/main" val="401438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4914"/>
          </a:xfrm>
        </p:spPr>
        <p:txBody>
          <a:bodyPr>
            <a:normAutofit/>
          </a:bodyPr>
          <a:lstStyle/>
          <a:p>
            <a:pPr algn="ctr"/>
            <a:r>
              <a:rPr lang="en-ZA" sz="3600" b="1" dirty="0" smtClean="0">
                <a:solidFill>
                  <a:schemeClr val="accent5">
                    <a:lumMod val="50000"/>
                  </a:schemeClr>
                </a:solidFill>
                <a:effectLst>
                  <a:outerShdw blurRad="38100" dist="38100" dir="2700000" algn="tl">
                    <a:srgbClr val="000000">
                      <a:alpha val="43137"/>
                    </a:srgbClr>
                  </a:outerShdw>
                </a:effectLst>
              </a:rPr>
              <a:t>Nine proposed Water Management Areas (9 WMAs</a:t>
            </a:r>
            <a:r>
              <a:rPr lang="en-ZA" b="1" dirty="0" smtClean="0">
                <a:solidFill>
                  <a:schemeClr val="accent5">
                    <a:lumMod val="50000"/>
                  </a:schemeClr>
                </a:solidFill>
                <a:effectLst>
                  <a:outerShdw blurRad="38100" dist="38100" dir="2700000" algn="tl">
                    <a:srgbClr val="000000">
                      <a:alpha val="43137"/>
                    </a:srgbClr>
                  </a:outerShdw>
                </a:effectLst>
              </a:rPr>
              <a:t>)</a:t>
            </a:r>
            <a:endParaRPr lang="en-Z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5448" y="774914"/>
            <a:ext cx="11676889" cy="5955069"/>
          </a:xfrm>
        </p:spPr>
        <p:txBody>
          <a:bodyPr>
            <a:noAutofit/>
          </a:bodyPr>
          <a:lstStyle/>
          <a:p>
            <a:r>
              <a:rPr lang="en-ZA" sz="3200" dirty="0"/>
              <a:t>There are nine planned Water Management Areas, (WMAs,) that will be decentralized to CMAs, namely</a:t>
            </a:r>
          </a:p>
          <a:p>
            <a:pPr lvl="1"/>
            <a:r>
              <a:rPr lang="en-ZA" sz="3200" dirty="0"/>
              <a:t>Limpopo, </a:t>
            </a:r>
            <a:endParaRPr lang="en-ZA" sz="3200" dirty="0" smtClean="0"/>
          </a:p>
          <a:p>
            <a:pPr lvl="1"/>
            <a:r>
              <a:rPr lang="en-ZA" sz="3200" dirty="0" err="1" smtClean="0"/>
              <a:t>Olifants</a:t>
            </a:r>
            <a:r>
              <a:rPr lang="en-ZA" sz="3200" dirty="0"/>
              <a:t>, </a:t>
            </a:r>
            <a:endParaRPr lang="en-ZA" sz="3200" dirty="0" smtClean="0"/>
          </a:p>
          <a:p>
            <a:pPr lvl="1"/>
            <a:r>
              <a:rPr lang="en-ZA" sz="3200" dirty="0" err="1" smtClean="0">
                <a:solidFill>
                  <a:srgbClr val="0070C0"/>
                </a:solidFill>
              </a:rPr>
              <a:t>Inkomati-Usuthu</a:t>
            </a:r>
            <a:r>
              <a:rPr lang="en-ZA" sz="3200" dirty="0" smtClean="0">
                <a:solidFill>
                  <a:srgbClr val="0070C0"/>
                </a:solidFill>
              </a:rPr>
              <a:t>*</a:t>
            </a:r>
            <a:r>
              <a:rPr lang="en-ZA" sz="3200" dirty="0" smtClean="0"/>
              <a:t>, </a:t>
            </a:r>
          </a:p>
          <a:p>
            <a:pPr lvl="1"/>
            <a:r>
              <a:rPr lang="en-ZA" sz="3200" dirty="0" smtClean="0"/>
              <a:t>Pongola-</a:t>
            </a:r>
            <a:r>
              <a:rPr lang="en-ZA" sz="3200" dirty="0" err="1" smtClean="0"/>
              <a:t>Mzimkulu</a:t>
            </a:r>
            <a:r>
              <a:rPr lang="en-ZA" sz="3200" dirty="0" smtClean="0"/>
              <a:t>,</a:t>
            </a:r>
          </a:p>
          <a:p>
            <a:pPr lvl="1"/>
            <a:r>
              <a:rPr lang="en-ZA" sz="3200" dirty="0" smtClean="0"/>
              <a:t>Vaal</a:t>
            </a:r>
            <a:r>
              <a:rPr lang="en-ZA" sz="3200" dirty="0"/>
              <a:t>, </a:t>
            </a:r>
            <a:endParaRPr lang="en-ZA" sz="3200" dirty="0" smtClean="0"/>
          </a:p>
          <a:p>
            <a:pPr lvl="1"/>
            <a:r>
              <a:rPr lang="en-ZA" sz="3200" dirty="0" smtClean="0"/>
              <a:t>Orange</a:t>
            </a:r>
            <a:r>
              <a:rPr lang="en-ZA" sz="3200" dirty="0"/>
              <a:t>, </a:t>
            </a:r>
            <a:endParaRPr lang="en-ZA" sz="3200" dirty="0" smtClean="0"/>
          </a:p>
          <a:p>
            <a:pPr lvl="1"/>
            <a:r>
              <a:rPr lang="en-ZA" sz="3200" dirty="0" err="1" smtClean="0"/>
              <a:t>Mzimvubu-Tsitsikama</a:t>
            </a:r>
            <a:r>
              <a:rPr lang="en-ZA" sz="3200" dirty="0" smtClean="0"/>
              <a:t>,</a:t>
            </a:r>
          </a:p>
          <a:p>
            <a:pPr lvl="1"/>
            <a:r>
              <a:rPr lang="en-ZA" sz="3200" dirty="0" err="1" smtClean="0">
                <a:solidFill>
                  <a:srgbClr val="0070C0"/>
                </a:solidFill>
              </a:rPr>
              <a:t>Breede-Gouritz</a:t>
            </a:r>
            <a:r>
              <a:rPr lang="en-ZA" sz="3200" dirty="0" smtClean="0">
                <a:solidFill>
                  <a:srgbClr val="0070C0"/>
                </a:solidFill>
              </a:rPr>
              <a:t>* </a:t>
            </a:r>
            <a:r>
              <a:rPr lang="en-ZA" sz="3200" dirty="0" smtClean="0"/>
              <a:t>and </a:t>
            </a:r>
            <a:endParaRPr lang="en-ZA" sz="3200" dirty="0"/>
          </a:p>
          <a:p>
            <a:pPr lvl="1"/>
            <a:r>
              <a:rPr lang="en-ZA" sz="3200" dirty="0" smtClean="0"/>
              <a:t>Berg- </a:t>
            </a:r>
            <a:r>
              <a:rPr lang="en-ZA" sz="3200" dirty="0" err="1"/>
              <a:t>Olifants</a:t>
            </a:r>
            <a:r>
              <a:rPr lang="en-ZA" sz="3200" dirty="0"/>
              <a:t>. </a:t>
            </a:r>
          </a:p>
          <a:p>
            <a:r>
              <a:rPr lang="en-ZA" sz="3200" dirty="0" smtClean="0"/>
              <a:t>Currently </a:t>
            </a:r>
            <a:r>
              <a:rPr lang="en-ZA" sz="3200" dirty="0"/>
              <a:t>only </a:t>
            </a:r>
            <a:r>
              <a:rPr lang="en-ZA" sz="3200" dirty="0" smtClean="0">
                <a:solidFill>
                  <a:srgbClr val="0070C0"/>
                </a:solidFill>
              </a:rPr>
              <a:t>two CMAs* </a:t>
            </a:r>
            <a:r>
              <a:rPr lang="en-ZA" sz="3200" dirty="0"/>
              <a:t>are </a:t>
            </a:r>
            <a:r>
              <a:rPr lang="en-ZA" sz="3200" dirty="0" smtClean="0"/>
              <a:t>operational.</a:t>
            </a:r>
            <a:endParaRPr lang="en-ZA" sz="3200" dirty="0"/>
          </a:p>
        </p:txBody>
      </p:sp>
    </p:spTree>
    <p:extLst>
      <p:ext uri="{BB962C8B-B14F-4D97-AF65-F5344CB8AC3E}">
        <p14:creationId xmlns:p14="http://schemas.microsoft.com/office/powerpoint/2010/main" val="101919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7200" cy="699046"/>
          </a:xfrm>
        </p:spPr>
        <p:txBody>
          <a:bodyPr>
            <a:normAutofit/>
          </a:bodyPr>
          <a:lstStyle/>
          <a:p>
            <a:pPr algn="ctr"/>
            <a:r>
              <a:rPr lang="en-ZA" b="1" dirty="0" smtClean="0">
                <a:solidFill>
                  <a:schemeClr val="accent5">
                    <a:lumMod val="75000"/>
                  </a:schemeClr>
                </a:solidFill>
                <a:effectLst>
                  <a:outerShdw blurRad="38100" dist="38100" dir="2700000" algn="tl">
                    <a:srgbClr val="000000">
                      <a:alpha val="43137"/>
                    </a:srgbClr>
                  </a:outerShdw>
                </a:effectLst>
              </a:rPr>
              <a:t>Advantages </a:t>
            </a:r>
            <a:r>
              <a:rPr lang="en-ZA" b="1" dirty="0">
                <a:solidFill>
                  <a:schemeClr val="accent5">
                    <a:lumMod val="75000"/>
                  </a:schemeClr>
                </a:solidFill>
                <a:effectLst>
                  <a:outerShdw blurRad="38100" dist="38100" dir="2700000" algn="tl">
                    <a:srgbClr val="000000">
                      <a:alpha val="43137"/>
                    </a:srgbClr>
                  </a:outerShdw>
                </a:effectLst>
              </a:rPr>
              <a:t>of the </a:t>
            </a:r>
            <a:r>
              <a:rPr lang="en-ZA" b="1" dirty="0" smtClean="0">
                <a:solidFill>
                  <a:schemeClr val="accent5">
                    <a:lumMod val="75000"/>
                  </a:schemeClr>
                </a:solidFill>
                <a:effectLst>
                  <a:outerShdw blurRad="38100" dist="38100" dir="2700000" algn="tl">
                    <a:srgbClr val="000000">
                      <a:alpha val="43137"/>
                    </a:srgbClr>
                  </a:outerShdw>
                </a:effectLst>
              </a:rPr>
              <a:t>9 proposed WMAs:</a:t>
            </a:r>
            <a:endParaRPr lang="en-ZA"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2607" y="945932"/>
            <a:ext cx="11457433" cy="5912068"/>
          </a:xfrm>
        </p:spPr>
        <p:txBody>
          <a:bodyPr>
            <a:noAutofit/>
          </a:bodyPr>
          <a:lstStyle/>
          <a:p>
            <a:pPr marL="0" indent="0">
              <a:buNone/>
            </a:pPr>
            <a:r>
              <a:rPr lang="en-ZA" sz="3600" dirty="0" smtClean="0"/>
              <a:t>- Improved management </a:t>
            </a:r>
            <a:r>
              <a:rPr lang="en-ZA" sz="3600" dirty="0"/>
              <a:t>of integrated systems which were </a:t>
            </a:r>
            <a:r>
              <a:rPr lang="en-ZA" sz="3600" dirty="0" smtClean="0"/>
              <a:t>previously split </a:t>
            </a:r>
            <a:r>
              <a:rPr lang="en-ZA" sz="3600" dirty="0"/>
              <a:t>across the WMAs;</a:t>
            </a:r>
          </a:p>
          <a:p>
            <a:pPr marL="0" indent="0">
              <a:buNone/>
            </a:pPr>
            <a:r>
              <a:rPr lang="en-ZA" sz="3600" dirty="0" smtClean="0"/>
              <a:t>- Distribution </a:t>
            </a:r>
            <a:r>
              <a:rPr lang="en-ZA" sz="3600" dirty="0"/>
              <a:t>of scarce technical skills over a smaller number </a:t>
            </a:r>
            <a:r>
              <a:rPr lang="en-ZA" sz="3600" dirty="0" smtClean="0"/>
              <a:t>of institutions</a:t>
            </a:r>
            <a:r>
              <a:rPr lang="en-ZA" sz="3600" dirty="0"/>
              <a:t>;</a:t>
            </a:r>
          </a:p>
          <a:p>
            <a:pPr marL="0" indent="0">
              <a:buNone/>
            </a:pPr>
            <a:r>
              <a:rPr lang="en-ZA" sz="3600" dirty="0" smtClean="0"/>
              <a:t>- Improved </a:t>
            </a:r>
            <a:r>
              <a:rPr lang="en-ZA" sz="3600" dirty="0"/>
              <a:t>balance in revenue streams supporting more </a:t>
            </a:r>
            <a:r>
              <a:rPr lang="en-ZA" sz="3600" dirty="0" smtClean="0"/>
              <a:t>sustainable institutions</a:t>
            </a:r>
            <a:r>
              <a:rPr lang="en-ZA" sz="3600" dirty="0"/>
              <a:t>;</a:t>
            </a:r>
          </a:p>
          <a:p>
            <a:pPr marL="0" indent="0">
              <a:buNone/>
            </a:pPr>
            <a:r>
              <a:rPr lang="en-ZA" sz="3600" dirty="0" smtClean="0"/>
              <a:t>- Facilitates </a:t>
            </a:r>
            <a:r>
              <a:rPr lang="en-ZA" sz="3600" dirty="0"/>
              <a:t>the faster establishment of CMAs, and</a:t>
            </a:r>
          </a:p>
          <a:p>
            <a:pPr marL="0" indent="0">
              <a:buNone/>
            </a:pPr>
            <a:r>
              <a:rPr lang="en-ZA" sz="3600" dirty="0" smtClean="0"/>
              <a:t>- Larger </a:t>
            </a:r>
            <a:r>
              <a:rPr lang="en-ZA" sz="3600" dirty="0"/>
              <a:t>CMAs enables improved cooperation and coordination on </a:t>
            </a:r>
            <a:r>
              <a:rPr lang="en-ZA" sz="3600" dirty="0" smtClean="0"/>
              <a:t>regional, provincial</a:t>
            </a:r>
            <a:r>
              <a:rPr lang="en-ZA" sz="3600" dirty="0"/>
              <a:t>, and international levels.</a:t>
            </a:r>
          </a:p>
        </p:txBody>
      </p:sp>
    </p:spTree>
    <p:extLst>
      <p:ext uri="{BB962C8B-B14F-4D97-AF65-F5344CB8AC3E}">
        <p14:creationId xmlns:p14="http://schemas.microsoft.com/office/powerpoint/2010/main" val="28607308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21584</TotalTime>
  <Words>1712</Words>
  <Application>Microsoft Office PowerPoint</Application>
  <PresentationFormat>Widescreen</PresentationFormat>
  <Paragraphs>124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vt:lpstr>
      <vt:lpstr>Calibri</vt:lpstr>
      <vt:lpstr>Calibri Light</vt:lpstr>
      <vt:lpstr>Wingdings</vt:lpstr>
      <vt:lpstr>1_Office Theme</vt:lpstr>
      <vt:lpstr>A Systems Management Approach  to  Water Resource Management (KM-01-KT03) </vt:lpstr>
      <vt:lpstr>Outline</vt:lpstr>
      <vt:lpstr>Outline (Cont.)</vt:lpstr>
      <vt:lpstr>Background</vt:lpstr>
      <vt:lpstr>Figure 2: 19 Water Management Areas</vt:lpstr>
      <vt:lpstr>Map of the Proposed 9 Water Management Areas.</vt:lpstr>
      <vt:lpstr>PowerPoint Presentation</vt:lpstr>
      <vt:lpstr>Nine proposed Water Management Areas (9 WMAs)</vt:lpstr>
      <vt:lpstr>Advantages of the 9 proposed WMAs:</vt:lpstr>
      <vt:lpstr>Water Management Areas</vt:lpstr>
      <vt:lpstr>Implications of having 9 WMAs</vt:lpstr>
      <vt:lpstr>Implications of having 9 WMAs</vt:lpstr>
      <vt:lpstr>Surface water catchment boundaries: primary, secondary, tertiary, quaternary and quinary catchments. </vt:lpstr>
      <vt:lpstr>Quaternary Catchment</vt:lpstr>
      <vt:lpstr>Complexities of WRM across boundaries</vt:lpstr>
      <vt:lpstr>Administrative boundaries: International</vt:lpstr>
      <vt:lpstr>Provincial level</vt:lpstr>
      <vt:lpstr>District municipality</vt:lpstr>
      <vt:lpstr>MUNICIPALITIES AND WATER SERVICES AUTHORITIES</vt:lpstr>
      <vt:lpstr>PowerPoint Presentation</vt:lpstr>
      <vt:lpstr>Metros, District and Local Municipalities</vt:lpstr>
      <vt:lpstr>Water Boards</vt:lpstr>
      <vt:lpstr>PowerPoint Presentation</vt:lpstr>
      <vt:lpstr>Local municipality</vt:lpstr>
      <vt:lpstr>Local Municipality (cont…)</vt:lpstr>
      <vt:lpstr>Institutional relationship of water sector institutions</vt:lpstr>
      <vt:lpstr>Groundwater aquifer boundaries </vt:lpstr>
      <vt:lpstr>Groundwater aquifer boundaries </vt:lpstr>
      <vt:lpstr>Sectorial groundwater use (million m3/annum) per water management area</vt:lpstr>
      <vt:lpstr>Ground water use</vt:lpstr>
      <vt:lpstr>Water Resource Systems management approach in S.  Africa</vt:lpstr>
      <vt:lpstr>Water Resource Systems management approach in S.  Africa (Cont)</vt:lpstr>
      <vt:lpstr>Water Resource Systems management approach in S.  Africa (Cont)</vt:lpstr>
      <vt:lpstr>Water Resource Systems management approach in S.  Africa (Cont)</vt:lpstr>
      <vt:lpstr>WMAs and inter-catchment transfer in SA</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Bapela, Lerato</dc:creator>
  <cp:lastModifiedBy>Lerato Bapela</cp:lastModifiedBy>
  <cp:revision>61</cp:revision>
  <dcterms:created xsi:type="dcterms:W3CDTF">2018-03-29T10:20:39Z</dcterms:created>
  <dcterms:modified xsi:type="dcterms:W3CDTF">2018-08-17T10:25:16Z</dcterms:modified>
</cp:coreProperties>
</file>