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60" r:id="rId3"/>
    <p:sldId id="261" r:id="rId4"/>
    <p:sldId id="262" r:id="rId5"/>
    <p:sldId id="263" r:id="rId6"/>
    <p:sldId id="264" r:id="rId7"/>
    <p:sldId id="265" r:id="rId8"/>
    <p:sldId id="29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A5AAC-7331-47BC-954D-48B9AC01E847}" type="datetimeFigureOut">
              <a:rPr lang="en-ZA" smtClean="0"/>
              <a:t>2018/08/14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0FE7E-3311-406B-A5E8-6F851A48460E}" type="slidenum">
              <a:rPr lang="en-ZA" smtClean="0"/>
              <a:t>‹#›</a:t>
            </a:fld>
            <a:endParaRPr lang="en-ZA"/>
          </a:p>
        </p:txBody>
      </p:sp>
    </p:spTree>
    <p:extLst>
      <p:ext uri="{BB962C8B-B14F-4D97-AF65-F5344CB8AC3E}">
        <p14:creationId xmlns:p14="http://schemas.microsoft.com/office/powerpoint/2010/main" val="243923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92075" y="742950"/>
            <a:ext cx="6619875" cy="3724275"/>
          </a:xfrm>
          <a:ln/>
        </p:spPr>
      </p:sp>
      <p:sp>
        <p:nvSpPr>
          <p:cNvPr id="20483" name="Rectangle 3"/>
          <p:cNvSpPr>
            <a:spLocks noGrp="1" noChangeArrowheads="1"/>
          </p:cNvSpPr>
          <p:nvPr>
            <p:ph type="body" idx="1"/>
          </p:nvPr>
        </p:nvSpPr>
        <p:spPr>
          <a:xfrm>
            <a:off x="906463" y="4714875"/>
            <a:ext cx="4984750" cy="193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anose="020B0600070205080204" pitchFamily="34" charset="-128"/>
              </a:rPr>
              <a:t>Let us again go back to the big picture and consider the water resources shared with neighbouring countries.</a:t>
            </a:r>
          </a:p>
          <a:p>
            <a:pPr eaLnBrk="1" hangingPunct="1"/>
            <a:endParaRPr lang="en-US" smtClean="0">
              <a:ea typeface="ＭＳ Ｐゴシック" panose="020B0600070205080204" pitchFamily="34" charset="-128"/>
            </a:endParaRPr>
          </a:p>
          <a:p>
            <a:pPr eaLnBrk="1" hangingPunct="1"/>
            <a:r>
              <a:rPr lang="en-US" smtClean="0">
                <a:ea typeface="ＭＳ Ｐゴシック" panose="020B0600070205080204" pitchFamily="34" charset="-128"/>
              </a:rPr>
              <a:t>Four main rivers shared with neighbouring countries.</a:t>
            </a:r>
          </a:p>
          <a:p>
            <a:pPr eaLnBrk="1" hangingPunct="1"/>
            <a:r>
              <a:rPr lang="en-US" smtClean="0">
                <a:ea typeface="ＭＳ Ｐゴシック" panose="020B0600070205080204" pitchFamily="34" charset="-128"/>
              </a:rPr>
              <a:t>International basins cover 60 % of SA land area.</a:t>
            </a:r>
          </a:p>
          <a:p>
            <a:pPr eaLnBrk="1" hangingPunct="1"/>
            <a:r>
              <a:rPr lang="en-US" smtClean="0">
                <a:ea typeface="ＭＳ Ｐゴシック" panose="020B0600070205080204" pitchFamily="34" charset="-128"/>
              </a:rPr>
              <a:t>Contribute 45% of country's total river flow.</a:t>
            </a:r>
          </a:p>
          <a:p>
            <a:pPr eaLnBrk="1" hangingPunct="1"/>
            <a:r>
              <a:rPr lang="en-US" smtClean="0">
                <a:ea typeface="ＭＳ Ｐゴシック" panose="020B0600070205080204" pitchFamily="34" charset="-128"/>
              </a:rPr>
              <a:t>Support ± 70% of gross domestic product and similar proportion of population.</a:t>
            </a:r>
          </a:p>
          <a:p>
            <a:pPr eaLnBrk="1" hangingPunct="1"/>
            <a:r>
              <a:rPr lang="en-US" smtClean="0">
                <a:ea typeface="ＭＳ Ｐゴシック" panose="020B0600070205080204" pitchFamily="34" charset="-128"/>
              </a:rPr>
              <a:t>(Several inter-catchment transfers introduced to achieve this).</a:t>
            </a:r>
          </a:p>
        </p:txBody>
      </p:sp>
    </p:spTree>
    <p:extLst>
      <p:ext uri="{BB962C8B-B14F-4D97-AF65-F5344CB8AC3E}">
        <p14:creationId xmlns:p14="http://schemas.microsoft.com/office/powerpoint/2010/main" val="305126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2261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5855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2027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9657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769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2631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0096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2349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4725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2396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5984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94FAA-50C7-4AD7-A4DF-64BB2B7AC0D9}" type="datetimeFigureOut">
              <a:rPr lang="en-ZA" smtClean="0">
                <a:solidFill>
                  <a:prstClr val="black">
                    <a:tint val="75000"/>
                  </a:prstClr>
                </a:solidFill>
              </a:rPr>
              <a:pPr/>
              <a:t>2018/08/14</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78B9E-6FE4-4923-91C8-8447A747B2A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81712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597" y="1691640"/>
            <a:ext cx="11409860" cy="1828799"/>
          </a:xfrm>
        </p:spPr>
        <p:txBody>
          <a:bodyPr>
            <a:normAutofit/>
          </a:bodyPr>
          <a:lstStyle/>
          <a:p>
            <a:r>
              <a:rPr lang="en-ZA" sz="4800"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South African Water Sectorial Context</a:t>
            </a:r>
            <a:br>
              <a:rPr lang="en-ZA" sz="4800"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br>
            <a:r>
              <a:rPr lang="en-ZA" sz="4800"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(KM-01-KT01) </a:t>
            </a:r>
            <a:endParaRPr lang="en-ZA" sz="4800"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1498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63575"/>
          </a:xfrm>
        </p:spPr>
        <p:txBody>
          <a:bodyPr>
            <a:normAutofit fontScale="90000"/>
          </a:bodyPr>
          <a:lstStyle/>
          <a:p>
            <a:pPr algn="ctr"/>
            <a:r>
              <a:rPr lang="en-ZA" b="1" dirty="0">
                <a:solidFill>
                  <a:schemeClr val="accent1">
                    <a:lumMod val="75000"/>
                  </a:schemeClr>
                </a:solidFill>
                <a:effectLst>
                  <a:outerShdw blurRad="38100" dist="38100" dir="2700000" algn="tl">
                    <a:srgbClr val="000000">
                      <a:alpha val="43137"/>
                    </a:srgbClr>
                  </a:outerShdw>
                </a:effectLst>
              </a:rPr>
              <a:t>NATURAL WATER RESOURCES</a:t>
            </a:r>
            <a:endParaRPr lang="en-ZA" dirty="0"/>
          </a:p>
        </p:txBody>
      </p:sp>
      <p:sp>
        <p:nvSpPr>
          <p:cNvPr id="3" name="Content Placeholder 2"/>
          <p:cNvSpPr>
            <a:spLocks noGrp="1"/>
          </p:cNvSpPr>
          <p:nvPr>
            <p:ph idx="1"/>
          </p:nvPr>
        </p:nvSpPr>
        <p:spPr>
          <a:xfrm>
            <a:off x="0" y="838200"/>
            <a:ext cx="12192000" cy="6019800"/>
          </a:xfrm>
        </p:spPr>
        <p:txBody>
          <a:bodyPr>
            <a:normAutofit/>
          </a:bodyPr>
          <a:lstStyle/>
          <a:p>
            <a:pPr algn="just"/>
            <a:r>
              <a:rPr lang="en-ZA" sz="3200" dirty="0"/>
              <a:t>Hence over the years, there is a widespread of large scale </a:t>
            </a:r>
            <a:r>
              <a:rPr lang="en-ZA" sz="3200" b="1" dirty="0"/>
              <a:t>transfers of water </a:t>
            </a:r>
            <a:r>
              <a:rPr lang="en-ZA" sz="3200" dirty="0"/>
              <a:t>across catchments (</a:t>
            </a:r>
            <a:r>
              <a:rPr lang="en-ZA" sz="3200" b="1" dirty="0"/>
              <a:t>See Figure 3</a:t>
            </a:r>
            <a:r>
              <a:rPr lang="en-ZA" sz="3200" dirty="0"/>
              <a:t>). </a:t>
            </a:r>
          </a:p>
          <a:p>
            <a:pPr algn="just"/>
            <a:r>
              <a:rPr lang="en-ZA" sz="3200" b="1" dirty="0"/>
              <a:t>Groundwater </a:t>
            </a:r>
            <a:r>
              <a:rPr lang="en-ZA" sz="3200" dirty="0"/>
              <a:t>plays a pivotal role in especially </a:t>
            </a:r>
            <a:r>
              <a:rPr lang="en-ZA" sz="3200" b="1" dirty="0"/>
              <a:t>rural water supplies</a:t>
            </a:r>
            <a:r>
              <a:rPr lang="en-ZA" sz="3200" dirty="0"/>
              <a:t>.</a:t>
            </a:r>
          </a:p>
          <a:p>
            <a:pPr algn="just"/>
            <a:r>
              <a:rPr lang="en-ZA" sz="3200" dirty="0"/>
              <a:t>Because of the </a:t>
            </a:r>
            <a:r>
              <a:rPr lang="en-ZA" sz="3200" b="1" dirty="0"/>
              <a:t>predominantly hard rock nature of the South African geology</a:t>
            </a:r>
            <a:r>
              <a:rPr lang="en-ZA" sz="3200" dirty="0"/>
              <a:t>, only about </a:t>
            </a:r>
            <a:r>
              <a:rPr lang="en-ZA" sz="3200" b="1" dirty="0"/>
              <a:t>20 percent of groundwater</a:t>
            </a:r>
            <a:r>
              <a:rPr lang="en-ZA" sz="3200" dirty="0"/>
              <a:t> occurs in </a:t>
            </a:r>
            <a:r>
              <a:rPr lang="en-ZA" sz="3200" b="1" dirty="0"/>
              <a:t>major aquifer systems </a:t>
            </a:r>
            <a:r>
              <a:rPr lang="en-ZA" sz="3200" dirty="0"/>
              <a:t>that could be utilised on a large scale.</a:t>
            </a:r>
          </a:p>
          <a:p>
            <a:r>
              <a:rPr lang="en-ZA" sz="3200" b="1" dirty="0"/>
              <a:t>Four</a:t>
            </a:r>
            <a:r>
              <a:rPr lang="en-ZA" sz="3200" dirty="0"/>
              <a:t> </a:t>
            </a:r>
            <a:r>
              <a:rPr lang="en-ZA" sz="3200" b="1" dirty="0" smtClean="0"/>
              <a:t>main rivers that </a:t>
            </a:r>
            <a:r>
              <a:rPr lang="en-ZA" sz="3200" b="1" dirty="0"/>
              <a:t>South Africa </a:t>
            </a:r>
            <a:r>
              <a:rPr lang="en-ZA" sz="3200" b="1" dirty="0" smtClean="0"/>
              <a:t>shares </a:t>
            </a:r>
            <a:r>
              <a:rPr lang="en-ZA" sz="3200" b="1" dirty="0"/>
              <a:t>with other countries:</a:t>
            </a:r>
          </a:p>
          <a:p>
            <a:pPr lvl="1"/>
            <a:r>
              <a:rPr lang="en-ZA" sz="3200" b="1" dirty="0"/>
              <a:t>Limpopo River </a:t>
            </a:r>
            <a:r>
              <a:rPr lang="en-ZA" sz="3200" dirty="0"/>
              <a:t>( SA, Botswana, Zimbabwe and Mozambique)</a:t>
            </a:r>
          </a:p>
          <a:p>
            <a:pPr lvl="1"/>
            <a:r>
              <a:rPr lang="en-ZA" sz="3200" b="1" dirty="0" err="1"/>
              <a:t>Inkomati</a:t>
            </a:r>
            <a:r>
              <a:rPr lang="en-ZA" sz="3200" b="1" dirty="0"/>
              <a:t> River </a:t>
            </a:r>
            <a:r>
              <a:rPr lang="en-ZA" sz="3200" dirty="0"/>
              <a:t>(</a:t>
            </a:r>
            <a:r>
              <a:rPr lang="en-ZA" sz="3200" dirty="0" smtClean="0"/>
              <a:t>SA, </a:t>
            </a:r>
            <a:r>
              <a:rPr lang="en-ZA" sz="3200" dirty="0"/>
              <a:t>Swaziland, </a:t>
            </a:r>
            <a:r>
              <a:rPr lang="en-ZA" sz="3200" dirty="0" smtClean="0"/>
              <a:t>Mozambique</a:t>
            </a:r>
            <a:r>
              <a:rPr lang="en-ZA" sz="3200" dirty="0"/>
              <a:t>),</a:t>
            </a:r>
          </a:p>
          <a:p>
            <a:pPr lvl="1"/>
            <a:r>
              <a:rPr lang="en-ZA" sz="3200" b="1" dirty="0" smtClean="0"/>
              <a:t>Pongola (Maputo</a:t>
            </a:r>
            <a:r>
              <a:rPr lang="en-ZA" sz="3200" b="1" dirty="0"/>
              <a:t>) River</a:t>
            </a:r>
            <a:r>
              <a:rPr lang="en-ZA" sz="3200" dirty="0"/>
              <a:t> (SA-Mpumalanga, Mozambique), and </a:t>
            </a:r>
          </a:p>
          <a:p>
            <a:pPr lvl="1"/>
            <a:r>
              <a:rPr lang="en-ZA" sz="3200" b="1" dirty="0"/>
              <a:t>Orange (</a:t>
            </a:r>
            <a:r>
              <a:rPr lang="en-ZA" sz="3200" b="1" dirty="0" err="1"/>
              <a:t>Senqu</a:t>
            </a:r>
            <a:r>
              <a:rPr lang="en-ZA" sz="3200" b="1" dirty="0"/>
              <a:t>) River </a:t>
            </a:r>
            <a:r>
              <a:rPr lang="en-ZA" sz="3200" dirty="0"/>
              <a:t>(SA, Namibia, Lesotho and Botswana</a:t>
            </a:r>
            <a:r>
              <a:rPr lang="en-ZA" sz="2800" dirty="0"/>
              <a:t>). </a:t>
            </a:r>
          </a:p>
          <a:p>
            <a:endParaRPr lang="en-ZA" dirty="0"/>
          </a:p>
        </p:txBody>
      </p:sp>
    </p:spTree>
    <p:extLst>
      <p:ext uri="{BB962C8B-B14F-4D97-AF65-F5344CB8AC3E}">
        <p14:creationId xmlns:p14="http://schemas.microsoft.com/office/powerpoint/2010/main" val="1128997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EF54D84-87C7-447D-841B-06A371A09F2C}" type="slidenum">
              <a:rPr lang="en-US" sz="1200">
                <a:solidFill>
                  <a:srgbClr val="898989"/>
                </a:solidFill>
                <a:latin typeface="Calibri" panose="020F0502020204030204" pitchFamily="34" charset="0"/>
              </a:rPr>
              <a:pPr algn="r"/>
              <a:t>11</a:t>
            </a:fld>
            <a:endParaRPr lang="en-US" sz="1200">
              <a:solidFill>
                <a:srgbClr val="898989"/>
              </a:solidFill>
              <a:latin typeface="Calibri" panose="020F0502020204030204" pitchFamily="34" charset="0"/>
            </a:endParaRPr>
          </a:p>
        </p:txBody>
      </p:sp>
      <p:sp>
        <p:nvSpPr>
          <p:cNvPr id="19459" name="Rectangle 2"/>
          <p:cNvSpPr>
            <a:spLocks noGrp="1"/>
          </p:cNvSpPr>
          <p:nvPr>
            <p:ph type="title" idx="4294967295"/>
          </p:nvPr>
        </p:nvSpPr>
        <p:spPr bwMode="auto">
          <a:xfrm>
            <a:off x="2495550" y="0"/>
            <a:ext cx="7632700" cy="762000"/>
          </a:xfrm>
          <a:prstGeom prst="rect">
            <a:avLst/>
          </a:prstGeom>
          <a:solidFill>
            <a:schemeClr val="bg1"/>
          </a:solidFill>
          <a:ln>
            <a:solidFill>
              <a:srgbClr val="000000"/>
            </a:solidFill>
            <a:miter lim="800000"/>
            <a:headEnd/>
            <a:tailEnd/>
          </a:ln>
        </p:spPr>
        <p:txBody>
          <a:bodyPr anchor="ctr"/>
          <a:lstStyle/>
          <a:p>
            <a:r>
              <a:rPr lang="en-US" sz="3200" b="1">
                <a:solidFill>
                  <a:schemeClr val="accent5"/>
                </a:solidFill>
                <a:effectLst>
                  <a:outerShdw blurRad="38100" dist="38100" dir="2700000" algn="tl">
                    <a:srgbClr val="000000">
                      <a:alpha val="43137"/>
                    </a:srgbClr>
                  </a:outerShdw>
                </a:effectLst>
                <a:ea typeface="ＭＳ Ｐゴシック" panose="020B0600070205080204" pitchFamily="34" charset="-128"/>
              </a:rPr>
              <a:t>International Rivers shared by South Africa</a:t>
            </a:r>
          </a:p>
        </p:txBody>
      </p:sp>
      <p:pic>
        <p:nvPicPr>
          <p:cNvPr id="19460" name="Picture 3" descr="Trans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5176"/>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leg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75" y="5022850"/>
            <a:ext cx="20764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617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13669"/>
          </a:xfrm>
        </p:spPr>
        <p:txBody>
          <a:bodyPr>
            <a:normAutofit/>
          </a:bodyPr>
          <a:lstStyle/>
          <a:p>
            <a:pPr algn="ctr"/>
            <a:r>
              <a:rPr lang="en-ZA" sz="3600" b="1" dirty="0">
                <a:solidFill>
                  <a:schemeClr val="accent1">
                    <a:lumMod val="75000"/>
                  </a:schemeClr>
                </a:solidFill>
                <a:effectLst>
                  <a:outerShdw blurRad="38100" dist="38100" dir="2700000" algn="tl">
                    <a:srgbClr val="000000">
                      <a:alpha val="43137"/>
                    </a:srgbClr>
                  </a:outerShdw>
                </a:effectLst>
              </a:rPr>
              <a:t>SOUTH AFRICA’s WATER </a:t>
            </a:r>
            <a:r>
              <a:rPr lang="en-ZA" sz="3600" b="1" dirty="0" smtClean="0">
                <a:solidFill>
                  <a:schemeClr val="accent1">
                    <a:lumMod val="75000"/>
                  </a:schemeClr>
                </a:solidFill>
                <a:effectLst>
                  <a:outerShdw blurRad="38100" dist="38100" dir="2700000" algn="tl">
                    <a:srgbClr val="000000">
                      <a:alpha val="43137"/>
                    </a:srgbClr>
                  </a:outerShdw>
                </a:effectLst>
              </a:rPr>
              <a:t>SITUATION cont.</a:t>
            </a:r>
            <a:endParaRPr lang="en-ZA" sz="3600" dirty="0"/>
          </a:p>
        </p:txBody>
      </p:sp>
      <p:sp>
        <p:nvSpPr>
          <p:cNvPr id="3" name="Content Placeholder 2"/>
          <p:cNvSpPr>
            <a:spLocks noGrp="1"/>
          </p:cNvSpPr>
          <p:nvPr>
            <p:ph idx="1"/>
          </p:nvPr>
        </p:nvSpPr>
        <p:spPr>
          <a:xfrm>
            <a:off x="0" y="914400"/>
            <a:ext cx="12192000" cy="5943600"/>
          </a:xfrm>
        </p:spPr>
        <p:txBody>
          <a:bodyPr>
            <a:noAutofit/>
          </a:bodyPr>
          <a:lstStyle/>
          <a:p>
            <a:r>
              <a:rPr lang="en-ZA" sz="3200" dirty="0" smtClean="0"/>
              <a:t>These </a:t>
            </a:r>
            <a:r>
              <a:rPr lang="en-ZA" sz="3200" b="1" dirty="0" smtClean="0"/>
              <a:t>4 major rivers </a:t>
            </a:r>
            <a:r>
              <a:rPr lang="en-ZA" sz="3200" dirty="0" smtClean="0"/>
              <a:t>collectively </a:t>
            </a:r>
            <a:r>
              <a:rPr lang="en-ZA" sz="3200" b="1" dirty="0" smtClean="0"/>
              <a:t>drain about 60% </a:t>
            </a:r>
            <a:r>
              <a:rPr lang="en-ZA" sz="3200" dirty="0" smtClean="0"/>
              <a:t>of the land area and </a:t>
            </a:r>
            <a:r>
              <a:rPr lang="en-ZA" sz="3200" b="1" dirty="0" smtClean="0"/>
              <a:t>contribute over 30% </a:t>
            </a:r>
            <a:r>
              <a:rPr lang="en-ZA" sz="3200" dirty="0" smtClean="0"/>
              <a:t>of the country’s total surface runoff (river flow).</a:t>
            </a:r>
          </a:p>
          <a:p>
            <a:r>
              <a:rPr lang="en-ZA" sz="3200" dirty="0" smtClean="0"/>
              <a:t>Approximately </a:t>
            </a:r>
            <a:r>
              <a:rPr lang="en-ZA" sz="3200" b="1" dirty="0" smtClean="0"/>
              <a:t>30% of the country’s GDP </a:t>
            </a:r>
            <a:r>
              <a:rPr lang="en-ZA" sz="3200" dirty="0" smtClean="0"/>
              <a:t>and </a:t>
            </a:r>
            <a:r>
              <a:rPr lang="en-ZA" sz="3200" b="1" dirty="0" smtClean="0"/>
              <a:t>70% of the population </a:t>
            </a:r>
            <a:r>
              <a:rPr lang="en-ZA" sz="3200" dirty="0" smtClean="0"/>
              <a:t>of the country are </a:t>
            </a:r>
            <a:r>
              <a:rPr lang="en-ZA" sz="3200" b="1" dirty="0" smtClean="0"/>
              <a:t>supported by water supplied from rivers</a:t>
            </a:r>
            <a:r>
              <a:rPr lang="en-ZA" sz="3200" dirty="0" smtClean="0"/>
              <a:t>.</a:t>
            </a:r>
          </a:p>
          <a:p>
            <a:r>
              <a:rPr lang="en-ZA" sz="3200" dirty="0" smtClean="0"/>
              <a:t>Therefore, </a:t>
            </a:r>
            <a:r>
              <a:rPr lang="en-ZA" sz="3200" b="1" dirty="0" smtClean="0"/>
              <a:t>judicious joint water management</a:t>
            </a:r>
            <a:r>
              <a:rPr lang="en-ZA" sz="3200" dirty="0" smtClean="0"/>
              <a:t> is important to S Africa.</a:t>
            </a:r>
          </a:p>
          <a:p>
            <a:r>
              <a:rPr lang="en-ZA" sz="3200" dirty="0" smtClean="0"/>
              <a:t>South Africa has been </a:t>
            </a:r>
            <a:r>
              <a:rPr lang="en-ZA" sz="3200" b="1" dirty="0" smtClean="0"/>
              <a:t>divided into 19 water management areas </a:t>
            </a:r>
            <a:r>
              <a:rPr lang="en-ZA" sz="3200" dirty="0" smtClean="0"/>
              <a:t>(WMAs). (</a:t>
            </a:r>
            <a:r>
              <a:rPr lang="en-ZA" sz="3200" b="1" dirty="0" smtClean="0"/>
              <a:t>See Fig 3 below &amp; Table 1.1, Pg. 13 of the study guide</a:t>
            </a:r>
            <a:r>
              <a:rPr lang="en-ZA" sz="3200" dirty="0" smtClean="0"/>
              <a:t>). </a:t>
            </a:r>
          </a:p>
          <a:p>
            <a:r>
              <a:rPr lang="en-ZA" sz="3200" dirty="0" smtClean="0"/>
              <a:t>The </a:t>
            </a:r>
            <a:r>
              <a:rPr lang="en-ZA" sz="3200" b="1" dirty="0" smtClean="0"/>
              <a:t>Crocodile West and Marico WMAs </a:t>
            </a:r>
            <a:r>
              <a:rPr lang="en-ZA" sz="3200" dirty="0" smtClean="0"/>
              <a:t>have the </a:t>
            </a:r>
            <a:r>
              <a:rPr lang="en-ZA" sz="3200" b="1" dirty="0" smtClean="0"/>
              <a:t>largest proportion </a:t>
            </a:r>
            <a:r>
              <a:rPr lang="en-ZA" sz="3200" dirty="0" smtClean="0"/>
              <a:t>of </a:t>
            </a:r>
            <a:r>
              <a:rPr lang="en-ZA" sz="3200" b="1" dirty="0" smtClean="0"/>
              <a:t>GDP, </a:t>
            </a:r>
            <a:r>
              <a:rPr lang="en-ZA" sz="3200" dirty="0" smtClean="0"/>
              <a:t>but the have smallest </a:t>
            </a:r>
            <a:r>
              <a:rPr lang="en-ZA" sz="3200" b="1" dirty="0" smtClean="0"/>
              <a:t>mean annual runoff </a:t>
            </a:r>
            <a:r>
              <a:rPr lang="en-ZA" sz="3200" dirty="0" smtClean="0"/>
              <a:t>(MAR). </a:t>
            </a:r>
          </a:p>
          <a:p>
            <a:r>
              <a:rPr lang="en-ZA" sz="3200" dirty="0" smtClean="0"/>
              <a:t>On the contrary, the </a:t>
            </a:r>
            <a:r>
              <a:rPr lang="en-ZA" sz="3200" b="1" dirty="0" err="1" smtClean="0"/>
              <a:t>Mzimvubu</a:t>
            </a:r>
            <a:r>
              <a:rPr lang="en-ZA" sz="3200" b="1" dirty="0" smtClean="0"/>
              <a:t> to </a:t>
            </a:r>
            <a:r>
              <a:rPr lang="en-ZA" sz="3200" b="1" dirty="0" err="1" smtClean="0"/>
              <a:t>Kieskama</a:t>
            </a:r>
            <a:r>
              <a:rPr lang="en-ZA" sz="3200" b="1" dirty="0" smtClean="0"/>
              <a:t> WMA </a:t>
            </a:r>
            <a:r>
              <a:rPr lang="en-ZA" sz="3200" dirty="0" smtClean="0"/>
              <a:t>has a </a:t>
            </a:r>
            <a:r>
              <a:rPr lang="en-ZA" sz="3200" b="1" dirty="0" smtClean="0"/>
              <a:t>relatively low GDP</a:t>
            </a:r>
            <a:r>
              <a:rPr lang="en-ZA" sz="3200" dirty="0" smtClean="0"/>
              <a:t>, despite having the </a:t>
            </a:r>
            <a:r>
              <a:rPr lang="en-ZA" sz="3200" b="1" dirty="0" smtClean="0"/>
              <a:t>highest MAR</a:t>
            </a:r>
            <a:r>
              <a:rPr lang="en-ZA" sz="3200" dirty="0" smtClean="0"/>
              <a:t>.  </a:t>
            </a:r>
          </a:p>
          <a:p>
            <a:pPr marL="0" indent="0">
              <a:buNone/>
            </a:pPr>
            <a:endParaRPr lang="en-ZA" sz="3200" dirty="0" smtClean="0">
              <a:solidFill>
                <a:srgbClr val="FF0000"/>
              </a:solidFill>
            </a:endParaRPr>
          </a:p>
        </p:txBody>
      </p:sp>
    </p:spTree>
    <p:extLst>
      <p:ext uri="{BB962C8B-B14F-4D97-AF65-F5344CB8AC3E}">
        <p14:creationId xmlns:p14="http://schemas.microsoft.com/office/powerpoint/2010/main" val="4124095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95" y="0"/>
            <a:ext cx="11921545" cy="6373788"/>
          </a:xfrm>
          <a:prstGeom prst="rect">
            <a:avLst/>
          </a:prstGeom>
        </p:spPr>
      </p:pic>
      <p:pic>
        <p:nvPicPr>
          <p:cNvPr id="3" name="Picture 2"/>
          <p:cNvPicPr>
            <a:picLocks noChangeAspect="1"/>
          </p:cNvPicPr>
          <p:nvPr/>
        </p:nvPicPr>
        <p:blipFill>
          <a:blip r:embed="rId3"/>
          <a:stretch>
            <a:fillRect/>
          </a:stretch>
        </p:blipFill>
        <p:spPr>
          <a:xfrm>
            <a:off x="7740990" y="4736132"/>
            <a:ext cx="1842313" cy="1637656"/>
          </a:xfrm>
          <a:prstGeom prst="rect">
            <a:avLst/>
          </a:prstGeom>
        </p:spPr>
      </p:pic>
      <p:sp>
        <p:nvSpPr>
          <p:cNvPr id="5" name="Rectangle 4"/>
          <p:cNvSpPr/>
          <p:nvPr/>
        </p:nvSpPr>
        <p:spPr>
          <a:xfrm>
            <a:off x="270455" y="6373788"/>
            <a:ext cx="10663707" cy="369332"/>
          </a:xfrm>
          <a:prstGeom prst="rect">
            <a:avLst/>
          </a:prstGeom>
        </p:spPr>
        <p:txBody>
          <a:bodyPr wrap="square">
            <a:spAutoFit/>
          </a:bodyPr>
          <a:lstStyle/>
          <a:p>
            <a:r>
              <a:rPr lang="en-ZA" b="1" dirty="0">
                <a:solidFill>
                  <a:prstClr val="black"/>
                </a:solidFill>
                <a:effectLst>
                  <a:outerShdw blurRad="38100" dist="38100" dir="2700000" algn="tl">
                    <a:srgbClr val="000000">
                      <a:alpha val="43137"/>
                    </a:srgbClr>
                  </a:outerShdw>
                </a:effectLst>
                <a:latin typeface="Arial" panose="020B0604020202020204" pitchFamily="34" charset="0"/>
              </a:rPr>
              <a:t>Figure 3: Water Management Areas of South Africa and inter-water management area transfers</a:t>
            </a:r>
            <a:endParaRPr lang="en-ZA"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5637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481" y="0"/>
            <a:ext cx="10515600" cy="492953"/>
          </a:xfrm>
        </p:spPr>
        <p:txBody>
          <a:bodyPr>
            <a:noAutofit/>
          </a:bodyPr>
          <a:lstStyle/>
          <a:p>
            <a:pPr algn="ctr"/>
            <a:r>
              <a:rPr lang="en-ZA" sz="3200" b="1" dirty="0">
                <a:solidFill>
                  <a:schemeClr val="accent1">
                    <a:lumMod val="75000"/>
                  </a:schemeClr>
                </a:solidFill>
                <a:effectLst>
                  <a:outerShdw blurRad="38100" dist="38100" dir="2700000" algn="tl">
                    <a:srgbClr val="000000">
                      <a:alpha val="43137"/>
                    </a:srgbClr>
                  </a:outerShdw>
                </a:effectLst>
              </a:rPr>
              <a:t>SOUTH AFRICA’s WATER SITUATION cont.</a:t>
            </a:r>
            <a:endParaRPr lang="en-ZA" sz="3200" dirty="0"/>
          </a:p>
        </p:txBody>
      </p:sp>
      <p:sp>
        <p:nvSpPr>
          <p:cNvPr id="3" name="Content Placeholder 2"/>
          <p:cNvSpPr>
            <a:spLocks noGrp="1"/>
          </p:cNvSpPr>
          <p:nvPr>
            <p:ph idx="1"/>
          </p:nvPr>
        </p:nvSpPr>
        <p:spPr>
          <a:xfrm>
            <a:off x="0" y="595983"/>
            <a:ext cx="12192000" cy="6113910"/>
          </a:xfrm>
        </p:spPr>
        <p:txBody>
          <a:bodyPr>
            <a:noAutofit/>
          </a:bodyPr>
          <a:lstStyle/>
          <a:p>
            <a:r>
              <a:rPr lang="en-ZA" sz="3600" dirty="0" smtClean="0"/>
              <a:t>Water </a:t>
            </a:r>
            <a:r>
              <a:rPr lang="en-ZA" sz="3600" dirty="0"/>
              <a:t>Resource Management and Development in SA has evolved over the years in order to meet the needs for population growth and economic development within the constraints of limited water resources</a:t>
            </a:r>
            <a:r>
              <a:rPr lang="en-ZA" sz="3600" dirty="0" smtClean="0"/>
              <a:t>.</a:t>
            </a:r>
          </a:p>
          <a:p>
            <a:r>
              <a:rPr lang="en-ZA" sz="3600" dirty="0" smtClean="0"/>
              <a:t>As a result of the many control structures (dams, weirs), abstractions of water, return flows to the river, as well as parts of the land use , the flow regime in many rivers has been significantly altered (See </a:t>
            </a:r>
            <a:r>
              <a:rPr lang="en-ZA" sz="3600" b="1" dirty="0" smtClean="0"/>
              <a:t>Figure 4 below</a:t>
            </a:r>
            <a:r>
              <a:rPr lang="en-ZA" sz="3600" dirty="0" smtClean="0"/>
              <a:t>).</a:t>
            </a:r>
          </a:p>
          <a:p>
            <a:r>
              <a:rPr lang="en-ZA" sz="3600" dirty="0" smtClean="0"/>
              <a:t>In some cases it has resulted in the </a:t>
            </a:r>
            <a:r>
              <a:rPr lang="en-ZA" sz="3600" b="1" dirty="0" smtClean="0"/>
              <a:t>quality of water </a:t>
            </a:r>
            <a:r>
              <a:rPr lang="en-ZA" sz="3600" dirty="0" smtClean="0"/>
              <a:t>as well as the integrity of </a:t>
            </a:r>
            <a:r>
              <a:rPr lang="en-ZA" sz="3600" b="1" dirty="0" smtClean="0"/>
              <a:t>aquatic life </a:t>
            </a:r>
            <a:r>
              <a:rPr lang="en-ZA" sz="3600" dirty="0" smtClean="0"/>
              <a:t>in the river being severity degraded. This will continue to happen as long as there is continuous population growth and economic development.</a:t>
            </a:r>
          </a:p>
        </p:txBody>
      </p:sp>
    </p:spTree>
    <p:extLst>
      <p:ext uri="{BB962C8B-B14F-4D97-AF65-F5344CB8AC3E}">
        <p14:creationId xmlns:p14="http://schemas.microsoft.com/office/powerpoint/2010/main" val="2372568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25475"/>
          </a:xfrm>
        </p:spPr>
        <p:txBody>
          <a:bodyPr>
            <a:normAutofit/>
          </a:bodyPr>
          <a:lstStyle/>
          <a:p>
            <a:pPr algn="ctr"/>
            <a:r>
              <a:rPr lang="en-ZA" sz="3600" b="1" dirty="0">
                <a:solidFill>
                  <a:schemeClr val="accent1">
                    <a:lumMod val="75000"/>
                  </a:schemeClr>
                </a:solidFill>
                <a:effectLst>
                  <a:outerShdw blurRad="38100" dist="38100" dir="2700000" algn="tl">
                    <a:srgbClr val="000000">
                      <a:alpha val="43137"/>
                    </a:srgbClr>
                  </a:outerShdw>
                </a:effectLst>
              </a:rPr>
              <a:t>SOUTH AFRICA’s WATER SITUATION cont.</a:t>
            </a:r>
            <a:endParaRPr lang="en-ZA" sz="3600" dirty="0"/>
          </a:p>
        </p:txBody>
      </p:sp>
      <p:sp>
        <p:nvSpPr>
          <p:cNvPr id="3" name="Content Placeholder 2"/>
          <p:cNvSpPr>
            <a:spLocks noGrp="1"/>
          </p:cNvSpPr>
          <p:nvPr>
            <p:ph idx="1"/>
          </p:nvPr>
        </p:nvSpPr>
        <p:spPr>
          <a:xfrm>
            <a:off x="0" y="796925"/>
            <a:ext cx="12192000" cy="6061075"/>
          </a:xfrm>
        </p:spPr>
        <p:txBody>
          <a:bodyPr>
            <a:noAutofit/>
          </a:bodyPr>
          <a:lstStyle/>
          <a:p>
            <a:r>
              <a:rPr lang="en-ZA" sz="3200" dirty="0"/>
              <a:t>Hence the introduction of </a:t>
            </a:r>
            <a:r>
              <a:rPr lang="en-ZA" sz="3200" b="1" dirty="0"/>
              <a:t>National Water Resource Strategy (NWRS)</a:t>
            </a:r>
            <a:r>
              <a:rPr lang="en-ZA" sz="3200" dirty="0"/>
              <a:t> which is used to promote actions which ensure the long term sustainable and beneficial utilisation of the country’s water resources</a:t>
            </a:r>
            <a:r>
              <a:rPr lang="en-ZA" sz="3200" dirty="0" smtClean="0"/>
              <a:t>.</a:t>
            </a:r>
          </a:p>
          <a:p>
            <a:r>
              <a:rPr lang="en-ZA" sz="3200" dirty="0" smtClean="0"/>
              <a:t>There </a:t>
            </a:r>
            <a:r>
              <a:rPr lang="en-ZA" sz="3200" dirty="0"/>
              <a:t>are several water users who compete for this limited water resources as indicated in </a:t>
            </a:r>
            <a:r>
              <a:rPr lang="en-ZA" sz="3200" b="1" dirty="0"/>
              <a:t>Figure 5</a:t>
            </a:r>
            <a:r>
              <a:rPr lang="en-ZA" sz="3200" dirty="0"/>
              <a:t> below, each consuming a certain percentage as allocated by the Department of Water Affairs (now referred to as Department of Water and Sanitation).</a:t>
            </a:r>
          </a:p>
          <a:p>
            <a:r>
              <a:rPr lang="en-ZA" sz="3200" dirty="0"/>
              <a:t>The following </a:t>
            </a:r>
            <a:r>
              <a:rPr lang="en-ZA" sz="3200" dirty="0" smtClean="0"/>
              <a:t>policies govern the management </a:t>
            </a:r>
            <a:r>
              <a:rPr lang="en-ZA" sz="3200" dirty="0"/>
              <a:t>and use of water resources </a:t>
            </a:r>
            <a:r>
              <a:rPr lang="en-ZA" sz="3200" dirty="0" smtClean="0"/>
              <a:t>:</a:t>
            </a:r>
            <a:endParaRPr lang="en-ZA" sz="3200" dirty="0"/>
          </a:p>
          <a:p>
            <a:pPr lvl="1"/>
            <a:r>
              <a:rPr lang="en-ZA" sz="3200" u="sng" dirty="0"/>
              <a:t>South Africa Constitution: </a:t>
            </a:r>
            <a:r>
              <a:rPr lang="en-ZA" sz="3200" u="sng" dirty="0" smtClean="0"/>
              <a:t>(Bill </a:t>
            </a:r>
            <a:r>
              <a:rPr lang="en-ZA" sz="3200" u="sng" dirty="0"/>
              <a:t>of </a:t>
            </a:r>
            <a:r>
              <a:rPr lang="en-ZA" sz="3200" u="sng" dirty="0" smtClean="0"/>
              <a:t>Rights</a:t>
            </a:r>
            <a:r>
              <a:rPr lang="en-ZA" sz="3200" dirty="0" smtClean="0"/>
              <a:t>), </a:t>
            </a:r>
            <a:r>
              <a:rPr lang="en-ZA" sz="3200" u="sng" dirty="0" smtClean="0"/>
              <a:t>The </a:t>
            </a:r>
            <a:r>
              <a:rPr lang="en-ZA" sz="3200" u="sng" dirty="0"/>
              <a:t>National Water Act 36 of </a:t>
            </a:r>
            <a:r>
              <a:rPr lang="en-ZA" sz="3200" u="sng" dirty="0" smtClean="0"/>
              <a:t>1998</a:t>
            </a:r>
            <a:r>
              <a:rPr lang="en-ZA" sz="3200" dirty="0" smtClean="0"/>
              <a:t>, </a:t>
            </a:r>
            <a:r>
              <a:rPr lang="en-ZA" sz="3200" u="sng" dirty="0" smtClean="0"/>
              <a:t>Water </a:t>
            </a:r>
            <a:r>
              <a:rPr lang="en-ZA" sz="3200" u="sng" dirty="0"/>
              <a:t>Services </a:t>
            </a:r>
            <a:r>
              <a:rPr lang="en-ZA" sz="3200" u="sng" dirty="0" smtClean="0"/>
              <a:t>Act, National </a:t>
            </a:r>
            <a:r>
              <a:rPr lang="en-ZA" sz="3200" u="sng" dirty="0"/>
              <a:t>Water Resources </a:t>
            </a:r>
            <a:r>
              <a:rPr lang="en-ZA" sz="3200" u="sng" dirty="0" smtClean="0"/>
              <a:t>Strategy</a:t>
            </a:r>
            <a:r>
              <a:rPr lang="en-ZA" sz="3200" dirty="0" smtClean="0"/>
              <a:t>, &amp; </a:t>
            </a:r>
            <a:r>
              <a:rPr lang="en-ZA" sz="3200" u="sng" dirty="0" smtClean="0"/>
              <a:t>National </a:t>
            </a:r>
            <a:r>
              <a:rPr lang="en-ZA" sz="3200" u="sng" dirty="0"/>
              <a:t>Environmental Management Act</a:t>
            </a:r>
            <a:r>
              <a:rPr lang="en-ZA" sz="3200" dirty="0"/>
              <a:t>.</a:t>
            </a:r>
          </a:p>
        </p:txBody>
      </p:sp>
    </p:spTree>
    <p:extLst>
      <p:ext uri="{BB962C8B-B14F-4D97-AF65-F5344CB8AC3E}">
        <p14:creationId xmlns:p14="http://schemas.microsoft.com/office/powerpoint/2010/main" val="166188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138448"/>
            <a:ext cx="5966138" cy="6581104"/>
          </a:xfrm>
        </p:spPr>
        <p:txBody>
          <a:bodyPr>
            <a:normAutofit lnSpcReduction="10000"/>
          </a:bodyPr>
          <a:lstStyle/>
          <a:p>
            <a:pPr marL="0" indent="0">
              <a:buNone/>
            </a:pPr>
            <a:r>
              <a:rPr lang="en-ZA" sz="2400" dirty="0">
                <a:solidFill>
                  <a:schemeClr val="accent5"/>
                </a:solidFill>
                <a:effectLst>
                  <a:outerShdw blurRad="38100" dist="38100" dir="2700000" algn="tl">
                    <a:srgbClr val="000000">
                      <a:alpha val="43137"/>
                    </a:srgbClr>
                  </a:outerShdw>
                </a:effectLst>
              </a:rPr>
              <a:t>THE </a:t>
            </a:r>
            <a:r>
              <a:rPr lang="en-ZA" sz="2400" dirty="0" smtClean="0">
                <a:solidFill>
                  <a:schemeClr val="accent5"/>
                </a:solidFill>
                <a:effectLst>
                  <a:outerShdw blurRad="38100" dist="38100" dir="2700000" algn="tl">
                    <a:srgbClr val="000000">
                      <a:alpha val="43137"/>
                    </a:srgbClr>
                  </a:outerShdw>
                </a:effectLst>
              </a:rPr>
              <a:t>CONSTITUTION (Act </a:t>
            </a:r>
            <a:r>
              <a:rPr lang="en-ZA" sz="2400" dirty="0">
                <a:solidFill>
                  <a:schemeClr val="accent5"/>
                </a:solidFill>
                <a:effectLst>
                  <a:outerShdw blurRad="38100" dist="38100" dir="2700000" algn="tl">
                    <a:srgbClr val="000000">
                      <a:alpha val="43137"/>
                    </a:srgbClr>
                  </a:outerShdw>
                </a:effectLst>
              </a:rPr>
              <a:t>108 of 1996</a:t>
            </a:r>
            <a:r>
              <a:rPr lang="en-ZA" sz="2400" b="1" dirty="0" smtClean="0">
                <a:solidFill>
                  <a:schemeClr val="accent1">
                    <a:lumMod val="75000"/>
                  </a:schemeClr>
                </a:solidFill>
              </a:rPr>
              <a:t>):</a:t>
            </a:r>
            <a:endParaRPr lang="en-ZA" sz="2400" b="1" dirty="0">
              <a:solidFill>
                <a:schemeClr val="accent1">
                  <a:lumMod val="75000"/>
                </a:schemeClr>
              </a:solidFill>
            </a:endParaRPr>
          </a:p>
          <a:p>
            <a:pPr marL="0" indent="0">
              <a:lnSpc>
                <a:spcPct val="110000"/>
              </a:lnSpc>
              <a:buNone/>
            </a:pPr>
            <a:r>
              <a:rPr lang="en-ZA" i="1" dirty="0" smtClean="0">
                <a:solidFill>
                  <a:srgbClr val="FF0000"/>
                </a:solidFill>
              </a:rPr>
              <a:t>It </a:t>
            </a:r>
            <a:r>
              <a:rPr lang="en-ZA" i="1" dirty="0">
                <a:solidFill>
                  <a:srgbClr val="FF0000"/>
                </a:solidFill>
              </a:rPr>
              <a:t>says that </a:t>
            </a:r>
            <a:r>
              <a:rPr lang="en-ZA" i="1" dirty="0" smtClean="0">
                <a:solidFill>
                  <a:srgbClr val="FF0000"/>
                </a:solidFill>
              </a:rPr>
              <a:t>:</a:t>
            </a:r>
          </a:p>
          <a:p>
            <a:pPr marL="571500" indent="-571500">
              <a:buFont typeface="+mj-lt"/>
              <a:buAutoNum type="romanLcPeriod"/>
            </a:pPr>
            <a:r>
              <a:rPr lang="en-ZA" dirty="0" smtClean="0"/>
              <a:t>everyone </a:t>
            </a:r>
            <a:r>
              <a:rPr lang="en-ZA" dirty="0"/>
              <a:t>has </a:t>
            </a:r>
            <a:r>
              <a:rPr lang="en-ZA" dirty="0" smtClean="0"/>
              <a:t>the </a:t>
            </a:r>
            <a:r>
              <a:rPr lang="en-ZA" dirty="0"/>
              <a:t>right to have </a:t>
            </a:r>
            <a:r>
              <a:rPr lang="en-ZA" dirty="0" smtClean="0"/>
              <a:t>access to </a:t>
            </a:r>
            <a:r>
              <a:rPr lang="en-ZA" dirty="0"/>
              <a:t>sufficient food and </a:t>
            </a:r>
            <a:r>
              <a:rPr lang="en-ZA" dirty="0" smtClean="0"/>
              <a:t>water;</a:t>
            </a:r>
          </a:p>
          <a:p>
            <a:pPr marL="571500" indent="-571500">
              <a:buFont typeface="+mj-lt"/>
              <a:buAutoNum type="romanLcPeriod"/>
            </a:pPr>
            <a:r>
              <a:rPr lang="en-ZA" dirty="0" smtClean="0"/>
              <a:t>everyone </a:t>
            </a:r>
            <a:r>
              <a:rPr lang="en-ZA" dirty="0"/>
              <a:t>has the right to </a:t>
            </a:r>
            <a:r>
              <a:rPr lang="en-ZA" dirty="0" smtClean="0"/>
              <a:t>an environment </a:t>
            </a:r>
            <a:r>
              <a:rPr lang="en-ZA" dirty="0"/>
              <a:t>that is not harmful </a:t>
            </a:r>
            <a:r>
              <a:rPr lang="en-ZA" dirty="0" smtClean="0"/>
              <a:t>to their health </a:t>
            </a:r>
            <a:r>
              <a:rPr lang="en-ZA" dirty="0"/>
              <a:t>or well-being;</a:t>
            </a:r>
          </a:p>
          <a:p>
            <a:pPr marL="571500" indent="-571500">
              <a:buFont typeface="+mj-lt"/>
              <a:buAutoNum type="romanLcPeriod"/>
            </a:pPr>
            <a:r>
              <a:rPr lang="en-ZA" dirty="0" smtClean="0"/>
              <a:t>the </a:t>
            </a:r>
            <a:r>
              <a:rPr lang="en-ZA" dirty="0"/>
              <a:t>environment must be </a:t>
            </a:r>
            <a:r>
              <a:rPr lang="en-ZA" dirty="0" smtClean="0"/>
              <a:t>protected for the </a:t>
            </a:r>
            <a:r>
              <a:rPr lang="en-ZA" dirty="0"/>
              <a:t>benefit of all people </a:t>
            </a:r>
            <a:r>
              <a:rPr lang="en-ZA" dirty="0" smtClean="0"/>
              <a:t>living now </a:t>
            </a:r>
            <a:r>
              <a:rPr lang="en-ZA" dirty="0"/>
              <a:t>and in the future;</a:t>
            </a:r>
          </a:p>
          <a:p>
            <a:pPr marL="571500" indent="-571500">
              <a:buFont typeface="+mj-lt"/>
              <a:buAutoNum type="romanLcPeriod"/>
            </a:pPr>
            <a:r>
              <a:rPr lang="en-ZA" dirty="0" smtClean="0"/>
              <a:t>national </a:t>
            </a:r>
            <a:r>
              <a:rPr lang="en-ZA" dirty="0"/>
              <a:t>government is the </a:t>
            </a:r>
            <a:r>
              <a:rPr lang="en-ZA" dirty="0" smtClean="0"/>
              <a:t>custodian of </a:t>
            </a:r>
            <a:r>
              <a:rPr lang="en-ZA" dirty="0"/>
              <a:t>the sources of water</a:t>
            </a:r>
            <a:r>
              <a:rPr lang="en-ZA" dirty="0" smtClean="0"/>
              <a:t>, such as rivers, ground </a:t>
            </a:r>
            <a:r>
              <a:rPr lang="en-ZA" dirty="0"/>
              <a:t>water and dams; and</a:t>
            </a:r>
          </a:p>
          <a:p>
            <a:pPr marL="571500" indent="-571500">
              <a:buFont typeface="+mj-lt"/>
              <a:buAutoNum type="romanLcPeriod"/>
            </a:pPr>
            <a:r>
              <a:rPr lang="en-ZA" dirty="0" smtClean="0"/>
              <a:t>local </a:t>
            </a:r>
            <a:r>
              <a:rPr lang="en-ZA" dirty="0"/>
              <a:t>government is in charge </a:t>
            </a:r>
            <a:r>
              <a:rPr lang="en-ZA" dirty="0" smtClean="0"/>
              <a:t>of municipal </a:t>
            </a:r>
            <a:r>
              <a:rPr lang="en-ZA" dirty="0"/>
              <a:t>water </a:t>
            </a:r>
            <a:r>
              <a:rPr lang="en-ZA" dirty="0" smtClean="0"/>
              <a:t>services.</a:t>
            </a:r>
            <a:endParaRPr lang="en-ZA" dirty="0"/>
          </a:p>
        </p:txBody>
      </p:sp>
      <p:sp>
        <p:nvSpPr>
          <p:cNvPr id="6" name="Content Placeholder 5"/>
          <p:cNvSpPr>
            <a:spLocks noGrp="1"/>
          </p:cNvSpPr>
          <p:nvPr>
            <p:ph sz="quarter" idx="4"/>
          </p:nvPr>
        </p:nvSpPr>
        <p:spPr>
          <a:xfrm>
            <a:off x="6172200" y="0"/>
            <a:ext cx="5908183" cy="6858000"/>
          </a:xfrm>
        </p:spPr>
        <p:txBody>
          <a:bodyPr>
            <a:normAutofit/>
          </a:bodyPr>
          <a:lstStyle/>
          <a:p>
            <a:pPr marL="0" indent="0">
              <a:buNone/>
            </a:pPr>
            <a:r>
              <a:rPr lang="en-ZA" sz="2400" dirty="0">
                <a:solidFill>
                  <a:schemeClr val="accent5"/>
                </a:solidFill>
                <a:effectLst>
                  <a:outerShdw blurRad="38100" dist="38100" dir="2700000" algn="tl">
                    <a:srgbClr val="000000">
                      <a:alpha val="43137"/>
                    </a:srgbClr>
                  </a:outerShdw>
                </a:effectLst>
              </a:rPr>
              <a:t>NATIONAL WATER ACT </a:t>
            </a:r>
            <a:r>
              <a:rPr lang="en-ZA" sz="2400" dirty="0" smtClean="0">
                <a:solidFill>
                  <a:schemeClr val="accent5"/>
                </a:solidFill>
                <a:effectLst>
                  <a:outerShdw blurRad="38100" dist="38100" dir="2700000" algn="tl">
                    <a:srgbClr val="000000">
                      <a:alpha val="43137"/>
                    </a:srgbClr>
                  </a:outerShdw>
                </a:effectLst>
              </a:rPr>
              <a:t>36 </a:t>
            </a:r>
            <a:r>
              <a:rPr lang="en-ZA" sz="2400" dirty="0">
                <a:solidFill>
                  <a:schemeClr val="accent5"/>
                </a:solidFill>
                <a:effectLst>
                  <a:outerShdw blurRad="38100" dist="38100" dir="2700000" algn="tl">
                    <a:srgbClr val="000000">
                      <a:alpha val="43137"/>
                    </a:srgbClr>
                  </a:outerShdw>
                </a:effectLst>
              </a:rPr>
              <a:t>of </a:t>
            </a:r>
            <a:r>
              <a:rPr lang="en-ZA" sz="2400" dirty="0" smtClean="0">
                <a:solidFill>
                  <a:schemeClr val="accent5"/>
                </a:solidFill>
                <a:effectLst>
                  <a:outerShdw blurRad="38100" dist="38100" dir="2700000" algn="tl">
                    <a:srgbClr val="000000">
                      <a:alpha val="43137"/>
                    </a:srgbClr>
                  </a:outerShdw>
                </a:effectLst>
              </a:rPr>
              <a:t>(1998):</a:t>
            </a:r>
            <a:endParaRPr lang="en-ZA" sz="2400" dirty="0">
              <a:solidFill>
                <a:schemeClr val="accent5"/>
              </a:solidFill>
              <a:effectLst>
                <a:outerShdw blurRad="38100" dist="38100" dir="2700000" algn="tl">
                  <a:srgbClr val="000000">
                    <a:alpha val="43137"/>
                  </a:srgbClr>
                </a:outerShdw>
              </a:effectLst>
            </a:endParaRPr>
          </a:p>
          <a:p>
            <a:pPr marL="0" indent="0">
              <a:lnSpc>
                <a:spcPct val="150000"/>
              </a:lnSpc>
              <a:buNone/>
            </a:pPr>
            <a:endParaRPr lang="en-ZA" dirty="0" smtClean="0"/>
          </a:p>
          <a:p>
            <a:pPr marL="971550" lvl="1" indent="-514350" algn="just">
              <a:lnSpc>
                <a:spcPct val="110000"/>
              </a:lnSpc>
              <a:buFont typeface="+mj-lt"/>
              <a:buAutoNum type="romanLcPeriod"/>
            </a:pPr>
            <a:r>
              <a:rPr lang="en-ZA" sz="2800" dirty="0"/>
              <a:t>The National Water Act deals with </a:t>
            </a:r>
            <a:r>
              <a:rPr lang="en-ZA" sz="2800" dirty="0" smtClean="0"/>
              <a:t>the </a:t>
            </a:r>
            <a:r>
              <a:rPr lang="en-ZA" sz="2800" dirty="0"/>
              <a:t>water </a:t>
            </a:r>
            <a:r>
              <a:rPr lang="en-ZA" sz="2800" dirty="0" smtClean="0"/>
              <a:t>resources (i.e. rivers, streams</a:t>
            </a:r>
            <a:r>
              <a:rPr lang="en-ZA" sz="2800" dirty="0"/>
              <a:t>, dams, and ground </a:t>
            </a:r>
            <a:r>
              <a:rPr lang="en-ZA" sz="2800" dirty="0" smtClean="0"/>
              <a:t>water).</a:t>
            </a:r>
          </a:p>
          <a:p>
            <a:pPr marL="971550" lvl="1" indent="-514350" algn="just">
              <a:lnSpc>
                <a:spcPct val="110000"/>
              </a:lnSpc>
              <a:buFont typeface="+mj-lt"/>
              <a:buAutoNum type="romanLcPeriod"/>
            </a:pPr>
            <a:r>
              <a:rPr lang="en-ZA" sz="2800" dirty="0" smtClean="0"/>
              <a:t>It </a:t>
            </a:r>
            <a:r>
              <a:rPr lang="en-ZA" sz="2800" dirty="0"/>
              <a:t>contains rules about the </a:t>
            </a:r>
            <a:r>
              <a:rPr lang="en-ZA" sz="2800" dirty="0" smtClean="0"/>
              <a:t>way that the </a:t>
            </a:r>
            <a:r>
              <a:rPr lang="en-ZA" sz="2800" dirty="0"/>
              <a:t>water resource (surface </a:t>
            </a:r>
            <a:r>
              <a:rPr lang="en-ZA" sz="2800" dirty="0" smtClean="0"/>
              <a:t>and ground </a:t>
            </a:r>
            <a:r>
              <a:rPr lang="en-ZA" sz="2800" dirty="0"/>
              <a:t>water) is protected, </a:t>
            </a:r>
            <a:r>
              <a:rPr lang="en-ZA" sz="2800" dirty="0" smtClean="0"/>
              <a:t>used, developed</a:t>
            </a:r>
            <a:r>
              <a:rPr lang="en-ZA" sz="2800" dirty="0"/>
              <a:t>, conserved, </a:t>
            </a:r>
            <a:r>
              <a:rPr lang="en-ZA" sz="2800" dirty="0" smtClean="0"/>
              <a:t>manage and </a:t>
            </a:r>
            <a:r>
              <a:rPr lang="en-ZA" sz="2800" dirty="0"/>
              <a:t>controlled in an </a:t>
            </a:r>
            <a:r>
              <a:rPr lang="en-ZA" sz="2800" dirty="0" smtClean="0"/>
              <a:t>integrated manner</a:t>
            </a:r>
            <a:r>
              <a:rPr lang="en-ZA" sz="2400" dirty="0"/>
              <a:t>.</a:t>
            </a:r>
          </a:p>
        </p:txBody>
      </p:sp>
    </p:spTree>
    <p:extLst>
      <p:ext uri="{BB962C8B-B14F-4D97-AF65-F5344CB8AC3E}">
        <p14:creationId xmlns:p14="http://schemas.microsoft.com/office/powerpoint/2010/main" val="3925227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0"/>
            <a:ext cx="5795492" cy="6858000"/>
          </a:xfrm>
        </p:spPr>
        <p:txBody>
          <a:bodyPr>
            <a:normAutofit fontScale="25000" lnSpcReduction="20000"/>
          </a:bodyPr>
          <a:lstStyle/>
          <a:p>
            <a:pPr marL="0" indent="0">
              <a:buNone/>
            </a:pPr>
            <a:endParaRPr lang="en-ZA" b="1" dirty="0" smtClean="0"/>
          </a:p>
          <a:p>
            <a:pPr marL="0" indent="0">
              <a:buNone/>
            </a:pPr>
            <a:r>
              <a:rPr lang="en-ZA" sz="9600" dirty="0" smtClean="0">
                <a:solidFill>
                  <a:schemeClr val="accent1">
                    <a:lumMod val="75000"/>
                  </a:schemeClr>
                </a:solidFill>
                <a:effectLst>
                  <a:outerShdw blurRad="38100" dist="38100" dir="2700000" algn="tl">
                    <a:srgbClr val="000000">
                      <a:alpha val="43137"/>
                    </a:srgbClr>
                  </a:outerShdw>
                </a:effectLst>
              </a:rPr>
              <a:t>WATER </a:t>
            </a:r>
            <a:r>
              <a:rPr lang="en-ZA" sz="9600" dirty="0">
                <a:solidFill>
                  <a:schemeClr val="accent1">
                    <a:lumMod val="75000"/>
                  </a:schemeClr>
                </a:solidFill>
                <a:effectLst>
                  <a:outerShdw blurRad="38100" dist="38100" dir="2700000" algn="tl">
                    <a:srgbClr val="000000">
                      <a:alpha val="43137"/>
                    </a:srgbClr>
                  </a:outerShdw>
                </a:effectLst>
              </a:rPr>
              <a:t>SERVICES </a:t>
            </a:r>
            <a:r>
              <a:rPr lang="en-ZA" sz="9600" dirty="0" smtClean="0">
                <a:solidFill>
                  <a:schemeClr val="accent1">
                    <a:lumMod val="75000"/>
                  </a:schemeClr>
                </a:solidFill>
                <a:effectLst>
                  <a:outerShdw blurRad="38100" dist="38100" dir="2700000" algn="tl">
                    <a:srgbClr val="000000">
                      <a:alpha val="43137"/>
                    </a:srgbClr>
                  </a:outerShdw>
                </a:effectLst>
              </a:rPr>
              <a:t>ACT  (108 </a:t>
            </a:r>
            <a:r>
              <a:rPr lang="en-ZA" sz="9600" dirty="0">
                <a:solidFill>
                  <a:schemeClr val="accent1">
                    <a:lumMod val="75000"/>
                  </a:schemeClr>
                </a:solidFill>
                <a:effectLst>
                  <a:outerShdw blurRad="38100" dist="38100" dir="2700000" algn="tl">
                    <a:srgbClr val="000000">
                      <a:alpha val="43137"/>
                    </a:srgbClr>
                  </a:outerShdw>
                </a:effectLst>
              </a:rPr>
              <a:t>of 1997)</a:t>
            </a:r>
          </a:p>
          <a:p>
            <a:pPr marL="0" indent="0">
              <a:buNone/>
            </a:pPr>
            <a:endParaRPr lang="en-ZA" dirty="0" smtClean="0"/>
          </a:p>
          <a:p>
            <a:pPr marL="0" indent="0">
              <a:lnSpc>
                <a:spcPct val="170000"/>
              </a:lnSpc>
              <a:buNone/>
            </a:pPr>
            <a:r>
              <a:rPr lang="en-ZA" sz="11200" dirty="0" smtClean="0"/>
              <a:t>1. The </a:t>
            </a:r>
            <a:r>
              <a:rPr lang="en-ZA" sz="11200" b="1" dirty="0"/>
              <a:t>Water Services Act </a:t>
            </a:r>
            <a:r>
              <a:rPr lang="en-ZA" sz="11200" dirty="0" smtClean="0"/>
              <a:t>deals mainly </a:t>
            </a:r>
            <a:r>
              <a:rPr lang="en-ZA" sz="11200" dirty="0"/>
              <a:t>with </a:t>
            </a:r>
            <a:r>
              <a:rPr lang="en-ZA" sz="11200" b="1" dirty="0"/>
              <a:t>water services </a:t>
            </a:r>
            <a:r>
              <a:rPr lang="en-ZA" sz="11200" dirty="0" smtClean="0"/>
              <a:t>or </a:t>
            </a:r>
            <a:r>
              <a:rPr lang="en-ZA" sz="11200" b="1" dirty="0" smtClean="0"/>
              <a:t>potable </a:t>
            </a:r>
            <a:r>
              <a:rPr lang="en-ZA" sz="11200" b="1" dirty="0"/>
              <a:t>(drinkable) water </a:t>
            </a:r>
            <a:r>
              <a:rPr lang="en-ZA" sz="11200" b="1" dirty="0" smtClean="0"/>
              <a:t>and sanitation </a:t>
            </a:r>
            <a:r>
              <a:rPr lang="en-ZA" sz="11200" b="1" dirty="0"/>
              <a:t>services</a:t>
            </a:r>
            <a:r>
              <a:rPr lang="en-ZA" sz="11200" dirty="0"/>
              <a:t> supplied </a:t>
            </a:r>
            <a:r>
              <a:rPr lang="en-ZA" sz="11200" dirty="0" smtClean="0"/>
              <a:t>by municipalities </a:t>
            </a:r>
            <a:r>
              <a:rPr lang="en-ZA" sz="11200" dirty="0"/>
              <a:t>to households </a:t>
            </a:r>
            <a:r>
              <a:rPr lang="en-ZA" sz="11200" dirty="0" smtClean="0"/>
              <a:t>and other </a:t>
            </a:r>
            <a:r>
              <a:rPr lang="en-ZA" sz="11200" dirty="0"/>
              <a:t>municipal water </a:t>
            </a:r>
            <a:r>
              <a:rPr lang="en-ZA" sz="11200" dirty="0" smtClean="0"/>
              <a:t>users. </a:t>
            </a:r>
          </a:p>
          <a:p>
            <a:pPr marL="0" indent="0">
              <a:lnSpc>
                <a:spcPct val="170000"/>
              </a:lnSpc>
              <a:buNone/>
            </a:pPr>
            <a:r>
              <a:rPr lang="en-ZA" sz="11200" dirty="0" smtClean="0"/>
              <a:t>2. It </a:t>
            </a:r>
            <a:r>
              <a:rPr lang="en-ZA" sz="11200" dirty="0"/>
              <a:t>contains </a:t>
            </a:r>
            <a:r>
              <a:rPr lang="en-ZA" sz="11200" b="1" dirty="0"/>
              <a:t>rules</a:t>
            </a:r>
            <a:r>
              <a:rPr lang="en-ZA" sz="11200" dirty="0"/>
              <a:t> about </a:t>
            </a:r>
            <a:r>
              <a:rPr lang="en-ZA" sz="11200" dirty="0" smtClean="0"/>
              <a:t>how municipalities </a:t>
            </a:r>
            <a:r>
              <a:rPr lang="en-ZA" sz="11200" dirty="0"/>
              <a:t>should provide </a:t>
            </a:r>
            <a:r>
              <a:rPr lang="en-ZA" sz="11200" dirty="0" smtClean="0"/>
              <a:t>water supply </a:t>
            </a:r>
            <a:r>
              <a:rPr lang="en-ZA" sz="11200" dirty="0"/>
              <a:t>and sanitation services.</a:t>
            </a:r>
          </a:p>
        </p:txBody>
      </p:sp>
      <p:sp>
        <p:nvSpPr>
          <p:cNvPr id="4" name="Content Placeholder 3"/>
          <p:cNvSpPr>
            <a:spLocks noGrp="1"/>
          </p:cNvSpPr>
          <p:nvPr>
            <p:ph sz="half" idx="2"/>
          </p:nvPr>
        </p:nvSpPr>
        <p:spPr>
          <a:xfrm>
            <a:off x="5600700" y="0"/>
            <a:ext cx="6591300" cy="6858000"/>
          </a:xfrm>
        </p:spPr>
        <p:txBody>
          <a:bodyPr>
            <a:normAutofit fontScale="25000" lnSpcReduction="20000"/>
          </a:bodyPr>
          <a:lstStyle/>
          <a:p>
            <a:pPr marL="0" indent="0">
              <a:buNone/>
            </a:pPr>
            <a:endParaRPr lang="en-ZA" dirty="0" smtClean="0"/>
          </a:p>
          <a:p>
            <a:pPr marL="0" indent="0">
              <a:buNone/>
            </a:pPr>
            <a:r>
              <a:rPr lang="en-ZA" sz="9600" dirty="0">
                <a:solidFill>
                  <a:schemeClr val="accent1">
                    <a:lumMod val="75000"/>
                  </a:schemeClr>
                </a:solidFill>
                <a:effectLst>
                  <a:outerShdw blurRad="38100" dist="38100" dir="2700000" algn="tl">
                    <a:srgbClr val="000000">
                      <a:alpha val="43137"/>
                    </a:srgbClr>
                  </a:outerShdw>
                </a:effectLst>
              </a:rPr>
              <a:t>THE NATIONAL WATER RESOURCE </a:t>
            </a:r>
            <a:r>
              <a:rPr lang="en-ZA" sz="9600" dirty="0" smtClean="0">
                <a:solidFill>
                  <a:schemeClr val="accent1">
                    <a:lumMod val="75000"/>
                  </a:schemeClr>
                </a:solidFill>
                <a:effectLst>
                  <a:outerShdw blurRad="38100" dist="38100" dir="2700000" algn="tl">
                    <a:srgbClr val="000000">
                      <a:alpha val="43137"/>
                    </a:srgbClr>
                  </a:outerShdw>
                </a:effectLst>
              </a:rPr>
              <a:t>STRATEGY</a:t>
            </a:r>
            <a:endParaRPr lang="en-ZA" sz="9600" dirty="0"/>
          </a:p>
          <a:p>
            <a:pPr marL="571500" indent="-571500">
              <a:lnSpc>
                <a:spcPct val="120000"/>
              </a:lnSpc>
              <a:buFont typeface="+mj-lt"/>
              <a:buAutoNum type="romanLcPeriod"/>
            </a:pPr>
            <a:r>
              <a:rPr lang="en-ZA" sz="9600" dirty="0" smtClean="0"/>
              <a:t>facilitates </a:t>
            </a:r>
            <a:r>
              <a:rPr lang="en-ZA" sz="9600" dirty="0"/>
              <a:t>the </a:t>
            </a:r>
            <a:r>
              <a:rPr lang="en-ZA" sz="9600" b="1" dirty="0"/>
              <a:t>proper management </a:t>
            </a:r>
            <a:r>
              <a:rPr lang="en-ZA" sz="9600" dirty="0"/>
              <a:t>of </a:t>
            </a:r>
            <a:r>
              <a:rPr lang="en-ZA" sz="9600" dirty="0" smtClean="0"/>
              <a:t>the nation’s </a:t>
            </a:r>
            <a:r>
              <a:rPr lang="en-ZA" sz="9600" dirty="0"/>
              <a:t>water </a:t>
            </a:r>
            <a:r>
              <a:rPr lang="en-ZA" sz="9600" dirty="0" smtClean="0"/>
              <a:t>resources;</a:t>
            </a:r>
          </a:p>
          <a:p>
            <a:pPr marL="571500" indent="-571500">
              <a:lnSpc>
                <a:spcPct val="120000"/>
              </a:lnSpc>
              <a:buFont typeface="+mj-lt"/>
              <a:buAutoNum type="romanLcPeriod"/>
            </a:pPr>
            <a:r>
              <a:rPr lang="en-ZA" sz="9600" dirty="0" smtClean="0"/>
              <a:t>provides </a:t>
            </a:r>
            <a:r>
              <a:rPr lang="en-ZA" sz="9600" dirty="0"/>
              <a:t>a </a:t>
            </a:r>
            <a:r>
              <a:rPr lang="en-ZA" sz="9600" b="1" dirty="0"/>
              <a:t>framework</a:t>
            </a:r>
            <a:r>
              <a:rPr lang="en-ZA" sz="9600" dirty="0"/>
              <a:t> for the </a:t>
            </a:r>
            <a:r>
              <a:rPr lang="en-ZA" sz="9600" b="1" dirty="0" smtClean="0"/>
              <a:t>protection, use</a:t>
            </a:r>
            <a:r>
              <a:rPr lang="en-ZA" sz="9600" b="1" dirty="0"/>
              <a:t>, development, </a:t>
            </a:r>
            <a:r>
              <a:rPr lang="en-ZA" sz="9600" b="1" dirty="0" smtClean="0"/>
              <a:t>conservation, management </a:t>
            </a:r>
            <a:r>
              <a:rPr lang="en-ZA" sz="9600" b="1" dirty="0"/>
              <a:t>and control</a:t>
            </a:r>
            <a:r>
              <a:rPr lang="en-ZA" sz="9600" dirty="0"/>
              <a:t> of </a:t>
            </a:r>
            <a:r>
              <a:rPr lang="en-ZA" sz="9600" dirty="0" smtClean="0"/>
              <a:t>water resources </a:t>
            </a:r>
            <a:r>
              <a:rPr lang="en-ZA" sz="9600" dirty="0"/>
              <a:t>for the </a:t>
            </a:r>
            <a:r>
              <a:rPr lang="en-ZA" sz="9600" b="1" dirty="0"/>
              <a:t>country as a </a:t>
            </a:r>
            <a:r>
              <a:rPr lang="en-ZA" sz="9600" b="1" dirty="0" smtClean="0"/>
              <a:t>whole;</a:t>
            </a:r>
          </a:p>
          <a:p>
            <a:pPr marL="571500" indent="-571500">
              <a:lnSpc>
                <a:spcPct val="120000"/>
              </a:lnSpc>
              <a:buFont typeface="+mj-lt"/>
              <a:buAutoNum type="romanLcPeriod"/>
            </a:pPr>
            <a:r>
              <a:rPr lang="en-ZA" sz="9600" dirty="0" smtClean="0"/>
              <a:t>provides </a:t>
            </a:r>
            <a:r>
              <a:rPr lang="en-ZA" sz="9600" dirty="0"/>
              <a:t>a </a:t>
            </a:r>
            <a:r>
              <a:rPr lang="en-ZA" sz="9600" b="1" dirty="0"/>
              <a:t>framework</a:t>
            </a:r>
            <a:r>
              <a:rPr lang="en-ZA" sz="9600" dirty="0"/>
              <a:t> within which </a:t>
            </a:r>
            <a:r>
              <a:rPr lang="en-ZA" sz="9600" dirty="0" smtClean="0"/>
              <a:t>water will </a:t>
            </a:r>
            <a:r>
              <a:rPr lang="en-ZA" sz="9600" dirty="0"/>
              <a:t>be </a:t>
            </a:r>
            <a:r>
              <a:rPr lang="en-ZA" sz="9600" b="1" dirty="0"/>
              <a:t>managed at regional or </a:t>
            </a:r>
            <a:r>
              <a:rPr lang="en-ZA" sz="9600" b="1" dirty="0" smtClean="0"/>
              <a:t>catchment level</a:t>
            </a:r>
            <a:r>
              <a:rPr lang="en-ZA" sz="9600" dirty="0"/>
              <a:t>, in defined water management </a:t>
            </a:r>
            <a:r>
              <a:rPr lang="en-ZA" sz="9600" dirty="0" smtClean="0"/>
              <a:t>areas;</a:t>
            </a:r>
          </a:p>
          <a:p>
            <a:pPr marL="571500" indent="-571500">
              <a:lnSpc>
                <a:spcPct val="120000"/>
              </a:lnSpc>
              <a:buFont typeface="+mj-lt"/>
              <a:buAutoNum type="romanLcPeriod"/>
            </a:pPr>
            <a:r>
              <a:rPr lang="en-ZA" sz="9600" dirty="0" smtClean="0"/>
              <a:t>provides </a:t>
            </a:r>
            <a:r>
              <a:rPr lang="en-ZA" sz="9600" b="1" dirty="0"/>
              <a:t>information about all aspects</a:t>
            </a:r>
            <a:r>
              <a:rPr lang="en-ZA" sz="9600" dirty="0"/>
              <a:t> </a:t>
            </a:r>
            <a:r>
              <a:rPr lang="en-ZA" sz="9600" dirty="0" smtClean="0"/>
              <a:t>of water </a:t>
            </a:r>
            <a:r>
              <a:rPr lang="en-ZA" sz="9600" dirty="0"/>
              <a:t>resource </a:t>
            </a:r>
            <a:r>
              <a:rPr lang="en-ZA" sz="9600" dirty="0" smtClean="0"/>
              <a:t>management;</a:t>
            </a:r>
            <a:endParaRPr lang="en-ZA" sz="9600" dirty="0"/>
          </a:p>
          <a:p>
            <a:pPr marL="571500" indent="-571500">
              <a:lnSpc>
                <a:spcPct val="120000"/>
              </a:lnSpc>
              <a:buFont typeface="+mj-lt"/>
              <a:buAutoNum type="romanLcPeriod"/>
            </a:pPr>
            <a:r>
              <a:rPr lang="en-ZA" sz="9600" dirty="0" smtClean="0"/>
              <a:t>identifies </a:t>
            </a:r>
            <a:r>
              <a:rPr lang="en-ZA" sz="9600" dirty="0"/>
              <a:t>water-related </a:t>
            </a:r>
            <a:r>
              <a:rPr lang="en-ZA" sz="9600" b="1" dirty="0" smtClean="0"/>
              <a:t>development</a:t>
            </a:r>
          </a:p>
          <a:p>
            <a:pPr marL="0" indent="0">
              <a:lnSpc>
                <a:spcPct val="120000"/>
              </a:lnSpc>
              <a:buNone/>
            </a:pPr>
            <a:r>
              <a:rPr lang="en-ZA" sz="9600" b="1" dirty="0"/>
              <a:t> </a:t>
            </a:r>
            <a:r>
              <a:rPr lang="en-ZA" sz="9600" b="1" dirty="0" smtClean="0"/>
              <a:t>         opportunities </a:t>
            </a:r>
            <a:r>
              <a:rPr lang="en-ZA" sz="9600" b="1" dirty="0"/>
              <a:t>and constraints</a:t>
            </a:r>
            <a:r>
              <a:rPr lang="en-ZA" sz="9600" dirty="0"/>
              <a:t>.</a:t>
            </a:r>
          </a:p>
        </p:txBody>
      </p:sp>
    </p:spTree>
    <p:extLst>
      <p:ext uri="{BB962C8B-B14F-4D97-AF65-F5344CB8AC3E}">
        <p14:creationId xmlns:p14="http://schemas.microsoft.com/office/powerpoint/2010/main" val="3664907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605" y="171718"/>
            <a:ext cx="11676845" cy="5700445"/>
          </a:xfrm>
        </p:spPr>
        <p:txBody>
          <a:bodyPr>
            <a:normAutofit lnSpcReduction="10000"/>
          </a:bodyPr>
          <a:lstStyle/>
          <a:p>
            <a:pPr marL="0" indent="0">
              <a:buNone/>
            </a:pPr>
            <a:r>
              <a:rPr lang="en-ZA" b="1" dirty="0">
                <a:solidFill>
                  <a:schemeClr val="accent1">
                    <a:lumMod val="75000"/>
                  </a:schemeClr>
                </a:solidFill>
                <a:effectLst>
                  <a:outerShdw blurRad="38100" dist="38100" dir="2700000" algn="tl">
                    <a:srgbClr val="000000">
                      <a:alpha val="43137"/>
                    </a:srgbClr>
                  </a:outerShdw>
                </a:effectLst>
              </a:rPr>
              <a:t>NATIONAL ENVIRONMENTAL MANAGEMENT </a:t>
            </a:r>
            <a:r>
              <a:rPr lang="en-ZA" b="1" dirty="0" smtClean="0">
                <a:solidFill>
                  <a:schemeClr val="accent1">
                    <a:lumMod val="75000"/>
                  </a:schemeClr>
                </a:solidFill>
                <a:effectLst>
                  <a:outerShdw blurRad="38100" dist="38100" dir="2700000" algn="tl">
                    <a:srgbClr val="000000">
                      <a:alpha val="43137"/>
                    </a:srgbClr>
                  </a:outerShdw>
                </a:effectLst>
              </a:rPr>
              <a:t>ACT (NEMA) 107 OF </a:t>
            </a:r>
            <a:r>
              <a:rPr lang="en-ZA" b="1" dirty="0">
                <a:solidFill>
                  <a:schemeClr val="accent1">
                    <a:lumMod val="75000"/>
                  </a:schemeClr>
                </a:solidFill>
                <a:effectLst>
                  <a:outerShdw blurRad="38100" dist="38100" dir="2700000" algn="tl">
                    <a:srgbClr val="000000">
                      <a:alpha val="43137"/>
                    </a:srgbClr>
                  </a:outerShdw>
                </a:effectLst>
              </a:rPr>
              <a:t>1998</a:t>
            </a:r>
            <a:endParaRPr lang="en-ZA" b="1" dirty="0" smtClean="0">
              <a:solidFill>
                <a:schemeClr val="accent1">
                  <a:lumMod val="75000"/>
                </a:schemeClr>
              </a:solidFill>
              <a:effectLst>
                <a:outerShdw blurRad="38100" dist="38100" dir="2700000" algn="tl">
                  <a:srgbClr val="000000">
                    <a:alpha val="43137"/>
                  </a:srgbClr>
                </a:outerShdw>
              </a:effectLst>
            </a:endParaRPr>
          </a:p>
          <a:p>
            <a:pPr marL="0" indent="0">
              <a:buNone/>
            </a:pPr>
            <a:endParaRPr lang="en-ZA" b="1" dirty="0" smtClean="0"/>
          </a:p>
          <a:p>
            <a:pPr marL="0" indent="0">
              <a:buNone/>
            </a:pPr>
            <a:r>
              <a:rPr lang="en-ZA" sz="3200" b="1" dirty="0" smtClean="0"/>
              <a:t>The NEMA provide for co-operative environmental governance by establishing:</a:t>
            </a:r>
          </a:p>
          <a:p>
            <a:pPr marL="400050" indent="-400050">
              <a:buFont typeface="+mj-lt"/>
              <a:buAutoNum type="romanLcPeriod"/>
            </a:pPr>
            <a:r>
              <a:rPr lang="en-ZA" sz="3200" b="1" dirty="0" smtClean="0"/>
              <a:t> </a:t>
            </a:r>
            <a:r>
              <a:rPr lang="en-ZA" sz="3200" dirty="0"/>
              <a:t>principles </a:t>
            </a:r>
            <a:r>
              <a:rPr lang="en-ZA" sz="3200" dirty="0" smtClean="0"/>
              <a:t>for decision-making </a:t>
            </a:r>
            <a:r>
              <a:rPr lang="en-ZA" sz="3200" dirty="0"/>
              <a:t>on matters affecting the environment, </a:t>
            </a:r>
          </a:p>
          <a:p>
            <a:pPr marL="400050" indent="-400050">
              <a:buFont typeface="+mj-lt"/>
              <a:buAutoNum type="romanLcPeriod"/>
            </a:pPr>
            <a:r>
              <a:rPr lang="en-ZA" sz="3200" dirty="0" smtClean="0"/>
              <a:t>institutions </a:t>
            </a:r>
            <a:r>
              <a:rPr lang="en-ZA" sz="3200" dirty="0"/>
              <a:t>that will </a:t>
            </a:r>
            <a:r>
              <a:rPr lang="en-ZA" sz="3200" dirty="0" smtClean="0"/>
              <a:t>promote cooperative </a:t>
            </a:r>
            <a:r>
              <a:rPr lang="en-ZA" sz="3200" dirty="0"/>
              <a:t>governance and procedures for co-ordinating environmental </a:t>
            </a:r>
            <a:r>
              <a:rPr lang="en-ZA" sz="3200" dirty="0" smtClean="0"/>
              <a:t>functions exercised </a:t>
            </a:r>
            <a:r>
              <a:rPr lang="en-ZA" sz="3200" dirty="0"/>
              <a:t>by organs of state; </a:t>
            </a:r>
            <a:endParaRPr lang="en-ZA" sz="3200" dirty="0" smtClean="0"/>
          </a:p>
          <a:p>
            <a:pPr lvl="1"/>
            <a:r>
              <a:rPr lang="en-ZA" sz="3200" dirty="0" smtClean="0"/>
              <a:t>to </a:t>
            </a:r>
            <a:r>
              <a:rPr lang="en-ZA" sz="3200" dirty="0"/>
              <a:t>provide for certain aspects of the administration </a:t>
            </a:r>
            <a:r>
              <a:rPr lang="en-ZA" sz="3200" dirty="0" smtClean="0"/>
              <a:t>and enforcement </a:t>
            </a:r>
            <a:r>
              <a:rPr lang="en-ZA" sz="3200" dirty="0"/>
              <a:t>of other environmental management laws; </a:t>
            </a:r>
            <a:r>
              <a:rPr lang="en-ZA" sz="3200" dirty="0" smtClean="0"/>
              <a:t>and</a:t>
            </a:r>
          </a:p>
          <a:p>
            <a:pPr lvl="1"/>
            <a:r>
              <a:rPr lang="en-ZA" sz="3200" dirty="0" smtClean="0"/>
              <a:t>to </a:t>
            </a:r>
            <a:r>
              <a:rPr lang="en-ZA" sz="3200" dirty="0"/>
              <a:t>provide for </a:t>
            </a:r>
            <a:r>
              <a:rPr lang="en-ZA" sz="3200" dirty="0" smtClean="0"/>
              <a:t>matters connected </a:t>
            </a:r>
            <a:r>
              <a:rPr lang="en-ZA" sz="3200" dirty="0"/>
              <a:t>therewith</a:t>
            </a:r>
            <a:r>
              <a:rPr lang="en-ZA" sz="3200" dirty="0" smtClean="0"/>
              <a:t>.</a:t>
            </a:r>
          </a:p>
        </p:txBody>
      </p:sp>
    </p:spTree>
    <p:extLst>
      <p:ext uri="{BB962C8B-B14F-4D97-AF65-F5344CB8AC3E}">
        <p14:creationId xmlns:p14="http://schemas.microsoft.com/office/powerpoint/2010/main" val="1445339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48" y="6398877"/>
            <a:ext cx="11912958" cy="459123"/>
          </a:xfrm>
        </p:spPr>
        <p:txBody>
          <a:bodyPr>
            <a:noAutofit/>
          </a:bodyPr>
          <a:lstStyle/>
          <a:p>
            <a:pPr algn="ctr"/>
            <a:r>
              <a:rPr lang="en-ZA" sz="3200" b="1" dirty="0" smtClean="0">
                <a:effectLst>
                  <a:outerShdw blurRad="38100" dist="38100" dir="2700000" algn="tl">
                    <a:srgbClr val="000000">
                      <a:alpha val="43137"/>
                    </a:srgbClr>
                  </a:outerShdw>
                </a:effectLst>
              </a:rPr>
              <a:t>Figure 4: Diagram </a:t>
            </a:r>
            <a:r>
              <a:rPr lang="en-ZA" sz="3200" b="1" dirty="0">
                <a:effectLst>
                  <a:outerShdw blurRad="38100" dist="38100" dir="2700000" algn="tl">
                    <a:srgbClr val="000000">
                      <a:alpha val="43137"/>
                    </a:srgbClr>
                  </a:outerShdw>
                </a:effectLst>
              </a:rPr>
              <a:t>of a catchment area </a:t>
            </a:r>
            <a:endParaRPr lang="en-ZA" sz="32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1133340" y="-1"/>
            <a:ext cx="9517487" cy="6398877"/>
          </a:xfrm>
          <a:prstGeom prst="rect">
            <a:avLst/>
          </a:prstGeom>
        </p:spPr>
      </p:pic>
    </p:spTree>
    <p:extLst>
      <p:ext uri="{BB962C8B-B14F-4D97-AF65-F5344CB8AC3E}">
        <p14:creationId xmlns:p14="http://schemas.microsoft.com/office/powerpoint/2010/main" val="1333117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1"/>
            <a:ext cx="10515600" cy="725403"/>
          </a:xfrm>
        </p:spPr>
        <p:txBody>
          <a:bodyPr>
            <a:normAutofit/>
          </a:bodyPr>
          <a:lstStyle/>
          <a:p>
            <a:pPr algn="ctr"/>
            <a:r>
              <a:rPr lang="en-ZA" b="1" dirty="0" smtClean="0">
                <a:solidFill>
                  <a:schemeClr val="accent5">
                    <a:lumMod val="50000"/>
                  </a:schemeClr>
                </a:solidFill>
                <a:effectLst>
                  <a:outerShdw blurRad="38100" dist="38100" dir="2700000" algn="tl">
                    <a:srgbClr val="000000">
                      <a:alpha val="43137"/>
                    </a:srgbClr>
                  </a:outerShdw>
                </a:effectLst>
              </a:rPr>
              <a:t>South African Water Context</a:t>
            </a:r>
            <a:endParaRPr lang="en-ZA" b="1" dirty="0">
              <a:solidFill>
                <a:schemeClr val="accent5">
                  <a:lumMod val="50000"/>
                </a:schemeClr>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274320" y="725404"/>
            <a:ext cx="11658600" cy="6132596"/>
          </a:xfrm>
        </p:spPr>
        <p:txBody>
          <a:bodyPr>
            <a:noAutofit/>
          </a:bodyPr>
          <a:lstStyle/>
          <a:p>
            <a:r>
              <a:rPr lang="en-ZA" sz="3600" dirty="0" smtClean="0"/>
              <a:t>Global/World Water Distribution</a:t>
            </a:r>
          </a:p>
          <a:p>
            <a:r>
              <a:rPr lang="en-ZA" sz="3600" dirty="0" smtClean="0"/>
              <a:t>South African Water Situation</a:t>
            </a:r>
          </a:p>
          <a:p>
            <a:pPr lvl="1"/>
            <a:r>
              <a:rPr lang="en-ZA" sz="3200" dirty="0" smtClean="0"/>
              <a:t>Water Resources</a:t>
            </a:r>
          </a:p>
          <a:p>
            <a:pPr lvl="1"/>
            <a:r>
              <a:rPr lang="en-ZA" sz="3200" dirty="0" smtClean="0"/>
              <a:t>Water Requirements</a:t>
            </a:r>
          </a:p>
          <a:p>
            <a:r>
              <a:rPr lang="en-ZA" sz="3600" dirty="0" smtClean="0"/>
              <a:t>Hydrological / Water Cycle</a:t>
            </a:r>
          </a:p>
          <a:p>
            <a:pPr lvl="1"/>
            <a:r>
              <a:rPr lang="en-ZA" sz="3600" dirty="0" smtClean="0"/>
              <a:t>Precipitation</a:t>
            </a:r>
          </a:p>
          <a:p>
            <a:pPr lvl="1"/>
            <a:r>
              <a:rPr lang="en-ZA" sz="3600" dirty="0" smtClean="0"/>
              <a:t>Infiltration</a:t>
            </a:r>
          </a:p>
          <a:p>
            <a:pPr lvl="1"/>
            <a:r>
              <a:rPr lang="en-ZA" sz="3600" dirty="0" smtClean="0"/>
              <a:t>Transpiration</a:t>
            </a:r>
          </a:p>
          <a:p>
            <a:pPr lvl="1"/>
            <a:r>
              <a:rPr lang="en-ZA" sz="3600" dirty="0" smtClean="0"/>
              <a:t>Surface Run-off</a:t>
            </a:r>
          </a:p>
          <a:p>
            <a:pPr lvl="1"/>
            <a:r>
              <a:rPr lang="en-ZA" sz="3600" dirty="0" smtClean="0"/>
              <a:t>Evaporation</a:t>
            </a:r>
          </a:p>
          <a:p>
            <a:pPr lvl="1"/>
            <a:r>
              <a:rPr lang="en-ZA" sz="3600" dirty="0" smtClean="0"/>
              <a:t>Condensation</a:t>
            </a:r>
            <a:endParaRPr lang="en-ZA" sz="3600" dirty="0"/>
          </a:p>
        </p:txBody>
      </p:sp>
    </p:spTree>
    <p:extLst>
      <p:ext uri="{BB962C8B-B14F-4D97-AF65-F5344CB8AC3E}">
        <p14:creationId xmlns:p14="http://schemas.microsoft.com/office/powerpoint/2010/main" val="1349322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61" y="6205694"/>
            <a:ext cx="11379558" cy="652306"/>
          </a:xfrm>
        </p:spPr>
        <p:txBody>
          <a:bodyPr>
            <a:normAutofit/>
          </a:bodyPr>
          <a:lstStyle/>
          <a:p>
            <a:r>
              <a:rPr lang="en-ZA" sz="2000" b="1" dirty="0" smtClean="0">
                <a:effectLst>
                  <a:outerShdw blurRad="38100" dist="38100" dir="2700000" algn="tl">
                    <a:srgbClr val="000000">
                      <a:alpha val="43137"/>
                    </a:srgbClr>
                  </a:outerShdw>
                </a:effectLst>
              </a:rPr>
              <a:t>Figure  : Areas </a:t>
            </a:r>
            <a:r>
              <a:rPr lang="en-ZA" sz="2000" b="1" dirty="0">
                <a:effectLst>
                  <a:outerShdw blurRad="38100" dist="38100" dir="2700000" algn="tl">
                    <a:srgbClr val="000000">
                      <a:alpha val="43137"/>
                    </a:srgbClr>
                  </a:outerShdw>
                </a:effectLst>
              </a:rPr>
              <a:t>(red or orange) key economic significance in the 2006 NSDP, in </a:t>
            </a:r>
            <a:r>
              <a:rPr lang="en-ZA" sz="2000" b="1" dirty="0" smtClean="0">
                <a:effectLst>
                  <a:outerShdw blurRad="38100" dist="38100" dir="2700000" algn="tl">
                    <a:srgbClr val="000000">
                      <a:alpha val="43137"/>
                    </a:srgbClr>
                  </a:outerShdw>
                </a:effectLst>
              </a:rPr>
              <a:t>relation to </a:t>
            </a:r>
            <a:r>
              <a:rPr lang="en-ZA" sz="2000" b="1" dirty="0">
                <a:effectLst>
                  <a:outerShdw blurRad="38100" dist="38100" dir="2700000" algn="tl">
                    <a:srgbClr val="000000">
                      <a:alpha val="43137"/>
                    </a:srgbClr>
                  </a:outerShdw>
                </a:effectLst>
              </a:rPr>
              <a:t>existing water supply </a:t>
            </a:r>
            <a:r>
              <a:rPr lang="en-ZA" sz="2000" b="1" dirty="0" smtClean="0">
                <a:effectLst>
                  <a:outerShdw blurRad="38100" dist="38100" dir="2700000" algn="tl">
                    <a:srgbClr val="000000">
                      <a:alpha val="43137"/>
                    </a:srgbClr>
                  </a:outerShdw>
                </a:effectLst>
              </a:rPr>
              <a:t>      systems</a:t>
            </a:r>
            <a:r>
              <a:rPr lang="en-ZA" sz="2000" b="1" dirty="0">
                <a:effectLst>
                  <a:outerShdw blurRad="38100" dist="38100" dir="2700000" algn="tl">
                    <a:srgbClr val="000000">
                      <a:alpha val="43137"/>
                    </a:srgbClr>
                  </a:outerShdw>
                </a:effectLst>
              </a:rPr>
              <a:t>. Current reconciliations studies are shown in green</a:t>
            </a:r>
            <a:endParaRPr lang="en-ZA" sz="20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1468192" y="88"/>
            <a:ext cx="8783391" cy="6176875"/>
          </a:xfrm>
          <a:prstGeom prst="rect">
            <a:avLst/>
          </a:prstGeom>
        </p:spPr>
      </p:pic>
    </p:spTree>
    <p:extLst>
      <p:ext uri="{BB962C8B-B14F-4D97-AF65-F5344CB8AC3E}">
        <p14:creationId xmlns:p14="http://schemas.microsoft.com/office/powerpoint/2010/main" val="798098040"/>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159064"/>
            <a:ext cx="10515600" cy="626548"/>
          </a:xfrm>
        </p:spPr>
        <p:txBody>
          <a:bodyPr>
            <a:noAutofit/>
          </a:bodyPr>
          <a:lstStyle/>
          <a:p>
            <a:pPr algn="ctr"/>
            <a:r>
              <a:rPr lang="en-ZA" b="1" dirty="0">
                <a:solidFill>
                  <a:schemeClr val="accent5"/>
                </a:solidFill>
                <a:effectLst>
                  <a:outerShdw blurRad="38100" dist="38100" dir="2700000" algn="tl">
                    <a:srgbClr val="000000">
                      <a:alpha val="43137"/>
                    </a:srgbClr>
                  </a:outerShdw>
                </a:effectLst>
              </a:rPr>
              <a:t>Water Resources</a:t>
            </a:r>
            <a:endParaRPr lang="en-ZA" dirty="0"/>
          </a:p>
        </p:txBody>
      </p:sp>
      <p:sp>
        <p:nvSpPr>
          <p:cNvPr id="3" name="Content Placeholder 2"/>
          <p:cNvSpPr>
            <a:spLocks noGrp="1"/>
          </p:cNvSpPr>
          <p:nvPr>
            <p:ph idx="1"/>
          </p:nvPr>
        </p:nvSpPr>
        <p:spPr>
          <a:xfrm>
            <a:off x="0" y="785612"/>
            <a:ext cx="11925837" cy="5898523"/>
          </a:xfrm>
        </p:spPr>
        <p:txBody>
          <a:bodyPr>
            <a:noAutofit/>
          </a:bodyPr>
          <a:lstStyle/>
          <a:p>
            <a:r>
              <a:rPr lang="en-ZA" sz="4000" dirty="0"/>
              <a:t>SA is mainly dependent on surface water for urban, industrial and irrigation water supplies.</a:t>
            </a:r>
          </a:p>
          <a:p>
            <a:r>
              <a:rPr lang="en-ZA" sz="4000" dirty="0"/>
              <a:t>Generally, surface water resources are highly developed in the country.</a:t>
            </a:r>
          </a:p>
          <a:p>
            <a:r>
              <a:rPr lang="en-ZA" sz="4000" dirty="0"/>
              <a:t>Ground water which is extensively utilised in rural areas and arid areas, is limited due to the geology of the country (largely hard rock structures).</a:t>
            </a:r>
            <a:r>
              <a:rPr lang="en-ZA" sz="4000" dirty="0">
                <a:solidFill>
                  <a:srgbClr val="FF0000"/>
                </a:solidFill>
              </a:rPr>
              <a:t> </a:t>
            </a:r>
            <a:endParaRPr lang="en-ZA" sz="4000" dirty="0"/>
          </a:p>
          <a:p>
            <a:r>
              <a:rPr lang="en-ZA" sz="4000" dirty="0"/>
              <a:t>In the Northern parts of the country (WMAs 1-5, 8-10),  both surface and underground water are nearly fully developed  and utilised. </a:t>
            </a:r>
            <a:endParaRPr lang="en-ZA" sz="4000" dirty="0" smtClean="0"/>
          </a:p>
          <a:p>
            <a:endParaRPr lang="en-ZA" sz="4000" dirty="0"/>
          </a:p>
        </p:txBody>
      </p:sp>
    </p:spTree>
    <p:extLst>
      <p:ext uri="{BB962C8B-B14F-4D97-AF65-F5344CB8AC3E}">
        <p14:creationId xmlns:p14="http://schemas.microsoft.com/office/powerpoint/2010/main" val="960289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25475"/>
          </a:xfrm>
        </p:spPr>
        <p:txBody>
          <a:bodyPr>
            <a:normAutofit fontScale="90000"/>
          </a:bodyPr>
          <a:lstStyle/>
          <a:p>
            <a:pPr algn="ctr"/>
            <a:r>
              <a:rPr lang="en-ZA" b="1" dirty="0">
                <a:solidFill>
                  <a:schemeClr val="accent5"/>
                </a:solidFill>
                <a:effectLst>
                  <a:outerShdw blurRad="38100" dist="38100" dir="2700000" algn="tl">
                    <a:srgbClr val="000000">
                      <a:alpha val="43137"/>
                    </a:srgbClr>
                  </a:outerShdw>
                </a:effectLst>
              </a:rPr>
              <a:t>Water Resources</a:t>
            </a:r>
            <a:endParaRPr lang="en-ZA" dirty="0"/>
          </a:p>
        </p:txBody>
      </p:sp>
      <p:sp>
        <p:nvSpPr>
          <p:cNvPr id="3" name="Content Placeholder 2"/>
          <p:cNvSpPr>
            <a:spLocks noGrp="1"/>
          </p:cNvSpPr>
          <p:nvPr>
            <p:ph idx="1"/>
          </p:nvPr>
        </p:nvSpPr>
        <p:spPr>
          <a:xfrm>
            <a:off x="0" y="625474"/>
            <a:ext cx="12192000" cy="6232525"/>
          </a:xfrm>
        </p:spPr>
        <p:txBody>
          <a:bodyPr/>
          <a:lstStyle/>
          <a:p>
            <a:r>
              <a:rPr lang="en-ZA" sz="3600" dirty="0"/>
              <a:t>On the contrary, the south-eastern region of the country (WMA 11-13) are well watered, where there are still significant undeveloped and little-used resources</a:t>
            </a:r>
            <a:r>
              <a:rPr lang="en-ZA" sz="3600" dirty="0" smtClean="0"/>
              <a:t>.</a:t>
            </a:r>
          </a:p>
          <a:p>
            <a:r>
              <a:rPr lang="en-ZA" sz="3600" dirty="0" smtClean="0"/>
              <a:t>Under </a:t>
            </a:r>
            <a:r>
              <a:rPr lang="en-ZA" sz="3600" dirty="0"/>
              <a:t>natural conditions, the MAR of South Africa is estimated at over 49 200 million m3/year. This includes nearly 4 800 million m3/year from Lesotho and nearly 700 million m3/year from Swaziland.</a:t>
            </a:r>
          </a:p>
          <a:p>
            <a:r>
              <a:rPr lang="en-ZA" sz="3600" dirty="0"/>
              <a:t>With time, these figures are subject to change due to changes that occur in the social and economic landscape. </a:t>
            </a:r>
          </a:p>
          <a:p>
            <a:endParaRPr lang="en-ZA" dirty="0"/>
          </a:p>
        </p:txBody>
      </p:sp>
    </p:spTree>
    <p:extLst>
      <p:ext uri="{BB962C8B-B14F-4D97-AF65-F5344CB8AC3E}">
        <p14:creationId xmlns:p14="http://schemas.microsoft.com/office/powerpoint/2010/main" val="1050856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0"/>
            <a:ext cx="10515600" cy="579549"/>
          </a:xfrm>
        </p:spPr>
        <p:txBody>
          <a:bodyPr>
            <a:noAutofit/>
          </a:bodyPr>
          <a:lstStyle/>
          <a:p>
            <a:pPr algn="ctr"/>
            <a:r>
              <a:rPr lang="en-ZA" sz="4000" b="1" dirty="0" smtClean="0">
                <a:solidFill>
                  <a:schemeClr val="accent5"/>
                </a:solidFill>
                <a:effectLst>
                  <a:outerShdw blurRad="38100" dist="38100" dir="2700000" algn="tl">
                    <a:srgbClr val="000000">
                      <a:alpha val="43137"/>
                    </a:srgbClr>
                  </a:outerShdw>
                </a:effectLst>
              </a:rPr>
              <a:t>Water Resources</a:t>
            </a:r>
            <a:endParaRPr lang="en-ZA" sz="4000" b="1" dirty="0">
              <a:solidFill>
                <a:schemeClr val="accent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1667" y="579550"/>
            <a:ext cx="11912957" cy="6278450"/>
          </a:xfrm>
        </p:spPr>
        <p:txBody>
          <a:bodyPr>
            <a:normAutofit/>
          </a:bodyPr>
          <a:lstStyle/>
          <a:p>
            <a:r>
              <a:rPr lang="en-ZA" sz="3600" dirty="0" smtClean="0"/>
              <a:t>There also evidence that underlying patterns of the water cycle maybe altered as a result of climate change which may cause variations to the MAR figures.</a:t>
            </a:r>
          </a:p>
          <a:p>
            <a:r>
              <a:rPr lang="en-ZA" sz="3600" dirty="0" smtClean="0"/>
              <a:t>In addition to appropriate quantities of water being made available for use, it is essential that water also be of suitable quality for a particular use for both human and economic purposes, and maintenance of the ecosystems. </a:t>
            </a:r>
          </a:p>
          <a:p>
            <a:r>
              <a:rPr lang="en-ZA" sz="3600" dirty="0" smtClean="0"/>
              <a:t>Pollution of water occurs when too much undesirable or harmful substances are discharged into the resource so that the natural assimilative capacity of the resource is exceeded, and thereby rendering it unfit for subsequent use.</a:t>
            </a:r>
          </a:p>
        </p:txBody>
      </p:sp>
    </p:spTree>
    <p:extLst>
      <p:ext uri="{BB962C8B-B14F-4D97-AF65-F5344CB8AC3E}">
        <p14:creationId xmlns:p14="http://schemas.microsoft.com/office/powerpoint/2010/main" val="302328916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63575"/>
          </a:xfrm>
        </p:spPr>
        <p:txBody>
          <a:bodyPr>
            <a:normAutofit fontScale="90000"/>
          </a:bodyPr>
          <a:lstStyle/>
          <a:p>
            <a:pPr algn="ctr"/>
            <a:r>
              <a:rPr lang="en-ZA" b="1" dirty="0">
                <a:solidFill>
                  <a:schemeClr val="accent5"/>
                </a:solidFill>
                <a:effectLst>
                  <a:outerShdw blurRad="38100" dist="38100" dir="2700000" algn="tl">
                    <a:srgbClr val="000000">
                      <a:alpha val="43137"/>
                    </a:srgbClr>
                  </a:outerShdw>
                </a:effectLst>
              </a:rPr>
              <a:t>Water Resources</a:t>
            </a:r>
            <a:endParaRPr lang="en-ZA" dirty="0"/>
          </a:p>
        </p:txBody>
      </p:sp>
      <p:sp>
        <p:nvSpPr>
          <p:cNvPr id="3" name="Content Placeholder 2"/>
          <p:cNvSpPr>
            <a:spLocks noGrp="1"/>
          </p:cNvSpPr>
          <p:nvPr>
            <p:ph idx="1"/>
          </p:nvPr>
        </p:nvSpPr>
        <p:spPr>
          <a:xfrm>
            <a:off x="0" y="663574"/>
            <a:ext cx="12192000" cy="6194425"/>
          </a:xfrm>
        </p:spPr>
        <p:txBody>
          <a:bodyPr>
            <a:normAutofit lnSpcReduction="10000"/>
          </a:bodyPr>
          <a:lstStyle/>
          <a:p>
            <a:r>
              <a:rPr lang="en-ZA" sz="3500" dirty="0"/>
              <a:t>Deterioration of water quality is one of the treats faced by SA’s capability to provide water to meet it needs for sustainable development. </a:t>
            </a:r>
            <a:endParaRPr lang="en-ZA" sz="3500" dirty="0" smtClean="0"/>
          </a:p>
          <a:p>
            <a:r>
              <a:rPr lang="en-ZA" sz="3500" dirty="0" smtClean="0"/>
              <a:t>Ground </a:t>
            </a:r>
            <a:r>
              <a:rPr lang="en-ZA" sz="3500" dirty="0"/>
              <a:t>water pollution is of particular concern because it is difficult  and costly to reverse.</a:t>
            </a:r>
          </a:p>
          <a:p>
            <a:r>
              <a:rPr lang="en-ZA" sz="3500" dirty="0"/>
              <a:t>Water Quality Management is therefore an integral part of the NWRS.</a:t>
            </a:r>
          </a:p>
          <a:p>
            <a:r>
              <a:rPr lang="en-ZA" sz="3500" dirty="0"/>
              <a:t>Desalination of sea water offers particular opportunities for costal users. It is expensive compared to the development of surface water resource (e.g. Dam or pipeline construction</a:t>
            </a:r>
            <a:r>
              <a:rPr lang="en-ZA" sz="3500" dirty="0" smtClean="0"/>
              <a:t>).</a:t>
            </a:r>
          </a:p>
          <a:p>
            <a:r>
              <a:rPr lang="en-ZA" sz="3500" dirty="0" smtClean="0"/>
              <a:t> </a:t>
            </a:r>
            <a:r>
              <a:rPr lang="en-ZA" sz="3500" dirty="0"/>
              <a:t>It is achieved through the use of membrane technologies (e.g. Reverse Osmosis) especially in the Middle East.</a:t>
            </a:r>
          </a:p>
          <a:p>
            <a:endParaRPr lang="en-ZA" dirty="0"/>
          </a:p>
        </p:txBody>
      </p:sp>
    </p:spTree>
    <p:extLst>
      <p:ext uri="{BB962C8B-B14F-4D97-AF65-F5344CB8AC3E}">
        <p14:creationId xmlns:p14="http://schemas.microsoft.com/office/powerpoint/2010/main" val="1386467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79550"/>
          </a:xfrm>
        </p:spPr>
        <p:txBody>
          <a:bodyPr>
            <a:noAutofit/>
          </a:bodyPr>
          <a:lstStyle/>
          <a:p>
            <a:pPr algn="ctr"/>
            <a:r>
              <a:rPr lang="en-ZA" sz="4000" b="1" dirty="0">
                <a:solidFill>
                  <a:schemeClr val="accent5"/>
                </a:solidFill>
                <a:effectLst>
                  <a:outerShdw blurRad="38100" dist="38100" dir="2700000" algn="tl">
                    <a:srgbClr val="000000">
                      <a:alpha val="43137"/>
                    </a:srgbClr>
                  </a:outerShdw>
                </a:effectLst>
              </a:rPr>
              <a:t>Water </a:t>
            </a:r>
            <a:r>
              <a:rPr lang="en-ZA" sz="4000" b="1" dirty="0" smtClean="0">
                <a:solidFill>
                  <a:schemeClr val="accent5"/>
                </a:solidFill>
                <a:effectLst>
                  <a:outerShdw blurRad="38100" dist="38100" dir="2700000" algn="tl">
                    <a:srgbClr val="000000">
                      <a:alpha val="43137"/>
                    </a:srgbClr>
                  </a:outerShdw>
                </a:effectLst>
              </a:rPr>
              <a:t>Requirements</a:t>
            </a:r>
            <a:endParaRPr lang="en-ZA" sz="4000" dirty="0"/>
          </a:p>
        </p:txBody>
      </p:sp>
      <p:sp>
        <p:nvSpPr>
          <p:cNvPr id="3" name="Content Placeholder 2"/>
          <p:cNvSpPr>
            <a:spLocks noGrp="1"/>
          </p:cNvSpPr>
          <p:nvPr>
            <p:ph idx="1"/>
          </p:nvPr>
        </p:nvSpPr>
        <p:spPr>
          <a:xfrm>
            <a:off x="0" y="579550"/>
            <a:ext cx="12191999" cy="6278449"/>
          </a:xfrm>
        </p:spPr>
        <p:txBody>
          <a:bodyPr>
            <a:noAutofit/>
          </a:bodyPr>
          <a:lstStyle/>
          <a:p>
            <a:pPr>
              <a:lnSpc>
                <a:spcPct val="100000"/>
              </a:lnSpc>
            </a:pPr>
            <a:r>
              <a:rPr lang="en-ZA" sz="3600" dirty="0" smtClean="0"/>
              <a:t>The knowledge and understanding of water requirements and availability is essential for a careful management of water resources.</a:t>
            </a:r>
          </a:p>
          <a:p>
            <a:pPr>
              <a:lnSpc>
                <a:spcPct val="100000"/>
              </a:lnSpc>
            </a:pPr>
            <a:r>
              <a:rPr lang="en-ZA" sz="3600" dirty="0" smtClean="0"/>
              <a:t>This is further complicated by the large variation of water requirements as well as the variability of water resources that exist across the country.</a:t>
            </a:r>
          </a:p>
          <a:p>
            <a:pPr>
              <a:lnSpc>
                <a:spcPct val="100000"/>
              </a:lnSpc>
            </a:pPr>
            <a:r>
              <a:rPr lang="en-ZA" sz="3600" dirty="0" smtClean="0"/>
              <a:t>These variability relate to various requirements of various water use sectors with respect to quantity, quality, temporal distribution and assurance of supply, for different social and economic values associated with water and ability to pay for water.</a:t>
            </a:r>
          </a:p>
        </p:txBody>
      </p:sp>
    </p:spTree>
    <p:extLst>
      <p:ext uri="{BB962C8B-B14F-4D97-AF65-F5344CB8AC3E}">
        <p14:creationId xmlns:p14="http://schemas.microsoft.com/office/powerpoint/2010/main" val="362575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2000"/>
          </a:xfrm>
        </p:spPr>
        <p:txBody>
          <a:bodyPr/>
          <a:lstStyle/>
          <a:p>
            <a:pPr algn="ctr"/>
            <a:r>
              <a:rPr lang="en-ZA" b="1" dirty="0">
                <a:solidFill>
                  <a:schemeClr val="accent5"/>
                </a:solidFill>
                <a:effectLst>
                  <a:outerShdw blurRad="38100" dist="38100" dir="2700000" algn="tl">
                    <a:srgbClr val="000000">
                      <a:alpha val="43137"/>
                    </a:srgbClr>
                  </a:outerShdw>
                </a:effectLst>
              </a:rPr>
              <a:t>Water Requirements</a:t>
            </a:r>
            <a:endParaRPr lang="en-ZA" dirty="0"/>
          </a:p>
        </p:txBody>
      </p:sp>
      <p:sp>
        <p:nvSpPr>
          <p:cNvPr id="3" name="Content Placeholder 2"/>
          <p:cNvSpPr>
            <a:spLocks noGrp="1"/>
          </p:cNvSpPr>
          <p:nvPr>
            <p:ph idx="1"/>
          </p:nvPr>
        </p:nvSpPr>
        <p:spPr>
          <a:xfrm>
            <a:off x="0" y="1028700"/>
            <a:ext cx="12192000" cy="5829300"/>
          </a:xfrm>
        </p:spPr>
        <p:txBody>
          <a:bodyPr>
            <a:normAutofit/>
          </a:bodyPr>
          <a:lstStyle/>
          <a:p>
            <a:pPr>
              <a:lnSpc>
                <a:spcPct val="120000"/>
              </a:lnSpc>
            </a:pPr>
            <a:r>
              <a:rPr lang="en-ZA" sz="3600" dirty="0"/>
              <a:t>Certain priorities regarding water provision need to be recognised.</a:t>
            </a:r>
          </a:p>
          <a:p>
            <a:pPr>
              <a:lnSpc>
                <a:spcPct val="120000"/>
              </a:lnSpc>
            </a:pPr>
            <a:r>
              <a:rPr lang="en-ZA" sz="3600" dirty="0" smtClean="0"/>
              <a:t>Provision </a:t>
            </a:r>
            <a:r>
              <a:rPr lang="en-ZA" sz="3600" dirty="0"/>
              <a:t>for the </a:t>
            </a:r>
            <a:r>
              <a:rPr lang="en-ZA" sz="3600" dirty="0" smtClean="0"/>
              <a:t>reserve which is made up of: </a:t>
            </a:r>
          </a:p>
          <a:p>
            <a:pPr lvl="1">
              <a:lnSpc>
                <a:spcPct val="120000"/>
              </a:lnSpc>
            </a:pPr>
            <a:r>
              <a:rPr lang="en-ZA" sz="3200" dirty="0" smtClean="0"/>
              <a:t>Basic </a:t>
            </a:r>
            <a:r>
              <a:rPr lang="en-ZA" sz="3200" dirty="0"/>
              <a:t>Human </a:t>
            </a:r>
            <a:r>
              <a:rPr lang="en-ZA" sz="3200" dirty="0" smtClean="0"/>
              <a:t>Need </a:t>
            </a:r>
            <a:r>
              <a:rPr lang="en-ZA" sz="3200" dirty="0"/>
              <a:t>(25 L/person/day</a:t>
            </a:r>
            <a:r>
              <a:rPr lang="en-ZA" sz="3200" dirty="0" smtClean="0"/>
              <a:t>) / Human Reserve; </a:t>
            </a:r>
            <a:r>
              <a:rPr lang="en-ZA" sz="3200" dirty="0"/>
              <a:t>and </a:t>
            </a:r>
            <a:endParaRPr lang="en-ZA" sz="3200" dirty="0" smtClean="0"/>
          </a:p>
          <a:p>
            <a:pPr lvl="1">
              <a:lnSpc>
                <a:spcPct val="120000"/>
              </a:lnSpc>
            </a:pPr>
            <a:r>
              <a:rPr lang="en-ZA" sz="3200" dirty="0" smtClean="0"/>
              <a:t>Ecological Water Requirements/ Ecological Reserve.</a:t>
            </a:r>
            <a:endParaRPr lang="en-ZA" sz="3200" dirty="0"/>
          </a:p>
          <a:p>
            <a:r>
              <a:rPr lang="en-ZA" sz="3600" dirty="0"/>
              <a:t>Different statistics for different water users are reflected on Figure 5 below.</a:t>
            </a:r>
          </a:p>
          <a:p>
            <a:endParaRPr lang="en-ZA" dirty="0"/>
          </a:p>
        </p:txBody>
      </p:sp>
    </p:spTree>
    <p:extLst>
      <p:ext uri="{BB962C8B-B14F-4D97-AF65-F5344CB8AC3E}">
        <p14:creationId xmlns:p14="http://schemas.microsoft.com/office/powerpoint/2010/main" val="2342081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241" y="6369713"/>
            <a:ext cx="8133868" cy="504913"/>
          </a:xfrm>
        </p:spPr>
        <p:txBody>
          <a:bodyPr>
            <a:noAutofit/>
          </a:bodyPr>
          <a:lstStyle/>
          <a:p>
            <a:pPr algn="ctr"/>
            <a:r>
              <a:rPr lang="en-ZA" sz="2800" b="1" dirty="0" smtClean="0">
                <a:effectLst>
                  <a:outerShdw blurRad="38100" dist="38100" dir="2700000" algn="tl">
                    <a:srgbClr val="000000">
                      <a:alpha val="43137"/>
                    </a:srgbClr>
                  </a:outerShdw>
                </a:effectLst>
              </a:rPr>
              <a:t>Figure 5 : </a:t>
            </a:r>
            <a:r>
              <a:rPr lang="en-ZA" sz="2800" b="1" dirty="0">
                <a:effectLst>
                  <a:outerShdw blurRad="38100" dist="38100" dir="2700000" algn="tl">
                    <a:srgbClr val="000000">
                      <a:alpha val="43137"/>
                    </a:srgbClr>
                  </a:outerShdw>
                </a:effectLst>
              </a:rPr>
              <a:t>Estimated volume of water per sector</a:t>
            </a:r>
            <a:endParaRPr lang="en-ZA" sz="28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762000" y="-1845426"/>
            <a:ext cx="13468350" cy="8181887"/>
          </a:xfrm>
          <a:prstGeom prst="rect">
            <a:avLst/>
          </a:prstGeom>
        </p:spPr>
      </p:pic>
      <p:pic>
        <p:nvPicPr>
          <p:cNvPr id="5" name="Content Placeholder 3"/>
          <p:cNvPicPr>
            <a:picLocks noChangeAspect="1"/>
          </p:cNvPicPr>
          <p:nvPr/>
        </p:nvPicPr>
        <p:blipFill>
          <a:blip r:embed="rId2"/>
          <a:stretch>
            <a:fillRect/>
          </a:stretch>
        </p:blipFill>
        <p:spPr>
          <a:xfrm>
            <a:off x="-762000" y="-1828800"/>
            <a:ext cx="13468350" cy="8181887"/>
          </a:xfrm>
          <a:prstGeom prst="rect">
            <a:avLst/>
          </a:prstGeom>
        </p:spPr>
      </p:pic>
      <p:pic>
        <p:nvPicPr>
          <p:cNvPr id="6" name="Content Placeholder 3"/>
          <p:cNvPicPr>
            <a:picLocks noChangeAspect="1"/>
          </p:cNvPicPr>
          <p:nvPr/>
        </p:nvPicPr>
        <p:blipFill>
          <a:blip r:embed="rId2"/>
          <a:stretch>
            <a:fillRect/>
          </a:stretch>
        </p:blipFill>
        <p:spPr>
          <a:xfrm>
            <a:off x="-609600" y="-1676400"/>
            <a:ext cx="13468350" cy="8181887"/>
          </a:xfrm>
          <a:prstGeom prst="rect">
            <a:avLst/>
          </a:prstGeom>
        </p:spPr>
      </p:pic>
      <p:pic>
        <p:nvPicPr>
          <p:cNvPr id="7" name="Content Placeholder 3"/>
          <p:cNvPicPr>
            <a:picLocks noChangeAspect="1"/>
          </p:cNvPicPr>
          <p:nvPr/>
        </p:nvPicPr>
        <p:blipFill>
          <a:blip r:embed="rId2"/>
          <a:stretch>
            <a:fillRect/>
          </a:stretch>
        </p:blipFill>
        <p:spPr>
          <a:xfrm>
            <a:off x="-457200" y="-1524000"/>
            <a:ext cx="13468350" cy="7860461"/>
          </a:xfrm>
          <a:prstGeom prst="rect">
            <a:avLst/>
          </a:prstGeom>
        </p:spPr>
      </p:pic>
    </p:spTree>
    <p:extLst>
      <p:ext uri="{BB962C8B-B14F-4D97-AF65-F5344CB8AC3E}">
        <p14:creationId xmlns:p14="http://schemas.microsoft.com/office/powerpoint/2010/main" val="13416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10515600" cy="762000"/>
          </a:xfrm>
        </p:spPr>
        <p:txBody>
          <a:bodyPr>
            <a:noAutofit/>
          </a:bodyPr>
          <a:lstStyle/>
          <a:p>
            <a:pPr algn="ctr"/>
            <a:r>
              <a:rPr lang="en-ZA" sz="3600" b="1" dirty="0" smtClean="0">
                <a:solidFill>
                  <a:schemeClr val="accent5"/>
                </a:solidFill>
                <a:effectLst>
                  <a:outerShdw blurRad="38100" dist="38100" dir="2700000" algn="tl">
                    <a:srgbClr val="000000">
                      <a:alpha val="43137"/>
                    </a:srgbClr>
                  </a:outerShdw>
                </a:effectLst>
              </a:rPr>
              <a:t>Water Allocation</a:t>
            </a:r>
            <a:endParaRPr lang="en-ZA" sz="3600" b="1" dirty="0">
              <a:solidFill>
                <a:schemeClr val="accent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3858" y="762000"/>
            <a:ext cx="11835684" cy="6217857"/>
          </a:xfrm>
        </p:spPr>
        <p:txBody>
          <a:bodyPr>
            <a:normAutofit fontScale="40000" lnSpcReduction="20000"/>
          </a:bodyPr>
          <a:lstStyle/>
          <a:p>
            <a:pPr marL="0" indent="0">
              <a:lnSpc>
                <a:spcPct val="120000"/>
              </a:lnSpc>
              <a:buNone/>
            </a:pPr>
            <a:r>
              <a:rPr lang="en-ZA" sz="10000" b="1" dirty="0"/>
              <a:t>The priorities are listed in the National Water Resource Strategy in descending order of </a:t>
            </a:r>
            <a:r>
              <a:rPr lang="en-ZA" sz="10000" b="1" dirty="0" smtClean="0"/>
              <a:t>importance:</a:t>
            </a:r>
          </a:p>
          <a:p>
            <a:pPr marL="0" indent="0">
              <a:lnSpc>
                <a:spcPct val="120000"/>
              </a:lnSpc>
              <a:buNone/>
            </a:pPr>
            <a:r>
              <a:rPr lang="en-ZA" sz="6000" dirty="0" smtClean="0"/>
              <a:t>1</a:t>
            </a:r>
            <a:r>
              <a:rPr lang="en-ZA" sz="9000" dirty="0" smtClean="0"/>
              <a:t>. Provision </a:t>
            </a:r>
            <a:r>
              <a:rPr lang="en-ZA" sz="9000" dirty="0"/>
              <a:t>for the </a:t>
            </a:r>
            <a:r>
              <a:rPr lang="en-ZA" sz="9000" dirty="0" smtClean="0"/>
              <a:t>Reserve (Ecological and Human needs); </a:t>
            </a:r>
            <a:endParaRPr lang="en-ZA" sz="9000" dirty="0"/>
          </a:p>
          <a:p>
            <a:pPr marL="0" indent="0">
              <a:lnSpc>
                <a:spcPct val="120000"/>
              </a:lnSpc>
              <a:buNone/>
            </a:pPr>
            <a:r>
              <a:rPr lang="en-ZA" sz="9000" dirty="0"/>
              <a:t>2. International agreements and obligations; </a:t>
            </a:r>
            <a:endParaRPr lang="en-ZA" sz="9000" dirty="0" smtClean="0"/>
          </a:p>
          <a:p>
            <a:pPr marL="0" indent="0">
              <a:lnSpc>
                <a:spcPct val="120000"/>
              </a:lnSpc>
              <a:buNone/>
            </a:pPr>
            <a:r>
              <a:rPr lang="en-ZA" sz="9000" dirty="0" smtClean="0"/>
              <a:t>3</a:t>
            </a:r>
            <a:r>
              <a:rPr lang="en-ZA" sz="9000" dirty="0"/>
              <a:t>. Water for social needs, such as poverty alleviation, primary domestic needs and </a:t>
            </a:r>
            <a:r>
              <a:rPr lang="en-ZA" sz="9000" dirty="0" smtClean="0"/>
              <a:t>uses that </a:t>
            </a:r>
            <a:r>
              <a:rPr lang="en-ZA" sz="9000" dirty="0"/>
              <a:t>will contribute to maintaining a </a:t>
            </a:r>
            <a:r>
              <a:rPr lang="en-ZA" sz="9000" dirty="0" smtClean="0"/>
              <a:t>    social </a:t>
            </a:r>
            <a:r>
              <a:rPr lang="en-ZA" sz="9000" dirty="0"/>
              <a:t>stability and achieving greater racial and gender equity; </a:t>
            </a:r>
            <a:endParaRPr lang="en-ZA" sz="9000" dirty="0" smtClean="0"/>
          </a:p>
          <a:p>
            <a:pPr marL="0" indent="0">
              <a:lnSpc>
                <a:spcPct val="120000"/>
              </a:lnSpc>
              <a:buNone/>
            </a:pPr>
            <a:r>
              <a:rPr lang="en-ZA" sz="9000" dirty="0" smtClean="0"/>
              <a:t>4</a:t>
            </a:r>
            <a:r>
              <a:rPr lang="en-ZA" sz="9000" dirty="0"/>
              <a:t>. Water for uses that are strategically important to the national economy (such as power generation), </a:t>
            </a:r>
            <a:endParaRPr lang="en-ZA" sz="6000" dirty="0"/>
          </a:p>
        </p:txBody>
      </p:sp>
    </p:spTree>
    <p:extLst>
      <p:ext uri="{BB962C8B-B14F-4D97-AF65-F5344CB8AC3E}">
        <p14:creationId xmlns:p14="http://schemas.microsoft.com/office/powerpoint/2010/main" val="3253293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39775"/>
          </a:xfrm>
        </p:spPr>
        <p:txBody>
          <a:bodyPr/>
          <a:lstStyle/>
          <a:p>
            <a:pPr algn="ctr"/>
            <a:r>
              <a:rPr lang="en-ZA" b="1" dirty="0">
                <a:solidFill>
                  <a:schemeClr val="accent5"/>
                </a:solidFill>
                <a:effectLst>
                  <a:outerShdw blurRad="38100" dist="38100" dir="2700000" algn="tl">
                    <a:srgbClr val="000000">
                      <a:alpha val="43137"/>
                    </a:srgbClr>
                  </a:outerShdw>
                </a:effectLst>
              </a:rPr>
              <a:t>Water Allocation</a:t>
            </a:r>
            <a:endParaRPr lang="en-ZA" dirty="0"/>
          </a:p>
        </p:txBody>
      </p:sp>
      <p:sp>
        <p:nvSpPr>
          <p:cNvPr id="3" name="Content Placeholder 2"/>
          <p:cNvSpPr>
            <a:spLocks noGrp="1"/>
          </p:cNvSpPr>
          <p:nvPr>
            <p:ph idx="1"/>
          </p:nvPr>
        </p:nvSpPr>
        <p:spPr>
          <a:xfrm>
            <a:off x="0" y="739774"/>
            <a:ext cx="12192000" cy="6118225"/>
          </a:xfrm>
        </p:spPr>
        <p:txBody>
          <a:bodyPr>
            <a:normAutofit fontScale="92500"/>
          </a:bodyPr>
          <a:lstStyle/>
          <a:p>
            <a:pPr marL="0" indent="0">
              <a:lnSpc>
                <a:spcPct val="110000"/>
              </a:lnSpc>
              <a:buNone/>
            </a:pPr>
            <a:r>
              <a:rPr lang="en-ZA" sz="3600" dirty="0" smtClean="0"/>
              <a:t>5</a:t>
            </a:r>
            <a:r>
              <a:rPr lang="en-ZA" sz="3600" dirty="0"/>
              <a:t>. Water for general economic use, which includes commercial irrigation and forestry. </a:t>
            </a:r>
            <a:endParaRPr lang="en-ZA" sz="3600" dirty="0" smtClean="0"/>
          </a:p>
          <a:p>
            <a:pPr>
              <a:lnSpc>
                <a:spcPct val="110000"/>
              </a:lnSpc>
            </a:pPr>
            <a:r>
              <a:rPr lang="en-ZA" sz="3600" dirty="0" smtClean="0"/>
              <a:t>In </a:t>
            </a:r>
            <a:r>
              <a:rPr lang="en-ZA" sz="3600" dirty="0"/>
              <a:t>this category, allocation is best dictated by the economic efficiency of use. </a:t>
            </a:r>
            <a:endParaRPr lang="en-ZA" sz="3600" dirty="0" smtClean="0"/>
          </a:p>
          <a:p>
            <a:pPr>
              <a:lnSpc>
                <a:spcPct val="110000"/>
              </a:lnSpc>
            </a:pPr>
            <a:r>
              <a:rPr lang="en-ZA" sz="3600" dirty="0" smtClean="0"/>
              <a:t>With </a:t>
            </a:r>
            <a:r>
              <a:rPr lang="en-ZA" sz="3600" dirty="0"/>
              <a:t>the introduction of water trading, demand will automatically adjust over time to reflect the value of water in particular uses; and, </a:t>
            </a:r>
          </a:p>
          <a:p>
            <a:pPr marL="0" indent="0">
              <a:lnSpc>
                <a:spcPct val="110000"/>
              </a:lnSpc>
              <a:buNone/>
            </a:pPr>
            <a:r>
              <a:rPr lang="en-ZA" sz="3600" dirty="0"/>
              <a:t>6. Uses of water not measureable in economic terms. </a:t>
            </a:r>
            <a:endParaRPr lang="en-ZA" sz="3600" dirty="0" smtClean="0"/>
          </a:p>
          <a:p>
            <a:pPr marL="0" indent="0">
              <a:lnSpc>
                <a:spcPct val="110000"/>
              </a:lnSpc>
              <a:buNone/>
            </a:pPr>
            <a:r>
              <a:rPr lang="en-ZA" sz="3600" dirty="0"/>
              <a:t> </a:t>
            </a:r>
            <a:r>
              <a:rPr lang="en-ZA" sz="3600" dirty="0" smtClean="0"/>
              <a:t> *This </a:t>
            </a:r>
            <a:r>
              <a:rPr lang="en-ZA" sz="3600" dirty="0"/>
              <a:t>may include convenience uses and some private water uses for </a:t>
            </a:r>
            <a:r>
              <a:rPr lang="en-ZA" sz="3600" dirty="0" smtClean="0"/>
              <a:t>    recreational </a:t>
            </a:r>
            <a:r>
              <a:rPr lang="en-ZA" sz="3600" dirty="0"/>
              <a:t>purposes, which are likely to be of low priority. </a:t>
            </a:r>
          </a:p>
          <a:p>
            <a:pPr marL="0" indent="0">
              <a:buNone/>
            </a:pPr>
            <a:endParaRPr lang="en-ZA" sz="1400" dirty="0"/>
          </a:p>
          <a:p>
            <a:endParaRPr lang="en-ZA" dirty="0"/>
          </a:p>
        </p:txBody>
      </p:sp>
    </p:spTree>
    <p:extLst>
      <p:ext uri="{BB962C8B-B14F-4D97-AF65-F5344CB8AC3E}">
        <p14:creationId xmlns:p14="http://schemas.microsoft.com/office/powerpoint/2010/main" val="4025120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 y="6025243"/>
            <a:ext cx="12191999" cy="832756"/>
          </a:xfrm>
        </p:spPr>
        <p:txBody>
          <a:bodyPr>
            <a:normAutofit fontScale="90000"/>
          </a:bodyPr>
          <a:lstStyle/>
          <a:p>
            <a:r>
              <a:rPr lang="en-ZA" sz="3600" b="1" dirty="0" smtClean="0">
                <a:effectLst>
                  <a:outerShdw blurRad="38100" dist="38100" dir="2700000" algn="tl">
                    <a:srgbClr val="000000">
                      <a:alpha val="43137"/>
                    </a:srgbClr>
                  </a:outerShdw>
                </a:effectLst>
              </a:rPr>
              <a:t>Figure 1: World’s Water Distribution ( </a:t>
            </a:r>
            <a:r>
              <a:rPr lang="en-ZA" sz="3600" b="1" dirty="0" smtClean="0"/>
              <a:t>Earth </a:t>
            </a:r>
            <a:r>
              <a:rPr lang="en-ZA" sz="3600" b="1" dirty="0"/>
              <a:t>Forum, Houston Museum of Natural </a:t>
            </a:r>
            <a:r>
              <a:rPr lang="en-ZA" sz="3600" b="1" dirty="0" smtClean="0"/>
              <a:t>Science)</a:t>
            </a:r>
            <a:endParaRPr lang="en-ZA" sz="3600" b="1" dirty="0"/>
          </a:p>
        </p:txBody>
      </p:sp>
      <p:pic>
        <p:nvPicPr>
          <p:cNvPr id="4" name="Content Placeholder 3" descr="http://earth.rice.edu/mtpe/hydro/hydrosphere/hot/freshwater/WaterPie-Char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814" y="0"/>
            <a:ext cx="10923815" cy="6025242"/>
          </a:xfrm>
          <a:prstGeom prst="rect">
            <a:avLst/>
          </a:prstGeom>
          <a:noFill/>
          <a:ln>
            <a:noFill/>
          </a:ln>
        </p:spPr>
      </p:pic>
    </p:spTree>
    <p:extLst>
      <p:ext uri="{BB962C8B-B14F-4D97-AF65-F5344CB8AC3E}">
        <p14:creationId xmlns:p14="http://schemas.microsoft.com/office/powerpoint/2010/main" val="845990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996"/>
            <a:ext cx="12649200" cy="7109004"/>
          </a:xfrm>
          <a:prstGeom prst="rect">
            <a:avLst/>
          </a:prstGeom>
        </p:spPr>
      </p:pic>
    </p:spTree>
    <p:extLst>
      <p:ext uri="{BB962C8B-B14F-4D97-AF65-F5344CB8AC3E}">
        <p14:creationId xmlns:p14="http://schemas.microsoft.com/office/powerpoint/2010/main" val="276873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419202"/>
            <a:ext cx="12325350" cy="5888663"/>
          </a:xfrm>
          <a:prstGeom prst="rect">
            <a:avLst/>
          </a:prstGeom>
        </p:spPr>
        <p:txBody>
          <a:bodyPr wrap="square">
            <a:spAutoFit/>
          </a:bodyPr>
          <a:lstStyle/>
          <a:p>
            <a:pPr algn="ctr">
              <a:lnSpc>
                <a:spcPct val="107000"/>
              </a:lnSpc>
            </a:pPr>
            <a:r>
              <a:rPr lang="en-ZA" sz="3200" b="1" dirty="0">
                <a:solidFill>
                  <a:srgbClr val="4472C4"/>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WATER / HYDROLOGICAL CYCLE</a:t>
            </a:r>
          </a:p>
          <a:p>
            <a:pPr>
              <a:lnSpc>
                <a:spcPct val="107000"/>
              </a:lnSpc>
            </a:pPr>
            <a:r>
              <a:rPr lang="en-ZA" sz="3200" b="1" dirty="0">
                <a:solidFill>
                  <a:srgbClr val="4472C4"/>
                </a:solidFill>
                <a:ea typeface="Calibri" panose="020F0502020204030204" pitchFamily="34" charset="0"/>
                <a:cs typeface="Times New Roman" panose="02020603050405020304" pitchFamily="18" charset="0"/>
              </a:rPr>
              <a:t>Water </a:t>
            </a:r>
            <a:r>
              <a:rPr lang="en-ZA" sz="3200" b="1" dirty="0" smtClean="0">
                <a:solidFill>
                  <a:srgbClr val="4472C4"/>
                </a:solidFill>
                <a:ea typeface="Calibri" panose="020F0502020204030204" pitchFamily="34" charset="0"/>
                <a:cs typeface="Times New Roman" panose="02020603050405020304" pitchFamily="18" charset="0"/>
              </a:rPr>
              <a:t>(hydrological) cycle - </a:t>
            </a:r>
            <a:r>
              <a:rPr lang="en-ZA" sz="3200" b="1" dirty="0">
                <a:solidFill>
                  <a:srgbClr val="4472C4"/>
                </a:solidFill>
                <a:ea typeface="Calibri" panose="020F0502020204030204" pitchFamily="34" charset="0"/>
                <a:cs typeface="Times New Roman" panose="02020603050405020304" pitchFamily="18" charset="0"/>
              </a:rPr>
              <a:t>is the journey water takes as it circulates from the land to the sky and back again.</a:t>
            </a:r>
            <a:endParaRPr lang="en-ZA" sz="3200" dirty="0">
              <a:solidFill>
                <a:srgbClr val="4472C4"/>
              </a:solidFill>
            </a:endParaRPr>
          </a:p>
          <a:p>
            <a:pPr>
              <a:lnSpc>
                <a:spcPct val="107000"/>
              </a:lnSpc>
            </a:pPr>
            <a:endParaRPr lang="en-ZA" sz="3200" dirty="0">
              <a:solidFill>
                <a:prstClr val="black"/>
              </a:solidFill>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ZA" sz="3200" dirty="0">
                <a:solidFill>
                  <a:prstClr val="black"/>
                </a:solidFill>
                <a:ea typeface="Calibri" panose="020F0502020204030204" pitchFamily="34" charset="0"/>
                <a:cs typeface="Times New Roman" panose="02020603050405020304" pitchFamily="18" charset="0"/>
              </a:rPr>
              <a:t>The sun’s heat provides energy to </a:t>
            </a:r>
            <a:r>
              <a:rPr lang="en-ZA" sz="3200" b="1" dirty="0">
                <a:solidFill>
                  <a:prstClr val="black"/>
                </a:solidFill>
                <a:ea typeface="Calibri" panose="020F0502020204030204" pitchFamily="34" charset="0"/>
                <a:cs typeface="Times New Roman" panose="02020603050405020304" pitchFamily="18" charset="0"/>
              </a:rPr>
              <a:t>evaporate</a:t>
            </a:r>
            <a:r>
              <a:rPr lang="en-ZA" sz="3200" dirty="0">
                <a:solidFill>
                  <a:prstClr val="black"/>
                </a:solidFill>
                <a:ea typeface="Calibri" panose="020F0502020204030204" pitchFamily="34" charset="0"/>
                <a:cs typeface="Times New Roman" panose="02020603050405020304" pitchFamily="18" charset="0"/>
              </a:rPr>
              <a:t> water from the Earth’s surface (oceans, lakes, etc.).</a:t>
            </a:r>
          </a:p>
          <a:p>
            <a:pPr marL="342900" indent="-342900">
              <a:lnSpc>
                <a:spcPct val="107000"/>
              </a:lnSpc>
              <a:buFont typeface="+mj-lt"/>
              <a:buAutoNum type="arabicPeriod"/>
            </a:pPr>
            <a:r>
              <a:rPr lang="en-ZA" sz="3200" dirty="0">
                <a:solidFill>
                  <a:prstClr val="black"/>
                </a:solidFill>
                <a:ea typeface="Calibri" panose="020F0502020204030204" pitchFamily="34" charset="0"/>
                <a:cs typeface="Times New Roman" panose="02020603050405020304" pitchFamily="18" charset="0"/>
              </a:rPr>
              <a:t>Plants also lose water to the air (this is called </a:t>
            </a:r>
            <a:r>
              <a:rPr lang="en-ZA" sz="3200" b="1" dirty="0">
                <a:solidFill>
                  <a:prstClr val="black"/>
                </a:solidFill>
                <a:ea typeface="Calibri" panose="020F0502020204030204" pitchFamily="34" charset="0"/>
                <a:cs typeface="Times New Roman" panose="02020603050405020304" pitchFamily="18" charset="0"/>
              </a:rPr>
              <a:t>transpiration</a:t>
            </a:r>
            <a:r>
              <a:rPr lang="en-ZA" sz="3200" dirty="0">
                <a:solidFill>
                  <a:prstClr val="black"/>
                </a:solidFill>
                <a:ea typeface="Calibri" panose="020F0502020204030204" pitchFamily="34" charset="0"/>
                <a:cs typeface="Times New Roman" panose="02020603050405020304" pitchFamily="18" charset="0"/>
              </a:rPr>
              <a:t>).</a:t>
            </a:r>
          </a:p>
          <a:p>
            <a:pPr marL="342900" indent="-342900">
              <a:lnSpc>
                <a:spcPct val="107000"/>
              </a:lnSpc>
              <a:buFont typeface="+mj-lt"/>
              <a:buAutoNum type="arabicPeriod"/>
            </a:pPr>
            <a:r>
              <a:rPr lang="en-ZA" sz="3200" dirty="0">
                <a:solidFill>
                  <a:prstClr val="black"/>
                </a:solidFill>
                <a:ea typeface="Calibri" panose="020F0502020204030204" pitchFamily="34" charset="0"/>
                <a:cs typeface="Times New Roman" panose="02020603050405020304" pitchFamily="18" charset="0"/>
              </a:rPr>
              <a:t>The water vapour eventually </a:t>
            </a:r>
            <a:r>
              <a:rPr lang="en-ZA" sz="3200" b="1" dirty="0">
                <a:solidFill>
                  <a:prstClr val="black"/>
                </a:solidFill>
                <a:ea typeface="Calibri" panose="020F0502020204030204" pitchFamily="34" charset="0"/>
                <a:cs typeface="Times New Roman" panose="02020603050405020304" pitchFamily="18" charset="0"/>
              </a:rPr>
              <a:t>condenses</a:t>
            </a:r>
            <a:r>
              <a:rPr lang="en-ZA" sz="3200" dirty="0">
                <a:solidFill>
                  <a:prstClr val="black"/>
                </a:solidFill>
                <a:ea typeface="Calibri" panose="020F0502020204030204" pitchFamily="34" charset="0"/>
                <a:cs typeface="Times New Roman" panose="02020603050405020304" pitchFamily="18" charset="0"/>
              </a:rPr>
              <a:t>, forming tiny droplets in clouds.</a:t>
            </a:r>
          </a:p>
          <a:p>
            <a:pPr marL="342900" indent="-342900">
              <a:lnSpc>
                <a:spcPct val="107000"/>
              </a:lnSpc>
              <a:buFont typeface="+mj-lt"/>
              <a:buAutoNum type="arabicPeriod"/>
            </a:pPr>
            <a:r>
              <a:rPr lang="en-ZA" sz="3200" dirty="0">
                <a:solidFill>
                  <a:prstClr val="black"/>
                </a:solidFill>
                <a:ea typeface="Calibri" panose="020F0502020204030204" pitchFamily="34" charset="0"/>
                <a:cs typeface="Times New Roman" panose="02020603050405020304" pitchFamily="18" charset="0"/>
              </a:rPr>
              <a:t>When the clouds meet cool air over land, </a:t>
            </a:r>
            <a:r>
              <a:rPr lang="en-ZA" sz="3200" b="1" dirty="0">
                <a:solidFill>
                  <a:prstClr val="black"/>
                </a:solidFill>
                <a:ea typeface="Calibri" panose="020F0502020204030204" pitchFamily="34" charset="0"/>
                <a:cs typeface="Times New Roman" panose="02020603050405020304" pitchFamily="18" charset="0"/>
              </a:rPr>
              <a:t>precipitation</a:t>
            </a:r>
            <a:r>
              <a:rPr lang="en-ZA" sz="3200" dirty="0">
                <a:solidFill>
                  <a:prstClr val="black"/>
                </a:solidFill>
                <a:ea typeface="Calibri" panose="020F0502020204030204" pitchFamily="34" charset="0"/>
                <a:cs typeface="Times New Roman" panose="02020603050405020304" pitchFamily="18" charset="0"/>
              </a:rPr>
              <a:t> (rain, sleet, or snow) is triggered, and water returns to the land (or sea).</a:t>
            </a:r>
          </a:p>
        </p:txBody>
      </p:sp>
    </p:spTree>
    <p:extLst>
      <p:ext uri="{BB962C8B-B14F-4D97-AF65-F5344CB8AC3E}">
        <p14:creationId xmlns:p14="http://schemas.microsoft.com/office/powerpoint/2010/main" val="1466450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2949"/>
          </a:xfrm>
        </p:spPr>
        <p:txBody>
          <a:bodyPr>
            <a:normAutofit/>
          </a:bodyPr>
          <a:lstStyle/>
          <a:p>
            <a:r>
              <a:rPr lang="en-ZA" b="1"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WATER / HYDROLOGICAL </a:t>
            </a:r>
            <a:r>
              <a:rPr lang="en-ZA" b="1" dirty="0" smtClean="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CYCLE</a:t>
            </a:r>
            <a:endParaRPr lang="en-ZA" dirty="0"/>
          </a:p>
        </p:txBody>
      </p:sp>
      <p:sp>
        <p:nvSpPr>
          <p:cNvPr id="3" name="Content Placeholder 2"/>
          <p:cNvSpPr>
            <a:spLocks noGrp="1"/>
          </p:cNvSpPr>
          <p:nvPr>
            <p:ph idx="1"/>
          </p:nvPr>
        </p:nvSpPr>
        <p:spPr>
          <a:xfrm>
            <a:off x="0" y="1390650"/>
            <a:ext cx="12192000" cy="5467350"/>
          </a:xfrm>
        </p:spPr>
        <p:txBody>
          <a:bodyPr/>
          <a:lstStyle/>
          <a:p>
            <a:pPr marL="0" lvl="0" indent="0">
              <a:lnSpc>
                <a:spcPct val="107000"/>
              </a:lnSpc>
              <a:spcAft>
                <a:spcPts val="0"/>
              </a:spcAft>
              <a:buNone/>
            </a:pPr>
            <a:r>
              <a:rPr lang="en-ZA" sz="4000" dirty="0" smtClean="0">
                <a:latin typeface="Calibri" panose="020F0502020204030204" pitchFamily="34" charset="0"/>
                <a:ea typeface="Calibri" panose="020F0502020204030204" pitchFamily="34" charset="0"/>
                <a:cs typeface="Times New Roman" panose="02020603050405020304" pitchFamily="18" charset="0"/>
              </a:rPr>
              <a:t>4. Some </a:t>
            </a:r>
            <a:r>
              <a:rPr lang="en-ZA" sz="4000" dirty="0">
                <a:latin typeface="Calibri" panose="020F0502020204030204" pitchFamily="34" charset="0"/>
                <a:ea typeface="Calibri" panose="020F0502020204030204" pitchFamily="34" charset="0"/>
                <a:cs typeface="Times New Roman" panose="02020603050405020304" pitchFamily="18" charset="0"/>
              </a:rPr>
              <a:t>of the precipitation soaks into the ground (</a:t>
            </a:r>
            <a:r>
              <a:rPr lang="en-ZA" sz="4000" b="1" dirty="0">
                <a:latin typeface="Calibri" panose="020F0502020204030204" pitchFamily="34" charset="0"/>
                <a:ea typeface="Calibri" panose="020F0502020204030204" pitchFamily="34" charset="0"/>
                <a:cs typeface="Times New Roman" panose="02020603050405020304" pitchFamily="18" charset="0"/>
              </a:rPr>
              <a:t>infiltration</a:t>
            </a:r>
            <a:r>
              <a:rPr lang="en-ZA" sz="4000" dirty="0" smtClean="0">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spcAft>
                <a:spcPts val="0"/>
              </a:spcAft>
              <a:buNone/>
            </a:pPr>
            <a:r>
              <a:rPr lang="en-ZA" sz="4000" dirty="0" smtClean="0">
                <a:latin typeface="Calibri" panose="020F0502020204030204" pitchFamily="34" charset="0"/>
                <a:ea typeface="Calibri" panose="020F0502020204030204" pitchFamily="34" charset="0"/>
                <a:cs typeface="Times New Roman" panose="02020603050405020304" pitchFamily="18" charset="0"/>
              </a:rPr>
              <a:t>5. Some </a:t>
            </a:r>
            <a:r>
              <a:rPr lang="en-ZA" sz="4000" dirty="0">
                <a:latin typeface="Calibri" panose="020F0502020204030204" pitchFamily="34" charset="0"/>
                <a:ea typeface="Calibri" panose="020F0502020204030204" pitchFamily="34" charset="0"/>
                <a:cs typeface="Times New Roman" panose="02020603050405020304" pitchFamily="18" charset="0"/>
              </a:rPr>
              <a:t>of the underground water is trapped between rock or clay layers; this is called </a:t>
            </a:r>
            <a:r>
              <a:rPr lang="en-ZA" sz="4000" b="1" dirty="0">
                <a:latin typeface="Calibri" panose="020F0502020204030204" pitchFamily="34" charset="0"/>
                <a:ea typeface="Calibri" panose="020F0502020204030204" pitchFamily="34" charset="0"/>
                <a:cs typeface="Times New Roman" panose="02020603050405020304" pitchFamily="18" charset="0"/>
              </a:rPr>
              <a:t>groundwater</a:t>
            </a:r>
            <a:r>
              <a:rPr lang="en-ZA" sz="4000" dirty="0">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800"/>
              </a:spcAft>
              <a:buNone/>
            </a:pPr>
            <a:r>
              <a:rPr lang="en-ZA" sz="4000" dirty="0" smtClean="0">
                <a:latin typeface="Calibri" panose="020F0502020204030204" pitchFamily="34" charset="0"/>
                <a:ea typeface="Calibri" panose="020F0502020204030204" pitchFamily="34" charset="0"/>
                <a:cs typeface="Times New Roman" panose="02020603050405020304" pitchFamily="18" charset="0"/>
              </a:rPr>
              <a:t>6. But </a:t>
            </a:r>
            <a:r>
              <a:rPr lang="en-ZA" sz="4000" dirty="0">
                <a:latin typeface="Calibri" panose="020F0502020204030204" pitchFamily="34" charset="0"/>
                <a:ea typeface="Calibri" panose="020F0502020204030204" pitchFamily="34" charset="0"/>
                <a:cs typeface="Times New Roman" panose="02020603050405020304" pitchFamily="18" charset="0"/>
              </a:rPr>
              <a:t>most of the water flows downhill as </a:t>
            </a:r>
            <a:r>
              <a:rPr lang="en-ZA" sz="4000" b="1" dirty="0">
                <a:latin typeface="Calibri" panose="020F0502020204030204" pitchFamily="34" charset="0"/>
                <a:ea typeface="Calibri" panose="020F0502020204030204" pitchFamily="34" charset="0"/>
                <a:cs typeface="Times New Roman" panose="02020603050405020304" pitchFamily="18" charset="0"/>
              </a:rPr>
              <a:t>runoff</a:t>
            </a:r>
            <a:r>
              <a:rPr lang="en-ZA" sz="4000" dirty="0">
                <a:latin typeface="Calibri" panose="020F0502020204030204" pitchFamily="34" charset="0"/>
                <a:ea typeface="Calibri" panose="020F0502020204030204" pitchFamily="34" charset="0"/>
                <a:cs typeface="Times New Roman" panose="02020603050405020304" pitchFamily="18" charset="0"/>
              </a:rPr>
              <a:t> (above ground or under ground), eventually returning to the seas as slightly salty water</a:t>
            </a:r>
            <a:r>
              <a:rPr lang="en-ZA" sz="4000" b="1" dirty="0">
                <a:latin typeface="Calibri" panose="020F0502020204030204" pitchFamily="34" charset="0"/>
                <a:ea typeface="Calibri" panose="020F0502020204030204" pitchFamily="34" charset="0"/>
                <a:cs typeface="Times New Roman" panose="02020603050405020304" pitchFamily="18" charset="0"/>
              </a:rPr>
              <a:t>.</a:t>
            </a:r>
            <a:endParaRPr lang="en-ZA" sz="4000"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571614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48" y="0"/>
            <a:ext cx="10659929" cy="759853"/>
          </a:xfrm>
        </p:spPr>
        <p:txBody>
          <a:bodyPr>
            <a:noAutofit/>
          </a:bodyPr>
          <a:lstStyle/>
          <a:p>
            <a:pPr algn="ctr"/>
            <a:r>
              <a:rPr lang="en-ZA" sz="4000" b="1" dirty="0" smtClean="0">
                <a:solidFill>
                  <a:schemeClr val="accent1">
                    <a:lumMod val="75000"/>
                  </a:schemeClr>
                </a:solidFill>
                <a:effectLst>
                  <a:outerShdw blurRad="38100" dist="38100" dir="2700000" algn="tl">
                    <a:srgbClr val="000000">
                      <a:alpha val="43137"/>
                    </a:srgbClr>
                  </a:outerShdw>
                </a:effectLst>
              </a:rPr>
              <a:t>HYDROLOGICAL CYCLE</a:t>
            </a:r>
            <a:endParaRPr lang="en-ZA" sz="4000" b="1" dirty="0">
              <a:solidFill>
                <a:schemeClr val="accent1">
                  <a:lumMod val="75000"/>
                </a:schemeClr>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1920" y="759852"/>
            <a:ext cx="6307402" cy="6098147"/>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07402" y="759851"/>
            <a:ext cx="5884598" cy="6098147"/>
          </a:xfrm>
        </p:spPr>
      </p:pic>
    </p:spTree>
    <p:extLst>
      <p:ext uri="{BB962C8B-B14F-4D97-AF65-F5344CB8AC3E}">
        <p14:creationId xmlns:p14="http://schemas.microsoft.com/office/powerpoint/2010/main" val="424168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1920" y="662781"/>
            <a:ext cx="6137211" cy="627761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85561" y="662780"/>
            <a:ext cx="5375538" cy="6195219"/>
          </a:xfrm>
        </p:spPr>
      </p:pic>
      <p:sp>
        <p:nvSpPr>
          <p:cNvPr id="4" name="Title 1"/>
          <p:cNvSpPr>
            <a:spLocks noGrp="1"/>
          </p:cNvSpPr>
          <p:nvPr>
            <p:ph type="title"/>
          </p:nvPr>
        </p:nvSpPr>
        <p:spPr>
          <a:xfrm>
            <a:off x="900748" y="0"/>
            <a:ext cx="10659929" cy="759853"/>
          </a:xfrm>
        </p:spPr>
        <p:txBody>
          <a:bodyPr>
            <a:noAutofit/>
          </a:bodyPr>
          <a:lstStyle/>
          <a:p>
            <a:pPr algn="ctr"/>
            <a:r>
              <a:rPr lang="en-ZA" sz="4000" b="1" dirty="0" smtClean="0">
                <a:solidFill>
                  <a:schemeClr val="accent1">
                    <a:lumMod val="75000"/>
                  </a:schemeClr>
                </a:solidFill>
                <a:effectLst>
                  <a:outerShdw blurRad="38100" dist="38100" dir="2700000" algn="tl">
                    <a:srgbClr val="000000">
                      <a:alpha val="43137"/>
                    </a:srgbClr>
                  </a:outerShdw>
                </a:effectLst>
              </a:rPr>
              <a:t>HYDROLOGICAL CYCLE</a:t>
            </a:r>
            <a:endParaRPr lang="en-ZA" sz="40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440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518" y="193183"/>
            <a:ext cx="5398555" cy="6220496"/>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07401" y="193182"/>
            <a:ext cx="5708587" cy="6413679"/>
          </a:xfrm>
        </p:spPr>
      </p:pic>
    </p:spTree>
    <p:extLst>
      <p:ext uri="{BB962C8B-B14F-4D97-AF65-F5344CB8AC3E}">
        <p14:creationId xmlns:p14="http://schemas.microsoft.com/office/powerpoint/2010/main" val="277082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406" y="515155"/>
            <a:ext cx="9440214" cy="5473521"/>
          </a:xfrm>
        </p:spPr>
        <p:txBody>
          <a:bodyPr>
            <a:normAutofit/>
          </a:bodyPr>
          <a:lstStyle/>
          <a:p>
            <a:pPr algn="ctr"/>
            <a:r>
              <a:rPr lang="en-ZA" sz="4800" dirty="0" smtClean="0">
                <a:effectLst>
                  <a:outerShdw blurRad="38100" dist="38100" dir="2700000" algn="tl">
                    <a:srgbClr val="000000">
                      <a:alpha val="43137"/>
                    </a:srgbClr>
                  </a:outerShdw>
                </a:effectLst>
              </a:rPr>
              <a:t>THANK YOU!!!</a:t>
            </a:r>
            <a:br>
              <a:rPr lang="en-ZA" sz="4800" dirty="0" smtClean="0">
                <a:effectLst>
                  <a:outerShdw blurRad="38100" dist="38100" dir="2700000" algn="tl">
                    <a:srgbClr val="000000">
                      <a:alpha val="43137"/>
                    </a:srgbClr>
                  </a:outerShdw>
                </a:effectLst>
              </a:rPr>
            </a:br>
            <a:endParaRPr lang="en-ZA"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0029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136525"/>
            <a:ext cx="10515600" cy="511175"/>
          </a:xfrm>
        </p:spPr>
        <p:txBody>
          <a:bodyPr>
            <a:normAutofit fontScale="90000"/>
          </a:bodyPr>
          <a:lstStyle/>
          <a:p>
            <a:pPr algn="ctr"/>
            <a:r>
              <a:rPr lang="en-ZA" b="1" dirty="0" smtClean="0">
                <a:solidFill>
                  <a:schemeClr val="accent5">
                    <a:lumMod val="50000"/>
                  </a:schemeClr>
                </a:solidFill>
                <a:effectLst>
                  <a:outerShdw blurRad="38100" dist="38100" dir="2700000" algn="tl">
                    <a:srgbClr val="000000">
                      <a:alpha val="43137"/>
                    </a:srgbClr>
                  </a:outerShdw>
                </a:effectLst>
              </a:rPr>
              <a:t>Distribution of water on Earth</a:t>
            </a:r>
            <a:endParaRPr lang="en-ZA"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47700"/>
            <a:ext cx="12192000" cy="6210300"/>
          </a:xfrm>
        </p:spPr>
        <p:txBody>
          <a:bodyPr>
            <a:noAutofit/>
          </a:bodyPr>
          <a:lstStyle/>
          <a:p>
            <a:pPr marL="457200" indent="-457200">
              <a:buFont typeface="+mj-lt"/>
              <a:buAutoNum type="arabicPeriod"/>
            </a:pPr>
            <a:r>
              <a:rPr lang="en-ZA" b="1" u="sng" dirty="0" smtClean="0"/>
              <a:t>All Water (Top </a:t>
            </a:r>
            <a:r>
              <a:rPr lang="en-ZA" b="1" u="sng" dirty="0"/>
              <a:t>pie</a:t>
            </a:r>
            <a:r>
              <a:rPr lang="en-ZA" b="1" u="sng" dirty="0" smtClean="0"/>
              <a:t>)</a:t>
            </a:r>
            <a:r>
              <a:rPr lang="en-ZA" b="1" dirty="0" smtClean="0"/>
              <a:t>: </a:t>
            </a:r>
          </a:p>
          <a:p>
            <a:pPr lvl="1"/>
            <a:r>
              <a:rPr lang="en-ZA" sz="2800" dirty="0" smtClean="0"/>
              <a:t>The </a:t>
            </a:r>
            <a:r>
              <a:rPr lang="en-ZA" sz="2800" dirty="0"/>
              <a:t>vast majority of the Earth's water is contained in the </a:t>
            </a:r>
            <a:r>
              <a:rPr lang="en-ZA" sz="2800" b="1" dirty="0"/>
              <a:t>oceans and </a:t>
            </a:r>
            <a:r>
              <a:rPr lang="en-ZA" sz="2800" b="1" dirty="0" smtClean="0"/>
              <a:t>seas (97%)</a:t>
            </a:r>
            <a:r>
              <a:rPr lang="en-ZA" sz="2800" dirty="0" smtClean="0"/>
              <a:t>, </a:t>
            </a:r>
            <a:r>
              <a:rPr lang="en-ZA" sz="2800" dirty="0"/>
              <a:t>and </a:t>
            </a:r>
            <a:endParaRPr lang="en-ZA" sz="2800" dirty="0" smtClean="0"/>
          </a:p>
          <a:p>
            <a:pPr lvl="1"/>
            <a:r>
              <a:rPr lang="en-ZA" sz="2800" b="1" dirty="0" smtClean="0"/>
              <a:t>only </a:t>
            </a:r>
            <a:r>
              <a:rPr lang="en-ZA" sz="2800" b="1" dirty="0"/>
              <a:t>3%</a:t>
            </a:r>
            <a:r>
              <a:rPr lang="en-ZA" sz="2800" dirty="0"/>
              <a:t> of the Earth's water is </a:t>
            </a:r>
            <a:r>
              <a:rPr lang="en-ZA" sz="2800" b="1" dirty="0" smtClean="0"/>
              <a:t>freshwater.</a:t>
            </a:r>
            <a:endParaRPr lang="en-ZA" sz="2800" dirty="0"/>
          </a:p>
          <a:p>
            <a:pPr marL="457200" indent="-457200">
              <a:buFont typeface="+mj-lt"/>
              <a:buAutoNum type="arabicPeriod"/>
            </a:pPr>
            <a:r>
              <a:rPr lang="en-ZA" b="1" u="sng" dirty="0" smtClean="0"/>
              <a:t>Fresh Water (Middle </a:t>
            </a:r>
            <a:r>
              <a:rPr lang="en-ZA" b="1" u="sng" dirty="0"/>
              <a:t>pie</a:t>
            </a:r>
            <a:r>
              <a:rPr lang="en-ZA" b="1" u="sng" dirty="0" smtClean="0"/>
              <a:t>)</a:t>
            </a:r>
            <a:r>
              <a:rPr lang="en-ZA" b="1" dirty="0" smtClean="0"/>
              <a:t>: </a:t>
            </a:r>
          </a:p>
          <a:p>
            <a:pPr lvl="1"/>
            <a:r>
              <a:rPr lang="en-ZA" sz="2800" dirty="0" smtClean="0"/>
              <a:t>Of </a:t>
            </a:r>
            <a:r>
              <a:rPr lang="en-ZA" sz="2800" dirty="0"/>
              <a:t>the freshwater </a:t>
            </a:r>
            <a:r>
              <a:rPr lang="en-ZA" sz="2800" dirty="0" smtClean="0"/>
              <a:t>portion, </a:t>
            </a:r>
            <a:r>
              <a:rPr lang="en-ZA" sz="2800" b="1" dirty="0" smtClean="0"/>
              <a:t>79% </a:t>
            </a:r>
            <a:r>
              <a:rPr lang="en-ZA" sz="2800" b="1" dirty="0"/>
              <a:t>is frozen in glaciers</a:t>
            </a:r>
            <a:r>
              <a:rPr lang="en-ZA" sz="2800" dirty="0"/>
              <a:t> and </a:t>
            </a:r>
            <a:r>
              <a:rPr lang="en-ZA" sz="2800" b="1" dirty="0"/>
              <a:t>ice caps</a:t>
            </a:r>
            <a:r>
              <a:rPr lang="en-ZA" sz="2800" dirty="0"/>
              <a:t> at the North and South </a:t>
            </a:r>
            <a:r>
              <a:rPr lang="en-ZA" sz="2800" dirty="0" smtClean="0"/>
              <a:t>Poles,</a:t>
            </a:r>
          </a:p>
          <a:p>
            <a:pPr lvl="1"/>
            <a:r>
              <a:rPr lang="en-ZA" sz="2800" b="1" dirty="0" smtClean="0"/>
              <a:t>20% </a:t>
            </a:r>
            <a:r>
              <a:rPr lang="en-ZA" sz="2800" b="1" dirty="0"/>
              <a:t>is groundwater</a:t>
            </a:r>
            <a:r>
              <a:rPr lang="en-ZA" sz="2800" dirty="0"/>
              <a:t>, and </a:t>
            </a:r>
            <a:endParaRPr lang="en-ZA" sz="2800" dirty="0" smtClean="0"/>
          </a:p>
          <a:p>
            <a:pPr lvl="1"/>
            <a:r>
              <a:rPr lang="en-ZA" sz="2800" dirty="0" smtClean="0"/>
              <a:t>only</a:t>
            </a:r>
            <a:r>
              <a:rPr lang="en-ZA" sz="2800" b="1" dirty="0" smtClean="0"/>
              <a:t> </a:t>
            </a:r>
            <a:r>
              <a:rPr lang="en-ZA" sz="2800" b="1" dirty="0"/>
              <a:t>1% is accessible surface freshwater</a:t>
            </a:r>
            <a:r>
              <a:rPr lang="en-ZA" sz="2800" dirty="0"/>
              <a:t>. </a:t>
            </a:r>
          </a:p>
          <a:p>
            <a:pPr marL="457200" indent="-457200">
              <a:buFont typeface="+mj-lt"/>
              <a:buAutoNum type="arabicPeriod"/>
            </a:pPr>
            <a:r>
              <a:rPr lang="en-ZA" b="1" u="sng" dirty="0" smtClean="0"/>
              <a:t>Accessible Surface Water (Bottom pie)</a:t>
            </a:r>
            <a:r>
              <a:rPr lang="en-ZA" dirty="0" smtClean="0"/>
              <a:t>:</a:t>
            </a:r>
          </a:p>
          <a:p>
            <a:pPr lvl="1"/>
            <a:r>
              <a:rPr lang="en-ZA" sz="2800" dirty="0" smtClean="0"/>
              <a:t>Of </a:t>
            </a:r>
            <a:r>
              <a:rPr lang="en-ZA" sz="2800" dirty="0"/>
              <a:t>that </a:t>
            </a:r>
            <a:r>
              <a:rPr lang="en-ZA" sz="2800" b="1" dirty="0" smtClean="0"/>
              <a:t>1% </a:t>
            </a:r>
            <a:r>
              <a:rPr lang="en-ZA" sz="2800" b="1" dirty="0"/>
              <a:t>of accessible surface </a:t>
            </a:r>
            <a:r>
              <a:rPr lang="en-ZA" sz="2800" b="1" dirty="0" smtClean="0"/>
              <a:t>freshwater, 53% </a:t>
            </a:r>
            <a:r>
              <a:rPr lang="en-ZA" sz="2800" b="1" dirty="0"/>
              <a:t>is in </a:t>
            </a:r>
            <a:r>
              <a:rPr lang="en-ZA" sz="2800" b="1" dirty="0" smtClean="0"/>
              <a:t>rivers</a:t>
            </a:r>
            <a:r>
              <a:rPr lang="en-ZA" sz="2800" b="1" dirty="0"/>
              <a:t>, </a:t>
            </a:r>
            <a:r>
              <a:rPr lang="en-ZA" sz="2800" b="1" dirty="0" smtClean="0"/>
              <a:t>streams, lakes and dams;</a:t>
            </a:r>
          </a:p>
          <a:p>
            <a:pPr lvl="1"/>
            <a:r>
              <a:rPr lang="en-ZA" sz="2800" b="1" dirty="0" smtClean="0"/>
              <a:t>8</a:t>
            </a:r>
            <a:r>
              <a:rPr lang="en-ZA" sz="2800" b="1" dirty="0"/>
              <a:t>% in the </a:t>
            </a:r>
            <a:r>
              <a:rPr lang="en-ZA" sz="2800" b="1" dirty="0" smtClean="0"/>
              <a:t>atmosphere as water vapour; and </a:t>
            </a:r>
          </a:p>
          <a:p>
            <a:pPr lvl="1"/>
            <a:r>
              <a:rPr lang="en-ZA" sz="2800" b="1" dirty="0" smtClean="0"/>
              <a:t>38% is soil moisture</a:t>
            </a:r>
            <a:r>
              <a:rPr lang="en-ZA" sz="2800" dirty="0" smtClean="0"/>
              <a:t>. </a:t>
            </a:r>
          </a:p>
        </p:txBody>
      </p:sp>
    </p:spTree>
    <p:extLst>
      <p:ext uri="{BB962C8B-B14F-4D97-AF65-F5344CB8AC3E}">
        <p14:creationId xmlns:p14="http://schemas.microsoft.com/office/powerpoint/2010/main" val="2713781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6824"/>
          </a:xfrm>
        </p:spPr>
        <p:txBody>
          <a:bodyPr>
            <a:noAutofit/>
          </a:bodyPr>
          <a:lstStyle/>
          <a:p>
            <a:pPr algn="ctr"/>
            <a:r>
              <a:rPr lang="en-ZA" sz="4000" b="1" dirty="0" smtClean="0">
                <a:solidFill>
                  <a:schemeClr val="accent5">
                    <a:lumMod val="50000"/>
                  </a:schemeClr>
                </a:solidFill>
                <a:effectLst>
                  <a:outerShdw blurRad="38100" dist="38100" dir="2700000" algn="tl">
                    <a:srgbClr val="000000">
                      <a:alpha val="43137"/>
                    </a:srgbClr>
                  </a:outerShdw>
                </a:effectLst>
              </a:rPr>
              <a:t>SOUTH AFRICA’s WATER SITUATION</a:t>
            </a:r>
            <a:endParaRPr lang="en-ZA" sz="4000"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3031" y="656824"/>
            <a:ext cx="11797048" cy="5859886"/>
          </a:xfrm>
        </p:spPr>
        <p:txBody>
          <a:bodyPr>
            <a:normAutofit/>
          </a:bodyPr>
          <a:lstStyle/>
          <a:p>
            <a:pPr algn="just"/>
            <a:r>
              <a:rPr lang="en-ZA" sz="3600" dirty="0" smtClean="0"/>
              <a:t>South </a:t>
            </a:r>
            <a:r>
              <a:rPr lang="en-ZA" sz="3600" dirty="0"/>
              <a:t>Africa is </a:t>
            </a:r>
            <a:r>
              <a:rPr lang="en-ZA" sz="3600" dirty="0" smtClean="0"/>
              <a:t>a </a:t>
            </a:r>
            <a:r>
              <a:rPr lang="en-ZA" sz="3600" dirty="0"/>
              <a:t>predominantly </a:t>
            </a:r>
            <a:r>
              <a:rPr lang="en-ZA" sz="3600" b="1" dirty="0"/>
              <a:t>semi-arid </a:t>
            </a:r>
            <a:r>
              <a:rPr lang="en-ZA" sz="3600" dirty="0" smtClean="0"/>
              <a:t>country. </a:t>
            </a:r>
          </a:p>
          <a:p>
            <a:pPr algn="just"/>
            <a:r>
              <a:rPr lang="en-ZA" sz="3600" dirty="0" smtClean="0"/>
              <a:t>Thus, in global terms, </a:t>
            </a:r>
            <a:r>
              <a:rPr lang="en-ZA" sz="3600" b="1" dirty="0" smtClean="0"/>
              <a:t>South </a:t>
            </a:r>
            <a:r>
              <a:rPr lang="en-ZA" sz="3600" b="1" dirty="0"/>
              <a:t>Africa’s water resources </a:t>
            </a:r>
            <a:r>
              <a:rPr lang="en-ZA" sz="3600" dirty="0" smtClean="0"/>
              <a:t>are </a:t>
            </a:r>
            <a:r>
              <a:rPr lang="en-ZA" sz="3600" b="1" dirty="0" smtClean="0"/>
              <a:t>scarce </a:t>
            </a:r>
            <a:r>
              <a:rPr lang="en-ZA" sz="3600" b="1" dirty="0"/>
              <a:t>and extremely limited</a:t>
            </a:r>
            <a:r>
              <a:rPr lang="en-ZA" sz="3600" dirty="0"/>
              <a:t>. </a:t>
            </a:r>
          </a:p>
          <a:p>
            <a:pPr algn="just"/>
            <a:r>
              <a:rPr lang="en-ZA" sz="3600" dirty="0" smtClean="0"/>
              <a:t>With </a:t>
            </a:r>
            <a:r>
              <a:rPr lang="en-ZA" sz="3600" dirty="0"/>
              <a:t>an </a:t>
            </a:r>
            <a:r>
              <a:rPr lang="en-ZA" sz="3600" b="1" dirty="0" smtClean="0"/>
              <a:t>average rainfall </a:t>
            </a:r>
            <a:r>
              <a:rPr lang="en-ZA" sz="3600" dirty="0"/>
              <a:t>for the country of about </a:t>
            </a:r>
            <a:r>
              <a:rPr lang="en-ZA" sz="3600" b="1" dirty="0"/>
              <a:t>450 mm per year (</a:t>
            </a:r>
            <a:r>
              <a:rPr lang="en-ZA" sz="3600" b="1" dirty="0" smtClean="0"/>
              <a:t>mm/</a:t>
            </a:r>
            <a:r>
              <a:rPr lang="en-ZA" sz="3600" b="1" dirty="0" err="1" smtClean="0"/>
              <a:t>yr</a:t>
            </a:r>
            <a:r>
              <a:rPr lang="en-ZA" sz="3600" b="1" dirty="0" smtClean="0"/>
              <a:t>), </a:t>
            </a:r>
            <a:r>
              <a:rPr lang="en-ZA" sz="3600" dirty="0"/>
              <a:t>well below the </a:t>
            </a:r>
            <a:r>
              <a:rPr lang="en-ZA" sz="3600" b="1" dirty="0"/>
              <a:t>world average of </a:t>
            </a:r>
            <a:r>
              <a:rPr lang="en-ZA" sz="3600" b="1" dirty="0" smtClean="0"/>
              <a:t>about 860 </a:t>
            </a:r>
            <a:r>
              <a:rPr lang="en-ZA" sz="3600" b="1" dirty="0"/>
              <a:t>mm/a</a:t>
            </a:r>
            <a:r>
              <a:rPr lang="en-ZA" sz="3600" dirty="0"/>
              <a:t>, while </a:t>
            </a:r>
            <a:r>
              <a:rPr lang="en-ZA" sz="3600" b="1" dirty="0"/>
              <a:t>evaporation is comparatively high</a:t>
            </a:r>
            <a:r>
              <a:rPr lang="en-ZA" sz="3600" dirty="0"/>
              <a:t>. </a:t>
            </a:r>
            <a:endParaRPr lang="en-ZA" sz="3600" dirty="0" smtClean="0"/>
          </a:p>
          <a:p>
            <a:pPr algn="just"/>
            <a:endParaRPr lang="en-ZA" sz="3600" dirty="0" smtClean="0"/>
          </a:p>
        </p:txBody>
      </p:sp>
    </p:spTree>
    <p:extLst>
      <p:ext uri="{BB962C8B-B14F-4D97-AF65-F5344CB8AC3E}">
        <p14:creationId xmlns:p14="http://schemas.microsoft.com/office/powerpoint/2010/main" val="3062996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2950"/>
          </a:xfrm>
        </p:spPr>
        <p:txBody>
          <a:bodyPr>
            <a:normAutofit/>
          </a:bodyPr>
          <a:lstStyle/>
          <a:p>
            <a:pPr algn="ctr"/>
            <a:r>
              <a:rPr lang="en-ZA" b="1" dirty="0">
                <a:solidFill>
                  <a:schemeClr val="accent1">
                    <a:lumMod val="75000"/>
                  </a:schemeClr>
                </a:solidFill>
                <a:effectLst>
                  <a:outerShdw blurRad="38100" dist="38100" dir="2700000" algn="tl">
                    <a:srgbClr val="000000">
                      <a:alpha val="43137"/>
                    </a:srgbClr>
                  </a:outerShdw>
                </a:effectLst>
              </a:rPr>
              <a:t>SOUTH AFRICA’s WATER SITUATION</a:t>
            </a:r>
            <a:endParaRPr lang="en-ZA" dirty="0"/>
          </a:p>
        </p:txBody>
      </p:sp>
      <p:sp>
        <p:nvSpPr>
          <p:cNvPr id="3" name="Content Placeholder 2"/>
          <p:cNvSpPr>
            <a:spLocks noGrp="1"/>
          </p:cNvSpPr>
          <p:nvPr>
            <p:ph idx="1"/>
          </p:nvPr>
        </p:nvSpPr>
        <p:spPr>
          <a:xfrm>
            <a:off x="0" y="742950"/>
            <a:ext cx="12192000" cy="6115050"/>
          </a:xfrm>
        </p:spPr>
        <p:txBody>
          <a:bodyPr>
            <a:normAutofit/>
          </a:bodyPr>
          <a:lstStyle/>
          <a:p>
            <a:pPr algn="just"/>
            <a:r>
              <a:rPr lang="en-ZA" sz="3600" dirty="0" smtClean="0"/>
              <a:t>The </a:t>
            </a:r>
            <a:r>
              <a:rPr lang="en-ZA" sz="3600" b="1" dirty="0"/>
              <a:t>climate</a:t>
            </a:r>
            <a:r>
              <a:rPr lang="en-ZA" sz="3600" dirty="0"/>
              <a:t> varies from desert and semi-desert in the west to sub-humid along the eastern coastal area (see Fig. </a:t>
            </a:r>
            <a:r>
              <a:rPr lang="en-ZA" sz="3600" dirty="0" smtClean="0"/>
              <a:t>2 </a:t>
            </a:r>
            <a:r>
              <a:rPr lang="en-ZA" sz="3600" dirty="0"/>
              <a:t>below). </a:t>
            </a:r>
            <a:endParaRPr lang="en-ZA" sz="3600" dirty="0" smtClean="0"/>
          </a:p>
          <a:p>
            <a:pPr algn="just"/>
            <a:r>
              <a:rPr lang="en-ZA" sz="3600" dirty="0"/>
              <a:t>The natural availability of water across South Africa is highly uneven due to poor spatial distribution of rainfall (Fig. 1). </a:t>
            </a:r>
          </a:p>
          <a:p>
            <a:pPr algn="just"/>
            <a:r>
              <a:rPr lang="en-ZA" sz="3600" dirty="0" smtClean="0"/>
              <a:t>At </a:t>
            </a:r>
            <a:r>
              <a:rPr lang="en-ZA" sz="3600" dirty="0"/>
              <a:t>times, </a:t>
            </a:r>
            <a:r>
              <a:rPr lang="en-ZA" sz="3600" dirty="0" smtClean="0"/>
              <a:t>strong, seasonal rainfall over </a:t>
            </a:r>
            <a:r>
              <a:rPr lang="en-ZA" sz="3600" dirty="0"/>
              <a:t>virtually the entire country often leads to floods, while low rainfall is associated with low stream flow and even droughts</a:t>
            </a:r>
            <a:r>
              <a:rPr lang="en-ZA" sz="3600" dirty="0" smtClean="0"/>
              <a:t>.</a:t>
            </a:r>
          </a:p>
        </p:txBody>
      </p:sp>
    </p:spTree>
    <p:extLst>
      <p:ext uri="{BB962C8B-B14F-4D97-AF65-F5344CB8AC3E}">
        <p14:creationId xmlns:p14="http://schemas.microsoft.com/office/powerpoint/2010/main" val="23530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435" y="6514787"/>
            <a:ext cx="10787130" cy="343213"/>
          </a:xfrm>
        </p:spPr>
        <p:txBody>
          <a:bodyPr>
            <a:noAutofit/>
          </a:bodyPr>
          <a:lstStyle/>
          <a:p>
            <a:pPr algn="ctr"/>
            <a:r>
              <a:rPr lang="en-ZA" sz="2400" b="1" dirty="0" smtClean="0">
                <a:effectLst>
                  <a:outerShdw blurRad="38100" dist="38100" dir="2700000" algn="tl">
                    <a:srgbClr val="000000">
                      <a:alpha val="43137"/>
                    </a:srgbClr>
                  </a:outerShdw>
                </a:effectLst>
              </a:rPr>
              <a:t>Figure 2: Rain Water Distribution in South Africa</a:t>
            </a:r>
            <a:endParaRPr lang="en-ZA" sz="2400"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stretch>
            <a:fillRect/>
          </a:stretch>
        </p:blipFill>
        <p:spPr>
          <a:xfrm>
            <a:off x="0" y="-1"/>
            <a:ext cx="12192000" cy="6514788"/>
          </a:xfrm>
          <a:prstGeom prst="rect">
            <a:avLst/>
          </a:prstGeom>
        </p:spPr>
      </p:pic>
    </p:spTree>
    <p:extLst>
      <p:ext uri="{BB962C8B-B14F-4D97-AF65-F5344CB8AC3E}">
        <p14:creationId xmlns:p14="http://schemas.microsoft.com/office/powerpoint/2010/main" val="3803700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96042"/>
          </a:xfrm>
        </p:spPr>
        <p:txBody>
          <a:bodyPr/>
          <a:lstStyle/>
          <a:p>
            <a:pPr lvl="0" algn="ctr"/>
            <a:r>
              <a:rPr lang="en-ZA" b="1" dirty="0">
                <a:solidFill>
                  <a:schemeClr val="accent1">
                    <a:lumMod val="75000"/>
                  </a:schemeClr>
                </a:solidFill>
                <a:effectLst>
                  <a:outerShdw blurRad="38100" dist="38100" dir="2700000" algn="tl">
                    <a:srgbClr val="000000">
                      <a:alpha val="43137"/>
                    </a:srgbClr>
                  </a:outerShdw>
                </a:effectLst>
              </a:rPr>
              <a:t>NATURAL WATER </a:t>
            </a:r>
            <a:r>
              <a:rPr lang="en-ZA" b="1" dirty="0" smtClean="0">
                <a:solidFill>
                  <a:schemeClr val="accent1">
                    <a:lumMod val="75000"/>
                  </a:schemeClr>
                </a:solidFill>
                <a:effectLst>
                  <a:outerShdw blurRad="38100" dist="38100" dir="2700000" algn="tl">
                    <a:srgbClr val="000000">
                      <a:alpha val="43137"/>
                    </a:srgbClr>
                  </a:outerShdw>
                </a:effectLst>
              </a:rPr>
              <a:t>RESOURCES</a:t>
            </a:r>
            <a:endParaRPr lang="en-ZA"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534886"/>
            <a:ext cx="11239500" cy="4723720"/>
          </a:xfrm>
        </p:spPr>
        <p:txBody>
          <a:bodyPr/>
          <a:lstStyle/>
          <a:p>
            <a:pPr lvl="0" algn="just"/>
            <a:r>
              <a:rPr lang="en-ZA" sz="3600" dirty="0" smtClean="0">
                <a:solidFill>
                  <a:prstClr val="black"/>
                </a:solidFill>
              </a:rPr>
              <a:t>The </a:t>
            </a:r>
            <a:r>
              <a:rPr lang="en-ZA" sz="3600" dirty="0">
                <a:solidFill>
                  <a:prstClr val="black"/>
                </a:solidFill>
              </a:rPr>
              <a:t>country has </a:t>
            </a:r>
            <a:r>
              <a:rPr lang="en-ZA" sz="3600" b="1" dirty="0">
                <a:solidFill>
                  <a:prstClr val="black"/>
                </a:solidFill>
              </a:rPr>
              <a:t>no</a:t>
            </a:r>
            <a:r>
              <a:rPr lang="en-ZA" sz="3600" dirty="0">
                <a:solidFill>
                  <a:prstClr val="black"/>
                </a:solidFill>
              </a:rPr>
              <a:t> </a:t>
            </a:r>
            <a:r>
              <a:rPr lang="en-ZA" sz="3600" b="1" dirty="0">
                <a:solidFill>
                  <a:prstClr val="black"/>
                </a:solidFill>
              </a:rPr>
              <a:t>truly large or navigable rivers</a:t>
            </a:r>
            <a:r>
              <a:rPr lang="en-ZA" sz="3600" dirty="0">
                <a:solidFill>
                  <a:prstClr val="black"/>
                </a:solidFill>
              </a:rPr>
              <a:t>, and </a:t>
            </a:r>
          </a:p>
          <a:p>
            <a:pPr lvl="0" algn="just"/>
            <a:r>
              <a:rPr lang="en-ZA" sz="3600" dirty="0">
                <a:solidFill>
                  <a:prstClr val="black"/>
                </a:solidFill>
              </a:rPr>
              <a:t>The </a:t>
            </a:r>
            <a:r>
              <a:rPr lang="en-ZA" sz="3600" b="1" dirty="0">
                <a:solidFill>
                  <a:prstClr val="black"/>
                </a:solidFill>
              </a:rPr>
              <a:t>combined flow of all the rivers</a:t>
            </a:r>
            <a:r>
              <a:rPr lang="en-ZA" sz="3600" dirty="0">
                <a:solidFill>
                  <a:prstClr val="black"/>
                </a:solidFill>
              </a:rPr>
              <a:t> in the country amounts to </a:t>
            </a:r>
            <a:r>
              <a:rPr lang="en-ZA" sz="3600" b="1" dirty="0">
                <a:solidFill>
                  <a:prstClr val="black"/>
                </a:solidFill>
              </a:rPr>
              <a:t>approximately 49 000 m³/a, wh</a:t>
            </a:r>
            <a:r>
              <a:rPr lang="en-ZA" sz="3600" dirty="0">
                <a:solidFill>
                  <a:prstClr val="black"/>
                </a:solidFill>
              </a:rPr>
              <a:t>ich is less than half of that of the Zambezi River, the </a:t>
            </a:r>
            <a:r>
              <a:rPr lang="en-ZA" sz="3600" dirty="0" smtClean="0">
                <a:solidFill>
                  <a:prstClr val="black"/>
                </a:solidFill>
              </a:rPr>
              <a:t>closest </a:t>
            </a:r>
            <a:r>
              <a:rPr lang="en-ZA" sz="3600" dirty="0">
                <a:solidFill>
                  <a:prstClr val="black"/>
                </a:solidFill>
              </a:rPr>
              <a:t>large river to South Africa.</a:t>
            </a:r>
          </a:p>
          <a:p>
            <a:pPr lvl="0"/>
            <a:endParaRPr lang="en-ZA" dirty="0">
              <a:solidFill>
                <a:prstClr val="black"/>
              </a:solidFill>
            </a:endParaRPr>
          </a:p>
          <a:p>
            <a:endParaRPr lang="en-ZA" dirty="0"/>
          </a:p>
        </p:txBody>
      </p:sp>
    </p:spTree>
    <p:extLst>
      <p:ext uri="{BB962C8B-B14F-4D97-AF65-F5344CB8AC3E}">
        <p14:creationId xmlns:p14="http://schemas.microsoft.com/office/powerpoint/2010/main" val="173490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2390" y="94670"/>
            <a:ext cx="10515600" cy="667330"/>
          </a:xfrm>
        </p:spPr>
        <p:txBody>
          <a:bodyPr>
            <a:normAutofit/>
          </a:bodyPr>
          <a:lstStyle/>
          <a:p>
            <a:pPr algn="ctr"/>
            <a:r>
              <a:rPr lang="en-ZA" sz="3600" b="1" dirty="0">
                <a:solidFill>
                  <a:schemeClr val="accent1">
                    <a:lumMod val="75000"/>
                  </a:schemeClr>
                </a:solidFill>
                <a:effectLst>
                  <a:outerShdw blurRad="38100" dist="38100" dir="2700000" algn="tl">
                    <a:srgbClr val="000000">
                      <a:alpha val="43137"/>
                    </a:srgbClr>
                  </a:outerShdw>
                </a:effectLst>
              </a:rPr>
              <a:t>NATURAL WATER RESOURCES</a:t>
            </a:r>
            <a:endParaRPr lang="en-ZA" sz="3600" dirty="0"/>
          </a:p>
        </p:txBody>
      </p:sp>
      <p:sp>
        <p:nvSpPr>
          <p:cNvPr id="5" name="Content Placeholder 4"/>
          <p:cNvSpPr>
            <a:spLocks noGrp="1"/>
          </p:cNvSpPr>
          <p:nvPr>
            <p:ph idx="1"/>
          </p:nvPr>
        </p:nvSpPr>
        <p:spPr>
          <a:xfrm>
            <a:off x="231819" y="1162049"/>
            <a:ext cx="11616743" cy="5573601"/>
          </a:xfrm>
        </p:spPr>
        <p:txBody>
          <a:bodyPr>
            <a:normAutofit/>
          </a:bodyPr>
          <a:lstStyle/>
          <a:p>
            <a:pPr algn="just"/>
            <a:r>
              <a:rPr lang="en-ZA" sz="3600" dirty="0"/>
              <a:t>Most urban and industrial development, as well as some dense rural settlements have been established in </a:t>
            </a:r>
            <a:r>
              <a:rPr lang="en-ZA" sz="3600" b="1" dirty="0"/>
              <a:t>remote areas from the large water courses.</a:t>
            </a:r>
          </a:p>
          <a:p>
            <a:pPr algn="just"/>
            <a:r>
              <a:rPr lang="en-ZA" sz="3600" dirty="0" smtClean="0"/>
              <a:t>This is </a:t>
            </a:r>
            <a:r>
              <a:rPr lang="en-ZA" sz="3600" dirty="0"/>
              <a:t>due to the </a:t>
            </a:r>
            <a:r>
              <a:rPr lang="en-ZA" sz="3600" b="1" dirty="0" smtClean="0"/>
              <a:t>influence</a:t>
            </a:r>
            <a:r>
              <a:rPr lang="en-ZA" sz="3600" dirty="0" smtClean="0"/>
              <a:t> of the </a:t>
            </a:r>
            <a:r>
              <a:rPr lang="en-ZA" sz="3600" b="1" dirty="0" smtClean="0"/>
              <a:t>occurrence </a:t>
            </a:r>
            <a:r>
              <a:rPr lang="en-ZA" sz="3600" b="1" dirty="0"/>
              <a:t>of mineral resources and political dispensation </a:t>
            </a:r>
            <a:r>
              <a:rPr lang="en-ZA" sz="3600" dirty="0"/>
              <a:t>of the past in stead of plentiful availability of water.</a:t>
            </a:r>
          </a:p>
          <a:p>
            <a:pPr algn="just"/>
            <a:r>
              <a:rPr lang="en-ZA" sz="3600" dirty="0"/>
              <a:t>Thus the </a:t>
            </a:r>
            <a:r>
              <a:rPr lang="en-ZA" sz="3600" b="1" dirty="0"/>
              <a:t>requirements of water exceeds </a:t>
            </a:r>
            <a:r>
              <a:rPr lang="en-ZA" sz="3600" dirty="0"/>
              <a:t>the </a:t>
            </a:r>
            <a:r>
              <a:rPr lang="en-ZA" sz="3600" b="1" dirty="0"/>
              <a:t>natural availability of water </a:t>
            </a:r>
            <a:r>
              <a:rPr lang="en-ZA" sz="3600" dirty="0"/>
              <a:t>in several river basins. </a:t>
            </a:r>
          </a:p>
          <a:p>
            <a:pPr algn="just"/>
            <a:endParaRPr lang="en-ZA" dirty="0"/>
          </a:p>
        </p:txBody>
      </p:sp>
    </p:spTree>
    <p:extLst>
      <p:ext uri="{BB962C8B-B14F-4D97-AF65-F5344CB8AC3E}">
        <p14:creationId xmlns:p14="http://schemas.microsoft.com/office/powerpoint/2010/main" val="2847972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2345</Words>
  <Application>Microsoft Office PowerPoint</Application>
  <PresentationFormat>Widescreen</PresentationFormat>
  <Paragraphs>166</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Calibri</vt:lpstr>
      <vt:lpstr>Calibri Light</vt:lpstr>
      <vt:lpstr>Times New Roman</vt:lpstr>
      <vt:lpstr>1_Office Theme</vt:lpstr>
      <vt:lpstr>South African Water Sectorial Context (KM-01-KT01) </vt:lpstr>
      <vt:lpstr>South African Water Context</vt:lpstr>
      <vt:lpstr>Figure 1: World’s Water Distribution ( Earth Forum, Houston Museum of Natural Science)</vt:lpstr>
      <vt:lpstr>Distribution of water on Earth</vt:lpstr>
      <vt:lpstr>SOUTH AFRICA’s WATER SITUATION</vt:lpstr>
      <vt:lpstr>SOUTH AFRICA’s WATER SITUATION</vt:lpstr>
      <vt:lpstr>Figure 2: Rain Water Distribution in South Africa</vt:lpstr>
      <vt:lpstr>NATURAL WATER RESOURCES</vt:lpstr>
      <vt:lpstr>NATURAL WATER RESOURCES</vt:lpstr>
      <vt:lpstr>NATURAL WATER RESOURCES</vt:lpstr>
      <vt:lpstr>International Rivers shared by South Africa</vt:lpstr>
      <vt:lpstr>SOUTH AFRICA’s WATER SITUATION cont.</vt:lpstr>
      <vt:lpstr>PowerPoint Presentation</vt:lpstr>
      <vt:lpstr>SOUTH AFRICA’s WATER SITUATION cont.</vt:lpstr>
      <vt:lpstr>SOUTH AFRICA’s WATER SITUATION cont.</vt:lpstr>
      <vt:lpstr>PowerPoint Presentation</vt:lpstr>
      <vt:lpstr>PowerPoint Presentation</vt:lpstr>
      <vt:lpstr>PowerPoint Presentation</vt:lpstr>
      <vt:lpstr>Figure 4: Diagram of a catchment area </vt:lpstr>
      <vt:lpstr>Figure  : Areas (red or orange) key economic significance in the 2006 NSDP, in relation to existing water supply       systems. Current reconciliations studies are shown in green</vt:lpstr>
      <vt:lpstr>Water Resources</vt:lpstr>
      <vt:lpstr>Water Resources</vt:lpstr>
      <vt:lpstr>Water Resources</vt:lpstr>
      <vt:lpstr>Water Resources</vt:lpstr>
      <vt:lpstr>Water Requirements</vt:lpstr>
      <vt:lpstr>Water Requirements</vt:lpstr>
      <vt:lpstr>Figure 5 : Estimated volume of water per sector</vt:lpstr>
      <vt:lpstr>Water Allocation</vt:lpstr>
      <vt:lpstr>Water Allocation</vt:lpstr>
      <vt:lpstr>PowerPoint Presentation</vt:lpstr>
      <vt:lpstr>PowerPoint Presentation</vt:lpstr>
      <vt:lpstr>THE WATER / HYDROLOGICAL CYCLE</vt:lpstr>
      <vt:lpstr>HYDROLOGICAL CYCLE</vt:lpstr>
      <vt:lpstr>HYDROLOGICAL CYCLE</vt:lpstr>
      <vt:lpstr>PowerPoint Presentation</vt:lpstr>
      <vt:lpstr>THANK YOU!!!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Bapela, Lerato</dc:creator>
  <cp:lastModifiedBy>Lerato Bapela</cp:lastModifiedBy>
  <cp:revision>5</cp:revision>
  <dcterms:created xsi:type="dcterms:W3CDTF">2018-03-29T09:30:17Z</dcterms:created>
  <dcterms:modified xsi:type="dcterms:W3CDTF">2018-08-14T09:49:38Z</dcterms:modified>
</cp:coreProperties>
</file>